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7" r:id="rId2"/>
    <p:sldId id="281" r:id="rId3"/>
    <p:sldId id="321" r:id="rId4"/>
    <p:sldId id="325" r:id="rId5"/>
    <p:sldId id="322" r:id="rId6"/>
    <p:sldId id="324" r:id="rId7"/>
    <p:sldId id="323" r:id="rId8"/>
    <p:sldId id="334" r:id="rId9"/>
    <p:sldId id="333" r:id="rId10"/>
    <p:sldId id="329" r:id="rId11"/>
    <p:sldId id="335" r:id="rId12"/>
    <p:sldId id="330" r:id="rId13"/>
    <p:sldId id="331" r:id="rId14"/>
    <p:sldId id="326" r:id="rId15"/>
    <p:sldId id="332" r:id="rId16"/>
    <p:sldId id="341" r:id="rId17"/>
    <p:sldId id="342" r:id="rId18"/>
    <p:sldId id="347" r:id="rId19"/>
    <p:sldId id="336" r:id="rId20"/>
    <p:sldId id="327" r:id="rId21"/>
    <p:sldId id="337" r:id="rId22"/>
    <p:sldId id="350" r:id="rId23"/>
    <p:sldId id="354" r:id="rId24"/>
    <p:sldId id="343" r:id="rId25"/>
    <p:sldId id="351" r:id="rId26"/>
    <p:sldId id="349" r:id="rId27"/>
    <p:sldId id="344" r:id="rId28"/>
    <p:sldId id="352" r:id="rId29"/>
    <p:sldId id="345" r:id="rId30"/>
    <p:sldId id="353" r:id="rId31"/>
    <p:sldId id="346" r:id="rId32"/>
    <p:sldId id="348" r:id="rId33"/>
    <p:sldId id="328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0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ECA5AF8-54F6-4622-B62E-336FECEC1F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BF55C2-0FA6-4D8C-815B-BE684CC503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1071B-EEAE-425C-A64E-2594080EC9E8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319417-8992-4EF6-A643-AFDDF01E83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6A0477-BF72-408F-8406-9211B65453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AED9A-14D0-43E8-9F4C-BBAB5514C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97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0A984-E40C-4805-AE4E-66D0757D3E7F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5283E-CD10-4954-B800-4F3EE38D4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765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阅读理解中的无监督领域自适应。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635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930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100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561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096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680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639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493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239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683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5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7354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547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486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078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6348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2350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029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3609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8464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8096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419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9863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013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4607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9714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377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93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344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08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917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934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32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E798A-9178-437A-8781-E1A10A4B2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7AD215-FD1B-4483-A3E5-90919738D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38B4A-FE05-4EF6-8745-CC3D09118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F149-D8F0-4DD9-8CB5-851B277331C4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B94F38-65DE-417E-90F6-C386C451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FF454D-8017-4296-B2F6-FC8579D4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9D7F-C911-4654-996E-71B2D2168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2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C1467-EB5F-4DF3-917C-43B45D0E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FDB082-D787-43C2-A20A-9AEDBC3CA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B390D-6AF1-435B-B858-2CB72E5B3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F149-D8F0-4DD9-8CB5-851B277331C4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F1C589-7D15-44E1-A281-B8B29442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B455D-D52C-4A2B-AF22-1DFFA300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9D7F-C911-4654-996E-71B2D2168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68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F2509D-EA20-4E69-9498-5F7F22D7D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99277A-4BEB-4498-B877-D6ED9C0EF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D22574-2339-4CF2-A60C-6AD1E494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F149-D8F0-4DD9-8CB5-851B277331C4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28CA2B-DC7B-4005-9A77-F30934D07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E6F0C-FE4A-4165-A05E-66D612FC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9D7F-C911-4654-996E-71B2D2168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60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AACD2-C89E-4943-B578-85EB5C0B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09D97-0F55-4C4F-9D75-42A9051FB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E151DD-5A6C-490C-A48C-F94F1AE8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F149-D8F0-4DD9-8CB5-851B277331C4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51CB97-CA52-4521-B88E-84DFC055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673B0F-6F73-472E-BE9F-22A759BA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9D7F-C911-4654-996E-71B2D2168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80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4CA33-564E-4847-8930-557978A6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CA235D-50D4-4C9C-9232-9C6E4AAD6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CCFE80-FD2B-4B11-944F-4DAAA9ED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F149-D8F0-4DD9-8CB5-851B277331C4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CA3340-6529-40BA-B761-4997B1CF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B4A5-D169-444E-8B5D-F0950599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9D7F-C911-4654-996E-71B2D2168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52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81BE-F31E-4B88-BDC2-10E53D1F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CE21B-1F82-407F-B486-A1155ACD8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7FBF9D-0972-480D-964E-582AF9324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0A33C3-83B8-4296-94E1-800ED368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F149-D8F0-4DD9-8CB5-851B277331C4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CC7091-EAC0-41BC-98A3-CBB5D2ED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45A436-44AD-4EBD-97A0-1641F40E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9D7F-C911-4654-996E-71B2D2168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54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F0E7B-917F-4E97-8D8E-0EC0CC1D3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0DBFD-A10C-465E-A0B4-0A4075A8F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155BCA-2B32-4CF6-9230-1EA0A09F4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06D7A0-E0A3-4D14-800B-DB16491B3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32EEAC-1272-46B7-AB10-D45E39C8E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BE683D-B816-4517-909B-903D2363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F149-D8F0-4DD9-8CB5-851B277331C4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C7C347-3139-48DD-ABCE-B8AEF7E5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7EB5BC-AA52-4DAD-B622-AEFD4448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9D7F-C911-4654-996E-71B2D2168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14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E741A-3B89-45FE-AFD9-7A94A2CD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3B5650-E4D4-4EED-962A-0FF23901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F149-D8F0-4DD9-8CB5-851B277331C4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CADD5D-21A2-4726-95CD-674E8D2F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0E4240-808A-4CE2-BAC6-5A92BC3B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9D7F-C911-4654-996E-71B2D2168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0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1CFB16-844C-4AC9-824D-3F648F58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F149-D8F0-4DD9-8CB5-851B277331C4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4D34FF-3AD6-4EE9-889D-F45874D4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1FA524-115C-4DCC-9ECF-CA6B9355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9D7F-C911-4654-996E-71B2D2168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5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83F30-F3D6-4093-BBC6-FFB90B6D4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6110D0-1613-4F1B-898A-F8431E7F4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F10189-12B4-4F7A-A810-C104D4326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BACC66-80E6-4249-90EC-9BCCB7EB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F149-D8F0-4DD9-8CB5-851B277331C4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5CDBED-9BC0-43F9-BC8E-68671188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AD3DFB-A8AE-47B8-A2E9-662D94B0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9D7F-C911-4654-996E-71B2D2168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36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E6E7C-2E9F-4FCA-9253-D1EBB37C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1A23F3-47A4-42BF-A7AD-C418C9FF2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20043F-6CE6-4034-BDD8-D02C18017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A27E38-0408-486A-BBF1-C70E5001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F149-D8F0-4DD9-8CB5-851B277331C4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7D7F5F-EE39-4AD1-9CA5-A5E0C69B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6F7B75-F6D8-42AE-B542-D8643C23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9D7F-C911-4654-996E-71B2D2168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67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B7448C-8D67-4E10-864D-ADCD77FB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BA01D-6B65-47F0-9335-02D09225F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F38D21-0F87-4CCA-A655-062C14FCF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DF149-D8F0-4DD9-8CB5-851B277331C4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49EEC-B7FF-4476-9CDF-55AD4A623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277AE-9EA9-43A8-849A-75C8C8AEB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B9D7F-C911-4654-996E-71B2D2168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23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6272" y="-30954"/>
            <a:ext cx="12218272" cy="3429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73509" y="560370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基于深度神经网络的谱聚类算法研究 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193416" y="2372835"/>
            <a:ext cx="7610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Unsupervised Domain Adaptation on Reading Comprehension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09559" y="4731355"/>
            <a:ext cx="12394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/>
              <a:t>Fei Wang</a:t>
            </a:r>
          </a:p>
          <a:p>
            <a:pPr algn="ctr"/>
            <a:r>
              <a:rPr lang="en-US" altLang="zh-CN" sz="2000" dirty="0"/>
              <a:t>2020.06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 on source domain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2C74D8-5ED6-4848-9FF2-F716DD112E81}"/>
              </a:ext>
            </a:extLst>
          </p:cNvPr>
          <p:cNvSpPr txBox="1"/>
          <p:nvPr/>
        </p:nvSpPr>
        <p:spPr>
          <a:xfrm>
            <a:off x="1589649" y="982271"/>
            <a:ext cx="9453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采用预训练的</a:t>
            </a:r>
            <a:r>
              <a:rPr lang="en-US" altLang="zh-CN" b="1" dirty="0"/>
              <a:t>BERT</a:t>
            </a:r>
            <a:r>
              <a:rPr lang="zh-CN" altLang="en-US" b="1" dirty="0"/>
              <a:t>网络及参数，在</a:t>
            </a:r>
            <a:r>
              <a:rPr lang="en-US" altLang="zh-CN" b="1" dirty="0"/>
              <a:t>source domain</a:t>
            </a:r>
            <a:r>
              <a:rPr lang="zh-CN" altLang="en-US" b="1" dirty="0"/>
              <a:t>上进行</a:t>
            </a:r>
            <a:r>
              <a:rPr lang="en-US" altLang="zh-CN" b="1" dirty="0"/>
              <a:t>train</a:t>
            </a:r>
            <a:r>
              <a:rPr lang="zh-CN" altLang="en-US" b="1" dirty="0"/>
              <a:t>以微调</a:t>
            </a:r>
            <a:r>
              <a:rPr lang="en-US" altLang="zh-CN" b="1" dirty="0"/>
              <a:t>BERT Feature</a:t>
            </a:r>
            <a:r>
              <a:rPr lang="zh-CN" altLang="en-US" b="1" dirty="0"/>
              <a:t>部分参数，同时使</a:t>
            </a:r>
            <a:r>
              <a:rPr lang="en-US" altLang="zh-CN" b="1" dirty="0"/>
              <a:t>Output Network</a:t>
            </a:r>
            <a:r>
              <a:rPr lang="zh-CN" altLang="en-US" b="1" dirty="0"/>
              <a:t>部分参数收敛。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66A50F-B3DC-4A14-B3FC-B5BEC7A01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95" y="1809524"/>
            <a:ext cx="2200582" cy="32389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16FD6E9-53FE-4EE4-A4E4-4084C90BE9E6}"/>
                  </a:ext>
                </a:extLst>
              </p:cNvPr>
              <p:cNvSpPr txBox="1"/>
              <p:nvPr/>
            </p:nvSpPr>
            <p:spPr>
              <a:xfrm>
                <a:off x="3104418" y="1884473"/>
                <a:ext cx="7798044" cy="4280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/>
                  <a:t>包含答案位置的一长段</a:t>
                </a:r>
                <a:r>
                  <a:rPr lang="en-US" altLang="zh-CN" b="1" dirty="0"/>
                  <a:t>Corpus(</a:t>
                </a:r>
                <a:r>
                  <a:rPr lang="zh-CN" altLang="en-US" b="1" dirty="0"/>
                  <a:t>语料</a:t>
                </a:r>
                <a:r>
                  <a:rPr lang="en-US" altLang="zh-CN" b="1" dirty="0"/>
                  <a:t>)</a:t>
                </a:r>
                <a:r>
                  <a:rPr lang="zh-CN" altLang="en-US" b="1" dirty="0"/>
                  <a:t>向量与</a:t>
                </a:r>
                <a:r>
                  <a:rPr lang="en-US" altLang="zh-CN" b="1" dirty="0"/>
                  <a:t>Question</a:t>
                </a:r>
                <a:r>
                  <a:rPr lang="zh-CN" altLang="en-US" b="1" dirty="0"/>
                  <a:t>向量组成</a:t>
                </a:r>
                <a:r>
                  <a:rPr lang="en-US" altLang="zh-CN" b="1" dirty="0"/>
                  <a:t>modal</a:t>
                </a:r>
                <a:r>
                  <a:rPr lang="zh-CN" altLang="en-US" b="1" dirty="0"/>
                  <a:t>的输入</a:t>
                </a:r>
                <a:r>
                  <a:rPr lang="en-US" altLang="zh-CN" b="1" dirty="0"/>
                  <a:t>:</a:t>
                </a:r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m:rPr>
                          <m:nor/>
                        </m:rPr>
                        <a:rPr lang="en-US" altLang="zh-CN" b="1" dirty="0"/>
                        <m:t>=(</m:t>
                      </m:r>
                      <m:r>
                        <m:rPr>
                          <m:nor/>
                        </m:rPr>
                        <a:rPr lang="en-US" altLang="zh-CN" b="1" dirty="0"/>
                        <m:t>P</m:t>
                      </m:r>
                      <m:r>
                        <m:rPr>
                          <m:nor/>
                        </m:rPr>
                        <a:rPr lang="en-US" altLang="zh-CN" b="1" dirty="0"/>
                        <m:t>,</m:t>
                      </m:r>
                      <m:r>
                        <m:rPr>
                          <m:nor/>
                        </m:rPr>
                        <a:rPr lang="en-US" altLang="zh-CN" b="1" dirty="0"/>
                        <m:t>Q</m:t>
                      </m:r>
                      <m:r>
                        <m:rPr>
                          <m:nor/>
                        </m:rPr>
                        <a:rPr lang="en-US" altLang="zh-CN" b="1" dirty="0"/>
                        <m:t>)=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dirty="0"/>
              </a:p>
              <a:p>
                <a:pPr algn="ctr"/>
                <a:endParaRPr lang="zh-CN" altLang="en-US" b="1" dirty="0"/>
              </a:p>
              <a:p>
                <a:r>
                  <a:rPr lang="en-US" altLang="zh-CN" b="1" dirty="0"/>
                  <a:t>BERT Feature Network</a:t>
                </a:r>
                <a:r>
                  <a:rPr lang="zh-CN" altLang="en-US" b="1" dirty="0"/>
                  <a:t>部分产生</a:t>
                </a:r>
                <a:r>
                  <a:rPr lang="en-US" altLang="zh-CN" b="1" dirty="0"/>
                  <a:t>BERT Feature </a:t>
                </a:r>
                <a:r>
                  <a:rPr lang="zh-CN" altLang="en-US" b="1" dirty="0"/>
                  <a:t>：</a:t>
                </a:r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acc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</m:oMath>
                  </m:oMathPara>
                </a14:m>
                <a:endParaRPr lang="en-US" altLang="zh-CN" b="1" dirty="0"/>
              </a:p>
              <a:p>
                <a:r>
                  <a:rPr lang="zh-CN" altLang="en-US" b="1" dirty="0"/>
                  <a:t>其中，</a:t>
                </a:r>
                <a:r>
                  <a:rPr lang="en-US" altLang="zh-CN" b="1" dirty="0"/>
                  <a:t>m</a:t>
                </a:r>
                <a:r>
                  <a:rPr lang="zh-CN" altLang="en-US" b="1" dirty="0"/>
                  <a:t>是输入语料的长度，</a:t>
                </a:r>
                <a:r>
                  <a:rPr lang="en-US" altLang="zh-CN" b="1" dirty="0"/>
                  <a:t>d</a:t>
                </a:r>
                <a:r>
                  <a:rPr lang="zh-CN" altLang="en-US" b="1" dirty="0"/>
                  <a:t>为</a:t>
                </a:r>
                <a:r>
                  <a:rPr lang="en-US" altLang="zh-CN" b="1" dirty="0"/>
                  <a:t>BERT Feature Network</a:t>
                </a:r>
                <a:r>
                  <a:rPr lang="zh-CN" altLang="en-US" b="1" dirty="0"/>
                  <a:t>隐藏状态维度。</a:t>
                </a:r>
                <a:endParaRPr lang="en-US" altLang="zh-CN" b="1" dirty="0"/>
              </a:p>
              <a:p>
                <a:endParaRPr lang="en-US" altLang="zh-CN" b="1" dirty="0"/>
              </a:p>
              <a:p>
                <a:r>
                  <a:rPr lang="en-US" altLang="zh-CN" b="1" dirty="0"/>
                  <a:t>m*BERT Feature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zh-CN" altLang="en-US" b="1" dirty="0"/>
                  <a:t>输入感知机结构的</a:t>
                </a:r>
                <a:r>
                  <a:rPr lang="en-US" altLang="zh-CN" b="1" dirty="0"/>
                  <a:t>Output Network</a:t>
                </a:r>
                <a:r>
                  <a:rPr lang="zh-CN" altLang="en-US" b="1" dirty="0"/>
                  <a:t>，输出答案起始位置和终止位置概率：</a:t>
                </a:r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=[</m:t>
                      </m:r>
                      <m:f>
                        <m:fPr>
                          <m:type m:val="noBar"/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p>
                          </m:sSup>
                        </m:den>
                      </m:f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]=[</m:t>
                      </m:r>
                      <m:f>
                        <m:fPr>
                          <m:type m:val="noBar"/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bSup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p>
                          </m:sSubSup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</m:den>
                      </m:f>
                      <m:f>
                        <m:fPr>
                          <m:type m:val="noBar"/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bSup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,…,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p>
                          </m:sSubSup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,…,</m:t>
                          </m:r>
                        </m:den>
                      </m:f>
                      <m:f>
                        <m:fPr>
                          <m:type m:val="noBar"/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  <m:sup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  <m:sup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p>
                          </m:sSubSup>
                        </m:den>
                      </m:f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b="1" dirty="0"/>
              </a:p>
              <a:p>
                <a:r>
                  <a:rPr lang="zh-CN" altLang="en-US" b="1" dirty="0"/>
                  <a:t>损失函数为：</a:t>
                </a:r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𝑪𝑬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) +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𝑪𝑬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b="1" dirty="0"/>
              </a:p>
              <a:p>
                <a:r>
                  <a:rPr lang="zh-CN" altLang="en-US" b="1" dirty="0"/>
                  <a:t>其中，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𝑪𝑬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1" dirty="0"/>
                  <a:t>为交叉熵损失函数。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16FD6E9-53FE-4EE4-A4E4-4084C90BE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418" y="1884473"/>
                <a:ext cx="7798044" cy="4280980"/>
              </a:xfrm>
              <a:prstGeom prst="rect">
                <a:avLst/>
              </a:prstGeom>
              <a:blipFill>
                <a:blip r:embed="rId4"/>
                <a:stretch>
                  <a:fillRect l="-625" t="-712" r="-469" b="-1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65015964-8184-4592-9EA3-3C61112054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4" y="5296220"/>
            <a:ext cx="1400590" cy="80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0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F03AE7E-FC1E-47CD-B988-84ED0C68C19A}"/>
              </a:ext>
            </a:extLst>
          </p:cNvPr>
          <p:cNvGrpSpPr/>
          <p:nvPr/>
        </p:nvGrpSpPr>
        <p:grpSpPr>
          <a:xfrm>
            <a:off x="4807372" y="1225367"/>
            <a:ext cx="2577256" cy="1651997"/>
            <a:chOff x="1983772" y="2313216"/>
            <a:chExt cx="2577256" cy="1651997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3886977" y="3291162"/>
              <a:ext cx="674051" cy="674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2236696" y="2313216"/>
              <a:ext cx="674051" cy="674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1983772" y="2860805"/>
              <a:ext cx="252924" cy="2529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2575161" y="2397097"/>
              <a:ext cx="1715719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00" dirty="0">
                  <a:latin typeface="FuturaBookC" pitchFamily="2" charset="-52"/>
                </a:rPr>
                <a:t>M2</a:t>
              </a:r>
              <a:endParaRPr lang="zh-CN" altLang="en-US" sz="8800" dirty="0">
                <a:latin typeface="FuturaBookC" pitchFamily="2" charset="-52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096069" y="3613428"/>
            <a:ext cx="83211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Self-training on the target domain with Pseudo labels 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2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9521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Self-training on the target domain with Pseudo labels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D65E03C-3D5E-4A3E-817B-4C2FA118C4FA}"/>
                  </a:ext>
                </a:extLst>
              </p:cNvPr>
              <p:cNvSpPr txBox="1"/>
              <p:nvPr/>
            </p:nvSpPr>
            <p:spPr>
              <a:xfrm>
                <a:off x="1506342" y="1294228"/>
                <a:ext cx="8623496" cy="1751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使用在</a:t>
                </a:r>
                <a:r>
                  <a:rPr lang="en-US" altLang="zh-CN" b="1" dirty="0"/>
                  <a:t>source domain</a:t>
                </a:r>
                <a:r>
                  <a:rPr lang="zh-CN" altLang="en-US" b="1" dirty="0"/>
                  <a:t>上获得的模型对</a:t>
                </a:r>
                <a:r>
                  <a:rPr lang="en-US" altLang="zh-CN" b="1" dirty="0"/>
                  <a:t>target domain</a:t>
                </a:r>
                <a:r>
                  <a:rPr lang="zh-CN" altLang="en-US" b="1" dirty="0"/>
                  <a:t>中的无标签样本进行</a:t>
                </a:r>
                <a:r>
                  <a:rPr lang="en-US" altLang="zh-CN" b="1" dirty="0"/>
                  <a:t>predict</a:t>
                </a:r>
                <a:r>
                  <a:rPr lang="zh-CN" altLang="en-US" b="1" dirty="0"/>
                  <a:t>。</a:t>
                </a:r>
                <a:endParaRPr lang="en-US" altLang="zh-CN" b="1" dirty="0"/>
              </a:p>
              <a:p>
                <a:r>
                  <a:rPr lang="zh-CN" altLang="en-US" b="1" dirty="0"/>
                  <a:t>获得对应的</a:t>
                </a:r>
                <a:r>
                  <a:rPr lang="en-US" altLang="zh-CN" b="1" dirty="0"/>
                  <a:t>Pseudo labels</a:t>
                </a:r>
                <a:r>
                  <a:rPr lang="zh-CN" altLang="en-US" b="1" dirty="0"/>
                  <a:t>。</a:t>
                </a:r>
                <a:endParaRPr lang="en-US" altLang="zh-CN" b="1" dirty="0"/>
              </a:p>
              <a:p>
                <a:r>
                  <a:rPr lang="zh-CN" altLang="en-US" b="1" dirty="0"/>
                  <a:t>设置一个置信度阈值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prob</m:t>
                        </m:r>
                      </m:sub>
                    </m:sSub>
                  </m:oMath>
                </a14:m>
                <a:r>
                  <a:rPr lang="zh-CN" altLang="en-US" b="1" dirty="0"/>
                  <a:t>，选出符合条件：</a:t>
                </a:r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𝒈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noBar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𝒂𝒓𝒈𝒎𝒂𝒙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den>
                      </m:f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s</m:t>
                          </m:r>
                        </m:sup>
                      </m:sSub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e</m:t>
                          </m:r>
                        </m:sup>
                      </m:sSub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)&gt;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prob</m:t>
                          </m:r>
                        </m:sub>
                      </m:sSub>
                    </m:oMath>
                  </m:oMathPara>
                </a14:m>
                <a:endParaRPr lang="en-US" altLang="zh-CN" b="1" dirty="0"/>
              </a:p>
              <a:p>
                <a:r>
                  <a:rPr lang="zh-CN" altLang="en-US" b="1" dirty="0"/>
                  <a:t>的伪标签样本对</a:t>
                </a:r>
                <a:r>
                  <a:rPr lang="en-US" altLang="zh-CN" b="1" dirty="0"/>
                  <a:t>modal</a:t>
                </a:r>
                <a:r>
                  <a:rPr lang="zh-CN" altLang="en-US" b="1" dirty="0"/>
                  <a:t>进行再次训练。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D65E03C-3D5E-4A3E-817B-4C2FA118C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342" y="1294228"/>
                <a:ext cx="8623496" cy="1751954"/>
              </a:xfrm>
              <a:prstGeom prst="rect">
                <a:avLst/>
              </a:prstGeom>
              <a:blipFill>
                <a:blip r:embed="rId3"/>
                <a:stretch>
                  <a:fillRect l="-565" t="-1736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17268891-7FBE-494A-99E8-725DC99A4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275" y="3046182"/>
            <a:ext cx="4451399" cy="29242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0696531-F43B-4E1C-9A90-2880417DC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018" y="6147071"/>
            <a:ext cx="3528793" cy="64636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21924C8-849A-4151-AEBA-615AC718C038}"/>
              </a:ext>
            </a:extLst>
          </p:cNvPr>
          <p:cNvSpPr txBox="1"/>
          <p:nvPr/>
        </p:nvSpPr>
        <p:spPr>
          <a:xfrm>
            <a:off x="6231988" y="4280925"/>
            <a:ext cx="490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这样使得</a:t>
            </a:r>
            <a:r>
              <a:rPr lang="en-US" altLang="zh-CN" b="1" dirty="0"/>
              <a:t>modal</a:t>
            </a:r>
            <a:r>
              <a:rPr lang="zh-CN" altLang="en-US" b="1" dirty="0"/>
              <a:t>向</a:t>
            </a:r>
            <a:r>
              <a:rPr lang="en-US" altLang="zh-CN" b="1" dirty="0"/>
              <a:t>target domain</a:t>
            </a:r>
            <a:r>
              <a:rPr lang="zh-CN" altLang="en-US" b="1" dirty="0"/>
              <a:t>无目的性迁移。</a:t>
            </a:r>
          </a:p>
        </p:txBody>
      </p:sp>
    </p:spTree>
    <p:extLst>
      <p:ext uri="{BB962C8B-B14F-4D97-AF65-F5344CB8AC3E}">
        <p14:creationId xmlns:p14="http://schemas.microsoft.com/office/powerpoint/2010/main" val="233529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9873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Self-training on the target domain with Pseudo labels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D65E03C-3D5E-4A3E-817B-4C2FA118C4FA}"/>
                  </a:ext>
                </a:extLst>
              </p:cNvPr>
              <p:cNvSpPr txBox="1"/>
              <p:nvPr/>
            </p:nvSpPr>
            <p:spPr>
              <a:xfrm>
                <a:off x="1818176" y="1645919"/>
                <a:ext cx="8351520" cy="3274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由于语料经常十分长，所以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sup>
                    </m:sSup>
                  </m:oMath>
                </a14:m>
                <a:r>
                  <a:rPr lang="zh-CN" altLang="en-US" b="1" dirty="0"/>
                  <a:t>数值通常十分小。</a:t>
                </a:r>
                <a:endParaRPr lang="en-US" altLang="zh-CN" b="1" dirty="0"/>
              </a:p>
              <a:p>
                <a:r>
                  <a:rPr lang="zh-CN" altLang="en-US" b="1" dirty="0"/>
                  <a:t>为了使其概率表示含义更加明显，</a:t>
                </a:r>
                <a:r>
                  <a:rPr lang="en-US" altLang="zh-CN" b="1" dirty="0"/>
                  <a:t>Author</a:t>
                </a:r>
                <a:r>
                  <a:rPr lang="zh-CN" altLang="en-US" b="1" dirty="0"/>
                  <a:t>进行了以下处理：</a:t>
                </a:r>
                <a:endParaRPr lang="en-US" altLang="zh-CN" b="1" dirty="0"/>
              </a:p>
              <a:p>
                <a:r>
                  <a:rPr lang="zh-CN" altLang="en-US" b="1" dirty="0"/>
                  <a:t>构建集合：</a:t>
                </a:r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 = {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, ...,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𝒃𝒆𝒔𝒕</m:t>
                              </m:r>
                            </m:sub>
                          </m:sSub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} = </m:t>
                      </m:r>
                      <m:f>
                        <m:fPr>
                          <m:type m:val="noBar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𝒂𝒓𝒈𝒎𝒂𝒙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𝒃𝒆𝒔𝒕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den>
                      </m:f>
                      <m:sSubSup>
                        <m:sSub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s</m:t>
                          </m:r>
                        </m:sup>
                      </m:sSub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e</m:t>
                          </m:r>
                        </m:sup>
                      </m:sSub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dirty="0"/>
              </a:p>
              <a:p>
                <a:r>
                  <a:rPr lang="zh-CN" altLang="en-US" b="1" dirty="0"/>
                  <a:t>对集合</a:t>
                </a:r>
                <a:r>
                  <a:rPr lang="en-US" altLang="zh-CN" b="1" dirty="0"/>
                  <a:t>U</a:t>
                </a:r>
                <a:r>
                  <a:rPr lang="zh-CN" altLang="en-US" b="1" dirty="0"/>
                  <a:t>中的所有元素进行</a:t>
                </a:r>
                <a:r>
                  <a:rPr lang="en-US" altLang="zh-CN" b="1" dirty="0" err="1"/>
                  <a:t>softmax</a:t>
                </a:r>
                <a:r>
                  <a:rPr lang="zh-CN" altLang="en-US" b="1" dirty="0"/>
                  <a:t>操作，选择其中最大的概率作为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g</m:t>
                        </m:r>
                      </m:sup>
                    </m:sSup>
                  </m:oMath>
                </a14:m>
                <a:r>
                  <a:rPr lang="zh-CN" altLang="en-US" b="1" dirty="0"/>
                  <a:t>评判标准：</a:t>
                </a:r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p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𝒈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𝒎𝒂𝒙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𝒔𝒐𝒇𝒕𝒎𝒂𝒙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</m:sup>
                                  </m:sSub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 dirty="0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US" altLang="zh-CN" b="1" dirty="0"/>
              </a:p>
              <a:p>
                <a:endParaRPr lang="en-US" altLang="zh-CN" b="1" dirty="0"/>
              </a:p>
              <a:p>
                <a:r>
                  <a:rPr lang="zh-CN" altLang="en-US" b="1" dirty="0"/>
                  <a:t>在</a:t>
                </a:r>
                <a:r>
                  <a:rPr lang="en-US" altLang="zh-CN" b="1" dirty="0"/>
                  <a:t>target domain</a:t>
                </a:r>
                <a:r>
                  <a:rPr lang="zh-CN" altLang="en-US" b="1" dirty="0"/>
                  <a:t>上训练的每个</a:t>
                </a:r>
                <a:r>
                  <a:rPr lang="en-US" altLang="zh-CN" b="1" dirty="0"/>
                  <a:t>epoch</a:t>
                </a:r>
                <a:r>
                  <a:rPr lang="zh-CN" altLang="en-US" b="1" dirty="0"/>
                  <a:t>中，置信度阈值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prob</m:t>
                        </m:r>
                      </m:sub>
                    </m:sSub>
                  </m:oMath>
                </a14:m>
                <a:r>
                  <a:rPr lang="zh-CN" altLang="en-US" b="1" dirty="0"/>
                  <a:t>保持不变。</a:t>
                </a:r>
                <a:endParaRPr lang="en-US" altLang="zh-CN" b="1" dirty="0"/>
              </a:p>
              <a:p>
                <a:r>
                  <a:rPr lang="en-US" altLang="zh-CN" b="1" dirty="0"/>
                  <a:t>Pseudo labels</a:t>
                </a:r>
                <a:r>
                  <a:rPr lang="zh-CN" altLang="en-US" b="1" dirty="0"/>
                  <a:t>总是由最近</a:t>
                </a:r>
                <a:r>
                  <a:rPr lang="en-US" altLang="zh-CN" b="1" dirty="0"/>
                  <a:t>epoch</a:t>
                </a:r>
                <a:r>
                  <a:rPr lang="zh-CN" altLang="en-US" b="1" dirty="0"/>
                  <a:t>训练完成的</a:t>
                </a:r>
                <a:r>
                  <a:rPr lang="en-US" altLang="zh-CN" b="1" dirty="0"/>
                  <a:t>modal</a:t>
                </a:r>
                <a:r>
                  <a:rPr lang="zh-CN" altLang="en-US" b="1" dirty="0"/>
                  <a:t>产生。</a:t>
                </a:r>
                <a:endParaRPr lang="en-US" altLang="zh-CN" b="1" dirty="0"/>
              </a:p>
              <a:p>
                <a:endParaRPr lang="zh-CN" altLang="en-US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D65E03C-3D5E-4A3E-817B-4C2FA118C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76" y="1645919"/>
                <a:ext cx="8351520" cy="3274486"/>
              </a:xfrm>
              <a:prstGeom prst="rect">
                <a:avLst/>
              </a:prstGeom>
              <a:blipFill>
                <a:blip r:embed="rId3"/>
                <a:stretch>
                  <a:fillRect l="-584" t="-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00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F1B3F75-EA29-4677-A92A-C97F14BE192E}"/>
              </a:ext>
            </a:extLst>
          </p:cNvPr>
          <p:cNvGrpSpPr/>
          <p:nvPr/>
        </p:nvGrpSpPr>
        <p:grpSpPr>
          <a:xfrm>
            <a:off x="4404346" y="1571262"/>
            <a:ext cx="2577256" cy="1651997"/>
            <a:chOff x="1983772" y="2313216"/>
            <a:chExt cx="2577256" cy="1651997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3886977" y="3291162"/>
              <a:ext cx="674051" cy="674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2236696" y="2313216"/>
              <a:ext cx="674051" cy="674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1983772" y="2860805"/>
              <a:ext cx="252924" cy="2529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2575161" y="2397097"/>
              <a:ext cx="1715719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00" dirty="0">
                  <a:latin typeface="FuturaBookC" pitchFamily="2" charset="-52"/>
                </a:rPr>
                <a:t>M3</a:t>
              </a:r>
              <a:endParaRPr lang="zh-CN" altLang="en-US" sz="8800" dirty="0">
                <a:latin typeface="FuturaBookC" pitchFamily="2" charset="-52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288364" y="3713752"/>
            <a:ext cx="98756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Conditional adversarial learning and </a:t>
            </a:r>
          </a:p>
          <a:p>
            <a:pPr algn="ctr"/>
            <a:r>
              <a:rPr lang="en-US" altLang="zh-CN" sz="4000" b="1" dirty="0"/>
              <a:t>Self-training on the target domain 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31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536428" y="237980"/>
            <a:ext cx="1247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adversarial learning and Self-training on the target domain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65E03C-3D5E-4A3E-817B-4C2FA118C4FA}"/>
              </a:ext>
            </a:extLst>
          </p:cNvPr>
          <p:cNvSpPr txBox="1"/>
          <p:nvPr/>
        </p:nvSpPr>
        <p:spPr>
          <a:xfrm>
            <a:off x="6774350" y="2454958"/>
            <a:ext cx="5281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使用对抗学习思想：</a:t>
            </a:r>
            <a:endParaRPr lang="en-US" altLang="zh-CN" b="1" dirty="0"/>
          </a:p>
          <a:p>
            <a:r>
              <a:rPr lang="zh-CN" altLang="en-US" b="1" dirty="0"/>
              <a:t>使用</a:t>
            </a:r>
            <a:r>
              <a:rPr lang="en-US" altLang="zh-CN" b="1" dirty="0"/>
              <a:t>BERT Feature + Output Network</a:t>
            </a:r>
            <a:r>
              <a:rPr lang="zh-CN" altLang="en-US" b="1" dirty="0"/>
              <a:t>部分生成一个表征</a:t>
            </a:r>
            <a:r>
              <a:rPr lang="en-US" altLang="zh-CN" b="1" dirty="0"/>
              <a:t>sample</a:t>
            </a:r>
            <a:r>
              <a:rPr lang="zh-CN" altLang="en-US" b="1" dirty="0"/>
              <a:t>的</a:t>
            </a:r>
            <a:r>
              <a:rPr lang="en-US" altLang="zh-CN" b="1" dirty="0"/>
              <a:t>feature</a:t>
            </a:r>
            <a:r>
              <a:rPr lang="zh-CN" altLang="en-US" b="1" dirty="0"/>
              <a:t>向量，使用一个判别网络对其进行判断，使得</a:t>
            </a:r>
            <a:r>
              <a:rPr lang="en-US" altLang="zh-CN" b="1" dirty="0"/>
              <a:t>source domain</a:t>
            </a:r>
            <a:r>
              <a:rPr lang="zh-CN" altLang="en-US" b="1" dirty="0"/>
              <a:t>与</a:t>
            </a:r>
            <a:r>
              <a:rPr lang="en-US" altLang="zh-CN" b="1" dirty="0"/>
              <a:t>target domain</a:t>
            </a:r>
            <a:r>
              <a:rPr lang="zh-CN" altLang="en-US" b="1" dirty="0"/>
              <a:t>的</a:t>
            </a:r>
            <a:r>
              <a:rPr lang="en-US" altLang="zh-CN" b="1" dirty="0"/>
              <a:t>feature</a:t>
            </a:r>
            <a:r>
              <a:rPr lang="zh-CN" altLang="en-US" b="1" dirty="0"/>
              <a:t>区分度更大，更新网络参数。</a:t>
            </a:r>
            <a:endParaRPr lang="en-US" altLang="zh-CN" b="1" dirty="0"/>
          </a:p>
          <a:p>
            <a:r>
              <a:rPr lang="zh-CN" altLang="en-US" b="1" dirty="0"/>
              <a:t>获得的更符合</a:t>
            </a:r>
            <a:r>
              <a:rPr lang="en-US" altLang="zh-CN" b="1" dirty="0"/>
              <a:t>target domain</a:t>
            </a:r>
            <a:r>
              <a:rPr lang="zh-CN" altLang="en-US" b="1" dirty="0"/>
              <a:t>的特征向量的</a:t>
            </a:r>
            <a:r>
              <a:rPr lang="en-US" altLang="zh-CN" b="1" dirty="0"/>
              <a:t>modal</a:t>
            </a:r>
            <a:r>
              <a:rPr lang="zh-CN" altLang="en-US" b="1" dirty="0"/>
              <a:t>再进行</a:t>
            </a:r>
            <a:r>
              <a:rPr lang="en-US" altLang="zh-CN" b="1" dirty="0"/>
              <a:t>Pseudo labels</a:t>
            </a:r>
            <a:r>
              <a:rPr lang="zh-CN" altLang="en-US" b="1" dirty="0"/>
              <a:t>生成，获得的高置信度样本再</a:t>
            </a:r>
            <a:r>
              <a:rPr lang="en-US" altLang="zh-CN" b="1" dirty="0"/>
              <a:t>train modal</a:t>
            </a:r>
            <a:r>
              <a:rPr lang="zh-CN" altLang="en-US" b="1" dirty="0"/>
              <a:t>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2D1B70-44E2-495A-8AB7-099E40BD3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28" y="1472404"/>
            <a:ext cx="6046318" cy="36341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5B54596-E815-4F9A-AE23-4AD57213C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066" y="5389150"/>
            <a:ext cx="2808233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3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536428" y="237980"/>
            <a:ext cx="1247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adversarial learning and Self-training on the target domain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65E03C-3D5E-4A3E-817B-4C2FA118C4FA}"/>
              </a:ext>
            </a:extLst>
          </p:cNvPr>
          <p:cNvSpPr txBox="1"/>
          <p:nvPr/>
        </p:nvSpPr>
        <p:spPr>
          <a:xfrm>
            <a:off x="3665391" y="1120735"/>
            <a:ext cx="5281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conditional adversarial network</a:t>
            </a:r>
            <a:endParaRPr lang="zh-CN" altLang="en-US" sz="2400" b="1" i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CBB341-7D1D-4AEC-9404-6BF609880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238" y="1791872"/>
            <a:ext cx="7534275" cy="2514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35E56A5-9496-4FF7-8B3C-7B60F925C1EC}"/>
                  </a:ext>
                </a:extLst>
              </p:cNvPr>
              <p:cNvSpPr txBox="1"/>
              <p:nvPr/>
            </p:nvSpPr>
            <p:spPr>
              <a:xfrm>
                <a:off x="2539084" y="4515944"/>
                <a:ext cx="7534275" cy="1246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在</a:t>
                </a:r>
                <a:r>
                  <a:rPr lang="en-US" altLang="zh-CN" b="1" dirty="0"/>
                  <a:t>BERT Feature</a:t>
                </a:r>
                <a:r>
                  <a:rPr lang="zh-CN" altLang="en-US" b="1" dirty="0"/>
                  <a:t>与</a:t>
                </a:r>
                <a:r>
                  <a:rPr lang="en-US" altLang="zh-CN" b="1" dirty="0"/>
                  <a:t>Output Logits </a:t>
                </a:r>
                <a:r>
                  <a:rPr lang="zh-CN" altLang="en-US" b="1" dirty="0"/>
                  <a:t>特征融合表示时，采用叉乘的方法会使得特征维度过高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m:rPr>
                        <m:sty m:val="p"/>
                      </m:rP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zh-CN" altLang="en-US" b="1" dirty="0"/>
                  <a:t>，因此作者采取了一个</a:t>
                </a:r>
                <a:r>
                  <a:rPr lang="en-US" altLang="zh-CN" b="1" dirty="0"/>
                  <a:t>multilinear map</a:t>
                </a:r>
                <a:r>
                  <a:rPr lang="zh-CN" altLang="en-US" b="1" dirty="0"/>
                  <a:t>的方式对两种特征进行降维代替。</a:t>
                </a:r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⟨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⟩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35E56A5-9496-4FF7-8B3C-7B60F925C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084" y="4515944"/>
                <a:ext cx="7534275" cy="1246239"/>
              </a:xfrm>
              <a:prstGeom prst="rect">
                <a:avLst/>
              </a:prstGeom>
              <a:blipFill>
                <a:blip r:embed="rId4"/>
                <a:stretch>
                  <a:fillRect l="-729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28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536428" y="237980"/>
            <a:ext cx="1247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adversarial learning and Self-training on the target domain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65E03C-3D5E-4A3E-817B-4C2FA118C4FA}"/>
              </a:ext>
            </a:extLst>
          </p:cNvPr>
          <p:cNvSpPr txBox="1"/>
          <p:nvPr/>
        </p:nvSpPr>
        <p:spPr>
          <a:xfrm>
            <a:off x="7534275" y="2171700"/>
            <a:ext cx="5281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conditional adversarial network</a:t>
            </a:r>
            <a:endParaRPr lang="zh-CN" altLang="en-US" sz="24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35E56A5-9496-4FF7-8B3C-7B60F925C1EC}"/>
                  </a:ext>
                </a:extLst>
              </p:cNvPr>
              <p:cNvSpPr txBox="1"/>
              <p:nvPr/>
            </p:nvSpPr>
            <p:spPr>
              <a:xfrm>
                <a:off x="890588" y="3582199"/>
                <a:ext cx="7534275" cy="2994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将输出拼合成一个长度为</a:t>
                </a:r>
                <a:r>
                  <a:rPr lang="en-US" altLang="zh-CN" b="1" dirty="0"/>
                  <a:t>2m</a:t>
                </a:r>
                <a:r>
                  <a:rPr lang="zh-CN" altLang="en-US" b="1" dirty="0"/>
                  <a:t>的一维向量：</a:t>
                </a:r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𝒆</m:t>
                          </m:r>
                        </m:sup>
                      </m:sSup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m:rPr>
                              <m:sty m:val="p"/>
                            </m:rPr>
                            <a:rPr lang="en-US" altLang="zh-CN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sup>
                      </m:sSup>
                    </m:oMath>
                  </m:oMathPara>
                </a14:m>
                <a:endParaRPr lang="en-US" altLang="zh-CN" b="1" dirty="0"/>
              </a:p>
              <a:p>
                <a:endParaRPr lang="en-US" altLang="zh-CN" b="1" dirty="0"/>
              </a:p>
              <a:p>
                <a:r>
                  <a:rPr lang="zh-CN" altLang="en-US" b="1" dirty="0"/>
                  <a:t>生成两个随机矩阵</a:t>
                </a:r>
                <a:r>
                  <a:rPr lang="en-US" altLang="zh-CN" b="1" dirty="0"/>
                  <a:t>(</a:t>
                </a:r>
                <a:r>
                  <a:rPr lang="zh-CN" altLang="en-US" b="1" dirty="0"/>
                  <a:t>降维</a:t>
                </a:r>
                <a:r>
                  <a:rPr lang="en-US" altLang="zh-CN" b="1" dirty="0"/>
                  <a:t>)</a:t>
                </a:r>
                <a:r>
                  <a:rPr lang="zh-CN" altLang="en-US" b="1" dirty="0"/>
                  <a:t>：</a:t>
                </a:r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p>
                      </m:sSup>
                    </m:oMath>
                  </m:oMathPara>
                </a14:m>
                <a:endParaRPr lang="en-US" altLang="zh-CN" b="1" dirty="0">
                  <a:ea typeface="Cambria Math" panose="02040503050406030204" pitchFamily="18" charset="0"/>
                </a:endParaRPr>
              </a:p>
              <a:p>
                <a:endParaRPr lang="en-US" altLang="zh-CN" b="1" dirty="0"/>
              </a:p>
              <a:p>
                <a:r>
                  <a:rPr lang="zh-CN" altLang="en-US" b="1" dirty="0"/>
                  <a:t>产生一个随机采样多线性图</a:t>
                </a:r>
                <a:r>
                  <a:rPr lang="en-US" altLang="zh-CN" b="1" dirty="0"/>
                  <a:t>(multilinear map):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𝒂𝒗𝒈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𝒄𝒐𝒍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))∘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en-US" altLang="zh-CN" b="1" dirty="0"/>
              </a:p>
              <a:p>
                <a:r>
                  <a:rPr lang="zh-CN" altLang="en-US" b="1" dirty="0"/>
                  <a:t>其中，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𝒂𝒗𝒈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𝒄𝒐𝒍</m:t>
                        </m:r>
                      </m:sub>
                    </m:sSub>
                  </m:oMath>
                </a14:m>
                <a:r>
                  <a:rPr lang="zh-CN" altLang="en-US" b="1" dirty="0"/>
                  <a:t>表示按列取平均，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zh-CN" altLang="en-US" b="1" dirty="0"/>
                  <a:t>表示对应元素相乘。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35E56A5-9496-4FF7-8B3C-7B60F925C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88" y="3582199"/>
                <a:ext cx="7534275" cy="2994346"/>
              </a:xfrm>
              <a:prstGeom prst="rect">
                <a:avLst/>
              </a:prstGeom>
              <a:blipFill>
                <a:blip r:embed="rId3"/>
                <a:stretch>
                  <a:fillRect l="-647" t="-1222" b="-2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BF3DE781-4DC6-4F53-A111-13A07DF30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75342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972527" y="322386"/>
            <a:ext cx="1247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adversarial learning - loss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D65E03C-3D5E-4A3E-817B-4C2FA118C4FA}"/>
                  </a:ext>
                </a:extLst>
              </p:cNvPr>
              <p:cNvSpPr txBox="1"/>
              <p:nvPr/>
            </p:nvSpPr>
            <p:spPr>
              <a:xfrm>
                <a:off x="1204313" y="1428017"/>
                <a:ext cx="10124722" cy="4867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采用了交叉熵损失函数：</a:t>
                </a:r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𝒂𝒅𝒗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p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b="1" dirty="0"/>
                  <a:t>其中，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altLang="zh-CN" b="1" dirty="0"/>
                  <a:t> </a:t>
                </a:r>
                <a:r>
                  <a:rPr lang="zh-CN" altLang="en-US" b="1" dirty="0"/>
                  <a:t>表示对抗网络的</a:t>
                </a:r>
                <a:r>
                  <a:rPr lang="en-US" altLang="zh-CN" b="1" dirty="0"/>
                  <a:t>Discriminator</a:t>
                </a:r>
                <a:r>
                  <a:rPr lang="zh-CN" altLang="en-US" b="1" dirty="0"/>
                  <a:t>的输出值，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altLang="zh-CN" b="1" dirty="0"/>
                  <a:t> </a:t>
                </a:r>
                <a:r>
                  <a:rPr lang="zh-CN" altLang="en-US" b="1" dirty="0"/>
                  <a:t>表示</a:t>
                </a:r>
                <a:r>
                  <a:rPr lang="en-US" altLang="zh-CN" b="1" dirty="0" err="1"/>
                  <a:t>groundtruth</a:t>
                </a:r>
                <a:r>
                  <a:rPr lang="zh-CN" altLang="en-US" b="1" dirty="0"/>
                  <a:t>，</a:t>
                </a:r>
                <a:r>
                  <a:rPr lang="en-US" altLang="zh-CN" b="1" dirty="0"/>
                  <a:t>0</a:t>
                </a:r>
                <a:r>
                  <a:rPr lang="zh-CN" altLang="en-US" b="1" dirty="0"/>
                  <a:t>代表</a:t>
                </a:r>
                <a:r>
                  <a:rPr lang="en-US" altLang="zh-CN" b="1" dirty="0"/>
                  <a:t>source domain</a:t>
                </a:r>
                <a:r>
                  <a:rPr lang="zh-CN" altLang="en-US" b="1" dirty="0"/>
                  <a:t>，</a:t>
                </a:r>
                <a:r>
                  <a:rPr lang="en-US" altLang="zh-CN" b="1" dirty="0"/>
                  <a:t>1</a:t>
                </a:r>
                <a:r>
                  <a:rPr lang="zh-CN" altLang="en-US" b="1" dirty="0"/>
                  <a:t>代表</a:t>
                </a:r>
                <a:r>
                  <a:rPr lang="en-US" altLang="zh-CN" b="1" dirty="0"/>
                  <a:t>target domain</a:t>
                </a:r>
                <a:r>
                  <a:rPr lang="zh-CN" altLang="en-US" b="1" dirty="0"/>
                  <a:t>。</a:t>
                </a:r>
                <a:endParaRPr lang="en-US" altLang="zh-CN" b="1" dirty="0"/>
              </a:p>
              <a:p>
                <a:endParaRPr lang="en-US" altLang="zh-CN" b="1" dirty="0"/>
              </a:p>
              <a:p>
                <a:r>
                  <a:rPr lang="zh-CN" altLang="en-US" b="1" dirty="0"/>
                  <a:t>由于这种损失函数只考虑到了判别器的准确性，未考虑到迁移的不确定性，因此，定义了</a:t>
                </a:r>
                <a:r>
                  <a:rPr lang="en-US" altLang="zh-CN" b="1" dirty="0"/>
                  <a:t>samples</a:t>
                </a:r>
                <a:r>
                  <a:rPr lang="zh-CN" altLang="en-US" b="1" dirty="0"/>
                  <a:t>的熵函数，将其作为一项正则化项。</a:t>
                </a:r>
                <a:endParaRPr lang="en-US" altLang="zh-CN" b="1" dirty="0"/>
              </a:p>
              <a:p>
                <a:r>
                  <a:rPr lang="zh-CN" altLang="en-US" b="1" dirty="0"/>
                  <a:t>定义</a:t>
                </a:r>
                <a:r>
                  <a:rPr lang="en-US" altLang="zh-CN" b="1" dirty="0"/>
                  <a:t>sample</a:t>
                </a:r>
                <a:r>
                  <a:rPr lang="zh-CN" altLang="en-US" b="1" dirty="0"/>
                  <a:t>的熵为：</a:t>
                </a:r>
                <a:endParaRPr lang="en-US" altLang="zh-CN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b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𝒍𝒐𝒈</m:t>
                          </m:r>
                          <m:sSubSup>
                            <m:sSub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b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p>
                          </m:sSub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𝒍𝒐𝒈</m:t>
                          </m:r>
                          <m:sSubSup>
                            <m:sSub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p>
                          </m:sSub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b="1" dirty="0"/>
              </a:p>
              <a:p>
                <a:r>
                  <a:rPr lang="zh-CN" altLang="en-US" b="1" dirty="0"/>
                  <a:t>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</m:oMath>
                </a14:m>
                <a:r>
                  <a:rPr lang="en-US" altLang="zh-CN" b="1" dirty="0"/>
                  <a:t> </a:t>
                </a:r>
                <a:r>
                  <a:rPr lang="zh-CN" altLang="en-US" b="1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e</m:t>
                        </m:r>
                      </m:sup>
                    </m:sSup>
                  </m:oMath>
                </a14:m>
                <a:r>
                  <a:rPr lang="zh-CN" altLang="en-US" b="1" dirty="0"/>
                  <a:t>是作为答案开始或结束的概率。</a:t>
                </a:r>
                <a:endParaRPr lang="en-US" altLang="zh-CN" b="1" dirty="0"/>
              </a:p>
              <a:p>
                <a:endParaRPr lang="en-US" altLang="zh-CN" b="1" dirty="0"/>
              </a:p>
              <a:p>
                <a:r>
                  <a:rPr lang="zh-CN" altLang="en-US" b="1" dirty="0"/>
                  <a:t>将其加入到交叉熵损失函数中，定义一个新的交叉熵损失：</a:t>
                </a:r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𝒂𝒅𝒗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𝒘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𝒂𝒅𝒗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CN" b="1" dirty="0"/>
              </a:p>
              <a:p>
                <a:r>
                  <a:rPr lang="zh-CN" altLang="en-US" b="1" dirty="0"/>
                  <a:t>这表征熵越低</a:t>
                </a:r>
                <a:r>
                  <a:rPr lang="en-US" altLang="zh-CN" b="1" dirty="0"/>
                  <a:t>(</a:t>
                </a:r>
                <a:r>
                  <a:rPr lang="zh-CN" altLang="en-US" b="1" dirty="0"/>
                  <a:t>不确定性越低</a:t>
                </a:r>
                <a:r>
                  <a:rPr lang="en-US" altLang="zh-CN" b="1" dirty="0"/>
                  <a:t>)</a:t>
                </a:r>
                <a:r>
                  <a:rPr lang="zh-CN" altLang="en-US" b="1" dirty="0"/>
                  <a:t>的样本将具有更高的权重。</a:t>
                </a:r>
                <a:endParaRPr lang="en-US" altLang="zh-CN" b="1" dirty="0"/>
              </a:p>
              <a:p>
                <a:endParaRPr lang="en-US" altLang="zh-CN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D65E03C-3D5E-4A3E-817B-4C2FA118C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313" y="1428017"/>
                <a:ext cx="10124722" cy="4867551"/>
              </a:xfrm>
              <a:prstGeom prst="rect">
                <a:avLst/>
              </a:prstGeom>
              <a:blipFill>
                <a:blip r:embed="rId3"/>
                <a:stretch>
                  <a:fillRect l="-542" t="-6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67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197610" y="321161"/>
            <a:ext cx="1247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Fake code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6CF0BC-CB9F-44D6-A459-A6BC785C3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618" y="0"/>
            <a:ext cx="4890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8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latin typeface="FuturaBookC" pitchFamily="2" charset="-52"/>
              </a:rPr>
              <a:t>*1</a:t>
            </a:r>
            <a:endParaRPr lang="zh-CN" altLang="en-US" sz="8800" dirty="0">
              <a:latin typeface="FuturaBookC" pitchFamily="2" charset="-5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692974" y="2805330"/>
            <a:ext cx="6499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Dataset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latin typeface="FuturaBookC" pitchFamily="2" charset="-52"/>
              </a:rPr>
              <a:t>*4</a:t>
            </a:r>
            <a:endParaRPr lang="zh-CN" altLang="en-US" sz="8800" dirty="0">
              <a:latin typeface="FuturaBookC" pitchFamily="2" charset="-5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12399" y="2796516"/>
            <a:ext cx="64990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Experiments and </a:t>
            </a:r>
          </a:p>
          <a:p>
            <a:pPr algn="ctr"/>
            <a:r>
              <a:rPr lang="en-US" altLang="zh-CN" sz="4000" b="1" dirty="0"/>
              <a:t>Result analysis 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83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972527" y="322386"/>
            <a:ext cx="1247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 and Result  analysis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65E03C-3D5E-4A3E-817B-4C2FA118C4FA}"/>
              </a:ext>
            </a:extLst>
          </p:cNvPr>
          <p:cNvSpPr txBox="1"/>
          <p:nvPr/>
        </p:nvSpPr>
        <p:spPr>
          <a:xfrm>
            <a:off x="1587389" y="1616702"/>
            <a:ext cx="744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首先将在</a:t>
            </a:r>
            <a:r>
              <a:rPr lang="en-US" altLang="zh-CN" b="1" dirty="0"/>
              <a:t>source domain</a:t>
            </a:r>
            <a:r>
              <a:rPr lang="zh-CN" altLang="en-US" b="1" dirty="0"/>
              <a:t>上训练的</a:t>
            </a:r>
            <a:r>
              <a:rPr lang="en-US" altLang="zh-CN" b="1" dirty="0"/>
              <a:t>zero-short modal</a:t>
            </a:r>
            <a:r>
              <a:rPr lang="zh-CN" altLang="en-US" b="1" dirty="0"/>
              <a:t>作为</a:t>
            </a:r>
            <a:r>
              <a:rPr lang="en-US" altLang="zh-CN" b="1" dirty="0"/>
              <a:t>Baseline modal</a:t>
            </a:r>
            <a:r>
              <a:rPr lang="zh-CN" altLang="en-US" b="1" dirty="0"/>
              <a:t>。</a:t>
            </a:r>
            <a:endParaRPr lang="en-US" altLang="zh-CN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21DC69-47A9-4178-A876-1032CB22F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08" y="2167906"/>
            <a:ext cx="10773091" cy="270406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A174601-25A4-48A8-8670-B10BA539CF94}"/>
              </a:ext>
            </a:extLst>
          </p:cNvPr>
          <p:cNvSpPr txBox="1"/>
          <p:nvPr/>
        </p:nvSpPr>
        <p:spPr>
          <a:xfrm>
            <a:off x="1587389" y="5141679"/>
            <a:ext cx="8273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从中分析可以看出不同数据集之间的可迁移效果，及其关联程度的大小。</a:t>
            </a:r>
            <a:r>
              <a:rPr lang="en-US" altLang="zh-CN" b="1" dirty="0"/>
              <a:t>(</a:t>
            </a:r>
            <a:r>
              <a:rPr lang="zh-CN" altLang="en-US" b="1" dirty="0"/>
              <a:t>绘制的数据集关系图见前面</a:t>
            </a:r>
            <a:r>
              <a:rPr lang="en-US" altLang="zh-CN" b="1" dirty="0"/>
              <a:t>PPT)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其中指标为</a:t>
            </a:r>
            <a:r>
              <a:rPr lang="en-US" altLang="zh-CN" b="1" dirty="0"/>
              <a:t>EM/F1-score</a:t>
            </a:r>
            <a:r>
              <a:rPr lang="zh-CN" altLang="en-US" b="1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329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972527" y="322386"/>
            <a:ext cx="1247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 and Result analysis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65E03C-3D5E-4A3E-817B-4C2FA118C4FA}"/>
              </a:ext>
            </a:extLst>
          </p:cNvPr>
          <p:cNvSpPr txBox="1"/>
          <p:nvPr/>
        </p:nvSpPr>
        <p:spPr>
          <a:xfrm>
            <a:off x="699352" y="1646230"/>
            <a:ext cx="104188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CNN</a:t>
            </a:r>
            <a:r>
              <a:rPr lang="zh-CN" altLang="en-US" b="1" dirty="0"/>
              <a:t>和</a:t>
            </a:r>
            <a:r>
              <a:rPr lang="en-US" altLang="zh-CN" b="1" dirty="0"/>
              <a:t>DAILYMAIL</a:t>
            </a:r>
            <a:r>
              <a:rPr lang="zh-CN" altLang="en-US" b="1" dirty="0"/>
              <a:t>之外（二者语料库相似，问题形式都相同），其余迁移的效果都很差。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在</a:t>
            </a:r>
            <a:r>
              <a:rPr lang="en-US" altLang="zh-CN" b="1" dirty="0"/>
              <a:t>SQUAD</a:t>
            </a:r>
            <a:r>
              <a:rPr lang="zh-CN" altLang="en-US" b="1" dirty="0"/>
              <a:t>，</a:t>
            </a:r>
            <a:r>
              <a:rPr lang="en-US" altLang="zh-CN" b="1" dirty="0"/>
              <a:t>NEWSQA</a:t>
            </a:r>
            <a:r>
              <a:rPr lang="zh-CN" altLang="en-US" b="1" dirty="0"/>
              <a:t>，</a:t>
            </a:r>
            <a:r>
              <a:rPr lang="en-US" altLang="zh-CN" b="1" dirty="0"/>
              <a:t>COQA</a:t>
            </a:r>
            <a:r>
              <a:rPr lang="zh-CN" altLang="en-US" b="1" dirty="0"/>
              <a:t>和</a:t>
            </a:r>
            <a:r>
              <a:rPr lang="en-US" altLang="zh-CN" b="1" dirty="0"/>
              <a:t>DROP 4</a:t>
            </a:r>
            <a:r>
              <a:rPr lang="zh-CN" altLang="en-US" b="1" dirty="0"/>
              <a:t>个数据集之间传递效果下降幅度小于与其余</a:t>
            </a:r>
            <a:r>
              <a:rPr lang="en-US" altLang="zh-CN" b="1" dirty="0"/>
              <a:t>2</a:t>
            </a:r>
            <a:r>
              <a:rPr lang="zh-CN" altLang="en-US" b="1" dirty="0"/>
              <a:t>个数据集的传递。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CNN</a:t>
            </a:r>
            <a:r>
              <a:rPr lang="zh-CN" altLang="en-US" b="1" dirty="0"/>
              <a:t>和</a:t>
            </a:r>
            <a:r>
              <a:rPr lang="en-US" altLang="zh-CN" b="1" dirty="0"/>
              <a:t>NEWSQA</a:t>
            </a:r>
            <a:r>
              <a:rPr lang="zh-CN" altLang="en-US" b="1" dirty="0"/>
              <a:t>共享相同的语料库，但由于问题形式不同，迁移效果差。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SQUAD </a:t>
            </a:r>
            <a:r>
              <a:rPr lang="zh-CN" altLang="en-US" b="1" dirty="0"/>
              <a:t>和</a:t>
            </a:r>
            <a:r>
              <a:rPr lang="en-US" altLang="zh-CN" b="1" dirty="0"/>
              <a:t> NEWSQA</a:t>
            </a:r>
            <a:r>
              <a:rPr lang="zh-CN" altLang="en-US" b="1" dirty="0"/>
              <a:t>的语料库差异比较大，导致迁移效果同样很差。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此外，推理深度的不同也会导致迁移效果变差，如</a:t>
            </a:r>
            <a:r>
              <a:rPr lang="en-US" altLang="zh-CN" b="1" dirty="0"/>
              <a:t>SQUAD</a:t>
            </a:r>
            <a:r>
              <a:rPr lang="zh-CN" altLang="en-US" b="1" dirty="0"/>
              <a:t>中的简单单句推理与</a:t>
            </a:r>
            <a:r>
              <a:rPr lang="en-US" altLang="zh-CN" b="1" dirty="0"/>
              <a:t>DROP</a:t>
            </a:r>
            <a:r>
              <a:rPr lang="zh-CN" altLang="en-US" b="1" dirty="0"/>
              <a:t>中的复杂推理。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i="1" dirty="0"/>
              <a:t>总之，语料库类型、问题形式、推理深度可能是影响</a:t>
            </a:r>
            <a:r>
              <a:rPr lang="en-US" altLang="zh-CN" b="1" i="1" dirty="0"/>
              <a:t>RC</a:t>
            </a:r>
            <a:r>
              <a:rPr lang="zh-CN" altLang="en-US" b="1" i="1" dirty="0"/>
              <a:t>域之间迁移的主要影响点。</a:t>
            </a:r>
            <a:endParaRPr lang="en-US" altLang="zh-CN" b="1" i="1" dirty="0"/>
          </a:p>
        </p:txBody>
      </p:sp>
    </p:spTree>
    <p:extLst>
      <p:ext uri="{BB962C8B-B14F-4D97-AF65-F5344CB8AC3E}">
        <p14:creationId xmlns:p14="http://schemas.microsoft.com/office/powerpoint/2010/main" val="345948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972527" y="322386"/>
            <a:ext cx="1247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 Experiment Result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FD2C3D-0A0C-428A-B910-DB0750492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07" y="2250831"/>
            <a:ext cx="10300385" cy="161141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AB74CFA-A2A0-4C6B-B2FF-2F1BCA4E0D35}"/>
              </a:ext>
            </a:extLst>
          </p:cNvPr>
          <p:cNvSpPr txBox="1"/>
          <p:nvPr/>
        </p:nvSpPr>
        <p:spPr>
          <a:xfrm>
            <a:off x="4801771" y="4487594"/>
            <a:ext cx="385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基本获得了相似的效果</a:t>
            </a:r>
          </a:p>
        </p:txBody>
      </p:sp>
    </p:spTree>
    <p:extLst>
      <p:ext uri="{BB962C8B-B14F-4D97-AF65-F5344CB8AC3E}">
        <p14:creationId xmlns:p14="http://schemas.microsoft.com/office/powerpoint/2010/main" val="261530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972527" y="322386"/>
            <a:ext cx="1247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 and Result analysis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65E03C-3D5E-4A3E-817B-4C2FA118C4FA}"/>
              </a:ext>
            </a:extLst>
          </p:cNvPr>
          <p:cNvSpPr txBox="1"/>
          <p:nvPr/>
        </p:nvSpPr>
        <p:spPr>
          <a:xfrm>
            <a:off x="1253561" y="1268360"/>
            <a:ext cx="937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分别在提出模型的基础上，对对抗网络运用不加熵损失与加熵损失与</a:t>
            </a:r>
            <a:r>
              <a:rPr lang="en-US" altLang="zh-CN" b="1" dirty="0"/>
              <a:t>Baseline</a:t>
            </a:r>
            <a:r>
              <a:rPr lang="zh-CN" altLang="en-US" b="1" dirty="0"/>
              <a:t>进行对比实验。</a:t>
            </a:r>
            <a:endParaRPr lang="en-US" altLang="zh-CN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1F7ECA-0B68-47AF-BCA2-FCFF72814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28" y="1796223"/>
            <a:ext cx="9797143" cy="355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1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972527" y="322386"/>
            <a:ext cx="1247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 and Result analysis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9E3628-7008-4F66-9750-FBCC2EDB6380}"/>
              </a:ext>
            </a:extLst>
          </p:cNvPr>
          <p:cNvSpPr txBox="1"/>
          <p:nvPr/>
        </p:nvSpPr>
        <p:spPr>
          <a:xfrm>
            <a:off x="972527" y="2734801"/>
            <a:ext cx="98208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无论使用哪种损失函数，均取得了比</a:t>
            </a:r>
            <a:r>
              <a:rPr lang="en-US" altLang="zh-CN" b="1" dirty="0"/>
              <a:t>one-short</a:t>
            </a:r>
            <a:r>
              <a:rPr lang="zh-CN" altLang="en-US" b="1" dirty="0"/>
              <a:t>模型更好的结果。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在相关性比较强的</a:t>
            </a:r>
            <a:r>
              <a:rPr lang="en-US" altLang="zh-CN" b="1" dirty="0"/>
              <a:t>CNN</a:t>
            </a:r>
            <a:r>
              <a:rPr lang="zh-CN" altLang="en-US" b="1" dirty="0"/>
              <a:t>和</a:t>
            </a:r>
            <a:r>
              <a:rPr lang="en-US" altLang="zh-CN" b="1" dirty="0"/>
              <a:t>DAILYMAIL</a:t>
            </a:r>
            <a:r>
              <a:rPr lang="zh-CN" altLang="en-US" b="1" dirty="0"/>
              <a:t>取得了比</a:t>
            </a:r>
            <a:r>
              <a:rPr lang="en-US" altLang="zh-CN" b="1" dirty="0"/>
              <a:t>SELF</a:t>
            </a:r>
            <a:r>
              <a:rPr lang="zh-CN" altLang="en-US" b="1" dirty="0"/>
              <a:t>更好的</a:t>
            </a:r>
            <a:r>
              <a:rPr lang="en-US" altLang="zh-CN" b="1" dirty="0"/>
              <a:t>EM</a:t>
            </a:r>
            <a:r>
              <a:rPr lang="zh-CN" altLang="en-US" b="1" dirty="0"/>
              <a:t>评分。</a:t>
            </a:r>
            <a:endParaRPr lang="en-US" altLang="zh-CN" b="1" dirty="0"/>
          </a:p>
          <a:p>
            <a:r>
              <a:rPr lang="zh-CN" altLang="en-US" b="1" dirty="0"/>
              <a:t>这说明多种有效的数据集可以更好的帮助</a:t>
            </a:r>
            <a:r>
              <a:rPr lang="en-US" altLang="zh-CN" b="1" dirty="0"/>
              <a:t>modal</a:t>
            </a:r>
            <a:r>
              <a:rPr lang="zh-CN" altLang="en-US" b="1" dirty="0"/>
              <a:t>进行理解学习。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在问题类型为阅读理解与正常问答的数据集之间转移效果不佳，比如</a:t>
            </a:r>
            <a:r>
              <a:rPr lang="en-US" altLang="zh-CN" b="1" dirty="0"/>
              <a:t>SQUAD</a:t>
            </a:r>
            <a:r>
              <a:rPr lang="zh-CN" altLang="en-US" b="1" dirty="0"/>
              <a:t>到</a:t>
            </a:r>
            <a:r>
              <a:rPr lang="en-US" altLang="zh-CN" b="1" dirty="0"/>
              <a:t>CNN</a:t>
            </a:r>
            <a:r>
              <a:rPr lang="zh-CN" altLang="en-US" b="1" dirty="0"/>
              <a:t>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12484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972527" y="322386"/>
            <a:ext cx="1247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 Experiment Result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685659-3E8A-44B2-B464-B14208309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26" y="1306536"/>
            <a:ext cx="10548913" cy="3871161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B9BBD5A-E2F2-438F-A637-44EDEB5D7F07}"/>
              </a:ext>
            </a:extLst>
          </p:cNvPr>
          <p:cNvCxnSpPr>
            <a:cxnSpLocks/>
          </p:cNvCxnSpPr>
          <p:nvPr/>
        </p:nvCxnSpPr>
        <p:spPr>
          <a:xfrm>
            <a:off x="4051495" y="4009292"/>
            <a:ext cx="1181687" cy="14067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E95E4D2-4195-4630-AECF-B78910FBABC2}"/>
              </a:ext>
            </a:extLst>
          </p:cNvPr>
          <p:cNvCxnSpPr>
            <a:cxnSpLocks/>
          </p:cNvCxnSpPr>
          <p:nvPr/>
        </p:nvCxnSpPr>
        <p:spPr>
          <a:xfrm>
            <a:off x="4051494" y="1798319"/>
            <a:ext cx="1181687" cy="14067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7EF5297-512F-47F0-8C1A-86594706A07F}"/>
              </a:ext>
            </a:extLst>
          </p:cNvPr>
          <p:cNvSpPr txBox="1"/>
          <p:nvPr/>
        </p:nvSpPr>
        <p:spPr>
          <a:xfrm>
            <a:off x="2093874" y="5551464"/>
            <a:ext cx="830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均未达到论文中的效果，丢失了在</a:t>
            </a:r>
            <a:r>
              <a:rPr lang="en-US" altLang="zh-CN" dirty="0"/>
              <a:t>target domain</a:t>
            </a:r>
            <a:r>
              <a:rPr lang="zh-CN" altLang="en-US" dirty="0"/>
              <a:t>上的训练步骤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14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972527" y="322386"/>
            <a:ext cx="1247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 and Result analysis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65E03C-3D5E-4A3E-817B-4C2FA118C4FA}"/>
              </a:ext>
            </a:extLst>
          </p:cNvPr>
          <p:cNvSpPr txBox="1"/>
          <p:nvPr/>
        </p:nvSpPr>
        <p:spPr>
          <a:xfrm>
            <a:off x="609001" y="2385812"/>
            <a:ext cx="528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Ablation Study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2B876B-BD2B-4B7B-99DE-FB0F30775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349" y="1336911"/>
            <a:ext cx="7107480" cy="246713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91CF768-4742-4BA2-8C57-4AB053E710A8}"/>
              </a:ext>
            </a:extLst>
          </p:cNvPr>
          <p:cNvSpPr txBox="1"/>
          <p:nvPr/>
        </p:nvSpPr>
        <p:spPr>
          <a:xfrm>
            <a:off x="2033429" y="4040114"/>
            <a:ext cx="81251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其中，</a:t>
            </a:r>
            <a:r>
              <a:rPr lang="en-US" altLang="zh-CN" b="1" dirty="0"/>
              <a:t>C</a:t>
            </a:r>
            <a:r>
              <a:rPr lang="zh-CN" altLang="en-US" b="1" dirty="0"/>
              <a:t>表示</a:t>
            </a:r>
            <a:r>
              <a:rPr lang="en-US" altLang="zh-CN" b="1" dirty="0"/>
              <a:t>CNN dataset</a:t>
            </a:r>
            <a:r>
              <a:rPr lang="zh-CN" altLang="en-US" b="1" dirty="0"/>
              <a:t>，</a:t>
            </a:r>
            <a:r>
              <a:rPr lang="en-US" altLang="zh-CN" b="1" dirty="0"/>
              <a:t>S</a:t>
            </a:r>
            <a:r>
              <a:rPr lang="zh-CN" altLang="en-US" b="1" dirty="0"/>
              <a:t>表示</a:t>
            </a:r>
            <a:r>
              <a:rPr lang="en-US" altLang="zh-CN" b="1" dirty="0"/>
              <a:t>SQUAD dataset</a:t>
            </a:r>
            <a:r>
              <a:rPr lang="zh-CN" altLang="en-US" b="1" dirty="0"/>
              <a:t>，</a:t>
            </a:r>
            <a:r>
              <a:rPr lang="en-US" altLang="zh-CN" b="1" dirty="0"/>
              <a:t>D</a:t>
            </a:r>
            <a:r>
              <a:rPr lang="zh-CN" altLang="en-US" b="1" dirty="0"/>
              <a:t>表示</a:t>
            </a:r>
            <a:r>
              <a:rPr lang="en-US" altLang="zh-CN" b="1" dirty="0"/>
              <a:t>DAILYMAIL dataset</a:t>
            </a:r>
            <a:r>
              <a:rPr lang="zh-CN" altLang="en-US" b="1" dirty="0"/>
              <a:t>，</a:t>
            </a:r>
            <a:r>
              <a:rPr lang="en-US" altLang="zh-CN" b="1" dirty="0"/>
              <a:t>N</a:t>
            </a:r>
            <a:r>
              <a:rPr lang="zh-CN" altLang="en-US" b="1" dirty="0"/>
              <a:t>表示</a:t>
            </a:r>
            <a:r>
              <a:rPr lang="en-US" altLang="zh-CN" b="1" dirty="0"/>
              <a:t>NEWSQA dataset</a:t>
            </a:r>
            <a:r>
              <a:rPr lang="zh-CN" altLang="en-US" b="1" dirty="0"/>
              <a:t>，</a:t>
            </a:r>
            <a:r>
              <a:rPr lang="en-US" altLang="zh-CN" b="1" dirty="0"/>
              <a:t>Co</a:t>
            </a:r>
            <a:r>
              <a:rPr lang="zh-CN" altLang="en-US" b="1" dirty="0"/>
              <a:t>表示</a:t>
            </a:r>
            <a:r>
              <a:rPr lang="en-US" altLang="zh-CN" b="1" dirty="0"/>
              <a:t>COQA dataset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-conditional</a:t>
            </a:r>
            <a:r>
              <a:rPr lang="zh-CN" altLang="en-US" b="1" dirty="0"/>
              <a:t>表示使用有条件对抗学习；</a:t>
            </a:r>
            <a:endParaRPr lang="en-US" altLang="zh-CN" b="1" dirty="0"/>
          </a:p>
          <a:p>
            <a:r>
              <a:rPr lang="en-US" altLang="zh-CN" b="1" dirty="0"/>
              <a:t>-Adv learning</a:t>
            </a:r>
            <a:r>
              <a:rPr lang="zh-CN" altLang="en-US" b="1" dirty="0"/>
              <a:t>表示去除对抗学习部分；</a:t>
            </a:r>
            <a:endParaRPr lang="en-US" altLang="zh-CN" b="1" dirty="0"/>
          </a:p>
          <a:p>
            <a:r>
              <a:rPr lang="en-US" altLang="zh-CN" b="1" dirty="0"/>
              <a:t>-Self-training</a:t>
            </a:r>
            <a:r>
              <a:rPr lang="zh-CN" altLang="en-US" b="1" dirty="0"/>
              <a:t>表示去除在</a:t>
            </a:r>
            <a:r>
              <a:rPr lang="en-US" altLang="zh-CN" b="1" dirty="0"/>
              <a:t>target domain</a:t>
            </a:r>
            <a:r>
              <a:rPr lang="zh-CN" altLang="en-US" b="1" dirty="0"/>
              <a:t>上的训练；</a:t>
            </a:r>
            <a:endParaRPr lang="en-US" altLang="zh-CN" b="1" dirty="0"/>
          </a:p>
          <a:p>
            <a:r>
              <a:rPr lang="en-US" altLang="zh-CN" b="1" dirty="0"/>
              <a:t>-Batch norm</a:t>
            </a:r>
            <a:r>
              <a:rPr lang="zh-CN" altLang="en-US" b="1" dirty="0"/>
              <a:t>表示去除批量归一化操作。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26878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972527" y="322386"/>
            <a:ext cx="1247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 and Result analysis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65E03C-3D5E-4A3E-817B-4C2FA118C4FA}"/>
              </a:ext>
            </a:extLst>
          </p:cNvPr>
          <p:cNvSpPr txBox="1"/>
          <p:nvPr/>
        </p:nvSpPr>
        <p:spPr>
          <a:xfrm>
            <a:off x="1669213" y="1834417"/>
            <a:ext cx="82823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可以看出，大部分迁移中，在</a:t>
            </a:r>
            <a:r>
              <a:rPr lang="en-US" altLang="zh-CN" b="1" dirty="0"/>
              <a:t>target domain</a:t>
            </a:r>
            <a:r>
              <a:rPr lang="zh-CN" altLang="en-US" b="1" dirty="0"/>
              <a:t>上的训练对</a:t>
            </a:r>
            <a:r>
              <a:rPr lang="en-US" altLang="zh-CN" b="1" dirty="0"/>
              <a:t>modal</a:t>
            </a:r>
            <a:r>
              <a:rPr lang="zh-CN" altLang="en-US" b="1" dirty="0"/>
              <a:t>影响最大，这决定了能否从中学到</a:t>
            </a:r>
            <a:r>
              <a:rPr lang="en-US" altLang="zh-CN" b="1" dirty="0"/>
              <a:t>target domain</a:t>
            </a:r>
            <a:r>
              <a:rPr lang="zh-CN" altLang="en-US" b="1" dirty="0"/>
              <a:t>的有效特征。因为</a:t>
            </a:r>
            <a:r>
              <a:rPr lang="en-US" altLang="zh-CN" b="1" dirty="0"/>
              <a:t>CNN</a:t>
            </a:r>
            <a:r>
              <a:rPr lang="zh-CN" altLang="en-US" b="1" dirty="0"/>
              <a:t>与</a:t>
            </a:r>
            <a:r>
              <a:rPr lang="en-US" altLang="zh-CN" b="1" dirty="0"/>
              <a:t>DAILYMAIL</a:t>
            </a:r>
            <a:r>
              <a:rPr lang="zh-CN" altLang="en-US" b="1" dirty="0"/>
              <a:t>数据集相近，所以其有效地特征也是相近的。</a:t>
            </a:r>
            <a:endParaRPr lang="en-US" altLang="zh-CN" b="1" dirty="0"/>
          </a:p>
          <a:p>
            <a:r>
              <a:rPr lang="zh-CN" altLang="en-US" b="1" dirty="0"/>
              <a:t>从一定程度上来说，该项结果能在一定程度上表征数据集之间的特征可迁移量。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批量归一化操作在某些迁移过程中在成了负面效果，其中原因不得而知。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其余的部分都对</a:t>
            </a:r>
            <a:r>
              <a:rPr lang="en-US" altLang="zh-CN" b="1" dirty="0"/>
              <a:t>modal</a:t>
            </a:r>
            <a:r>
              <a:rPr lang="zh-CN" altLang="en-US" b="1" dirty="0"/>
              <a:t>造成了一定的正面影响，程度比较小，可能是操作更利于泛化。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21807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972527" y="322386"/>
            <a:ext cx="1247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 and Result analysis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65E03C-3D5E-4A3E-817B-4C2FA118C4FA}"/>
              </a:ext>
            </a:extLst>
          </p:cNvPr>
          <p:cNvSpPr txBox="1"/>
          <p:nvPr/>
        </p:nvSpPr>
        <p:spPr>
          <a:xfrm>
            <a:off x="972527" y="2383698"/>
            <a:ext cx="171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泛化性能实验</a:t>
            </a:r>
            <a:endParaRPr lang="en-US" altLang="zh-CN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15BAD9-C55D-4664-9F30-949112AFF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803" y="1783601"/>
            <a:ext cx="7352772" cy="166438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04C7967-5FAF-4585-A9BF-8906DA7B0454}"/>
              </a:ext>
            </a:extLst>
          </p:cNvPr>
          <p:cNvSpPr txBox="1"/>
          <p:nvPr/>
        </p:nvSpPr>
        <p:spPr>
          <a:xfrm>
            <a:off x="2126411" y="3610792"/>
            <a:ext cx="7554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为探究改进后的模型对</a:t>
            </a:r>
            <a:r>
              <a:rPr lang="en-US" altLang="zh-CN" b="1" dirty="0"/>
              <a:t>source domain</a:t>
            </a:r>
            <a:r>
              <a:rPr lang="zh-CN" altLang="en-US" b="1" dirty="0"/>
              <a:t>的泛化性能，进行了该项实验。</a:t>
            </a:r>
            <a:endParaRPr lang="en-US" altLang="zh-CN" b="1" dirty="0"/>
          </a:p>
          <a:p>
            <a:r>
              <a:rPr lang="zh-CN" altLang="en-US" b="1" dirty="0"/>
              <a:t>将</a:t>
            </a:r>
            <a:r>
              <a:rPr lang="en-US" altLang="zh-CN" b="1" dirty="0"/>
              <a:t>source domain</a:t>
            </a:r>
            <a:r>
              <a:rPr lang="zh-CN" altLang="en-US" b="1" dirty="0"/>
              <a:t>的数据作为验证集。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其中，</a:t>
            </a:r>
            <a:r>
              <a:rPr lang="en-US" altLang="zh-CN" b="1" dirty="0"/>
              <a:t>Dr</a:t>
            </a:r>
            <a:r>
              <a:rPr lang="zh-CN" altLang="en-US" b="1" dirty="0"/>
              <a:t>表示</a:t>
            </a:r>
            <a:r>
              <a:rPr lang="en-US" altLang="zh-CN" b="1" dirty="0"/>
              <a:t>Drop dataset</a:t>
            </a:r>
            <a:r>
              <a:rPr lang="zh-CN" altLang="en-US" b="1" dirty="0"/>
              <a:t>。</a:t>
            </a:r>
            <a:endParaRPr lang="en-US" altLang="zh-CN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C3B0D3-62EE-44F2-BA61-FAE0AE559A99}"/>
              </a:ext>
            </a:extLst>
          </p:cNvPr>
          <p:cNvSpPr/>
          <p:nvPr/>
        </p:nvSpPr>
        <p:spPr>
          <a:xfrm>
            <a:off x="2328257" y="2873829"/>
            <a:ext cx="7602318" cy="4792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C22642-5BBD-4BD6-942D-3F0670491483}"/>
              </a:ext>
            </a:extLst>
          </p:cNvPr>
          <p:cNvSpPr txBox="1"/>
          <p:nvPr/>
        </p:nvSpPr>
        <p:spPr>
          <a:xfrm>
            <a:off x="10000140" y="2801651"/>
            <a:ext cx="2046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这组数据从何而来没有被介绍</a:t>
            </a:r>
          </a:p>
        </p:txBody>
      </p:sp>
    </p:spTree>
    <p:extLst>
      <p:ext uri="{BB962C8B-B14F-4D97-AF65-F5344CB8AC3E}">
        <p14:creationId xmlns:p14="http://schemas.microsoft.com/office/powerpoint/2010/main" val="173514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677B64-7E4D-4A0A-914E-8305ECB66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705" y="1181689"/>
            <a:ext cx="8382590" cy="292021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09C3188-BDCC-4F9A-B72E-A2DD20837A66}"/>
              </a:ext>
            </a:extLst>
          </p:cNvPr>
          <p:cNvSpPr txBox="1"/>
          <p:nvPr/>
        </p:nvSpPr>
        <p:spPr>
          <a:xfrm>
            <a:off x="2016369" y="4271546"/>
            <a:ext cx="81592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COQA</a:t>
            </a:r>
            <a:r>
              <a:rPr lang="zh-CN" altLang="en-US" dirty="0"/>
              <a:t>：语料库是多轮对话，答案中包含连续的在语料中的</a:t>
            </a:r>
            <a:r>
              <a:rPr lang="en-US" altLang="zh-CN" dirty="0"/>
              <a:t>text spans</a:t>
            </a:r>
            <a:r>
              <a:rPr lang="zh-CN" altLang="en-US" dirty="0"/>
              <a:t>或者是</a:t>
            </a:r>
            <a:endParaRPr lang="en-US" altLang="zh-CN" dirty="0"/>
          </a:p>
          <a:p>
            <a:r>
              <a:rPr lang="en-US" altLang="zh-CN" dirty="0"/>
              <a:t>               Yes/No</a:t>
            </a:r>
            <a:r>
              <a:rPr lang="zh-CN" altLang="en-US" dirty="0"/>
              <a:t>，其中</a:t>
            </a:r>
            <a:r>
              <a:rPr lang="en-US" altLang="zh-CN" dirty="0"/>
              <a:t>Y/N</a:t>
            </a:r>
            <a:r>
              <a:rPr lang="zh-CN" altLang="en-US" dirty="0"/>
              <a:t>作为答案的</a:t>
            </a:r>
            <a:r>
              <a:rPr lang="en-US" altLang="zh-CN" dirty="0"/>
              <a:t>sample</a:t>
            </a:r>
            <a:r>
              <a:rPr lang="zh-CN" altLang="en-US" dirty="0"/>
              <a:t>被剔除，不使用。此外，数据集  </a:t>
            </a:r>
            <a:endParaRPr lang="en-US" altLang="zh-CN" dirty="0"/>
          </a:p>
          <a:p>
            <a:r>
              <a:rPr lang="en-US" altLang="zh-CN" dirty="0"/>
              <a:t>              </a:t>
            </a:r>
            <a:r>
              <a:rPr lang="zh-CN" altLang="en-US" dirty="0"/>
              <a:t>中非文本类型的答案采用</a:t>
            </a:r>
            <a:r>
              <a:rPr lang="en-US" altLang="zh-CN" dirty="0"/>
              <a:t>F1-socre-based</a:t>
            </a:r>
            <a:r>
              <a:rPr lang="zh-CN" altLang="en-US" dirty="0"/>
              <a:t>的方法确定最佳答案</a:t>
            </a:r>
            <a:endParaRPr lang="en-US" altLang="zh-CN" dirty="0"/>
          </a:p>
          <a:p>
            <a:r>
              <a:rPr lang="en-US" altLang="zh-CN" dirty="0"/>
              <a:t>               (</a:t>
            </a:r>
            <a:r>
              <a:rPr lang="zh-CN" altLang="en-US" dirty="0"/>
              <a:t>在论文</a:t>
            </a:r>
            <a:r>
              <a:rPr lang="en-US" altLang="zh-CN" dirty="0"/>
              <a:t>Reddy, Chen, and Manning 2018</a:t>
            </a:r>
            <a:r>
              <a:rPr lang="zh-CN" altLang="en-US" dirty="0"/>
              <a:t>中提及</a:t>
            </a:r>
            <a:r>
              <a:rPr lang="en-US" altLang="zh-CN" dirty="0"/>
              <a:t>)</a:t>
            </a:r>
            <a:r>
              <a:rPr lang="zh-CN" altLang="en-US" dirty="0"/>
              <a:t> 。</a:t>
            </a:r>
            <a:endParaRPr lang="en-US" altLang="zh-CN" dirty="0"/>
          </a:p>
          <a:p>
            <a:r>
              <a:rPr lang="en-US" altLang="zh-CN" dirty="0"/>
              <a:t>NEWSQA</a:t>
            </a:r>
            <a:r>
              <a:rPr lang="zh-CN" altLang="en-US" dirty="0"/>
              <a:t>和</a:t>
            </a:r>
            <a:r>
              <a:rPr lang="en-US" altLang="zh-CN" dirty="0"/>
              <a:t>DROP</a:t>
            </a:r>
            <a:r>
              <a:rPr lang="zh-CN" altLang="en-US" dirty="0"/>
              <a:t>中不能用答案起始位置与终止位置表示的样本也被剔除。</a:t>
            </a:r>
            <a:endParaRPr lang="en-US" altLang="zh-CN" dirty="0"/>
          </a:p>
          <a:p>
            <a:r>
              <a:rPr lang="en-US" altLang="zh-CN" dirty="0"/>
              <a:t>CNN</a:t>
            </a:r>
            <a:r>
              <a:rPr lang="zh-CN" altLang="en-US" dirty="0"/>
              <a:t>和</a:t>
            </a:r>
            <a:r>
              <a:rPr lang="en-US" altLang="zh-CN" dirty="0" err="1"/>
              <a:t>DailyMail</a:t>
            </a:r>
            <a:r>
              <a:rPr lang="zh-CN" altLang="en-US" dirty="0"/>
              <a:t>数据集由于太大，被削减为原大小的</a:t>
            </a:r>
            <a:r>
              <a:rPr lang="en-US" altLang="zh-CN" dirty="0"/>
              <a:t>1/4</a:t>
            </a:r>
            <a:r>
              <a:rPr lang="zh-CN" altLang="en-US" dirty="0"/>
              <a:t>和</a:t>
            </a:r>
            <a:r>
              <a:rPr lang="en-US" altLang="zh-CN" dirty="0"/>
              <a:t>1/10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处理完后得到的数据集大小及属性如图所示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716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972527" y="322386"/>
            <a:ext cx="1247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 and Result analysis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65E03C-3D5E-4A3E-817B-4C2FA118C4FA}"/>
              </a:ext>
            </a:extLst>
          </p:cNvPr>
          <p:cNvSpPr txBox="1"/>
          <p:nvPr/>
        </p:nvSpPr>
        <p:spPr>
          <a:xfrm>
            <a:off x="1572877" y="2153731"/>
            <a:ext cx="76872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这一项结果在一定程度上表征了</a:t>
            </a:r>
            <a:r>
              <a:rPr lang="en-US" altLang="zh-CN" b="1" dirty="0"/>
              <a:t>source domain</a:t>
            </a:r>
            <a:r>
              <a:rPr lang="zh-CN" altLang="en-US" b="1" dirty="0"/>
              <a:t>与</a:t>
            </a:r>
            <a:r>
              <a:rPr lang="en-US" altLang="zh-CN" b="1" dirty="0"/>
              <a:t>target domain</a:t>
            </a:r>
            <a:r>
              <a:rPr lang="zh-CN" altLang="en-US" b="1" dirty="0"/>
              <a:t>中可共用的有效特征量。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毫无疑问，在迁移后对</a:t>
            </a:r>
            <a:r>
              <a:rPr lang="en-US" altLang="zh-CN" b="1" dirty="0"/>
              <a:t>source domain</a:t>
            </a:r>
            <a:r>
              <a:rPr lang="zh-CN" altLang="en-US" b="1" dirty="0"/>
              <a:t>的效果会下降。这表明</a:t>
            </a:r>
            <a:r>
              <a:rPr lang="en-US" altLang="zh-CN" b="1" dirty="0"/>
              <a:t>modal</a:t>
            </a:r>
            <a:r>
              <a:rPr lang="zh-CN" altLang="en-US" b="1" dirty="0"/>
              <a:t>对</a:t>
            </a:r>
            <a:r>
              <a:rPr lang="en-US" altLang="zh-CN" b="1" dirty="0"/>
              <a:t>target domain</a:t>
            </a:r>
            <a:r>
              <a:rPr lang="zh-CN" altLang="en-US" b="1" dirty="0"/>
              <a:t>的特征提取能力加强。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从这项数据上同样也可以看出迁移量。与</a:t>
            </a:r>
            <a:r>
              <a:rPr lang="en-US" altLang="zh-CN" b="1" dirty="0"/>
              <a:t>SELF</a:t>
            </a:r>
            <a:r>
              <a:rPr lang="zh-CN" altLang="en-US" b="1" dirty="0"/>
              <a:t>差别越大，证明迁移的效果更明显。</a:t>
            </a:r>
            <a:endParaRPr lang="en-US" altLang="zh-CN" b="1" dirty="0"/>
          </a:p>
          <a:p>
            <a:r>
              <a:rPr lang="zh-CN" altLang="en-US" b="1" dirty="0"/>
              <a:t>显然，有很大的进步空间。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36917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972527" y="322386"/>
            <a:ext cx="1247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 and Result analysis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65E03C-3D5E-4A3E-817B-4C2FA118C4FA}"/>
              </a:ext>
            </a:extLst>
          </p:cNvPr>
          <p:cNvSpPr txBox="1"/>
          <p:nvPr/>
        </p:nvSpPr>
        <p:spPr>
          <a:xfrm>
            <a:off x="1146698" y="4636821"/>
            <a:ext cx="188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置信度阈值影响</a:t>
            </a:r>
            <a:endParaRPr lang="en-US" altLang="zh-CN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FA02FEF-132D-4E8E-978F-551E403176A9}"/>
              </a:ext>
            </a:extLst>
          </p:cNvPr>
          <p:cNvSpPr txBox="1"/>
          <p:nvPr/>
        </p:nvSpPr>
        <p:spPr>
          <a:xfrm>
            <a:off x="4167818" y="4610067"/>
            <a:ext cx="321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不同置信度</a:t>
            </a:r>
            <a:r>
              <a:rPr lang="en-US" altLang="zh-CN" b="1" dirty="0"/>
              <a:t>/</a:t>
            </a:r>
            <a:r>
              <a:rPr lang="zh-CN" altLang="en-US" b="1" dirty="0"/>
              <a:t>损失函数下产生的伪样本数</a:t>
            </a:r>
            <a:endParaRPr lang="en-US" altLang="zh-C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C71F8DC-A7B9-44FE-8B92-346242527A1B}"/>
                  </a:ext>
                </a:extLst>
              </p:cNvPr>
              <p:cNvSpPr txBox="1"/>
              <p:nvPr/>
            </p:nvSpPr>
            <p:spPr>
              <a:xfrm>
                <a:off x="7780525" y="4782390"/>
                <a:ext cx="4174779" cy="67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对抗性交替学习次数影响</a:t>
                </a:r>
                <a:r>
                  <a:rPr lang="en-US" altLang="zh-CN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prob</m:t>
                        </m:r>
                      </m:sub>
                    </m:sSub>
                  </m:oMath>
                </a14:m>
                <a:r>
                  <a:rPr lang="en-US" altLang="zh-CN" b="1" dirty="0"/>
                  <a:t>=0.4)</a:t>
                </a:r>
              </a:p>
              <a:p>
                <a:r>
                  <a:rPr lang="en-US" altLang="zh-CN" b="1" dirty="0"/>
                  <a:t>CNN</a:t>
                </a:r>
                <a:r>
                  <a:rPr lang="zh-CN" altLang="en-US" b="1" dirty="0"/>
                  <a:t>→</a:t>
                </a:r>
                <a:r>
                  <a:rPr lang="en-US" altLang="zh-CN" b="1" dirty="0"/>
                  <a:t>SQUAD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C71F8DC-A7B9-44FE-8B92-346242527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525" y="4782390"/>
                <a:ext cx="4174779" cy="671018"/>
              </a:xfrm>
              <a:prstGeom prst="rect">
                <a:avLst/>
              </a:prstGeom>
              <a:blipFill>
                <a:blip r:embed="rId3"/>
                <a:stretch>
                  <a:fillRect l="-1168" t="-4545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9E9125A-225E-4013-ABB6-55C088CC5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2" y="1311688"/>
            <a:ext cx="11898821" cy="328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1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972527" y="322386"/>
            <a:ext cx="1247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Experiments and Result analysis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D65E03C-3D5E-4A3E-817B-4C2FA118C4FA}"/>
                  </a:ext>
                </a:extLst>
              </p:cNvPr>
              <p:cNvSpPr txBox="1"/>
              <p:nvPr/>
            </p:nvSpPr>
            <p:spPr>
              <a:xfrm>
                <a:off x="1787924" y="1689275"/>
                <a:ext cx="8790981" cy="5103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置信度阈值影响：</a:t>
                </a:r>
                <a:endParaRPr lang="en-US" altLang="zh-CN" b="1" dirty="0"/>
              </a:p>
              <a:p>
                <a:r>
                  <a:rPr lang="zh-CN" altLang="en-US" b="1" dirty="0"/>
                  <a:t>毫无疑问，越小的置信度将获得更好的效果，但同样会造成巨大的计算资源浪费。</a:t>
                </a:r>
                <a:endParaRPr lang="en-US" altLang="zh-CN" b="1" dirty="0"/>
              </a:p>
              <a:p>
                <a:r>
                  <a:rPr lang="en-US" altLang="zh-CN" b="1" dirty="0"/>
                  <a:t>0.3</a:t>
                </a:r>
                <a:r>
                  <a:rPr lang="zh-CN" altLang="en-US" b="1" dirty="0"/>
                  <a:t>似乎是更好的选择，而不是</a:t>
                </a:r>
                <a:r>
                  <a:rPr lang="en-US" altLang="zh-CN" b="1" dirty="0"/>
                  <a:t>0.4</a:t>
                </a:r>
                <a:r>
                  <a:rPr lang="zh-CN" altLang="en-US" b="1" dirty="0"/>
                  <a:t>。</a:t>
                </a:r>
                <a:endParaRPr lang="en-US" altLang="zh-CN" b="1" dirty="0"/>
              </a:p>
              <a:p>
                <a:r>
                  <a:rPr lang="zh-CN" altLang="en-US" b="1" dirty="0"/>
                  <a:t>（考虑</a:t>
                </a:r>
                <a:r>
                  <a:rPr lang="en-US" altLang="zh-CN" b="1" dirty="0"/>
                  <a:t>Top-n</a:t>
                </a:r>
                <a:r>
                  <a:rPr lang="zh-CN" altLang="en-US" b="1" dirty="0"/>
                  <a:t>可能会获得更好的效果，并且减少负面影响的累积）</a:t>
                </a:r>
                <a:endParaRPr lang="en-US" altLang="zh-CN" b="1" dirty="0"/>
              </a:p>
              <a:p>
                <a:endParaRPr lang="en-US" altLang="zh-CN" b="1" dirty="0"/>
              </a:p>
              <a:p>
                <a:r>
                  <a:rPr lang="zh-CN" altLang="en-US" b="1" dirty="0"/>
                  <a:t>不同置信度下产生的伪样本数：</a:t>
                </a:r>
                <a:endParaRPr lang="en-US" altLang="zh-CN" b="1" dirty="0"/>
              </a:p>
              <a:p>
                <a:r>
                  <a:rPr lang="zh-CN" altLang="en-US" b="1" dirty="0"/>
                  <a:t>显然随着</a:t>
                </a:r>
                <a:r>
                  <a:rPr lang="en-US" altLang="zh-CN" b="1" dirty="0"/>
                  <a:t>epoch</a:t>
                </a:r>
                <a:r>
                  <a:rPr lang="zh-CN" altLang="en-US" b="1" dirty="0"/>
                  <a:t>（次数）增加</a:t>
                </a:r>
                <a:endParaRPr lang="en-US" altLang="zh-CN" b="1" dirty="0"/>
              </a:p>
              <a:p>
                <a:r>
                  <a:rPr lang="en-US" altLang="zh-CN" b="1" dirty="0"/>
                  <a:t>modal</a:t>
                </a:r>
                <a:r>
                  <a:rPr lang="zh-CN" altLang="en-US" b="1" dirty="0"/>
                  <a:t>对</a:t>
                </a:r>
                <a:r>
                  <a:rPr lang="en-US" altLang="zh-CN" b="1" dirty="0"/>
                  <a:t>target domain</a:t>
                </a:r>
                <a:r>
                  <a:rPr lang="zh-CN" altLang="en-US" b="1" dirty="0"/>
                  <a:t>的效果更好。</a:t>
                </a:r>
                <a:endParaRPr lang="en-US" altLang="zh-CN" b="1" dirty="0"/>
              </a:p>
              <a:p>
                <a:r>
                  <a:rPr lang="zh-CN" altLang="en-US" b="1" dirty="0"/>
                  <a:t>并且</a:t>
                </a:r>
                <a:r>
                  <a:rPr lang="en-US" altLang="zh-CN" b="1" dirty="0"/>
                  <a:t>CAS+E</a:t>
                </a:r>
                <a:r>
                  <a:rPr lang="zh-CN" altLang="en-US" b="1" dirty="0"/>
                  <a:t>的损失函数显然获得了更多的高置信度样本（</a:t>
                </a:r>
                <a:r>
                  <a:rPr lang="en-US" altLang="zh-CN" b="1" dirty="0"/>
                  <a:t>epoch&gt;2</a:t>
                </a:r>
                <a:r>
                  <a:rPr lang="zh-CN" altLang="en-US" b="1" dirty="0"/>
                  <a:t>）。</a:t>
                </a:r>
                <a:endParaRPr lang="en-US" altLang="zh-CN" b="1" dirty="0"/>
              </a:p>
              <a:p>
                <a:endParaRPr lang="en-US" altLang="zh-CN" b="1" dirty="0"/>
              </a:p>
              <a:p>
                <a:r>
                  <a:rPr lang="zh-CN" altLang="en-US" b="1" dirty="0"/>
                  <a:t>对抗性交替学习次数影响</a:t>
                </a:r>
                <a:r>
                  <a:rPr lang="en-US" altLang="zh-CN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𝒑𝒓𝒐𝒃</m:t>
                        </m:r>
                      </m:sub>
                    </m:sSub>
                  </m:oMath>
                </a14:m>
                <a:r>
                  <a:rPr lang="en-US" altLang="zh-CN" b="1" dirty="0"/>
                  <a:t>=0.4):</a:t>
                </a:r>
              </a:p>
              <a:p>
                <a:r>
                  <a:rPr lang="en-US" altLang="zh-CN" b="1" dirty="0"/>
                  <a:t>Self-training</a:t>
                </a:r>
                <a:r>
                  <a:rPr lang="zh-CN" altLang="en-US" b="1" dirty="0"/>
                  <a:t>使得模型效果变好，这是毫无疑问的。</a:t>
                </a:r>
                <a:endParaRPr lang="en-US" altLang="zh-CN" b="1" dirty="0"/>
              </a:p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Adversarial-training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使得模型效果变差，这是为了增大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modal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度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source domain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与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target domain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的特征提取差异，这样有必要吗？是否对二者特征提取差异变大会给予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modal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更好的效果？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endParaRPr lang="en-US" altLang="zh-CN" b="1" dirty="0"/>
              </a:p>
              <a:p>
                <a:endParaRPr lang="en-US" altLang="zh-CN" b="1" dirty="0"/>
              </a:p>
              <a:p>
                <a:endParaRPr lang="en-US" altLang="zh-CN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D65E03C-3D5E-4A3E-817B-4C2FA118C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924" y="1689275"/>
                <a:ext cx="8790981" cy="5103192"/>
              </a:xfrm>
              <a:prstGeom prst="rect">
                <a:avLst/>
              </a:prstGeom>
              <a:blipFill>
                <a:blip r:embed="rId3"/>
                <a:stretch>
                  <a:fillRect l="-555" t="-597" r="-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77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846487" y="3075057"/>
            <a:ext cx="6499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 for listening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87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74F25E-A8F1-497A-AFDF-8C8F699C7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209" y="1129517"/>
            <a:ext cx="6033582" cy="21306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59169C1-CE67-44AE-B465-0D8EB643043A}"/>
              </a:ext>
            </a:extLst>
          </p:cNvPr>
          <p:cNvSpPr txBox="1"/>
          <p:nvPr/>
        </p:nvSpPr>
        <p:spPr>
          <a:xfrm>
            <a:off x="4656406" y="3260187"/>
            <a:ext cx="557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数据集之间的关系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E3A10D0-7D9B-4488-83D9-F73F01962212}"/>
                  </a:ext>
                </a:extLst>
              </p:cNvPr>
              <p:cNvSpPr txBox="1"/>
              <p:nvPr/>
            </p:nvSpPr>
            <p:spPr>
              <a:xfrm>
                <a:off x="2532184" y="3798334"/>
                <a:ext cx="7891975" cy="2230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颜色</a:t>
                </a:r>
                <a:r>
                  <a:rPr lang="en-US" altLang="zh-CN" dirty="0"/>
                  <a:t>(Corpus</a:t>
                </a:r>
                <a:r>
                  <a:rPr lang="zh-CN" altLang="en-US" dirty="0"/>
                  <a:t>来源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：蓝色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新闻；红色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维基百科；粉色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多重对话。</a:t>
                </a:r>
                <a:endParaRPr lang="en-US" altLang="zh-CN" dirty="0"/>
              </a:p>
              <a:p>
                <a:r>
                  <a:rPr lang="zh-CN" altLang="en-US" dirty="0"/>
                  <a:t>形状</a:t>
                </a:r>
                <a:r>
                  <a:rPr lang="en-US" altLang="zh-CN" dirty="0"/>
                  <a:t>(Question</a:t>
                </a:r>
                <a:r>
                  <a:rPr lang="zh-CN" altLang="en-US" dirty="0"/>
                  <a:t>类型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：方形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完形填空；圆形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阅读理解。</a:t>
                </a:r>
                <a:endParaRPr lang="en-US" altLang="zh-CN" dirty="0"/>
              </a:p>
              <a:p>
                <a:r>
                  <a:rPr lang="zh-CN" altLang="en-US" dirty="0"/>
                  <a:t>大小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数据集规模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：大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数据集样本数多；小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数据集样本数少。</a:t>
                </a:r>
                <a:endParaRPr lang="en-US" altLang="zh-CN" dirty="0"/>
              </a:p>
              <a:p>
                <a:r>
                  <a:rPr lang="zh-CN" altLang="en-US" dirty="0"/>
                  <a:t>连线粗细：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ji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 (</a:t>
                </a:r>
                <a:r>
                  <a:rPr lang="zh-CN" altLang="en-US" dirty="0"/>
                  <a:t>表示两个数据集之间的可迁移性</a:t>
                </a:r>
                <a:r>
                  <a:rPr lang="en-US" altLang="zh-CN" dirty="0"/>
                  <a:t>)     </a:t>
                </a:r>
              </a:p>
              <a:p>
                <a:r>
                  <a:rPr lang="en-US" altLang="zh-CN" dirty="0"/>
                  <a:t>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zh-CN" altLang="en-US" dirty="0"/>
                  <a:t>表示</a:t>
                </a:r>
                <a:r>
                  <a:rPr lang="en-US" altLang="zh-CN" dirty="0"/>
                  <a:t>F1-score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EM</a:t>
                </a:r>
                <a:r>
                  <a:rPr lang="zh-CN" altLang="en-US" dirty="0"/>
                  <a:t>指标的平均值。</a:t>
                </a:r>
                <a:endParaRPr lang="en-US" altLang="zh-CN" dirty="0"/>
              </a:p>
              <a:p>
                <a:r>
                  <a:rPr lang="en-US" altLang="zh-CN" dirty="0"/>
                  <a:t>                   </a:t>
                </a:r>
                <a:r>
                  <a:rPr lang="zh-CN" altLang="en-US" dirty="0"/>
                  <a:t>下标</a:t>
                </a:r>
                <a:r>
                  <a:rPr lang="en-US" altLang="zh-CN" dirty="0" err="1"/>
                  <a:t>ij</a:t>
                </a:r>
                <a:r>
                  <a:rPr lang="zh-CN" altLang="en-US" dirty="0"/>
                  <a:t>指代从</a:t>
                </a:r>
                <a:r>
                  <a:rPr lang="en-US" altLang="zh-CN" dirty="0"/>
                  <a:t>source domain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target domain</a:t>
                </a:r>
              </a:p>
              <a:p>
                <a:r>
                  <a:rPr lang="zh-CN" altLang="en-US" dirty="0"/>
                  <a:t>距离的远近：表示数据集的相关程度大小</a:t>
                </a:r>
                <a:r>
                  <a:rPr lang="en-US" altLang="zh-CN" dirty="0"/>
                  <a:t>(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可能与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成反比，在文中未提及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E3A10D0-7D9B-4488-83D9-F73F01962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184" y="3798334"/>
                <a:ext cx="7891975" cy="2230419"/>
              </a:xfrm>
              <a:prstGeom prst="rect">
                <a:avLst/>
              </a:prstGeom>
              <a:blipFill>
                <a:blip r:embed="rId4"/>
                <a:stretch>
                  <a:fillRect l="-618" t="-1366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18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F19C7FD-A9E9-4E97-B19A-122D939E04EE}"/>
                  </a:ext>
                </a:extLst>
              </p:cNvPr>
              <p:cNvSpPr txBox="1"/>
              <p:nvPr/>
            </p:nvSpPr>
            <p:spPr>
              <a:xfrm>
                <a:off x="1181418" y="1034947"/>
                <a:ext cx="8103259" cy="2394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此外，</a:t>
                </a:r>
                <a:r>
                  <a:rPr lang="en-US" altLang="zh-CN" dirty="0"/>
                  <a:t>paper</a:t>
                </a:r>
                <a:r>
                  <a:rPr lang="zh-CN" altLang="en-US" dirty="0"/>
                  <a:t>对</a:t>
                </a:r>
                <a:r>
                  <a:rPr lang="en-US" altLang="zh-CN" dirty="0"/>
                  <a:t>Question</a:t>
                </a:r>
                <a:r>
                  <a:rPr lang="zh-CN" altLang="en-US" dirty="0"/>
                  <a:t>类型为</a:t>
                </a:r>
                <a:r>
                  <a:rPr lang="en-US" altLang="zh-CN" dirty="0"/>
                  <a:t>cloze(</a:t>
                </a:r>
                <a:r>
                  <a:rPr lang="zh-CN" altLang="en-US" dirty="0"/>
                  <a:t>完型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的两个数据集（</a:t>
                </a:r>
                <a:r>
                  <a:rPr lang="en-US" altLang="zh-CN" dirty="0"/>
                  <a:t> CNN</a:t>
                </a:r>
                <a:r>
                  <a:rPr lang="zh-CN" altLang="en-US" dirty="0"/>
                  <a:t>和</a:t>
                </a:r>
                <a:r>
                  <a:rPr lang="en-US" altLang="zh-CN" dirty="0" err="1"/>
                  <a:t>DailyMail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）使用了</a:t>
                </a:r>
                <a:r>
                  <a:rPr lang="en-US" altLang="zh-CN" dirty="0"/>
                  <a:t>heuristic method </a:t>
                </a:r>
                <a:r>
                  <a:rPr lang="zh-CN" altLang="en-US" dirty="0"/>
                  <a:t>进行处理。</a:t>
                </a:r>
                <a:endParaRPr lang="en-US" altLang="zh-CN" dirty="0"/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）找到文中所有可以作为答案的单词存在的位置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）找到文中所有空缺单词位置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用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”@entity1”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等掩码表示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,…,{</m:t>
                    </m:r>
                    <m:sSubSup>
                      <m:sSubSup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3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）计算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之间的绝对距离，绝对距离最近的将作为答案位置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在寻找某空位处的答案时，其余空位处用正确答案补齐。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原文中描述为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F19C7FD-A9E9-4E97-B19A-122D939E0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418" y="1034947"/>
                <a:ext cx="8103259" cy="2394053"/>
              </a:xfrm>
              <a:prstGeom prst="rect">
                <a:avLst/>
              </a:prstGeom>
              <a:blipFill>
                <a:blip r:embed="rId3"/>
                <a:stretch>
                  <a:fillRect l="-677" t="-1527" b="-3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064CE91F-C483-43B8-813A-F1AFA03D1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375" y="2914253"/>
            <a:ext cx="6048525" cy="304125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F5E42548-4856-4464-9258-1F5046A44D66}"/>
              </a:ext>
            </a:extLst>
          </p:cNvPr>
          <p:cNvSpPr txBox="1"/>
          <p:nvPr/>
        </p:nvSpPr>
        <p:spPr>
          <a:xfrm>
            <a:off x="3244752" y="6190734"/>
            <a:ext cx="787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>
                <a:solidFill>
                  <a:srgbClr val="FF0000"/>
                </a:solidFill>
              </a:rPr>
              <a:t>未读懂其中描述，以上为个人理解</a:t>
            </a:r>
          </a:p>
        </p:txBody>
      </p:sp>
    </p:spTree>
    <p:extLst>
      <p:ext uri="{BB962C8B-B14F-4D97-AF65-F5344CB8AC3E}">
        <p14:creationId xmlns:p14="http://schemas.microsoft.com/office/powerpoint/2010/main" val="53244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latin typeface="FuturaBookC" pitchFamily="2" charset="-52"/>
              </a:rPr>
              <a:t>*2</a:t>
            </a:r>
            <a:endParaRPr lang="zh-CN" altLang="en-US" sz="8800" dirty="0">
              <a:latin typeface="FuturaBookC" pitchFamily="2" charset="-5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154539" y="2758063"/>
            <a:ext cx="6499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Evaluation indicators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52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indicators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D65E03C-3D5E-4A3E-817B-4C2FA118C4FA}"/>
                  </a:ext>
                </a:extLst>
              </p:cNvPr>
              <p:cNvSpPr txBox="1"/>
              <p:nvPr/>
            </p:nvSpPr>
            <p:spPr>
              <a:xfrm>
                <a:off x="1057275" y="2240837"/>
                <a:ext cx="11338390" cy="2171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F1-socre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b="1"/>
                          <m:t>Precision</m:t>
                        </m:r>
                        <m:r>
                          <m:rPr>
                            <m:nor/>
                          </m:rPr>
                          <a:rPr lang="en-US" altLang="zh-CN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altLang="zh-CN" sz="2400" b="1"/>
                          <m:t>Recall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400" b="1"/>
                          <m:t>Precision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2400" b="1"/>
                          <m:t>Recall</m:t>
                        </m:r>
                      </m:den>
                    </m:f>
                  </m:oMath>
                </a14:m>
                <a:endParaRPr lang="en-US" altLang="zh-CN" sz="2400" b="1" dirty="0"/>
              </a:p>
              <a:p>
                <a:endParaRPr lang="en-US" altLang="zh-CN" sz="2400" b="1" dirty="0"/>
              </a:p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RC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中的召回率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(Recall)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指什么？</a:t>
                </a:r>
                <a:endParaRPr lang="en-US" altLang="zh-CN" sz="2400" b="1" dirty="0">
                  <a:solidFill>
                    <a:srgbClr val="FF0000"/>
                  </a:solidFill>
                </a:endParaRPr>
              </a:p>
              <a:p>
                <a:endParaRPr lang="en-US" altLang="zh-CN" sz="2400" b="1" dirty="0">
                  <a:solidFill>
                    <a:srgbClr val="FF0000"/>
                  </a:solidFill>
                </a:endParaRPr>
              </a:p>
              <a:p>
                <a:r>
                  <a:rPr lang="en-US" altLang="zh-CN" sz="2400" b="1" dirty="0"/>
                  <a:t>Exact Match (EM)</a:t>
                </a:r>
                <a:r>
                  <a:rPr lang="zh-CN" altLang="en-US" sz="2400" b="1" dirty="0"/>
                  <a:t>：完全匹配率，指选中答案与</a:t>
                </a:r>
                <a:r>
                  <a:rPr lang="en-US" altLang="zh-CN" sz="2400" b="1" dirty="0" err="1"/>
                  <a:t>groundtruth</a:t>
                </a:r>
                <a:r>
                  <a:rPr lang="zh-CN" altLang="en-US" sz="2400" b="1" dirty="0"/>
                  <a:t>完全相同的概率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D65E03C-3D5E-4A3E-817B-4C2FA118C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2240837"/>
                <a:ext cx="11338390" cy="2171364"/>
              </a:xfrm>
              <a:prstGeom prst="rect">
                <a:avLst/>
              </a:prstGeom>
              <a:blipFill>
                <a:blip r:embed="rId3"/>
                <a:stretch>
                  <a:fillRect l="-806" b="-5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49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54375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Pseudo </a:t>
            </a:r>
          </a:p>
          <a:p>
            <a:pPr algn="ctr"/>
            <a:r>
              <a:rPr lang="en-US" altLang="zh-CN"/>
              <a:t>labels</a:t>
            </a:r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2447996" y="1891678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1374493" y="873555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121569" y="1421144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121569" y="1101715"/>
            <a:ext cx="54434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latin typeface="FuturaBookC" pitchFamily="2" charset="-52"/>
              </a:rPr>
              <a:t>*3  Modal</a:t>
            </a:r>
            <a:endParaRPr lang="zh-CN" altLang="en-US" sz="8800" dirty="0">
              <a:latin typeface="FuturaBookC" pitchFamily="2" charset="-5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63B34F45-A380-4712-BEF2-E5ADAE2DB471}"/>
              </a:ext>
            </a:extLst>
          </p:cNvPr>
          <p:cNvSpPr txBox="1"/>
          <p:nvPr/>
        </p:nvSpPr>
        <p:spPr>
          <a:xfrm>
            <a:off x="6639951" y="1674908"/>
            <a:ext cx="3452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/>
              <a:t>M1</a:t>
            </a:r>
            <a:r>
              <a:rPr lang="en-US" altLang="zh-CN" sz="2000" b="1" dirty="0"/>
              <a:t> Train on source domain</a:t>
            </a:r>
            <a:endParaRPr lang="zh-CN" altLang="en-US" sz="20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8A3D6B8-D7AC-4654-93A4-9A41B6CF3141}"/>
              </a:ext>
            </a:extLst>
          </p:cNvPr>
          <p:cNvSpPr txBox="1"/>
          <p:nvPr/>
        </p:nvSpPr>
        <p:spPr>
          <a:xfrm>
            <a:off x="4312522" y="3429000"/>
            <a:ext cx="7054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/>
              <a:t>M2</a:t>
            </a:r>
            <a:r>
              <a:rPr lang="en-US" altLang="zh-CN" sz="2000" b="1" dirty="0"/>
              <a:t> Self-training on the target domain with Pseudo labels </a:t>
            </a:r>
            <a:endParaRPr lang="zh-CN" altLang="en-US" sz="20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A8FDB55-1F3C-435C-BD0D-B783E3D07773}"/>
              </a:ext>
            </a:extLst>
          </p:cNvPr>
          <p:cNvSpPr txBox="1"/>
          <p:nvPr/>
        </p:nvSpPr>
        <p:spPr>
          <a:xfrm>
            <a:off x="2059511" y="4980394"/>
            <a:ext cx="9633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/>
              <a:t>M3</a:t>
            </a:r>
            <a:r>
              <a:rPr lang="en-US" altLang="zh-CN" sz="2000" b="1" dirty="0"/>
              <a:t> Conditional adversarial learning and Self-training on the target domain 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4721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684DDB5-FF15-486F-BBA5-30AA42C110A3}"/>
              </a:ext>
            </a:extLst>
          </p:cNvPr>
          <p:cNvGrpSpPr/>
          <p:nvPr/>
        </p:nvGrpSpPr>
        <p:grpSpPr>
          <a:xfrm>
            <a:off x="4780509" y="1740054"/>
            <a:ext cx="2577256" cy="1651997"/>
            <a:chOff x="1983772" y="2313216"/>
            <a:chExt cx="2577256" cy="1651997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3886977" y="3291162"/>
              <a:ext cx="674051" cy="674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2236696" y="2313216"/>
              <a:ext cx="674051" cy="674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1983772" y="2860805"/>
              <a:ext cx="252924" cy="2529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2575161" y="2397097"/>
              <a:ext cx="1715719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00" dirty="0">
                  <a:latin typeface="FuturaBookC" pitchFamily="2" charset="-52"/>
                </a:rPr>
                <a:t>M1</a:t>
              </a:r>
              <a:endParaRPr lang="zh-CN" altLang="en-US" sz="8800" dirty="0">
                <a:latin typeface="FuturaBookC" pitchFamily="2" charset="-52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980244" y="3708716"/>
            <a:ext cx="6499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Train on source domain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36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2152</Words>
  <Application>Microsoft Office PowerPoint</Application>
  <PresentationFormat>宽屏</PresentationFormat>
  <Paragraphs>238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FuturaBookC</vt:lpstr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晏 承言</dc:creator>
  <cp:lastModifiedBy>晏 承言</cp:lastModifiedBy>
  <cp:revision>56</cp:revision>
  <dcterms:created xsi:type="dcterms:W3CDTF">2020-06-01T16:39:48Z</dcterms:created>
  <dcterms:modified xsi:type="dcterms:W3CDTF">2020-06-04T09:25:42Z</dcterms:modified>
</cp:coreProperties>
</file>