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4" r:id="rId2"/>
    <p:sldId id="7515" r:id="rId3"/>
    <p:sldId id="7516" r:id="rId4"/>
    <p:sldId id="7517" r:id="rId5"/>
    <p:sldId id="7519" r:id="rId6"/>
    <p:sldId id="7520" r:id="rId7"/>
    <p:sldId id="7541" r:id="rId8"/>
    <p:sldId id="7538" r:id="rId9"/>
    <p:sldId id="7545" r:id="rId10"/>
    <p:sldId id="7522" r:id="rId11"/>
    <p:sldId id="7542" r:id="rId12"/>
    <p:sldId id="7546" r:id="rId13"/>
    <p:sldId id="7543" r:id="rId14"/>
    <p:sldId id="7539" r:id="rId15"/>
    <p:sldId id="7524" r:id="rId16"/>
    <p:sldId id="74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6969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78793" autoAdjust="0"/>
  </p:normalViewPr>
  <p:slideViewPr>
    <p:cSldViewPr snapToGrid="0">
      <p:cViewPr varScale="1">
        <p:scale>
          <a:sx n="54" d="100"/>
          <a:sy n="54" d="100"/>
        </p:scale>
        <p:origin x="1212" y="6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7.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e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6E110-E30A-4A29-A458-40849CAA4CC8}"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A03D4-DAA4-4A70-96B5-C96F0551EA05}" type="slidenum">
              <a:rPr lang="zh-CN" altLang="en-US" smtClean="0"/>
              <a:t>‹#›</a:t>
            </a:fld>
            <a:endParaRPr lang="zh-CN" altLang="en-US"/>
          </a:p>
        </p:txBody>
      </p:sp>
    </p:spTree>
    <p:extLst>
      <p:ext uri="{BB962C8B-B14F-4D97-AF65-F5344CB8AC3E}">
        <p14:creationId xmlns:p14="http://schemas.microsoft.com/office/powerpoint/2010/main" val="310616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79111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15</a:t>
            </a:fld>
            <a:endParaRPr lang="zh-CN" altLang="en-US"/>
          </a:p>
        </p:txBody>
      </p:sp>
    </p:spTree>
    <p:extLst>
      <p:ext uri="{BB962C8B-B14F-4D97-AF65-F5344CB8AC3E}">
        <p14:creationId xmlns:p14="http://schemas.microsoft.com/office/powerpoint/2010/main" val="3795424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195415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简单来说，</a:t>
            </a:r>
            <a:r>
              <a:rPr lang="en-US" altLang="zh-CN" dirty="0" err="1" smtClean="0"/>
              <a:t>transductive</a:t>
            </a:r>
            <a:r>
              <a:rPr lang="zh-CN" altLang="en-US" dirty="0" smtClean="0"/>
              <a:t>和</a:t>
            </a:r>
            <a:r>
              <a:rPr lang="en-US" altLang="zh-CN" dirty="0" smtClean="0"/>
              <a:t>inductive</a:t>
            </a:r>
            <a:r>
              <a:rPr lang="zh-CN" altLang="en-US" dirty="0" smtClean="0"/>
              <a:t>的区别在于我们想要预测的样本，是不是我们在训练的时候已经见（用）过的。</a:t>
            </a:r>
            <a:endParaRPr lang="en-US" altLang="zh-CN" dirty="0" smtClean="0"/>
          </a:p>
          <a:p>
            <a:r>
              <a:rPr lang="en-US" altLang="zh-CN" dirty="0" smtClean="0"/>
              <a:t>1</a:t>
            </a:r>
            <a:r>
              <a:rPr lang="zh-CN" altLang="en-US" dirty="0" smtClean="0"/>
              <a:t>、转导推理会利用所有点的信息进行预测，即根据数据所从属的类簇进行类别标注。</a:t>
            </a:r>
            <a:endParaRPr lang="en-US" altLang="zh-CN" dirty="0" smtClean="0"/>
          </a:p>
          <a:p>
            <a:r>
              <a:rPr lang="en-US" altLang="zh-CN" dirty="0" smtClean="0"/>
              <a:t>2</a:t>
            </a:r>
            <a:r>
              <a:rPr lang="zh-CN" altLang="en-US" dirty="0" smtClean="0"/>
              <a:t>、转导推理没有预测模型，如果有新的点加入需要重新计算，归纳推理有模型存在。</a:t>
            </a:r>
            <a:endParaRPr lang="en-US" altLang="zh-CN" dirty="0" smtClean="0"/>
          </a:p>
          <a:p>
            <a:r>
              <a:rPr lang="zh-CN" altLang="en-US" dirty="0" smtClean="0"/>
              <a:t>（</a:t>
            </a:r>
            <a:r>
              <a:rPr lang="en-US" altLang="zh-CN" dirty="0" err="1" smtClean="0"/>
              <a:t>transductive</a:t>
            </a:r>
            <a:r>
              <a:rPr lang="en-US" altLang="zh-CN" dirty="0" smtClean="0"/>
              <a:t> learning</a:t>
            </a:r>
            <a:r>
              <a:rPr lang="zh-CN" altLang="en-US" dirty="0" smtClean="0"/>
              <a:t>直接以某种算法观察出数据的分布，这里呈现三个</a:t>
            </a:r>
            <a:r>
              <a:rPr lang="en-US" altLang="zh-CN" dirty="0" smtClean="0"/>
              <a:t>cluster</a:t>
            </a:r>
            <a:r>
              <a:rPr lang="zh-CN" altLang="en-US" dirty="0" smtClean="0"/>
              <a:t>，就根据</a:t>
            </a:r>
            <a:r>
              <a:rPr lang="en-US" altLang="zh-CN" dirty="0" smtClean="0"/>
              <a:t>cluster</a:t>
            </a:r>
            <a:r>
              <a:rPr lang="zh-CN" altLang="en-US" dirty="0" smtClean="0"/>
              <a:t>判定，不会建立一个预测的模型，如果一个新的数据加进来 就必须重新算一遍整个算法，新加的数据也会导致旧的已预测的结果改变。）</a:t>
            </a:r>
            <a:endParaRPr lang="zh-CN" altLang="en-US" dirty="0"/>
          </a:p>
        </p:txBody>
      </p:sp>
      <p:sp>
        <p:nvSpPr>
          <p:cNvPr id="4" name="灯片编号占位符 3"/>
          <p:cNvSpPr>
            <a:spLocks noGrp="1"/>
          </p:cNvSpPr>
          <p:nvPr>
            <p:ph type="sldNum" sz="quarter" idx="5"/>
          </p:nvPr>
        </p:nvSpPr>
        <p:spPr/>
        <p:txBody>
          <a:bodyPr/>
          <a:lstStyle/>
          <a:p>
            <a:fld id="{E57A03D4-DAA4-4A70-96B5-C96F0551EA05}" type="slidenum">
              <a:rPr lang="zh-CN" altLang="en-US" smtClean="0"/>
              <a:t>4</a:t>
            </a:fld>
            <a:endParaRPr lang="zh-CN" altLang="en-US"/>
          </a:p>
        </p:txBody>
      </p:sp>
    </p:spTree>
    <p:extLst>
      <p:ext uri="{BB962C8B-B14F-4D97-AF65-F5344CB8AC3E}">
        <p14:creationId xmlns:p14="http://schemas.microsoft.com/office/powerpoint/2010/main" val="39568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使用基于</a:t>
            </a:r>
            <a:r>
              <a:rPr lang="en-US" altLang="zh-CN" sz="1200" b="0" i="0" kern="1200" dirty="0" smtClean="0">
                <a:solidFill>
                  <a:schemeClr val="tx1"/>
                </a:solidFill>
                <a:effectLst/>
                <a:latin typeface="+mn-lt"/>
                <a:ea typeface="+mn-ea"/>
                <a:cs typeface="+mn-cs"/>
              </a:rPr>
              <a:t>episodic training</a:t>
            </a:r>
            <a:r>
              <a:rPr lang="zh-CN" altLang="en-US" sz="1200" b="0" i="0" kern="1200" dirty="0" smtClean="0">
                <a:solidFill>
                  <a:schemeClr val="tx1"/>
                </a:solidFill>
                <a:effectLst/>
                <a:latin typeface="+mn-lt"/>
                <a:ea typeface="+mn-ea"/>
                <a:cs typeface="+mn-cs"/>
              </a:rPr>
              <a:t>的元学习，我们可以学习标签传播网络（</a:t>
            </a:r>
            <a:r>
              <a:rPr lang="en-US" altLang="zh-CN" sz="1200" b="0" i="0" kern="1200" dirty="0" smtClean="0">
                <a:solidFill>
                  <a:schemeClr val="tx1"/>
                </a:solidFill>
                <a:effectLst/>
                <a:latin typeface="+mn-lt"/>
                <a:ea typeface="+mn-ea"/>
                <a:cs typeface="+mn-cs"/>
              </a:rPr>
              <a:t>label propagation network</a:t>
            </a:r>
            <a:r>
              <a:rPr lang="zh-CN" altLang="en-US" sz="1200" b="0" i="0" kern="1200" dirty="0" smtClean="0">
                <a:solidFill>
                  <a:schemeClr val="tx1"/>
                </a:solidFill>
                <a:effectLst/>
                <a:latin typeface="+mn-lt"/>
                <a:ea typeface="+mn-ea"/>
                <a:cs typeface="+mn-cs"/>
              </a:rPr>
              <a:t>），因为从训练集中抽取的查询示例可以用来模拟真实的测试集进行传导推理。</a:t>
            </a: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6</a:t>
            </a:fld>
            <a:endParaRPr lang="zh-CN" altLang="en-US"/>
          </a:p>
        </p:txBody>
      </p:sp>
    </p:spTree>
    <p:extLst>
      <p:ext uri="{BB962C8B-B14F-4D97-AF65-F5344CB8AC3E}">
        <p14:creationId xmlns:p14="http://schemas.microsoft.com/office/powerpoint/2010/main" val="46877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TPN：转导传播网络如图分为4个部分：特征嵌入、图构建、标签传播、损失计算</a:t>
            </a:r>
            <a:endParaRPr lang="en-US" altLang="zh-CN" sz="1200" kern="1200" dirty="0" smtClean="0">
              <a:solidFill>
                <a:schemeClr val="tx1"/>
              </a:solidFill>
              <a:effectLst/>
              <a:latin typeface="+mn-lt"/>
              <a:ea typeface="+mn-ea"/>
              <a:cs typeface="+mn-cs"/>
            </a:endParaRPr>
          </a:p>
          <a:p>
            <a:r>
              <a:rPr lang="zh-CN" altLang="en-US" dirty="0" smtClean="0"/>
              <a:t>高斯滤波器宽度</a:t>
            </a:r>
            <a:r>
              <a:rPr lang="en-US" altLang="zh-CN" dirty="0" smtClean="0"/>
              <a:t>(</a:t>
            </a:r>
            <a:r>
              <a:rPr lang="zh-CN" altLang="en-US" dirty="0" smtClean="0"/>
              <a:t>决定着平滑程度</a:t>
            </a:r>
            <a:r>
              <a:rPr lang="en-US" altLang="zh-CN" dirty="0" smtClean="0"/>
              <a:t>)</a:t>
            </a:r>
            <a:r>
              <a:rPr lang="zh-CN" altLang="en-US" dirty="0" smtClean="0"/>
              <a:t>是由参数</a:t>
            </a:r>
            <a:r>
              <a:rPr lang="en-US" altLang="zh-CN" dirty="0" smtClean="0"/>
              <a:t>σ</a:t>
            </a:r>
            <a:r>
              <a:rPr lang="zh-CN" altLang="en-US" dirty="0" smtClean="0"/>
              <a:t>表征</a:t>
            </a:r>
            <a:r>
              <a:rPr lang="en-US" altLang="zh-CN" dirty="0" smtClean="0"/>
              <a:t>,</a:t>
            </a:r>
            <a:r>
              <a:rPr lang="zh-CN" altLang="en-US" dirty="0" smtClean="0"/>
              <a:t>需要仔细选择最优的</a:t>
            </a:r>
            <a:r>
              <a:rPr lang="en-US" altLang="zh-CN" dirty="0" smtClean="0"/>
              <a:t>σ</a:t>
            </a:r>
            <a:r>
              <a:rPr lang="zh-CN" altLang="en-US" dirty="0" smtClean="0"/>
              <a:t>以获得标签传播的最佳性能</a:t>
            </a: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7</a:t>
            </a:fld>
            <a:endParaRPr lang="zh-CN" altLang="en-US"/>
          </a:p>
        </p:txBody>
      </p:sp>
    </p:spTree>
    <p:extLst>
      <p:ext uri="{BB962C8B-B14F-4D97-AF65-F5344CB8AC3E}">
        <p14:creationId xmlns:p14="http://schemas.microsoft.com/office/powerpoint/2010/main" val="189274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r>
              <a:rPr lang="zh-CN" altLang="en-US" dirty="0" smtClean="0"/>
              <a:t>为距离测度</a:t>
            </a:r>
            <a:r>
              <a:rPr lang="en-US" altLang="zh-CN" dirty="0" smtClean="0"/>
              <a:t>(</a:t>
            </a:r>
            <a:r>
              <a:rPr lang="zh-CN" altLang="en-US" dirty="0" smtClean="0"/>
              <a:t>如欧氏距离</a:t>
            </a:r>
            <a:r>
              <a:rPr lang="en-US" altLang="zh-CN" dirty="0" smtClean="0"/>
              <a:t>)</a:t>
            </a:r>
            <a:r>
              <a:rPr lang="zh-CN" altLang="en-US" dirty="0" smtClean="0"/>
              <a:t>，</a:t>
            </a:r>
            <a:r>
              <a:rPr lang="en-US" altLang="zh-CN" dirty="0" smtClean="0"/>
              <a:t>o</a:t>
            </a:r>
            <a:r>
              <a:rPr lang="zh-CN" altLang="en-US" dirty="0" smtClean="0"/>
              <a:t>为长度尺度参数。构建模块包括两个卷积块</a:t>
            </a:r>
            <a:r>
              <a:rPr lang="en-US" altLang="zh-CN" dirty="0" smtClean="0"/>
              <a:t>(64</a:t>
            </a:r>
            <a:r>
              <a:rPr lang="zh-CN" altLang="en-US" dirty="0" smtClean="0"/>
              <a:t>个和</a:t>
            </a:r>
            <a:r>
              <a:rPr lang="en-US" altLang="zh-CN" dirty="0" smtClean="0"/>
              <a:t>1</a:t>
            </a:r>
            <a:r>
              <a:rPr lang="zh-CN" altLang="en-US" dirty="0" smtClean="0"/>
              <a:t>个过滤器</a:t>
            </a:r>
            <a:r>
              <a:rPr lang="en-US" altLang="zh-CN" dirty="0" smtClean="0"/>
              <a:t>)</a:t>
            </a:r>
            <a:r>
              <a:rPr lang="zh-CN" altLang="en-US" dirty="0" smtClean="0"/>
              <a:t>和两个全连接层</a:t>
            </a:r>
            <a:r>
              <a:rPr lang="en-US" altLang="zh-CN" dirty="0" smtClean="0"/>
              <a:t>(8</a:t>
            </a:r>
            <a:r>
              <a:rPr lang="zh-CN" altLang="en-US" dirty="0" smtClean="0"/>
              <a:t>个和</a:t>
            </a:r>
            <a:r>
              <a:rPr lang="en-US" altLang="zh-CN" dirty="0" smtClean="0"/>
              <a:t>1</a:t>
            </a:r>
            <a:r>
              <a:rPr lang="zh-CN" altLang="en-US" dirty="0" smtClean="0"/>
              <a:t>个神经元</a:t>
            </a:r>
            <a:r>
              <a:rPr lang="en-US" altLang="zh-CN" dirty="0" smtClean="0"/>
              <a:t>)</a:t>
            </a:r>
          </a:p>
          <a:p>
            <a:endParaRPr lang="en-US" altLang="zh-CN" dirty="0" smtClean="0"/>
          </a:p>
          <a:p>
            <a:r>
              <a:rPr lang="zh-CN" altLang="en-US" dirty="0" smtClean="0"/>
              <a:t>我们只保留</a:t>
            </a:r>
            <a:r>
              <a:rPr lang="en-US" altLang="zh-CN" dirty="0" smtClean="0"/>
              <a:t>W</a:t>
            </a:r>
            <a:r>
              <a:rPr lang="zh-CN" altLang="en-US" dirty="0" smtClean="0"/>
              <a:t>的每一行的</a:t>
            </a:r>
            <a:r>
              <a:rPr lang="en-US" altLang="zh-CN" dirty="0" smtClean="0"/>
              <a:t>K</a:t>
            </a:r>
            <a:r>
              <a:rPr lang="zh-CN" altLang="en-US" dirty="0" smtClean="0"/>
              <a:t>个最大值来构造一个</a:t>
            </a:r>
            <a:r>
              <a:rPr lang="en-US" altLang="zh-CN" dirty="0" smtClean="0"/>
              <a:t>K</a:t>
            </a:r>
            <a:r>
              <a:rPr lang="zh-CN" altLang="en-US" dirty="0" smtClean="0"/>
              <a:t>近邻图（</a:t>
            </a:r>
            <a:r>
              <a:rPr lang="en-US" altLang="zh-CN" dirty="0" smtClean="0"/>
              <a:t>k-nearest </a:t>
            </a:r>
            <a:r>
              <a:rPr lang="en-US" altLang="zh-CN" dirty="0" err="1" smtClean="0"/>
              <a:t>neighbour</a:t>
            </a:r>
            <a:r>
              <a:rPr lang="en-US" altLang="zh-CN" dirty="0" smtClean="0"/>
              <a:t> graph</a:t>
            </a:r>
            <a:r>
              <a:rPr lang="zh-CN" altLang="en-US" dirty="0" smtClean="0"/>
              <a:t>）。然后我们在</a:t>
            </a:r>
            <a:r>
              <a:rPr lang="en-US" altLang="zh-CN" dirty="0" smtClean="0"/>
              <a:t>W</a:t>
            </a:r>
            <a:r>
              <a:rPr lang="zh-CN" altLang="en-US" dirty="0" smtClean="0"/>
              <a:t>上应用正规化图</a:t>
            </a:r>
            <a:r>
              <a:rPr lang="en-US" altLang="zh-CN" dirty="0" smtClean="0"/>
              <a:t>Laplacians</a:t>
            </a:r>
            <a:r>
              <a:rPr lang="zh-CN" altLang="en-US" dirty="0" smtClean="0"/>
              <a:t>（</a:t>
            </a:r>
            <a:r>
              <a:rPr lang="en-US" altLang="zh-CN" dirty="0" smtClean="0"/>
              <a:t>the normalized graph Laplacians</a:t>
            </a:r>
            <a:r>
              <a:rPr lang="zh-CN" altLang="en-US" dirty="0" smtClean="0"/>
              <a:t>），即，其中</a:t>
            </a:r>
            <a:r>
              <a:rPr lang="en-US" altLang="zh-CN" dirty="0" smtClean="0"/>
              <a:t>D</a:t>
            </a:r>
            <a:r>
              <a:rPr lang="zh-CN" altLang="en-US" dirty="0" smtClean="0"/>
              <a:t>是一个对角矩阵，其（</a:t>
            </a:r>
            <a:r>
              <a:rPr lang="en-US" altLang="zh-CN" dirty="0" err="1" smtClean="0"/>
              <a:t>i</a:t>
            </a:r>
            <a:r>
              <a:rPr lang="zh-CN" altLang="en-US" dirty="0" smtClean="0"/>
              <a:t>，</a:t>
            </a:r>
            <a:r>
              <a:rPr lang="en-US" altLang="zh-CN" dirty="0" err="1" smtClean="0"/>
              <a:t>i</a:t>
            </a:r>
            <a:r>
              <a:rPr lang="zh-CN" altLang="en-US" dirty="0" smtClean="0"/>
              <a:t>）值是</a:t>
            </a:r>
            <a:r>
              <a:rPr lang="en-US" altLang="zh-CN" dirty="0" smtClean="0"/>
              <a:t>W</a:t>
            </a:r>
            <a:r>
              <a:rPr lang="zh-CN" altLang="en-US" dirty="0" smtClean="0"/>
              <a:t>第</a:t>
            </a:r>
            <a:r>
              <a:rPr lang="en-US" altLang="zh-CN" dirty="0" err="1" smtClean="0"/>
              <a:t>i</a:t>
            </a:r>
            <a:r>
              <a:rPr lang="zh-CN" altLang="en-US" dirty="0" smtClean="0"/>
              <a:t>行的和。</a:t>
            </a:r>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8</a:t>
            </a:fld>
            <a:endParaRPr lang="zh-CN" altLang="en-US"/>
          </a:p>
        </p:txBody>
      </p:sp>
    </p:spTree>
    <p:extLst>
      <p:ext uri="{BB962C8B-B14F-4D97-AF65-F5344CB8AC3E}">
        <p14:creationId xmlns:p14="http://schemas.microsoft.com/office/powerpoint/2010/main" val="102437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表示归一化后的权值 ，</a:t>
            </a:r>
            <a:r>
              <a:rPr lang="en-US" altLang="zh-CN" sz="1200" b="0" i="0" kern="1200" dirty="0" smtClean="0">
                <a:solidFill>
                  <a:schemeClr val="tx1"/>
                </a:solidFill>
                <a:effectLst/>
                <a:latin typeface="+mn-lt"/>
                <a:ea typeface="+mn-ea"/>
                <a:cs typeface="+mn-cs"/>
              </a:rPr>
              <a:t>α</a:t>
            </a:r>
            <a:r>
              <a:rPr lang="zh-CN" altLang="en-US" sz="1200" b="0" i="0" kern="1200" dirty="0" smtClean="0">
                <a:solidFill>
                  <a:schemeClr val="tx1"/>
                </a:solidFill>
                <a:effectLst/>
                <a:latin typeface="+mn-lt"/>
                <a:ea typeface="+mn-ea"/>
                <a:cs typeface="+mn-cs"/>
              </a:rPr>
              <a:t>控制传播的信息量。</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输出与</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Query </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样本的</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label</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求</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loss</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，进行反向传播，训练。</a:t>
            </a:r>
            <a:endParaRPr lang="zh-CN" altLang="zh-CN" sz="1400" kern="100" dirty="0" smtClean="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9</a:t>
            </a:fld>
            <a:endParaRPr lang="zh-CN" altLang="en-US"/>
          </a:p>
        </p:txBody>
      </p:sp>
    </p:spTree>
    <p:extLst>
      <p:ext uri="{BB962C8B-B14F-4D97-AF65-F5344CB8AC3E}">
        <p14:creationId xmlns:p14="http://schemas.microsoft.com/office/powerpoint/2010/main" val="283823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在大多数情况下，不学习传播的标签传播优于其他基线方法，这证明了转导（</a:t>
            </a:r>
            <a:r>
              <a:rPr lang="en-US" altLang="zh-CN" sz="1200" b="0" i="0" kern="1200" dirty="0" smtClean="0">
                <a:solidFill>
                  <a:schemeClr val="tx1"/>
                </a:solidFill>
                <a:effectLst/>
                <a:latin typeface="+mn-lt"/>
                <a:ea typeface="+mn-ea"/>
                <a:cs typeface="+mn-cs"/>
              </a:rPr>
              <a:t>transduction</a:t>
            </a:r>
            <a:r>
              <a:rPr lang="zh-CN" altLang="en-US" sz="1200" b="0" i="0" kern="1200" dirty="0" smtClean="0">
                <a:solidFill>
                  <a:schemeClr val="tx1"/>
                </a:solidFill>
                <a:effectLst/>
                <a:latin typeface="+mn-lt"/>
                <a:ea typeface="+mn-ea"/>
                <a:cs typeface="+mn-cs"/>
              </a:rPr>
              <a:t>）的必要性。</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57A03D4-DAA4-4A70-96B5-C96F0551EA05}" type="slidenum">
              <a:rPr lang="zh-CN" altLang="en-US" smtClean="0"/>
              <a:t>11</a:t>
            </a:fld>
            <a:endParaRPr lang="zh-CN" altLang="en-US"/>
          </a:p>
        </p:txBody>
      </p:sp>
    </p:spTree>
    <p:extLst>
      <p:ext uri="{BB962C8B-B14F-4D97-AF65-F5344CB8AC3E}">
        <p14:creationId xmlns:p14="http://schemas.microsoft.com/office/powerpoint/2010/main" val="3674898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在大多数情况下，不学习传播的标签传播优于其他基线方法，这证明了转导（</a:t>
            </a:r>
            <a:r>
              <a:rPr lang="en-US" altLang="zh-CN" sz="1200" b="0" i="0" kern="1200" dirty="0" smtClean="0">
                <a:solidFill>
                  <a:schemeClr val="tx1"/>
                </a:solidFill>
                <a:effectLst/>
                <a:latin typeface="+mn-lt"/>
                <a:ea typeface="+mn-ea"/>
                <a:cs typeface="+mn-cs"/>
              </a:rPr>
              <a:t>transduction</a:t>
            </a:r>
            <a:r>
              <a:rPr lang="zh-CN" altLang="en-US" sz="1200" b="0" i="0" kern="1200" dirty="0" smtClean="0">
                <a:solidFill>
                  <a:schemeClr val="tx1"/>
                </a:solidFill>
                <a:effectLst/>
                <a:latin typeface="+mn-lt"/>
                <a:ea typeface="+mn-ea"/>
                <a:cs typeface="+mn-cs"/>
              </a:rPr>
              <a:t>）的必要性。</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57A03D4-DAA4-4A70-96B5-C96F0551EA05}" type="slidenum">
              <a:rPr lang="zh-CN" altLang="en-US" smtClean="0"/>
              <a:t>12</a:t>
            </a:fld>
            <a:endParaRPr lang="zh-CN" altLang="en-US"/>
          </a:p>
        </p:txBody>
      </p:sp>
    </p:spTree>
    <p:extLst>
      <p:ext uri="{BB962C8B-B14F-4D97-AF65-F5344CB8AC3E}">
        <p14:creationId xmlns:p14="http://schemas.microsoft.com/office/powerpoint/2010/main" val="1097217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随着</a:t>
            </a:r>
            <a:r>
              <a:rPr lang="en-US" altLang="zh-CN" sz="1200" b="0" i="0" kern="1200" dirty="0" smtClean="0">
                <a:solidFill>
                  <a:schemeClr val="tx1"/>
                </a:solidFill>
                <a:effectLst/>
                <a:latin typeface="+mn-lt"/>
                <a:ea typeface="+mn-ea"/>
                <a:cs typeface="+mn-cs"/>
              </a:rPr>
              <a:t>shot</a:t>
            </a:r>
            <a:r>
              <a:rPr lang="zh-CN" altLang="en-US" sz="1200" b="0" i="0" kern="1200" dirty="0" smtClean="0">
                <a:solidFill>
                  <a:schemeClr val="tx1"/>
                </a:solidFill>
                <a:effectLst/>
                <a:latin typeface="+mn-lt"/>
                <a:ea typeface="+mn-ea"/>
                <a:cs typeface="+mn-cs"/>
              </a:rPr>
              <a:t>的增加，由于使用了更多的标记数据，转导</a:t>
            </a:r>
            <a:r>
              <a:rPr lang="en-US" altLang="zh-CN" sz="1200" b="0" i="0" kern="1200" dirty="0" smtClean="0">
                <a:solidFill>
                  <a:schemeClr val="tx1"/>
                </a:solidFill>
                <a:effectLst/>
                <a:latin typeface="+mn-lt"/>
                <a:ea typeface="+mn-ea"/>
                <a:cs typeface="+mn-cs"/>
              </a:rPr>
              <a:t>(transduction)</a:t>
            </a:r>
            <a:r>
              <a:rPr lang="zh-CN" altLang="en-US" sz="1200" b="0" i="0" kern="1200" dirty="0" smtClean="0">
                <a:solidFill>
                  <a:schemeClr val="tx1"/>
                </a:solidFill>
                <a:effectLst/>
                <a:latin typeface="+mn-lt"/>
                <a:ea typeface="+mn-ea"/>
                <a:cs typeface="+mn-cs"/>
              </a:rPr>
              <a:t>的优势逐渐缩小。</a:t>
            </a:r>
            <a:endParaRPr lang="zh-CN" altLang="en-US" dirty="0" smtClean="0"/>
          </a:p>
          <a:p>
            <a:r>
              <a:rPr lang="zh-CN" altLang="en-US" sz="1200" b="0" i="0" kern="1200" dirty="0" smtClean="0">
                <a:solidFill>
                  <a:schemeClr val="tx1"/>
                </a:solidFill>
                <a:effectLst/>
                <a:latin typeface="+mn-lt"/>
                <a:ea typeface="+mn-ea"/>
                <a:cs typeface="+mn-cs"/>
              </a:rPr>
              <a:t>这一发现与</a:t>
            </a:r>
            <a:r>
              <a:rPr lang="en-US" altLang="zh-CN" sz="1200" b="0" i="0" kern="1200" dirty="0" err="1" smtClean="0">
                <a:solidFill>
                  <a:schemeClr val="tx1"/>
                </a:solidFill>
                <a:effectLst/>
                <a:latin typeface="+mn-lt"/>
                <a:ea typeface="+mn-ea"/>
                <a:cs typeface="+mn-cs"/>
              </a:rPr>
              <a:t>TSVM</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Joachims</a:t>
            </a:r>
            <a:r>
              <a:rPr lang="en-US" altLang="zh-CN" sz="1200" b="0" i="0" kern="1200" dirty="0" smtClean="0">
                <a:solidFill>
                  <a:schemeClr val="tx1"/>
                </a:solidFill>
                <a:effectLst/>
                <a:latin typeface="+mn-lt"/>
                <a:ea typeface="+mn-ea"/>
                <a:cs typeface="+mn-cs"/>
              </a:rPr>
              <a:t>, 1999)</a:t>
            </a:r>
            <a:r>
              <a:rPr lang="zh-CN" altLang="en-US" sz="1200" b="0" i="0" kern="1200" dirty="0" smtClean="0">
                <a:solidFill>
                  <a:schemeClr val="tx1"/>
                </a:solidFill>
                <a:effectLst/>
                <a:latin typeface="+mn-lt"/>
                <a:ea typeface="+mn-ea"/>
                <a:cs typeface="+mn-cs"/>
              </a:rPr>
              <a:t>的结果一致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当有更多的训练数据可用时，转导推断的加值会降低。</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如何改进图的结构，有没有比标签传播更好的方式，</a:t>
            </a:r>
            <a:r>
              <a:rPr lang="zh-CN" altLang="en-US" sz="1200" b="0" i="0" kern="1200" dirty="0" smtClean="0">
                <a:solidFill>
                  <a:schemeClr val="tx1"/>
                </a:solidFill>
                <a:effectLst/>
                <a:latin typeface="+mn-lt"/>
                <a:ea typeface="+mn-ea"/>
                <a:cs typeface="+mn-cs"/>
              </a:rPr>
              <a:t>这些都是未来可以研究很探讨的方向。</a:t>
            </a:r>
            <a:endParaRPr lang="zh-CN" altLang="en-US" dirty="0"/>
          </a:p>
        </p:txBody>
      </p:sp>
      <p:sp>
        <p:nvSpPr>
          <p:cNvPr id="4" name="灯片编号占位符 3"/>
          <p:cNvSpPr>
            <a:spLocks noGrp="1"/>
          </p:cNvSpPr>
          <p:nvPr>
            <p:ph type="sldNum" sz="quarter" idx="10"/>
          </p:nvPr>
        </p:nvSpPr>
        <p:spPr/>
        <p:txBody>
          <a:bodyPr/>
          <a:lstStyle/>
          <a:p>
            <a:fld id="{E57A03D4-DAA4-4A70-96B5-C96F0551EA05}" type="slidenum">
              <a:rPr lang="zh-CN" altLang="en-US" smtClean="0"/>
              <a:t>13</a:t>
            </a:fld>
            <a:endParaRPr lang="zh-CN" altLang="en-US"/>
          </a:p>
        </p:txBody>
      </p:sp>
    </p:spTree>
    <p:extLst>
      <p:ext uri="{BB962C8B-B14F-4D97-AF65-F5344CB8AC3E}">
        <p14:creationId xmlns:p14="http://schemas.microsoft.com/office/powerpoint/2010/main" val="745180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41EC37-39CA-48CE-AB1D-67F1B5DEA77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5454" cy="6858000"/>
          </a:xfrm>
          <a:prstGeom prst="rect">
            <a:avLst/>
          </a:prstGeom>
        </p:spPr>
      </p:pic>
    </p:spTree>
    <p:extLst>
      <p:ext uri="{BB962C8B-B14F-4D97-AF65-F5344CB8AC3E}">
        <p14:creationId xmlns:p14="http://schemas.microsoft.com/office/powerpoint/2010/main" val="8992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20B8C-B76E-4AA4-BD84-D81EA327E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B75F98-5F98-4245-B895-D5049C3EA8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DFFB23-9B93-48AA-AEA5-5CF3DD4D4140}"/>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9945CD05-4FFE-4BF3-9185-532AE4581C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D020D8-FF56-4E78-858A-D780593740FB}"/>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96668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7D2654-5930-4525-91CA-4A5B394AD5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89556C-4819-4C10-9390-D830FFD2777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BDD4B9-4F0F-4224-ACA1-9E9AA5CDB96A}"/>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1AAE28B8-EC3E-4D82-A8E5-4294F4CA99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0DC4EB-275A-47A0-A611-58DFDD3C054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63969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29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30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6622-FEDC-482A-A949-AE9F3DEC82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1CD33E-FE04-4FE1-B41F-91B20CD6F8D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AC6405-C90D-47F8-8EE3-A240E914552A}"/>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DEDED2C9-22FB-4F26-8A74-4F180CD7E9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E65E13-3C2B-4C2B-B6D5-D0E85606E815}"/>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265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07227-BE83-4E5F-90DB-3E5E4F3AE7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AF31FA-D88C-4529-9ACB-1C6551B49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38BB3A-9C31-4DE2-9C13-D74E3FC9BBD7}"/>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0CD43D95-71BF-41BA-99F3-DEA36F0EA8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2DB23A-2979-4D84-B1ED-8DF372C8576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60476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E121A-BF55-4214-9D52-766FE5F785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8EE9C7-854D-4439-AF14-35FD4B4AD79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8D19E9C-1F84-452C-B005-E0818837DA5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313842-2825-4C82-B641-3753378E8DE4}"/>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6" name="页脚占位符 5">
            <a:extLst>
              <a:ext uri="{FF2B5EF4-FFF2-40B4-BE49-F238E27FC236}">
                <a16:creationId xmlns:a16="http://schemas.microsoft.com/office/drawing/2014/main" id="{C44B952D-48B2-4E4F-B4FA-40C2303081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CFF058-4B34-4257-BE4C-E88C51EFCC5C}"/>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15125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06CDC-DE8A-477A-9CC8-E421DCFED5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6F4E54-948A-41F9-BE26-6E12A9387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4157F70-65BC-4B86-8734-16775A9643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2AA0E4-6336-494C-BD7C-150121268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F88663F-4548-45B7-BF24-6EDB7AF689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68F6FD1-C90B-4B68-BDAC-6CC4DD64CABB}"/>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8" name="页脚占位符 7">
            <a:extLst>
              <a:ext uri="{FF2B5EF4-FFF2-40B4-BE49-F238E27FC236}">
                <a16:creationId xmlns:a16="http://schemas.microsoft.com/office/drawing/2014/main" id="{80880ED0-1719-44F2-8B67-CB2686AA1F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EF848F-72B8-4325-9800-7309C4A5295D}"/>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1890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9855A-356D-46CF-9126-D5F18B4805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D2E551-4BB8-4532-BF69-6A3F78779E25}"/>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4" name="页脚占位符 3">
            <a:extLst>
              <a:ext uri="{FF2B5EF4-FFF2-40B4-BE49-F238E27FC236}">
                <a16:creationId xmlns:a16="http://schemas.microsoft.com/office/drawing/2014/main" id="{F2A65941-715F-4D94-9E87-14DC4B08DE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116E73-4EA5-4B3F-9528-AE82C5EB819A}"/>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272025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C0F21A-A0A0-4C9B-AFD3-4FAF78F8A62B}"/>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3" name="页脚占位符 2">
            <a:extLst>
              <a:ext uri="{FF2B5EF4-FFF2-40B4-BE49-F238E27FC236}">
                <a16:creationId xmlns:a16="http://schemas.microsoft.com/office/drawing/2014/main" id="{3BF4BC4C-9782-4FF4-8986-9A147C96FE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24EF78-3EAF-462B-A6D1-875E7A91CC39}"/>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pic>
        <p:nvPicPr>
          <p:cNvPr id="5" name="图片 4">
            <a:extLst>
              <a:ext uri="{FF2B5EF4-FFF2-40B4-BE49-F238E27FC236}">
                <a16:creationId xmlns:a16="http://schemas.microsoft.com/office/drawing/2014/main" id="{CCAE66E5-BB79-443C-A8C1-DB7C0020EF7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spTree>
    <p:extLst>
      <p:ext uri="{BB962C8B-B14F-4D97-AF65-F5344CB8AC3E}">
        <p14:creationId xmlns:p14="http://schemas.microsoft.com/office/powerpoint/2010/main" val="103990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1A447-F953-463D-93EC-984ED884C4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808A24-A455-4E4E-9697-12B64F0FD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507B68D-69EA-43F2-917D-E2EE5B6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17EFC0E-A3E1-44F9-9CBB-C2E2904F3E6F}"/>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6" name="页脚占位符 5">
            <a:extLst>
              <a:ext uri="{FF2B5EF4-FFF2-40B4-BE49-F238E27FC236}">
                <a16:creationId xmlns:a16="http://schemas.microsoft.com/office/drawing/2014/main" id="{14E20977-0CBB-4278-8193-966C72255C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362513-AB5A-4D73-BA21-324ECE308A8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
        <p:nvSpPr>
          <p:cNvPr id="9" name="矩形 8"/>
          <p:cNvSpPr/>
          <p:nvPr userDrawn="1"/>
        </p:nvSpPr>
        <p:spPr>
          <a:xfrm>
            <a:off x="8756553" y="6441907"/>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249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6296C-D4FE-46CC-B1DC-C587196A4E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5492739-4775-4F24-A96C-A9F5EE292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B5EF32-24D7-43BD-8293-7F620B518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404BA8-1E78-4FF9-ABB2-555264EAF959}"/>
              </a:ext>
            </a:extLst>
          </p:cNvPr>
          <p:cNvSpPr>
            <a:spLocks noGrp="1"/>
          </p:cNvSpPr>
          <p:nvPr>
            <p:ph type="dt" sz="half" idx="10"/>
          </p:nvPr>
        </p:nvSpPr>
        <p:spPr/>
        <p:txBody>
          <a:bodyPr/>
          <a:lstStyle/>
          <a:p>
            <a:fld id="{D123BE47-339E-4EDF-9587-350CF1341573}" type="datetimeFigureOut">
              <a:rPr lang="zh-CN" altLang="en-US" smtClean="0"/>
              <a:t>2020/6/4</a:t>
            </a:fld>
            <a:endParaRPr lang="zh-CN" altLang="en-US"/>
          </a:p>
        </p:txBody>
      </p:sp>
      <p:sp>
        <p:nvSpPr>
          <p:cNvPr id="6" name="页脚占位符 5">
            <a:extLst>
              <a:ext uri="{FF2B5EF4-FFF2-40B4-BE49-F238E27FC236}">
                <a16:creationId xmlns:a16="http://schemas.microsoft.com/office/drawing/2014/main" id="{FE3FB889-007F-4B38-9134-033CC5F8A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02942-0370-4C35-A0F9-9542D4B283A2}"/>
              </a:ext>
            </a:extLst>
          </p:cNvPr>
          <p:cNvSpPr>
            <a:spLocks noGrp="1"/>
          </p:cNvSpPr>
          <p:nvPr>
            <p:ph type="sldNum" sz="quarter" idx="12"/>
          </p:nvPr>
        </p:nvSpPr>
        <p:spPr/>
        <p:txBody>
          <a:body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51283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6C71EC-BE00-4DF6-BD78-7BDA5BD04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E0D7D2-CB81-46C0-9A20-B7343BC1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F18D94-5AAF-4813-BF61-52693E534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3BE47-339E-4EDF-9587-350CF1341573}"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C6B0F8A7-E1ED-4D95-8EEC-B763D9D12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7116A6B-2F51-47B5-B16A-802BD1CCC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D8C47-C85F-4FC2-8F70-28F8261ADAD8}" type="slidenum">
              <a:rPr lang="zh-CN" altLang="en-US" smtClean="0"/>
              <a:t>‹#›</a:t>
            </a:fld>
            <a:endParaRPr lang="zh-CN" altLang="en-US"/>
          </a:p>
        </p:txBody>
      </p:sp>
    </p:spTree>
    <p:extLst>
      <p:ext uri="{BB962C8B-B14F-4D97-AF65-F5344CB8AC3E}">
        <p14:creationId xmlns:p14="http://schemas.microsoft.com/office/powerpoint/2010/main" val="303825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6.wmf"/><Relationship Id="rId18" Type="http://schemas.openxmlformats.org/officeDocument/2006/relationships/oleObject" Target="../embeddings/oleObject20.bin"/><Relationship Id="rId3" Type="http://schemas.openxmlformats.org/officeDocument/2006/relationships/notesSlide" Target="../notesSlides/notesSlide10.xml"/><Relationship Id="rId21" Type="http://schemas.openxmlformats.org/officeDocument/2006/relationships/image" Target="../media/image30.wmf"/><Relationship Id="rId7" Type="http://schemas.openxmlformats.org/officeDocument/2006/relationships/image" Target="../media/image23.emf"/><Relationship Id="rId12" Type="http://schemas.openxmlformats.org/officeDocument/2006/relationships/oleObject" Target="../embeddings/oleObject17.bin"/><Relationship Id="rId17" Type="http://schemas.openxmlformats.org/officeDocument/2006/relationships/image" Target="../media/image28.wmf"/><Relationship Id="rId2" Type="http://schemas.openxmlformats.org/officeDocument/2006/relationships/slideLayout" Target="../slideLayouts/slideLayout1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25.wmf"/><Relationship Id="rId5" Type="http://schemas.openxmlformats.org/officeDocument/2006/relationships/image" Target="../media/image22.emf"/><Relationship Id="rId15" Type="http://schemas.openxmlformats.org/officeDocument/2006/relationships/image" Target="../media/image27.wmf"/><Relationship Id="rId23" Type="http://schemas.openxmlformats.org/officeDocument/2006/relationships/image" Target="../media/image31.wmf"/><Relationship Id="rId10" Type="http://schemas.openxmlformats.org/officeDocument/2006/relationships/oleObject" Target="../embeddings/oleObject16.bin"/><Relationship Id="rId19" Type="http://schemas.openxmlformats.org/officeDocument/2006/relationships/image" Target="../media/image29.wmf"/><Relationship Id="rId4" Type="http://schemas.openxmlformats.org/officeDocument/2006/relationships/oleObject" Target="../embeddings/oleObject13.bin"/><Relationship Id="rId9" Type="http://schemas.openxmlformats.org/officeDocument/2006/relationships/image" Target="../media/image24.emf"/><Relationship Id="rId14" Type="http://schemas.openxmlformats.org/officeDocument/2006/relationships/oleObject" Target="../embeddings/oleObject18.bin"/><Relationship Id="rId22"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notesSlide" Target="../notesSlides/notesSlide5.xml"/><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14.png"/><Relationship Id="rId10" Type="http://schemas.openxmlformats.org/officeDocument/2006/relationships/oleObject" Target="../embeddings/oleObject5.bin"/><Relationship Id="rId4" Type="http://schemas.openxmlformats.org/officeDocument/2006/relationships/image" Target="../media/image13.png"/><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1.bin"/><Relationship Id="rId3" Type="http://schemas.openxmlformats.org/officeDocument/2006/relationships/notesSlide" Target="../notesSlides/notesSlide6.xml"/><Relationship Id="rId7" Type="http://schemas.openxmlformats.org/officeDocument/2006/relationships/oleObject" Target="../embeddings/oleObject8.bin"/><Relationship Id="rId12" Type="http://schemas.openxmlformats.org/officeDocument/2006/relationships/image" Target="../media/image6.wmf"/><Relationship Id="rId2" Type="http://schemas.openxmlformats.org/officeDocument/2006/relationships/slideLayout" Target="../slideLayouts/slideLayout7.xml"/><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png"/><Relationship Id="rId9" Type="http://schemas.openxmlformats.org/officeDocument/2006/relationships/oleObject" Target="../embeddings/oleObject9.bin"/><Relationship Id="rId1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A152294-81CD-4CF1-B575-4E48A34A7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2052207" y="2085625"/>
            <a:ext cx="7598218" cy="1323439"/>
          </a:xfrm>
          <a:prstGeom prst="rect">
            <a:avLst/>
          </a:prstGeom>
          <a:noFill/>
        </p:spPr>
        <p:txBody>
          <a:bodyPr wrap="square" rtlCol="0">
            <a:spAutoFit/>
            <a:scene3d>
              <a:camera prst="orthographicFront"/>
              <a:lightRig rig="threePt" dir="t"/>
            </a:scene3d>
            <a:sp3d contourW="12700"/>
          </a:bodyPr>
          <a:lstStyle/>
          <a:p>
            <a:pPr algn="ctr"/>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Learning to Propagate Labels</a:t>
            </a:r>
            <a:r>
              <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a:t>
            </a:r>
            <a:r>
              <a:rPr lang="en-US" altLang="zh-CN" sz="2800" dirty="0" err="1">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Transductive</a:t>
            </a:r>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Propagation Network for Few-shot </a:t>
            </a:r>
            <a:r>
              <a:rPr lang="en-US" altLang="zh-CN" sz="2800"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Learning</a:t>
            </a:r>
          </a:p>
          <a:p>
            <a:pPr algn="r"/>
            <a:r>
              <a:rPr lang="en-US" altLang="zh-CN" sz="24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rPr>
              <a:t> </a:t>
            </a:r>
            <a:r>
              <a:rPr lang="en-US" altLang="zh-CN" sz="2400" dirty="0" smtClean="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rPr>
              <a:t>--</a:t>
            </a:r>
            <a:r>
              <a:rPr lang="en-US" altLang="zh-CN" sz="2000" dirty="0" err="1" smtClean="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rPr>
              <a:t>ICLR2019</a:t>
            </a:r>
            <a:endParaRPr lang="zh-CN" altLang="en-US" sz="2000" dirty="0">
              <a:latin typeface="Times New Roman" panose="02020603050405020304" pitchFamily="18" charset="0"/>
              <a:ea typeface="时尚中黑简体" panose="01010104010101010101" pitchFamily="2" charset="-122"/>
              <a:cs typeface="Times New Roman" panose="02020603050405020304" pitchFamily="18" charset="0"/>
              <a:sym typeface="FZHei-B01S" panose="02010601030101010101" pitchFamily="2" charset="-122"/>
            </a:endParaRPr>
          </a:p>
        </p:txBody>
      </p:sp>
      <p:grpSp>
        <p:nvGrpSpPr>
          <p:cNvPr id="19" name="组合 18"/>
          <p:cNvGrpSpPr/>
          <p:nvPr/>
        </p:nvGrpSpPr>
        <p:grpSpPr>
          <a:xfrm>
            <a:off x="8222343" y="5222402"/>
            <a:ext cx="2237179" cy="795508"/>
            <a:chOff x="1381916" y="3400818"/>
            <a:chExt cx="2237179" cy="795508"/>
          </a:xfrm>
          <a:solidFill>
            <a:srgbClr val="595959"/>
          </a:solidFill>
        </p:grpSpPr>
        <p:sp>
          <p:nvSpPr>
            <p:cNvPr id="20" name="矩形 19"/>
            <p:cNvSpPr/>
            <p:nvPr/>
          </p:nvSpPr>
          <p:spPr>
            <a:xfrm>
              <a:off x="1381916" y="3400818"/>
              <a:ext cx="17653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1" name="文本框 20"/>
            <p:cNvSpPr txBox="1"/>
            <p:nvPr/>
          </p:nvSpPr>
          <p:spPr>
            <a:xfrm>
              <a:off x="2000901" y="3457662"/>
              <a:ext cx="1618194" cy="738664"/>
            </a:xfrm>
            <a:prstGeom prst="rect">
              <a:avLst/>
            </a:prstGeom>
            <a:noFill/>
          </p:spPr>
          <p:txBody>
            <a:bodyPr wrap="square" rtlCol="0">
              <a:spAutoFit/>
              <a:scene3d>
                <a:camera prst="orthographicFront"/>
                <a:lightRig rig="threePt" dir="t"/>
              </a:scene3d>
              <a:sp3d contourW="12700"/>
            </a:bodyPr>
            <a:lstStyle/>
            <a:p>
              <a:pPr algn="ctr"/>
              <a:endParaRPr lang="en-US" altLang="zh-CN" sz="1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a:p>
              <a:pPr algn="ctr"/>
              <a:r>
                <a:rPr lang="en-US" altLang="zh-CN" sz="1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Xu Rui</a:t>
              </a:r>
            </a:p>
            <a:p>
              <a:pPr algn="ctr"/>
              <a:r>
                <a:rPr lang="en-US" altLang="zh-CN" sz="1400"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2020 06 04</a:t>
              </a:r>
              <a:endParaRPr lang="zh-CN" altLang="en-US" sz="1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Tree>
    <p:extLst>
      <p:ext uri="{BB962C8B-B14F-4D97-AF65-F5344CB8AC3E}">
        <p14:creationId xmlns:p14="http://schemas.microsoft.com/office/powerpoint/2010/main" val="13806615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a:extLst>
              <a:ext uri="{FF2B5EF4-FFF2-40B4-BE49-F238E27FC236}">
                <a16:creationId xmlns:a16="http://schemas.microsoft.com/office/drawing/2014/main" id="{C9D402C4-EA58-43CA-B24A-015A7CA1C6C3}"/>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3" name="文本框 2">
            <a:extLst>
              <a:ext uri="{FF2B5EF4-FFF2-40B4-BE49-F238E27FC236}">
                <a16:creationId xmlns:a16="http://schemas.microsoft.com/office/drawing/2014/main" id="{F94C5FD9-0EA0-47D1-B0D3-57B86192CB93}"/>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3</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文本框 3">
            <a:extLst>
              <a:ext uri="{FF2B5EF4-FFF2-40B4-BE49-F238E27FC236}">
                <a16:creationId xmlns:a16="http://schemas.microsoft.com/office/drawing/2014/main" id="{F6B14A9D-DA8A-49C9-83B4-48813F2522C0}"/>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03</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五边形 4">
            <a:extLst>
              <a:ext uri="{FF2B5EF4-FFF2-40B4-BE49-F238E27FC236}">
                <a16:creationId xmlns:a16="http://schemas.microsoft.com/office/drawing/2014/main" id="{D7CB54A0-1582-4679-A10F-68B57D5311DB}"/>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3CFD35B3-5F75-45B2-B066-F405662D978C}"/>
              </a:ext>
            </a:extLst>
          </p:cNvPr>
          <p:cNvSpPr txBox="1"/>
          <p:nvPr/>
        </p:nvSpPr>
        <p:spPr>
          <a:xfrm>
            <a:off x="4950597" y="3428999"/>
            <a:ext cx="256599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Experiments</a:t>
            </a:r>
            <a:endPar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2770471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7157BD7E-1070-4827-A5EC-78D29ADC53C4}"/>
              </a:ext>
            </a:extLst>
          </p:cNvPr>
          <p:cNvGrpSpPr/>
          <p:nvPr/>
        </p:nvGrpSpPr>
        <p:grpSpPr>
          <a:xfrm>
            <a:off x="307721" y="282229"/>
            <a:ext cx="2233724" cy="523220"/>
            <a:chOff x="568442" y="269528"/>
            <a:chExt cx="2233724" cy="523221"/>
          </a:xfrm>
        </p:grpSpPr>
        <p:sp>
          <p:nvSpPr>
            <p:cNvPr id="22" name="文本框 23">
              <a:extLst>
                <a:ext uri="{FF2B5EF4-FFF2-40B4-BE49-F238E27FC236}">
                  <a16:creationId xmlns:a16="http://schemas.microsoft.com/office/drawing/2014/main" id="{245150D0-3FB4-4F6F-81F2-22F297054C46}"/>
                </a:ext>
              </a:extLst>
            </p:cNvPr>
            <p:cNvSpPr txBox="1"/>
            <p:nvPr/>
          </p:nvSpPr>
          <p:spPr>
            <a:xfrm>
              <a:off x="804503" y="269528"/>
              <a:ext cx="1997663"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Experiments</a:t>
              </a:r>
              <a:endPar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3" name="等腰三角形 22">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2" name="图片 1"/>
          <p:cNvPicPr>
            <a:picLocks noChangeAspect="1"/>
          </p:cNvPicPr>
          <p:nvPr/>
        </p:nvPicPr>
        <p:blipFill>
          <a:blip r:embed="rId3"/>
          <a:stretch>
            <a:fillRect/>
          </a:stretch>
        </p:blipFill>
        <p:spPr>
          <a:xfrm>
            <a:off x="814387" y="1014412"/>
            <a:ext cx="10520632" cy="4757738"/>
          </a:xfrm>
          <a:prstGeom prst="rect">
            <a:avLst/>
          </a:prstGeom>
        </p:spPr>
      </p:pic>
    </p:spTree>
    <p:extLst>
      <p:ext uri="{BB962C8B-B14F-4D97-AF65-F5344CB8AC3E}">
        <p14:creationId xmlns:p14="http://schemas.microsoft.com/office/powerpoint/2010/main" val="257539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7157BD7E-1070-4827-A5EC-78D29ADC53C4}"/>
              </a:ext>
            </a:extLst>
          </p:cNvPr>
          <p:cNvGrpSpPr/>
          <p:nvPr/>
        </p:nvGrpSpPr>
        <p:grpSpPr>
          <a:xfrm>
            <a:off x="307721" y="282229"/>
            <a:ext cx="2233724" cy="523220"/>
            <a:chOff x="568442" y="269528"/>
            <a:chExt cx="2233724" cy="523221"/>
          </a:xfrm>
        </p:grpSpPr>
        <p:sp>
          <p:nvSpPr>
            <p:cNvPr id="22" name="文本框 23">
              <a:extLst>
                <a:ext uri="{FF2B5EF4-FFF2-40B4-BE49-F238E27FC236}">
                  <a16:creationId xmlns:a16="http://schemas.microsoft.com/office/drawing/2014/main" id="{245150D0-3FB4-4F6F-81F2-22F297054C46}"/>
                </a:ext>
              </a:extLst>
            </p:cNvPr>
            <p:cNvSpPr txBox="1"/>
            <p:nvPr/>
          </p:nvSpPr>
          <p:spPr>
            <a:xfrm>
              <a:off x="804503" y="269528"/>
              <a:ext cx="1997663"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Experiments</a:t>
              </a:r>
              <a:endPar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3" name="等腰三角形 22">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3" name="图片 2"/>
          <p:cNvPicPr>
            <a:picLocks noChangeAspect="1"/>
          </p:cNvPicPr>
          <p:nvPr/>
        </p:nvPicPr>
        <p:blipFill>
          <a:blip r:embed="rId3"/>
          <a:stretch>
            <a:fillRect/>
          </a:stretch>
        </p:blipFill>
        <p:spPr>
          <a:xfrm>
            <a:off x="633431" y="1024777"/>
            <a:ext cx="10624467" cy="4784351"/>
          </a:xfrm>
          <a:prstGeom prst="rect">
            <a:avLst/>
          </a:prstGeom>
        </p:spPr>
      </p:pic>
    </p:spTree>
    <p:extLst>
      <p:ext uri="{BB962C8B-B14F-4D97-AF65-F5344CB8AC3E}">
        <p14:creationId xmlns:p14="http://schemas.microsoft.com/office/powerpoint/2010/main" val="2766061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7157BD7E-1070-4827-A5EC-78D29ADC53C4}"/>
              </a:ext>
            </a:extLst>
          </p:cNvPr>
          <p:cNvGrpSpPr/>
          <p:nvPr/>
        </p:nvGrpSpPr>
        <p:grpSpPr>
          <a:xfrm>
            <a:off x="307721" y="282229"/>
            <a:ext cx="2233724" cy="523220"/>
            <a:chOff x="568442" y="269528"/>
            <a:chExt cx="2233724" cy="523221"/>
          </a:xfrm>
        </p:grpSpPr>
        <p:sp>
          <p:nvSpPr>
            <p:cNvPr id="22" name="文本框 23">
              <a:extLst>
                <a:ext uri="{FF2B5EF4-FFF2-40B4-BE49-F238E27FC236}">
                  <a16:creationId xmlns:a16="http://schemas.microsoft.com/office/drawing/2014/main" id="{245150D0-3FB4-4F6F-81F2-22F297054C46}"/>
                </a:ext>
              </a:extLst>
            </p:cNvPr>
            <p:cNvSpPr txBox="1"/>
            <p:nvPr/>
          </p:nvSpPr>
          <p:spPr>
            <a:xfrm>
              <a:off x="804503" y="269528"/>
              <a:ext cx="1997663"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Experiments</a:t>
              </a:r>
              <a:endPar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3" name="等腰三角形 22">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2" name="图片 1"/>
          <p:cNvPicPr>
            <a:picLocks noChangeAspect="1"/>
          </p:cNvPicPr>
          <p:nvPr/>
        </p:nvPicPr>
        <p:blipFill>
          <a:blip r:embed="rId3"/>
          <a:stretch>
            <a:fillRect/>
          </a:stretch>
        </p:blipFill>
        <p:spPr>
          <a:xfrm>
            <a:off x="1104900" y="952500"/>
            <a:ext cx="9671538" cy="5029200"/>
          </a:xfrm>
          <a:prstGeom prst="rect">
            <a:avLst/>
          </a:prstGeom>
        </p:spPr>
      </p:pic>
    </p:spTree>
    <p:extLst>
      <p:ext uri="{BB962C8B-B14F-4D97-AF65-F5344CB8AC3E}">
        <p14:creationId xmlns:p14="http://schemas.microsoft.com/office/powerpoint/2010/main" val="1638381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a:extLst>
              <a:ext uri="{FF2B5EF4-FFF2-40B4-BE49-F238E27FC236}">
                <a16:creationId xmlns:a16="http://schemas.microsoft.com/office/drawing/2014/main" id="{C9D402C4-EA58-43CA-B24A-015A7CA1C6C3}"/>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3" name="文本框 2">
            <a:extLst>
              <a:ext uri="{FF2B5EF4-FFF2-40B4-BE49-F238E27FC236}">
                <a16:creationId xmlns:a16="http://schemas.microsoft.com/office/drawing/2014/main" id="{F94C5FD9-0EA0-47D1-B0D3-57B86192CB93}"/>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4</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文本框 3">
            <a:extLst>
              <a:ext uri="{FF2B5EF4-FFF2-40B4-BE49-F238E27FC236}">
                <a16:creationId xmlns:a16="http://schemas.microsoft.com/office/drawing/2014/main" id="{F6B14A9D-DA8A-49C9-83B4-48813F2522C0}"/>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04</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五边形 4">
            <a:extLst>
              <a:ext uri="{FF2B5EF4-FFF2-40B4-BE49-F238E27FC236}">
                <a16:creationId xmlns:a16="http://schemas.microsoft.com/office/drawing/2014/main" id="{D7CB54A0-1582-4679-A10F-68B57D5311DB}"/>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3CFD35B3-5F75-45B2-B066-F405662D978C}"/>
              </a:ext>
            </a:extLst>
          </p:cNvPr>
          <p:cNvSpPr txBox="1"/>
          <p:nvPr/>
        </p:nvSpPr>
        <p:spPr>
          <a:xfrm>
            <a:off x="5213167" y="3346863"/>
            <a:ext cx="1765665" cy="95410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My work </a:t>
            </a:r>
          </a:p>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a:t>
            </a:r>
          </a:p>
        </p:txBody>
      </p:sp>
    </p:spTree>
    <p:extLst>
      <p:ext uri="{BB962C8B-B14F-4D97-AF65-F5344CB8AC3E}">
        <p14:creationId xmlns:p14="http://schemas.microsoft.com/office/powerpoint/2010/main" val="4027379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9861A1B9-2F54-4FFA-8F19-1DC5163D1F0A}"/>
              </a:ext>
            </a:extLst>
          </p:cNvPr>
          <p:cNvGrpSpPr/>
          <p:nvPr/>
        </p:nvGrpSpPr>
        <p:grpSpPr>
          <a:xfrm>
            <a:off x="307721" y="284840"/>
            <a:ext cx="1971619" cy="523220"/>
            <a:chOff x="568442" y="272139"/>
            <a:chExt cx="1971619" cy="523221"/>
          </a:xfrm>
        </p:grpSpPr>
        <p:sp>
          <p:nvSpPr>
            <p:cNvPr id="11" name="文本框 23">
              <a:extLst>
                <a:ext uri="{FF2B5EF4-FFF2-40B4-BE49-F238E27FC236}">
                  <a16:creationId xmlns:a16="http://schemas.microsoft.com/office/drawing/2014/main" id="{0CE206F0-5551-4DD2-A1E4-A07566801EBA}"/>
                </a:ext>
              </a:extLst>
            </p:cNvPr>
            <p:cNvSpPr txBox="1"/>
            <p:nvPr/>
          </p:nvSpPr>
          <p:spPr>
            <a:xfrm>
              <a:off x="802085" y="272139"/>
              <a:ext cx="1737976"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Implement</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2" name="等腰三角形 11">
              <a:extLst>
                <a:ext uri="{FF2B5EF4-FFF2-40B4-BE49-F238E27FC236}">
                  <a16:creationId xmlns:a16="http://schemas.microsoft.com/office/drawing/2014/main" id="{6132CD10-6250-43F8-89B3-E29C1D473220}"/>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2" name="Rectangle 2"/>
          <p:cNvSpPr>
            <a:spLocks noChangeArrowheads="1"/>
          </p:cNvSpPr>
          <p:nvPr/>
        </p:nvSpPr>
        <p:spPr bwMode="auto">
          <a:xfrm>
            <a:off x="986118" y="1039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30592790"/>
              </p:ext>
            </p:extLst>
          </p:nvPr>
        </p:nvGraphicFramePr>
        <p:xfrm>
          <a:off x="189098" y="1039906"/>
          <a:ext cx="5793662" cy="2621740"/>
        </p:xfrm>
        <a:graphic>
          <a:graphicData uri="http://schemas.openxmlformats.org/presentationml/2006/ole">
            <mc:AlternateContent xmlns:mc="http://schemas.openxmlformats.org/markup-compatibility/2006">
              <mc:Choice xmlns:v="urn:schemas-microsoft-com:vml" Requires="v">
                <p:oleObj spid="_x0000_s5176" name="Visio" r:id="rId4" imgW="9467755" imgH="3981520" progId="Visio.Drawing.15">
                  <p:embed/>
                </p:oleObj>
              </mc:Choice>
              <mc:Fallback>
                <p:oleObj name="Visio" r:id="rId4" imgW="9467755" imgH="39815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098" y="1039906"/>
                        <a:ext cx="5793662" cy="2621740"/>
                      </a:xfrm>
                      <a:prstGeom prst="rect">
                        <a:avLst/>
                      </a:prstGeom>
                      <a:noFill/>
                    </p:spPr>
                  </p:pic>
                </p:oleObj>
              </mc:Fallback>
            </mc:AlternateContent>
          </a:graphicData>
        </a:graphic>
      </p:graphicFrame>
      <p:sp>
        <p:nvSpPr>
          <p:cNvPr id="6" name="矩形 5"/>
          <p:cNvSpPr/>
          <p:nvPr/>
        </p:nvSpPr>
        <p:spPr>
          <a:xfrm>
            <a:off x="5687358" y="689628"/>
            <a:ext cx="6902823" cy="1200329"/>
          </a:xfrm>
          <a:prstGeom prst="rect">
            <a:avLst/>
          </a:prstGeom>
        </p:spPr>
        <p:txBody>
          <a:bodyPr wrap="square">
            <a:spAutoFit/>
          </a:bodyPr>
          <a:lstStyle/>
          <a:p>
            <a:pPr indent="304800" algn="just">
              <a:spcAft>
                <a:spcPts val="0"/>
              </a:spcAft>
            </a:pP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针对</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左</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图包含</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类，每个类</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张照片，节点数为</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5</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2+1</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gn="just">
              <a:spcAft>
                <a:spcPts val="0"/>
              </a:spcAft>
            </a:pP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304800" algn="just"/>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b="1" dirty="0" smtClean="0">
                <a:latin typeface="Times New Roman" panose="02020603050405020304" pitchFamily="18" charset="0"/>
                <a:ea typeface="宋体" panose="02010600030101010101" pitchFamily="2" charset="-122"/>
                <a:cs typeface="Times New Roman" panose="02020603050405020304" pitchFamily="18" charset="0"/>
              </a:rPr>
              <a:t>小样本</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GNN</a:t>
            </a:r>
            <a:r>
              <a:rPr lang="zh-CN" altLang="zh-CN" b="1" dirty="0" smtClean="0">
                <a:latin typeface="Times New Roman" panose="02020603050405020304" pitchFamily="18" charset="0"/>
                <a:ea typeface="宋体" panose="02010600030101010101" pitchFamily="2" charset="-122"/>
                <a:cs typeface="Times New Roman" panose="02020603050405020304" pitchFamily="18" charset="0"/>
              </a:rPr>
              <a:t>的邻接矩阵</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——由</a:t>
            </a:r>
            <a:r>
              <a:rPr lang="en-US" altLang="zh-CN" dirty="0" err="1" smtClean="0">
                <a:latin typeface="Times New Roman" panose="02020603050405020304" pitchFamily="18" charset="0"/>
                <a:ea typeface="宋体" panose="02010600030101010101" pitchFamily="2" charset="-122"/>
                <a:cs typeface="Times New Roman" panose="02020603050405020304" pitchFamily="18" charset="0"/>
              </a:rPr>
              <a:t>MLP</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生成的全连接图。</a:t>
            </a:r>
          </a:p>
          <a:p>
            <a:pPr indent="304800" algn="just">
              <a:spcAft>
                <a:spcPts val="0"/>
              </a:spcAft>
            </a:pP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202795190"/>
              </p:ext>
            </p:extLst>
          </p:nvPr>
        </p:nvGraphicFramePr>
        <p:xfrm>
          <a:off x="6601505" y="1612190"/>
          <a:ext cx="2333625" cy="2190750"/>
        </p:xfrm>
        <a:graphic>
          <a:graphicData uri="http://schemas.openxmlformats.org/presentationml/2006/ole">
            <mc:AlternateContent xmlns:mc="http://schemas.openxmlformats.org/markup-compatibility/2006">
              <mc:Choice xmlns:v="urn:schemas-microsoft-com:vml" Requires="v">
                <p:oleObj spid="_x0000_s5177" name="Visio" r:id="rId6" imgW="2828830" imgH="2657496" progId="Visio.Drawing.15">
                  <p:embed/>
                </p:oleObj>
              </mc:Choice>
              <mc:Fallback>
                <p:oleObj name="Visio" r:id="rId6" imgW="2828830" imgH="2657496"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1505" y="1612190"/>
                        <a:ext cx="2333625" cy="219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239033" y="3844175"/>
            <a:ext cx="6096541" cy="369332"/>
          </a:xfrm>
          <a:prstGeom prst="rect">
            <a:avLst/>
          </a:prstGeom>
        </p:spPr>
        <p:txBody>
          <a:bodyPr wrap="none">
            <a:spAutoFit/>
          </a:bodyPr>
          <a:lstStyle/>
          <a:p>
            <a:pPr indent="304800" algn="just">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设置</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原型，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类，有</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条超边，每个超边有</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个节点。</a:t>
            </a:r>
          </a:p>
        </p:txBody>
      </p:sp>
      <p:graphicFrame>
        <p:nvGraphicFramePr>
          <p:cNvPr id="16" name="对象 15"/>
          <p:cNvGraphicFramePr>
            <a:graphicFrameLocks noChangeAspect="1"/>
          </p:cNvGraphicFramePr>
          <p:nvPr>
            <p:extLst>
              <p:ext uri="{D42A27DB-BD31-4B8C-83A1-F6EECF244321}">
                <p14:modId xmlns:p14="http://schemas.microsoft.com/office/powerpoint/2010/main" val="560682939"/>
              </p:ext>
            </p:extLst>
          </p:nvPr>
        </p:nvGraphicFramePr>
        <p:xfrm>
          <a:off x="296074" y="4724063"/>
          <a:ext cx="2034128" cy="1818899"/>
        </p:xfrm>
        <a:graphic>
          <a:graphicData uri="http://schemas.openxmlformats.org/presentationml/2006/ole">
            <mc:AlternateContent xmlns:mc="http://schemas.openxmlformats.org/markup-compatibility/2006">
              <mc:Choice xmlns:v="urn:schemas-microsoft-com:vml" Requires="v">
                <p:oleObj spid="_x0000_s5178" name="Visio" r:id="rId8" imgW="3629009" imgH="3552866" progId="Visio.Drawing.15">
                  <p:embed/>
                </p:oleObj>
              </mc:Choice>
              <mc:Fallback>
                <p:oleObj name="Visio" r:id="rId8" imgW="3629009" imgH="3552866" progId="Visio.Drawing.15">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l="6339" t="6931" r="19089" b="25067"/>
                      <a:stretch>
                        <a:fillRect/>
                      </a:stretch>
                    </p:blipFill>
                    <p:spPr bwMode="auto">
                      <a:xfrm>
                        <a:off x="296074" y="4724063"/>
                        <a:ext cx="2034128" cy="1818899"/>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639791764"/>
              </p:ext>
            </p:extLst>
          </p:nvPr>
        </p:nvGraphicFramePr>
        <p:xfrm>
          <a:off x="8973194" y="1837344"/>
          <a:ext cx="1999605" cy="1674466"/>
        </p:xfrm>
        <a:graphic>
          <a:graphicData uri="http://schemas.openxmlformats.org/presentationml/2006/ole">
            <mc:AlternateContent xmlns:mc="http://schemas.openxmlformats.org/markup-compatibility/2006">
              <mc:Choice xmlns:v="urn:schemas-microsoft-com:vml" Requires="v">
                <p:oleObj spid="_x0000_s5179" name="Equation" r:id="rId10" imgW="1168400" imgH="977900" progId="Equation.DSMT4">
                  <p:embed/>
                </p:oleObj>
              </mc:Choice>
              <mc:Fallback>
                <p:oleObj name="Equation" r:id="rId10" imgW="1168400" imgH="9779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73194" y="1837344"/>
                        <a:ext cx="1999605" cy="1674466"/>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592045359"/>
              </p:ext>
            </p:extLst>
          </p:nvPr>
        </p:nvGraphicFramePr>
        <p:xfrm>
          <a:off x="2173776" y="4772440"/>
          <a:ext cx="1107143" cy="1754396"/>
        </p:xfrm>
        <a:graphic>
          <a:graphicData uri="http://schemas.openxmlformats.org/presentationml/2006/ole">
            <mc:AlternateContent xmlns:mc="http://schemas.openxmlformats.org/markup-compatibility/2006">
              <mc:Choice xmlns:v="urn:schemas-microsoft-com:vml" Requires="v">
                <p:oleObj spid="_x0000_s5180" name="Equation" r:id="rId12" imgW="622030" imgH="977476" progId="Equation.DSMT4">
                  <p:embed/>
                </p:oleObj>
              </mc:Choice>
              <mc:Fallback>
                <p:oleObj name="Equation" r:id="rId12" imgW="622030" imgH="977476"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3776" y="4772440"/>
                        <a:ext cx="1107143" cy="1754396"/>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50306493"/>
              </p:ext>
            </p:extLst>
          </p:nvPr>
        </p:nvGraphicFramePr>
        <p:xfrm>
          <a:off x="3482631" y="4344261"/>
          <a:ext cx="2029743" cy="335187"/>
        </p:xfrm>
        <a:graphic>
          <a:graphicData uri="http://schemas.openxmlformats.org/presentationml/2006/ole">
            <mc:AlternateContent xmlns:mc="http://schemas.openxmlformats.org/markup-compatibility/2006">
              <mc:Choice xmlns:v="urn:schemas-microsoft-com:vml" Requires="v">
                <p:oleObj spid="_x0000_s5181" name="Equation" r:id="rId14" imgW="1040948" imgH="177723" progId="Equation.DSMT4">
                  <p:embed/>
                </p:oleObj>
              </mc:Choice>
              <mc:Fallback>
                <p:oleObj name="Equation" r:id="rId14" imgW="1040948" imgH="177723"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82631" y="4344261"/>
                        <a:ext cx="2029743" cy="335187"/>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414454847"/>
              </p:ext>
            </p:extLst>
          </p:nvPr>
        </p:nvGraphicFramePr>
        <p:xfrm>
          <a:off x="3361311" y="4813025"/>
          <a:ext cx="2151063" cy="1673225"/>
        </p:xfrm>
        <a:graphic>
          <a:graphicData uri="http://schemas.openxmlformats.org/presentationml/2006/ole">
            <mc:AlternateContent xmlns:mc="http://schemas.openxmlformats.org/markup-compatibility/2006">
              <mc:Choice xmlns:v="urn:schemas-microsoft-com:vml" Requires="v">
                <p:oleObj spid="_x0000_s5182" name="Equation" r:id="rId16" imgW="1257120" imgH="977760" progId="Equation.DSMT4">
                  <p:embed/>
                </p:oleObj>
              </mc:Choice>
              <mc:Fallback>
                <p:oleObj name="Equation" r:id="rId16" imgW="1257120" imgH="977760" progId="Equation.DSMT4">
                  <p:embed/>
                  <p:pic>
                    <p:nvPicPr>
                      <p:cNvPr id="18" name="对象 17"/>
                      <p:cNvPicPr>
                        <a:picLocks noChangeAspect="1" noChangeArrowheads="1"/>
                      </p:cNvPicPr>
                      <p:nvPr/>
                    </p:nvPicPr>
                    <p:blipFill>
                      <a:blip r:embed="rId17"/>
                      <a:srcRect/>
                      <a:stretch>
                        <a:fillRect/>
                      </a:stretch>
                    </p:blipFill>
                    <p:spPr bwMode="auto">
                      <a:xfrm>
                        <a:off x="3361311" y="4813025"/>
                        <a:ext cx="2151063" cy="1673225"/>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763267229"/>
              </p:ext>
            </p:extLst>
          </p:nvPr>
        </p:nvGraphicFramePr>
        <p:xfrm>
          <a:off x="7082118" y="3997150"/>
          <a:ext cx="3385472" cy="378073"/>
        </p:xfrm>
        <a:graphic>
          <a:graphicData uri="http://schemas.openxmlformats.org/presentationml/2006/ole">
            <mc:AlternateContent xmlns:mc="http://schemas.openxmlformats.org/markup-compatibility/2006">
              <mc:Choice xmlns:v="urn:schemas-microsoft-com:vml" Requires="v">
                <p:oleObj spid="_x0000_s5183" name="Equation" r:id="rId18" imgW="1879600" imgH="203200" progId="Equation.DSMT4">
                  <p:embed/>
                </p:oleObj>
              </mc:Choice>
              <mc:Fallback>
                <p:oleObj name="Equation" r:id="rId18" imgW="1879600" imgH="203200" progId="Equation.DSMT4">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82118" y="3997150"/>
                        <a:ext cx="3385472" cy="378073"/>
                      </a:xfrm>
                      <a:prstGeom prst="rect">
                        <a:avLst/>
                      </a:prstGeom>
                      <a:noFill/>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184104438"/>
              </p:ext>
            </p:extLst>
          </p:nvPr>
        </p:nvGraphicFramePr>
        <p:xfrm>
          <a:off x="7768317" y="4357350"/>
          <a:ext cx="2333626" cy="366713"/>
        </p:xfrm>
        <a:graphic>
          <a:graphicData uri="http://schemas.openxmlformats.org/presentationml/2006/ole">
            <mc:AlternateContent xmlns:mc="http://schemas.openxmlformats.org/markup-compatibility/2006">
              <mc:Choice xmlns:v="urn:schemas-microsoft-com:vml" Requires="v">
                <p:oleObj spid="_x0000_s5184" name="Equation" r:id="rId20" imgW="1333500" imgH="203200" progId="Equation.DSMT4">
                  <p:embed/>
                </p:oleObj>
              </mc:Choice>
              <mc:Fallback>
                <p:oleObj name="Equation" r:id="rId20" imgW="1333500" imgH="203200" progId="Equation.DSMT4">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68317" y="4357350"/>
                        <a:ext cx="2333626" cy="366713"/>
                      </a:xfrm>
                      <a:prstGeom prst="rect">
                        <a:avLst/>
                      </a:prstGeom>
                      <a:noFill/>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128021715"/>
              </p:ext>
            </p:extLst>
          </p:nvPr>
        </p:nvGraphicFramePr>
        <p:xfrm>
          <a:off x="6453571" y="4780115"/>
          <a:ext cx="5002745" cy="1746721"/>
        </p:xfrm>
        <a:graphic>
          <a:graphicData uri="http://schemas.openxmlformats.org/presentationml/2006/ole">
            <mc:AlternateContent xmlns:mc="http://schemas.openxmlformats.org/markup-compatibility/2006">
              <mc:Choice xmlns:v="urn:schemas-microsoft-com:vml" Requires="v">
                <p:oleObj spid="_x0000_s5185" name="Equation" r:id="rId22" imgW="2806560" imgH="977760" progId="Equation.DSMT4">
                  <p:embed/>
                </p:oleObj>
              </mc:Choice>
              <mc:Fallback>
                <p:oleObj name="Equation" r:id="rId22" imgW="2806560" imgH="977760" progId="Equation.DSMT4">
                  <p:embed/>
                  <p:pic>
                    <p:nvPicPr>
                      <p:cNvPr id="0" name="Object 34"/>
                      <p:cNvPicPr>
                        <a:picLocks noChangeAspect="1" noChangeArrowheads="1"/>
                      </p:cNvPicPr>
                      <p:nvPr/>
                    </p:nvPicPr>
                    <p:blipFill>
                      <a:blip r:embed="rId23"/>
                      <a:srcRect/>
                      <a:stretch>
                        <a:fillRect/>
                      </a:stretch>
                    </p:blipFill>
                    <p:spPr bwMode="auto">
                      <a:xfrm>
                        <a:off x="6453571" y="4780115"/>
                        <a:ext cx="5002745" cy="1746721"/>
                      </a:xfrm>
                      <a:prstGeom prst="rect">
                        <a:avLst/>
                      </a:prstGeom>
                      <a:noFill/>
                    </p:spPr>
                  </p:pic>
                </p:oleObj>
              </mc:Fallback>
            </mc:AlternateContent>
          </a:graphicData>
        </a:graphic>
      </p:graphicFrame>
      <p:cxnSp>
        <p:nvCxnSpPr>
          <p:cNvPr id="31" name="直接连接符 30"/>
          <p:cNvCxnSpPr/>
          <p:nvPr/>
        </p:nvCxnSpPr>
        <p:spPr>
          <a:xfrm flipH="1">
            <a:off x="5979458" y="391678"/>
            <a:ext cx="3302" cy="341126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p:cNvCxnSpPr/>
          <p:nvPr/>
        </p:nvCxnSpPr>
        <p:spPr>
          <a:xfrm flipH="1">
            <a:off x="189098" y="3802940"/>
            <a:ext cx="1158072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205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3342086" y="2447675"/>
            <a:ext cx="5060321" cy="830997"/>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rPr>
              <a:t>THANK YOU</a:t>
            </a:r>
            <a:endParaRPr lang="zh-CN" altLang="en-US" sz="4800" b="1" dirty="0">
              <a:solidFill>
                <a:schemeClr val="tx1">
                  <a:lumMod val="65000"/>
                  <a:lumOff val="35000"/>
                </a:schemeClr>
              </a:solidFill>
              <a:latin typeface="FZHei-B01S" panose="02010601030101010101" pitchFamily="2" charset="-122"/>
              <a:ea typeface="FZHei-B01S" panose="02010601030101010101" pitchFamily="2" charset="-122"/>
              <a:cs typeface="经典综艺体简" panose="02010609000101010101" pitchFamily="49" charset="-122"/>
              <a:sym typeface="FZHei-B01S" panose="02010601030101010101" pitchFamily="2" charset="-122"/>
            </a:endParaRPr>
          </a:p>
        </p:txBody>
      </p:sp>
    </p:spTree>
    <p:extLst>
      <p:ext uri="{BB962C8B-B14F-4D97-AF65-F5344CB8AC3E}">
        <p14:creationId xmlns:p14="http://schemas.microsoft.com/office/powerpoint/2010/main" val="36878848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11B367F-DBDD-4ADE-9182-3F1580F8DA57}"/>
              </a:ext>
            </a:extLst>
          </p:cNvPr>
          <p:cNvGrpSpPr/>
          <p:nvPr/>
        </p:nvGrpSpPr>
        <p:grpSpPr>
          <a:xfrm>
            <a:off x="2314519" y="2995852"/>
            <a:ext cx="2609524" cy="1323439"/>
            <a:chOff x="1249819" y="2496522"/>
            <a:chExt cx="2954205" cy="1498247"/>
          </a:xfrm>
          <a:noFill/>
        </p:grpSpPr>
        <p:sp>
          <p:nvSpPr>
            <p:cNvPr id="15" name="文本框 14">
              <a:extLst>
                <a:ext uri="{FF2B5EF4-FFF2-40B4-BE49-F238E27FC236}">
                  <a16:creationId xmlns:a16="http://schemas.microsoft.com/office/drawing/2014/main" id="{BE8D06AB-9221-4FFC-AA46-2491DCFEE985}"/>
                </a:ext>
              </a:extLst>
            </p:cNvPr>
            <p:cNvSpPr txBox="1"/>
            <p:nvPr/>
          </p:nvSpPr>
          <p:spPr>
            <a:xfrm>
              <a:off x="1291465" y="2496522"/>
              <a:ext cx="1196719" cy="1498247"/>
            </a:xfrm>
            <a:prstGeom prst="rect">
              <a:avLst/>
            </a:prstGeom>
            <a:grpFill/>
          </p:spPr>
          <p:txBody>
            <a:bodyPr wrap="square" rtlCol="0">
              <a:spAutoFit/>
              <a:scene3d>
                <a:camera prst="orthographicFront"/>
                <a:lightRig rig="threePt" dir="t"/>
              </a:scene3d>
              <a:sp3d contourW="12700"/>
            </a:bodyPr>
            <a:lstStyle/>
            <a:p>
              <a:pPr algn="ctr"/>
              <a:r>
                <a:rPr lang="en-US" altLang="zh-CN"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a:t>
              </a:r>
              <a:endParaRPr lang="zh-CN" altLang="en-US"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6" name="平行四边形 15">
              <a:extLst>
                <a:ext uri="{FF2B5EF4-FFF2-40B4-BE49-F238E27FC236}">
                  <a16:creationId xmlns:a16="http://schemas.microsoft.com/office/drawing/2014/main" id="{65C22590-EF33-4ABA-B78A-CF2D0ECC657F}"/>
                </a:ext>
              </a:extLst>
            </p:cNvPr>
            <p:cNvSpPr/>
            <p:nvPr/>
          </p:nvSpPr>
          <p:spPr>
            <a:xfrm rot="19932207">
              <a:off x="1249819" y="3137211"/>
              <a:ext cx="2954205" cy="8342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7" name="文本框 16">
              <a:extLst>
                <a:ext uri="{FF2B5EF4-FFF2-40B4-BE49-F238E27FC236}">
                  <a16:creationId xmlns:a16="http://schemas.microsoft.com/office/drawing/2014/main" id="{E8AF654D-055F-4E58-9643-A3BC5E40843C}"/>
                </a:ext>
              </a:extLst>
            </p:cNvPr>
            <p:cNvSpPr txBox="1"/>
            <p:nvPr/>
          </p:nvSpPr>
          <p:spPr>
            <a:xfrm rot="19920000">
              <a:off x="1667914" y="3312677"/>
              <a:ext cx="2055444" cy="452959"/>
            </a:xfrm>
            <a:prstGeom prst="rect">
              <a:avLst/>
            </a:prstGeom>
            <a:grpFill/>
          </p:spPr>
          <p:txBody>
            <a:bodyPr wrap="square" rtlCol="0">
              <a:spAutoFit/>
              <a:scene3d>
                <a:camera prst="orthographicFront"/>
                <a:lightRig rig="threePt" dir="t"/>
              </a:scene3d>
              <a:sp3d contourW="12700"/>
            </a:bodyPr>
            <a:lstStyle/>
            <a:p>
              <a:pPr algn="dist"/>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grpSp>
        <p:nvGrpSpPr>
          <p:cNvPr id="6" name="组合 5">
            <a:extLst>
              <a:ext uri="{FF2B5EF4-FFF2-40B4-BE49-F238E27FC236}">
                <a16:creationId xmlns:a16="http://schemas.microsoft.com/office/drawing/2014/main" id="{945445E4-E312-4991-9D19-BAB1CE305CDF}"/>
              </a:ext>
            </a:extLst>
          </p:cNvPr>
          <p:cNvGrpSpPr/>
          <p:nvPr/>
        </p:nvGrpSpPr>
        <p:grpSpPr>
          <a:xfrm>
            <a:off x="4843558" y="2995852"/>
            <a:ext cx="2609524" cy="1323439"/>
            <a:chOff x="1249819" y="2496522"/>
            <a:chExt cx="2954205" cy="1498247"/>
          </a:xfrm>
          <a:noFill/>
        </p:grpSpPr>
        <p:sp>
          <p:nvSpPr>
            <p:cNvPr id="12" name="文本框 11">
              <a:extLst>
                <a:ext uri="{FF2B5EF4-FFF2-40B4-BE49-F238E27FC236}">
                  <a16:creationId xmlns:a16="http://schemas.microsoft.com/office/drawing/2014/main" id="{B9A1FA1B-0A65-4B2D-9C2B-1EBEE3ECA0AC}"/>
                </a:ext>
              </a:extLst>
            </p:cNvPr>
            <p:cNvSpPr txBox="1"/>
            <p:nvPr/>
          </p:nvSpPr>
          <p:spPr>
            <a:xfrm>
              <a:off x="1291465" y="2496522"/>
              <a:ext cx="1196719" cy="1498247"/>
            </a:xfrm>
            <a:prstGeom prst="rect">
              <a:avLst/>
            </a:prstGeom>
            <a:grpFill/>
          </p:spPr>
          <p:txBody>
            <a:bodyPr wrap="square" rtlCol="0">
              <a:spAutoFit/>
              <a:scene3d>
                <a:camera prst="orthographicFront"/>
                <a:lightRig rig="threePt" dir="t"/>
              </a:scene3d>
              <a:sp3d contourW="12700"/>
            </a:bodyPr>
            <a:lstStyle/>
            <a:p>
              <a:pPr algn="ctr"/>
              <a:r>
                <a:rPr lang="en-US" altLang="zh-CN"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2</a:t>
              </a:r>
              <a:endParaRPr lang="zh-CN" altLang="en-US"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3" name="平行四边形 12">
              <a:extLst>
                <a:ext uri="{FF2B5EF4-FFF2-40B4-BE49-F238E27FC236}">
                  <a16:creationId xmlns:a16="http://schemas.microsoft.com/office/drawing/2014/main" id="{CE2EACF2-20F8-44A3-9367-6B630726E43C}"/>
                </a:ext>
              </a:extLst>
            </p:cNvPr>
            <p:cNvSpPr/>
            <p:nvPr/>
          </p:nvSpPr>
          <p:spPr>
            <a:xfrm rot="19932207">
              <a:off x="1249819" y="3137211"/>
              <a:ext cx="2954205" cy="8342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4" name="文本框 13">
              <a:extLst>
                <a:ext uri="{FF2B5EF4-FFF2-40B4-BE49-F238E27FC236}">
                  <a16:creationId xmlns:a16="http://schemas.microsoft.com/office/drawing/2014/main" id="{D6D18052-A664-4001-9197-24FF506FC7DD}"/>
                </a:ext>
              </a:extLst>
            </p:cNvPr>
            <p:cNvSpPr txBox="1"/>
            <p:nvPr/>
          </p:nvSpPr>
          <p:spPr>
            <a:xfrm rot="19920000">
              <a:off x="1667351" y="3310420"/>
              <a:ext cx="2065059" cy="452959"/>
            </a:xfrm>
            <a:prstGeom prst="rect">
              <a:avLst/>
            </a:prstGeom>
            <a:grpFill/>
          </p:spPr>
          <p:txBody>
            <a:bodyPr wrap="square" rtlCol="0">
              <a:spAutoFit/>
              <a:scene3d>
                <a:camera prst="orthographicFront"/>
                <a:lightRig rig="threePt" dir="t"/>
              </a:scene3d>
              <a:sp3d contourW="12700"/>
            </a:bodyPr>
            <a:lstStyle/>
            <a:p>
              <a:pPr algn="dist"/>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grpSp>
        <p:nvGrpSpPr>
          <p:cNvPr id="7" name="组合 6">
            <a:extLst>
              <a:ext uri="{FF2B5EF4-FFF2-40B4-BE49-F238E27FC236}">
                <a16:creationId xmlns:a16="http://schemas.microsoft.com/office/drawing/2014/main" id="{F5CC453C-E862-4825-99F9-C84998B677DA}"/>
              </a:ext>
            </a:extLst>
          </p:cNvPr>
          <p:cNvGrpSpPr/>
          <p:nvPr/>
        </p:nvGrpSpPr>
        <p:grpSpPr>
          <a:xfrm>
            <a:off x="7372597" y="2995852"/>
            <a:ext cx="2609524" cy="1323439"/>
            <a:chOff x="1249819" y="2496522"/>
            <a:chExt cx="2954205" cy="1498247"/>
          </a:xfrm>
          <a:noFill/>
        </p:grpSpPr>
        <p:sp>
          <p:nvSpPr>
            <p:cNvPr id="9" name="文本框 8">
              <a:extLst>
                <a:ext uri="{FF2B5EF4-FFF2-40B4-BE49-F238E27FC236}">
                  <a16:creationId xmlns:a16="http://schemas.microsoft.com/office/drawing/2014/main" id="{94FD2C84-5E90-4319-82E8-9F34F79690E1}"/>
                </a:ext>
              </a:extLst>
            </p:cNvPr>
            <p:cNvSpPr txBox="1"/>
            <p:nvPr/>
          </p:nvSpPr>
          <p:spPr>
            <a:xfrm>
              <a:off x="1291465" y="2496522"/>
              <a:ext cx="1196719" cy="1498247"/>
            </a:xfrm>
            <a:prstGeom prst="rect">
              <a:avLst/>
            </a:prstGeom>
            <a:grpFill/>
          </p:spPr>
          <p:txBody>
            <a:bodyPr wrap="square" rtlCol="0">
              <a:spAutoFit/>
              <a:scene3d>
                <a:camera prst="orthographicFront"/>
                <a:lightRig rig="threePt" dir="t"/>
              </a:scene3d>
              <a:sp3d contourW="12700"/>
            </a:bodyPr>
            <a:lstStyle/>
            <a:p>
              <a:pPr algn="ctr"/>
              <a:r>
                <a:rPr lang="en-US" altLang="zh-CN"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3</a:t>
              </a:r>
              <a:endParaRPr lang="zh-CN" altLang="en-US" sz="8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0" name="平行四边形 9">
              <a:extLst>
                <a:ext uri="{FF2B5EF4-FFF2-40B4-BE49-F238E27FC236}">
                  <a16:creationId xmlns:a16="http://schemas.microsoft.com/office/drawing/2014/main" id="{6F922AB1-39AC-4BD1-B58A-5C51C69E8FF3}"/>
                </a:ext>
              </a:extLst>
            </p:cNvPr>
            <p:cNvSpPr/>
            <p:nvPr/>
          </p:nvSpPr>
          <p:spPr>
            <a:xfrm rot="19932207">
              <a:off x="1249819" y="3137211"/>
              <a:ext cx="2954205" cy="834263"/>
            </a:xfrm>
            <a:prstGeom prst="parallelogram">
              <a:avLst>
                <a:gd name="adj" fmla="val 52774"/>
              </a:avLst>
            </a:prstGeom>
            <a:solidFill>
              <a:schemeClr val="bg1"/>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1" name="文本框 10">
              <a:extLst>
                <a:ext uri="{FF2B5EF4-FFF2-40B4-BE49-F238E27FC236}">
                  <a16:creationId xmlns:a16="http://schemas.microsoft.com/office/drawing/2014/main" id="{6B78BA22-A3ED-49F5-97FA-C925C472F0BC}"/>
                </a:ext>
              </a:extLst>
            </p:cNvPr>
            <p:cNvSpPr txBox="1"/>
            <p:nvPr/>
          </p:nvSpPr>
          <p:spPr>
            <a:xfrm rot="19920000">
              <a:off x="1613256" y="3295615"/>
              <a:ext cx="2228937" cy="452959"/>
            </a:xfrm>
            <a:prstGeom prst="rect">
              <a:avLst/>
            </a:prstGeom>
            <a:grpFill/>
          </p:spPr>
          <p:txBody>
            <a:bodyPr wrap="square" rtlCol="0">
              <a:spAutoFit/>
              <a:scene3d>
                <a:camera prst="orthographicFront"/>
                <a:lightRig rig="threePt" dir="t"/>
              </a:scene3d>
              <a:sp3d contourW="12700"/>
            </a:bodyPr>
            <a:lstStyle/>
            <a:p>
              <a:pPr algn="dist"/>
              <a:r>
                <a:rPr lang="en-US" altLang="zh-CN" sz="2000" b="1"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Experiments</a:t>
              </a:r>
              <a:endPar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8" name="文本框 7">
            <a:extLst>
              <a:ext uri="{FF2B5EF4-FFF2-40B4-BE49-F238E27FC236}">
                <a16:creationId xmlns:a16="http://schemas.microsoft.com/office/drawing/2014/main" id="{B16031C2-0299-4A27-B22D-28ACE1532162}"/>
              </a:ext>
            </a:extLst>
          </p:cNvPr>
          <p:cNvSpPr txBox="1"/>
          <p:nvPr/>
        </p:nvSpPr>
        <p:spPr>
          <a:xfrm>
            <a:off x="3792604" y="1136162"/>
            <a:ext cx="5285745" cy="1015663"/>
          </a:xfrm>
          <a:prstGeom prst="rect">
            <a:avLst/>
          </a:prstGeom>
          <a:noFill/>
        </p:spPr>
        <p:txBody>
          <a:bodyPr wrap="square" rtlCol="0">
            <a:spAutoFit/>
            <a:scene3d>
              <a:camera prst="orthographicFront"/>
              <a:lightRig rig="threePt" dir="t"/>
            </a:scene3d>
            <a:sp3d contourW="12700"/>
          </a:bodyPr>
          <a:lstStyle/>
          <a:p>
            <a:pPr algn="ctr"/>
            <a:r>
              <a:rPr lang="en-US" altLang="zh-CN" sz="6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CONTENTS</a:t>
            </a:r>
            <a:endParaRPr lang="zh-CN" altLang="en-US" sz="60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8" name="文本框 17">
            <a:extLst>
              <a:ext uri="{FF2B5EF4-FFF2-40B4-BE49-F238E27FC236}">
                <a16:creationId xmlns:a16="http://schemas.microsoft.com/office/drawing/2014/main" id="{438CF17E-CDAA-4FB6-92D6-2D85E03F6281}"/>
              </a:ext>
            </a:extLst>
          </p:cNvPr>
          <p:cNvSpPr txBox="1"/>
          <p:nvPr/>
        </p:nvSpPr>
        <p:spPr>
          <a:xfrm rot="19920000">
            <a:off x="2650668" y="3714786"/>
            <a:ext cx="1824119" cy="400110"/>
          </a:xfrm>
          <a:prstGeom prst="rect">
            <a:avLst/>
          </a:prstGeom>
          <a:noFill/>
        </p:spPr>
        <p:txBody>
          <a:bodyPr wrap="square" rtlCol="0">
            <a:spAutoFit/>
            <a:scene3d>
              <a:camera prst="orthographicFront"/>
              <a:lightRig rig="threePt" dir="t"/>
            </a:scene3d>
            <a:sp3d contourW="12700"/>
          </a:bodyPr>
          <a:lstStyle/>
          <a:p>
            <a:pPr algn="dist"/>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Motivation</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1302390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a:extLst>
              <a:ext uri="{FF2B5EF4-FFF2-40B4-BE49-F238E27FC236}">
                <a16:creationId xmlns:a16="http://schemas.microsoft.com/office/drawing/2014/main" id="{BB2CDC24-AFCD-4195-95AC-4D6A45EB65C8}"/>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文本框 4">
            <a:extLst>
              <a:ext uri="{FF2B5EF4-FFF2-40B4-BE49-F238E27FC236}">
                <a16:creationId xmlns:a16="http://schemas.microsoft.com/office/drawing/2014/main" id="{95033649-A1FB-48D9-8363-CE2242AFC3F1}"/>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1</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4F056A82-E3A7-4C40-B5DE-13D00A226828}"/>
              </a:ext>
            </a:extLst>
          </p:cNvPr>
          <p:cNvSpPr txBox="1"/>
          <p:nvPr/>
        </p:nvSpPr>
        <p:spPr>
          <a:xfrm>
            <a:off x="5017315" y="3428999"/>
            <a:ext cx="223837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Motivation</a:t>
            </a:r>
            <a:endParaRPr lang="zh-CN" altLang="en-US"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7" name="文本框 6">
            <a:extLst>
              <a:ext uri="{FF2B5EF4-FFF2-40B4-BE49-F238E27FC236}">
                <a16:creationId xmlns:a16="http://schemas.microsoft.com/office/drawing/2014/main" id="{BB9A4820-7DBD-43DD-A51A-CA04E7BA7958}"/>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01</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8" name="五边形 7">
            <a:extLst>
              <a:ext uri="{FF2B5EF4-FFF2-40B4-BE49-F238E27FC236}">
                <a16:creationId xmlns:a16="http://schemas.microsoft.com/office/drawing/2014/main" id="{EA93BC1B-58F9-4F47-8680-C29223C19605}"/>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1073509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377459-C307-40C8-B8DE-C9C6FE9CFA76}"/>
              </a:ext>
            </a:extLst>
          </p:cNvPr>
          <p:cNvGrpSpPr/>
          <p:nvPr/>
        </p:nvGrpSpPr>
        <p:grpSpPr>
          <a:xfrm>
            <a:off x="307721" y="282229"/>
            <a:ext cx="2014112" cy="523220"/>
            <a:chOff x="568442" y="269528"/>
            <a:chExt cx="2014112" cy="523221"/>
          </a:xfrm>
        </p:grpSpPr>
        <p:sp>
          <p:nvSpPr>
            <p:cNvPr id="3" name="文本框 23">
              <a:extLst>
                <a:ext uri="{FF2B5EF4-FFF2-40B4-BE49-F238E27FC236}">
                  <a16:creationId xmlns:a16="http://schemas.microsoft.com/office/drawing/2014/main" id="{ABB142B8-C96F-48EF-B7DA-3DFFCA4566BB}"/>
                </a:ext>
              </a:extLst>
            </p:cNvPr>
            <p:cNvSpPr txBox="1"/>
            <p:nvPr/>
          </p:nvSpPr>
          <p:spPr>
            <a:xfrm>
              <a:off x="804503" y="269528"/>
              <a:ext cx="177805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Motivation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等腰三角形 3">
              <a:extLst>
                <a:ext uri="{FF2B5EF4-FFF2-40B4-BE49-F238E27FC236}">
                  <a16:creationId xmlns:a16="http://schemas.microsoft.com/office/drawing/2014/main" id="{E9918020-BF2C-42D4-BDFB-FE7A773664AF}"/>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19" name="Rectangle 8">
            <a:extLst>
              <a:ext uri="{FF2B5EF4-FFF2-40B4-BE49-F238E27FC236}">
                <a16:creationId xmlns:a16="http://schemas.microsoft.com/office/drawing/2014/main" id="{335CD14A-657A-48AD-B898-AAA24BC828C9}"/>
              </a:ext>
            </a:extLst>
          </p:cNvPr>
          <p:cNvSpPr/>
          <p:nvPr/>
        </p:nvSpPr>
        <p:spPr>
          <a:xfrm>
            <a:off x="307720" y="1019537"/>
            <a:ext cx="5556367" cy="4247317"/>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少样本学习问题为什么要用转导</a:t>
            </a: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a:t>
            </a:r>
            <a:r>
              <a:rPr lang="en-US" altLang="zh-CN" sz="2000" b="1" dirty="0" err="1">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Transductive</a:t>
            </a: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a:t>
            </a:r>
            <a:r>
              <a:rPr lang="zh-CN" altLang="en-US" sz="2000" b="1"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a:t>
            </a:r>
            <a:endParaRPr lang="en-US" altLang="zh-CN" sz="2000" b="1" dirty="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a:p>
            <a:pPr>
              <a:lnSpc>
                <a:spcPct val="150000"/>
              </a:lnSpc>
            </a:pP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Q: </a:t>
            </a:r>
            <a:r>
              <a:rPr lang="zh-CN" altLang="en-US" sz="2000" dirty="0" smtClean="0">
                <a:latin typeface="Times New Roman" panose="02020603050405020304" pitchFamily="18" charset="0"/>
                <a:cs typeface="Times New Roman" panose="02020603050405020304" pitchFamily="18" charset="0"/>
              </a:rPr>
              <a:t>少</a:t>
            </a:r>
            <a:r>
              <a:rPr lang="zh-CN" altLang="en-US" sz="2000" dirty="0">
                <a:latin typeface="Times New Roman" panose="02020603050405020304" pitchFamily="18" charset="0"/>
                <a:cs typeface="Times New Roman" panose="02020603050405020304" pitchFamily="18" charset="0"/>
              </a:rPr>
              <a:t>样本</a:t>
            </a:r>
            <a:r>
              <a:rPr lang="zh-CN" altLang="en-US" sz="2000" dirty="0" smtClean="0">
                <a:latin typeface="Times New Roman" panose="02020603050405020304" pitchFamily="18" charset="0"/>
                <a:cs typeface="Times New Roman" panose="02020603050405020304" pitchFamily="18" charset="0"/>
              </a:rPr>
              <a:t>学习未知</a:t>
            </a:r>
            <a:r>
              <a:rPr lang="zh-CN" altLang="en-US" sz="2000" dirty="0">
                <a:latin typeface="Times New Roman" panose="02020603050405020304" pitchFamily="18" charset="0"/>
                <a:cs typeface="Times New Roman" panose="02020603050405020304" pitchFamily="18" charset="0"/>
              </a:rPr>
              <a:t>类别只有极少量数据</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每个类别</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或者</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个训练样本</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，导致分类器学习不可靠</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 </a:t>
            </a:r>
            <a:r>
              <a:rPr lang="zh-CN" altLang="en-US" sz="2000" dirty="0" smtClean="0">
                <a:latin typeface="Times New Roman" panose="02020603050405020304" pitchFamily="18" charset="0"/>
                <a:cs typeface="Times New Roman" panose="02020603050405020304" pitchFamily="18" charset="0"/>
              </a:rPr>
              <a:t>作者提出利用</a:t>
            </a:r>
            <a:r>
              <a:rPr lang="zh-CN" altLang="en-US" sz="2000" dirty="0">
                <a:latin typeface="Times New Roman" panose="02020603050405020304" pitchFamily="18" charset="0"/>
                <a:cs typeface="Times New Roman" panose="02020603050405020304" pitchFamily="18" charset="0"/>
              </a:rPr>
              <a:t>转导</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Transductive</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的思想，拿到所有无标注数据，建立权重图，得到全部预测结果，</a:t>
            </a:r>
            <a:r>
              <a:rPr lang="zh-CN" altLang="en-US" sz="2000" dirty="0" smtClean="0">
                <a:latin typeface="Times New Roman" panose="02020603050405020304" pitchFamily="18" charset="0"/>
                <a:cs typeface="Times New Roman" panose="02020603050405020304" pitchFamily="18" charset="0"/>
              </a:rPr>
              <a:t>如右图</a:t>
            </a:r>
            <a:r>
              <a:rPr lang="zh-CN" altLang="en-US" sz="2000" dirty="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endParaRPr lang="zh-CN" altLang="en-US" sz="2000" dirty="0">
              <a:latin typeface="Times New Roman" panose="02020603050405020304" pitchFamily="18" charset="0"/>
              <a:cs typeface="Times New Roman" panose="02020603050405020304" pitchFamily="18" charset="0"/>
            </a:endParaRPr>
          </a:p>
        </p:txBody>
      </p:sp>
      <p:sp>
        <p:nvSpPr>
          <p:cNvPr id="21" name="矩形 20"/>
          <p:cNvSpPr/>
          <p:nvPr/>
        </p:nvSpPr>
        <p:spPr>
          <a:xfrm>
            <a:off x="347476" y="5062679"/>
            <a:ext cx="10963254" cy="1477328"/>
          </a:xfrm>
          <a:prstGeom prst="rect">
            <a:avLst/>
          </a:prstGeom>
        </p:spPr>
        <p:txBody>
          <a:bodyPr wrap="square">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转导</a:t>
            </a:r>
            <a:r>
              <a:rPr lang="zh-CN" altLang="en-US" sz="2000" dirty="0">
                <a:latin typeface="Times New Roman" panose="02020603050405020304" pitchFamily="18" charset="0"/>
                <a:cs typeface="Times New Roman" panose="02020603050405020304" pitchFamily="18" charset="0"/>
              </a:rPr>
              <a:t>方法将全部无标注数据和有标注数据一起建立一个无向图，通过标签传播</a:t>
            </a:r>
            <a:r>
              <a:rPr lang="zh-CN" altLang="en-US" sz="2000" dirty="0" smtClean="0">
                <a:latin typeface="Times New Roman" panose="02020603050405020304" pitchFamily="18" charset="0"/>
                <a:cs typeface="Times New Roman" panose="02020603050405020304" pitchFamily="18" charset="0"/>
              </a:rPr>
              <a:t>的方式</a:t>
            </a:r>
            <a:r>
              <a:rPr lang="zh-CN" altLang="en-US" sz="2000" dirty="0">
                <a:latin typeface="Times New Roman" panose="02020603050405020304" pitchFamily="18" charset="0"/>
                <a:cs typeface="Times New Roman" panose="02020603050405020304" pitchFamily="18" charset="0"/>
              </a:rPr>
              <a:t>得到全部无标注数据的标签。相比较归纳推理</a:t>
            </a:r>
            <a:r>
              <a:rPr lang="en-US" altLang="zh-CN" sz="2000" dirty="0">
                <a:latin typeface="Times New Roman" panose="02020603050405020304" pitchFamily="18" charset="0"/>
                <a:cs typeface="Times New Roman" panose="02020603050405020304" pitchFamily="18" charset="0"/>
              </a:rPr>
              <a:t>(Inductive)</a:t>
            </a:r>
            <a:r>
              <a:rPr lang="zh-CN" altLang="en-US" sz="2000" dirty="0">
                <a:latin typeface="Times New Roman" panose="02020603050405020304" pitchFamily="18" charset="0"/>
                <a:cs typeface="Times New Roman" panose="02020603050405020304" pitchFamily="18" charset="0"/>
              </a:rPr>
              <a:t>方法</a:t>
            </a:r>
            <a:r>
              <a:rPr lang="zh-CN" altLang="en-US" sz="2000" dirty="0">
                <a:latin typeface="Times New Roman" panose="02020603050405020304" pitchFamily="18" charset="0"/>
                <a:cs typeface="Times New Roman" panose="02020603050405020304" pitchFamily="18" charset="0"/>
              </a:rPr>
              <a:t>，可以</a:t>
            </a:r>
            <a:r>
              <a:rPr lang="zh-CN" altLang="en-US" sz="2000" dirty="0">
                <a:latin typeface="Times New Roman" panose="02020603050405020304" pitchFamily="18" charset="0"/>
                <a:cs typeface="Times New Roman" panose="02020603050405020304" pitchFamily="18" charset="0"/>
              </a:rPr>
              <a:t>利用无标注数据的分布实现更好的预测。</a:t>
            </a:r>
          </a:p>
        </p:txBody>
      </p:sp>
      <p:pic>
        <p:nvPicPr>
          <p:cNvPr id="22" name="图片 21"/>
          <p:cNvPicPr>
            <a:picLocks noChangeAspect="1"/>
          </p:cNvPicPr>
          <p:nvPr/>
        </p:nvPicPr>
        <p:blipFill>
          <a:blip r:embed="rId3">
            <a:clrChange>
              <a:clrFrom>
                <a:srgbClr val="FFFFFF"/>
              </a:clrFrom>
              <a:clrTo>
                <a:srgbClr val="FFFFFF">
                  <a:alpha val="0"/>
                </a:srgbClr>
              </a:clrTo>
            </a:clrChange>
          </a:blip>
          <a:stretch>
            <a:fillRect/>
          </a:stretch>
        </p:blipFill>
        <p:spPr>
          <a:xfrm>
            <a:off x="5631904" y="1528021"/>
            <a:ext cx="6062436" cy="3514780"/>
          </a:xfrm>
          <a:prstGeom prst="rect">
            <a:avLst/>
          </a:prstGeom>
        </p:spPr>
      </p:pic>
    </p:spTree>
    <p:extLst>
      <p:ext uri="{BB962C8B-B14F-4D97-AF65-F5344CB8AC3E}">
        <p14:creationId xmlns:p14="http://schemas.microsoft.com/office/powerpoint/2010/main" val="626653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a:extLst>
              <a:ext uri="{FF2B5EF4-FFF2-40B4-BE49-F238E27FC236}">
                <a16:creationId xmlns:a16="http://schemas.microsoft.com/office/drawing/2014/main" id="{20A8D32D-5835-4B29-B379-50EC7AA26A0C}"/>
              </a:ext>
            </a:extLst>
          </p:cNvPr>
          <p:cNvSpPr/>
          <p:nvPr/>
        </p:nvSpPr>
        <p:spPr>
          <a:xfrm>
            <a:off x="3987255" y="1484442"/>
            <a:ext cx="4298496" cy="4093806"/>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3" name="文本框 2">
            <a:extLst>
              <a:ext uri="{FF2B5EF4-FFF2-40B4-BE49-F238E27FC236}">
                <a16:creationId xmlns:a16="http://schemas.microsoft.com/office/drawing/2014/main" id="{B6828F90-E218-4432-9986-830C1290F621}"/>
              </a:ext>
            </a:extLst>
          </p:cNvPr>
          <p:cNvSpPr txBox="1"/>
          <p:nvPr/>
        </p:nvSpPr>
        <p:spPr>
          <a:xfrm>
            <a:off x="27807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2</a:t>
            </a:r>
            <a:endParaRPr lang="zh-CN" altLang="en-US" sz="13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4" name="文本框 3">
            <a:extLst>
              <a:ext uri="{FF2B5EF4-FFF2-40B4-BE49-F238E27FC236}">
                <a16:creationId xmlns:a16="http://schemas.microsoft.com/office/drawing/2014/main" id="{608ECB19-BBBC-445E-BF04-878C6041A056}"/>
              </a:ext>
            </a:extLst>
          </p:cNvPr>
          <p:cNvSpPr txBox="1"/>
          <p:nvPr/>
        </p:nvSpPr>
        <p:spPr>
          <a:xfrm>
            <a:off x="2461307" y="3291487"/>
            <a:ext cx="1571759" cy="400110"/>
          </a:xfrm>
          <a:prstGeom prst="rect">
            <a:avLst/>
          </a:prstGeom>
          <a:solidFill>
            <a:srgbClr val="F9F9F9"/>
          </a:solidFill>
        </p:spPr>
        <p:txBody>
          <a:bodyPr wrap="square" rtlCol="0">
            <a:spAutoFit/>
            <a:scene3d>
              <a:camera prst="orthographicFront"/>
              <a:lightRig rig="threePt" dir="t"/>
            </a:scene3d>
            <a:sp3d contourW="12700"/>
          </a:bodyPr>
          <a:lstStyle/>
          <a:p>
            <a:pPr algn="r"/>
            <a:r>
              <a:rPr lang="en-US" altLang="zh-CN"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PART 02</a:t>
            </a:r>
            <a:endParaRPr lang="zh-CN" altLang="en-US" sz="2000" b="1"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5" name="五边形 4">
            <a:extLst>
              <a:ext uri="{FF2B5EF4-FFF2-40B4-BE49-F238E27FC236}">
                <a16:creationId xmlns:a16="http://schemas.microsoft.com/office/drawing/2014/main" id="{E958B8E7-9D99-4E6E-A732-94022038A0B6}"/>
              </a:ext>
            </a:extLst>
          </p:cNvPr>
          <p:cNvSpPr/>
          <p:nvPr/>
        </p:nvSpPr>
        <p:spPr>
          <a:xfrm>
            <a:off x="2131915" y="2156731"/>
            <a:ext cx="2499277" cy="2380264"/>
          </a:xfrm>
          <a:prstGeom prst="pentagon">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6" name="文本框 5">
            <a:extLst>
              <a:ext uri="{FF2B5EF4-FFF2-40B4-BE49-F238E27FC236}">
                <a16:creationId xmlns:a16="http://schemas.microsoft.com/office/drawing/2014/main" id="{49A0FCD4-A1EF-4468-A473-6528C13EE578}"/>
              </a:ext>
            </a:extLst>
          </p:cNvPr>
          <p:cNvSpPr txBox="1"/>
          <p:nvPr/>
        </p:nvSpPr>
        <p:spPr>
          <a:xfrm>
            <a:off x="5017315" y="3428999"/>
            <a:ext cx="223837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dist"/>
            <a:r>
              <a:rPr lang="en-US" altLang="zh-CN"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dirty="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Tree>
    <p:extLst>
      <p:ext uri="{BB962C8B-B14F-4D97-AF65-F5344CB8AC3E}">
        <p14:creationId xmlns:p14="http://schemas.microsoft.com/office/powerpoint/2010/main" val="2318320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7157BD7E-1070-4827-A5EC-78D29ADC53C4}"/>
              </a:ext>
            </a:extLst>
          </p:cNvPr>
          <p:cNvGrpSpPr/>
          <p:nvPr/>
        </p:nvGrpSpPr>
        <p:grpSpPr>
          <a:xfrm>
            <a:off x="307721" y="282229"/>
            <a:ext cx="2195252" cy="523220"/>
            <a:chOff x="568442" y="269528"/>
            <a:chExt cx="2195252" cy="523221"/>
          </a:xfrm>
        </p:grpSpPr>
        <p:sp>
          <p:nvSpPr>
            <p:cNvPr id="22" name="文本框 23">
              <a:extLst>
                <a:ext uri="{FF2B5EF4-FFF2-40B4-BE49-F238E27FC236}">
                  <a16:creationId xmlns:a16="http://schemas.microsoft.com/office/drawing/2014/main" id="{245150D0-3FB4-4F6F-81F2-22F297054C46}"/>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3" name="等腰三角形 22">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5" name="图片 4"/>
          <p:cNvPicPr>
            <a:picLocks noChangeAspect="1"/>
          </p:cNvPicPr>
          <p:nvPr/>
        </p:nvPicPr>
        <p:blipFill>
          <a:blip r:embed="rId3"/>
          <a:stretch>
            <a:fillRect/>
          </a:stretch>
        </p:blipFill>
        <p:spPr>
          <a:xfrm>
            <a:off x="1152524" y="1033462"/>
            <a:ext cx="9788115" cy="4548188"/>
          </a:xfrm>
          <a:prstGeom prst="rect">
            <a:avLst/>
          </a:prstGeom>
        </p:spPr>
      </p:pic>
    </p:spTree>
    <p:extLst>
      <p:ext uri="{BB962C8B-B14F-4D97-AF65-F5344CB8AC3E}">
        <p14:creationId xmlns:p14="http://schemas.microsoft.com/office/powerpoint/2010/main" val="1111645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7157BD7E-1070-4827-A5EC-78D29ADC53C4}"/>
              </a:ext>
            </a:extLst>
          </p:cNvPr>
          <p:cNvGrpSpPr/>
          <p:nvPr/>
        </p:nvGrpSpPr>
        <p:grpSpPr>
          <a:xfrm>
            <a:off x="307721" y="282229"/>
            <a:ext cx="2195252" cy="523220"/>
            <a:chOff x="568442" y="269528"/>
            <a:chExt cx="2195252" cy="523221"/>
          </a:xfrm>
        </p:grpSpPr>
        <p:sp>
          <p:nvSpPr>
            <p:cNvPr id="22" name="文本框 23">
              <a:extLst>
                <a:ext uri="{FF2B5EF4-FFF2-40B4-BE49-F238E27FC236}">
                  <a16:creationId xmlns:a16="http://schemas.microsoft.com/office/drawing/2014/main" id="{245150D0-3FB4-4F6F-81F2-22F297054C46}"/>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23" name="等腰三角形 22">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pic>
        <p:nvPicPr>
          <p:cNvPr id="2" name="图片 1"/>
          <p:cNvPicPr>
            <a:picLocks noChangeAspect="1"/>
          </p:cNvPicPr>
          <p:nvPr/>
        </p:nvPicPr>
        <p:blipFill>
          <a:blip r:embed="rId4"/>
          <a:stretch>
            <a:fillRect/>
          </a:stretch>
        </p:blipFill>
        <p:spPr>
          <a:xfrm>
            <a:off x="791135" y="2259972"/>
            <a:ext cx="10738768" cy="3042651"/>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742300218"/>
              </p:ext>
            </p:extLst>
          </p:nvPr>
        </p:nvGraphicFramePr>
        <p:xfrm>
          <a:off x="7121256" y="5645522"/>
          <a:ext cx="2847496" cy="474583"/>
        </p:xfrm>
        <a:graphic>
          <a:graphicData uri="http://schemas.openxmlformats.org/presentationml/2006/ole">
            <mc:AlternateContent xmlns:mc="http://schemas.openxmlformats.org/markup-compatibility/2006">
              <mc:Choice xmlns:v="urn:schemas-microsoft-com:vml" Requires="v">
                <p:oleObj spid="_x0000_s2064" name="Equation" r:id="rId5" imgW="1143000" imgH="190440" progId="Equation.DSMT4">
                  <p:embed/>
                </p:oleObj>
              </mc:Choice>
              <mc:Fallback>
                <p:oleObj name="Equation" r:id="rId5" imgW="1143000" imgH="190440" progId="Equation.DSMT4">
                  <p:embed/>
                  <p:pic>
                    <p:nvPicPr>
                      <p:cNvPr id="7" name="对象 6"/>
                      <p:cNvPicPr/>
                      <p:nvPr/>
                    </p:nvPicPr>
                    <p:blipFill>
                      <a:blip r:embed="rId6"/>
                      <a:stretch>
                        <a:fillRect/>
                      </a:stretch>
                    </p:blipFill>
                    <p:spPr>
                      <a:xfrm>
                        <a:off x="7121256" y="5645522"/>
                        <a:ext cx="2847496" cy="47458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79396928"/>
              </p:ext>
            </p:extLst>
          </p:nvPr>
        </p:nvGraphicFramePr>
        <p:xfrm>
          <a:off x="7121256" y="1290077"/>
          <a:ext cx="5083433" cy="798445"/>
        </p:xfrm>
        <a:graphic>
          <a:graphicData uri="http://schemas.openxmlformats.org/presentationml/2006/ole">
            <mc:AlternateContent xmlns:mc="http://schemas.openxmlformats.org/markup-compatibility/2006">
              <mc:Choice xmlns:v="urn:schemas-microsoft-com:vml" Requires="v">
                <p:oleObj spid="_x0000_s2065" name="Equation" r:id="rId7" imgW="2425680" imgH="380880" progId="Equation.DSMT4">
                  <p:embed/>
                </p:oleObj>
              </mc:Choice>
              <mc:Fallback>
                <p:oleObj name="Equation" r:id="rId7" imgW="2425680" imgH="380880" progId="Equation.DSMT4">
                  <p:embed/>
                  <p:pic>
                    <p:nvPicPr>
                      <p:cNvPr id="6" name="对象 5"/>
                      <p:cNvPicPr/>
                      <p:nvPr/>
                    </p:nvPicPr>
                    <p:blipFill>
                      <a:blip r:embed="rId8"/>
                      <a:stretch>
                        <a:fillRect/>
                      </a:stretch>
                    </p:blipFill>
                    <p:spPr>
                      <a:xfrm>
                        <a:off x="7121256" y="1290077"/>
                        <a:ext cx="5083433" cy="798445"/>
                      </a:xfrm>
                      <a:prstGeom prst="rect">
                        <a:avLst/>
                      </a:prstGeom>
                    </p:spPr>
                  </p:pic>
                </p:oleObj>
              </mc:Fallback>
            </mc:AlternateContent>
          </a:graphicData>
        </a:graphic>
      </p:graphicFrame>
      <p:cxnSp>
        <p:nvCxnSpPr>
          <p:cNvPr id="4" name="直接箭头连接符 3"/>
          <p:cNvCxnSpPr/>
          <p:nvPr/>
        </p:nvCxnSpPr>
        <p:spPr>
          <a:xfrm>
            <a:off x="10560424" y="1864659"/>
            <a:ext cx="663388" cy="1237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8480612" y="5302623"/>
            <a:ext cx="35859" cy="3428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615953" y="3388659"/>
            <a:ext cx="197223" cy="161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55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4"/>
          <a:stretch>
            <a:fillRect/>
          </a:stretch>
        </p:blipFill>
        <p:spPr>
          <a:xfrm>
            <a:off x="0" y="0"/>
            <a:ext cx="12239350" cy="6858594"/>
          </a:xfrm>
          <a:prstGeom prst="rect">
            <a:avLst/>
          </a:prstGeom>
        </p:spPr>
      </p:pic>
      <p:pic>
        <p:nvPicPr>
          <p:cNvPr id="8" name="图片 7"/>
          <p:cNvPicPr>
            <a:picLocks noChangeAspect="1"/>
          </p:cNvPicPr>
          <p:nvPr/>
        </p:nvPicPr>
        <p:blipFill>
          <a:blip r:embed="rId5"/>
          <a:stretch>
            <a:fillRect/>
          </a:stretch>
        </p:blipFill>
        <p:spPr>
          <a:xfrm>
            <a:off x="1050334" y="3240124"/>
            <a:ext cx="10020382" cy="1922830"/>
          </a:xfrm>
          <a:prstGeom prst="rect">
            <a:avLst/>
          </a:prstGeom>
        </p:spPr>
      </p:pic>
      <p:grpSp>
        <p:nvGrpSpPr>
          <p:cNvPr id="14" name="组合 13">
            <a:extLst>
              <a:ext uri="{FF2B5EF4-FFF2-40B4-BE49-F238E27FC236}">
                <a16:creationId xmlns:a16="http://schemas.microsoft.com/office/drawing/2014/main" id="{7157BD7E-1070-4827-A5EC-78D29ADC53C4}"/>
              </a:ext>
            </a:extLst>
          </p:cNvPr>
          <p:cNvGrpSpPr/>
          <p:nvPr/>
        </p:nvGrpSpPr>
        <p:grpSpPr>
          <a:xfrm>
            <a:off x="307721" y="282229"/>
            <a:ext cx="2195252" cy="523220"/>
            <a:chOff x="568442" y="269528"/>
            <a:chExt cx="2195252" cy="523221"/>
          </a:xfrm>
        </p:grpSpPr>
        <p:sp>
          <p:nvSpPr>
            <p:cNvPr id="15" name="文本框 23">
              <a:extLst>
                <a:ext uri="{FF2B5EF4-FFF2-40B4-BE49-F238E27FC236}">
                  <a16:creationId xmlns:a16="http://schemas.microsoft.com/office/drawing/2014/main" id="{245150D0-3FB4-4F6F-81F2-22F297054C46}"/>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6" name="等腰三角形 15">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10" name="矩形 9"/>
          <p:cNvSpPr/>
          <p:nvPr/>
        </p:nvSpPr>
        <p:spPr>
          <a:xfrm>
            <a:off x="1247557" y="1237905"/>
            <a:ext cx="9241149" cy="5632311"/>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rgbClr val="000000"/>
                </a:solidFill>
                <a:latin typeface="Times New Roman" panose="02020603050405020304" pitchFamily="18" charset="0"/>
                <a:cs typeface="Times New Roman" panose="02020603050405020304" pitchFamily="18" charset="0"/>
              </a:rPr>
              <a:t>This module is composed of a </a:t>
            </a:r>
            <a:r>
              <a:rPr lang="en-US" altLang="zh-CN" sz="2000" dirty="0" smtClean="0">
                <a:solidFill>
                  <a:srgbClr val="000000"/>
                </a:solidFill>
                <a:latin typeface="Times New Roman" panose="02020603050405020304" pitchFamily="18" charset="0"/>
                <a:cs typeface="Times New Roman" panose="02020603050405020304" pitchFamily="18" charset="0"/>
              </a:rPr>
              <a:t>convolutional neural </a:t>
            </a:r>
            <a:r>
              <a:rPr lang="en-US" altLang="zh-CN" sz="2000" dirty="0">
                <a:solidFill>
                  <a:srgbClr val="000000"/>
                </a:solidFill>
                <a:latin typeface="Times New Roman" panose="02020603050405020304" pitchFamily="18" charset="0"/>
                <a:cs typeface="Times New Roman" panose="02020603050405020304" pitchFamily="18" charset="0"/>
              </a:rPr>
              <a:t>network g</a:t>
            </a:r>
            <a:r>
              <a:rPr lang="en-US" altLang="zh-CN" sz="1600" dirty="0">
                <a:solidFill>
                  <a:srgbClr val="000000"/>
                </a:solidFill>
                <a:latin typeface="Times New Roman" panose="02020603050405020304" pitchFamily="18" charset="0"/>
                <a:cs typeface="Times New Roman" panose="02020603050405020304" pitchFamily="18" charset="0"/>
              </a:rPr>
              <a:t>φ</a:t>
            </a:r>
            <a:r>
              <a:rPr lang="en-US" altLang="zh-CN" sz="2000" dirty="0">
                <a:solidFill>
                  <a:srgbClr val="000000"/>
                </a:solidFill>
                <a:latin typeface="Times New Roman" panose="02020603050405020304" pitchFamily="18" charset="0"/>
                <a:cs typeface="Times New Roman" panose="02020603050405020304" pitchFamily="18" charset="0"/>
              </a:rPr>
              <a:t> which takes the feature map </a:t>
            </a:r>
            <a:r>
              <a:rPr lang="en-US" altLang="zh-CN" sz="2000" dirty="0" smtClean="0">
                <a:solidFill>
                  <a:srgbClr val="000000"/>
                </a:solidFill>
                <a:latin typeface="Times New Roman" panose="02020603050405020304" pitchFamily="18" charset="0"/>
                <a:cs typeface="Times New Roman" panose="02020603050405020304" pitchFamily="18" charset="0"/>
              </a:rPr>
              <a:t>            for                       to </a:t>
            </a:r>
            <a:r>
              <a:rPr lang="en-US" altLang="zh-CN" sz="2000" dirty="0">
                <a:solidFill>
                  <a:srgbClr val="000000"/>
                </a:solidFill>
                <a:latin typeface="Times New Roman" panose="02020603050405020304" pitchFamily="18" charset="0"/>
                <a:cs typeface="Times New Roman" panose="02020603050405020304" pitchFamily="18" charset="0"/>
              </a:rPr>
              <a:t>produce an </a:t>
            </a:r>
            <a:r>
              <a:rPr lang="en-US" altLang="zh-CN" sz="2000" dirty="0" smtClean="0">
                <a:solidFill>
                  <a:srgbClr val="000000"/>
                </a:solidFill>
                <a:latin typeface="Times New Roman" panose="02020603050405020304" pitchFamily="18" charset="0"/>
                <a:cs typeface="Times New Roman" panose="02020603050405020304" pitchFamily="18" charset="0"/>
              </a:rPr>
              <a:t>example-wise length-scale </a:t>
            </a:r>
            <a:r>
              <a:rPr lang="en-US" altLang="zh-CN" sz="2000" dirty="0">
                <a:solidFill>
                  <a:srgbClr val="000000"/>
                </a:solidFill>
                <a:latin typeface="Times New Roman" panose="02020603050405020304" pitchFamily="18" charset="0"/>
                <a:cs typeface="Times New Roman" panose="02020603050405020304" pitchFamily="18" charset="0"/>
              </a:rPr>
              <a:t>parameter </a:t>
            </a:r>
          </a:p>
          <a:p>
            <a:pPr marL="342900" indent="-342900">
              <a:buFont typeface="Arial" panose="020B0604020202020204" pitchFamily="34" charset="0"/>
              <a:buChar char="•"/>
            </a:pPr>
            <a:endParaRPr lang="en-US" altLang="zh-CN" sz="2000"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smtClean="0">
                <a:solidFill>
                  <a:srgbClr val="000000"/>
                </a:solidFill>
                <a:latin typeface="Times New Roman" panose="02020603050405020304" pitchFamily="18" charset="0"/>
                <a:cs typeface="Times New Roman" panose="02020603050405020304" pitchFamily="18" charset="0"/>
              </a:rPr>
              <a:t>The </a:t>
            </a:r>
            <a:r>
              <a:rPr lang="en-US" altLang="zh-CN" sz="2000" dirty="0">
                <a:solidFill>
                  <a:srgbClr val="000000"/>
                </a:solidFill>
                <a:latin typeface="Times New Roman" panose="02020603050405020304" pitchFamily="18" charset="0"/>
                <a:cs typeface="Times New Roman" panose="02020603050405020304" pitchFamily="18" charset="0"/>
              </a:rPr>
              <a:t>graph construction module consists of two convolutional </a:t>
            </a:r>
            <a:r>
              <a:rPr lang="en-US" altLang="zh-CN" sz="2000" dirty="0" smtClean="0">
                <a:solidFill>
                  <a:srgbClr val="000000"/>
                </a:solidFill>
                <a:latin typeface="Times New Roman" panose="02020603050405020304" pitchFamily="18" charset="0"/>
                <a:cs typeface="Times New Roman" panose="02020603050405020304" pitchFamily="18" charset="0"/>
              </a:rPr>
              <a:t>blocks (</a:t>
            </a:r>
            <a:r>
              <a:rPr lang="en-US" altLang="zh-CN" sz="2000" dirty="0">
                <a:solidFill>
                  <a:srgbClr val="000000"/>
                </a:solidFill>
                <a:latin typeface="Times New Roman" panose="02020603050405020304" pitchFamily="18" charset="0"/>
                <a:cs typeface="Times New Roman" panose="02020603050405020304" pitchFamily="18" charset="0"/>
              </a:rPr>
              <a:t>64 and 1 filters) and two fully-connected layers (8 and 1 neurons)</a:t>
            </a:r>
            <a:r>
              <a:rPr lang="en-US" altLang="zh-CN"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solidFill>
                  <a:srgbClr val="000000"/>
                </a:solidFill>
                <a:latin typeface="Times New Roman" panose="02020603050405020304" pitchFamily="18" charset="0"/>
                <a:cs typeface="Times New Roman" panose="02020603050405020304" pitchFamily="18" charset="0"/>
              </a:rPr>
              <a:t>We only keep the k-max </a:t>
            </a:r>
            <a:r>
              <a:rPr lang="en-US" altLang="zh-CN" sz="2000" dirty="0" smtClean="0">
                <a:solidFill>
                  <a:srgbClr val="000000"/>
                </a:solidFill>
                <a:latin typeface="Times New Roman" panose="02020603050405020304" pitchFamily="18" charset="0"/>
                <a:cs typeface="Times New Roman" panose="02020603050405020304" pitchFamily="18" charset="0"/>
              </a:rPr>
              <a:t>values in </a:t>
            </a:r>
            <a:r>
              <a:rPr lang="en-US" altLang="zh-CN" sz="2000" dirty="0">
                <a:solidFill>
                  <a:srgbClr val="000000"/>
                </a:solidFill>
                <a:latin typeface="Times New Roman" panose="02020603050405020304" pitchFamily="18" charset="0"/>
                <a:cs typeface="Times New Roman" panose="02020603050405020304" pitchFamily="18" charset="0"/>
              </a:rPr>
              <a:t>each row of W to construct a k-nearest </a:t>
            </a:r>
            <a:r>
              <a:rPr lang="en-US" altLang="zh-CN" sz="2000" dirty="0" err="1">
                <a:solidFill>
                  <a:srgbClr val="000000"/>
                </a:solidFill>
                <a:latin typeface="Times New Roman" panose="02020603050405020304" pitchFamily="18" charset="0"/>
                <a:cs typeface="Times New Roman" panose="02020603050405020304" pitchFamily="18" charset="0"/>
              </a:rPr>
              <a:t>neighbour</a:t>
            </a:r>
            <a:r>
              <a:rPr lang="en-US" altLang="zh-CN" sz="2000" dirty="0">
                <a:solidFill>
                  <a:srgbClr val="000000"/>
                </a:solidFill>
                <a:latin typeface="Times New Roman" panose="02020603050405020304" pitchFamily="18" charset="0"/>
                <a:cs typeface="Times New Roman" panose="02020603050405020304" pitchFamily="18" charset="0"/>
              </a:rPr>
              <a:t> graph. </a:t>
            </a:r>
            <a:r>
              <a:rPr lang="en-US" altLang="zh-CN" sz="2000" dirty="0">
                <a:solidFill>
                  <a:srgbClr val="000000"/>
                </a:solidFill>
                <a:latin typeface="Times New Roman" panose="02020603050405020304" pitchFamily="18" charset="0"/>
                <a:cs typeface="Times New Roman" panose="02020603050405020304" pitchFamily="18" charset="0"/>
              </a:rPr>
              <a:t>Then we apply the normalized </a:t>
            </a:r>
            <a:r>
              <a:rPr lang="en-US" altLang="zh-CN" sz="2000" dirty="0" smtClean="0">
                <a:solidFill>
                  <a:srgbClr val="000000"/>
                </a:solidFill>
                <a:latin typeface="Times New Roman" panose="02020603050405020304" pitchFamily="18" charset="0"/>
                <a:cs typeface="Times New Roman" panose="02020603050405020304" pitchFamily="18" charset="0"/>
              </a:rPr>
              <a:t>graph Laplacians </a:t>
            </a:r>
            <a:r>
              <a:rPr lang="en-US" altLang="zh-CN" sz="2000" dirty="0">
                <a:solidFill>
                  <a:srgbClr val="000000"/>
                </a:solidFill>
                <a:latin typeface="Times New Roman" panose="02020603050405020304" pitchFamily="18" charset="0"/>
                <a:cs typeface="Times New Roman" panose="02020603050405020304" pitchFamily="18" charset="0"/>
              </a:rPr>
              <a:t>(Chung and Graham, 1997) on </a:t>
            </a:r>
            <a:r>
              <a:rPr lang="en-US" altLang="zh-CN" sz="2000" i="1" dirty="0" smtClean="0">
                <a:solidFill>
                  <a:srgbClr val="000000"/>
                </a:solidFill>
                <a:latin typeface="Times New Roman" panose="02020603050405020304" pitchFamily="18" charset="0"/>
                <a:cs typeface="Times New Roman" panose="02020603050405020304" pitchFamily="18" charset="0"/>
              </a:rPr>
              <a:t>W,</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t/>
            </a:r>
            <a:br>
              <a:rPr lang="en-US" altLang="zh-CN" sz="2000" dirty="0"/>
            </a:br>
            <a:r>
              <a:rPr lang="en-US" altLang="zh-CN" sz="2000" dirty="0">
                <a:latin typeface="Times New Roman" panose="02020603050405020304" pitchFamily="18" charset="0"/>
                <a:cs typeface="Times New Roman" panose="02020603050405020304" pitchFamily="18" charset="0"/>
              </a:rPr>
              <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354184863"/>
              </p:ext>
            </p:extLst>
          </p:nvPr>
        </p:nvGraphicFramePr>
        <p:xfrm>
          <a:off x="2940529" y="1569626"/>
          <a:ext cx="669446" cy="367116"/>
        </p:xfrm>
        <a:graphic>
          <a:graphicData uri="http://schemas.openxmlformats.org/presentationml/2006/ole">
            <mc:AlternateContent xmlns:mc="http://schemas.openxmlformats.org/markup-compatibility/2006">
              <mc:Choice xmlns:v="urn:schemas-microsoft-com:vml" Requires="v">
                <p:oleObj spid="_x0000_s1080" name="Equation" r:id="rId6" imgW="393480" imgH="215640" progId="Equation.DSMT4">
                  <p:embed/>
                </p:oleObj>
              </mc:Choice>
              <mc:Fallback>
                <p:oleObj name="Equation" r:id="rId6" imgW="393480" imgH="215640" progId="Equation.DSMT4">
                  <p:embed/>
                  <p:pic>
                    <p:nvPicPr>
                      <p:cNvPr id="0" name=""/>
                      <p:cNvPicPr/>
                      <p:nvPr/>
                    </p:nvPicPr>
                    <p:blipFill>
                      <a:blip r:embed="rId7"/>
                      <a:stretch>
                        <a:fillRect/>
                      </a:stretch>
                    </p:blipFill>
                    <p:spPr>
                      <a:xfrm>
                        <a:off x="2940529" y="1569626"/>
                        <a:ext cx="669446" cy="367116"/>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301955507"/>
              </p:ext>
            </p:extLst>
          </p:nvPr>
        </p:nvGraphicFramePr>
        <p:xfrm>
          <a:off x="4065449" y="1541279"/>
          <a:ext cx="1259885" cy="402091"/>
        </p:xfrm>
        <a:graphic>
          <a:graphicData uri="http://schemas.openxmlformats.org/presentationml/2006/ole">
            <mc:AlternateContent xmlns:mc="http://schemas.openxmlformats.org/markup-compatibility/2006">
              <mc:Choice xmlns:v="urn:schemas-microsoft-com:vml" Requires="v">
                <p:oleObj spid="_x0000_s1081" name="Equation" r:id="rId8" imgW="596880" imgH="190440" progId="Equation.DSMT4">
                  <p:embed/>
                </p:oleObj>
              </mc:Choice>
              <mc:Fallback>
                <p:oleObj name="Equation" r:id="rId8" imgW="596880" imgH="190440" progId="Equation.DSMT4">
                  <p:embed/>
                  <p:pic>
                    <p:nvPicPr>
                      <p:cNvPr id="0" name=""/>
                      <p:cNvPicPr/>
                      <p:nvPr/>
                    </p:nvPicPr>
                    <p:blipFill>
                      <a:blip r:embed="rId9"/>
                      <a:stretch>
                        <a:fillRect/>
                      </a:stretch>
                    </p:blipFill>
                    <p:spPr>
                      <a:xfrm>
                        <a:off x="4065449" y="1541279"/>
                        <a:ext cx="1259885" cy="40209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015072983"/>
              </p:ext>
            </p:extLst>
          </p:nvPr>
        </p:nvGraphicFramePr>
        <p:xfrm>
          <a:off x="2779705" y="1884292"/>
          <a:ext cx="1335349" cy="362452"/>
        </p:xfrm>
        <a:graphic>
          <a:graphicData uri="http://schemas.openxmlformats.org/presentationml/2006/ole">
            <mc:AlternateContent xmlns:mc="http://schemas.openxmlformats.org/markup-compatibility/2006">
              <mc:Choice xmlns:v="urn:schemas-microsoft-com:vml" Requires="v">
                <p:oleObj spid="_x0000_s1082" name="Equation" r:id="rId10" imgW="888840" imgH="241200" progId="Equation.DSMT4">
                  <p:embed/>
                </p:oleObj>
              </mc:Choice>
              <mc:Fallback>
                <p:oleObj name="Equation" r:id="rId10" imgW="888840" imgH="241200" progId="Equation.DSMT4">
                  <p:embed/>
                  <p:pic>
                    <p:nvPicPr>
                      <p:cNvPr id="0" name=""/>
                      <p:cNvPicPr/>
                      <p:nvPr/>
                    </p:nvPicPr>
                    <p:blipFill>
                      <a:blip r:embed="rId11"/>
                      <a:stretch>
                        <a:fillRect/>
                      </a:stretch>
                    </p:blipFill>
                    <p:spPr>
                      <a:xfrm>
                        <a:off x="2779705" y="1884292"/>
                        <a:ext cx="1335349" cy="362452"/>
                      </a:xfrm>
                      <a:prstGeom prst="rect">
                        <a:avLst/>
                      </a:prstGeom>
                    </p:spPr>
                  </p:pic>
                </p:oleObj>
              </mc:Fallback>
            </mc:AlternateContent>
          </a:graphicData>
        </a:graphic>
      </p:graphicFrame>
      <p:sp>
        <p:nvSpPr>
          <p:cNvPr id="22" name="矩形 21"/>
          <p:cNvSpPr/>
          <p:nvPr/>
        </p:nvSpPr>
        <p:spPr>
          <a:xfrm>
            <a:off x="1247557" y="750783"/>
            <a:ext cx="6096000" cy="738664"/>
          </a:xfrm>
          <a:prstGeom prst="rect">
            <a:avLst/>
          </a:prstGeom>
        </p:spPr>
        <p:txBody>
          <a:bodyPr>
            <a:spAutoFit/>
          </a:bodyPr>
          <a:lstStyle/>
          <a:p>
            <a:r>
              <a:rPr lang="en-US" altLang="zh-CN" sz="2400" dirty="0">
                <a:solidFill>
                  <a:srgbClr val="000000"/>
                </a:solidFill>
                <a:latin typeface="NimbusRomNo9L-Regu"/>
              </a:rPr>
              <a:t>G</a:t>
            </a:r>
            <a:r>
              <a:rPr lang="en-US" altLang="zh-CN" dirty="0">
                <a:solidFill>
                  <a:srgbClr val="000000"/>
                </a:solidFill>
                <a:latin typeface="NimbusRomNo9L-Regu"/>
              </a:rPr>
              <a:t>RAPH CONSTRUCTION</a:t>
            </a:r>
            <a:r>
              <a:rPr lang="en-US" altLang="zh-CN" dirty="0"/>
              <a:t> </a:t>
            </a:r>
            <a:br>
              <a:rPr lang="en-US" altLang="zh-CN" dirty="0"/>
            </a:br>
            <a:endParaRPr lang="zh-CN" altLang="en-US" dirty="0"/>
          </a:p>
        </p:txBody>
      </p:sp>
      <p:graphicFrame>
        <p:nvGraphicFramePr>
          <p:cNvPr id="23" name="对象 22"/>
          <p:cNvGraphicFramePr>
            <a:graphicFrameLocks noChangeAspect="1"/>
          </p:cNvGraphicFramePr>
          <p:nvPr>
            <p:extLst>
              <p:ext uri="{D42A27DB-BD31-4B8C-83A1-F6EECF244321}">
                <p14:modId xmlns:p14="http://schemas.microsoft.com/office/powerpoint/2010/main" val="753673330"/>
              </p:ext>
            </p:extLst>
          </p:nvPr>
        </p:nvGraphicFramePr>
        <p:xfrm>
          <a:off x="2321009" y="5807827"/>
          <a:ext cx="1739913" cy="363564"/>
        </p:xfrm>
        <a:graphic>
          <a:graphicData uri="http://schemas.openxmlformats.org/presentationml/2006/ole">
            <mc:AlternateContent xmlns:mc="http://schemas.openxmlformats.org/markup-compatibility/2006">
              <mc:Choice xmlns:v="urn:schemas-microsoft-com:vml" Requires="v">
                <p:oleObj spid="_x0000_s1083" name="Equation" r:id="rId12" imgW="850680" imgH="177480" progId="Equation.DSMT4">
                  <p:embed/>
                </p:oleObj>
              </mc:Choice>
              <mc:Fallback>
                <p:oleObj name="Equation" r:id="rId12" imgW="850680" imgH="177480" progId="Equation.DSMT4">
                  <p:embed/>
                  <p:pic>
                    <p:nvPicPr>
                      <p:cNvPr id="0" name=""/>
                      <p:cNvPicPr/>
                      <p:nvPr/>
                    </p:nvPicPr>
                    <p:blipFill>
                      <a:blip r:embed="rId13"/>
                      <a:stretch>
                        <a:fillRect/>
                      </a:stretch>
                    </p:blipFill>
                    <p:spPr>
                      <a:xfrm>
                        <a:off x="2321009" y="5807827"/>
                        <a:ext cx="1739913" cy="363564"/>
                      </a:xfrm>
                      <a:prstGeom prst="rect">
                        <a:avLst/>
                      </a:prstGeom>
                    </p:spPr>
                  </p:pic>
                </p:oleObj>
              </mc:Fallback>
            </mc:AlternateContent>
          </a:graphicData>
        </a:graphic>
      </p:graphicFrame>
    </p:spTree>
    <p:extLst>
      <p:ext uri="{BB962C8B-B14F-4D97-AF65-F5344CB8AC3E}">
        <p14:creationId xmlns:p14="http://schemas.microsoft.com/office/powerpoint/2010/main" val="15301600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4"/>
          <a:stretch>
            <a:fillRect/>
          </a:stretch>
        </p:blipFill>
        <p:spPr>
          <a:xfrm>
            <a:off x="0" y="-594"/>
            <a:ext cx="12239350" cy="6858594"/>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048801796"/>
              </p:ext>
            </p:extLst>
          </p:nvPr>
        </p:nvGraphicFramePr>
        <p:xfrm>
          <a:off x="3573776" y="5900986"/>
          <a:ext cx="5083433" cy="798445"/>
        </p:xfrm>
        <a:graphic>
          <a:graphicData uri="http://schemas.openxmlformats.org/presentationml/2006/ole">
            <mc:AlternateContent xmlns:mc="http://schemas.openxmlformats.org/markup-compatibility/2006">
              <mc:Choice xmlns:v="urn:schemas-microsoft-com:vml" Requires="v">
                <p:oleObj spid="_x0000_s4146" name="Equation" r:id="rId5" imgW="2425680" imgH="380880" progId="Equation.DSMT4">
                  <p:embed/>
                </p:oleObj>
              </mc:Choice>
              <mc:Fallback>
                <p:oleObj name="Equation" r:id="rId5" imgW="2425680" imgH="380880" progId="Equation.DSMT4">
                  <p:embed/>
                  <p:pic>
                    <p:nvPicPr>
                      <p:cNvPr id="6" name="对象 5"/>
                      <p:cNvPicPr/>
                      <p:nvPr/>
                    </p:nvPicPr>
                    <p:blipFill>
                      <a:blip r:embed="rId6"/>
                      <a:stretch>
                        <a:fillRect/>
                      </a:stretch>
                    </p:blipFill>
                    <p:spPr>
                      <a:xfrm>
                        <a:off x="3573776" y="5900986"/>
                        <a:ext cx="5083433" cy="798445"/>
                      </a:xfrm>
                      <a:prstGeom prst="rect">
                        <a:avLst/>
                      </a:prstGeom>
                    </p:spPr>
                  </p:pic>
                </p:oleObj>
              </mc:Fallback>
            </mc:AlternateContent>
          </a:graphicData>
        </a:graphic>
      </p:graphicFrame>
      <p:grpSp>
        <p:nvGrpSpPr>
          <p:cNvPr id="14" name="组合 13">
            <a:extLst>
              <a:ext uri="{FF2B5EF4-FFF2-40B4-BE49-F238E27FC236}">
                <a16:creationId xmlns:a16="http://schemas.microsoft.com/office/drawing/2014/main" id="{7157BD7E-1070-4827-A5EC-78D29ADC53C4}"/>
              </a:ext>
            </a:extLst>
          </p:cNvPr>
          <p:cNvGrpSpPr/>
          <p:nvPr/>
        </p:nvGrpSpPr>
        <p:grpSpPr>
          <a:xfrm>
            <a:off x="307721" y="282229"/>
            <a:ext cx="2195252" cy="523220"/>
            <a:chOff x="568442" y="269528"/>
            <a:chExt cx="2195252" cy="523221"/>
          </a:xfrm>
        </p:grpSpPr>
        <p:sp>
          <p:nvSpPr>
            <p:cNvPr id="15" name="文本框 23">
              <a:extLst>
                <a:ext uri="{FF2B5EF4-FFF2-40B4-BE49-F238E27FC236}">
                  <a16:creationId xmlns:a16="http://schemas.microsoft.com/office/drawing/2014/main" id="{245150D0-3FB4-4F6F-81F2-22F297054C46}"/>
                </a:ext>
              </a:extLst>
            </p:cNvPr>
            <p:cNvSpPr txBox="1"/>
            <p:nvPr/>
          </p:nvSpPr>
          <p:spPr>
            <a:xfrm>
              <a:off x="804503" y="269528"/>
              <a:ext cx="1959191" cy="523221"/>
            </a:xfrm>
            <a:prstGeom prst="rect">
              <a:avLst/>
            </a:prstGeom>
            <a:noFill/>
          </p:spPr>
          <p:txBody>
            <a:bodyPr wrap="none" rtlCol="0">
              <a:spAutoFit/>
            </a:bodyPr>
            <a:lstStyle/>
            <a:p>
              <a:r>
                <a:rPr lang="en-US" altLang="zh-CN"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Introduction</a:t>
              </a:r>
              <a:endParaRPr lang="zh-CN" altLang="en-US" sz="28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sp>
          <p:nvSpPr>
            <p:cNvPr id="16" name="等腰三角形 15">
              <a:extLst>
                <a:ext uri="{FF2B5EF4-FFF2-40B4-BE49-F238E27FC236}">
                  <a16:creationId xmlns:a16="http://schemas.microsoft.com/office/drawing/2014/main" id="{8FF53C8C-21DC-4FBC-BA39-C03F20709598}"/>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grpSp>
      <p:sp>
        <p:nvSpPr>
          <p:cNvPr id="2" name="矩形 1"/>
          <p:cNvSpPr/>
          <p:nvPr/>
        </p:nvSpPr>
        <p:spPr>
          <a:xfrm>
            <a:off x="902213" y="1232623"/>
            <a:ext cx="10434923" cy="2215991"/>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rgbClr val="000000"/>
                </a:solidFill>
                <a:latin typeface="Times New Roman" panose="02020603050405020304" pitchFamily="18" charset="0"/>
                <a:cs typeface="Times New Roman" panose="02020603050405020304" pitchFamily="18" charset="0"/>
              </a:rPr>
              <a:t>Starting from </a:t>
            </a:r>
            <a:r>
              <a:rPr lang="en-US" altLang="zh-CN" sz="2000" i="1" dirty="0">
                <a:solidFill>
                  <a:srgbClr val="000000"/>
                </a:solidFill>
                <a:latin typeface="Times New Roman" panose="02020603050405020304" pitchFamily="18" charset="0"/>
                <a:cs typeface="Times New Roman" panose="02020603050405020304" pitchFamily="18" charset="0"/>
              </a:rPr>
              <a:t>Y </a:t>
            </a:r>
            <a:r>
              <a:rPr lang="en-US" altLang="zh-CN" sz="2000" dirty="0">
                <a:solidFill>
                  <a:srgbClr val="000000"/>
                </a:solidFill>
                <a:latin typeface="Times New Roman" panose="02020603050405020304" pitchFamily="18" charset="0"/>
                <a:cs typeface="Times New Roman" panose="02020603050405020304" pitchFamily="18" charset="0"/>
              </a:rPr>
              <a:t>, label propagation iteratively determines the unknown labels </a:t>
            </a:r>
            <a:r>
              <a:rPr lang="en-US" altLang="zh-CN" sz="2000" dirty="0" smtClean="0">
                <a:solidFill>
                  <a:srgbClr val="000000"/>
                </a:solidFill>
                <a:latin typeface="Times New Roman" panose="02020603050405020304" pitchFamily="18" charset="0"/>
                <a:cs typeface="Times New Roman" panose="02020603050405020304" pitchFamily="18" charset="0"/>
              </a:rPr>
              <a:t>of instances </a:t>
            </a:r>
            <a:r>
              <a:rPr lang="en-US" altLang="zh-CN" sz="2000" dirty="0">
                <a:solidFill>
                  <a:srgbClr val="000000"/>
                </a:solidFill>
                <a:latin typeface="Times New Roman" panose="02020603050405020304" pitchFamily="18" charset="0"/>
                <a:cs typeface="Times New Roman" panose="02020603050405020304" pitchFamily="18" charset="0"/>
              </a:rPr>
              <a:t>in the union set </a:t>
            </a:r>
            <a:r>
              <a:rPr lang="en-US" altLang="zh-CN" sz="2000" i="1" dirty="0" smtClean="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according </a:t>
            </a:r>
            <a:r>
              <a:rPr lang="en-US" altLang="zh-CN" sz="2000" dirty="0">
                <a:solidFill>
                  <a:srgbClr val="000000"/>
                </a:solidFill>
                <a:latin typeface="Times New Roman" panose="02020603050405020304" pitchFamily="18" charset="0"/>
                <a:cs typeface="Times New Roman" panose="02020603050405020304" pitchFamily="18" charset="0"/>
              </a:rPr>
              <a:t>to the graph structure using the following formulation</a:t>
            </a:r>
            <a:r>
              <a:rPr lang="en-US" altLang="zh-CN" sz="200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 where </a:t>
            </a:r>
            <a:r>
              <a:rPr lang="en-US" altLang="zh-CN" sz="2000" dirty="0" smtClean="0">
                <a:latin typeface="Times New Roman" panose="02020603050405020304" pitchFamily="18" charset="0"/>
                <a:cs typeface="Times New Roman" panose="02020603050405020304" pitchFamily="18" charset="0"/>
              </a:rPr>
              <a:t>S </a:t>
            </a:r>
            <a:r>
              <a:rPr lang="en-US" altLang="zh-CN" sz="2000" dirty="0">
                <a:latin typeface="Times New Roman" panose="02020603050405020304" pitchFamily="18" charset="0"/>
                <a:cs typeface="Times New Roman" panose="02020603050405020304" pitchFamily="18" charset="0"/>
              </a:rPr>
              <a:t>denotes the normalized weight, </a:t>
            </a:r>
            <a:r>
              <a:rPr lang="en-US" altLang="zh-CN" sz="2000" dirty="0" smtClean="0">
                <a:latin typeface="Times New Roman" panose="02020603050405020304" pitchFamily="18" charset="0"/>
                <a:cs typeface="Times New Roman" panose="02020603050405020304" pitchFamily="18" charset="0"/>
              </a:rPr>
              <a:t>and                     controls </a:t>
            </a:r>
            <a:r>
              <a:rPr lang="en-US" altLang="zh-CN" sz="2000" dirty="0">
                <a:latin typeface="Times New Roman" panose="02020603050405020304" pitchFamily="18" charset="0"/>
                <a:cs typeface="Times New Roman" panose="02020603050405020304" pitchFamily="18" charset="0"/>
              </a:rPr>
              <a:t>the amount of propagated information. It is well known that the sequence {</a:t>
            </a:r>
            <a:r>
              <a:rPr lang="en-US" altLang="zh-CN" sz="2000" dirty="0" smtClean="0">
                <a:latin typeface="Times New Roman" panose="02020603050405020304" pitchFamily="18" charset="0"/>
                <a:cs typeface="Times New Roman" panose="02020603050405020304" pitchFamily="18" charset="0"/>
              </a:rPr>
              <a:t>F</a:t>
            </a:r>
            <a:r>
              <a:rPr lang="en-US" altLang="zh-CN" sz="1600" dirty="0"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  converges to                            .</a:t>
            </a: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1004042" y="805449"/>
            <a:ext cx="6096000" cy="738664"/>
          </a:xfrm>
          <a:prstGeom prst="rect">
            <a:avLst/>
          </a:prstGeom>
        </p:spPr>
        <p:txBody>
          <a:bodyPr>
            <a:spAutoFit/>
          </a:bodyPr>
          <a:lstStyle/>
          <a:p>
            <a:r>
              <a:rPr lang="en-US" altLang="zh-CN" sz="2400" dirty="0">
                <a:solidFill>
                  <a:srgbClr val="000000"/>
                </a:solidFill>
                <a:latin typeface="NimbusRomNo9L-Regu"/>
              </a:rPr>
              <a:t>L</a:t>
            </a:r>
            <a:r>
              <a:rPr lang="en-US" altLang="zh-CN" dirty="0">
                <a:solidFill>
                  <a:srgbClr val="000000"/>
                </a:solidFill>
                <a:latin typeface="NimbusRomNo9L-Regu"/>
              </a:rPr>
              <a:t>ABEL PROPAGATION</a:t>
            </a:r>
            <a:r>
              <a:rPr lang="en-US" altLang="zh-CN" dirty="0"/>
              <a:t> </a:t>
            </a:r>
            <a:br>
              <a:rPr lang="en-US" altLang="zh-CN" dirty="0"/>
            </a:br>
            <a:endParaRPr lang="zh-CN" altLang="en-US" dirty="0"/>
          </a:p>
        </p:txBody>
      </p:sp>
      <p:graphicFrame>
        <p:nvGraphicFramePr>
          <p:cNvPr id="19" name="对象 18"/>
          <p:cNvGraphicFramePr>
            <a:graphicFrameLocks noChangeAspect="1"/>
          </p:cNvGraphicFramePr>
          <p:nvPr>
            <p:extLst>
              <p:ext uri="{D42A27DB-BD31-4B8C-83A1-F6EECF244321}">
                <p14:modId xmlns:p14="http://schemas.microsoft.com/office/powerpoint/2010/main" val="1568115952"/>
              </p:ext>
            </p:extLst>
          </p:nvPr>
        </p:nvGraphicFramePr>
        <p:xfrm>
          <a:off x="2413328" y="1610509"/>
          <a:ext cx="776288" cy="349250"/>
        </p:xfrm>
        <a:graphic>
          <a:graphicData uri="http://schemas.openxmlformats.org/presentationml/2006/ole">
            <mc:AlternateContent xmlns:mc="http://schemas.openxmlformats.org/markup-compatibility/2006">
              <mc:Choice xmlns:v="urn:schemas-microsoft-com:vml" Requires="v">
                <p:oleObj spid="_x0000_s4147" name="Equation" r:id="rId7" imgW="368280" imgH="164880" progId="Equation.DSMT4">
                  <p:embed/>
                </p:oleObj>
              </mc:Choice>
              <mc:Fallback>
                <p:oleObj name="Equation" r:id="rId7" imgW="368280" imgH="164880" progId="Equation.DSMT4">
                  <p:embed/>
                  <p:pic>
                    <p:nvPicPr>
                      <p:cNvPr id="18" name="对象 17"/>
                      <p:cNvPicPr/>
                      <p:nvPr/>
                    </p:nvPicPr>
                    <p:blipFill>
                      <a:blip r:embed="rId8"/>
                      <a:stretch>
                        <a:fillRect/>
                      </a:stretch>
                    </p:blipFill>
                    <p:spPr>
                      <a:xfrm>
                        <a:off x="2413328" y="1610509"/>
                        <a:ext cx="776288" cy="349250"/>
                      </a:xfrm>
                      <a:prstGeom prst="rect">
                        <a:avLst/>
                      </a:prstGeom>
                    </p:spPr>
                  </p:pic>
                </p:oleObj>
              </mc:Fallback>
            </mc:AlternateContent>
          </a:graphicData>
        </a:graphic>
      </p:graphicFrame>
      <p:sp>
        <p:nvSpPr>
          <p:cNvPr id="9" name="矩形 8"/>
          <p:cNvSpPr/>
          <p:nvPr/>
        </p:nvSpPr>
        <p:spPr>
          <a:xfrm>
            <a:off x="1004042" y="3106120"/>
            <a:ext cx="6096000" cy="738664"/>
          </a:xfrm>
          <a:prstGeom prst="rect">
            <a:avLst/>
          </a:prstGeom>
        </p:spPr>
        <p:txBody>
          <a:bodyPr>
            <a:spAutoFit/>
          </a:bodyPr>
          <a:lstStyle/>
          <a:p>
            <a:r>
              <a:rPr lang="en-US" altLang="zh-CN" sz="2400" dirty="0">
                <a:solidFill>
                  <a:srgbClr val="000000"/>
                </a:solidFill>
                <a:latin typeface="NimbusRomNo9L-Regu"/>
              </a:rPr>
              <a:t>C</a:t>
            </a:r>
            <a:r>
              <a:rPr lang="en-US" altLang="zh-CN" dirty="0">
                <a:solidFill>
                  <a:srgbClr val="000000"/>
                </a:solidFill>
                <a:latin typeface="NimbusRomNo9L-Regu"/>
              </a:rPr>
              <a:t>LASSIFICATION LOSS </a:t>
            </a:r>
            <a:r>
              <a:rPr lang="en-US" altLang="zh-CN" dirty="0" smtClean="0">
                <a:solidFill>
                  <a:srgbClr val="000000"/>
                </a:solidFill>
                <a:latin typeface="NimbusRomNo9L-Regu"/>
              </a:rPr>
              <a:t>GENERATION</a:t>
            </a:r>
            <a:r>
              <a:rPr lang="en-US" altLang="zh-CN" dirty="0" smtClean="0"/>
              <a:t> </a:t>
            </a:r>
            <a:br>
              <a:rPr lang="en-US" altLang="zh-CN" dirty="0" smtClean="0"/>
            </a:b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2973863418"/>
              </p:ext>
            </p:extLst>
          </p:nvPr>
        </p:nvGraphicFramePr>
        <p:xfrm>
          <a:off x="6007919" y="2478349"/>
          <a:ext cx="995785" cy="382994"/>
        </p:xfrm>
        <a:graphic>
          <a:graphicData uri="http://schemas.openxmlformats.org/presentationml/2006/ole">
            <mc:AlternateContent xmlns:mc="http://schemas.openxmlformats.org/markup-compatibility/2006">
              <mc:Choice xmlns:v="urn:schemas-microsoft-com:vml" Requires="v">
                <p:oleObj spid="_x0000_s4148" name="Equation" r:id="rId9" imgW="495000" imgH="190440" progId="Equation.DSMT4">
                  <p:embed/>
                </p:oleObj>
              </mc:Choice>
              <mc:Fallback>
                <p:oleObj name="Equation" r:id="rId9" imgW="495000" imgH="190440" progId="Equation.DSMT4">
                  <p:embed/>
                  <p:pic>
                    <p:nvPicPr>
                      <p:cNvPr id="0" name=""/>
                      <p:cNvPicPr/>
                      <p:nvPr/>
                    </p:nvPicPr>
                    <p:blipFill>
                      <a:blip r:embed="rId10"/>
                      <a:stretch>
                        <a:fillRect/>
                      </a:stretch>
                    </p:blipFill>
                    <p:spPr>
                      <a:xfrm>
                        <a:off x="6007919" y="2478349"/>
                        <a:ext cx="995785" cy="38299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28924794"/>
              </p:ext>
            </p:extLst>
          </p:nvPr>
        </p:nvGraphicFramePr>
        <p:xfrm>
          <a:off x="4634045" y="1983295"/>
          <a:ext cx="2465997" cy="410999"/>
        </p:xfrm>
        <a:graphic>
          <a:graphicData uri="http://schemas.openxmlformats.org/presentationml/2006/ole">
            <mc:AlternateContent xmlns:mc="http://schemas.openxmlformats.org/markup-compatibility/2006">
              <mc:Choice xmlns:v="urn:schemas-microsoft-com:vml" Requires="v">
                <p:oleObj spid="_x0000_s4149" name="Equation" r:id="rId11" imgW="1143000" imgH="190440" progId="Equation.DSMT4">
                  <p:embed/>
                </p:oleObj>
              </mc:Choice>
              <mc:Fallback>
                <p:oleObj name="Equation" r:id="rId11" imgW="1143000" imgH="190440" progId="Equation.DSMT4">
                  <p:embed/>
                  <p:pic>
                    <p:nvPicPr>
                      <p:cNvPr id="7" name="对象 6"/>
                      <p:cNvPicPr/>
                      <p:nvPr/>
                    </p:nvPicPr>
                    <p:blipFill>
                      <a:blip r:embed="rId12"/>
                      <a:stretch>
                        <a:fillRect/>
                      </a:stretch>
                    </p:blipFill>
                    <p:spPr>
                      <a:xfrm>
                        <a:off x="4634045" y="1983295"/>
                        <a:ext cx="2465997" cy="410999"/>
                      </a:xfrm>
                      <a:prstGeom prst="rect">
                        <a:avLst/>
                      </a:prstGeom>
                    </p:spPr>
                  </p:pic>
                </p:oleObj>
              </mc:Fallback>
            </mc:AlternateContent>
          </a:graphicData>
        </a:graphic>
      </p:graphicFrame>
      <p:sp>
        <p:nvSpPr>
          <p:cNvPr id="12" name="矩形 11"/>
          <p:cNvSpPr/>
          <p:nvPr/>
        </p:nvSpPr>
        <p:spPr>
          <a:xfrm>
            <a:off x="902213" y="3589032"/>
            <a:ext cx="10163474"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We compute the cross-entropy loss between predicted scores F ∗ and ground-truth labels from Q to learn all parameters in an end-to-end fashion, where F ∗ is converted to probabilistic score using </a:t>
            </a:r>
            <a:r>
              <a:rPr lang="en-US" altLang="zh-CN" sz="2000" dirty="0" err="1">
                <a:latin typeface="Times New Roman" panose="02020603050405020304" pitchFamily="18" charset="0"/>
                <a:cs typeface="Times New Roman" panose="02020603050405020304" pitchFamily="18" charset="0"/>
              </a:rPr>
              <a:t>softmax</a:t>
            </a:r>
            <a:r>
              <a:rPr lang="en-US" altLang="zh-CN"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Then </a:t>
            </a:r>
            <a:r>
              <a:rPr lang="en-US" altLang="zh-CN" sz="2000" dirty="0">
                <a:latin typeface="Times New Roman" panose="02020603050405020304" pitchFamily="18" charset="0"/>
                <a:cs typeface="Times New Roman" panose="02020603050405020304" pitchFamily="18" charset="0"/>
              </a:rPr>
              <a:t>the loss function is computed as:</a:t>
            </a:r>
            <a:endParaRPr lang="zh-CN" altLang="en-US" sz="2000" dirty="0"/>
          </a:p>
        </p:txBody>
      </p:sp>
      <p:graphicFrame>
        <p:nvGraphicFramePr>
          <p:cNvPr id="5" name="对象 4"/>
          <p:cNvGraphicFramePr>
            <a:graphicFrameLocks noChangeAspect="1"/>
          </p:cNvGraphicFramePr>
          <p:nvPr>
            <p:extLst>
              <p:ext uri="{D42A27DB-BD31-4B8C-83A1-F6EECF244321}">
                <p14:modId xmlns:p14="http://schemas.microsoft.com/office/powerpoint/2010/main" val="650691062"/>
              </p:ext>
            </p:extLst>
          </p:nvPr>
        </p:nvGraphicFramePr>
        <p:xfrm>
          <a:off x="4634045" y="4469472"/>
          <a:ext cx="2681155" cy="1109443"/>
        </p:xfrm>
        <a:graphic>
          <a:graphicData uri="http://schemas.openxmlformats.org/presentationml/2006/ole">
            <mc:AlternateContent xmlns:mc="http://schemas.openxmlformats.org/markup-compatibility/2006">
              <mc:Choice xmlns:v="urn:schemas-microsoft-com:vml" Requires="v">
                <p:oleObj spid="_x0000_s4150" name="Equation" r:id="rId13" imgW="1473120" imgH="609480" progId="Equation.DSMT4">
                  <p:embed/>
                </p:oleObj>
              </mc:Choice>
              <mc:Fallback>
                <p:oleObj name="Equation" r:id="rId13" imgW="1473120" imgH="609480" progId="Equation.DSMT4">
                  <p:embed/>
                  <p:pic>
                    <p:nvPicPr>
                      <p:cNvPr id="5" name="对象 4"/>
                      <p:cNvPicPr/>
                      <p:nvPr/>
                    </p:nvPicPr>
                    <p:blipFill>
                      <a:blip r:embed="rId14"/>
                      <a:stretch>
                        <a:fillRect/>
                      </a:stretch>
                    </p:blipFill>
                    <p:spPr>
                      <a:xfrm>
                        <a:off x="4634045" y="4469472"/>
                        <a:ext cx="2681155" cy="110944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152678751"/>
              </p:ext>
            </p:extLst>
          </p:nvPr>
        </p:nvGraphicFramePr>
        <p:xfrm>
          <a:off x="8104084" y="2782903"/>
          <a:ext cx="1665164" cy="349568"/>
        </p:xfrm>
        <a:graphic>
          <a:graphicData uri="http://schemas.openxmlformats.org/presentationml/2006/ole">
            <mc:AlternateContent xmlns:mc="http://schemas.openxmlformats.org/markup-compatibility/2006">
              <mc:Choice xmlns:v="urn:schemas-microsoft-com:vml" Requires="v">
                <p:oleObj spid="_x0000_s4151" name="Equation" r:id="rId15" imgW="914400" imgH="203040" progId="Equation.DSMT4">
                  <p:embed/>
                </p:oleObj>
              </mc:Choice>
              <mc:Fallback>
                <p:oleObj name="Equation" r:id="rId15" imgW="914400" imgH="203040" progId="Equation.DSMT4">
                  <p:embed/>
                  <p:pic>
                    <p:nvPicPr>
                      <p:cNvPr id="0" name=""/>
                      <p:cNvPicPr/>
                      <p:nvPr/>
                    </p:nvPicPr>
                    <p:blipFill>
                      <a:blip r:embed="rId16"/>
                      <a:stretch>
                        <a:fillRect/>
                      </a:stretch>
                    </p:blipFill>
                    <p:spPr>
                      <a:xfrm>
                        <a:off x="8104084" y="2782903"/>
                        <a:ext cx="1665164" cy="349568"/>
                      </a:xfrm>
                      <a:prstGeom prst="rect">
                        <a:avLst/>
                      </a:prstGeom>
                    </p:spPr>
                  </p:pic>
                </p:oleObj>
              </mc:Fallback>
            </mc:AlternateContent>
          </a:graphicData>
        </a:graphic>
      </p:graphicFrame>
    </p:spTree>
    <p:extLst>
      <p:ext uri="{BB962C8B-B14F-4D97-AF65-F5344CB8AC3E}">
        <p14:creationId xmlns:p14="http://schemas.microsoft.com/office/powerpoint/2010/main" val="346881520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114">
      <a:dk1>
        <a:sysClr val="windowText" lastClr="000000"/>
      </a:dk1>
      <a:lt1>
        <a:sysClr val="window" lastClr="FFFFFF"/>
      </a:lt1>
      <a:dk2>
        <a:srgbClr val="44546A"/>
      </a:dk2>
      <a:lt2>
        <a:srgbClr val="E7E6E6"/>
      </a:lt2>
      <a:accent1>
        <a:srgbClr val="595959"/>
      </a:accent1>
      <a:accent2>
        <a:srgbClr val="595959"/>
      </a:accent2>
      <a:accent3>
        <a:srgbClr val="595959"/>
      </a:accent3>
      <a:accent4>
        <a:srgbClr val="595959"/>
      </a:accent4>
      <a:accent5>
        <a:srgbClr val="595959"/>
      </a:accent5>
      <a:accent6>
        <a:srgbClr val="595959"/>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3389</TotalTime>
  <Words>917</Words>
  <Application>Microsoft Office PowerPoint</Application>
  <PresentationFormat>宽屏</PresentationFormat>
  <Paragraphs>93</Paragraphs>
  <Slides>16</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30" baseType="lpstr">
      <vt:lpstr>FZHei-B01S</vt:lpstr>
      <vt:lpstr>NimbusRomNo9L-Regu</vt:lpstr>
      <vt:lpstr>等线</vt:lpstr>
      <vt:lpstr>等线 Light</vt:lpstr>
      <vt:lpstr>经典综艺体简</vt:lpstr>
      <vt:lpstr>时尚中黑简体</vt:lpstr>
      <vt:lpstr>宋体</vt:lpstr>
      <vt:lpstr>Arial</vt:lpstr>
      <vt:lpstr>Calibri</vt:lpstr>
      <vt:lpstr>Times New Roman</vt:lpstr>
      <vt:lpstr>Wingdings</vt:lpstr>
      <vt:lpstr>第一PPT，www.1ppt.com</vt:lpstr>
      <vt:lpstr>MathType 6.0 Equation</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企业介绍</dc:title>
  <dc:creator>第一PPT</dc:creator>
  <cp:keywords>www.1ppt.com</cp:keywords>
  <cp:lastModifiedBy>sdsd</cp:lastModifiedBy>
  <cp:revision>185</cp:revision>
  <dcterms:created xsi:type="dcterms:W3CDTF">2018-04-21T02:59:27Z</dcterms:created>
  <dcterms:modified xsi:type="dcterms:W3CDTF">2020-06-04T08:16:15Z</dcterms:modified>
</cp:coreProperties>
</file>