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2"/>
  </p:notesMasterIdLst>
  <p:sldIdLst>
    <p:sldId id="289" r:id="rId2"/>
    <p:sldId id="283" r:id="rId3"/>
    <p:sldId id="284" r:id="rId4"/>
    <p:sldId id="262" r:id="rId5"/>
    <p:sldId id="291" r:id="rId6"/>
    <p:sldId id="287" r:id="rId7"/>
    <p:sldId id="292" r:id="rId8"/>
    <p:sldId id="293" r:id="rId9"/>
    <p:sldId id="294" r:id="rId10"/>
    <p:sldId id="295" r:id="rId11"/>
    <p:sldId id="296" r:id="rId12"/>
    <p:sldId id="306" r:id="rId13"/>
    <p:sldId id="298" r:id="rId14"/>
    <p:sldId id="299" r:id="rId15"/>
    <p:sldId id="300" r:id="rId16"/>
    <p:sldId id="301" r:id="rId17"/>
    <p:sldId id="302" r:id="rId18"/>
    <p:sldId id="303" r:id="rId19"/>
    <p:sldId id="304" r:id="rId20"/>
    <p:sldId id="288" r:id="rId21"/>
  </p:sldIdLst>
  <p:sldSz cx="12192000" cy="6858000"/>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F7A"/>
    <a:srgbClr val="FFFFFF"/>
    <a:srgbClr val="CC66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5317" autoAdjust="0"/>
  </p:normalViewPr>
  <p:slideViewPr>
    <p:cSldViewPr snapToGrid="0">
      <p:cViewPr varScale="1">
        <p:scale>
          <a:sx n="109" d="100"/>
          <a:sy n="109" d="100"/>
        </p:scale>
        <p:origin x="552" y="114"/>
      </p:cViewPr>
      <p:guideLst/>
    </p:cSldViewPr>
  </p:slideViewPr>
  <p:notesTextViewPr>
    <p:cViewPr>
      <p:scale>
        <a:sx n="1" d="1"/>
        <a:sy n="1" d="1"/>
      </p:scale>
      <p:origin x="0" y="0"/>
    </p:cViewPr>
  </p:notesTextViewPr>
  <p:sorterViewPr>
    <p:cViewPr>
      <p:scale>
        <a:sx n="75" d="100"/>
        <a:sy n="75" d="100"/>
      </p:scale>
      <p:origin x="0" y="-8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6C37E-11D3-4DB8-A57E-70919EAB46C6}"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152D9-5CC7-4E9D-A5C4-B9CCFF0E5EE8}" type="slidenum">
              <a:rPr lang="zh-CN" altLang="en-US" smtClean="0"/>
              <a:t>‹#›</a:t>
            </a:fld>
            <a:endParaRPr lang="zh-CN" altLang="en-US"/>
          </a:p>
        </p:txBody>
      </p:sp>
    </p:spTree>
    <p:extLst>
      <p:ext uri="{BB962C8B-B14F-4D97-AF65-F5344CB8AC3E}">
        <p14:creationId xmlns:p14="http://schemas.microsoft.com/office/powerpoint/2010/main" val="127705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152D9-5CC7-4E9D-A5C4-B9CCFF0E5EE8}" type="slidenum">
              <a:rPr lang="zh-CN" altLang="en-US" smtClean="0"/>
              <a:t>1</a:t>
            </a:fld>
            <a:endParaRPr lang="zh-CN" altLang="en-US"/>
          </a:p>
        </p:txBody>
      </p:sp>
    </p:spTree>
    <p:extLst>
      <p:ext uri="{BB962C8B-B14F-4D97-AF65-F5344CB8AC3E}">
        <p14:creationId xmlns:p14="http://schemas.microsoft.com/office/powerpoint/2010/main" val="325762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3143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3068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12</a:t>
            </a:fld>
            <a:endParaRPr lang="zh-CN" altLang="en-US"/>
          </a:p>
        </p:txBody>
      </p:sp>
    </p:spTree>
    <p:extLst>
      <p:ext uri="{BB962C8B-B14F-4D97-AF65-F5344CB8AC3E}">
        <p14:creationId xmlns:p14="http://schemas.microsoft.com/office/powerpoint/2010/main" val="310259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16204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14</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9072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641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16</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7797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17</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9167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19592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3962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2</a:t>
            </a:fld>
            <a:endParaRPr lang="zh-CN" altLang="en-US"/>
          </a:p>
        </p:txBody>
      </p:sp>
    </p:spTree>
    <p:extLst>
      <p:ext uri="{BB962C8B-B14F-4D97-AF65-F5344CB8AC3E}">
        <p14:creationId xmlns:p14="http://schemas.microsoft.com/office/powerpoint/2010/main" val="3729427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20</a:t>
            </a:fld>
            <a:endParaRPr lang="zh-CN" altLang="en-US"/>
          </a:p>
        </p:txBody>
      </p:sp>
    </p:spTree>
    <p:extLst>
      <p:ext uri="{BB962C8B-B14F-4D97-AF65-F5344CB8AC3E}">
        <p14:creationId xmlns:p14="http://schemas.microsoft.com/office/powerpoint/2010/main" val="84317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3</a:t>
            </a:fld>
            <a:endParaRPr lang="zh-CN" altLang="en-US"/>
          </a:p>
        </p:txBody>
      </p:sp>
    </p:spTree>
    <p:extLst>
      <p:ext uri="{BB962C8B-B14F-4D97-AF65-F5344CB8AC3E}">
        <p14:creationId xmlns:p14="http://schemas.microsoft.com/office/powerpoint/2010/main" val="10846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9251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655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t>6</a:t>
            </a:fld>
            <a:endParaRPr lang="zh-CN" altLang="en-US"/>
          </a:p>
        </p:txBody>
      </p:sp>
    </p:spTree>
    <p:extLst>
      <p:ext uri="{BB962C8B-B14F-4D97-AF65-F5344CB8AC3E}">
        <p14:creationId xmlns:p14="http://schemas.microsoft.com/office/powerpoint/2010/main" val="227895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4629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8733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1750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810918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4321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3" name="矩形 2"/>
          <p:cNvSpPr/>
          <p:nvPr userDrawn="1"/>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52400" y="150586"/>
            <a:ext cx="11887200" cy="6556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52" r:id="rId3"/>
    <p:sldLayoutId id="2147483654"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5.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8.jp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4.xml"/><Relationship Id="rId7" Type="http://schemas.openxmlformats.org/officeDocument/2006/relationships/image" Target="../media/image21.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notesSlide" Target="../notesSlides/notesSlide14.xm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4.emf"/><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27.emf"/><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8.emf"/><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8.xml"/><Relationship Id="rId4" Type="http://schemas.openxmlformats.org/officeDocument/2006/relationships/slideLayout" Target="../slideLayouts/slideLayout4.xml"/><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9.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矩形 3"/>
          <p:cNvSpPr/>
          <p:nvPr/>
        </p:nvSpPr>
        <p:spPr>
          <a:xfrm>
            <a:off x="12576"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4"/>
          <a:srcRect t="49809" b="33893"/>
          <a:stretch/>
        </p:blipFill>
        <p:spPr>
          <a:xfrm>
            <a:off x="1676400" y="5498757"/>
            <a:ext cx="8864352" cy="1359243"/>
          </a:xfrm>
          <a:prstGeom prst="rect">
            <a:avLst/>
          </a:prstGeom>
        </p:spPr>
      </p:pic>
      <p:grpSp>
        <p:nvGrpSpPr>
          <p:cNvPr id="23" name="组合 22"/>
          <p:cNvGrpSpPr/>
          <p:nvPr/>
        </p:nvGrpSpPr>
        <p:grpSpPr>
          <a:xfrm>
            <a:off x="1707840" y="1329983"/>
            <a:ext cx="8839200" cy="4168774"/>
            <a:chOff x="1688976" y="1344613"/>
            <a:chExt cx="8839200" cy="4168774"/>
          </a:xfrm>
        </p:grpSpPr>
        <p:sp>
          <p:nvSpPr>
            <p:cNvPr id="5" name="矩形 4"/>
            <p:cNvSpPr/>
            <p:nvPr/>
          </p:nvSpPr>
          <p:spPr>
            <a:xfrm>
              <a:off x="1688976" y="1344613"/>
              <a:ext cx="883920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913270" y="1554164"/>
              <a:ext cx="8365460" cy="3730624"/>
              <a:chOff x="1676400" y="1770052"/>
              <a:chExt cx="8839200" cy="3941890"/>
            </a:xfrm>
          </p:grpSpPr>
          <p:sp>
            <p:nvSpPr>
              <p:cNvPr id="8" name="任意多边形 7"/>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1019175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flipV="1">
                <a:off x="1019175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文本框 12"/>
          <p:cNvSpPr txBox="1"/>
          <p:nvPr/>
        </p:nvSpPr>
        <p:spPr>
          <a:xfrm>
            <a:off x="2419798" y="2034762"/>
            <a:ext cx="7571303" cy="1569660"/>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4800" b="1" dirty="0">
                <a:solidFill>
                  <a:schemeClr val="accent1"/>
                </a:solidFill>
              </a:rPr>
              <a:t>机动车检测用户信息分析</a:t>
            </a:r>
            <a:r>
              <a:rPr lang="zh-CN" altLang="en-US" sz="4800" b="1" dirty="0" smtClean="0">
                <a:solidFill>
                  <a:schemeClr val="accent1"/>
                </a:solidFill>
              </a:rPr>
              <a:t>与</a:t>
            </a:r>
            <a:endParaRPr lang="en-US" altLang="zh-CN" sz="4800" b="1" dirty="0" smtClean="0">
              <a:solidFill>
                <a:schemeClr val="accent1"/>
              </a:solidFill>
            </a:endParaRPr>
          </a:p>
          <a:p>
            <a:pPr lvl="0" algn="ctr" defTabSz="914400">
              <a:defRPr/>
            </a:pPr>
            <a:r>
              <a:rPr lang="zh-CN" altLang="en-US" sz="4800" b="1" dirty="0" smtClean="0">
                <a:solidFill>
                  <a:schemeClr val="accent1"/>
                </a:solidFill>
              </a:rPr>
              <a:t>管理系统</a:t>
            </a:r>
            <a:endParaRPr lang="en-US" altLang="zh-CN" sz="4800" b="1" dirty="0">
              <a:solidFill>
                <a:schemeClr val="accent1"/>
              </a:solidFill>
            </a:endParaRPr>
          </a:p>
        </p:txBody>
      </p:sp>
      <p:sp>
        <p:nvSpPr>
          <p:cNvPr id="21" name="文本框 20"/>
          <p:cNvSpPr txBox="1"/>
          <p:nvPr/>
        </p:nvSpPr>
        <p:spPr>
          <a:xfrm>
            <a:off x="2938475" y="3905258"/>
            <a:ext cx="6340202" cy="369332"/>
          </a:xfrm>
          <a:prstGeom prst="rect">
            <a:avLst/>
          </a:prstGeom>
          <a:noFill/>
        </p:spPr>
        <p:txBody>
          <a:bodyPr wrap="square" rtlCol="0">
            <a:spAutoFit/>
            <a:scene3d>
              <a:camera prst="orthographicFront"/>
              <a:lightRig rig="threePt" dir="t"/>
            </a:scene3d>
            <a:sp3d contourW="12700"/>
          </a:bodyPr>
          <a:lstStyle/>
          <a:p>
            <a:pPr algn="ctr" defTabSz="914400">
              <a:defRPr/>
            </a:pPr>
            <a:r>
              <a:rPr lang="zh-CN" altLang="en-US" b="1" dirty="0" smtClean="0">
                <a:solidFill>
                  <a:schemeClr val="accent1"/>
                </a:solidFill>
              </a:rPr>
              <a:t>电子</a:t>
            </a:r>
            <a:r>
              <a:rPr lang="en-US" altLang="zh-CN" b="1" dirty="0" smtClean="0">
                <a:solidFill>
                  <a:schemeClr val="accent1"/>
                </a:solidFill>
              </a:rPr>
              <a:t>1603</a:t>
            </a:r>
            <a:r>
              <a:rPr lang="zh-CN" altLang="en-US" b="1" dirty="0" smtClean="0">
                <a:solidFill>
                  <a:schemeClr val="accent1"/>
                </a:solidFill>
              </a:rPr>
              <a:t>班   刘东凯</a:t>
            </a:r>
            <a:endParaRPr lang="en-US" altLang="zh-CN" b="1" dirty="0" smtClean="0">
              <a:solidFill>
                <a:schemeClr val="accent1"/>
              </a:solidFill>
            </a:endParaRPr>
          </a:p>
        </p:txBody>
      </p:sp>
      <p:sp>
        <p:nvSpPr>
          <p:cNvPr id="2" name="矩形 1"/>
          <p:cNvSpPr/>
          <p:nvPr/>
        </p:nvSpPr>
        <p:spPr>
          <a:xfrm>
            <a:off x="5080337" y="4400213"/>
            <a:ext cx="2031325" cy="369332"/>
          </a:xfrm>
          <a:prstGeom prst="rect">
            <a:avLst/>
          </a:prstGeom>
        </p:spPr>
        <p:txBody>
          <a:bodyPr wrap="none">
            <a:spAutoFit/>
          </a:bodyPr>
          <a:lstStyle/>
          <a:p>
            <a:pPr algn="ctr" defTabSz="914400">
              <a:defRPr/>
            </a:pPr>
            <a:r>
              <a:rPr lang="zh-CN" altLang="en-US" b="1" dirty="0">
                <a:solidFill>
                  <a:schemeClr val="accent1"/>
                </a:solidFill>
              </a:rPr>
              <a:t>指导教师：王武礼</a:t>
            </a:r>
          </a:p>
        </p:txBody>
      </p:sp>
    </p:spTree>
    <p:extLst>
      <p:ext uri="{BB962C8B-B14F-4D97-AF65-F5344CB8AC3E}">
        <p14:creationId xmlns:p14="http://schemas.microsoft.com/office/powerpoint/2010/main" val="3626978765"/>
      </p:ext>
    </p:extLst>
  </p:cSld>
  <p:clrMapOvr>
    <a:masterClrMapping/>
  </p:clrMapOvr>
  <mc:AlternateContent xmlns:mc="http://schemas.openxmlformats.org/markup-compatibility/2006" xmlns:p14="http://schemas.microsoft.com/office/powerpoint/2010/main">
    <mc:Choice Requires="p14">
      <p:transition spd="slow" p14:dur="1500" advTm="6848">
        <p:random/>
      </p:transition>
    </mc:Choice>
    <mc:Fallback xmlns="">
      <p:transition spd="slow" advTm="6848">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2"/>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3"/>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客户端开发</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E3EB1709-6D20-4440-8800-976CC5E9712E}"/>
              </a:ext>
            </a:extLst>
          </p:cNvPr>
          <p:cNvSpPr/>
          <p:nvPr/>
        </p:nvSpPr>
        <p:spPr>
          <a:xfrm>
            <a:off x="8177978" y="1143294"/>
            <a:ext cx="182591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用户可以在投影仪或者计算机上进行演示也可以将演示文稿打印出来制作成胶片以便应用到更广泛的领域中</a:t>
            </a:r>
          </a:p>
        </p:txBody>
      </p:sp>
      <p:graphicFrame>
        <p:nvGraphicFramePr>
          <p:cNvPr id="2" name="对象 1"/>
          <p:cNvGraphicFramePr>
            <a:graphicFrameLocks noChangeAspect="1"/>
          </p:cNvGraphicFramePr>
          <p:nvPr>
            <p:extLst>
              <p:ext uri="{D42A27DB-BD31-4B8C-83A1-F6EECF244321}">
                <p14:modId xmlns:p14="http://schemas.microsoft.com/office/powerpoint/2010/main" val="2756732016"/>
              </p:ext>
            </p:extLst>
          </p:nvPr>
        </p:nvGraphicFramePr>
        <p:xfrm>
          <a:off x="499330" y="933816"/>
          <a:ext cx="4124325" cy="5553075"/>
        </p:xfrm>
        <a:graphic>
          <a:graphicData uri="http://schemas.openxmlformats.org/presentationml/2006/ole">
            <mc:AlternateContent xmlns:mc="http://schemas.openxmlformats.org/markup-compatibility/2006">
              <mc:Choice xmlns:v="urn:schemas-microsoft-com:vml" Requires="v">
                <p:oleObj spid="_x0000_s2081" name="Visio" r:id="rId6" imgW="4124369" imgH="5552859" progId="Visio.Drawing.15">
                  <p:embed/>
                </p:oleObj>
              </mc:Choice>
              <mc:Fallback>
                <p:oleObj name="Visio" r:id="rId6" imgW="4124369" imgH="5552859" progId="Visio.Drawing.15">
                  <p:embed/>
                  <p:pic>
                    <p:nvPicPr>
                      <p:cNvPr id="0" name=""/>
                      <p:cNvPicPr/>
                      <p:nvPr/>
                    </p:nvPicPr>
                    <p:blipFill>
                      <a:blip r:embed="rId7"/>
                      <a:stretch>
                        <a:fillRect/>
                      </a:stretch>
                    </p:blipFill>
                    <p:spPr>
                      <a:xfrm>
                        <a:off x="499330" y="933816"/>
                        <a:ext cx="4124325" cy="5553075"/>
                      </a:xfrm>
                      <a:prstGeom prst="rect">
                        <a:avLst/>
                      </a:prstGeom>
                      <a:ln w="57150">
                        <a:solidFill>
                          <a:srgbClr val="3A5F7A"/>
                        </a:solidFill>
                      </a:ln>
                    </p:spPr>
                  </p:pic>
                </p:oleObj>
              </mc:Fallback>
            </mc:AlternateContent>
          </a:graphicData>
        </a:graphic>
      </p:graphicFrame>
      <p:grpSp>
        <p:nvGrpSpPr>
          <p:cNvPr id="11" name="组合 10"/>
          <p:cNvGrpSpPr/>
          <p:nvPr/>
        </p:nvGrpSpPr>
        <p:grpSpPr>
          <a:xfrm>
            <a:off x="5573389" y="1164639"/>
            <a:ext cx="850900" cy="850900"/>
            <a:chOff x="2959100" y="1866900"/>
            <a:chExt cx="1536700" cy="1536700"/>
          </a:xfrm>
        </p:grpSpPr>
        <p:sp>
          <p:nvSpPr>
            <p:cNvPr id="12" name="椭圆 11"/>
            <p:cNvSpPr/>
            <p:nvPr/>
          </p:nvSpPr>
          <p:spPr>
            <a:xfrm>
              <a:off x="2959100" y="1866900"/>
              <a:ext cx="1536700" cy="15367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
            <p:cNvSpPr/>
            <p:nvPr/>
          </p:nvSpPr>
          <p:spPr>
            <a:xfrm>
              <a:off x="3361590" y="2269986"/>
              <a:ext cx="731720" cy="730528"/>
            </a:xfrm>
            <a:custGeom>
              <a:avLst/>
              <a:gdLst>
                <a:gd name="connsiteX0" fmla="*/ 442692 w 606580"/>
                <a:gd name="connsiteY0" fmla="*/ 252483 h 605592"/>
                <a:gd name="connsiteX1" fmla="*/ 468625 w 606580"/>
                <a:gd name="connsiteY1" fmla="*/ 278353 h 605592"/>
                <a:gd name="connsiteX2" fmla="*/ 468625 w 606580"/>
                <a:gd name="connsiteY2" fmla="*/ 426525 h 605592"/>
                <a:gd name="connsiteX3" fmla="*/ 442692 w 606580"/>
                <a:gd name="connsiteY3" fmla="*/ 452395 h 605592"/>
                <a:gd name="connsiteX4" fmla="*/ 416759 w 606580"/>
                <a:gd name="connsiteY4" fmla="*/ 426525 h 605592"/>
                <a:gd name="connsiteX5" fmla="*/ 416759 w 606580"/>
                <a:gd name="connsiteY5" fmla="*/ 278353 h 605592"/>
                <a:gd name="connsiteX6" fmla="*/ 442692 w 606580"/>
                <a:gd name="connsiteY6" fmla="*/ 252483 h 605592"/>
                <a:gd name="connsiteX7" fmla="*/ 256904 w 606580"/>
                <a:gd name="connsiteY7" fmla="*/ 252483 h 605592"/>
                <a:gd name="connsiteX8" fmla="*/ 282685 w 606580"/>
                <a:gd name="connsiteY8" fmla="*/ 278353 h 605592"/>
                <a:gd name="connsiteX9" fmla="*/ 282685 w 606580"/>
                <a:gd name="connsiteY9" fmla="*/ 426525 h 605592"/>
                <a:gd name="connsiteX10" fmla="*/ 256904 w 606580"/>
                <a:gd name="connsiteY10" fmla="*/ 452395 h 605592"/>
                <a:gd name="connsiteX11" fmla="*/ 231031 w 606580"/>
                <a:gd name="connsiteY11" fmla="*/ 426525 h 605592"/>
                <a:gd name="connsiteX12" fmla="*/ 231031 w 606580"/>
                <a:gd name="connsiteY12" fmla="*/ 278353 h 605592"/>
                <a:gd name="connsiteX13" fmla="*/ 256904 w 606580"/>
                <a:gd name="connsiteY13" fmla="*/ 252483 h 605592"/>
                <a:gd name="connsiteX14" fmla="*/ 349733 w 606580"/>
                <a:gd name="connsiteY14" fmla="*/ 151998 h 605592"/>
                <a:gd name="connsiteX15" fmla="*/ 375549 w 606580"/>
                <a:gd name="connsiteY15" fmla="*/ 177866 h 605592"/>
                <a:gd name="connsiteX16" fmla="*/ 375549 w 606580"/>
                <a:gd name="connsiteY16" fmla="*/ 426527 h 605592"/>
                <a:gd name="connsiteX17" fmla="*/ 349733 w 606580"/>
                <a:gd name="connsiteY17" fmla="*/ 452395 h 605592"/>
                <a:gd name="connsiteX18" fmla="*/ 323825 w 606580"/>
                <a:gd name="connsiteY18" fmla="*/ 426527 h 605592"/>
                <a:gd name="connsiteX19" fmla="*/ 323825 w 606580"/>
                <a:gd name="connsiteY19" fmla="*/ 177866 h 605592"/>
                <a:gd name="connsiteX20" fmla="*/ 349733 w 606580"/>
                <a:gd name="connsiteY20" fmla="*/ 151998 h 605592"/>
                <a:gd name="connsiteX21" fmla="*/ 163877 w 606580"/>
                <a:gd name="connsiteY21" fmla="*/ 151998 h 605592"/>
                <a:gd name="connsiteX22" fmla="*/ 189750 w 606580"/>
                <a:gd name="connsiteY22" fmla="*/ 177866 h 605592"/>
                <a:gd name="connsiteX23" fmla="*/ 189750 w 606580"/>
                <a:gd name="connsiteY23" fmla="*/ 426527 h 605592"/>
                <a:gd name="connsiteX24" fmla="*/ 163877 w 606580"/>
                <a:gd name="connsiteY24" fmla="*/ 452395 h 605592"/>
                <a:gd name="connsiteX25" fmla="*/ 138096 w 606580"/>
                <a:gd name="connsiteY25" fmla="*/ 426527 h 605592"/>
                <a:gd name="connsiteX26" fmla="*/ 138096 w 606580"/>
                <a:gd name="connsiteY26" fmla="*/ 177866 h 605592"/>
                <a:gd name="connsiteX27" fmla="*/ 163877 w 606580"/>
                <a:gd name="connsiteY27" fmla="*/ 151998 h 605592"/>
                <a:gd name="connsiteX28" fmla="*/ 303336 w 606580"/>
                <a:gd name="connsiteY28" fmla="*/ 50335 h 605592"/>
                <a:gd name="connsiteX29" fmla="*/ 50417 w 606580"/>
                <a:gd name="connsiteY29" fmla="*/ 302842 h 605592"/>
                <a:gd name="connsiteX30" fmla="*/ 303336 w 606580"/>
                <a:gd name="connsiteY30" fmla="*/ 555350 h 605592"/>
                <a:gd name="connsiteX31" fmla="*/ 556256 w 606580"/>
                <a:gd name="connsiteY31" fmla="*/ 302842 h 605592"/>
                <a:gd name="connsiteX32" fmla="*/ 303336 w 606580"/>
                <a:gd name="connsiteY32" fmla="*/ 50335 h 605592"/>
                <a:gd name="connsiteX33" fmla="*/ 303336 w 606580"/>
                <a:gd name="connsiteY33" fmla="*/ 0 h 605592"/>
                <a:gd name="connsiteX34" fmla="*/ 606580 w 606580"/>
                <a:gd name="connsiteY34" fmla="*/ 302842 h 605592"/>
                <a:gd name="connsiteX35" fmla="*/ 303336 w 606580"/>
                <a:gd name="connsiteY35" fmla="*/ 605592 h 605592"/>
                <a:gd name="connsiteX36" fmla="*/ 0 w 606580"/>
                <a:gd name="connsiteY36" fmla="*/ 302842 h 605592"/>
                <a:gd name="connsiteX37" fmla="*/ 303336 w 606580"/>
                <a:gd name="connsiteY3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605592">
                  <a:moveTo>
                    <a:pt x="442692" y="252483"/>
                  </a:moveTo>
                  <a:cubicBezTo>
                    <a:pt x="456913" y="252483"/>
                    <a:pt x="468439" y="264073"/>
                    <a:pt x="468625" y="278353"/>
                  </a:cubicBezTo>
                  <a:lnTo>
                    <a:pt x="468625" y="426525"/>
                  </a:lnTo>
                  <a:cubicBezTo>
                    <a:pt x="468625" y="442103"/>
                    <a:pt x="456913" y="452395"/>
                    <a:pt x="442692" y="452395"/>
                  </a:cubicBezTo>
                  <a:cubicBezTo>
                    <a:pt x="428471" y="452395"/>
                    <a:pt x="416759" y="440805"/>
                    <a:pt x="416759" y="426525"/>
                  </a:cubicBezTo>
                  <a:lnTo>
                    <a:pt x="416759" y="278353"/>
                  </a:lnTo>
                  <a:cubicBezTo>
                    <a:pt x="416759" y="264073"/>
                    <a:pt x="428471" y="252483"/>
                    <a:pt x="442692" y="252483"/>
                  </a:cubicBezTo>
                  <a:close/>
                  <a:moveTo>
                    <a:pt x="256904" y="252483"/>
                  </a:moveTo>
                  <a:cubicBezTo>
                    <a:pt x="271000" y="252483"/>
                    <a:pt x="282592" y="264073"/>
                    <a:pt x="282685" y="278353"/>
                  </a:cubicBezTo>
                  <a:lnTo>
                    <a:pt x="282685" y="426525"/>
                  </a:lnTo>
                  <a:cubicBezTo>
                    <a:pt x="282685" y="442103"/>
                    <a:pt x="271093" y="452395"/>
                    <a:pt x="256904" y="452395"/>
                  </a:cubicBezTo>
                  <a:cubicBezTo>
                    <a:pt x="242623" y="452395"/>
                    <a:pt x="231031" y="440805"/>
                    <a:pt x="231031" y="426525"/>
                  </a:cubicBezTo>
                  <a:lnTo>
                    <a:pt x="231031" y="278353"/>
                  </a:lnTo>
                  <a:cubicBezTo>
                    <a:pt x="231031" y="264073"/>
                    <a:pt x="242623" y="252483"/>
                    <a:pt x="256904" y="252483"/>
                  </a:cubicBezTo>
                  <a:close/>
                  <a:moveTo>
                    <a:pt x="349733" y="151998"/>
                  </a:moveTo>
                  <a:cubicBezTo>
                    <a:pt x="363941" y="151998"/>
                    <a:pt x="375549" y="163587"/>
                    <a:pt x="375549" y="177866"/>
                  </a:cubicBezTo>
                  <a:lnTo>
                    <a:pt x="375549" y="426527"/>
                  </a:lnTo>
                  <a:cubicBezTo>
                    <a:pt x="375549" y="442104"/>
                    <a:pt x="363941" y="452395"/>
                    <a:pt x="349733" y="452395"/>
                  </a:cubicBezTo>
                  <a:cubicBezTo>
                    <a:pt x="335433" y="452395"/>
                    <a:pt x="323825" y="440806"/>
                    <a:pt x="323825" y="426527"/>
                  </a:cubicBezTo>
                  <a:lnTo>
                    <a:pt x="323825" y="177866"/>
                  </a:lnTo>
                  <a:cubicBezTo>
                    <a:pt x="323825" y="163587"/>
                    <a:pt x="335433" y="151998"/>
                    <a:pt x="349733" y="151998"/>
                  </a:cubicBezTo>
                  <a:close/>
                  <a:moveTo>
                    <a:pt x="163877" y="151998"/>
                  </a:moveTo>
                  <a:cubicBezTo>
                    <a:pt x="178158" y="151998"/>
                    <a:pt x="189750" y="163587"/>
                    <a:pt x="189750" y="177866"/>
                  </a:cubicBezTo>
                  <a:lnTo>
                    <a:pt x="189750" y="426527"/>
                  </a:lnTo>
                  <a:cubicBezTo>
                    <a:pt x="189750" y="442104"/>
                    <a:pt x="178158" y="452395"/>
                    <a:pt x="163877" y="452395"/>
                  </a:cubicBezTo>
                  <a:cubicBezTo>
                    <a:pt x="149688" y="452395"/>
                    <a:pt x="138096" y="440806"/>
                    <a:pt x="138096" y="426527"/>
                  </a:cubicBezTo>
                  <a:lnTo>
                    <a:pt x="138096" y="177866"/>
                  </a:lnTo>
                  <a:cubicBezTo>
                    <a:pt x="138096" y="163587"/>
                    <a:pt x="149688" y="151998"/>
                    <a:pt x="163877" y="151998"/>
                  </a:cubicBezTo>
                  <a:close/>
                  <a:moveTo>
                    <a:pt x="303336" y="50335"/>
                  </a:moveTo>
                  <a:cubicBezTo>
                    <a:pt x="163878" y="50335"/>
                    <a:pt x="50417" y="163611"/>
                    <a:pt x="50417" y="302842"/>
                  </a:cubicBezTo>
                  <a:cubicBezTo>
                    <a:pt x="50417" y="441981"/>
                    <a:pt x="163878" y="555350"/>
                    <a:pt x="303336" y="555350"/>
                  </a:cubicBezTo>
                  <a:cubicBezTo>
                    <a:pt x="442702" y="555350"/>
                    <a:pt x="556256" y="441981"/>
                    <a:pt x="556256" y="302842"/>
                  </a:cubicBezTo>
                  <a:cubicBezTo>
                    <a:pt x="556256" y="163611"/>
                    <a:pt x="442702" y="50335"/>
                    <a:pt x="303336" y="50335"/>
                  </a:cubicBezTo>
                  <a:close/>
                  <a:moveTo>
                    <a:pt x="303336" y="0"/>
                  </a:moveTo>
                  <a:cubicBezTo>
                    <a:pt x="471021" y="0"/>
                    <a:pt x="606580" y="135338"/>
                    <a:pt x="606580" y="302842"/>
                  </a:cubicBezTo>
                  <a:cubicBezTo>
                    <a:pt x="606580" y="470254"/>
                    <a:pt x="471021" y="605592"/>
                    <a:pt x="303336" y="605592"/>
                  </a:cubicBezTo>
                  <a:cubicBezTo>
                    <a:pt x="135559" y="605592"/>
                    <a:pt x="0" y="470254"/>
                    <a:pt x="0" y="302842"/>
                  </a:cubicBezTo>
                  <a:cubicBezTo>
                    <a:pt x="0" y="135338"/>
                    <a:pt x="135559" y="0"/>
                    <a:pt x="303336"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5" name="组合 14"/>
          <p:cNvGrpSpPr/>
          <p:nvPr/>
        </p:nvGrpSpPr>
        <p:grpSpPr>
          <a:xfrm>
            <a:off x="5585155" y="3087185"/>
            <a:ext cx="850900" cy="850900"/>
            <a:chOff x="2959100" y="1866900"/>
            <a:chExt cx="1536700" cy="1536700"/>
          </a:xfrm>
        </p:grpSpPr>
        <p:sp>
          <p:nvSpPr>
            <p:cNvPr id="16" name="椭圆 15"/>
            <p:cNvSpPr/>
            <p:nvPr/>
          </p:nvSpPr>
          <p:spPr>
            <a:xfrm>
              <a:off x="2959100" y="1866900"/>
              <a:ext cx="1536700" cy="15367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椭圆 2"/>
            <p:cNvSpPr/>
            <p:nvPr/>
          </p:nvSpPr>
          <p:spPr>
            <a:xfrm>
              <a:off x="3361590" y="2269986"/>
              <a:ext cx="731720" cy="730528"/>
            </a:xfrm>
            <a:custGeom>
              <a:avLst/>
              <a:gdLst>
                <a:gd name="connsiteX0" fmla="*/ 575475 w 606580"/>
                <a:gd name="connsiteY0" fmla="*/ 220373 h 605592"/>
                <a:gd name="connsiteX1" fmla="*/ 344742 w 606580"/>
                <a:gd name="connsiteY1" fmla="*/ 448112 h 605592"/>
                <a:gd name="connsiteX2" fmla="*/ 186525 w 606580"/>
                <a:gd name="connsiteY2" fmla="*/ 286739 h 605592"/>
                <a:gd name="connsiteX3" fmla="*/ 44743 w 606580"/>
                <a:gd name="connsiteY3" fmla="*/ 421139 h 605592"/>
                <a:gd name="connsiteX4" fmla="*/ 303331 w 606580"/>
                <a:gd name="connsiteY4" fmla="*/ 586683 h 605592"/>
                <a:gd name="connsiteX5" fmla="*/ 587639 w 606580"/>
                <a:gd name="connsiteY5" fmla="*/ 302867 h 605592"/>
                <a:gd name="connsiteX6" fmla="*/ 575475 w 606580"/>
                <a:gd name="connsiteY6" fmla="*/ 220373 h 605592"/>
                <a:gd name="connsiteX7" fmla="*/ 583460 w 606580"/>
                <a:gd name="connsiteY7" fmla="*/ 185799 h 605592"/>
                <a:gd name="connsiteX8" fmla="*/ 588567 w 606580"/>
                <a:gd name="connsiteY8" fmla="*/ 199703 h 605592"/>
                <a:gd name="connsiteX9" fmla="*/ 606580 w 606580"/>
                <a:gd name="connsiteY9" fmla="*/ 302867 h 605592"/>
                <a:gd name="connsiteX10" fmla="*/ 303331 w 606580"/>
                <a:gd name="connsiteY10" fmla="*/ 605592 h 605592"/>
                <a:gd name="connsiteX11" fmla="*/ 24687 w 606580"/>
                <a:gd name="connsiteY11" fmla="*/ 422622 h 605592"/>
                <a:gd name="connsiteX12" fmla="*/ 22087 w 606580"/>
                <a:gd name="connsiteY12" fmla="*/ 416505 h 605592"/>
                <a:gd name="connsiteX13" fmla="*/ 186989 w 606580"/>
                <a:gd name="connsiteY13" fmla="*/ 260229 h 605592"/>
                <a:gd name="connsiteX14" fmla="*/ 344928 w 606580"/>
                <a:gd name="connsiteY14" fmla="*/ 421232 h 605592"/>
                <a:gd name="connsiteX15" fmla="*/ 303342 w 606580"/>
                <a:gd name="connsiteY15" fmla="*/ 18912 h 605592"/>
                <a:gd name="connsiteX16" fmla="*/ 18942 w 606580"/>
                <a:gd name="connsiteY16" fmla="*/ 302863 h 605592"/>
                <a:gd name="connsiteX17" fmla="*/ 20242 w 606580"/>
                <a:gd name="connsiteY17" fmla="*/ 329840 h 605592"/>
                <a:gd name="connsiteX18" fmla="*/ 188672 w 606580"/>
                <a:gd name="connsiteY18" fmla="*/ 170111 h 605592"/>
                <a:gd name="connsiteX19" fmla="*/ 345682 w 606580"/>
                <a:gd name="connsiteY19" fmla="*/ 330303 h 605592"/>
                <a:gd name="connsiteX20" fmla="*/ 537140 w 606580"/>
                <a:gd name="connsiteY20" fmla="*/ 141281 h 605592"/>
                <a:gd name="connsiteX21" fmla="*/ 303342 w 606580"/>
                <a:gd name="connsiteY21" fmla="*/ 18912 h 605592"/>
                <a:gd name="connsiteX22" fmla="*/ 303342 w 606580"/>
                <a:gd name="connsiteY22" fmla="*/ 0 h 605592"/>
                <a:gd name="connsiteX23" fmla="*/ 557288 w 606580"/>
                <a:gd name="connsiteY23" fmla="*/ 137387 h 605592"/>
                <a:gd name="connsiteX24" fmla="*/ 561559 w 606580"/>
                <a:gd name="connsiteY24" fmla="*/ 143876 h 605592"/>
                <a:gd name="connsiteX25" fmla="*/ 345496 w 606580"/>
                <a:gd name="connsiteY25" fmla="*/ 357095 h 605592"/>
                <a:gd name="connsiteX26" fmla="*/ 188208 w 606580"/>
                <a:gd name="connsiteY26" fmla="*/ 196717 h 605592"/>
                <a:gd name="connsiteX27" fmla="*/ 6685 w 606580"/>
                <a:gd name="connsiteY27" fmla="*/ 368775 h 605592"/>
                <a:gd name="connsiteX28" fmla="*/ 3900 w 606580"/>
                <a:gd name="connsiteY28" fmla="*/ 350976 h 605592"/>
                <a:gd name="connsiteX29" fmla="*/ 0 w 606580"/>
                <a:gd name="connsiteY29" fmla="*/ 302863 h 605592"/>
                <a:gd name="connsiteX30" fmla="*/ 303342 w 606580"/>
                <a:gd name="connsiteY30"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6580" h="605592">
                  <a:moveTo>
                    <a:pt x="575475" y="220373"/>
                  </a:moveTo>
                  <a:lnTo>
                    <a:pt x="344742" y="448112"/>
                  </a:lnTo>
                  <a:lnTo>
                    <a:pt x="186525" y="286739"/>
                  </a:lnTo>
                  <a:lnTo>
                    <a:pt x="44743" y="421139"/>
                  </a:lnTo>
                  <a:cubicBezTo>
                    <a:pt x="91075" y="521893"/>
                    <a:pt x="191818" y="586683"/>
                    <a:pt x="303331" y="586683"/>
                  </a:cubicBezTo>
                  <a:cubicBezTo>
                    <a:pt x="460062" y="586683"/>
                    <a:pt x="587639" y="459327"/>
                    <a:pt x="587639" y="302867"/>
                  </a:cubicBezTo>
                  <a:cubicBezTo>
                    <a:pt x="587639" y="274689"/>
                    <a:pt x="583553" y="246975"/>
                    <a:pt x="575475" y="220373"/>
                  </a:cubicBezTo>
                  <a:close/>
                  <a:moveTo>
                    <a:pt x="583460" y="185799"/>
                  </a:moveTo>
                  <a:lnTo>
                    <a:pt x="588567" y="199703"/>
                  </a:lnTo>
                  <a:cubicBezTo>
                    <a:pt x="600545" y="232700"/>
                    <a:pt x="606580" y="267459"/>
                    <a:pt x="606580" y="302867"/>
                  </a:cubicBezTo>
                  <a:cubicBezTo>
                    <a:pt x="606580" y="469801"/>
                    <a:pt x="470554" y="605592"/>
                    <a:pt x="303331" y="605592"/>
                  </a:cubicBezTo>
                  <a:cubicBezTo>
                    <a:pt x="182068" y="605592"/>
                    <a:pt x="72691" y="533757"/>
                    <a:pt x="24687" y="422622"/>
                  </a:cubicBezTo>
                  <a:lnTo>
                    <a:pt x="22087" y="416505"/>
                  </a:lnTo>
                  <a:lnTo>
                    <a:pt x="186989" y="260229"/>
                  </a:lnTo>
                  <a:lnTo>
                    <a:pt x="344928" y="421232"/>
                  </a:lnTo>
                  <a:close/>
                  <a:moveTo>
                    <a:pt x="303342" y="18912"/>
                  </a:moveTo>
                  <a:cubicBezTo>
                    <a:pt x="146518" y="18912"/>
                    <a:pt x="18942" y="146287"/>
                    <a:pt x="18942" y="302863"/>
                  </a:cubicBezTo>
                  <a:cubicBezTo>
                    <a:pt x="18942" y="311763"/>
                    <a:pt x="19406" y="320755"/>
                    <a:pt x="20242" y="329840"/>
                  </a:cubicBezTo>
                  <a:lnTo>
                    <a:pt x="188672" y="170111"/>
                  </a:lnTo>
                  <a:lnTo>
                    <a:pt x="345682" y="330303"/>
                  </a:lnTo>
                  <a:lnTo>
                    <a:pt x="537140" y="141281"/>
                  </a:lnTo>
                  <a:cubicBezTo>
                    <a:pt x="483843" y="64522"/>
                    <a:pt x="397028" y="18912"/>
                    <a:pt x="303342" y="18912"/>
                  </a:cubicBezTo>
                  <a:close/>
                  <a:moveTo>
                    <a:pt x="303342" y="0"/>
                  </a:moveTo>
                  <a:cubicBezTo>
                    <a:pt x="406035" y="0"/>
                    <a:pt x="500928" y="51358"/>
                    <a:pt x="557288" y="137387"/>
                  </a:cubicBezTo>
                  <a:lnTo>
                    <a:pt x="561559" y="143876"/>
                  </a:lnTo>
                  <a:lnTo>
                    <a:pt x="345496" y="357095"/>
                  </a:lnTo>
                  <a:lnTo>
                    <a:pt x="188208" y="196717"/>
                  </a:lnTo>
                  <a:lnTo>
                    <a:pt x="6685" y="368775"/>
                  </a:lnTo>
                  <a:lnTo>
                    <a:pt x="3900" y="350976"/>
                  </a:lnTo>
                  <a:cubicBezTo>
                    <a:pt x="1300" y="335031"/>
                    <a:pt x="0" y="318808"/>
                    <a:pt x="0" y="302863"/>
                  </a:cubicBezTo>
                  <a:cubicBezTo>
                    <a:pt x="0" y="135811"/>
                    <a:pt x="136026" y="0"/>
                    <a:pt x="30334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a:off x="5573389" y="4977262"/>
            <a:ext cx="850900" cy="850900"/>
            <a:chOff x="2959100" y="1866900"/>
            <a:chExt cx="1536700" cy="1536700"/>
          </a:xfrm>
        </p:grpSpPr>
        <p:sp>
          <p:nvSpPr>
            <p:cNvPr id="20" name="椭圆 19"/>
            <p:cNvSpPr/>
            <p:nvPr/>
          </p:nvSpPr>
          <p:spPr>
            <a:xfrm>
              <a:off x="2959100" y="1866900"/>
              <a:ext cx="1536700" cy="15367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2"/>
            <p:cNvSpPr/>
            <p:nvPr/>
          </p:nvSpPr>
          <p:spPr>
            <a:xfrm>
              <a:off x="3361590" y="2269905"/>
              <a:ext cx="731720" cy="730689"/>
            </a:xfrm>
            <a:custGeom>
              <a:avLst/>
              <a:gdLst>
                <a:gd name="connsiteX0" fmla="*/ 215718 w 600864"/>
                <a:gd name="connsiteY0" fmla="*/ 368211 h 600018"/>
                <a:gd name="connsiteX1" fmla="*/ 248486 w 600864"/>
                <a:gd name="connsiteY1" fmla="*/ 368211 h 600018"/>
                <a:gd name="connsiteX2" fmla="*/ 278592 w 600864"/>
                <a:gd name="connsiteY2" fmla="*/ 415069 h 600018"/>
                <a:gd name="connsiteX3" fmla="*/ 278592 w 600864"/>
                <a:gd name="connsiteY3" fmla="*/ 449855 h 600018"/>
                <a:gd name="connsiteX4" fmla="*/ 215718 w 600864"/>
                <a:gd name="connsiteY4" fmla="*/ 368211 h 600018"/>
                <a:gd name="connsiteX5" fmla="*/ 322272 w 600864"/>
                <a:gd name="connsiteY5" fmla="*/ 286566 h 600018"/>
                <a:gd name="connsiteX6" fmla="*/ 385146 w 600864"/>
                <a:gd name="connsiteY6" fmla="*/ 368210 h 600018"/>
                <a:gd name="connsiteX7" fmla="*/ 322272 w 600864"/>
                <a:gd name="connsiteY7" fmla="*/ 449854 h 600018"/>
                <a:gd name="connsiteX8" fmla="*/ 322272 w 600864"/>
                <a:gd name="connsiteY8" fmla="*/ 415068 h 600018"/>
                <a:gd name="connsiteX9" fmla="*/ 352378 w 600864"/>
                <a:gd name="connsiteY9" fmla="*/ 368210 h 600018"/>
                <a:gd name="connsiteX10" fmla="*/ 322272 w 600864"/>
                <a:gd name="connsiteY10" fmla="*/ 321352 h 600018"/>
                <a:gd name="connsiteX11" fmla="*/ 322272 w 600864"/>
                <a:gd name="connsiteY11" fmla="*/ 150163 h 600018"/>
                <a:gd name="connsiteX12" fmla="*/ 385146 w 600864"/>
                <a:gd name="connsiteY12" fmla="*/ 231807 h 600018"/>
                <a:gd name="connsiteX13" fmla="*/ 352378 w 600864"/>
                <a:gd name="connsiteY13" fmla="*/ 231807 h 600018"/>
                <a:gd name="connsiteX14" fmla="*/ 322272 w 600864"/>
                <a:gd name="connsiteY14" fmla="*/ 184949 h 600018"/>
                <a:gd name="connsiteX15" fmla="*/ 278592 w 600864"/>
                <a:gd name="connsiteY15" fmla="*/ 150163 h 600018"/>
                <a:gd name="connsiteX16" fmla="*/ 278592 w 600864"/>
                <a:gd name="connsiteY16" fmla="*/ 184935 h 600018"/>
                <a:gd name="connsiteX17" fmla="*/ 248486 w 600864"/>
                <a:gd name="connsiteY17" fmla="*/ 231776 h 600018"/>
                <a:gd name="connsiteX18" fmla="*/ 278592 w 600864"/>
                <a:gd name="connsiteY18" fmla="*/ 278821 h 600018"/>
                <a:gd name="connsiteX19" fmla="*/ 278592 w 600864"/>
                <a:gd name="connsiteY19" fmla="*/ 313593 h 600018"/>
                <a:gd name="connsiteX20" fmla="*/ 215718 w 600864"/>
                <a:gd name="connsiteY20" fmla="*/ 231776 h 600018"/>
                <a:gd name="connsiteX21" fmla="*/ 278592 w 600864"/>
                <a:gd name="connsiteY21" fmla="*/ 150163 h 600018"/>
                <a:gd name="connsiteX22" fmla="*/ 286848 w 600864"/>
                <a:gd name="connsiteY22" fmla="*/ 138097 h 600018"/>
                <a:gd name="connsiteX23" fmla="*/ 314086 w 600864"/>
                <a:gd name="connsiteY23" fmla="*/ 138097 h 600018"/>
                <a:gd name="connsiteX24" fmla="*/ 314086 w 600864"/>
                <a:gd name="connsiteY24" fmla="*/ 462134 h 600018"/>
                <a:gd name="connsiteX25" fmla="*/ 286848 w 600864"/>
                <a:gd name="connsiteY25" fmla="*/ 462134 h 600018"/>
                <a:gd name="connsiteX26" fmla="*/ 300534 w 600864"/>
                <a:gd name="connsiteY26" fmla="*/ 61388 h 600018"/>
                <a:gd name="connsiteX27" fmla="*/ 61471 w 600864"/>
                <a:gd name="connsiteY27" fmla="*/ 300111 h 600018"/>
                <a:gd name="connsiteX28" fmla="*/ 300534 w 600864"/>
                <a:gd name="connsiteY28" fmla="*/ 538629 h 600018"/>
                <a:gd name="connsiteX29" fmla="*/ 539393 w 600864"/>
                <a:gd name="connsiteY29" fmla="*/ 300111 h 600018"/>
                <a:gd name="connsiteX30" fmla="*/ 300534 w 600864"/>
                <a:gd name="connsiteY30" fmla="*/ 61388 h 600018"/>
                <a:gd name="connsiteX31" fmla="*/ 300534 w 600864"/>
                <a:gd name="connsiteY31" fmla="*/ 53206 h 600018"/>
                <a:gd name="connsiteX32" fmla="*/ 547587 w 600864"/>
                <a:gd name="connsiteY32" fmla="*/ 300111 h 600018"/>
                <a:gd name="connsiteX33" fmla="*/ 300534 w 600864"/>
                <a:gd name="connsiteY33" fmla="*/ 546811 h 600018"/>
                <a:gd name="connsiteX34" fmla="*/ 53277 w 600864"/>
                <a:gd name="connsiteY34" fmla="*/ 300111 h 600018"/>
                <a:gd name="connsiteX35" fmla="*/ 300534 w 600864"/>
                <a:gd name="connsiteY35" fmla="*/ 53206 h 600018"/>
                <a:gd name="connsiteX36" fmla="*/ 300535 w 600864"/>
                <a:gd name="connsiteY36" fmla="*/ 27208 h 600018"/>
                <a:gd name="connsiteX37" fmla="*/ 27247 w 600864"/>
                <a:gd name="connsiteY37" fmla="*/ 300111 h 600018"/>
                <a:gd name="connsiteX38" fmla="*/ 300535 w 600864"/>
                <a:gd name="connsiteY38" fmla="*/ 572810 h 600018"/>
                <a:gd name="connsiteX39" fmla="*/ 573617 w 600864"/>
                <a:gd name="connsiteY39" fmla="*/ 300111 h 600018"/>
                <a:gd name="connsiteX40" fmla="*/ 300535 w 600864"/>
                <a:gd name="connsiteY40" fmla="*/ 27208 h 600018"/>
                <a:gd name="connsiteX41" fmla="*/ 300535 w 600864"/>
                <a:gd name="connsiteY41" fmla="*/ 0 h 600018"/>
                <a:gd name="connsiteX42" fmla="*/ 600864 w 600864"/>
                <a:gd name="connsiteY42" fmla="*/ 300111 h 600018"/>
                <a:gd name="connsiteX43" fmla="*/ 300535 w 600864"/>
                <a:gd name="connsiteY43" fmla="*/ 600018 h 600018"/>
                <a:gd name="connsiteX44" fmla="*/ 0 w 600864"/>
                <a:gd name="connsiteY44" fmla="*/ 300111 h 600018"/>
                <a:gd name="connsiteX45" fmla="*/ 300535 w 600864"/>
                <a:gd name="connsiteY45" fmla="*/ 0 h 60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0864" h="600018">
                  <a:moveTo>
                    <a:pt x="215718" y="368211"/>
                  </a:moveTo>
                  <a:lnTo>
                    <a:pt x="248486" y="368211"/>
                  </a:lnTo>
                  <a:cubicBezTo>
                    <a:pt x="248486" y="389082"/>
                    <a:pt x="260979" y="406884"/>
                    <a:pt x="278592" y="415069"/>
                  </a:cubicBezTo>
                  <a:lnTo>
                    <a:pt x="278592" y="449855"/>
                  </a:lnTo>
                  <a:cubicBezTo>
                    <a:pt x="242547" y="440238"/>
                    <a:pt x="215718" y="407294"/>
                    <a:pt x="215718" y="368211"/>
                  </a:cubicBezTo>
                  <a:close/>
                  <a:moveTo>
                    <a:pt x="322272" y="286566"/>
                  </a:moveTo>
                  <a:cubicBezTo>
                    <a:pt x="358522" y="296183"/>
                    <a:pt x="385146" y="329127"/>
                    <a:pt x="385146" y="368210"/>
                  </a:cubicBezTo>
                  <a:cubicBezTo>
                    <a:pt x="385146" y="407293"/>
                    <a:pt x="358522" y="440237"/>
                    <a:pt x="322272" y="449854"/>
                  </a:cubicBezTo>
                  <a:lnTo>
                    <a:pt x="322272" y="415068"/>
                  </a:lnTo>
                  <a:cubicBezTo>
                    <a:pt x="340090" y="406883"/>
                    <a:pt x="352378" y="389081"/>
                    <a:pt x="352378" y="368210"/>
                  </a:cubicBezTo>
                  <a:cubicBezTo>
                    <a:pt x="352378" y="347339"/>
                    <a:pt x="340090" y="329537"/>
                    <a:pt x="322272" y="321352"/>
                  </a:cubicBezTo>
                  <a:close/>
                  <a:moveTo>
                    <a:pt x="322272" y="150163"/>
                  </a:moveTo>
                  <a:cubicBezTo>
                    <a:pt x="358522" y="159780"/>
                    <a:pt x="385146" y="192724"/>
                    <a:pt x="385146" y="231807"/>
                  </a:cubicBezTo>
                  <a:lnTo>
                    <a:pt x="352378" y="231807"/>
                  </a:lnTo>
                  <a:cubicBezTo>
                    <a:pt x="352378" y="211140"/>
                    <a:pt x="340090" y="193134"/>
                    <a:pt x="322272" y="184949"/>
                  </a:cubicBezTo>
                  <a:close/>
                  <a:moveTo>
                    <a:pt x="278592" y="150163"/>
                  </a:moveTo>
                  <a:lnTo>
                    <a:pt x="278592" y="184935"/>
                  </a:lnTo>
                  <a:cubicBezTo>
                    <a:pt x="260979" y="193117"/>
                    <a:pt x="248486" y="211117"/>
                    <a:pt x="248486" y="231776"/>
                  </a:cubicBezTo>
                  <a:cubicBezTo>
                    <a:pt x="248486" y="252639"/>
                    <a:pt x="260979" y="270434"/>
                    <a:pt x="278592" y="278821"/>
                  </a:cubicBezTo>
                  <a:lnTo>
                    <a:pt x="278592" y="313593"/>
                  </a:lnTo>
                  <a:cubicBezTo>
                    <a:pt x="242547" y="303775"/>
                    <a:pt x="215718" y="270843"/>
                    <a:pt x="215718" y="231776"/>
                  </a:cubicBezTo>
                  <a:cubicBezTo>
                    <a:pt x="215718" y="192708"/>
                    <a:pt x="242547" y="159777"/>
                    <a:pt x="278592" y="150163"/>
                  </a:cubicBezTo>
                  <a:close/>
                  <a:moveTo>
                    <a:pt x="286848" y="138097"/>
                  </a:moveTo>
                  <a:lnTo>
                    <a:pt x="314086" y="138097"/>
                  </a:lnTo>
                  <a:lnTo>
                    <a:pt x="314086" y="462134"/>
                  </a:lnTo>
                  <a:lnTo>
                    <a:pt x="286848" y="462134"/>
                  </a:lnTo>
                  <a:close/>
                  <a:moveTo>
                    <a:pt x="300534" y="61388"/>
                  </a:moveTo>
                  <a:cubicBezTo>
                    <a:pt x="168609" y="61388"/>
                    <a:pt x="61471" y="168374"/>
                    <a:pt x="61471" y="300111"/>
                  </a:cubicBezTo>
                  <a:cubicBezTo>
                    <a:pt x="61471" y="431643"/>
                    <a:pt x="168609" y="538629"/>
                    <a:pt x="300534" y="538629"/>
                  </a:cubicBezTo>
                  <a:cubicBezTo>
                    <a:pt x="432255" y="538629"/>
                    <a:pt x="539393" y="431643"/>
                    <a:pt x="539393" y="300111"/>
                  </a:cubicBezTo>
                  <a:cubicBezTo>
                    <a:pt x="539393" y="168374"/>
                    <a:pt x="432255" y="61388"/>
                    <a:pt x="300534" y="61388"/>
                  </a:cubicBezTo>
                  <a:close/>
                  <a:moveTo>
                    <a:pt x="300534" y="53206"/>
                  </a:moveTo>
                  <a:cubicBezTo>
                    <a:pt x="436762" y="53206"/>
                    <a:pt x="547587" y="163873"/>
                    <a:pt x="547587" y="300111"/>
                  </a:cubicBezTo>
                  <a:cubicBezTo>
                    <a:pt x="547587" y="436144"/>
                    <a:pt x="436762" y="546811"/>
                    <a:pt x="300534" y="546811"/>
                  </a:cubicBezTo>
                  <a:cubicBezTo>
                    <a:pt x="164102" y="546811"/>
                    <a:pt x="53277" y="436144"/>
                    <a:pt x="53277" y="300111"/>
                  </a:cubicBezTo>
                  <a:cubicBezTo>
                    <a:pt x="53277" y="163873"/>
                    <a:pt x="164102" y="53206"/>
                    <a:pt x="300534" y="53206"/>
                  </a:cubicBezTo>
                  <a:close/>
                  <a:moveTo>
                    <a:pt x="300535" y="27208"/>
                  </a:moveTo>
                  <a:cubicBezTo>
                    <a:pt x="149755" y="27208"/>
                    <a:pt x="27247" y="149544"/>
                    <a:pt x="27247" y="300111"/>
                  </a:cubicBezTo>
                  <a:cubicBezTo>
                    <a:pt x="27247" y="450474"/>
                    <a:pt x="149755" y="572810"/>
                    <a:pt x="300535" y="572810"/>
                  </a:cubicBezTo>
                  <a:cubicBezTo>
                    <a:pt x="451109" y="572810"/>
                    <a:pt x="573617" y="450474"/>
                    <a:pt x="573617" y="300111"/>
                  </a:cubicBezTo>
                  <a:cubicBezTo>
                    <a:pt x="573617" y="149544"/>
                    <a:pt x="451109" y="27208"/>
                    <a:pt x="300535" y="27208"/>
                  </a:cubicBezTo>
                  <a:close/>
                  <a:moveTo>
                    <a:pt x="300535" y="0"/>
                  </a:moveTo>
                  <a:cubicBezTo>
                    <a:pt x="466064" y="0"/>
                    <a:pt x="600864" y="134610"/>
                    <a:pt x="600864" y="300111"/>
                  </a:cubicBezTo>
                  <a:cubicBezTo>
                    <a:pt x="600864" y="465408"/>
                    <a:pt x="466064" y="600018"/>
                    <a:pt x="300535" y="600018"/>
                  </a:cubicBezTo>
                  <a:cubicBezTo>
                    <a:pt x="134800" y="600018"/>
                    <a:pt x="0" y="465408"/>
                    <a:pt x="0" y="300111"/>
                  </a:cubicBezTo>
                  <a:cubicBezTo>
                    <a:pt x="0" y="134610"/>
                    <a:pt x="134800" y="0"/>
                    <a:pt x="300535"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组合 21"/>
          <p:cNvGrpSpPr/>
          <p:nvPr/>
        </p:nvGrpSpPr>
        <p:grpSpPr>
          <a:xfrm>
            <a:off x="6647155" y="1200715"/>
            <a:ext cx="4007123" cy="558367"/>
            <a:chOff x="7727479" y="3464575"/>
            <a:chExt cx="4007123" cy="558367"/>
          </a:xfrm>
        </p:grpSpPr>
        <p:sp>
          <p:nvSpPr>
            <p:cNvPr id="23" name="矩形 22"/>
            <p:cNvSpPr/>
            <p:nvPr/>
          </p:nvSpPr>
          <p:spPr>
            <a:xfrm>
              <a:off x="7727479" y="3747033"/>
              <a:ext cx="4007123" cy="275909"/>
            </a:xfrm>
            <a:prstGeom prst="rect">
              <a:avLst/>
            </a:prstGeom>
          </p:spPr>
          <p:txBody>
            <a:bodyPr wrap="square">
              <a:spAutoFit/>
              <a:scene3d>
                <a:camera prst="orthographicFront"/>
                <a:lightRig rig="threePt" dir="t"/>
              </a:scene3d>
              <a:sp3d contourW="12700"/>
            </a:bodyPr>
            <a:lstStyle/>
            <a:p>
              <a:pPr>
                <a:lnSpc>
                  <a:spcPct val="125000"/>
                </a:lnSpc>
              </a:pPr>
              <a:r>
                <a:rPr lang="en-US" altLang="zh-CN" sz="1050" dirty="0" smtClean="0">
                  <a:solidFill>
                    <a:schemeClr val="tx1">
                      <a:lumMod val="65000"/>
                      <a:lumOff val="35000"/>
                    </a:schemeClr>
                  </a:solidFill>
                  <a:latin typeface="+mn-ea"/>
                </a:rPr>
                <a:t>·</a:t>
              </a:r>
              <a:endParaRPr lang="zh-CN" altLang="en-US" sz="1050" dirty="0" smtClean="0">
                <a:solidFill>
                  <a:schemeClr val="tx1">
                    <a:lumMod val="65000"/>
                    <a:lumOff val="35000"/>
                  </a:schemeClr>
                </a:solidFill>
                <a:latin typeface="+mn-ea"/>
              </a:endParaRPr>
            </a:p>
          </p:txBody>
        </p:sp>
        <p:sp>
          <p:nvSpPr>
            <p:cNvPr id="24" name="矩形 23"/>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65000"/>
                      <a:lumOff val="35000"/>
                    </a:schemeClr>
                  </a:solidFill>
                  <a:latin typeface="+mn-ea"/>
                </a:rPr>
                <a:t>阿里云服务器</a:t>
              </a:r>
              <a:endParaRPr lang="zh-CN" altLang="en-US" sz="1600" b="1" dirty="0">
                <a:solidFill>
                  <a:schemeClr val="tx1">
                    <a:lumMod val="65000"/>
                    <a:lumOff val="35000"/>
                  </a:schemeClr>
                </a:solidFill>
                <a:latin typeface="+mn-ea"/>
              </a:endParaRPr>
            </a:p>
          </p:txBody>
        </p:sp>
      </p:grpSp>
      <p:grpSp>
        <p:nvGrpSpPr>
          <p:cNvPr id="25" name="组合 24"/>
          <p:cNvGrpSpPr/>
          <p:nvPr/>
        </p:nvGrpSpPr>
        <p:grpSpPr>
          <a:xfrm>
            <a:off x="6658920" y="3124281"/>
            <a:ext cx="4007123" cy="598534"/>
            <a:chOff x="7727478" y="3464575"/>
            <a:chExt cx="4007123" cy="598534"/>
          </a:xfrm>
        </p:grpSpPr>
        <p:sp>
          <p:nvSpPr>
            <p:cNvPr id="26" name="矩形 25"/>
            <p:cNvSpPr/>
            <p:nvPr/>
          </p:nvSpPr>
          <p:spPr>
            <a:xfrm>
              <a:off x="7727478" y="3787200"/>
              <a:ext cx="4007123" cy="275909"/>
            </a:xfrm>
            <a:prstGeom prst="rect">
              <a:avLst/>
            </a:prstGeom>
          </p:spPr>
          <p:txBody>
            <a:bodyPr wrap="square">
              <a:spAutoFit/>
              <a:scene3d>
                <a:camera prst="orthographicFront"/>
                <a:lightRig rig="threePt" dir="t"/>
              </a:scene3d>
              <a:sp3d contourW="12700"/>
            </a:bodyPr>
            <a:lstStyle/>
            <a:p>
              <a:pPr>
                <a:lnSpc>
                  <a:spcPct val="125000"/>
                </a:lnSpc>
              </a:pPr>
              <a:endParaRPr lang="zh-CN" altLang="en-US" sz="1050" dirty="0" smtClean="0">
                <a:solidFill>
                  <a:schemeClr val="tx1">
                    <a:lumMod val="65000"/>
                    <a:lumOff val="35000"/>
                  </a:schemeClr>
                </a:solidFill>
                <a:latin typeface="+mn-ea"/>
              </a:endParaRPr>
            </a:p>
          </p:txBody>
        </p:sp>
        <p:sp>
          <p:nvSpPr>
            <p:cNvPr id="27" name="矩形 26"/>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err="1" smtClean="0">
                  <a:solidFill>
                    <a:schemeClr val="tx1">
                      <a:lumMod val="65000"/>
                      <a:lumOff val="35000"/>
                    </a:schemeClr>
                  </a:solidFill>
                  <a:latin typeface="+mn-ea"/>
                </a:rPr>
                <a:t>Mysql</a:t>
              </a:r>
              <a:r>
                <a:rPr lang="zh-CN" altLang="en-US" sz="1600" b="1" dirty="0" smtClean="0">
                  <a:solidFill>
                    <a:schemeClr val="tx1">
                      <a:lumMod val="65000"/>
                      <a:lumOff val="35000"/>
                    </a:schemeClr>
                  </a:solidFill>
                  <a:latin typeface="+mn-ea"/>
                </a:rPr>
                <a:t>数据库</a:t>
              </a:r>
              <a:endParaRPr lang="zh-CN" altLang="en-US" sz="1600" b="1" dirty="0">
                <a:solidFill>
                  <a:schemeClr val="tx1">
                    <a:lumMod val="65000"/>
                    <a:lumOff val="35000"/>
                  </a:schemeClr>
                </a:solidFill>
                <a:latin typeface="+mn-ea"/>
              </a:endParaRPr>
            </a:p>
          </p:txBody>
        </p:sp>
      </p:grpSp>
      <p:grpSp>
        <p:nvGrpSpPr>
          <p:cNvPr id="28" name="组合 27"/>
          <p:cNvGrpSpPr/>
          <p:nvPr/>
        </p:nvGrpSpPr>
        <p:grpSpPr>
          <a:xfrm>
            <a:off x="6647155" y="5013338"/>
            <a:ext cx="4007123" cy="558367"/>
            <a:chOff x="7727479" y="3464575"/>
            <a:chExt cx="4007123" cy="558367"/>
          </a:xfrm>
        </p:grpSpPr>
        <p:sp>
          <p:nvSpPr>
            <p:cNvPr id="29" name="矩形 28"/>
            <p:cNvSpPr/>
            <p:nvPr/>
          </p:nvSpPr>
          <p:spPr>
            <a:xfrm>
              <a:off x="7727479" y="3747033"/>
              <a:ext cx="4007123" cy="275909"/>
            </a:xfrm>
            <a:prstGeom prst="rect">
              <a:avLst/>
            </a:prstGeom>
          </p:spPr>
          <p:txBody>
            <a:bodyPr wrap="square">
              <a:spAutoFit/>
              <a:scene3d>
                <a:camera prst="orthographicFront"/>
                <a:lightRig rig="threePt" dir="t"/>
              </a:scene3d>
              <a:sp3d contourW="12700"/>
            </a:bodyPr>
            <a:lstStyle/>
            <a:p>
              <a:pPr>
                <a:lnSpc>
                  <a:spcPct val="125000"/>
                </a:lnSpc>
              </a:pPr>
              <a:endParaRPr lang="zh-CN" altLang="en-US" sz="1050" dirty="0" smtClean="0">
                <a:solidFill>
                  <a:schemeClr val="tx1">
                    <a:lumMod val="65000"/>
                    <a:lumOff val="35000"/>
                  </a:schemeClr>
                </a:solidFill>
                <a:latin typeface="+mn-ea"/>
              </a:endParaRPr>
            </a:p>
          </p:txBody>
        </p:sp>
        <p:sp>
          <p:nvSpPr>
            <p:cNvPr id="30" name="矩形 29"/>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65000"/>
                      <a:lumOff val="35000"/>
                    </a:schemeClr>
                  </a:solidFill>
                  <a:latin typeface="+mn-ea"/>
                </a:rPr>
                <a:t>客户端连接</a:t>
              </a:r>
              <a:endParaRPr lang="zh-CN" altLang="en-US" sz="1600" b="1" dirty="0">
                <a:solidFill>
                  <a:schemeClr val="tx1">
                    <a:lumMod val="65000"/>
                    <a:lumOff val="35000"/>
                  </a:schemeClr>
                </a:solidFill>
                <a:latin typeface="+mn-ea"/>
              </a:endParaRPr>
            </a:p>
          </p:txBody>
        </p:sp>
      </p:grpSp>
      <p:sp>
        <p:nvSpPr>
          <p:cNvPr id="31" name="Rectangle 13" descr="FD1DDF730CE4456e89755B07FE1653D0# #Rectangle 13"/>
          <p:cNvSpPr>
            <a:spLocks noChangeArrowheads="1"/>
          </p:cNvSpPr>
          <p:nvPr/>
        </p:nvSpPr>
        <p:spPr bwMode="auto">
          <a:xfrm>
            <a:off x="6647154" y="1576225"/>
            <a:ext cx="36984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000" dirty="0">
                <a:solidFill>
                  <a:schemeClr val="tx1">
                    <a:lumMod val="65000"/>
                    <a:lumOff val="35000"/>
                  </a:schemeClr>
                </a:solidFill>
                <a:latin typeface="+mn-lt"/>
                <a:ea typeface="+mn-ea"/>
              </a:rPr>
              <a:t> </a:t>
            </a:r>
            <a:r>
              <a:rPr lang="en-US" altLang="zh-CN" sz="1200" dirty="0">
                <a:solidFill>
                  <a:schemeClr val="tx1">
                    <a:lumMod val="65000"/>
                    <a:lumOff val="35000"/>
                  </a:schemeClr>
                </a:solidFill>
                <a:latin typeface="+mn-lt"/>
                <a:ea typeface="+mn-ea"/>
              </a:rPr>
              <a:t>CentOS 6.8 64</a:t>
            </a:r>
            <a:r>
              <a:rPr lang="zh-CN" altLang="en-US" sz="1200" dirty="0" smtClean="0">
                <a:solidFill>
                  <a:schemeClr val="tx1">
                    <a:lumMod val="65000"/>
                    <a:lumOff val="35000"/>
                  </a:schemeClr>
                </a:solidFill>
                <a:latin typeface="+mn-lt"/>
                <a:ea typeface="+mn-ea"/>
              </a:rPr>
              <a:t>位操作系统</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en-US" altLang="zh-CN" sz="1200" dirty="0" smtClean="0">
                <a:solidFill>
                  <a:schemeClr val="tx1">
                    <a:lumMod val="65000"/>
                    <a:lumOff val="35000"/>
                  </a:schemeClr>
                </a:solidFill>
                <a:latin typeface="+mn-lt"/>
                <a:ea typeface="+mn-ea"/>
              </a:rPr>
              <a:t>2</a:t>
            </a:r>
            <a:r>
              <a:rPr lang="zh-CN" altLang="en-US" sz="1200" dirty="0" smtClean="0">
                <a:solidFill>
                  <a:schemeClr val="tx1">
                    <a:lumMod val="65000"/>
                    <a:lumOff val="35000"/>
                  </a:schemeClr>
                </a:solidFill>
                <a:latin typeface="+mn-lt"/>
                <a:ea typeface="+mn-ea"/>
              </a:rPr>
              <a:t>核</a:t>
            </a:r>
            <a:r>
              <a:rPr lang="en-US" altLang="zh-CN" sz="1200" dirty="0" smtClean="0">
                <a:solidFill>
                  <a:schemeClr val="tx1">
                    <a:lumMod val="65000"/>
                    <a:lumOff val="35000"/>
                  </a:schemeClr>
                </a:solidFill>
                <a:latin typeface="+mn-lt"/>
                <a:ea typeface="+mn-ea"/>
              </a:rPr>
              <a:t>CPU</a:t>
            </a:r>
            <a:r>
              <a:rPr lang="zh-CN" altLang="en-US" sz="1200" dirty="0" smtClean="0">
                <a:solidFill>
                  <a:schemeClr val="tx1">
                    <a:lumMod val="65000"/>
                    <a:lumOff val="35000"/>
                  </a:schemeClr>
                </a:solidFill>
                <a:latin typeface="+mn-lt"/>
                <a:ea typeface="+mn-ea"/>
              </a:rPr>
              <a:t>，</a:t>
            </a:r>
            <a:r>
              <a:rPr lang="en-US" altLang="zh-CN" sz="1200" dirty="0" smtClean="0">
                <a:solidFill>
                  <a:schemeClr val="tx1">
                    <a:lumMod val="65000"/>
                    <a:lumOff val="35000"/>
                  </a:schemeClr>
                </a:solidFill>
                <a:latin typeface="+mn-lt"/>
                <a:ea typeface="+mn-ea"/>
              </a:rPr>
              <a:t>4G</a:t>
            </a:r>
            <a:r>
              <a:rPr lang="zh-CN" altLang="en-US" sz="1200" dirty="0" smtClean="0">
                <a:solidFill>
                  <a:schemeClr val="tx1">
                    <a:lumMod val="65000"/>
                    <a:lumOff val="35000"/>
                  </a:schemeClr>
                </a:solidFill>
                <a:latin typeface="+mn-lt"/>
                <a:ea typeface="+mn-ea"/>
              </a:rPr>
              <a:t>运行内存，</a:t>
            </a:r>
            <a:r>
              <a:rPr lang="en-US" altLang="zh-CN" sz="1200" dirty="0" smtClean="0">
                <a:solidFill>
                  <a:schemeClr val="tx1">
                    <a:lumMod val="65000"/>
                    <a:lumOff val="35000"/>
                  </a:schemeClr>
                </a:solidFill>
                <a:latin typeface="+mn-lt"/>
                <a:ea typeface="+mn-ea"/>
              </a:rPr>
              <a:t>40G</a:t>
            </a:r>
            <a:r>
              <a:rPr lang="zh-CN" altLang="en-US" sz="1200" dirty="0" smtClean="0">
                <a:solidFill>
                  <a:schemeClr val="tx1">
                    <a:lumMod val="65000"/>
                    <a:lumOff val="35000"/>
                  </a:schemeClr>
                </a:solidFill>
                <a:latin typeface="+mn-lt"/>
                <a:ea typeface="+mn-ea"/>
              </a:rPr>
              <a:t>系统盘</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安装镜像，包含</a:t>
            </a:r>
            <a:r>
              <a:rPr lang="en-US" altLang="zh-CN" sz="1200" dirty="0" err="1" smtClean="0">
                <a:solidFill>
                  <a:schemeClr val="tx1">
                    <a:lumMod val="65000"/>
                    <a:lumOff val="35000"/>
                  </a:schemeClr>
                </a:solidFill>
                <a:latin typeface="+mn-lt"/>
                <a:ea typeface="+mn-ea"/>
              </a:rPr>
              <a:t>Mysql</a:t>
            </a:r>
            <a:r>
              <a:rPr lang="zh-CN" altLang="en-US" sz="1200" dirty="0" smtClean="0">
                <a:solidFill>
                  <a:schemeClr val="tx1">
                    <a:lumMod val="65000"/>
                    <a:lumOff val="35000"/>
                  </a:schemeClr>
                </a:solidFill>
                <a:latin typeface="+mn-lt"/>
                <a:ea typeface="+mn-ea"/>
              </a:rPr>
              <a:t>数据库和</a:t>
            </a:r>
            <a:r>
              <a:rPr lang="en-US" altLang="zh-CN" sz="1200" dirty="0" smtClean="0">
                <a:solidFill>
                  <a:schemeClr val="tx1">
                    <a:lumMod val="65000"/>
                    <a:lumOff val="35000"/>
                  </a:schemeClr>
                </a:solidFill>
                <a:latin typeface="+mn-lt"/>
                <a:ea typeface="+mn-ea"/>
              </a:rPr>
              <a:t>Python 3.6</a:t>
            </a:r>
            <a:r>
              <a:rPr lang="zh-CN" altLang="en-US" sz="1200" dirty="0" smtClean="0">
                <a:solidFill>
                  <a:schemeClr val="tx1">
                    <a:lumMod val="65000"/>
                    <a:lumOff val="35000"/>
                  </a:schemeClr>
                </a:solidFill>
                <a:latin typeface="+mn-lt"/>
                <a:ea typeface="+mn-ea"/>
              </a:rPr>
              <a:t>运行环境</a:t>
            </a:r>
          </a:p>
        </p:txBody>
      </p:sp>
      <p:sp>
        <p:nvSpPr>
          <p:cNvPr id="32" name="Rectangle 13" descr="FD1DDF730CE4456e89755B07FE1653D0# #Rectangle 13"/>
          <p:cNvSpPr>
            <a:spLocks noChangeArrowheads="1"/>
          </p:cNvSpPr>
          <p:nvPr/>
        </p:nvSpPr>
        <p:spPr bwMode="auto">
          <a:xfrm>
            <a:off x="6658920" y="3487073"/>
            <a:ext cx="36984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000" dirty="0">
                <a:solidFill>
                  <a:schemeClr val="tx1">
                    <a:lumMod val="65000"/>
                    <a:lumOff val="35000"/>
                  </a:schemeClr>
                </a:solidFill>
                <a:latin typeface="+mn-lt"/>
                <a:ea typeface="+mn-ea"/>
              </a:rPr>
              <a:t> </a:t>
            </a:r>
            <a:r>
              <a:rPr lang="en-US" altLang="zh-CN" sz="1200" dirty="0" err="1" smtClean="0">
                <a:solidFill>
                  <a:schemeClr val="tx1">
                    <a:lumMod val="65000"/>
                    <a:lumOff val="35000"/>
                  </a:schemeClr>
                </a:solidFill>
                <a:latin typeface="+mn-lt"/>
                <a:ea typeface="+mn-ea"/>
              </a:rPr>
              <a:t>Xshell</a:t>
            </a:r>
            <a:r>
              <a:rPr lang="zh-CN" altLang="en-US" sz="1200" dirty="0" smtClean="0">
                <a:solidFill>
                  <a:schemeClr val="tx1">
                    <a:lumMod val="65000"/>
                    <a:lumOff val="35000"/>
                  </a:schemeClr>
                </a:solidFill>
                <a:latin typeface="+mn-lt"/>
                <a:ea typeface="+mn-ea"/>
              </a:rPr>
              <a:t>以命令行形式操作数据库</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使用</a:t>
            </a:r>
            <a:r>
              <a:rPr lang="en-US" altLang="zh-CN" sz="1200" dirty="0" err="1" smtClean="0">
                <a:solidFill>
                  <a:schemeClr val="tx1">
                    <a:lumMod val="65000"/>
                    <a:lumOff val="35000"/>
                  </a:schemeClr>
                </a:solidFill>
                <a:latin typeface="+mn-lt"/>
                <a:ea typeface="+mn-ea"/>
              </a:rPr>
              <a:t>Mysql</a:t>
            </a:r>
            <a:r>
              <a:rPr lang="zh-CN" altLang="en-US" sz="1200" dirty="0" smtClean="0">
                <a:solidFill>
                  <a:schemeClr val="tx1">
                    <a:lumMod val="65000"/>
                    <a:lumOff val="35000"/>
                  </a:schemeClr>
                </a:solidFill>
                <a:latin typeface="+mn-lt"/>
                <a:ea typeface="+mn-ea"/>
              </a:rPr>
              <a:t>语言完成相应表格的创建</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设置数据库访问权限</a:t>
            </a:r>
          </a:p>
        </p:txBody>
      </p:sp>
      <p:sp>
        <p:nvSpPr>
          <p:cNvPr id="33" name="Rectangle 13" descr="FD1DDF730CE4456e89755B07FE1653D0# #Rectangle 13"/>
          <p:cNvSpPr>
            <a:spLocks noChangeArrowheads="1"/>
          </p:cNvSpPr>
          <p:nvPr/>
        </p:nvSpPr>
        <p:spPr bwMode="auto">
          <a:xfrm>
            <a:off x="6658920" y="5433750"/>
            <a:ext cx="36984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000" dirty="0" smtClean="0">
                <a:solidFill>
                  <a:schemeClr val="tx1">
                    <a:lumMod val="65000"/>
                    <a:lumOff val="35000"/>
                  </a:schemeClr>
                </a:solidFill>
                <a:latin typeface="+mn-lt"/>
                <a:ea typeface="+mn-ea"/>
              </a:rPr>
              <a:t> </a:t>
            </a:r>
            <a:r>
              <a:rPr lang="zh-CN" altLang="en-US" sz="1200" dirty="0" smtClean="0">
                <a:solidFill>
                  <a:schemeClr val="tx1">
                    <a:lumMod val="65000"/>
                    <a:lumOff val="35000"/>
                  </a:schemeClr>
                </a:solidFill>
                <a:latin typeface="+mn-lt"/>
                <a:ea typeface="+mn-ea"/>
              </a:rPr>
              <a:t>服务器地址、登录数据的用户名、密码</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访问端口为</a:t>
            </a:r>
            <a:r>
              <a:rPr lang="en-US" altLang="zh-CN" sz="1200" dirty="0" smtClean="0">
                <a:solidFill>
                  <a:schemeClr val="tx1">
                    <a:lumMod val="65000"/>
                    <a:lumOff val="35000"/>
                  </a:schemeClr>
                </a:solidFill>
                <a:latin typeface="+mn-lt"/>
                <a:ea typeface="+mn-ea"/>
              </a:rPr>
              <a:t>3306</a:t>
            </a:r>
            <a:r>
              <a:rPr lang="zh-CN" altLang="en-US" sz="1200" dirty="0" smtClean="0">
                <a:solidFill>
                  <a:schemeClr val="tx1">
                    <a:lumMod val="65000"/>
                    <a:lumOff val="35000"/>
                  </a:schemeClr>
                </a:solidFill>
                <a:latin typeface="+mn-lt"/>
                <a:ea typeface="+mn-ea"/>
              </a:rPr>
              <a:t>，数据库名称为</a:t>
            </a:r>
            <a:r>
              <a:rPr lang="en-US" altLang="zh-CN" sz="1200" dirty="0" smtClean="0">
                <a:solidFill>
                  <a:schemeClr val="tx1">
                    <a:lumMod val="65000"/>
                    <a:lumOff val="35000"/>
                  </a:schemeClr>
                </a:solidFill>
                <a:latin typeface="+mn-lt"/>
                <a:ea typeface="+mn-ea"/>
              </a:rPr>
              <a:t>VTUHIS</a:t>
            </a:r>
          </a:p>
          <a:p>
            <a:pPr eaLnBrk="1" hangingPunct="1">
              <a:lnSpc>
                <a:spcPct val="120000"/>
              </a:lnSpc>
              <a:defRPr/>
            </a:pPr>
            <a:r>
              <a:rPr lang="zh-CN" altLang="en-US" sz="1200" dirty="0" smtClean="0">
                <a:solidFill>
                  <a:schemeClr val="tx1">
                    <a:lumMod val="65000"/>
                    <a:lumOff val="35000"/>
                  </a:schemeClr>
                </a:solidFill>
                <a:latin typeface="+mn-lt"/>
                <a:ea typeface="+mn-ea"/>
              </a:rPr>
              <a:t>加载</a:t>
            </a:r>
            <a:r>
              <a:rPr lang="en-US" altLang="zh-CN" sz="1200" dirty="0" err="1" smtClean="0">
                <a:solidFill>
                  <a:schemeClr val="tx1">
                    <a:lumMod val="65000"/>
                    <a:lumOff val="35000"/>
                  </a:schemeClr>
                </a:solidFill>
                <a:latin typeface="+mn-lt"/>
                <a:ea typeface="+mn-ea"/>
              </a:rPr>
              <a:t>Mysql</a:t>
            </a:r>
            <a:r>
              <a:rPr lang="zh-CN" altLang="en-US" sz="1200" dirty="0" smtClean="0">
                <a:solidFill>
                  <a:schemeClr val="tx1">
                    <a:lumMod val="65000"/>
                    <a:lumOff val="35000"/>
                  </a:schemeClr>
                </a:solidFill>
                <a:latin typeface="+mn-lt"/>
                <a:ea typeface="+mn-ea"/>
              </a:rPr>
              <a:t>访问驱动</a:t>
            </a:r>
          </a:p>
        </p:txBody>
      </p:sp>
    </p:spTree>
    <p:extLst>
      <p:ext uri="{BB962C8B-B14F-4D97-AF65-F5344CB8AC3E}">
        <p14:creationId xmlns:p14="http://schemas.microsoft.com/office/powerpoint/2010/main" val="1003607756"/>
      </p:ext>
    </p:extLst>
  </p:cSld>
  <p:clrMapOvr>
    <a:masterClrMapping/>
  </p:clrMapOvr>
  <mc:AlternateContent xmlns:mc="http://schemas.openxmlformats.org/markup-compatibility/2006" xmlns:p14="http://schemas.microsoft.com/office/powerpoint/2010/main">
    <mc:Choice Requires="p14">
      <p:transition spd="slow" p14:dur="1500" advTm="46912">
        <p:random/>
      </p:transition>
    </mc:Choice>
    <mc:Fallback xmlns="">
      <p:transition spd="slow" advTm="46912">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客户端开发</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pic>
        <p:nvPicPr>
          <p:cNvPr id="34" name="图片占位符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340" y="1246820"/>
            <a:ext cx="2480606" cy="1823430"/>
          </a:xfrm>
          <a:custGeom>
            <a:avLst/>
            <a:gdLst>
              <a:gd name="connsiteX0" fmla="*/ 534613 w 2480606"/>
              <a:gd name="connsiteY0" fmla="*/ 0 h 2138453"/>
              <a:gd name="connsiteX1" fmla="*/ 1945993 w 2480606"/>
              <a:gd name="connsiteY1" fmla="*/ 0 h 2138453"/>
              <a:gd name="connsiteX2" fmla="*/ 2480606 w 2480606"/>
              <a:gd name="connsiteY2" fmla="*/ 1069227 h 2138453"/>
              <a:gd name="connsiteX3" fmla="*/ 1945993 w 2480606"/>
              <a:gd name="connsiteY3" fmla="*/ 2138453 h 2138453"/>
              <a:gd name="connsiteX4" fmla="*/ 534613 w 2480606"/>
              <a:gd name="connsiteY4" fmla="*/ 2138453 h 2138453"/>
              <a:gd name="connsiteX5" fmla="*/ 0 w 2480606"/>
              <a:gd name="connsiteY5" fmla="*/ 1069227 h 213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06" h="2138453">
                <a:moveTo>
                  <a:pt x="534613" y="0"/>
                </a:moveTo>
                <a:lnTo>
                  <a:pt x="1945993" y="0"/>
                </a:lnTo>
                <a:lnTo>
                  <a:pt x="2480606" y="1069227"/>
                </a:lnTo>
                <a:lnTo>
                  <a:pt x="1945993" y="2138453"/>
                </a:lnTo>
                <a:lnTo>
                  <a:pt x="534613" y="2138453"/>
                </a:lnTo>
                <a:lnTo>
                  <a:pt x="0" y="1069227"/>
                </a:lnTo>
                <a:close/>
              </a:path>
            </a:pathLst>
          </a:custGeom>
          <a:ln w="38100">
            <a:solidFill>
              <a:schemeClr val="accent1"/>
            </a:solidFill>
          </a:ln>
        </p:spPr>
      </p:pic>
      <p:pic>
        <p:nvPicPr>
          <p:cNvPr id="35" name="图片占位符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2804" y="1218587"/>
            <a:ext cx="2480606" cy="1828919"/>
          </a:xfrm>
          <a:custGeom>
            <a:avLst/>
            <a:gdLst>
              <a:gd name="connsiteX0" fmla="*/ 534613 w 2480606"/>
              <a:gd name="connsiteY0" fmla="*/ 0 h 2138453"/>
              <a:gd name="connsiteX1" fmla="*/ 1945993 w 2480606"/>
              <a:gd name="connsiteY1" fmla="*/ 0 h 2138453"/>
              <a:gd name="connsiteX2" fmla="*/ 2480606 w 2480606"/>
              <a:gd name="connsiteY2" fmla="*/ 1069227 h 2138453"/>
              <a:gd name="connsiteX3" fmla="*/ 1945993 w 2480606"/>
              <a:gd name="connsiteY3" fmla="*/ 2138453 h 2138453"/>
              <a:gd name="connsiteX4" fmla="*/ 534613 w 2480606"/>
              <a:gd name="connsiteY4" fmla="*/ 2138453 h 2138453"/>
              <a:gd name="connsiteX5" fmla="*/ 0 w 2480606"/>
              <a:gd name="connsiteY5" fmla="*/ 1069227 h 213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06" h="2138453">
                <a:moveTo>
                  <a:pt x="534613" y="0"/>
                </a:moveTo>
                <a:lnTo>
                  <a:pt x="1945993" y="0"/>
                </a:lnTo>
                <a:lnTo>
                  <a:pt x="2480606" y="1069227"/>
                </a:lnTo>
                <a:lnTo>
                  <a:pt x="1945993" y="2138453"/>
                </a:lnTo>
                <a:lnTo>
                  <a:pt x="534613" y="2138453"/>
                </a:lnTo>
                <a:lnTo>
                  <a:pt x="0" y="1069227"/>
                </a:lnTo>
                <a:close/>
              </a:path>
            </a:pathLst>
          </a:custGeom>
          <a:ln w="38100">
            <a:solidFill>
              <a:schemeClr val="accent1"/>
            </a:solidFill>
          </a:ln>
        </p:spPr>
      </p:pic>
      <p:pic>
        <p:nvPicPr>
          <p:cNvPr id="36" name="图片占位符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8268" y="1193097"/>
            <a:ext cx="2480606" cy="1879897"/>
          </a:xfrm>
          <a:custGeom>
            <a:avLst/>
            <a:gdLst>
              <a:gd name="connsiteX0" fmla="*/ 534613 w 2480606"/>
              <a:gd name="connsiteY0" fmla="*/ 0 h 2138453"/>
              <a:gd name="connsiteX1" fmla="*/ 1945993 w 2480606"/>
              <a:gd name="connsiteY1" fmla="*/ 0 h 2138453"/>
              <a:gd name="connsiteX2" fmla="*/ 2480606 w 2480606"/>
              <a:gd name="connsiteY2" fmla="*/ 1069227 h 2138453"/>
              <a:gd name="connsiteX3" fmla="*/ 1945993 w 2480606"/>
              <a:gd name="connsiteY3" fmla="*/ 2138453 h 2138453"/>
              <a:gd name="connsiteX4" fmla="*/ 534613 w 2480606"/>
              <a:gd name="connsiteY4" fmla="*/ 2138453 h 2138453"/>
              <a:gd name="connsiteX5" fmla="*/ 0 w 2480606"/>
              <a:gd name="connsiteY5" fmla="*/ 1069227 h 213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06" h="2138453">
                <a:moveTo>
                  <a:pt x="534613" y="0"/>
                </a:moveTo>
                <a:lnTo>
                  <a:pt x="1945993" y="0"/>
                </a:lnTo>
                <a:lnTo>
                  <a:pt x="2480606" y="1069227"/>
                </a:lnTo>
                <a:lnTo>
                  <a:pt x="1945993" y="2138453"/>
                </a:lnTo>
                <a:lnTo>
                  <a:pt x="534613" y="2138453"/>
                </a:lnTo>
                <a:lnTo>
                  <a:pt x="0" y="1069227"/>
                </a:lnTo>
                <a:close/>
              </a:path>
            </a:pathLst>
          </a:custGeom>
          <a:ln w="38100">
            <a:solidFill>
              <a:schemeClr val="accent1"/>
            </a:solidFill>
          </a:ln>
        </p:spPr>
      </p:pic>
      <p:sp>
        <p:nvSpPr>
          <p:cNvPr id="6" name="左右箭头 5"/>
          <p:cNvSpPr/>
          <p:nvPr/>
        </p:nvSpPr>
        <p:spPr>
          <a:xfrm>
            <a:off x="2964767" y="2081134"/>
            <a:ext cx="1793138" cy="1548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7439270" y="2055644"/>
            <a:ext cx="1793138" cy="1548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25876" y="1778645"/>
            <a:ext cx="1870920" cy="276999"/>
          </a:xfrm>
          <a:prstGeom prst="rect">
            <a:avLst/>
          </a:prstGeom>
          <a:noFill/>
        </p:spPr>
        <p:txBody>
          <a:bodyPr wrap="square" rtlCol="0">
            <a:spAutoFit/>
          </a:bodyPr>
          <a:lstStyle/>
          <a:p>
            <a:r>
              <a:rPr lang="zh-CN" altLang="en-US" sz="1200" dirty="0" smtClean="0"/>
              <a:t>发送请求，手机号等参数</a:t>
            </a:r>
            <a:endParaRPr lang="zh-CN" altLang="en-US" sz="1200" dirty="0"/>
          </a:p>
        </p:txBody>
      </p:sp>
      <p:sp>
        <p:nvSpPr>
          <p:cNvPr id="39" name="文本框 38"/>
          <p:cNvSpPr txBox="1"/>
          <p:nvPr/>
        </p:nvSpPr>
        <p:spPr>
          <a:xfrm>
            <a:off x="3260465" y="2261426"/>
            <a:ext cx="1201742" cy="276999"/>
          </a:xfrm>
          <a:prstGeom prst="rect">
            <a:avLst/>
          </a:prstGeom>
          <a:noFill/>
        </p:spPr>
        <p:txBody>
          <a:bodyPr wrap="square" rtlCol="0">
            <a:spAutoFit/>
          </a:bodyPr>
          <a:lstStyle/>
          <a:p>
            <a:r>
              <a:rPr lang="zh-CN" altLang="en-US" sz="1200" dirty="0" smtClean="0"/>
              <a:t>返回发送状态</a:t>
            </a:r>
            <a:endParaRPr lang="zh-CN" altLang="en-US" sz="1200" dirty="0"/>
          </a:p>
        </p:txBody>
      </p:sp>
      <p:sp>
        <p:nvSpPr>
          <p:cNvPr id="40" name="文本框 39"/>
          <p:cNvSpPr txBox="1"/>
          <p:nvPr/>
        </p:nvSpPr>
        <p:spPr>
          <a:xfrm>
            <a:off x="7567680" y="1772452"/>
            <a:ext cx="1712658" cy="276999"/>
          </a:xfrm>
          <a:prstGeom prst="rect">
            <a:avLst/>
          </a:prstGeom>
          <a:noFill/>
        </p:spPr>
        <p:txBody>
          <a:bodyPr wrap="square" rtlCol="0">
            <a:spAutoFit/>
          </a:bodyPr>
          <a:lstStyle/>
          <a:p>
            <a:r>
              <a:rPr lang="zh-CN" altLang="en-US" sz="1200" dirty="0" smtClean="0"/>
              <a:t>手机号、</a:t>
            </a:r>
            <a:r>
              <a:rPr lang="en-US" altLang="zh-CN" sz="1200" dirty="0" err="1" smtClean="0"/>
              <a:t>appid</a:t>
            </a:r>
            <a:r>
              <a:rPr lang="zh-CN" altLang="en-US" sz="1200" dirty="0" smtClean="0"/>
              <a:t>等参数</a:t>
            </a:r>
            <a:endParaRPr lang="zh-CN" altLang="en-US" sz="1200" dirty="0"/>
          </a:p>
        </p:txBody>
      </p:sp>
      <p:sp>
        <p:nvSpPr>
          <p:cNvPr id="41" name="文本框 40"/>
          <p:cNvSpPr txBox="1"/>
          <p:nvPr/>
        </p:nvSpPr>
        <p:spPr>
          <a:xfrm>
            <a:off x="7776279" y="2261425"/>
            <a:ext cx="1119120" cy="276999"/>
          </a:xfrm>
          <a:prstGeom prst="rect">
            <a:avLst/>
          </a:prstGeom>
          <a:noFill/>
        </p:spPr>
        <p:txBody>
          <a:bodyPr wrap="square" rtlCol="0">
            <a:spAutoFit/>
          </a:bodyPr>
          <a:lstStyle/>
          <a:p>
            <a:r>
              <a:rPr lang="zh-CN" altLang="en-US" sz="1200" dirty="0" smtClean="0"/>
              <a:t>反馈发送状态</a:t>
            </a:r>
            <a:endParaRPr lang="zh-CN" altLang="en-US" sz="1200" dirty="0"/>
          </a:p>
        </p:txBody>
      </p:sp>
      <p:grpSp>
        <p:nvGrpSpPr>
          <p:cNvPr id="42" name="组合 41"/>
          <p:cNvGrpSpPr/>
          <p:nvPr/>
        </p:nvGrpSpPr>
        <p:grpSpPr>
          <a:xfrm>
            <a:off x="484161" y="3977054"/>
            <a:ext cx="2480606" cy="760375"/>
            <a:chOff x="8115092" y="3308839"/>
            <a:chExt cx="2480606" cy="760375"/>
          </a:xfrm>
        </p:grpSpPr>
        <p:sp>
          <p:nvSpPr>
            <p:cNvPr id="43" name="矩形 42"/>
            <p:cNvSpPr/>
            <p:nvPr/>
          </p:nvSpPr>
          <p:spPr>
            <a:xfrm>
              <a:off x="8115092" y="3732519"/>
              <a:ext cx="2480606" cy="336695"/>
            </a:xfrm>
            <a:prstGeom prst="rect">
              <a:avLst/>
            </a:prstGeom>
          </p:spPr>
          <p:txBody>
            <a:bodyPr wrap="square">
              <a:spAutoFit/>
              <a:scene3d>
                <a:camera prst="orthographicFront"/>
                <a:lightRig rig="threePt" dir="t"/>
              </a:scene3d>
              <a:sp3d contourW="12700"/>
            </a:bodyPr>
            <a:lstStyle/>
            <a:p>
              <a:pPr algn="ctr">
                <a:lnSpc>
                  <a:spcPct val="150000"/>
                </a:lnSpc>
              </a:pPr>
              <a:endParaRPr lang="zh-CN" altLang="en-US" sz="1200" dirty="0" smtClean="0">
                <a:solidFill>
                  <a:schemeClr val="tx1">
                    <a:lumMod val="65000"/>
                    <a:lumOff val="35000"/>
                  </a:schemeClr>
                </a:solidFill>
                <a:latin typeface="+mn-ea"/>
              </a:endParaRPr>
            </a:p>
          </p:txBody>
        </p:sp>
        <p:sp>
          <p:nvSpPr>
            <p:cNvPr id="44" name="矩形 43"/>
            <p:cNvSpPr/>
            <p:nvPr/>
          </p:nvSpPr>
          <p:spPr>
            <a:xfrm>
              <a:off x="8330118" y="3308839"/>
              <a:ext cx="2050552" cy="418191"/>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600" b="1" dirty="0" err="1" smtClean="0">
                  <a:solidFill>
                    <a:schemeClr val="tx1">
                      <a:lumMod val="65000"/>
                      <a:lumOff val="35000"/>
                    </a:schemeClr>
                  </a:solidFill>
                  <a:latin typeface="+mn-ea"/>
                </a:rPr>
                <a:t>Qt</a:t>
              </a:r>
              <a:r>
                <a:rPr lang="zh-CN" altLang="en-US" sz="1600" b="1" dirty="0" smtClean="0">
                  <a:solidFill>
                    <a:schemeClr val="tx1">
                      <a:lumMod val="65000"/>
                      <a:lumOff val="35000"/>
                    </a:schemeClr>
                  </a:solidFill>
                  <a:latin typeface="+mn-ea"/>
                </a:rPr>
                <a:t>客户端</a:t>
              </a:r>
              <a:endParaRPr lang="zh-CN" altLang="en-US" sz="1600" b="1" dirty="0">
                <a:solidFill>
                  <a:schemeClr val="tx1">
                    <a:lumMod val="65000"/>
                    <a:lumOff val="35000"/>
                  </a:schemeClr>
                </a:solidFill>
                <a:latin typeface="+mn-ea"/>
              </a:endParaRPr>
            </a:p>
          </p:txBody>
        </p:sp>
      </p:grpSp>
      <p:grpSp>
        <p:nvGrpSpPr>
          <p:cNvPr id="45" name="组合 44"/>
          <p:cNvGrpSpPr/>
          <p:nvPr/>
        </p:nvGrpSpPr>
        <p:grpSpPr>
          <a:xfrm>
            <a:off x="4796796" y="3977054"/>
            <a:ext cx="2480606" cy="760375"/>
            <a:chOff x="8115092" y="3308839"/>
            <a:chExt cx="2480606" cy="760375"/>
          </a:xfrm>
        </p:grpSpPr>
        <p:sp>
          <p:nvSpPr>
            <p:cNvPr id="46" name="矩形 45"/>
            <p:cNvSpPr/>
            <p:nvPr/>
          </p:nvSpPr>
          <p:spPr>
            <a:xfrm>
              <a:off x="8115092" y="3732519"/>
              <a:ext cx="2480606" cy="336695"/>
            </a:xfrm>
            <a:prstGeom prst="rect">
              <a:avLst/>
            </a:prstGeom>
          </p:spPr>
          <p:txBody>
            <a:bodyPr wrap="square">
              <a:spAutoFit/>
              <a:scene3d>
                <a:camera prst="orthographicFront"/>
                <a:lightRig rig="threePt" dir="t"/>
              </a:scene3d>
              <a:sp3d contourW="12700"/>
            </a:bodyPr>
            <a:lstStyle/>
            <a:p>
              <a:pPr algn="ctr">
                <a:lnSpc>
                  <a:spcPct val="150000"/>
                </a:lnSpc>
              </a:pPr>
              <a:endParaRPr lang="zh-CN" altLang="en-US" sz="1200" dirty="0" smtClean="0">
                <a:solidFill>
                  <a:schemeClr val="tx1">
                    <a:lumMod val="65000"/>
                    <a:lumOff val="35000"/>
                  </a:schemeClr>
                </a:solidFill>
                <a:latin typeface="+mn-ea"/>
              </a:endParaRPr>
            </a:p>
          </p:txBody>
        </p:sp>
        <p:sp>
          <p:nvSpPr>
            <p:cNvPr id="47" name="矩形 46"/>
            <p:cNvSpPr/>
            <p:nvPr/>
          </p:nvSpPr>
          <p:spPr>
            <a:xfrm>
              <a:off x="8330118" y="3308839"/>
              <a:ext cx="2050552" cy="418191"/>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600" b="1" dirty="0" smtClean="0">
                  <a:solidFill>
                    <a:schemeClr val="tx1">
                      <a:lumMod val="65000"/>
                      <a:lumOff val="35000"/>
                    </a:schemeClr>
                  </a:solidFill>
                  <a:latin typeface="+mn-ea"/>
                </a:rPr>
                <a:t>Python</a:t>
              </a:r>
              <a:r>
                <a:rPr lang="zh-CN" altLang="en-US" sz="1600" b="1" dirty="0" smtClean="0">
                  <a:solidFill>
                    <a:schemeClr val="tx1">
                      <a:lumMod val="65000"/>
                      <a:lumOff val="35000"/>
                    </a:schemeClr>
                  </a:solidFill>
                  <a:latin typeface="+mn-ea"/>
                </a:rPr>
                <a:t>服务器端</a:t>
              </a:r>
              <a:endParaRPr lang="zh-CN" altLang="en-US" sz="1600" b="1" dirty="0">
                <a:solidFill>
                  <a:schemeClr val="tx1">
                    <a:lumMod val="65000"/>
                    <a:lumOff val="35000"/>
                  </a:schemeClr>
                </a:solidFill>
                <a:latin typeface="+mn-ea"/>
              </a:endParaRPr>
            </a:p>
          </p:txBody>
        </p:sp>
      </p:grpSp>
      <p:grpSp>
        <p:nvGrpSpPr>
          <p:cNvPr id="48" name="组合 47"/>
          <p:cNvGrpSpPr/>
          <p:nvPr/>
        </p:nvGrpSpPr>
        <p:grpSpPr>
          <a:xfrm>
            <a:off x="9232408" y="3925424"/>
            <a:ext cx="2480606" cy="760375"/>
            <a:chOff x="8115092" y="3308839"/>
            <a:chExt cx="2480606" cy="760375"/>
          </a:xfrm>
        </p:grpSpPr>
        <p:sp>
          <p:nvSpPr>
            <p:cNvPr id="49" name="矩形 48"/>
            <p:cNvSpPr/>
            <p:nvPr/>
          </p:nvSpPr>
          <p:spPr>
            <a:xfrm>
              <a:off x="8115092" y="3732519"/>
              <a:ext cx="2480606" cy="336695"/>
            </a:xfrm>
            <a:prstGeom prst="rect">
              <a:avLst/>
            </a:prstGeom>
          </p:spPr>
          <p:txBody>
            <a:bodyPr wrap="square">
              <a:spAutoFit/>
              <a:scene3d>
                <a:camera prst="orthographicFront"/>
                <a:lightRig rig="threePt" dir="t"/>
              </a:scene3d>
              <a:sp3d contourW="12700"/>
            </a:bodyPr>
            <a:lstStyle/>
            <a:p>
              <a:pPr algn="ctr">
                <a:lnSpc>
                  <a:spcPct val="150000"/>
                </a:lnSpc>
              </a:pPr>
              <a:endParaRPr lang="zh-CN" altLang="en-US" sz="1200" dirty="0" smtClean="0">
                <a:solidFill>
                  <a:schemeClr val="tx1">
                    <a:lumMod val="65000"/>
                    <a:lumOff val="35000"/>
                  </a:schemeClr>
                </a:solidFill>
                <a:latin typeface="+mn-ea"/>
              </a:endParaRPr>
            </a:p>
          </p:txBody>
        </p:sp>
        <p:sp>
          <p:nvSpPr>
            <p:cNvPr id="50" name="矩形 49"/>
            <p:cNvSpPr/>
            <p:nvPr/>
          </p:nvSpPr>
          <p:spPr>
            <a:xfrm>
              <a:off x="8330118" y="3308839"/>
              <a:ext cx="2050552" cy="418191"/>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600" b="1" dirty="0" smtClean="0">
                  <a:solidFill>
                    <a:schemeClr val="tx1">
                      <a:lumMod val="65000"/>
                      <a:lumOff val="35000"/>
                    </a:schemeClr>
                  </a:solidFill>
                  <a:latin typeface="+mn-ea"/>
                </a:rPr>
                <a:t>腾讯云短信平台</a:t>
              </a:r>
              <a:endParaRPr lang="zh-CN" altLang="en-US" sz="1600" b="1" dirty="0">
                <a:solidFill>
                  <a:schemeClr val="tx1">
                    <a:lumMod val="65000"/>
                    <a:lumOff val="35000"/>
                  </a:schemeClr>
                </a:solidFill>
                <a:latin typeface="+mn-ea"/>
              </a:endParaRPr>
            </a:p>
          </p:txBody>
        </p:sp>
      </p:grpSp>
      <p:sp>
        <p:nvSpPr>
          <p:cNvPr id="22" name="Rectangle 13" descr="FD1DDF730CE4456e89755B07FE1653D0# #Rectangle 13"/>
          <p:cNvSpPr>
            <a:spLocks noChangeArrowheads="1"/>
          </p:cNvSpPr>
          <p:nvPr/>
        </p:nvSpPr>
        <p:spPr bwMode="auto">
          <a:xfrm>
            <a:off x="397340" y="4471052"/>
            <a:ext cx="36984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200" dirty="0">
                <a:solidFill>
                  <a:schemeClr val="tx1">
                    <a:lumMod val="65000"/>
                    <a:lumOff val="35000"/>
                  </a:schemeClr>
                </a:solidFill>
                <a:latin typeface="+mn-lt"/>
                <a:ea typeface="+mn-ea"/>
              </a:rPr>
              <a:t> </a:t>
            </a:r>
            <a:r>
              <a:rPr lang="zh-CN" altLang="en-US" sz="1200" dirty="0" smtClean="0">
                <a:solidFill>
                  <a:schemeClr val="tx1">
                    <a:lumMod val="65000"/>
                    <a:lumOff val="35000"/>
                  </a:schemeClr>
                </a:solidFill>
                <a:latin typeface="+mn-lt"/>
                <a:ea typeface="+mn-ea"/>
              </a:rPr>
              <a:t>与</a:t>
            </a:r>
            <a:r>
              <a:rPr lang="en-US" altLang="zh-CN" sz="1200" dirty="0" smtClean="0">
                <a:solidFill>
                  <a:schemeClr val="tx1">
                    <a:lumMod val="65000"/>
                    <a:lumOff val="35000"/>
                  </a:schemeClr>
                </a:solidFill>
                <a:latin typeface="+mn-lt"/>
                <a:ea typeface="+mn-ea"/>
              </a:rPr>
              <a:t>Python</a:t>
            </a:r>
            <a:r>
              <a:rPr lang="zh-CN" altLang="en-US" sz="1200" dirty="0" smtClean="0">
                <a:solidFill>
                  <a:schemeClr val="tx1">
                    <a:lumMod val="65000"/>
                    <a:lumOff val="35000"/>
                  </a:schemeClr>
                </a:solidFill>
                <a:latin typeface="+mn-lt"/>
                <a:ea typeface="+mn-ea"/>
              </a:rPr>
              <a:t>服务器端建立</a:t>
            </a:r>
            <a:r>
              <a:rPr lang="en-US" altLang="zh-CN" sz="1200" dirty="0" smtClean="0">
                <a:solidFill>
                  <a:schemeClr val="tx1">
                    <a:lumMod val="65000"/>
                    <a:lumOff val="35000"/>
                  </a:schemeClr>
                </a:solidFill>
                <a:latin typeface="+mn-lt"/>
                <a:ea typeface="+mn-ea"/>
              </a:rPr>
              <a:t>socket</a:t>
            </a:r>
            <a:r>
              <a:rPr lang="zh-CN" altLang="en-US" sz="1200" dirty="0" smtClean="0">
                <a:solidFill>
                  <a:schemeClr val="tx1">
                    <a:lumMod val="65000"/>
                    <a:lumOff val="35000"/>
                  </a:schemeClr>
                </a:solidFill>
                <a:latin typeface="+mn-lt"/>
                <a:ea typeface="+mn-ea"/>
              </a:rPr>
              <a:t>连接</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传输相关参数，发送申请</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等待服务器反馈信息，存储数据</a:t>
            </a:r>
          </a:p>
        </p:txBody>
      </p:sp>
      <p:sp>
        <p:nvSpPr>
          <p:cNvPr id="23" name="Rectangle 13" descr="FD1DDF730CE4456e89755B07FE1653D0# #Rectangle 13"/>
          <p:cNvSpPr>
            <a:spLocks noChangeArrowheads="1"/>
          </p:cNvSpPr>
          <p:nvPr/>
        </p:nvSpPr>
        <p:spPr bwMode="auto">
          <a:xfrm>
            <a:off x="4757905" y="4468015"/>
            <a:ext cx="36984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200" dirty="0">
                <a:solidFill>
                  <a:schemeClr val="tx1">
                    <a:lumMod val="65000"/>
                    <a:lumOff val="35000"/>
                  </a:schemeClr>
                </a:solidFill>
                <a:latin typeface="+mn-lt"/>
                <a:ea typeface="+mn-ea"/>
              </a:rPr>
              <a:t> </a:t>
            </a:r>
            <a:r>
              <a:rPr lang="zh-CN" altLang="en-US" sz="1200" dirty="0" smtClean="0">
                <a:solidFill>
                  <a:schemeClr val="tx1">
                    <a:lumMod val="65000"/>
                    <a:lumOff val="35000"/>
                  </a:schemeClr>
                </a:solidFill>
                <a:latin typeface="+mn-lt"/>
                <a:ea typeface="+mn-ea"/>
              </a:rPr>
              <a:t>接受来自</a:t>
            </a:r>
            <a:r>
              <a:rPr lang="en-US" altLang="zh-CN" sz="1200" dirty="0" err="1" smtClean="0">
                <a:solidFill>
                  <a:schemeClr val="tx1">
                    <a:lumMod val="65000"/>
                    <a:lumOff val="35000"/>
                  </a:schemeClr>
                </a:solidFill>
                <a:latin typeface="+mn-lt"/>
                <a:ea typeface="+mn-ea"/>
              </a:rPr>
              <a:t>Qt</a:t>
            </a:r>
            <a:r>
              <a:rPr lang="zh-CN" altLang="en-US" sz="1200" dirty="0" smtClean="0">
                <a:solidFill>
                  <a:schemeClr val="tx1">
                    <a:lumMod val="65000"/>
                    <a:lumOff val="35000"/>
                  </a:schemeClr>
                </a:solidFill>
                <a:latin typeface="+mn-lt"/>
                <a:ea typeface="+mn-ea"/>
              </a:rPr>
              <a:t>客户端的连接和请求</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根据相关参数，调用腾讯云短信平台</a:t>
            </a:r>
            <a:r>
              <a:rPr lang="en-US" altLang="zh-CN" sz="1200" dirty="0" smtClean="0">
                <a:solidFill>
                  <a:schemeClr val="tx1">
                    <a:lumMod val="65000"/>
                    <a:lumOff val="35000"/>
                  </a:schemeClr>
                </a:solidFill>
                <a:latin typeface="+mn-lt"/>
                <a:ea typeface="+mn-ea"/>
              </a:rPr>
              <a:t>API</a:t>
            </a:r>
          </a:p>
          <a:p>
            <a:pPr eaLnBrk="1" hangingPunct="1">
              <a:lnSpc>
                <a:spcPct val="120000"/>
              </a:lnSpc>
              <a:defRPr/>
            </a:pPr>
            <a:r>
              <a:rPr lang="zh-CN" altLang="en-US" sz="1200" dirty="0" smtClean="0">
                <a:solidFill>
                  <a:schemeClr val="tx1">
                    <a:lumMod val="65000"/>
                    <a:lumOff val="35000"/>
                  </a:schemeClr>
                </a:solidFill>
                <a:latin typeface="+mn-lt"/>
                <a:ea typeface="+mn-ea"/>
              </a:rPr>
              <a:t>等待短信平台反馈信息，向客户端反馈信息</a:t>
            </a:r>
          </a:p>
        </p:txBody>
      </p:sp>
      <p:sp>
        <p:nvSpPr>
          <p:cNvPr id="24" name="Rectangle 13" descr="FD1DDF730CE4456e89755B07FE1653D0# #Rectangle 13"/>
          <p:cNvSpPr>
            <a:spLocks noChangeArrowheads="1"/>
          </p:cNvSpPr>
          <p:nvPr/>
        </p:nvSpPr>
        <p:spPr bwMode="auto">
          <a:xfrm>
            <a:off x="9280338" y="4468014"/>
            <a:ext cx="2606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200" dirty="0" smtClean="0">
                <a:solidFill>
                  <a:schemeClr val="tx1">
                    <a:lumMod val="65000"/>
                    <a:lumOff val="35000"/>
                  </a:schemeClr>
                </a:solidFill>
                <a:latin typeface="+mn-lt"/>
                <a:ea typeface="+mn-ea"/>
              </a:rPr>
              <a:t> </a:t>
            </a:r>
            <a:r>
              <a:rPr lang="zh-CN" altLang="en-US" sz="1200" dirty="0" smtClean="0">
                <a:solidFill>
                  <a:schemeClr val="tx1">
                    <a:lumMod val="65000"/>
                    <a:lumOff val="35000"/>
                  </a:schemeClr>
                </a:solidFill>
                <a:latin typeface="+mn-lt"/>
                <a:ea typeface="+mn-ea"/>
              </a:rPr>
              <a:t>接受来自</a:t>
            </a:r>
            <a:r>
              <a:rPr lang="en-US" altLang="zh-CN" sz="1200" dirty="0" smtClean="0">
                <a:solidFill>
                  <a:schemeClr val="tx1">
                    <a:lumMod val="65000"/>
                    <a:lumOff val="35000"/>
                  </a:schemeClr>
                </a:solidFill>
                <a:latin typeface="+mn-lt"/>
                <a:ea typeface="+mn-ea"/>
              </a:rPr>
              <a:t>Python</a:t>
            </a:r>
            <a:r>
              <a:rPr lang="zh-CN" altLang="en-US" sz="1200" dirty="0" smtClean="0">
                <a:solidFill>
                  <a:schemeClr val="tx1">
                    <a:lumMod val="65000"/>
                    <a:lumOff val="35000"/>
                  </a:schemeClr>
                </a:solidFill>
                <a:latin typeface="+mn-lt"/>
                <a:ea typeface="+mn-ea"/>
              </a:rPr>
              <a:t>服务器端参数信息</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a:solidFill>
                  <a:schemeClr val="tx1">
                    <a:lumMod val="65000"/>
                    <a:lumOff val="35000"/>
                  </a:schemeClr>
                </a:solidFill>
                <a:latin typeface="+mn-lt"/>
                <a:ea typeface="+mn-ea"/>
              </a:rPr>
              <a:t>向</a:t>
            </a:r>
            <a:r>
              <a:rPr lang="zh-CN" altLang="en-US" sz="1200" dirty="0" smtClean="0">
                <a:solidFill>
                  <a:schemeClr val="tx1">
                    <a:lumMod val="65000"/>
                    <a:lumOff val="35000"/>
                  </a:schemeClr>
                </a:solidFill>
                <a:latin typeface="+mn-lt"/>
                <a:ea typeface="+mn-ea"/>
              </a:rPr>
              <a:t>用户发送短信</a:t>
            </a:r>
            <a:endParaRPr lang="en-US" altLang="zh-CN" sz="1200" dirty="0" smtClean="0">
              <a:solidFill>
                <a:schemeClr val="tx1">
                  <a:lumMod val="65000"/>
                  <a:lumOff val="35000"/>
                </a:schemeClr>
              </a:solidFill>
              <a:latin typeface="+mn-lt"/>
              <a:ea typeface="+mn-ea"/>
            </a:endParaRPr>
          </a:p>
          <a:p>
            <a:pPr eaLnBrk="1" hangingPunct="1">
              <a:lnSpc>
                <a:spcPct val="120000"/>
              </a:lnSpc>
              <a:defRPr/>
            </a:pPr>
            <a:r>
              <a:rPr lang="zh-CN" altLang="en-US" sz="1200" dirty="0" smtClean="0">
                <a:solidFill>
                  <a:schemeClr val="tx1">
                    <a:lumMod val="65000"/>
                    <a:lumOff val="35000"/>
                  </a:schemeClr>
                </a:solidFill>
                <a:latin typeface="+mn-lt"/>
                <a:ea typeface="+mn-ea"/>
              </a:rPr>
              <a:t>反馈发送状态</a:t>
            </a:r>
          </a:p>
        </p:txBody>
      </p:sp>
    </p:spTree>
    <p:extLst>
      <p:ext uri="{BB962C8B-B14F-4D97-AF65-F5344CB8AC3E}">
        <p14:creationId xmlns:p14="http://schemas.microsoft.com/office/powerpoint/2010/main" val="963538147"/>
      </p:ext>
    </p:extLst>
  </p:cSld>
  <p:clrMapOvr>
    <a:masterClrMapping/>
  </p:clrMapOvr>
  <mc:AlternateContent xmlns:mc="http://schemas.openxmlformats.org/markup-compatibility/2006" xmlns:p14="http://schemas.microsoft.com/office/powerpoint/2010/main">
    <mc:Choice Requires="p14">
      <p:transition spd="slow" p14:dur="1500" advTm="40230">
        <p:random/>
      </p:transition>
    </mc:Choice>
    <mc:Fallback xmlns="">
      <p:transition spd="slow" advTm="4023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618674" y="3098787"/>
            <a:ext cx="2954655" cy="784011"/>
            <a:chOff x="4618674" y="3098787"/>
            <a:chExt cx="2954655" cy="784011"/>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618674" y="3098787"/>
              <a:ext cx="295465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smtClean="0">
                  <a:solidFill>
                    <a:schemeClr val="bg1"/>
                  </a:solidFill>
                </a:rPr>
                <a:t>用户画像构建</a:t>
              </a:r>
              <a:endParaRPr lang="zh-CN" altLang="en-US" sz="3600" b="1" dirty="0">
                <a:solidFill>
                  <a:schemeClr val="bg1"/>
                </a:solidFill>
              </a:endParaRPr>
            </a:p>
          </p:txBody>
        </p:sp>
      </p:grpSp>
      <p:sp>
        <p:nvSpPr>
          <p:cNvPr id="14" name="六边形 35"/>
          <p:cNvSpPr/>
          <p:nvPr/>
        </p:nvSpPr>
        <p:spPr>
          <a:xfrm>
            <a:off x="5856222" y="2301240"/>
            <a:ext cx="479556" cy="543666"/>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435297655"/>
      </p:ext>
    </p:extLst>
  </p:cSld>
  <p:clrMapOvr>
    <a:masterClrMapping/>
  </p:clrMapOvr>
  <mc:AlternateContent xmlns:mc="http://schemas.openxmlformats.org/markup-compatibility/2006" xmlns:p14="http://schemas.microsoft.com/office/powerpoint/2010/main">
    <mc:Choice Requires="p14">
      <p:transition spd="slow" p14:dur="1500" advTm="934">
        <p:random/>
      </p:transition>
    </mc:Choice>
    <mc:Fallback xmlns="">
      <p:transition spd="slow" advTm="934">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r="833"/>
          <a:stretch/>
        </p:blipFill>
        <p:spPr>
          <a:xfrm>
            <a:off x="370525" y="1714501"/>
            <a:ext cx="5551351" cy="3675254"/>
          </a:xfrm>
          <a:prstGeom prst="rect">
            <a:avLst/>
          </a:prstGeom>
        </p:spPr>
      </p:pic>
      <p:grpSp>
        <p:nvGrpSpPr>
          <p:cNvPr id="28" name="组合 27"/>
          <p:cNvGrpSpPr/>
          <p:nvPr/>
        </p:nvGrpSpPr>
        <p:grpSpPr>
          <a:xfrm>
            <a:off x="6554666" y="1714501"/>
            <a:ext cx="4387850" cy="869105"/>
            <a:chOff x="874712" y="3344238"/>
            <a:chExt cx="4268293" cy="869105"/>
          </a:xfrm>
        </p:grpSpPr>
        <p:sp>
          <p:nvSpPr>
            <p:cNvPr id="29" name="矩形 28">
              <a:extLst>
                <a:ext uri="{FF2B5EF4-FFF2-40B4-BE49-F238E27FC236}">
                  <a16:creationId xmlns:a16="http://schemas.microsoft.com/office/drawing/2014/main" id="{E3EB1709-6D20-4440-8800-976CC5E9712E}"/>
                </a:ext>
              </a:extLst>
            </p:cNvPr>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smtClean="0">
                  <a:solidFill>
                    <a:schemeClr val="tx1">
                      <a:lumMod val="65000"/>
                      <a:lumOff val="35000"/>
                    </a:schemeClr>
                  </a:solidFill>
                </a:rPr>
                <a:t>用标签来刻画人物形象，将具体的人物进行实例化，使用所抽象出的标签刻画人物形象。</a:t>
              </a:r>
              <a:endParaRPr lang="zh-CN" altLang="en-US" sz="1200" dirty="0">
                <a:solidFill>
                  <a:schemeClr val="tx1">
                    <a:lumMod val="65000"/>
                    <a:lumOff val="35000"/>
                  </a:schemeClr>
                </a:solidFill>
              </a:endParaRPr>
            </a:p>
          </p:txBody>
        </p:sp>
        <p:sp>
          <p:nvSpPr>
            <p:cNvPr id="30" name="矩形 29">
              <a:extLst>
                <a:ext uri="{FF2B5EF4-FFF2-40B4-BE49-F238E27FC236}">
                  <a16:creationId xmlns:a16="http://schemas.microsoft.com/office/drawing/2014/main" id="{CBCE2F27-1948-4AAF-B7D2-B7B4F23C2784}"/>
                </a:ext>
              </a:extLst>
            </p:cNvPr>
            <p:cNvSpPr/>
            <p:nvPr/>
          </p:nvSpPr>
          <p:spPr>
            <a:xfrm>
              <a:off x="874712" y="3344238"/>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65000"/>
                      <a:lumOff val="35000"/>
                    </a:schemeClr>
                  </a:solidFill>
                </a:rPr>
                <a:t>用户画像</a:t>
              </a:r>
              <a:endParaRPr lang="zh-CN" altLang="en-US" sz="1600" b="1" dirty="0">
                <a:solidFill>
                  <a:schemeClr val="tx1">
                    <a:lumMod val="65000"/>
                    <a:lumOff val="35000"/>
                  </a:schemeClr>
                </a:solidFill>
              </a:endParaRPr>
            </a:p>
          </p:txBody>
        </p:sp>
      </p:grpSp>
      <p:grpSp>
        <p:nvGrpSpPr>
          <p:cNvPr id="31" name="组合 30"/>
          <p:cNvGrpSpPr/>
          <p:nvPr/>
        </p:nvGrpSpPr>
        <p:grpSpPr>
          <a:xfrm>
            <a:off x="6554666" y="2917272"/>
            <a:ext cx="4387850" cy="1071597"/>
            <a:chOff x="874712" y="3344238"/>
            <a:chExt cx="4268293" cy="1071597"/>
          </a:xfrm>
        </p:grpSpPr>
        <p:sp>
          <p:nvSpPr>
            <p:cNvPr id="32" name="矩形 31">
              <a:extLst>
                <a:ext uri="{FF2B5EF4-FFF2-40B4-BE49-F238E27FC236}">
                  <a16:creationId xmlns:a16="http://schemas.microsoft.com/office/drawing/2014/main" id="{E3EB1709-6D20-4440-8800-976CC5E9712E}"/>
                </a:ext>
              </a:extLst>
            </p:cNvPr>
            <p:cNvSpPr/>
            <p:nvPr/>
          </p:nvSpPr>
          <p:spPr>
            <a:xfrm>
              <a:off x="874712" y="3677812"/>
              <a:ext cx="4268293"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rPr>
                <a:t>对海量的用户信息进行处理，把数据抽象成标签，并利用这些标签将用户形象进行具体化，获取用户的兴趣爱好，达到千人千面的效果</a:t>
              </a:r>
            </a:p>
          </p:txBody>
        </p:sp>
        <p:sp>
          <p:nvSpPr>
            <p:cNvPr id="33" name="矩形 32">
              <a:extLst>
                <a:ext uri="{FF2B5EF4-FFF2-40B4-BE49-F238E27FC236}">
                  <a16:creationId xmlns:a16="http://schemas.microsoft.com/office/drawing/2014/main" id="{CBCE2F27-1948-4AAF-B7D2-B7B4F23C2784}"/>
                </a:ext>
              </a:extLst>
            </p:cNvPr>
            <p:cNvSpPr/>
            <p:nvPr/>
          </p:nvSpPr>
          <p:spPr>
            <a:xfrm>
              <a:off x="874712" y="3344238"/>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65000"/>
                      <a:lumOff val="35000"/>
                    </a:schemeClr>
                  </a:solidFill>
                </a:rPr>
                <a:t>特征预测</a:t>
              </a:r>
              <a:endParaRPr lang="zh-CN" altLang="en-US" sz="1600" b="1" dirty="0">
                <a:solidFill>
                  <a:schemeClr val="tx1">
                    <a:lumMod val="65000"/>
                    <a:lumOff val="35000"/>
                  </a:schemeClr>
                </a:solidFill>
              </a:endParaRPr>
            </a:p>
          </p:txBody>
        </p:sp>
      </p:grpSp>
      <p:grpSp>
        <p:nvGrpSpPr>
          <p:cNvPr id="37" name="组合 36"/>
          <p:cNvGrpSpPr/>
          <p:nvPr/>
        </p:nvGrpSpPr>
        <p:grpSpPr>
          <a:xfrm>
            <a:off x="6554666" y="4120042"/>
            <a:ext cx="4387850" cy="869105"/>
            <a:chOff x="874712" y="3344238"/>
            <a:chExt cx="4268293" cy="869105"/>
          </a:xfrm>
        </p:grpSpPr>
        <p:sp>
          <p:nvSpPr>
            <p:cNvPr id="51" name="矩形 50">
              <a:extLst>
                <a:ext uri="{FF2B5EF4-FFF2-40B4-BE49-F238E27FC236}">
                  <a16:creationId xmlns:a16="http://schemas.microsoft.com/office/drawing/2014/main" id="{E3EB1709-6D20-4440-8800-976CC5E9712E}"/>
                </a:ext>
              </a:extLst>
            </p:cNvPr>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rPr>
                <a:t>电商等平台根据用户画像对形成的具体化的用户进行商品服务的推荐，提供针对性的服务。</a:t>
              </a:r>
            </a:p>
          </p:txBody>
        </p:sp>
        <p:sp>
          <p:nvSpPr>
            <p:cNvPr id="52" name="矩形 51">
              <a:extLst>
                <a:ext uri="{FF2B5EF4-FFF2-40B4-BE49-F238E27FC236}">
                  <a16:creationId xmlns:a16="http://schemas.microsoft.com/office/drawing/2014/main" id="{CBCE2F27-1948-4AAF-B7D2-B7B4F23C2784}"/>
                </a:ext>
              </a:extLst>
            </p:cNvPr>
            <p:cNvSpPr/>
            <p:nvPr/>
          </p:nvSpPr>
          <p:spPr>
            <a:xfrm>
              <a:off x="874712" y="3344238"/>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65000"/>
                      <a:lumOff val="35000"/>
                    </a:schemeClr>
                  </a:solidFill>
                </a:rPr>
                <a:t>推荐系统</a:t>
              </a:r>
              <a:endParaRPr lang="zh-CN" altLang="en-US" sz="1600" b="1" dirty="0">
                <a:solidFill>
                  <a:schemeClr val="tx1">
                    <a:lumMod val="65000"/>
                    <a:lumOff val="35000"/>
                  </a:schemeClr>
                </a:solidFill>
              </a:endParaRPr>
            </a:p>
          </p:txBody>
        </p:sp>
      </p:grpSp>
    </p:spTree>
    <p:extLst>
      <p:ext uri="{BB962C8B-B14F-4D97-AF65-F5344CB8AC3E}">
        <p14:creationId xmlns:p14="http://schemas.microsoft.com/office/powerpoint/2010/main" val="4044052021"/>
      </p:ext>
    </p:extLst>
  </p:cSld>
  <p:clrMapOvr>
    <a:masterClrMapping/>
  </p:clrMapOvr>
  <mc:AlternateContent xmlns:mc="http://schemas.openxmlformats.org/markup-compatibility/2006" xmlns:p14="http://schemas.microsoft.com/office/powerpoint/2010/main">
    <mc:Choice Requires="p14">
      <p:transition spd="slow" p14:dur="1500" advTm="23192">
        <p:random/>
      </p:transition>
    </mc:Choice>
    <mc:Fallback xmlns="">
      <p:transition spd="slow" advTm="23192">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958964" y="1196254"/>
            <a:ext cx="7829810" cy="939536"/>
            <a:chOff x="2038089" y="1705495"/>
            <a:chExt cx="7829810" cy="939536"/>
          </a:xfrm>
        </p:grpSpPr>
        <p:sp>
          <p:nvSpPr>
            <p:cNvPr id="15" name="Shape 2539"/>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6" name="组合 15"/>
            <p:cNvGrpSpPr/>
            <p:nvPr/>
          </p:nvGrpSpPr>
          <p:grpSpPr>
            <a:xfrm>
              <a:off x="2534258" y="1705495"/>
              <a:ext cx="7333641" cy="939536"/>
              <a:chOff x="874712" y="1114425"/>
              <a:chExt cx="7333641" cy="939536"/>
            </a:xfrm>
          </p:grpSpPr>
          <p:sp>
            <p:nvSpPr>
              <p:cNvPr id="17" name="矩形 16"/>
              <p:cNvSpPr/>
              <p:nvPr/>
            </p:nvSpPr>
            <p:spPr>
              <a:xfrm>
                <a:off x="874712" y="1464889"/>
                <a:ext cx="7333641" cy="58907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latin typeface="宋体" panose="02010600030101010101" pitchFamily="2" charset="-122"/>
                    <a:ea typeface="宋体" panose="02010600030101010101" pitchFamily="2" charset="-122"/>
                  </a:rPr>
                  <a:t>使用</a:t>
                </a:r>
                <a:r>
                  <a:rPr lang="en-US" altLang="zh-CN" sz="1600" dirty="0" smtClean="0">
                    <a:latin typeface="宋体" panose="02010600030101010101" pitchFamily="2" charset="-122"/>
                    <a:ea typeface="宋体" panose="02010600030101010101" pitchFamily="2" charset="-122"/>
                  </a:rPr>
                  <a:t>Ngender</a:t>
                </a:r>
                <a:r>
                  <a:rPr lang="zh-CN" altLang="en-US" sz="1600" dirty="0" smtClean="0">
                    <a:latin typeface="宋体" panose="02010600030101010101" pitchFamily="2" charset="-122"/>
                    <a:ea typeface="宋体" panose="02010600030101010101" pitchFamily="2" charset="-122"/>
                  </a:rPr>
                  <a:t>模型，利用姓名进行性别的预测。模型采用的原理为贝叶斯公式：</a:t>
                </a:r>
                <a:endParaRPr lang="en-US" altLang="zh-CN" sz="1600" dirty="0" smtClean="0">
                  <a:latin typeface="宋体" panose="02010600030101010101" pitchFamily="2" charset="-122"/>
                  <a:ea typeface="宋体" panose="02010600030101010101" pitchFamily="2" charset="-122"/>
                </a:endParaRPr>
              </a:p>
              <a:p>
                <a:pPr algn="just">
                  <a:lnSpc>
                    <a:spcPct val="120000"/>
                  </a:lnSpc>
                </a:pPr>
                <a:endParaRPr lang="zh-CN" altLang="en-US" sz="1200" dirty="0">
                  <a:solidFill>
                    <a:schemeClr val="tx1">
                      <a:lumMod val="50000"/>
                      <a:lumOff val="50000"/>
                    </a:schemeClr>
                  </a:solidFill>
                </a:endParaRPr>
              </a:p>
            </p:txBody>
          </p:sp>
          <p:sp>
            <p:nvSpPr>
              <p:cNvPr id="18" name="矩形 17"/>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姓名预测性别</a:t>
                </a:r>
                <a:endParaRPr lang="zh-CN" altLang="en-US" b="1" dirty="0"/>
              </a:p>
            </p:txBody>
          </p:sp>
        </p:grpSp>
      </p:grpSp>
      <mc:AlternateContent xmlns:mc="http://schemas.openxmlformats.org/markup-compatibility/2006" xmlns:a14="http://schemas.microsoft.com/office/drawing/2010/main">
        <mc:Choice Requires="a14">
          <p:sp>
            <p:nvSpPr>
              <p:cNvPr id="3" name="矩形 2"/>
              <p:cNvSpPr/>
              <p:nvPr/>
            </p:nvSpPr>
            <p:spPr>
              <a:xfrm>
                <a:off x="3539521" y="1902646"/>
                <a:ext cx="3378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𝑌</m:t>
                          </m:r>
                          <m:r>
                            <a:rPr lang="zh-CN" altLang="en-US" i="0">
                              <a:latin typeface="Cambria Math" panose="02040503050406030204" pitchFamily="18" charset="0"/>
                            </a:rPr>
                            <m:t>|</m:t>
                          </m:r>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𝑌</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𝑌</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num>
                            <m:den>
                              <m:r>
                                <a:rPr lang="zh-CN" altLang="en-US" i="1">
                                  <a:latin typeface="Cambria Math" panose="02040503050406030204" pitchFamily="18" charset="0"/>
                                </a:rPr>
                                <m:t>𝑃</m:t>
                              </m:r>
                            </m:den>
                          </m:f>
                          <m:r>
                            <a:rPr lang="zh-CN" altLang="en-US" i="0">
                              <a:latin typeface="Cambria Math" panose="02040503050406030204" pitchFamily="18" charset="0"/>
                            </a:rPr>
                            <m:t>(</m:t>
                          </m:r>
                          <m:r>
                            <a:rPr lang="zh-CN" altLang="en-US" i="1">
                              <a:latin typeface="Cambria Math" panose="02040503050406030204" pitchFamily="18" charset="0"/>
                            </a:rPr>
                            <m:t>𝑋</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539521" y="1902646"/>
                <a:ext cx="3378937" cy="369332"/>
              </a:xfrm>
              <a:prstGeom prst="rect">
                <a:avLst/>
              </a:prstGeom>
              <a:blipFill>
                <a:blip r:embed="rId5"/>
                <a:stretch>
                  <a:fillRect t="-118033" r="-14621"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305188" y="2323673"/>
                <a:ext cx="56335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𝑌</m:t>
                          </m:r>
                          <m:r>
                            <a:rPr lang="zh-CN" altLang="en-US" i="0">
                              <a:latin typeface="Cambria Math" panose="02040503050406030204" pitchFamily="18" charset="0"/>
                            </a:rPr>
                            <m:t>|</m:t>
                          </m:r>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𝑌</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𝑌</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𝑌</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num>
                            <m:den>
                              <m:r>
                                <a:rPr lang="zh-CN" altLang="en-US" i="0">
                                  <a:latin typeface="Cambria Math" panose="02040503050406030204" pitchFamily="18" charset="0"/>
                                </a:rPr>
                                <m:t>(</m:t>
                              </m:r>
                            </m:den>
                          </m:f>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𝑋</m:t>
                          </m:r>
                          <m:r>
                            <a:rPr lang="zh-CN" altLang="en-US" i="0">
                              <a:latin typeface="Cambria Math" panose="02040503050406030204" pitchFamily="18" charset="0"/>
                            </a:rPr>
                            <m:t>1)∗</m:t>
                          </m:r>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𝑋</m:t>
                          </m:r>
                          <m:r>
                            <a:rPr lang="zh-CN" altLang="en-US" i="0">
                              <a:latin typeface="Cambria Math" panose="02040503050406030204" pitchFamily="18" charset="0"/>
                            </a:rPr>
                            <m:t>2)</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05188" y="2323673"/>
                <a:ext cx="5633530" cy="369332"/>
              </a:xfrm>
              <a:prstGeom prst="rect">
                <a:avLst/>
              </a:prstGeom>
              <a:blipFill>
                <a:blip r:embed="rId6"/>
                <a:stretch>
                  <a:fillRect t="-118033" r="-8658" b="-185246"/>
                </a:stretch>
              </a:blipFill>
            </p:spPr>
            <p:txBody>
              <a:bodyPr/>
              <a:lstStyle/>
              <a:p>
                <a:r>
                  <a:rPr lang="zh-CN" altLang="en-US">
                    <a:noFill/>
                  </a:rPr>
                  <a:t> </a:t>
                </a:r>
              </a:p>
            </p:txBody>
          </p:sp>
        </mc:Fallback>
      </mc:AlternateContent>
      <p:grpSp>
        <p:nvGrpSpPr>
          <p:cNvPr id="24" name="组合 23"/>
          <p:cNvGrpSpPr/>
          <p:nvPr/>
        </p:nvGrpSpPr>
        <p:grpSpPr>
          <a:xfrm>
            <a:off x="958964" y="2862095"/>
            <a:ext cx="7829810" cy="699021"/>
            <a:chOff x="2038089" y="3346364"/>
            <a:chExt cx="7829810" cy="699021"/>
          </a:xfrm>
        </p:grpSpPr>
        <p:sp>
          <p:nvSpPr>
            <p:cNvPr id="25" name="Shape 2539"/>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26" name="组合 25"/>
            <p:cNvGrpSpPr/>
            <p:nvPr/>
          </p:nvGrpSpPr>
          <p:grpSpPr>
            <a:xfrm>
              <a:off x="2534258" y="3346364"/>
              <a:ext cx="7333641" cy="699021"/>
              <a:chOff x="874712" y="1114425"/>
              <a:chExt cx="7333641" cy="699021"/>
            </a:xfrm>
          </p:grpSpPr>
          <p:sp>
            <p:nvSpPr>
              <p:cNvPr id="27" name="矩形 26"/>
              <p:cNvSpPr/>
              <p:nvPr/>
            </p:nvSpPr>
            <p:spPr>
              <a:xfrm>
                <a:off x="874712" y="1464889"/>
                <a:ext cx="7333641" cy="34855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latin typeface="宋体" panose="02010600030101010101" pitchFamily="2" charset="-122"/>
                    <a:ea typeface="宋体" panose="02010600030101010101" pitchFamily="2" charset="-122"/>
                  </a:rPr>
                  <a:t>利用正则表达式，对信息进行提取分析，获取用户的手机运营商和车辆品牌。</a:t>
                </a:r>
              </a:p>
            </p:txBody>
          </p:sp>
          <p:sp>
            <p:nvSpPr>
              <p:cNvPr id="34" name="矩形 33"/>
              <p:cNvSpPr/>
              <p:nvPr/>
            </p:nvSpPr>
            <p:spPr>
              <a:xfrm>
                <a:off x="874713" y="1114425"/>
                <a:ext cx="2638282"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手机运营商和车辆品牌</a:t>
                </a:r>
                <a:endParaRPr lang="zh-CN" altLang="en-US" b="1" dirty="0"/>
              </a:p>
            </p:txBody>
          </p:sp>
        </p:grpSp>
      </p:grpSp>
      <p:pic>
        <p:nvPicPr>
          <p:cNvPr id="8" name="图片 7"/>
          <p:cNvPicPr>
            <a:picLocks noChangeAspect="1"/>
          </p:cNvPicPr>
          <p:nvPr/>
        </p:nvPicPr>
        <p:blipFill>
          <a:blip r:embed="rId7"/>
          <a:stretch>
            <a:fillRect/>
          </a:stretch>
        </p:blipFill>
        <p:spPr>
          <a:xfrm>
            <a:off x="8788774" y="359674"/>
            <a:ext cx="2539735" cy="1904801"/>
          </a:xfrm>
          <a:prstGeom prst="rect">
            <a:avLst/>
          </a:prstGeom>
        </p:spPr>
      </p:pic>
      <p:pic>
        <p:nvPicPr>
          <p:cNvPr id="9" name="图片 8"/>
          <p:cNvPicPr>
            <a:picLocks noChangeAspect="1"/>
          </p:cNvPicPr>
          <p:nvPr/>
        </p:nvPicPr>
        <p:blipFill>
          <a:blip r:embed="rId8"/>
          <a:stretch>
            <a:fillRect/>
          </a:stretch>
        </p:blipFill>
        <p:spPr>
          <a:xfrm>
            <a:off x="8854940" y="2359238"/>
            <a:ext cx="2473569" cy="1855177"/>
          </a:xfrm>
          <a:prstGeom prst="rect">
            <a:avLst/>
          </a:prstGeom>
        </p:spPr>
      </p:pic>
      <p:pic>
        <p:nvPicPr>
          <p:cNvPr id="10" name="图片 9"/>
          <p:cNvPicPr>
            <a:picLocks noChangeAspect="1"/>
          </p:cNvPicPr>
          <p:nvPr/>
        </p:nvPicPr>
        <p:blipFill>
          <a:blip r:embed="rId9"/>
          <a:stretch>
            <a:fillRect/>
          </a:stretch>
        </p:blipFill>
        <p:spPr>
          <a:xfrm>
            <a:off x="8931971" y="4292541"/>
            <a:ext cx="2409700" cy="1807275"/>
          </a:xfrm>
          <a:prstGeom prst="rect">
            <a:avLst/>
          </a:prstGeom>
        </p:spPr>
      </p:pic>
      <p:grpSp>
        <p:nvGrpSpPr>
          <p:cNvPr id="44" name="组合 43"/>
          <p:cNvGrpSpPr/>
          <p:nvPr/>
        </p:nvGrpSpPr>
        <p:grpSpPr>
          <a:xfrm>
            <a:off x="958964" y="4292541"/>
            <a:ext cx="7829810" cy="1329193"/>
            <a:chOff x="2038089" y="3346364"/>
            <a:chExt cx="7829810" cy="1329193"/>
          </a:xfrm>
        </p:grpSpPr>
        <p:sp>
          <p:nvSpPr>
            <p:cNvPr id="45" name="Shape 2539"/>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46" name="组合 45"/>
            <p:cNvGrpSpPr/>
            <p:nvPr/>
          </p:nvGrpSpPr>
          <p:grpSpPr>
            <a:xfrm>
              <a:off x="2534258" y="3346364"/>
              <a:ext cx="7333641" cy="1329193"/>
              <a:chOff x="874712" y="1114425"/>
              <a:chExt cx="7333641" cy="1329193"/>
            </a:xfrm>
          </p:grpSpPr>
          <p:sp>
            <p:nvSpPr>
              <p:cNvPr id="47" name="矩形 46"/>
              <p:cNvSpPr/>
              <p:nvPr/>
            </p:nvSpPr>
            <p:spPr>
              <a:xfrm>
                <a:off x="874712" y="1464889"/>
                <a:ext cx="7333641"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latin typeface="宋体" panose="02010600030101010101" pitchFamily="2" charset="-122"/>
                    <a:ea typeface="宋体" panose="02010600030101010101" pitchFamily="2" charset="-122"/>
                  </a:rPr>
                  <a:t>机动车检测用户所存储信息项较少，无法对具体用户进行特征提取，只能做整体分析。在用户画像中，一般基于文本信息进行特征提取，因此使用外部数据集设计文本检测算法，使用文本内容完成对用户信息的提取。</a:t>
                </a:r>
                <a:endParaRPr lang="zh-CN" altLang="en-US" sz="1600" dirty="0">
                  <a:latin typeface="宋体" panose="02010600030101010101" pitchFamily="2" charset="-122"/>
                  <a:ea typeface="宋体" panose="02010600030101010101" pitchFamily="2" charset="-122"/>
                </a:endParaRPr>
              </a:p>
            </p:txBody>
          </p:sp>
          <p:sp>
            <p:nvSpPr>
              <p:cNvPr id="48" name="矩形 47"/>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数据缺陷</a:t>
                </a:r>
                <a:endParaRPr lang="zh-CN" altLang="en-US" b="1" dirty="0"/>
              </a:p>
            </p:txBody>
          </p:sp>
        </p:grpSp>
      </p:grpSp>
    </p:spTree>
    <p:extLst>
      <p:ext uri="{BB962C8B-B14F-4D97-AF65-F5344CB8AC3E}">
        <p14:creationId xmlns:p14="http://schemas.microsoft.com/office/powerpoint/2010/main" val="770218254"/>
      </p:ext>
    </p:extLst>
  </p:cSld>
  <p:clrMapOvr>
    <a:masterClrMapping/>
  </p:clrMapOvr>
  <mc:AlternateContent xmlns:mc="http://schemas.openxmlformats.org/markup-compatibility/2006" xmlns:p14="http://schemas.microsoft.com/office/powerpoint/2010/main">
    <mc:Choice Requires="p14">
      <p:transition spd="slow" p14:dur="1500" advTm="44235">
        <p:random/>
      </p:transition>
    </mc:Choice>
    <mc:Fallback xmlns="">
      <p:transition spd="slow" advTm="44235">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2"/>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3"/>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99292635"/>
              </p:ext>
            </p:extLst>
          </p:nvPr>
        </p:nvGraphicFramePr>
        <p:xfrm>
          <a:off x="595480" y="1553187"/>
          <a:ext cx="4162425" cy="3695700"/>
        </p:xfrm>
        <a:graphic>
          <a:graphicData uri="http://schemas.openxmlformats.org/presentationml/2006/ole">
            <mc:AlternateContent xmlns:mc="http://schemas.openxmlformats.org/markup-compatibility/2006">
              <mc:Choice xmlns:v="urn:schemas-microsoft-com:vml" Requires="v">
                <p:oleObj spid="_x0000_s6174" name="Visio" r:id="rId6" imgW="4162647" imgH="3695896" progId="Visio.Drawing.15">
                  <p:embed/>
                </p:oleObj>
              </mc:Choice>
              <mc:Fallback>
                <p:oleObj name="Visio" r:id="rId6" imgW="4162647" imgH="3695896" progId="Visio.Drawing.15">
                  <p:embed/>
                  <p:pic>
                    <p:nvPicPr>
                      <p:cNvPr id="0" name=""/>
                      <p:cNvPicPr/>
                      <p:nvPr/>
                    </p:nvPicPr>
                    <p:blipFill>
                      <a:blip r:embed="rId7"/>
                      <a:stretch>
                        <a:fillRect/>
                      </a:stretch>
                    </p:blipFill>
                    <p:spPr>
                      <a:xfrm>
                        <a:off x="595480" y="1553187"/>
                        <a:ext cx="4162425" cy="3695700"/>
                      </a:xfrm>
                      <a:prstGeom prst="rect">
                        <a:avLst/>
                      </a:prstGeom>
                    </p:spPr>
                  </p:pic>
                </p:oleObj>
              </mc:Fallback>
            </mc:AlternateContent>
          </a:graphicData>
        </a:graphic>
      </p:graphicFrame>
      <p:sp>
        <p:nvSpPr>
          <p:cNvPr id="3" name="矩形 2"/>
          <p:cNvSpPr/>
          <p:nvPr/>
        </p:nvSpPr>
        <p:spPr>
          <a:xfrm>
            <a:off x="5210908" y="3465351"/>
            <a:ext cx="6096000" cy="646331"/>
          </a:xfrm>
          <a:prstGeom prst="rect">
            <a:avLst/>
          </a:prstGeom>
        </p:spPr>
        <p:txBody>
          <a:bodyPr>
            <a:spAutoFit/>
          </a:bodyPr>
          <a:lstStyle/>
          <a:p>
            <a:r>
              <a:rPr lang="en-US" altLang="zh-CN" dirty="0" smtClean="0"/>
              <a:t>(</a:t>
            </a:r>
            <a:r>
              <a:rPr lang="en-US" altLang="zh-CN" dirty="0"/>
              <a:t>3) </a:t>
            </a:r>
            <a:r>
              <a:rPr lang="zh-CN" altLang="en-US" dirty="0"/>
              <a:t>对于未登录词，采用了基于汉字成词能力的</a:t>
            </a:r>
            <a:r>
              <a:rPr lang="en-US" altLang="zh-CN" dirty="0"/>
              <a:t>HMM</a:t>
            </a:r>
            <a:r>
              <a:rPr lang="zh-CN" altLang="en-US" dirty="0"/>
              <a:t>模型，使用了</a:t>
            </a:r>
            <a:r>
              <a:rPr lang="en-US" altLang="zh-CN" dirty="0"/>
              <a:t>Viterbi</a:t>
            </a:r>
            <a:r>
              <a:rPr lang="zh-CN" altLang="en-US" dirty="0"/>
              <a:t>算法</a:t>
            </a:r>
            <a:r>
              <a:rPr lang="zh-CN" altLang="en-US" dirty="0" smtClean="0"/>
              <a:t>。</a:t>
            </a:r>
            <a:endParaRPr lang="zh-CN" altLang="en-US" dirty="0"/>
          </a:p>
        </p:txBody>
      </p:sp>
      <p:sp>
        <p:nvSpPr>
          <p:cNvPr id="4" name="矩形 3"/>
          <p:cNvSpPr/>
          <p:nvPr/>
        </p:nvSpPr>
        <p:spPr>
          <a:xfrm>
            <a:off x="5210908" y="1711449"/>
            <a:ext cx="6096000" cy="646331"/>
          </a:xfrm>
          <a:prstGeom prst="rect">
            <a:avLst/>
          </a:prstGeom>
        </p:spPr>
        <p:txBody>
          <a:bodyPr>
            <a:spAutoFit/>
          </a:bodyPr>
          <a:lstStyle/>
          <a:p>
            <a:r>
              <a:rPr lang="en-US" altLang="zh-CN" sz="2000" dirty="0"/>
              <a:t>(1) </a:t>
            </a:r>
            <a:r>
              <a:rPr lang="zh-CN" altLang="en-US" sz="1600" dirty="0"/>
              <a:t>基于</a:t>
            </a:r>
            <a:r>
              <a:rPr lang="en-US" altLang="zh-CN" sz="1600" dirty="0" err="1"/>
              <a:t>Trie</a:t>
            </a:r>
            <a:r>
              <a:rPr lang="zh-CN" altLang="en-US" sz="1600" dirty="0"/>
              <a:t>树结构实现高效的词图扫描，生成句子中汉字所有可能成词情况所构成的有向无环图（</a:t>
            </a:r>
            <a:r>
              <a:rPr lang="en-US" altLang="zh-CN" sz="1600" dirty="0"/>
              <a:t>DAG)</a:t>
            </a:r>
            <a:r>
              <a:rPr lang="zh-CN" altLang="en-US" sz="1600" dirty="0"/>
              <a:t>；</a:t>
            </a:r>
          </a:p>
        </p:txBody>
      </p:sp>
      <p:sp>
        <p:nvSpPr>
          <p:cNvPr id="5" name="矩形 4"/>
          <p:cNvSpPr/>
          <p:nvPr/>
        </p:nvSpPr>
        <p:spPr>
          <a:xfrm>
            <a:off x="5210908" y="2542446"/>
            <a:ext cx="6096000" cy="646331"/>
          </a:xfrm>
          <a:prstGeom prst="rect">
            <a:avLst/>
          </a:prstGeom>
        </p:spPr>
        <p:txBody>
          <a:bodyPr>
            <a:spAutoFit/>
          </a:bodyPr>
          <a:lstStyle/>
          <a:p>
            <a:r>
              <a:rPr lang="en-US" altLang="zh-CN" dirty="0"/>
              <a:t>(2) </a:t>
            </a:r>
            <a:r>
              <a:rPr lang="zh-CN" altLang="en-US" dirty="0"/>
              <a:t>采用了动态规划查找最大概率路径</a:t>
            </a:r>
            <a:r>
              <a:rPr lang="en-US" altLang="zh-CN" dirty="0"/>
              <a:t>, </a:t>
            </a:r>
            <a:r>
              <a:rPr lang="zh-CN" altLang="en-US" dirty="0"/>
              <a:t>找出基于词频的最大切分组合；</a:t>
            </a:r>
          </a:p>
        </p:txBody>
      </p:sp>
      <p:sp>
        <p:nvSpPr>
          <p:cNvPr id="6" name="矩形 5"/>
          <p:cNvSpPr/>
          <p:nvPr/>
        </p:nvSpPr>
        <p:spPr>
          <a:xfrm>
            <a:off x="5210908" y="4388256"/>
            <a:ext cx="6096000" cy="646331"/>
          </a:xfrm>
          <a:prstGeom prst="rect">
            <a:avLst/>
          </a:prstGeom>
        </p:spPr>
        <p:txBody>
          <a:bodyPr>
            <a:spAutoFit/>
          </a:bodyPr>
          <a:lstStyle/>
          <a:p>
            <a:r>
              <a:rPr lang="en-US" altLang="zh-CN" dirty="0" smtClean="0"/>
              <a:t>(4)</a:t>
            </a:r>
            <a:r>
              <a:rPr lang="zh-CN" altLang="en-US" dirty="0" smtClean="0"/>
              <a:t>结巴分词包含精确模式、全模式和搜索引擎模式，算法中采用搜索引擎模式。</a:t>
            </a:r>
            <a:endParaRPr lang="zh-CN" altLang="en-US" dirty="0"/>
          </a:p>
        </p:txBody>
      </p:sp>
    </p:spTree>
    <p:extLst>
      <p:ext uri="{BB962C8B-B14F-4D97-AF65-F5344CB8AC3E}">
        <p14:creationId xmlns:p14="http://schemas.microsoft.com/office/powerpoint/2010/main" val="968486050"/>
      </p:ext>
    </p:extLst>
  </p:cSld>
  <p:clrMapOvr>
    <a:masterClrMapping/>
  </p:clrMapOvr>
  <mc:AlternateContent xmlns:mc="http://schemas.openxmlformats.org/markup-compatibility/2006" xmlns:p14="http://schemas.microsoft.com/office/powerpoint/2010/main">
    <mc:Choice Requires="p14">
      <p:transition spd="slow" p14:dur="1500" advTm="38005">
        <p:random/>
      </p:transition>
    </mc:Choice>
    <mc:Fallback xmlns="">
      <p:transition spd="slow" advTm="38005">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5"/>
          <a:srcRect l="8847"/>
          <a:stretch/>
        </p:blipFill>
        <p:spPr>
          <a:xfrm>
            <a:off x="6198577" y="1800180"/>
            <a:ext cx="5344936" cy="2909218"/>
          </a:xfrm>
          <a:prstGeom prst="rect">
            <a:avLst/>
          </a:prstGeom>
          <a:ln>
            <a:noFill/>
          </a:ln>
          <a:effectLst>
            <a:outerShdw blurRad="292100" dist="139700" dir="2700000" algn="tl" rotWithShape="0">
              <a:srgbClr val="333333">
                <a:alpha val="65000"/>
              </a:srgbClr>
            </a:outerShdw>
          </a:effectLst>
        </p:spPr>
      </p:pic>
      <p:sp>
        <p:nvSpPr>
          <p:cNvPr id="8" name="矩形 7">
            <a:extLst>
              <a:ext uri="{FF2B5EF4-FFF2-40B4-BE49-F238E27FC236}">
                <a16:creationId xmlns:a16="http://schemas.microsoft.com/office/drawing/2014/main" id="{CBCE2F27-1948-4AAF-B7D2-B7B4F23C2784}"/>
              </a:ext>
            </a:extLst>
          </p:cNvPr>
          <p:cNvSpPr/>
          <p:nvPr/>
        </p:nvSpPr>
        <p:spPr>
          <a:xfrm>
            <a:off x="458286" y="103413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smtClean="0">
                <a:solidFill>
                  <a:schemeClr val="tx1">
                    <a:lumMod val="75000"/>
                    <a:lumOff val="25000"/>
                  </a:schemeClr>
                </a:solidFill>
              </a:rPr>
              <a:t>·PV-DM</a:t>
            </a:r>
            <a:endParaRPr lang="zh-CN" altLang="en-US" sz="1600" b="1" dirty="0">
              <a:solidFill>
                <a:schemeClr val="tx1">
                  <a:lumMod val="75000"/>
                  <a:lumOff val="25000"/>
                </a:schemeClr>
              </a:solidFill>
            </a:endParaRPr>
          </a:p>
        </p:txBody>
      </p:sp>
      <p:sp>
        <p:nvSpPr>
          <p:cNvPr id="9" name="矩形 8">
            <a:extLst>
              <a:ext uri="{FF2B5EF4-FFF2-40B4-BE49-F238E27FC236}">
                <a16:creationId xmlns:a16="http://schemas.microsoft.com/office/drawing/2014/main" id="{CBCE2F27-1948-4AAF-B7D2-B7B4F23C2784}"/>
              </a:ext>
            </a:extLst>
          </p:cNvPr>
          <p:cNvSpPr/>
          <p:nvPr/>
        </p:nvSpPr>
        <p:spPr>
          <a:xfrm>
            <a:off x="6198577" y="1034129"/>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smtClean="0">
                <a:solidFill>
                  <a:schemeClr val="tx1">
                    <a:lumMod val="75000"/>
                    <a:lumOff val="25000"/>
                  </a:schemeClr>
                </a:solidFill>
              </a:rPr>
              <a:t>·PV-DBOW</a:t>
            </a:r>
            <a:endParaRPr lang="zh-CN" altLang="en-US" sz="1600" b="1" dirty="0">
              <a:solidFill>
                <a:schemeClr val="tx1">
                  <a:lumMod val="75000"/>
                  <a:lumOff val="25000"/>
                </a:schemeClr>
              </a:solidFill>
            </a:endParaRPr>
          </a:p>
        </p:txBody>
      </p:sp>
      <p:pic>
        <p:nvPicPr>
          <p:cNvPr id="7" name="图片 6"/>
          <p:cNvPicPr>
            <a:picLocks noChangeAspect="1"/>
          </p:cNvPicPr>
          <p:nvPr/>
        </p:nvPicPr>
        <p:blipFill>
          <a:blip r:embed="rId6"/>
          <a:stretch>
            <a:fillRect/>
          </a:stretch>
        </p:blipFill>
        <p:spPr>
          <a:xfrm>
            <a:off x="458286" y="1729273"/>
            <a:ext cx="4605983" cy="3079551"/>
          </a:xfrm>
          <a:prstGeom prst="rect">
            <a:avLst/>
          </a:prstGeom>
        </p:spPr>
      </p:pic>
      <p:grpSp>
        <p:nvGrpSpPr>
          <p:cNvPr id="10" name="组合 9"/>
          <p:cNvGrpSpPr/>
          <p:nvPr/>
        </p:nvGrpSpPr>
        <p:grpSpPr>
          <a:xfrm>
            <a:off x="1509150" y="4761584"/>
            <a:ext cx="4179473" cy="1347010"/>
            <a:chOff x="8115092" y="3308839"/>
            <a:chExt cx="2480606" cy="1347010"/>
          </a:xfrm>
        </p:grpSpPr>
        <p:sp>
          <p:nvSpPr>
            <p:cNvPr id="11" name="矩形 10"/>
            <p:cNvSpPr/>
            <p:nvPr/>
          </p:nvSpPr>
          <p:spPr>
            <a:xfrm>
              <a:off x="8115092" y="3732519"/>
              <a:ext cx="2480606" cy="923330"/>
            </a:xfrm>
            <a:prstGeom prst="rect">
              <a:avLst/>
            </a:prstGeom>
          </p:spPr>
          <p:txBody>
            <a:bodyPr wrap="square">
              <a:spAutoFit/>
              <a:scene3d>
                <a:camera prst="orthographicFront"/>
                <a:lightRig rig="threePt" dir="t"/>
              </a:scene3d>
              <a:sp3d contourW="12700"/>
            </a:bodyPr>
            <a:lstStyle/>
            <a:p>
              <a:pPr>
                <a:lnSpc>
                  <a:spcPct val="150000"/>
                </a:lnSpc>
              </a:pPr>
              <a:r>
                <a:rPr lang="en-US" altLang="zh-CN" sz="1200" dirty="0" smtClean="0">
                  <a:solidFill>
                    <a:schemeClr val="tx1">
                      <a:lumMod val="65000"/>
                      <a:lumOff val="35000"/>
                    </a:schemeClr>
                  </a:solidFill>
                  <a:latin typeface="+mn-ea"/>
                </a:rPr>
                <a:t>·</a:t>
              </a:r>
              <a:r>
                <a:rPr lang="zh-CN" altLang="en-US" sz="1200" dirty="0" smtClean="0">
                  <a:solidFill>
                    <a:schemeClr val="tx1">
                      <a:lumMod val="65000"/>
                      <a:lumOff val="35000"/>
                    </a:schemeClr>
                  </a:solidFill>
                  <a:latin typeface="+mn-ea"/>
                </a:rPr>
                <a:t>每句话滑动采样取一个词，作为预测词，其余作为输入词</a:t>
              </a:r>
              <a:endParaRPr lang="en-US" altLang="zh-CN" sz="1200" dirty="0" smtClean="0">
                <a:solidFill>
                  <a:schemeClr val="tx1">
                    <a:lumMod val="65000"/>
                    <a:lumOff val="35000"/>
                  </a:schemeClr>
                </a:solidFill>
                <a:latin typeface="+mn-ea"/>
              </a:endParaRPr>
            </a:p>
            <a:p>
              <a:pPr>
                <a:lnSpc>
                  <a:spcPct val="150000"/>
                </a:lnSpc>
              </a:pPr>
              <a:r>
                <a:rPr lang="en-US" altLang="zh-CN" sz="1200" dirty="0">
                  <a:solidFill>
                    <a:schemeClr val="tx1">
                      <a:lumMod val="65000"/>
                      <a:lumOff val="35000"/>
                    </a:schemeClr>
                  </a:solidFill>
                  <a:latin typeface="+mn-ea"/>
                </a:rPr>
                <a:t>·word </a:t>
              </a:r>
              <a:r>
                <a:rPr lang="en-US" altLang="zh-CN" sz="1200" dirty="0" smtClean="0">
                  <a:solidFill>
                    <a:schemeClr val="tx1">
                      <a:lumMod val="65000"/>
                      <a:lumOff val="35000"/>
                    </a:schemeClr>
                  </a:solidFill>
                  <a:latin typeface="+mn-ea"/>
                </a:rPr>
                <a:t>vector</a:t>
              </a:r>
              <a:r>
                <a:rPr lang="zh-CN" altLang="en-US" sz="1200" dirty="0" smtClean="0">
                  <a:solidFill>
                    <a:schemeClr val="tx1">
                      <a:lumMod val="65000"/>
                      <a:lumOff val="35000"/>
                    </a:schemeClr>
                  </a:solidFill>
                  <a:latin typeface="+mn-ea"/>
                </a:rPr>
                <a:t>和</a:t>
              </a:r>
              <a:r>
                <a:rPr lang="en-US" altLang="zh-CN" sz="1200" dirty="0">
                  <a:solidFill>
                    <a:schemeClr val="tx1">
                      <a:lumMod val="65000"/>
                      <a:lumOff val="35000"/>
                    </a:schemeClr>
                  </a:solidFill>
                  <a:latin typeface="+mn-ea"/>
                </a:rPr>
                <a:t>Paragraph </a:t>
              </a:r>
              <a:r>
                <a:rPr lang="en-US" altLang="zh-CN" sz="1200" dirty="0" smtClean="0">
                  <a:solidFill>
                    <a:schemeClr val="tx1">
                      <a:lumMod val="65000"/>
                      <a:lumOff val="35000"/>
                    </a:schemeClr>
                  </a:solidFill>
                  <a:latin typeface="+mn-ea"/>
                </a:rPr>
                <a:t>vector</a:t>
              </a:r>
              <a:r>
                <a:rPr lang="zh-CN" altLang="en-US" sz="1200" dirty="0" smtClean="0">
                  <a:solidFill>
                    <a:schemeClr val="tx1">
                      <a:lumMod val="65000"/>
                      <a:lumOff val="35000"/>
                    </a:schemeClr>
                  </a:solidFill>
                  <a:latin typeface="+mn-ea"/>
                </a:rPr>
                <a:t>作为输入层输入</a:t>
              </a:r>
              <a:endParaRPr lang="en-US" altLang="zh-CN" sz="1200" dirty="0" smtClean="0">
                <a:solidFill>
                  <a:schemeClr val="tx1">
                    <a:lumMod val="65000"/>
                    <a:lumOff val="35000"/>
                  </a:schemeClr>
                </a:solidFill>
                <a:latin typeface="+mn-ea"/>
              </a:endParaRPr>
            </a:p>
            <a:p>
              <a:pPr>
                <a:lnSpc>
                  <a:spcPct val="150000"/>
                </a:lnSpc>
              </a:pPr>
              <a:r>
                <a:rPr lang="en-US" altLang="zh-CN" sz="1200" dirty="0" smtClean="0">
                  <a:solidFill>
                    <a:schemeClr val="tx1">
                      <a:lumMod val="65000"/>
                      <a:lumOff val="35000"/>
                    </a:schemeClr>
                  </a:solidFill>
                  <a:latin typeface="+mn-ea"/>
                </a:rPr>
                <a:t>·</a:t>
              </a:r>
              <a:r>
                <a:rPr lang="zh-CN" altLang="en-US" sz="1200" dirty="0" smtClean="0">
                  <a:solidFill>
                    <a:schemeClr val="tx1">
                      <a:lumMod val="65000"/>
                      <a:lumOff val="35000"/>
                    </a:schemeClr>
                  </a:solidFill>
                  <a:latin typeface="+mn-ea"/>
                </a:rPr>
                <a:t>多次滑动截取句子一小部分词，进行若干次迭代训练</a:t>
              </a:r>
            </a:p>
          </p:txBody>
        </p:sp>
        <p:sp>
          <p:nvSpPr>
            <p:cNvPr id="12" name="矩形 11"/>
            <p:cNvSpPr/>
            <p:nvPr/>
          </p:nvSpPr>
          <p:spPr>
            <a:xfrm>
              <a:off x="8330118" y="3308839"/>
              <a:ext cx="2050552" cy="418191"/>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600" b="1" dirty="0" smtClean="0">
                  <a:solidFill>
                    <a:schemeClr val="tx1">
                      <a:lumMod val="65000"/>
                      <a:lumOff val="35000"/>
                    </a:schemeClr>
                  </a:solidFill>
                  <a:latin typeface="+mn-ea"/>
                </a:rPr>
                <a:t>PV-DM</a:t>
              </a:r>
              <a:endParaRPr lang="zh-CN" altLang="en-US" sz="1600" b="1" dirty="0">
                <a:solidFill>
                  <a:schemeClr val="tx1">
                    <a:lumMod val="65000"/>
                    <a:lumOff val="35000"/>
                  </a:schemeClr>
                </a:solidFill>
                <a:latin typeface="+mn-ea"/>
              </a:endParaRPr>
            </a:p>
          </p:txBody>
        </p:sp>
      </p:grpSp>
      <p:grpSp>
        <p:nvGrpSpPr>
          <p:cNvPr id="13" name="组合 12"/>
          <p:cNvGrpSpPr/>
          <p:nvPr/>
        </p:nvGrpSpPr>
        <p:grpSpPr>
          <a:xfrm>
            <a:off x="7390225" y="4709398"/>
            <a:ext cx="3160544" cy="1347010"/>
            <a:chOff x="8115092" y="3308839"/>
            <a:chExt cx="2480606" cy="1347010"/>
          </a:xfrm>
        </p:grpSpPr>
        <p:sp>
          <p:nvSpPr>
            <p:cNvPr id="14" name="矩形 13"/>
            <p:cNvSpPr/>
            <p:nvPr/>
          </p:nvSpPr>
          <p:spPr>
            <a:xfrm>
              <a:off x="8115092" y="3732519"/>
              <a:ext cx="2480606" cy="923330"/>
            </a:xfrm>
            <a:prstGeom prst="rect">
              <a:avLst/>
            </a:prstGeom>
          </p:spPr>
          <p:txBody>
            <a:bodyPr wrap="square">
              <a:spAutoFit/>
              <a:scene3d>
                <a:camera prst="orthographicFront"/>
                <a:lightRig rig="threePt" dir="t"/>
              </a:scene3d>
              <a:sp3d contourW="12700"/>
            </a:bodyPr>
            <a:lstStyle/>
            <a:p>
              <a:pPr>
                <a:lnSpc>
                  <a:spcPct val="150000"/>
                </a:lnSpc>
              </a:pPr>
              <a:r>
                <a:rPr lang="en-US" altLang="zh-CN" sz="1200" dirty="0" smtClean="0">
                  <a:solidFill>
                    <a:schemeClr val="tx1">
                      <a:lumMod val="65000"/>
                      <a:lumOff val="35000"/>
                    </a:schemeClr>
                  </a:solidFill>
                  <a:latin typeface="+mn-ea"/>
                </a:rPr>
                <a:t>·</a:t>
              </a:r>
              <a:r>
                <a:rPr lang="zh-CN" altLang="en-US" sz="1200" dirty="0" smtClean="0">
                  <a:solidFill>
                    <a:schemeClr val="tx1">
                      <a:lumMod val="65000"/>
                      <a:lumOff val="35000"/>
                    </a:schemeClr>
                  </a:solidFill>
                  <a:latin typeface="+mn-ea"/>
                </a:rPr>
                <a:t>忽略上下文关系</a:t>
              </a:r>
              <a:endParaRPr lang="en-US" altLang="zh-CN" sz="1200" dirty="0" smtClean="0">
                <a:solidFill>
                  <a:schemeClr val="tx1">
                    <a:lumMod val="65000"/>
                    <a:lumOff val="35000"/>
                  </a:schemeClr>
                </a:solidFill>
                <a:latin typeface="+mn-ea"/>
              </a:endParaRPr>
            </a:p>
            <a:p>
              <a:pPr>
                <a:lnSpc>
                  <a:spcPct val="150000"/>
                </a:lnSpc>
              </a:pPr>
              <a:r>
                <a:rPr lang="en-US" altLang="zh-CN" sz="1200" dirty="0" smtClean="0">
                  <a:solidFill>
                    <a:schemeClr val="tx1">
                      <a:lumMod val="65000"/>
                      <a:lumOff val="35000"/>
                    </a:schemeClr>
                  </a:solidFill>
                  <a:latin typeface="+mn-ea"/>
                </a:rPr>
                <a:t>·Paragraph vector</a:t>
              </a:r>
              <a:r>
                <a:rPr lang="zh-CN" altLang="en-US" sz="1200" dirty="0" smtClean="0">
                  <a:solidFill>
                    <a:schemeClr val="tx1">
                      <a:lumMod val="65000"/>
                      <a:lumOff val="35000"/>
                    </a:schemeClr>
                  </a:solidFill>
                  <a:latin typeface="+mn-ea"/>
                </a:rPr>
                <a:t>作为输入层输入</a:t>
              </a:r>
              <a:endParaRPr lang="en-US" altLang="zh-CN" sz="1200" dirty="0" smtClean="0">
                <a:solidFill>
                  <a:schemeClr val="tx1">
                    <a:lumMod val="65000"/>
                    <a:lumOff val="35000"/>
                  </a:schemeClr>
                </a:solidFill>
                <a:latin typeface="+mn-ea"/>
              </a:endParaRPr>
            </a:p>
            <a:p>
              <a:pPr>
                <a:lnSpc>
                  <a:spcPct val="150000"/>
                </a:lnSpc>
              </a:pPr>
              <a:r>
                <a:rPr lang="en-US" altLang="zh-CN" sz="1200" dirty="0" smtClean="0">
                  <a:solidFill>
                    <a:schemeClr val="tx1">
                      <a:lumMod val="65000"/>
                      <a:lumOff val="35000"/>
                    </a:schemeClr>
                  </a:solidFill>
                  <a:latin typeface="+mn-ea"/>
                </a:rPr>
                <a:t>·</a:t>
              </a:r>
              <a:r>
                <a:rPr lang="zh-CN" altLang="en-US" sz="1200" dirty="0" smtClean="0">
                  <a:solidFill>
                    <a:schemeClr val="tx1">
                      <a:lumMod val="65000"/>
                      <a:lumOff val="35000"/>
                    </a:schemeClr>
                  </a:solidFill>
                  <a:latin typeface="+mn-ea"/>
                </a:rPr>
                <a:t>每次迭代时，随机采样一个词进行预测</a:t>
              </a:r>
            </a:p>
          </p:txBody>
        </p:sp>
        <p:sp>
          <p:nvSpPr>
            <p:cNvPr id="15" name="矩形 14"/>
            <p:cNvSpPr/>
            <p:nvPr/>
          </p:nvSpPr>
          <p:spPr>
            <a:xfrm>
              <a:off x="8330118" y="3308839"/>
              <a:ext cx="2050552" cy="418191"/>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600" b="1" dirty="0" smtClean="0">
                  <a:solidFill>
                    <a:schemeClr val="tx1">
                      <a:lumMod val="65000"/>
                      <a:lumOff val="35000"/>
                    </a:schemeClr>
                  </a:solidFill>
                  <a:latin typeface="+mn-ea"/>
                </a:rPr>
                <a:t>PV-DBOW</a:t>
              </a:r>
              <a:endParaRPr lang="zh-CN" altLang="en-US" sz="1600" b="1" dirty="0">
                <a:solidFill>
                  <a:schemeClr val="tx1">
                    <a:lumMod val="65000"/>
                    <a:lumOff val="35000"/>
                  </a:schemeClr>
                </a:solidFill>
                <a:latin typeface="+mn-ea"/>
              </a:endParaRPr>
            </a:p>
          </p:txBody>
        </p:sp>
      </p:grpSp>
    </p:spTree>
    <p:extLst>
      <p:ext uri="{BB962C8B-B14F-4D97-AF65-F5344CB8AC3E}">
        <p14:creationId xmlns:p14="http://schemas.microsoft.com/office/powerpoint/2010/main" val="2911407815"/>
      </p:ext>
    </p:extLst>
  </p:cSld>
  <p:clrMapOvr>
    <a:masterClrMapping/>
  </p:clrMapOvr>
  <mc:AlternateContent xmlns:mc="http://schemas.openxmlformats.org/markup-compatibility/2006" xmlns:p14="http://schemas.microsoft.com/office/powerpoint/2010/main">
    <mc:Choice Requires="p14">
      <p:transition spd="slow" p14:dur="1500" advTm="53082">
        <p:random/>
      </p:transition>
    </mc:Choice>
    <mc:Fallback xmlns="">
      <p:transition spd="slow" advTm="53082">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2"/>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3"/>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730314" y="4188686"/>
            <a:ext cx="10442575" cy="225821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149526" y="4478700"/>
            <a:ext cx="2090754" cy="1678188"/>
            <a:chOff x="1293925" y="3687393"/>
            <a:chExt cx="2090754" cy="1678188"/>
          </a:xfrm>
        </p:grpSpPr>
        <p:grpSp>
          <p:nvGrpSpPr>
            <p:cNvPr id="8" name="组合 7">
              <a:extLst>
                <a:ext uri="{FF2B5EF4-FFF2-40B4-BE49-F238E27FC236}">
                  <a16:creationId xmlns:a16="http://schemas.microsoft.com/office/drawing/2014/main" id="{EBD7C0FA-2FA7-442C-8D50-0AA549873B2C}"/>
                </a:ext>
              </a:extLst>
            </p:cNvPr>
            <p:cNvGrpSpPr/>
            <p:nvPr/>
          </p:nvGrpSpPr>
          <p:grpSpPr>
            <a:xfrm>
              <a:off x="1293925" y="3687393"/>
              <a:ext cx="2090754" cy="1678188"/>
              <a:chOff x="1167047" y="3764707"/>
              <a:chExt cx="2153051" cy="1728192"/>
            </a:xfrm>
          </p:grpSpPr>
          <p:sp>
            <p:nvSpPr>
              <p:cNvPr id="10" name="矩形 9">
                <a:extLst>
                  <a:ext uri="{FF2B5EF4-FFF2-40B4-BE49-F238E27FC236}">
                    <a16:creationId xmlns:a16="http://schemas.microsoft.com/office/drawing/2014/main" id="{0076A7EA-660C-431F-BB81-E58358513CBD}"/>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grpSp>
            <p:nvGrpSpPr>
              <p:cNvPr id="11" name="组合 10">
                <a:extLst>
                  <a:ext uri="{FF2B5EF4-FFF2-40B4-BE49-F238E27FC236}">
                    <a16:creationId xmlns:a16="http://schemas.microsoft.com/office/drawing/2014/main" id="{6429417F-F8A8-4C0C-8FBE-05F7841122D9}"/>
                  </a:ext>
                </a:extLst>
              </p:cNvPr>
              <p:cNvGrpSpPr/>
              <p:nvPr/>
            </p:nvGrpSpPr>
            <p:grpSpPr>
              <a:xfrm>
                <a:off x="1283548" y="4049489"/>
                <a:ext cx="1920049" cy="1293145"/>
                <a:chOff x="1252966" y="4107232"/>
                <a:chExt cx="1920049" cy="1293145"/>
              </a:xfrm>
            </p:grpSpPr>
            <p:sp>
              <p:nvSpPr>
                <p:cNvPr id="12" name="矩形 11">
                  <a:extLst>
                    <a:ext uri="{FF2B5EF4-FFF2-40B4-BE49-F238E27FC236}">
                      <a16:creationId xmlns:a16="http://schemas.microsoft.com/office/drawing/2014/main" id="{ED961CA7-1AF8-456D-93FE-B734E9D2314E}"/>
                    </a:ext>
                  </a:extLst>
                </p:cNvPr>
                <p:cNvSpPr/>
                <p:nvPr/>
              </p:nvSpPr>
              <p:spPr>
                <a:xfrm>
                  <a:off x="1252966" y="4803928"/>
                  <a:ext cx="1920049" cy="596449"/>
                </a:xfrm>
                <a:prstGeom prst="rect">
                  <a:avLst/>
                </a:prstGeom>
              </p:spPr>
              <p:txBody>
                <a:bodyPr anchor="ctr"/>
                <a:lstStyle/>
                <a:p>
                  <a:pPr algn="ctr"/>
                  <a:endParaRPr/>
                </a:p>
              </p:txBody>
            </p:sp>
            <p:sp>
              <p:nvSpPr>
                <p:cNvPr id="13" name="任意多边形: 形状 6">
                  <a:extLst>
                    <a:ext uri="{FF2B5EF4-FFF2-40B4-BE49-F238E27FC236}">
                      <a16:creationId xmlns:a16="http://schemas.microsoft.com/office/drawing/2014/main" id="{CCA0B4A2-9E66-4370-AC21-A37FB44A73C5}"/>
                    </a:ext>
                  </a:extLst>
                </p:cNvPr>
                <p:cNvSpPr/>
                <p:nvPr/>
              </p:nvSpPr>
              <p:spPr>
                <a:xfrm>
                  <a:off x="2033826" y="4107232"/>
                  <a:ext cx="358327" cy="37322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9" name="矩形 8"/>
            <p:cNvSpPr/>
            <p:nvPr/>
          </p:nvSpPr>
          <p:spPr>
            <a:xfrm>
              <a:off x="1375595"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smtClean="0">
                  <a:solidFill>
                    <a:schemeClr val="tx1">
                      <a:lumMod val="50000"/>
                      <a:lumOff val="50000"/>
                    </a:schemeClr>
                  </a:solidFill>
                </a:rPr>
                <a:t>使用</a:t>
              </a:r>
              <a:r>
                <a:rPr lang="en-US" altLang="zh-CN" sz="1400" dirty="0" err="1" smtClean="0">
                  <a:solidFill>
                    <a:schemeClr val="tx1">
                      <a:lumMod val="50000"/>
                      <a:lumOff val="50000"/>
                    </a:schemeClr>
                  </a:solidFill>
                </a:rPr>
                <a:t>keras</a:t>
              </a:r>
              <a:r>
                <a:rPr lang="zh-CN" altLang="en-US" sz="1400" dirty="0" smtClean="0">
                  <a:solidFill>
                    <a:schemeClr val="tx1">
                      <a:lumMod val="50000"/>
                      <a:lumOff val="50000"/>
                    </a:schemeClr>
                  </a:solidFill>
                </a:rPr>
                <a:t>模型，基于</a:t>
              </a:r>
              <a:r>
                <a:rPr lang="en-US" altLang="zh-CN" sz="1400" dirty="0" err="1" smtClean="0">
                  <a:solidFill>
                    <a:schemeClr val="tx1">
                      <a:lumMod val="50000"/>
                      <a:lumOff val="50000"/>
                    </a:schemeClr>
                  </a:solidFill>
                </a:rPr>
                <a:t>tengsorflow</a:t>
              </a:r>
              <a:r>
                <a:rPr lang="zh-CN" altLang="en-US" sz="1400" dirty="0" smtClean="0">
                  <a:solidFill>
                    <a:schemeClr val="tx1">
                      <a:lumMod val="50000"/>
                      <a:lumOff val="50000"/>
                    </a:schemeClr>
                  </a:solidFill>
                </a:rPr>
                <a:t>内核搭建网络</a:t>
              </a:r>
              <a:endParaRPr lang="zh-CN" altLang="en-US" sz="1400" dirty="0">
                <a:solidFill>
                  <a:schemeClr val="tx1">
                    <a:lumMod val="50000"/>
                    <a:lumOff val="50000"/>
                  </a:schemeClr>
                </a:solidFill>
              </a:endParaRPr>
            </a:p>
          </p:txBody>
        </p:sp>
      </p:grpSp>
      <p:grpSp>
        <p:nvGrpSpPr>
          <p:cNvPr id="14" name="组合 13"/>
          <p:cNvGrpSpPr/>
          <p:nvPr/>
        </p:nvGrpSpPr>
        <p:grpSpPr>
          <a:xfrm>
            <a:off x="3653991" y="4478700"/>
            <a:ext cx="2090754" cy="1678188"/>
            <a:chOff x="3798390" y="3687393"/>
            <a:chExt cx="2090754" cy="1678188"/>
          </a:xfrm>
        </p:grpSpPr>
        <p:grpSp>
          <p:nvGrpSpPr>
            <p:cNvPr id="15" name="组合 14">
              <a:extLst>
                <a:ext uri="{FF2B5EF4-FFF2-40B4-BE49-F238E27FC236}">
                  <a16:creationId xmlns:a16="http://schemas.microsoft.com/office/drawing/2014/main" id="{ECDC9834-C495-433B-A04A-476CF70AA62F}"/>
                </a:ext>
              </a:extLst>
            </p:cNvPr>
            <p:cNvGrpSpPr/>
            <p:nvPr/>
          </p:nvGrpSpPr>
          <p:grpSpPr>
            <a:xfrm>
              <a:off x="3798390" y="3687393"/>
              <a:ext cx="2090754" cy="1678188"/>
              <a:chOff x="1167047" y="3764707"/>
              <a:chExt cx="2153051" cy="1728192"/>
            </a:xfrm>
          </p:grpSpPr>
          <p:sp>
            <p:nvSpPr>
              <p:cNvPr id="17" name="矩形 16">
                <a:extLst>
                  <a:ext uri="{FF2B5EF4-FFF2-40B4-BE49-F238E27FC236}">
                    <a16:creationId xmlns:a16="http://schemas.microsoft.com/office/drawing/2014/main" id="{F8BEB778-1AE9-4074-A33D-8F274FCCC876}"/>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grpSp>
            <p:nvGrpSpPr>
              <p:cNvPr id="18" name="组合 17">
                <a:extLst>
                  <a:ext uri="{FF2B5EF4-FFF2-40B4-BE49-F238E27FC236}">
                    <a16:creationId xmlns:a16="http://schemas.microsoft.com/office/drawing/2014/main" id="{A8141394-2384-48A9-B4F7-34EDCDB8E5D2}"/>
                  </a:ext>
                </a:extLst>
              </p:cNvPr>
              <p:cNvGrpSpPr/>
              <p:nvPr/>
            </p:nvGrpSpPr>
            <p:grpSpPr>
              <a:xfrm>
                <a:off x="1283548" y="4049489"/>
                <a:ext cx="1920049" cy="1293145"/>
                <a:chOff x="1252966" y="4107232"/>
                <a:chExt cx="1920049" cy="1293145"/>
              </a:xfrm>
            </p:grpSpPr>
            <p:sp>
              <p:nvSpPr>
                <p:cNvPr id="19" name="矩形 18">
                  <a:extLst>
                    <a:ext uri="{FF2B5EF4-FFF2-40B4-BE49-F238E27FC236}">
                      <a16:creationId xmlns:a16="http://schemas.microsoft.com/office/drawing/2014/main" id="{8681C314-9792-43DF-9F8A-EC1A6553B45F}"/>
                    </a:ext>
                  </a:extLst>
                </p:cNvPr>
                <p:cNvSpPr/>
                <p:nvPr/>
              </p:nvSpPr>
              <p:spPr>
                <a:xfrm>
                  <a:off x="1252966" y="4803928"/>
                  <a:ext cx="1920049" cy="596449"/>
                </a:xfrm>
                <a:prstGeom prst="rect">
                  <a:avLst/>
                </a:prstGeom>
              </p:spPr>
              <p:txBody>
                <a:bodyPr anchor="ctr"/>
                <a:lstStyle/>
                <a:p>
                  <a:pPr algn="ctr"/>
                  <a:endParaRPr/>
                </a:p>
              </p:txBody>
            </p:sp>
            <p:sp>
              <p:nvSpPr>
                <p:cNvPr id="20" name="任意多边形: 形状 75">
                  <a:extLst>
                    <a:ext uri="{FF2B5EF4-FFF2-40B4-BE49-F238E27FC236}">
                      <a16:creationId xmlns:a16="http://schemas.microsoft.com/office/drawing/2014/main" id="{B9C8C3D7-E90F-4192-86B7-FE36CF3BD196}"/>
                    </a:ext>
                  </a:extLst>
                </p:cNvPr>
                <p:cNvSpPr/>
                <p:nvPr/>
              </p:nvSpPr>
              <p:spPr>
                <a:xfrm>
                  <a:off x="2033826" y="4107232"/>
                  <a:ext cx="358327" cy="37322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16" name="矩形 15"/>
            <p:cNvSpPr/>
            <p:nvPr/>
          </p:nvSpPr>
          <p:spPr>
            <a:xfrm>
              <a:off x="3880060"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全连接神经网络层</a:t>
              </a:r>
              <a:r>
                <a:rPr lang="en-US" altLang="zh-CN" sz="1400" dirty="0">
                  <a:solidFill>
                    <a:schemeClr val="tx1">
                      <a:lumMod val="50000"/>
                      <a:lumOff val="50000"/>
                    </a:schemeClr>
                  </a:solidFill>
                </a:rPr>
                <a:t>Dense</a:t>
              </a:r>
              <a:r>
                <a:rPr lang="zh-CN" altLang="en-US" sz="1400" dirty="0" smtClean="0">
                  <a:solidFill>
                    <a:schemeClr val="tx1">
                      <a:lumMod val="50000"/>
                      <a:lumOff val="50000"/>
                    </a:schemeClr>
                  </a:solidFill>
                </a:rPr>
                <a:t>层作为输入层和输出层</a:t>
              </a:r>
              <a:endParaRPr lang="zh-CN" altLang="en-US" sz="1400" dirty="0">
                <a:solidFill>
                  <a:schemeClr val="tx1">
                    <a:lumMod val="50000"/>
                    <a:lumOff val="50000"/>
                  </a:schemeClr>
                </a:solidFill>
              </a:endParaRPr>
            </a:p>
          </p:txBody>
        </p:sp>
      </p:grpSp>
      <p:grpSp>
        <p:nvGrpSpPr>
          <p:cNvPr id="21" name="组合 20"/>
          <p:cNvGrpSpPr/>
          <p:nvPr/>
        </p:nvGrpSpPr>
        <p:grpSpPr>
          <a:xfrm>
            <a:off x="6158455" y="4478700"/>
            <a:ext cx="2090754" cy="1678188"/>
            <a:chOff x="6302854" y="3687393"/>
            <a:chExt cx="2090754" cy="1678188"/>
          </a:xfrm>
        </p:grpSpPr>
        <p:grpSp>
          <p:nvGrpSpPr>
            <p:cNvPr id="22" name="组合 21">
              <a:extLst>
                <a:ext uri="{FF2B5EF4-FFF2-40B4-BE49-F238E27FC236}">
                  <a16:creationId xmlns:a16="http://schemas.microsoft.com/office/drawing/2014/main" id="{CE5C9F0F-3734-4C27-8051-3F98CCC3FAEE}"/>
                </a:ext>
              </a:extLst>
            </p:cNvPr>
            <p:cNvGrpSpPr/>
            <p:nvPr/>
          </p:nvGrpSpPr>
          <p:grpSpPr>
            <a:xfrm>
              <a:off x="6302854" y="3687393"/>
              <a:ext cx="2090754" cy="1678188"/>
              <a:chOff x="1167047" y="3764707"/>
              <a:chExt cx="2153051" cy="1728192"/>
            </a:xfrm>
          </p:grpSpPr>
          <p:sp>
            <p:nvSpPr>
              <p:cNvPr id="24" name="矩形 23">
                <a:extLst>
                  <a:ext uri="{FF2B5EF4-FFF2-40B4-BE49-F238E27FC236}">
                    <a16:creationId xmlns:a16="http://schemas.microsoft.com/office/drawing/2014/main" id="{E4DDF545-C394-48EA-B43E-8700700F061D}"/>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grpSp>
            <p:nvGrpSpPr>
              <p:cNvPr id="25" name="组合 24">
                <a:extLst>
                  <a:ext uri="{FF2B5EF4-FFF2-40B4-BE49-F238E27FC236}">
                    <a16:creationId xmlns:a16="http://schemas.microsoft.com/office/drawing/2014/main" id="{4F22F368-6152-4471-91D7-5473FD7ADDCC}"/>
                  </a:ext>
                </a:extLst>
              </p:cNvPr>
              <p:cNvGrpSpPr/>
              <p:nvPr/>
            </p:nvGrpSpPr>
            <p:grpSpPr>
              <a:xfrm>
                <a:off x="1283548" y="4049489"/>
                <a:ext cx="1920049" cy="1293145"/>
                <a:chOff x="1252966" y="4107232"/>
                <a:chExt cx="1920049" cy="1293145"/>
              </a:xfrm>
            </p:grpSpPr>
            <p:sp>
              <p:nvSpPr>
                <p:cNvPr id="26" name="矩形 25">
                  <a:extLst>
                    <a:ext uri="{FF2B5EF4-FFF2-40B4-BE49-F238E27FC236}">
                      <a16:creationId xmlns:a16="http://schemas.microsoft.com/office/drawing/2014/main" id="{B11CD85A-97F6-40E3-8FF4-E33FB8C2005C}"/>
                    </a:ext>
                  </a:extLst>
                </p:cNvPr>
                <p:cNvSpPr/>
                <p:nvPr/>
              </p:nvSpPr>
              <p:spPr>
                <a:xfrm>
                  <a:off x="1252966" y="4803928"/>
                  <a:ext cx="1920049" cy="596449"/>
                </a:xfrm>
                <a:prstGeom prst="rect">
                  <a:avLst/>
                </a:prstGeom>
              </p:spPr>
              <p:txBody>
                <a:bodyPr anchor="ctr"/>
                <a:lstStyle/>
                <a:p>
                  <a:pPr algn="ctr"/>
                  <a:endParaRPr/>
                </a:p>
              </p:txBody>
            </p:sp>
            <p:sp>
              <p:nvSpPr>
                <p:cNvPr id="27" name="任意多边形: 形状 81">
                  <a:extLst>
                    <a:ext uri="{FF2B5EF4-FFF2-40B4-BE49-F238E27FC236}">
                      <a16:creationId xmlns:a16="http://schemas.microsoft.com/office/drawing/2014/main" id="{C38AA3E2-D221-4014-AD48-F4598776F7AF}"/>
                    </a:ext>
                  </a:extLst>
                </p:cNvPr>
                <p:cNvSpPr/>
                <p:nvPr/>
              </p:nvSpPr>
              <p:spPr>
                <a:xfrm>
                  <a:off x="2033826" y="4107232"/>
                  <a:ext cx="358327" cy="37322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23" name="矩形 22"/>
            <p:cNvSpPr/>
            <p:nvPr/>
          </p:nvSpPr>
          <p:spPr>
            <a:xfrm>
              <a:off x="6400252"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smtClean="0">
                  <a:solidFill>
                    <a:schemeClr val="tx1">
                      <a:lumMod val="50000"/>
                      <a:lumOff val="50000"/>
                    </a:schemeClr>
                  </a:solidFill>
                </a:rPr>
                <a:t>中间层使用</a:t>
              </a:r>
              <a:r>
                <a:rPr lang="en-US" altLang="zh-CN" sz="1400" dirty="0" smtClean="0">
                  <a:solidFill>
                    <a:schemeClr val="tx1">
                      <a:lumMod val="50000"/>
                      <a:lumOff val="50000"/>
                    </a:schemeClr>
                  </a:solidFill>
                </a:rPr>
                <a:t>Dropout</a:t>
              </a:r>
              <a:r>
                <a:rPr lang="zh-CN" altLang="en-US" sz="1400" dirty="0" smtClean="0">
                  <a:solidFill>
                    <a:schemeClr val="tx1">
                      <a:lumMod val="50000"/>
                      <a:lumOff val="50000"/>
                    </a:schemeClr>
                  </a:solidFill>
                </a:rPr>
                <a:t>层，防止训练过程中出现过拟合</a:t>
              </a:r>
              <a:endParaRPr lang="zh-CN" altLang="en-US" sz="1400" dirty="0">
                <a:solidFill>
                  <a:schemeClr val="tx1">
                    <a:lumMod val="50000"/>
                    <a:lumOff val="50000"/>
                  </a:schemeClr>
                </a:solidFill>
              </a:endParaRPr>
            </a:p>
          </p:txBody>
        </p:sp>
      </p:grpSp>
      <p:grpSp>
        <p:nvGrpSpPr>
          <p:cNvPr id="28" name="组合 27"/>
          <p:cNvGrpSpPr/>
          <p:nvPr/>
        </p:nvGrpSpPr>
        <p:grpSpPr>
          <a:xfrm>
            <a:off x="8662921" y="4478700"/>
            <a:ext cx="2090754" cy="1678188"/>
            <a:chOff x="8807320" y="3687393"/>
            <a:chExt cx="2090754" cy="1678188"/>
          </a:xfrm>
        </p:grpSpPr>
        <p:grpSp>
          <p:nvGrpSpPr>
            <p:cNvPr id="29" name="组合 28">
              <a:extLst>
                <a:ext uri="{FF2B5EF4-FFF2-40B4-BE49-F238E27FC236}">
                  <a16:creationId xmlns:a16="http://schemas.microsoft.com/office/drawing/2014/main" id="{BA561F66-CD08-408C-9607-93505B75334E}"/>
                </a:ext>
              </a:extLst>
            </p:cNvPr>
            <p:cNvGrpSpPr/>
            <p:nvPr/>
          </p:nvGrpSpPr>
          <p:grpSpPr>
            <a:xfrm>
              <a:off x="8807320" y="3687393"/>
              <a:ext cx="2090754" cy="1678188"/>
              <a:chOff x="1167047" y="3764707"/>
              <a:chExt cx="2153051" cy="1728192"/>
            </a:xfrm>
          </p:grpSpPr>
          <p:sp>
            <p:nvSpPr>
              <p:cNvPr id="31" name="矩形 30">
                <a:extLst>
                  <a:ext uri="{FF2B5EF4-FFF2-40B4-BE49-F238E27FC236}">
                    <a16:creationId xmlns:a16="http://schemas.microsoft.com/office/drawing/2014/main" id="{A78F5D8E-ED2C-4043-9B67-04BDB04C7D9B}"/>
                  </a:ext>
                </a:extLst>
              </p:cNvPr>
              <p:cNvSpPr/>
              <p:nvPr/>
            </p:nvSpPr>
            <p:spPr>
              <a:xfrm>
                <a:off x="1167047" y="3764707"/>
                <a:ext cx="2153051" cy="17281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grpSp>
            <p:nvGrpSpPr>
              <p:cNvPr id="32" name="组合 31">
                <a:extLst>
                  <a:ext uri="{FF2B5EF4-FFF2-40B4-BE49-F238E27FC236}">
                    <a16:creationId xmlns:a16="http://schemas.microsoft.com/office/drawing/2014/main" id="{BF776C3F-3936-42A7-9A45-7CFA691F3357}"/>
                  </a:ext>
                </a:extLst>
              </p:cNvPr>
              <p:cNvGrpSpPr/>
              <p:nvPr/>
            </p:nvGrpSpPr>
            <p:grpSpPr>
              <a:xfrm>
                <a:off x="1283548" y="4049489"/>
                <a:ext cx="1920049" cy="1293145"/>
                <a:chOff x="1252966" y="4107232"/>
                <a:chExt cx="1920049" cy="1293145"/>
              </a:xfrm>
            </p:grpSpPr>
            <p:sp>
              <p:nvSpPr>
                <p:cNvPr id="33" name="矩形 32">
                  <a:extLst>
                    <a:ext uri="{FF2B5EF4-FFF2-40B4-BE49-F238E27FC236}">
                      <a16:creationId xmlns:a16="http://schemas.microsoft.com/office/drawing/2014/main" id="{AF63CF45-0587-4A88-AE70-40BB1F428543}"/>
                    </a:ext>
                  </a:extLst>
                </p:cNvPr>
                <p:cNvSpPr/>
                <p:nvPr/>
              </p:nvSpPr>
              <p:spPr>
                <a:xfrm>
                  <a:off x="1252966" y="4803928"/>
                  <a:ext cx="1920049" cy="596449"/>
                </a:xfrm>
                <a:prstGeom prst="rect">
                  <a:avLst/>
                </a:prstGeom>
              </p:spPr>
              <p:txBody>
                <a:bodyPr anchor="ctr"/>
                <a:lstStyle/>
                <a:p>
                  <a:pPr algn="ctr"/>
                  <a:endParaRPr/>
                </a:p>
              </p:txBody>
            </p:sp>
            <p:sp>
              <p:nvSpPr>
                <p:cNvPr id="34" name="任意多边形: 形状 87">
                  <a:extLst>
                    <a:ext uri="{FF2B5EF4-FFF2-40B4-BE49-F238E27FC236}">
                      <a16:creationId xmlns:a16="http://schemas.microsoft.com/office/drawing/2014/main" id="{9193D8A8-C459-4FBA-9F31-B94149AC4EA2}"/>
                    </a:ext>
                  </a:extLst>
                </p:cNvPr>
                <p:cNvSpPr/>
                <p:nvPr/>
              </p:nvSpPr>
              <p:spPr>
                <a:xfrm>
                  <a:off x="2033826" y="4107232"/>
                  <a:ext cx="358327" cy="37322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30" name="矩形 29"/>
            <p:cNvSpPr/>
            <p:nvPr/>
          </p:nvSpPr>
          <p:spPr>
            <a:xfrm>
              <a:off x="8907503"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tx1">
                      <a:lumMod val="50000"/>
                      <a:lumOff val="50000"/>
                    </a:schemeClr>
                  </a:solidFill>
                </a:rPr>
                <a:t>activation</a:t>
              </a:r>
              <a:r>
                <a:rPr lang="zh-CN" altLang="en-US" sz="1400" dirty="0" smtClean="0">
                  <a:solidFill>
                    <a:schemeClr val="tx1">
                      <a:lumMod val="50000"/>
                      <a:lumOff val="50000"/>
                    </a:schemeClr>
                  </a:solidFill>
                </a:rPr>
                <a:t>层作为激活层，使用</a:t>
              </a:r>
              <a:r>
                <a:rPr lang="en-US" altLang="zh-CN" sz="1400" dirty="0" err="1" smtClean="0">
                  <a:solidFill>
                    <a:schemeClr val="tx1">
                      <a:lumMod val="50000"/>
                      <a:lumOff val="50000"/>
                    </a:schemeClr>
                  </a:solidFill>
                </a:rPr>
                <a:t>tanh</a:t>
              </a:r>
              <a:r>
                <a:rPr lang="zh-CN" altLang="en-US" sz="1400" dirty="0" smtClean="0">
                  <a:solidFill>
                    <a:schemeClr val="tx1">
                      <a:lumMod val="50000"/>
                      <a:lumOff val="50000"/>
                    </a:schemeClr>
                  </a:solidFill>
                </a:rPr>
                <a:t>和</a:t>
              </a:r>
              <a:r>
                <a:rPr lang="en-US" altLang="zh-CN" sz="1400" dirty="0" err="1" smtClean="0">
                  <a:solidFill>
                    <a:schemeClr val="tx1">
                      <a:lumMod val="50000"/>
                      <a:lumOff val="50000"/>
                    </a:schemeClr>
                  </a:solidFill>
                </a:rPr>
                <a:t>softmax</a:t>
              </a:r>
              <a:r>
                <a:rPr lang="zh-CN" altLang="en-US" sz="1400" dirty="0" smtClean="0">
                  <a:solidFill>
                    <a:schemeClr val="tx1">
                      <a:lumMod val="50000"/>
                      <a:lumOff val="50000"/>
                    </a:schemeClr>
                  </a:solidFill>
                </a:rPr>
                <a:t>作为激活函数</a:t>
              </a:r>
              <a:endParaRPr lang="zh-CN" altLang="en-US" sz="1400" dirty="0">
                <a:solidFill>
                  <a:schemeClr val="tx1">
                    <a:lumMod val="50000"/>
                    <a:lumOff val="50000"/>
                  </a:schemeClr>
                </a:solidFill>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3242560017"/>
              </p:ext>
            </p:extLst>
          </p:nvPr>
        </p:nvGraphicFramePr>
        <p:xfrm>
          <a:off x="529180" y="185419"/>
          <a:ext cx="11258550" cy="4019550"/>
        </p:xfrm>
        <a:graphic>
          <a:graphicData uri="http://schemas.openxmlformats.org/presentationml/2006/ole">
            <mc:AlternateContent xmlns:mc="http://schemas.openxmlformats.org/markup-compatibility/2006">
              <mc:Choice xmlns:v="urn:schemas-microsoft-com:vml" Requires="v">
                <p:oleObj spid="_x0000_s7197" name="Visio" r:id="rId6" imgW="11258816" imgH="4019354" progId="Visio.Drawing.15">
                  <p:embed/>
                </p:oleObj>
              </mc:Choice>
              <mc:Fallback>
                <p:oleObj name="Visio" r:id="rId6" imgW="11258816" imgH="4019354" progId="Visio.Drawing.15">
                  <p:embed/>
                  <p:pic>
                    <p:nvPicPr>
                      <p:cNvPr id="0" name=""/>
                      <p:cNvPicPr/>
                      <p:nvPr/>
                    </p:nvPicPr>
                    <p:blipFill>
                      <a:blip r:embed="rId7"/>
                      <a:stretch>
                        <a:fillRect/>
                      </a:stretch>
                    </p:blipFill>
                    <p:spPr>
                      <a:xfrm>
                        <a:off x="529180" y="185419"/>
                        <a:ext cx="11258550" cy="4019550"/>
                      </a:xfrm>
                      <a:prstGeom prst="rect">
                        <a:avLst/>
                      </a:prstGeom>
                    </p:spPr>
                  </p:pic>
                </p:oleObj>
              </mc:Fallback>
            </mc:AlternateContent>
          </a:graphicData>
        </a:graphic>
      </p:graphicFrame>
    </p:spTree>
    <p:extLst>
      <p:ext uri="{BB962C8B-B14F-4D97-AF65-F5344CB8AC3E}">
        <p14:creationId xmlns:p14="http://schemas.microsoft.com/office/powerpoint/2010/main" val="10454049"/>
      </p:ext>
    </p:extLst>
  </p:cSld>
  <p:clrMapOvr>
    <a:masterClrMapping/>
  </p:clrMapOvr>
  <mc:AlternateContent xmlns:mc="http://schemas.openxmlformats.org/markup-compatibility/2006" xmlns:p14="http://schemas.microsoft.com/office/powerpoint/2010/main">
    <mc:Choice Requires="p14">
      <p:transition spd="slow" p14:dur="1500" advTm="28370">
        <p:random/>
      </p:transition>
    </mc:Choice>
    <mc:Fallback xmlns="">
      <p:transition spd="slow" advTm="2837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2"/>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3"/>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9465519"/>
              </p:ext>
            </p:extLst>
          </p:nvPr>
        </p:nvGraphicFramePr>
        <p:xfrm>
          <a:off x="1625478" y="1008063"/>
          <a:ext cx="8905875" cy="2324100"/>
        </p:xfrm>
        <a:graphic>
          <a:graphicData uri="http://schemas.openxmlformats.org/presentationml/2006/ole">
            <mc:AlternateContent xmlns:mc="http://schemas.openxmlformats.org/markup-compatibility/2006">
              <mc:Choice xmlns:v="urn:schemas-microsoft-com:vml" Requires="v">
                <p:oleObj spid="_x0000_s8220" name="Visio" r:id="rId6" imgW="8905831" imgH="2324120" progId="Visio.Drawing.15">
                  <p:embed/>
                </p:oleObj>
              </mc:Choice>
              <mc:Fallback>
                <p:oleObj name="Visio" r:id="rId6" imgW="8905831" imgH="2324120" progId="Visio.Drawing.15">
                  <p:embed/>
                  <p:pic>
                    <p:nvPicPr>
                      <p:cNvPr id="0" name=""/>
                      <p:cNvPicPr/>
                      <p:nvPr/>
                    </p:nvPicPr>
                    <p:blipFill>
                      <a:blip r:embed="rId7"/>
                      <a:stretch>
                        <a:fillRect/>
                      </a:stretch>
                    </p:blipFill>
                    <p:spPr>
                      <a:xfrm>
                        <a:off x="1625478" y="1008063"/>
                        <a:ext cx="8905875" cy="2324100"/>
                      </a:xfrm>
                      <a:prstGeom prst="rect">
                        <a:avLst/>
                      </a:prstGeom>
                    </p:spPr>
                  </p:pic>
                </p:oleObj>
              </mc:Fallback>
            </mc:AlternateContent>
          </a:graphicData>
        </a:graphic>
      </p:graphicFrame>
      <p:grpSp>
        <p:nvGrpSpPr>
          <p:cNvPr id="6" name="组合 5"/>
          <p:cNvGrpSpPr/>
          <p:nvPr/>
        </p:nvGrpSpPr>
        <p:grpSpPr>
          <a:xfrm>
            <a:off x="948508" y="3830089"/>
            <a:ext cx="3220470" cy="1875997"/>
            <a:chOff x="1036432" y="3170666"/>
            <a:chExt cx="3220470" cy="1875997"/>
          </a:xfrm>
        </p:grpSpPr>
        <p:sp>
          <p:nvSpPr>
            <p:cNvPr id="7" name="矩形 6"/>
            <p:cNvSpPr/>
            <p:nvPr/>
          </p:nvSpPr>
          <p:spPr>
            <a:xfrm>
              <a:off x="1036432"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8" name="矩形 7"/>
            <p:cNvSpPr/>
            <p:nvPr/>
          </p:nvSpPr>
          <p:spPr>
            <a:xfrm>
              <a:off x="1123961" y="3170666"/>
              <a:ext cx="763707" cy="88820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01</a:t>
              </a:r>
            </a:p>
          </p:txBody>
        </p:sp>
        <p:sp>
          <p:nvSpPr>
            <p:cNvPr id="9" name="矩形 8">
              <a:extLst>
                <a:ext uri="{FF2B5EF4-FFF2-40B4-BE49-F238E27FC236}">
                  <a16:creationId xmlns:a16="http://schemas.microsoft.com/office/drawing/2014/main" id="{E3EB1709-6D20-4440-8800-976CC5E9712E}"/>
                </a:ext>
              </a:extLst>
            </p:cNvPr>
            <p:cNvSpPr/>
            <p:nvPr/>
          </p:nvSpPr>
          <p:spPr>
            <a:xfrm>
              <a:off x="1136661" y="4165705"/>
              <a:ext cx="2990839" cy="757130"/>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err="1" smtClean="0">
                  <a:solidFill>
                    <a:schemeClr val="tx1">
                      <a:lumMod val="50000"/>
                      <a:lumOff val="50000"/>
                    </a:schemeClr>
                  </a:solidFill>
                </a:rPr>
                <a:t>XGBoost</a:t>
              </a:r>
              <a:r>
                <a:rPr lang="zh-CN" altLang="en-US" sz="1200" dirty="0" smtClean="0">
                  <a:solidFill>
                    <a:schemeClr val="tx1">
                      <a:lumMod val="50000"/>
                      <a:lumOff val="50000"/>
                    </a:schemeClr>
                  </a:solidFill>
                </a:rPr>
                <a:t>是</a:t>
              </a:r>
              <a:r>
                <a:rPr lang="zh-CN" altLang="en-US" sz="1200" dirty="0">
                  <a:solidFill>
                    <a:schemeClr val="tx1">
                      <a:lumMod val="50000"/>
                      <a:lumOff val="50000"/>
                    </a:schemeClr>
                  </a:solidFill>
                </a:rPr>
                <a:t>一种基于树形学习的可扩展机器学习架构，在数据挖掘和机器学习中广泛应用。</a:t>
              </a:r>
            </a:p>
          </p:txBody>
        </p:sp>
      </p:grpSp>
      <p:grpSp>
        <p:nvGrpSpPr>
          <p:cNvPr id="11" name="组合 10"/>
          <p:cNvGrpSpPr/>
          <p:nvPr/>
        </p:nvGrpSpPr>
        <p:grpSpPr>
          <a:xfrm>
            <a:off x="4397841" y="3830089"/>
            <a:ext cx="3220470" cy="1875997"/>
            <a:chOff x="4485765" y="3170666"/>
            <a:chExt cx="3220470" cy="1875997"/>
          </a:xfrm>
        </p:grpSpPr>
        <p:sp>
          <p:nvSpPr>
            <p:cNvPr id="12" name="矩形 11"/>
            <p:cNvSpPr/>
            <p:nvPr/>
          </p:nvSpPr>
          <p:spPr>
            <a:xfrm>
              <a:off x="4485765"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矩形 12"/>
            <p:cNvSpPr/>
            <p:nvPr/>
          </p:nvSpPr>
          <p:spPr>
            <a:xfrm>
              <a:off x="4573294" y="3170666"/>
              <a:ext cx="763707" cy="8882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02</a:t>
              </a:r>
            </a:p>
          </p:txBody>
        </p:sp>
        <p:sp>
          <p:nvSpPr>
            <p:cNvPr id="14" name="矩形 13">
              <a:extLst>
                <a:ext uri="{FF2B5EF4-FFF2-40B4-BE49-F238E27FC236}">
                  <a16:creationId xmlns:a16="http://schemas.microsoft.com/office/drawing/2014/main" id="{CBCE2F27-1948-4AAF-B7D2-B7B4F23C2784}"/>
                </a:ext>
              </a:extLst>
            </p:cNvPr>
            <p:cNvSpPr/>
            <p:nvPr/>
          </p:nvSpPr>
          <p:spPr>
            <a:xfrm>
              <a:off x="5451301" y="3696532"/>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75000"/>
                      <a:lumOff val="25000"/>
                    </a:schemeClr>
                  </a:solidFill>
                </a:rPr>
                <a:t>树模型集成</a:t>
              </a:r>
              <a:endParaRPr lang="zh-CN" altLang="en-US" sz="1600" b="1" dirty="0">
                <a:solidFill>
                  <a:schemeClr val="tx1">
                    <a:lumMod val="75000"/>
                    <a:lumOff val="25000"/>
                  </a:schemeClr>
                </a:solidFill>
              </a:endParaRPr>
            </a:p>
          </p:txBody>
        </p:sp>
        <p:sp>
          <p:nvSpPr>
            <p:cNvPr id="15" name="矩形 14">
              <a:extLst>
                <a:ext uri="{FF2B5EF4-FFF2-40B4-BE49-F238E27FC236}">
                  <a16:creationId xmlns:a16="http://schemas.microsoft.com/office/drawing/2014/main" id="{E3EB1709-6D20-4440-8800-976CC5E9712E}"/>
                </a:ext>
              </a:extLst>
            </p:cNvPr>
            <p:cNvSpPr/>
            <p:nvPr/>
          </p:nvSpPr>
          <p:spPr>
            <a:xfrm>
              <a:off x="4587364" y="4165705"/>
              <a:ext cx="2990839"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将若干个树模型集成到一起</a:t>
              </a:r>
              <a:r>
                <a:rPr lang="zh-CN" altLang="en-US" sz="1200" dirty="0" smtClean="0">
                  <a:solidFill>
                    <a:schemeClr val="tx1">
                      <a:lumMod val="50000"/>
                      <a:lumOff val="50000"/>
                    </a:schemeClr>
                  </a:solidFill>
                </a:rPr>
                <a:t>形成强</a:t>
              </a:r>
              <a:r>
                <a:rPr lang="zh-CN" altLang="en-US" sz="1200" dirty="0">
                  <a:solidFill>
                    <a:schemeClr val="tx1">
                      <a:lumMod val="50000"/>
                      <a:lumOff val="50000"/>
                    </a:schemeClr>
                  </a:solidFill>
                </a:rPr>
                <a:t>分类器</a:t>
              </a:r>
              <a:r>
                <a:rPr lang="zh-CN" altLang="en-US" sz="1200" dirty="0" smtClean="0">
                  <a:solidFill>
                    <a:schemeClr val="tx1">
                      <a:lumMod val="50000"/>
                      <a:lumOff val="50000"/>
                    </a:schemeClr>
                  </a:solidFill>
                </a:rPr>
                <a:t>。不断</a:t>
              </a:r>
              <a:r>
                <a:rPr lang="zh-CN" altLang="en-US" sz="1200" dirty="0">
                  <a:solidFill>
                    <a:schemeClr val="tx1">
                      <a:lumMod val="50000"/>
                      <a:lumOff val="50000"/>
                    </a:schemeClr>
                  </a:solidFill>
                </a:rPr>
                <a:t>地添加树，不断地进行特征分裂来生长一棵树</a:t>
              </a:r>
              <a:r>
                <a:rPr lang="zh-CN" altLang="en-US" sz="1200" dirty="0" smtClean="0">
                  <a:solidFill>
                    <a:schemeClr val="tx1">
                      <a:lumMod val="50000"/>
                      <a:lumOff val="50000"/>
                    </a:schemeClr>
                  </a:solidFill>
                </a:rPr>
                <a:t>，去</a:t>
              </a:r>
              <a:r>
                <a:rPr lang="zh-CN" altLang="en-US" sz="1200" dirty="0">
                  <a:solidFill>
                    <a:schemeClr val="tx1">
                      <a:lumMod val="50000"/>
                      <a:lumOff val="50000"/>
                    </a:schemeClr>
                  </a:solidFill>
                </a:rPr>
                <a:t>拟合上次预测</a:t>
              </a:r>
              <a:r>
                <a:rPr lang="zh-CN" altLang="en-US" sz="1200" dirty="0" smtClean="0">
                  <a:solidFill>
                    <a:schemeClr val="tx1">
                      <a:lumMod val="50000"/>
                      <a:lumOff val="50000"/>
                    </a:schemeClr>
                  </a:solidFill>
                </a:rPr>
                <a:t>的差</a:t>
              </a:r>
              <a:r>
                <a:rPr lang="zh-CN" altLang="en-US" sz="1200" dirty="0">
                  <a:solidFill>
                    <a:schemeClr val="tx1">
                      <a:lumMod val="50000"/>
                      <a:lumOff val="50000"/>
                    </a:schemeClr>
                  </a:solidFill>
                </a:rPr>
                <a:t>。</a:t>
              </a:r>
            </a:p>
          </p:txBody>
        </p:sp>
      </p:grpSp>
      <p:grpSp>
        <p:nvGrpSpPr>
          <p:cNvPr id="16" name="组合 15"/>
          <p:cNvGrpSpPr/>
          <p:nvPr/>
        </p:nvGrpSpPr>
        <p:grpSpPr>
          <a:xfrm>
            <a:off x="7847173" y="3830089"/>
            <a:ext cx="3220470" cy="1934341"/>
            <a:chOff x="7935097" y="3170666"/>
            <a:chExt cx="3220470" cy="1934341"/>
          </a:xfrm>
        </p:grpSpPr>
        <p:sp>
          <p:nvSpPr>
            <p:cNvPr id="17" name="矩形 16"/>
            <p:cNvSpPr/>
            <p:nvPr/>
          </p:nvSpPr>
          <p:spPr>
            <a:xfrm>
              <a:off x="7935097"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8" name="矩形 17"/>
            <p:cNvSpPr/>
            <p:nvPr/>
          </p:nvSpPr>
          <p:spPr>
            <a:xfrm>
              <a:off x="8022626" y="3170666"/>
              <a:ext cx="763707" cy="88820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03</a:t>
              </a:r>
            </a:p>
          </p:txBody>
        </p:sp>
        <p:sp>
          <p:nvSpPr>
            <p:cNvPr id="19" name="矩形 18">
              <a:extLst>
                <a:ext uri="{FF2B5EF4-FFF2-40B4-BE49-F238E27FC236}">
                  <a16:creationId xmlns:a16="http://schemas.microsoft.com/office/drawing/2014/main" id="{CBCE2F27-1948-4AAF-B7D2-B7B4F23C2784}"/>
                </a:ext>
              </a:extLst>
            </p:cNvPr>
            <p:cNvSpPr/>
            <p:nvPr/>
          </p:nvSpPr>
          <p:spPr>
            <a:xfrm>
              <a:off x="8900633" y="3696532"/>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75000"/>
                      <a:lumOff val="25000"/>
                    </a:schemeClr>
                  </a:solidFill>
                </a:rPr>
                <a:t>叶子结点求和</a:t>
              </a:r>
              <a:endParaRPr lang="zh-CN" altLang="en-US" sz="1600" b="1" dirty="0">
                <a:solidFill>
                  <a:schemeClr val="tx1">
                    <a:lumMod val="75000"/>
                    <a:lumOff val="25000"/>
                  </a:schemeClr>
                </a:solidFill>
              </a:endParaRPr>
            </a:p>
          </p:txBody>
        </p:sp>
        <p:sp>
          <p:nvSpPr>
            <p:cNvPr id="20" name="矩形 19">
              <a:extLst>
                <a:ext uri="{FF2B5EF4-FFF2-40B4-BE49-F238E27FC236}">
                  <a16:creationId xmlns:a16="http://schemas.microsoft.com/office/drawing/2014/main" id="{E3EB1709-6D20-4440-8800-976CC5E9712E}"/>
                </a:ext>
              </a:extLst>
            </p:cNvPr>
            <p:cNvSpPr/>
            <p:nvPr/>
          </p:nvSpPr>
          <p:spPr>
            <a:xfrm>
              <a:off x="8132375" y="4145385"/>
              <a:ext cx="2990839"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训练完成得到</a:t>
              </a:r>
              <a:r>
                <a:rPr lang="en-US" altLang="zh-CN" sz="1200" dirty="0">
                  <a:solidFill>
                    <a:schemeClr val="tx1">
                      <a:lumMod val="50000"/>
                      <a:lumOff val="50000"/>
                    </a:schemeClr>
                  </a:solidFill>
                </a:rPr>
                <a:t>k</a:t>
              </a:r>
              <a:r>
                <a:rPr lang="zh-CN" altLang="en-US" sz="1200" dirty="0">
                  <a:solidFill>
                    <a:schemeClr val="tx1">
                      <a:lumMod val="50000"/>
                      <a:lumOff val="50000"/>
                    </a:schemeClr>
                  </a:solidFill>
                </a:rPr>
                <a:t>棵树</a:t>
              </a:r>
              <a:r>
                <a:rPr lang="zh-CN" altLang="en-US" sz="1200" dirty="0" smtClean="0">
                  <a:solidFill>
                    <a:schemeClr val="tx1">
                      <a:lumMod val="50000"/>
                      <a:lumOff val="50000"/>
                    </a:schemeClr>
                  </a:solidFill>
                </a:rPr>
                <a:t>，根据样本特征</a:t>
              </a:r>
              <a:r>
                <a:rPr lang="zh-CN" altLang="en-US" sz="1200" dirty="0">
                  <a:solidFill>
                    <a:schemeClr val="tx1">
                      <a:lumMod val="50000"/>
                      <a:lumOff val="50000"/>
                    </a:schemeClr>
                  </a:solidFill>
                </a:rPr>
                <a:t>，在每棵树中会落到对应的一个叶子节点，每个叶子节点就对应一个分数</a:t>
              </a:r>
              <a:r>
                <a:rPr lang="zh-CN" altLang="en-US" sz="1200" dirty="0" smtClean="0">
                  <a:solidFill>
                    <a:schemeClr val="tx1">
                      <a:lumMod val="50000"/>
                      <a:lumOff val="50000"/>
                    </a:schemeClr>
                  </a:solidFill>
                </a:rPr>
                <a:t>，将</a:t>
              </a:r>
              <a:r>
                <a:rPr lang="zh-CN" altLang="en-US" sz="1200" dirty="0">
                  <a:solidFill>
                    <a:schemeClr val="tx1">
                      <a:lumMod val="50000"/>
                      <a:lumOff val="50000"/>
                    </a:schemeClr>
                  </a:solidFill>
                </a:rPr>
                <a:t>每棵树对应的分数加起来就是该样本的预测值。</a:t>
              </a:r>
            </a:p>
          </p:txBody>
        </p:sp>
      </p:grpSp>
      <p:sp>
        <p:nvSpPr>
          <p:cNvPr id="21" name="矩形 20">
            <a:extLst>
              <a:ext uri="{FF2B5EF4-FFF2-40B4-BE49-F238E27FC236}">
                <a16:creationId xmlns:a16="http://schemas.microsoft.com/office/drawing/2014/main" id="{CBCE2F27-1948-4AAF-B7D2-B7B4F23C2784}"/>
              </a:ext>
            </a:extLst>
          </p:cNvPr>
          <p:cNvSpPr/>
          <p:nvPr/>
        </p:nvSpPr>
        <p:spPr>
          <a:xfrm>
            <a:off x="1916423" y="4351739"/>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tx1">
                    <a:lumMod val="75000"/>
                    <a:lumOff val="25000"/>
                  </a:schemeClr>
                </a:solidFill>
              </a:rPr>
              <a:t>可扩展树形学习</a:t>
            </a:r>
            <a:endParaRPr lang="zh-CN" altLang="en-US" sz="1600" b="1" dirty="0">
              <a:solidFill>
                <a:schemeClr val="tx1">
                  <a:lumMod val="75000"/>
                  <a:lumOff val="25000"/>
                </a:schemeClr>
              </a:solidFill>
            </a:endParaRPr>
          </a:p>
        </p:txBody>
      </p:sp>
    </p:spTree>
    <p:extLst>
      <p:ext uri="{BB962C8B-B14F-4D97-AF65-F5344CB8AC3E}">
        <p14:creationId xmlns:p14="http://schemas.microsoft.com/office/powerpoint/2010/main" val="567311716"/>
      </p:ext>
    </p:extLst>
  </p:cSld>
  <p:clrMapOvr>
    <a:masterClrMapping/>
  </p:clrMapOvr>
  <mc:AlternateContent xmlns:mc="http://schemas.openxmlformats.org/markup-compatibility/2006" xmlns:p14="http://schemas.microsoft.com/office/powerpoint/2010/main">
    <mc:Choice Requires="p14">
      <p:transition spd="slow" p14:dur="1500" advTm="498">
        <p:random/>
      </p:transition>
    </mc:Choice>
    <mc:Fallback xmlns="">
      <p:transition spd="slow" advTm="498">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用户画像构建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86556816"/>
              </p:ext>
            </p:extLst>
          </p:nvPr>
        </p:nvGraphicFramePr>
        <p:xfrm>
          <a:off x="510506" y="1113496"/>
          <a:ext cx="5896610" cy="1680210"/>
        </p:xfrm>
        <a:graphic>
          <a:graphicData uri="http://schemas.openxmlformats.org/drawingml/2006/table">
            <a:tbl>
              <a:tblPr firstRow="1" firstCol="1" bandRow="1">
                <a:tableStyleId>{5C22544A-7EE6-4342-B048-85BDC9FD1C3A}</a:tableStyleId>
              </a:tblPr>
              <a:tblGrid>
                <a:gridCol w="842010">
                  <a:extLst>
                    <a:ext uri="{9D8B030D-6E8A-4147-A177-3AD203B41FA5}">
                      <a16:colId xmlns:a16="http://schemas.microsoft.com/office/drawing/2014/main" val="1669617610"/>
                    </a:ext>
                  </a:extLst>
                </a:gridCol>
                <a:gridCol w="842010">
                  <a:extLst>
                    <a:ext uri="{9D8B030D-6E8A-4147-A177-3AD203B41FA5}">
                      <a16:colId xmlns:a16="http://schemas.microsoft.com/office/drawing/2014/main" val="2881927668"/>
                    </a:ext>
                  </a:extLst>
                </a:gridCol>
                <a:gridCol w="842010">
                  <a:extLst>
                    <a:ext uri="{9D8B030D-6E8A-4147-A177-3AD203B41FA5}">
                      <a16:colId xmlns:a16="http://schemas.microsoft.com/office/drawing/2014/main" val="208912565"/>
                    </a:ext>
                  </a:extLst>
                </a:gridCol>
                <a:gridCol w="842645">
                  <a:extLst>
                    <a:ext uri="{9D8B030D-6E8A-4147-A177-3AD203B41FA5}">
                      <a16:colId xmlns:a16="http://schemas.microsoft.com/office/drawing/2014/main" val="2421044632"/>
                    </a:ext>
                  </a:extLst>
                </a:gridCol>
                <a:gridCol w="842645">
                  <a:extLst>
                    <a:ext uri="{9D8B030D-6E8A-4147-A177-3AD203B41FA5}">
                      <a16:colId xmlns:a16="http://schemas.microsoft.com/office/drawing/2014/main" val="2579816016"/>
                    </a:ext>
                  </a:extLst>
                </a:gridCol>
                <a:gridCol w="842645">
                  <a:extLst>
                    <a:ext uri="{9D8B030D-6E8A-4147-A177-3AD203B41FA5}">
                      <a16:colId xmlns:a16="http://schemas.microsoft.com/office/drawing/2014/main" val="2536569670"/>
                    </a:ext>
                  </a:extLst>
                </a:gridCol>
                <a:gridCol w="842645">
                  <a:extLst>
                    <a:ext uri="{9D8B030D-6E8A-4147-A177-3AD203B41FA5}">
                      <a16:colId xmlns:a16="http://schemas.microsoft.com/office/drawing/2014/main" val="930456145"/>
                    </a:ext>
                  </a:extLst>
                </a:gridCol>
              </a:tblGrid>
              <a:tr h="214611">
                <a:tc>
                  <a:txBody>
                    <a:bodyPr/>
                    <a:lstStyle/>
                    <a:p>
                      <a:pPr algn="ctr">
                        <a:lnSpc>
                          <a:spcPct val="150000"/>
                        </a:lnSpc>
                        <a:spcAft>
                          <a:spcPts val="0"/>
                        </a:spcAft>
                      </a:pPr>
                      <a:r>
                        <a:rPr lang="x-none" sz="105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ct val="150000"/>
                        </a:lnSpc>
                        <a:spcAft>
                          <a:spcPts val="0"/>
                        </a:spcAft>
                      </a:pPr>
                      <a:r>
                        <a:rPr lang="x-none" sz="1050" kern="100">
                          <a:effectLst/>
                        </a:rPr>
                        <a:t>Education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Aft>
                          <a:spcPts val="0"/>
                        </a:spcAft>
                      </a:pPr>
                      <a:r>
                        <a:rPr lang="x-none" sz="1050" kern="100" dirty="0">
                          <a:effectLst/>
                        </a:rPr>
                        <a:t>Age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Aft>
                          <a:spcPts val="0"/>
                        </a:spcAft>
                      </a:pPr>
                      <a:r>
                        <a:rPr lang="x-none" sz="1050" kern="100">
                          <a:effectLst/>
                        </a:rPr>
                        <a:t>Gender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2614617168"/>
                  </a:ext>
                </a:extLst>
              </a:tr>
              <a:tr h="0">
                <a:tc>
                  <a:txBody>
                    <a:bodyPr/>
                    <a:lstStyle/>
                    <a:p>
                      <a:pPr algn="ctr">
                        <a:lnSpc>
                          <a:spcPct val="150000"/>
                        </a:lnSpc>
                        <a:spcAft>
                          <a:spcPts val="0"/>
                        </a:spcAft>
                      </a:pPr>
                      <a:r>
                        <a:rPr lang="x-none" sz="105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0414849"/>
                  </a:ext>
                </a:extLst>
              </a:tr>
              <a:tr h="0">
                <a:tc>
                  <a:txBody>
                    <a:bodyPr/>
                    <a:lstStyle/>
                    <a:p>
                      <a:pPr algn="ctr">
                        <a:lnSpc>
                          <a:spcPct val="150000"/>
                        </a:lnSpc>
                        <a:spcAft>
                          <a:spcPts val="0"/>
                        </a:spcAft>
                      </a:pPr>
                      <a:r>
                        <a:rPr lang="x-none"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0.5230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0.17368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0.5341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0.47652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0.7825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0.64985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4822030"/>
                  </a:ext>
                </a:extLst>
              </a:tr>
              <a:tr h="0">
                <a:tc>
                  <a:txBody>
                    <a:bodyPr/>
                    <a:lstStyle/>
                    <a:p>
                      <a:pPr algn="ctr">
                        <a:lnSpc>
                          <a:spcPct val="150000"/>
                        </a:lnSpc>
                        <a:spcAft>
                          <a:spcPts val="0"/>
                        </a:spcAft>
                      </a:pPr>
                      <a:r>
                        <a:rPr lang="x-none"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0.5108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0.17328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dirty="0">
                          <a:effectLst/>
                        </a:rPr>
                        <a:t>0.5276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0.46686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0.7760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0.62086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0821522"/>
                  </a:ext>
                </a:extLst>
              </a:tr>
              <a:tr h="0">
                <a:tc>
                  <a:txBody>
                    <a:bodyPr/>
                    <a:lstStyle/>
                    <a:p>
                      <a:pPr algn="ctr">
                        <a:lnSpc>
                          <a:spcPct val="150000"/>
                        </a:lnSpc>
                        <a:spcAft>
                          <a:spcPts val="0"/>
                        </a:spcAft>
                      </a:pPr>
                      <a:r>
                        <a:rPr lang="x-none"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0.5158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0.17353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0.5296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0.45343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0.7715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0.58846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7272437"/>
                  </a:ext>
                </a:extLst>
              </a:tr>
              <a:tr h="0">
                <a:tc>
                  <a:txBody>
                    <a:bodyPr/>
                    <a:lstStyle/>
                    <a:p>
                      <a:pPr algn="ctr">
                        <a:lnSpc>
                          <a:spcPct val="150000"/>
                        </a:lnSpc>
                        <a:spcAft>
                          <a:spcPts val="0"/>
                        </a:spcAft>
                      </a:pPr>
                      <a:r>
                        <a:rPr lang="x-none"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0.5070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0.17150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0.5333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0.45857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0.7780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0.63710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0903365"/>
                  </a:ext>
                </a:extLst>
              </a:tr>
              <a:tr h="0">
                <a:tc>
                  <a:txBody>
                    <a:bodyPr/>
                    <a:lstStyle/>
                    <a:p>
                      <a:pPr algn="ctr">
                        <a:lnSpc>
                          <a:spcPct val="150000"/>
                        </a:lnSpc>
                        <a:spcAft>
                          <a:spcPts val="0"/>
                        </a:spcAft>
                      </a:pPr>
                      <a:r>
                        <a:rPr lang="x-none"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0.4981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0.16788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dirty="0">
                          <a:effectLst/>
                        </a:rPr>
                        <a:t>0.5350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0.50290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0.7728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dirty="0">
                          <a:effectLst/>
                        </a:rPr>
                        <a:t>0.69220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5442309"/>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141563373"/>
              </p:ext>
            </p:extLst>
          </p:nvPr>
        </p:nvGraphicFramePr>
        <p:xfrm>
          <a:off x="510506" y="3006717"/>
          <a:ext cx="5896610" cy="1680210"/>
        </p:xfrm>
        <a:graphic>
          <a:graphicData uri="http://schemas.openxmlformats.org/drawingml/2006/table">
            <a:tbl>
              <a:tblPr firstRow="1" firstCol="1" bandRow="1">
                <a:tableStyleId>{5C22544A-7EE6-4342-B048-85BDC9FD1C3A}</a:tableStyleId>
              </a:tblPr>
              <a:tblGrid>
                <a:gridCol w="842010">
                  <a:extLst>
                    <a:ext uri="{9D8B030D-6E8A-4147-A177-3AD203B41FA5}">
                      <a16:colId xmlns:a16="http://schemas.microsoft.com/office/drawing/2014/main" val="2893008892"/>
                    </a:ext>
                  </a:extLst>
                </a:gridCol>
                <a:gridCol w="842010">
                  <a:extLst>
                    <a:ext uri="{9D8B030D-6E8A-4147-A177-3AD203B41FA5}">
                      <a16:colId xmlns:a16="http://schemas.microsoft.com/office/drawing/2014/main" val="3273249881"/>
                    </a:ext>
                  </a:extLst>
                </a:gridCol>
                <a:gridCol w="842010">
                  <a:extLst>
                    <a:ext uri="{9D8B030D-6E8A-4147-A177-3AD203B41FA5}">
                      <a16:colId xmlns:a16="http://schemas.microsoft.com/office/drawing/2014/main" val="3746329176"/>
                    </a:ext>
                  </a:extLst>
                </a:gridCol>
                <a:gridCol w="842645">
                  <a:extLst>
                    <a:ext uri="{9D8B030D-6E8A-4147-A177-3AD203B41FA5}">
                      <a16:colId xmlns:a16="http://schemas.microsoft.com/office/drawing/2014/main" val="2686351248"/>
                    </a:ext>
                  </a:extLst>
                </a:gridCol>
                <a:gridCol w="842645">
                  <a:extLst>
                    <a:ext uri="{9D8B030D-6E8A-4147-A177-3AD203B41FA5}">
                      <a16:colId xmlns:a16="http://schemas.microsoft.com/office/drawing/2014/main" val="3378726994"/>
                    </a:ext>
                  </a:extLst>
                </a:gridCol>
                <a:gridCol w="842645">
                  <a:extLst>
                    <a:ext uri="{9D8B030D-6E8A-4147-A177-3AD203B41FA5}">
                      <a16:colId xmlns:a16="http://schemas.microsoft.com/office/drawing/2014/main" val="1504317818"/>
                    </a:ext>
                  </a:extLst>
                </a:gridCol>
                <a:gridCol w="842645">
                  <a:extLst>
                    <a:ext uri="{9D8B030D-6E8A-4147-A177-3AD203B41FA5}">
                      <a16:colId xmlns:a16="http://schemas.microsoft.com/office/drawing/2014/main" val="1569485545"/>
                    </a:ext>
                  </a:extLst>
                </a:gridCol>
              </a:tblGrid>
              <a:tr h="0">
                <a:tc>
                  <a:txBody>
                    <a:bodyPr/>
                    <a:lstStyle/>
                    <a:p>
                      <a:pPr algn="ctr">
                        <a:lnSpc>
                          <a:spcPct val="150000"/>
                        </a:lnSpc>
                        <a:spcAft>
                          <a:spcPts val="0"/>
                        </a:spcAft>
                      </a:pPr>
                      <a:r>
                        <a:rPr lang="x-none" sz="105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ct val="150000"/>
                        </a:lnSpc>
                        <a:spcAft>
                          <a:spcPts val="0"/>
                        </a:spcAft>
                      </a:pPr>
                      <a:r>
                        <a:rPr lang="x-none" sz="1050" kern="100">
                          <a:effectLst/>
                        </a:rPr>
                        <a:t>Education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Aft>
                          <a:spcPts val="0"/>
                        </a:spcAft>
                      </a:pPr>
                      <a:r>
                        <a:rPr lang="x-none" sz="1050" kern="100" dirty="0">
                          <a:effectLst/>
                        </a:rPr>
                        <a:t>Age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Aft>
                          <a:spcPts val="0"/>
                        </a:spcAft>
                      </a:pPr>
                      <a:r>
                        <a:rPr lang="x-none" sz="1050" kern="100">
                          <a:effectLst/>
                        </a:rPr>
                        <a:t>Gender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577833727"/>
                  </a:ext>
                </a:extLst>
              </a:tr>
              <a:tr h="0">
                <a:tc>
                  <a:txBody>
                    <a:bodyPr/>
                    <a:lstStyle/>
                    <a:p>
                      <a:pPr algn="ctr">
                        <a:lnSpc>
                          <a:spcPct val="150000"/>
                        </a:lnSpc>
                        <a:spcAft>
                          <a:spcPts val="0"/>
                        </a:spcAft>
                      </a:pPr>
                      <a:r>
                        <a:rPr lang="x-none" sz="105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5677819"/>
                  </a:ext>
                </a:extLst>
              </a:tr>
              <a:tr h="0">
                <a:tc>
                  <a:txBody>
                    <a:bodyPr/>
                    <a:lstStyle/>
                    <a:p>
                      <a:pPr algn="ctr">
                        <a:lnSpc>
                          <a:spcPct val="150000"/>
                        </a:lnSpc>
                        <a:spcAft>
                          <a:spcPts val="0"/>
                        </a:spcAft>
                      </a:pPr>
                      <a:r>
                        <a:rPr lang="x-none"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0.5618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0.18813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0.5867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0.48407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0.8152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8232596"/>
                  </a:ext>
                </a:extLst>
              </a:tr>
              <a:tr h="0">
                <a:tc>
                  <a:txBody>
                    <a:bodyPr/>
                    <a:lstStyle/>
                    <a:p>
                      <a:pPr algn="ctr">
                        <a:lnSpc>
                          <a:spcPct val="150000"/>
                        </a:lnSpc>
                        <a:spcAft>
                          <a:spcPts val="0"/>
                        </a:spcAft>
                      </a:pPr>
                      <a:r>
                        <a:rPr lang="x-none"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0.5599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0.18774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0.5859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0.45837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0.8218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0.65763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661154"/>
                  </a:ext>
                </a:extLst>
              </a:tr>
              <a:tr h="0">
                <a:tc>
                  <a:txBody>
                    <a:bodyPr/>
                    <a:lstStyle/>
                    <a:p>
                      <a:pPr algn="ctr">
                        <a:lnSpc>
                          <a:spcPct val="150000"/>
                        </a:lnSpc>
                        <a:spcAft>
                          <a:spcPts val="0"/>
                        </a:spcAft>
                      </a:pPr>
                      <a:r>
                        <a:rPr lang="x-none"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0.5641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0.18981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0.594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0.46632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0.8187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0.65859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2126143"/>
                  </a:ext>
                </a:extLst>
              </a:tr>
              <a:tr h="0">
                <a:tc>
                  <a:txBody>
                    <a:bodyPr/>
                    <a:lstStyle/>
                    <a:p>
                      <a:pPr algn="ctr">
                        <a:lnSpc>
                          <a:spcPct val="150000"/>
                        </a:lnSpc>
                        <a:spcAft>
                          <a:spcPts val="0"/>
                        </a:spcAft>
                      </a:pPr>
                      <a:r>
                        <a:rPr lang="x-none"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0.5509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0.18763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0.5875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0.46974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0.8134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0.64796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3108281"/>
                  </a:ext>
                </a:extLst>
              </a:tr>
              <a:tr h="0">
                <a:tc>
                  <a:txBody>
                    <a:bodyPr/>
                    <a:lstStyle/>
                    <a:p>
                      <a:pPr algn="ctr">
                        <a:lnSpc>
                          <a:spcPct val="150000"/>
                        </a:lnSpc>
                        <a:spcAft>
                          <a:spcPts val="0"/>
                        </a:spcAft>
                      </a:pPr>
                      <a:r>
                        <a:rPr lang="x-none"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0.5601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0.18772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dirty="0">
                          <a:effectLst/>
                        </a:rPr>
                        <a:t>0.585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0.47630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0.8167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dirty="0">
                          <a:effectLst/>
                        </a:rPr>
                        <a:t>0.66095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0785668"/>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404820303"/>
              </p:ext>
            </p:extLst>
          </p:nvPr>
        </p:nvGraphicFramePr>
        <p:xfrm>
          <a:off x="510506" y="4934193"/>
          <a:ext cx="5896610" cy="1680210"/>
        </p:xfrm>
        <a:graphic>
          <a:graphicData uri="http://schemas.openxmlformats.org/drawingml/2006/table">
            <a:tbl>
              <a:tblPr firstRow="1" firstCol="1" bandRow="1">
                <a:tableStyleId>{5C22544A-7EE6-4342-B048-85BDC9FD1C3A}</a:tableStyleId>
              </a:tblPr>
              <a:tblGrid>
                <a:gridCol w="842010">
                  <a:extLst>
                    <a:ext uri="{9D8B030D-6E8A-4147-A177-3AD203B41FA5}">
                      <a16:colId xmlns:a16="http://schemas.microsoft.com/office/drawing/2014/main" val="3368671497"/>
                    </a:ext>
                  </a:extLst>
                </a:gridCol>
                <a:gridCol w="842010">
                  <a:extLst>
                    <a:ext uri="{9D8B030D-6E8A-4147-A177-3AD203B41FA5}">
                      <a16:colId xmlns:a16="http://schemas.microsoft.com/office/drawing/2014/main" val="312499544"/>
                    </a:ext>
                  </a:extLst>
                </a:gridCol>
                <a:gridCol w="842010">
                  <a:extLst>
                    <a:ext uri="{9D8B030D-6E8A-4147-A177-3AD203B41FA5}">
                      <a16:colId xmlns:a16="http://schemas.microsoft.com/office/drawing/2014/main" val="2098155807"/>
                    </a:ext>
                  </a:extLst>
                </a:gridCol>
                <a:gridCol w="842645">
                  <a:extLst>
                    <a:ext uri="{9D8B030D-6E8A-4147-A177-3AD203B41FA5}">
                      <a16:colId xmlns:a16="http://schemas.microsoft.com/office/drawing/2014/main" val="762387997"/>
                    </a:ext>
                  </a:extLst>
                </a:gridCol>
                <a:gridCol w="842645">
                  <a:extLst>
                    <a:ext uri="{9D8B030D-6E8A-4147-A177-3AD203B41FA5}">
                      <a16:colId xmlns:a16="http://schemas.microsoft.com/office/drawing/2014/main" val="762641738"/>
                    </a:ext>
                  </a:extLst>
                </a:gridCol>
                <a:gridCol w="842645">
                  <a:extLst>
                    <a:ext uri="{9D8B030D-6E8A-4147-A177-3AD203B41FA5}">
                      <a16:colId xmlns:a16="http://schemas.microsoft.com/office/drawing/2014/main" val="2520258698"/>
                    </a:ext>
                  </a:extLst>
                </a:gridCol>
                <a:gridCol w="842645">
                  <a:extLst>
                    <a:ext uri="{9D8B030D-6E8A-4147-A177-3AD203B41FA5}">
                      <a16:colId xmlns:a16="http://schemas.microsoft.com/office/drawing/2014/main" val="3857973166"/>
                    </a:ext>
                  </a:extLst>
                </a:gridCol>
              </a:tblGrid>
              <a:tr h="0">
                <a:tc>
                  <a:txBody>
                    <a:bodyPr/>
                    <a:lstStyle/>
                    <a:p>
                      <a:pPr algn="ctr">
                        <a:lnSpc>
                          <a:spcPct val="150000"/>
                        </a:lnSpc>
                        <a:spcAft>
                          <a:spcPts val="0"/>
                        </a:spcAft>
                      </a:pPr>
                      <a:r>
                        <a:rPr lang="x-none" sz="105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ct val="150000"/>
                        </a:lnSpc>
                        <a:spcAft>
                          <a:spcPts val="0"/>
                        </a:spcAft>
                      </a:pPr>
                      <a:r>
                        <a:rPr lang="x-none" sz="1050" kern="100">
                          <a:effectLst/>
                        </a:rPr>
                        <a:t>Education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Aft>
                          <a:spcPts val="0"/>
                        </a:spcAft>
                      </a:pPr>
                      <a:r>
                        <a:rPr lang="x-none" sz="1050" kern="100">
                          <a:effectLst/>
                        </a:rPr>
                        <a:t>Age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Aft>
                          <a:spcPts val="0"/>
                        </a:spcAft>
                      </a:pPr>
                      <a:r>
                        <a:rPr lang="x-none" sz="1050" kern="100">
                          <a:effectLst/>
                        </a:rPr>
                        <a:t>Gender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3999285680"/>
                  </a:ext>
                </a:extLst>
              </a:tr>
              <a:tr h="0">
                <a:tc>
                  <a:txBody>
                    <a:bodyPr/>
                    <a:lstStyle/>
                    <a:p>
                      <a:pPr algn="ctr">
                        <a:lnSpc>
                          <a:spcPct val="150000"/>
                        </a:lnSpc>
                        <a:spcAft>
                          <a:spcPts val="0"/>
                        </a:spcAft>
                      </a:pPr>
                      <a:r>
                        <a:rPr lang="x-none" sz="105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Train_acc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Test_acc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1686565"/>
                  </a:ext>
                </a:extLst>
              </a:tr>
              <a:tr h="0">
                <a:tc>
                  <a:txBody>
                    <a:bodyPr/>
                    <a:lstStyle/>
                    <a:p>
                      <a:pPr algn="ctr">
                        <a:lnSpc>
                          <a:spcPct val="150000"/>
                        </a:lnSpc>
                        <a:spcAft>
                          <a:spcPts val="0"/>
                        </a:spcAft>
                      </a:pPr>
                      <a:r>
                        <a:rPr lang="x-none"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0.61928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0.46135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0.83042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0.65384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0.83478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0.65793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5608170"/>
                  </a:ext>
                </a:extLst>
              </a:tr>
              <a:tr h="0">
                <a:tc>
                  <a:txBody>
                    <a:bodyPr/>
                    <a:lstStyle/>
                    <a:p>
                      <a:pPr algn="ctr">
                        <a:lnSpc>
                          <a:spcPct val="150000"/>
                        </a:lnSpc>
                        <a:spcAft>
                          <a:spcPts val="0"/>
                        </a:spcAft>
                      </a:pPr>
                      <a:r>
                        <a:rPr lang="x-none"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0.63920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0.45624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0.83302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0.65767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0.83490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0.65812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2659506"/>
                  </a:ext>
                </a:extLst>
              </a:tr>
              <a:tr h="0">
                <a:tc>
                  <a:txBody>
                    <a:bodyPr/>
                    <a:lstStyle/>
                    <a:p>
                      <a:pPr algn="ctr">
                        <a:lnSpc>
                          <a:spcPct val="150000"/>
                        </a:lnSpc>
                        <a:spcAft>
                          <a:spcPts val="0"/>
                        </a:spcAft>
                      </a:pPr>
                      <a:r>
                        <a:rPr lang="x-none"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0.64024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0.48613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0.82312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0.65764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0.83474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0.65815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5888930"/>
                  </a:ext>
                </a:extLst>
              </a:tr>
              <a:tr h="0">
                <a:tc>
                  <a:txBody>
                    <a:bodyPr/>
                    <a:lstStyle/>
                    <a:p>
                      <a:pPr algn="ctr">
                        <a:lnSpc>
                          <a:spcPct val="150000"/>
                        </a:lnSpc>
                        <a:spcAft>
                          <a:spcPts val="0"/>
                        </a:spcAft>
                      </a:pPr>
                      <a:r>
                        <a:rPr lang="x-none"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0.64106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0.46624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0.83328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0.64761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0.83444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0.65811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2627967"/>
                  </a:ext>
                </a:extLst>
              </a:tr>
              <a:tr h="0">
                <a:tc>
                  <a:txBody>
                    <a:bodyPr/>
                    <a:lstStyle/>
                    <a:p>
                      <a:pPr algn="ctr">
                        <a:lnSpc>
                          <a:spcPct val="150000"/>
                        </a:lnSpc>
                        <a:spcAft>
                          <a:spcPts val="0"/>
                        </a:spcAft>
                      </a:pPr>
                      <a:r>
                        <a:rPr lang="x-none"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0.64122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0.47648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0.83338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0.65744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a:effectLst/>
                        </a:rPr>
                        <a:t>0.83430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x-none" sz="1050" kern="100" dirty="0">
                          <a:effectLst/>
                        </a:rPr>
                        <a:t>0.65749</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6654423"/>
                  </a:ext>
                </a:extLst>
              </a:tr>
            </a:tbl>
          </a:graphicData>
        </a:graphic>
      </p:graphicFrame>
      <p:sp>
        <p:nvSpPr>
          <p:cNvPr id="22" name="矩形 21"/>
          <p:cNvSpPr/>
          <p:nvPr/>
        </p:nvSpPr>
        <p:spPr>
          <a:xfrm>
            <a:off x="6705601" y="1720165"/>
            <a:ext cx="4671645" cy="584775"/>
          </a:xfrm>
          <a:prstGeom prst="rect">
            <a:avLst/>
          </a:prstGeom>
        </p:spPr>
        <p:txBody>
          <a:bodyPr wrap="square">
            <a:spAutoFit/>
          </a:bodyPr>
          <a:lstStyle/>
          <a:p>
            <a:r>
              <a:rPr lang="zh-CN" altLang="en-US" sz="1600" dirty="0" smtClean="0"/>
              <a:t>（</a:t>
            </a:r>
            <a:r>
              <a:rPr lang="en-US" altLang="zh-CN" sz="1600" dirty="0" smtClean="0"/>
              <a:t>1</a:t>
            </a:r>
            <a:r>
              <a:rPr lang="zh-CN" altLang="en-US" sz="1600" dirty="0" smtClean="0"/>
              <a:t>）进行</a:t>
            </a:r>
            <a:r>
              <a:rPr lang="en-US" altLang="zh-CN" sz="1600" dirty="0" smtClean="0"/>
              <a:t>5</a:t>
            </a:r>
            <a:r>
              <a:rPr lang="zh-CN" altLang="en-US" sz="1600" dirty="0" smtClean="0"/>
              <a:t>次交叉验证，获取不同模型和算法下对性别、年龄和学历预测的准确率</a:t>
            </a:r>
            <a:endParaRPr lang="zh-CN" altLang="en-US" sz="1600" dirty="0"/>
          </a:p>
        </p:txBody>
      </p:sp>
      <p:sp>
        <p:nvSpPr>
          <p:cNvPr id="23" name="矩形 22"/>
          <p:cNvSpPr/>
          <p:nvPr/>
        </p:nvSpPr>
        <p:spPr>
          <a:xfrm>
            <a:off x="6705601" y="3006717"/>
            <a:ext cx="4671645" cy="584775"/>
          </a:xfrm>
          <a:prstGeom prst="rect">
            <a:avLst/>
          </a:prstGeom>
        </p:spPr>
        <p:txBody>
          <a:bodyPr wrap="square">
            <a:spAutoFit/>
          </a:bodyPr>
          <a:lstStyle/>
          <a:p>
            <a:r>
              <a:rPr lang="zh-CN" altLang="en-US" sz="1600" dirty="0" smtClean="0"/>
              <a:t>（</a:t>
            </a:r>
            <a:r>
              <a:rPr lang="en-US" altLang="zh-CN" sz="1600" dirty="0"/>
              <a:t>2</a:t>
            </a:r>
            <a:r>
              <a:rPr lang="zh-CN" altLang="en-US" sz="1600" dirty="0" smtClean="0"/>
              <a:t>）</a:t>
            </a:r>
            <a:r>
              <a:rPr lang="en-US" altLang="zh-CN" sz="1600" dirty="0" smtClean="0"/>
              <a:t>DM</a:t>
            </a:r>
            <a:r>
              <a:rPr lang="zh-CN" altLang="en-US" sz="1600" dirty="0" smtClean="0"/>
              <a:t>模型的准确率略高于</a:t>
            </a:r>
            <a:r>
              <a:rPr lang="en-US" altLang="zh-CN" sz="1600" dirty="0" smtClean="0"/>
              <a:t>DBOW</a:t>
            </a:r>
            <a:r>
              <a:rPr lang="zh-CN" altLang="en-US" sz="1600" dirty="0" smtClean="0"/>
              <a:t>模型，在学历和年龄上两者差不多。</a:t>
            </a:r>
            <a:endParaRPr lang="zh-CN" altLang="en-US" sz="1600" dirty="0"/>
          </a:p>
        </p:txBody>
      </p:sp>
      <p:sp>
        <p:nvSpPr>
          <p:cNvPr id="24" name="矩形 23"/>
          <p:cNvSpPr/>
          <p:nvPr/>
        </p:nvSpPr>
        <p:spPr>
          <a:xfrm>
            <a:off x="6705601" y="4484235"/>
            <a:ext cx="4671645" cy="584775"/>
          </a:xfrm>
          <a:prstGeom prst="rect">
            <a:avLst/>
          </a:prstGeom>
        </p:spPr>
        <p:txBody>
          <a:bodyPr wrap="square">
            <a:spAutoFit/>
          </a:bodyPr>
          <a:lstStyle/>
          <a:p>
            <a:r>
              <a:rPr lang="zh-CN" altLang="en-US" sz="1600" dirty="0" smtClean="0"/>
              <a:t>（</a:t>
            </a:r>
            <a:r>
              <a:rPr lang="en-US" altLang="zh-CN" sz="1600" dirty="0"/>
              <a:t>3</a:t>
            </a:r>
            <a:r>
              <a:rPr lang="zh-CN" altLang="en-US" sz="1600" dirty="0" smtClean="0"/>
              <a:t>）混合使用</a:t>
            </a:r>
            <a:r>
              <a:rPr lang="en-US" altLang="zh-CN" sz="1600" dirty="0" smtClean="0"/>
              <a:t>DM</a:t>
            </a:r>
            <a:r>
              <a:rPr lang="zh-CN" altLang="en-US" sz="1600" dirty="0" smtClean="0"/>
              <a:t>和</a:t>
            </a:r>
            <a:r>
              <a:rPr lang="en-US" altLang="zh-CN" sz="1600" dirty="0" smtClean="0"/>
              <a:t>DBOW</a:t>
            </a:r>
            <a:r>
              <a:rPr lang="zh-CN" altLang="en-US" sz="1600" dirty="0" smtClean="0"/>
              <a:t>模型后，对学历和年龄的预测准确率大幅度提高。</a:t>
            </a:r>
            <a:endParaRPr lang="zh-CN" altLang="en-US" sz="1600" dirty="0"/>
          </a:p>
        </p:txBody>
      </p:sp>
    </p:spTree>
    <p:extLst>
      <p:ext uri="{BB962C8B-B14F-4D97-AF65-F5344CB8AC3E}">
        <p14:creationId xmlns:p14="http://schemas.microsoft.com/office/powerpoint/2010/main" val="1334669184"/>
      </p:ext>
    </p:extLst>
  </p:cSld>
  <p:clrMapOvr>
    <a:masterClrMapping/>
  </p:clrMapOvr>
  <mc:AlternateContent xmlns:mc="http://schemas.openxmlformats.org/markup-compatibility/2006" xmlns:p14="http://schemas.microsoft.com/office/powerpoint/2010/main">
    <mc:Choice Requires="p14">
      <p:transition spd="slow" p14:dur="1500" advTm="14723">
        <p:random/>
      </p:transition>
    </mc:Choice>
    <mc:Fallback xmlns="">
      <p:transition spd="slow" advTm="14723">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矩形 3"/>
          <p:cNvSpPr/>
          <p:nvPr/>
        </p:nvSpPr>
        <p:spPr>
          <a:xfrm>
            <a:off x="0" y="-8535"/>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4451963" y="788999"/>
            <a:ext cx="3288080" cy="769441"/>
          </a:xfrm>
          <a:prstGeom prst="rect">
            <a:avLst/>
          </a:prstGeom>
          <a:noFill/>
        </p:spPr>
        <p:txBody>
          <a:bodyPr wrap="none" rtlCol="0">
            <a:spAutoFit/>
            <a:scene3d>
              <a:camera prst="orthographicFront"/>
              <a:lightRig rig="threePt" dir="t"/>
            </a:scene3d>
            <a:sp3d contourW="12700"/>
          </a:bodyPr>
          <a:lstStyle/>
          <a:p>
            <a:pPr algn="ctr"/>
            <a:r>
              <a:rPr lang="en-US" altLang="zh-CN" sz="4400" b="1" dirty="0" smtClean="0">
                <a:solidFill>
                  <a:schemeClr val="bg1"/>
                </a:solidFill>
              </a:rPr>
              <a:t>CONTENTS</a:t>
            </a:r>
            <a:endParaRPr lang="zh-CN" altLang="en-US" sz="4400" b="1" dirty="0">
              <a:solidFill>
                <a:schemeClr val="bg1"/>
              </a:solidFill>
            </a:endParaRPr>
          </a:p>
        </p:txBody>
      </p:sp>
      <p:grpSp>
        <p:nvGrpSpPr>
          <p:cNvPr id="76" name="组合 75"/>
          <p:cNvGrpSpPr/>
          <p:nvPr/>
        </p:nvGrpSpPr>
        <p:grpSpPr>
          <a:xfrm>
            <a:off x="1688976" y="2170100"/>
            <a:ext cx="4145939" cy="1322908"/>
            <a:chOff x="1688976" y="2170100"/>
            <a:chExt cx="4145939" cy="1322908"/>
          </a:xfrm>
        </p:grpSpPr>
        <p:grpSp>
          <p:nvGrpSpPr>
            <p:cNvPr id="35" name="组合 34"/>
            <p:cNvGrpSpPr/>
            <p:nvPr/>
          </p:nvGrpSpPr>
          <p:grpSpPr>
            <a:xfrm>
              <a:off x="1688976" y="2170100"/>
              <a:ext cx="4145939" cy="1322908"/>
              <a:chOff x="1688973" y="1344613"/>
              <a:chExt cx="13064769" cy="4168774"/>
            </a:xfrm>
          </p:grpSpPr>
          <p:sp>
            <p:nvSpPr>
              <p:cNvPr id="57" name="矩形 56"/>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13270" y="1554164"/>
                <a:ext cx="12638213" cy="3730624"/>
                <a:chOff x="1676400" y="1770052"/>
                <a:chExt cx="13353917" cy="3941890"/>
              </a:xfrm>
            </p:grpSpPr>
            <p:sp>
              <p:nvSpPr>
                <p:cNvPr id="59" name="任意多边形 58"/>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6" name="文本框 65"/>
            <p:cNvSpPr txBox="1"/>
            <p:nvPr/>
          </p:nvSpPr>
          <p:spPr>
            <a:xfrm>
              <a:off x="2032768" y="2600721"/>
              <a:ext cx="1928733" cy="461665"/>
            </a:xfrm>
            <a:prstGeom prst="rect">
              <a:avLst/>
            </a:prstGeom>
            <a:noFill/>
          </p:spPr>
          <p:txBody>
            <a:bodyPr wrap="none" rtlCol="0">
              <a:spAutoFit/>
              <a:scene3d>
                <a:camera prst="orthographicFront"/>
                <a:lightRig rig="threePt" dir="t"/>
              </a:scene3d>
              <a:sp3d contourW="12700"/>
            </a:bodyPr>
            <a:lstStyle/>
            <a:p>
              <a:r>
                <a:rPr lang="en-US" altLang="zh-CN" sz="2400" b="1" dirty="0" smtClean="0">
                  <a:solidFill>
                    <a:schemeClr val="tx1">
                      <a:lumMod val="75000"/>
                      <a:lumOff val="25000"/>
                    </a:schemeClr>
                  </a:solidFill>
                </a:rPr>
                <a:t>01. </a:t>
              </a:r>
              <a:r>
                <a:rPr lang="zh-CN" altLang="en-US" sz="2400" b="1" dirty="0" smtClean="0">
                  <a:solidFill>
                    <a:schemeClr val="tx1">
                      <a:lumMod val="75000"/>
                      <a:lumOff val="25000"/>
                    </a:schemeClr>
                  </a:solidFill>
                </a:rPr>
                <a:t>课题介绍</a:t>
              </a:r>
              <a:endParaRPr lang="zh-CN" altLang="en-US" sz="2400" b="1" dirty="0">
                <a:solidFill>
                  <a:schemeClr val="tx1">
                    <a:lumMod val="75000"/>
                    <a:lumOff val="25000"/>
                  </a:schemeClr>
                </a:solidFill>
              </a:endParaRPr>
            </a:p>
          </p:txBody>
        </p:sp>
      </p:grpSp>
      <p:grpSp>
        <p:nvGrpSpPr>
          <p:cNvPr id="78" name="组合 77"/>
          <p:cNvGrpSpPr/>
          <p:nvPr/>
        </p:nvGrpSpPr>
        <p:grpSpPr>
          <a:xfrm>
            <a:off x="1688976" y="4085717"/>
            <a:ext cx="4145939" cy="1322908"/>
            <a:chOff x="1688976" y="4085717"/>
            <a:chExt cx="4145939" cy="1322908"/>
          </a:xfrm>
        </p:grpSpPr>
        <p:grpSp>
          <p:nvGrpSpPr>
            <p:cNvPr id="36" name="组合 35"/>
            <p:cNvGrpSpPr/>
            <p:nvPr/>
          </p:nvGrpSpPr>
          <p:grpSpPr>
            <a:xfrm>
              <a:off x="1688976" y="4085717"/>
              <a:ext cx="4145939" cy="1322908"/>
              <a:chOff x="1688973" y="1344613"/>
              <a:chExt cx="13064769" cy="4168774"/>
            </a:xfrm>
          </p:grpSpPr>
          <p:sp>
            <p:nvSpPr>
              <p:cNvPr id="51" name="矩形 50"/>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1913270" y="1554164"/>
                <a:ext cx="12638213" cy="3730624"/>
                <a:chOff x="1676400" y="1770052"/>
                <a:chExt cx="13353917" cy="3941890"/>
              </a:xfrm>
            </p:grpSpPr>
            <p:sp>
              <p:nvSpPr>
                <p:cNvPr id="53" name="任意多边形 52"/>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文本框 68"/>
            <p:cNvSpPr txBox="1"/>
            <p:nvPr/>
          </p:nvSpPr>
          <p:spPr>
            <a:xfrm>
              <a:off x="2032768" y="4516338"/>
              <a:ext cx="2544286"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03. </a:t>
              </a:r>
              <a:r>
                <a:rPr lang="zh-CN" altLang="en-US" sz="2400" b="1" dirty="0" smtClean="0">
                  <a:solidFill>
                    <a:schemeClr val="tx1">
                      <a:lumMod val="75000"/>
                      <a:lumOff val="25000"/>
                    </a:schemeClr>
                  </a:solidFill>
                </a:rPr>
                <a:t>用户画像构建</a:t>
              </a:r>
              <a:endParaRPr lang="zh-CN" altLang="en-US" sz="2400" b="1" dirty="0">
                <a:solidFill>
                  <a:schemeClr val="tx1">
                    <a:lumMod val="75000"/>
                    <a:lumOff val="25000"/>
                  </a:schemeClr>
                </a:solidFill>
              </a:endParaRPr>
            </a:p>
          </p:txBody>
        </p:sp>
      </p:grpSp>
      <p:grpSp>
        <p:nvGrpSpPr>
          <p:cNvPr id="77" name="组合 76"/>
          <p:cNvGrpSpPr/>
          <p:nvPr/>
        </p:nvGrpSpPr>
        <p:grpSpPr>
          <a:xfrm>
            <a:off x="6382237" y="2170100"/>
            <a:ext cx="4145939" cy="1322908"/>
            <a:chOff x="6382237" y="2170100"/>
            <a:chExt cx="4145939" cy="1322908"/>
          </a:xfrm>
        </p:grpSpPr>
        <p:grpSp>
          <p:nvGrpSpPr>
            <p:cNvPr id="37" name="组合 36"/>
            <p:cNvGrpSpPr/>
            <p:nvPr/>
          </p:nvGrpSpPr>
          <p:grpSpPr>
            <a:xfrm>
              <a:off x="6382237" y="2170100"/>
              <a:ext cx="4145939" cy="1322908"/>
              <a:chOff x="1688973" y="1344613"/>
              <a:chExt cx="13064769" cy="4168774"/>
            </a:xfrm>
          </p:grpSpPr>
          <p:sp>
            <p:nvSpPr>
              <p:cNvPr id="45" name="矩形 44"/>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913270" y="1554164"/>
                <a:ext cx="12638213" cy="3730624"/>
                <a:chOff x="1676400" y="1770052"/>
                <a:chExt cx="13353917" cy="3941890"/>
              </a:xfrm>
            </p:grpSpPr>
            <p:sp>
              <p:nvSpPr>
                <p:cNvPr id="47" name="任意多边形 46"/>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2" name="文本框 71"/>
            <p:cNvSpPr txBox="1"/>
            <p:nvPr/>
          </p:nvSpPr>
          <p:spPr>
            <a:xfrm>
              <a:off x="6708026" y="2600720"/>
              <a:ext cx="2236510"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02</a:t>
              </a:r>
              <a:r>
                <a:rPr lang="en-US" altLang="zh-CN" sz="2400" b="1" dirty="0" smtClean="0">
                  <a:solidFill>
                    <a:schemeClr val="tx1">
                      <a:lumMod val="75000"/>
                      <a:lumOff val="25000"/>
                    </a:schemeClr>
                  </a:solidFill>
                </a:rPr>
                <a:t>. </a:t>
              </a:r>
              <a:r>
                <a:rPr lang="zh-CN" altLang="en-US" sz="2400" b="1" dirty="0" smtClean="0">
                  <a:solidFill>
                    <a:schemeClr val="tx1">
                      <a:lumMod val="75000"/>
                      <a:lumOff val="25000"/>
                    </a:schemeClr>
                  </a:solidFill>
                </a:rPr>
                <a:t>客户端开发</a:t>
              </a:r>
              <a:endParaRPr lang="zh-CN" altLang="en-US" sz="2400" b="1" dirty="0">
                <a:solidFill>
                  <a:schemeClr val="tx1">
                    <a:lumMod val="75000"/>
                    <a:lumOff val="25000"/>
                  </a:schemeClr>
                </a:solidFill>
              </a:endParaRPr>
            </a:p>
          </p:txBody>
        </p:sp>
      </p:grpSp>
      <p:grpSp>
        <p:nvGrpSpPr>
          <p:cNvPr id="79" name="组合 78"/>
          <p:cNvGrpSpPr/>
          <p:nvPr/>
        </p:nvGrpSpPr>
        <p:grpSpPr>
          <a:xfrm>
            <a:off x="6382237" y="4085717"/>
            <a:ext cx="4145939" cy="1322908"/>
            <a:chOff x="6382237" y="4085717"/>
            <a:chExt cx="4145939" cy="1322908"/>
          </a:xfrm>
        </p:grpSpPr>
        <p:grpSp>
          <p:nvGrpSpPr>
            <p:cNvPr id="38" name="组合 37"/>
            <p:cNvGrpSpPr/>
            <p:nvPr/>
          </p:nvGrpSpPr>
          <p:grpSpPr>
            <a:xfrm>
              <a:off x="6382237" y="4085717"/>
              <a:ext cx="4145939" cy="1322908"/>
              <a:chOff x="1688973" y="1344613"/>
              <a:chExt cx="13064769" cy="4168774"/>
            </a:xfrm>
          </p:grpSpPr>
          <p:sp>
            <p:nvSpPr>
              <p:cNvPr id="39" name="矩形 38"/>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913270" y="1554164"/>
                <a:ext cx="12638213" cy="3730624"/>
                <a:chOff x="1676400" y="1770052"/>
                <a:chExt cx="13353917" cy="3941890"/>
              </a:xfrm>
            </p:grpSpPr>
            <p:sp>
              <p:nvSpPr>
                <p:cNvPr id="41" name="任意多边形 40"/>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5" name="文本框 74"/>
            <p:cNvSpPr txBox="1"/>
            <p:nvPr/>
          </p:nvSpPr>
          <p:spPr>
            <a:xfrm>
              <a:off x="6708026" y="4516337"/>
              <a:ext cx="2236510"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04. </a:t>
              </a:r>
              <a:r>
                <a:rPr lang="zh-CN" altLang="en-US" sz="2400" b="1" dirty="0" smtClean="0">
                  <a:solidFill>
                    <a:schemeClr val="tx1">
                      <a:lumMod val="75000"/>
                      <a:lumOff val="25000"/>
                    </a:schemeClr>
                  </a:solidFill>
                </a:rPr>
                <a:t>总结与展望</a:t>
              </a:r>
              <a:endParaRPr lang="zh-CN" altLang="en-US" sz="2400" b="1" dirty="0">
                <a:solidFill>
                  <a:schemeClr val="tx1">
                    <a:lumMod val="75000"/>
                    <a:lumOff val="25000"/>
                  </a:schemeClr>
                </a:solidFill>
              </a:endParaRPr>
            </a:p>
          </p:txBody>
        </p:sp>
      </p:grpSp>
    </p:spTree>
    <p:extLst>
      <p:ext uri="{BB962C8B-B14F-4D97-AF65-F5344CB8AC3E}">
        <p14:creationId xmlns:p14="http://schemas.microsoft.com/office/powerpoint/2010/main" val="2362143391"/>
      </p:ext>
    </p:extLst>
  </p:cSld>
  <p:clrMapOvr>
    <a:masterClrMapping/>
  </p:clrMapOvr>
  <mc:AlternateContent xmlns:mc="http://schemas.openxmlformats.org/markup-compatibility/2006" xmlns:p14="http://schemas.microsoft.com/office/powerpoint/2010/main">
    <mc:Choice Requires="p14">
      <p:transition spd="slow" p14:dur="1500" advTm="2661">
        <p:random/>
      </p:transition>
    </mc:Choice>
    <mc:Fallback xmlns="">
      <p:transition spd="slow" advTm="2661">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4"/>
          <a:srcRect t="49809" b="33893"/>
          <a:stretch/>
        </p:blipFill>
        <p:spPr>
          <a:xfrm>
            <a:off x="1676400" y="5498757"/>
            <a:ext cx="8864352" cy="1359243"/>
          </a:xfrm>
          <a:prstGeom prst="rect">
            <a:avLst/>
          </a:prstGeom>
        </p:spPr>
      </p:pic>
      <p:grpSp>
        <p:nvGrpSpPr>
          <p:cNvPr id="23" name="组合 22"/>
          <p:cNvGrpSpPr/>
          <p:nvPr/>
        </p:nvGrpSpPr>
        <p:grpSpPr>
          <a:xfrm>
            <a:off x="1688976" y="1344613"/>
            <a:ext cx="8839200" cy="4168774"/>
            <a:chOff x="1688976" y="1344613"/>
            <a:chExt cx="8839200" cy="4168774"/>
          </a:xfrm>
        </p:grpSpPr>
        <p:sp>
          <p:nvSpPr>
            <p:cNvPr id="5" name="矩形 4"/>
            <p:cNvSpPr/>
            <p:nvPr/>
          </p:nvSpPr>
          <p:spPr>
            <a:xfrm>
              <a:off x="1688976" y="1344613"/>
              <a:ext cx="883920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913270" y="1554164"/>
              <a:ext cx="8365460" cy="3730624"/>
              <a:chOff x="1676400" y="1770052"/>
              <a:chExt cx="8839200" cy="3941890"/>
            </a:xfrm>
          </p:grpSpPr>
          <p:sp>
            <p:nvSpPr>
              <p:cNvPr id="8" name="任意多边形 7"/>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1019175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flipV="1">
                <a:off x="1019175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文本框 12"/>
          <p:cNvSpPr txBox="1"/>
          <p:nvPr/>
        </p:nvSpPr>
        <p:spPr>
          <a:xfrm>
            <a:off x="2818544" y="2827291"/>
            <a:ext cx="7076894" cy="1015663"/>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6000" b="1" dirty="0">
                <a:solidFill>
                  <a:schemeClr val="accent1"/>
                </a:solidFill>
                <a:latin typeface="Arial"/>
                <a:ea typeface="微软雅黑"/>
              </a:rPr>
              <a:t>请</a:t>
            </a:r>
            <a:r>
              <a:rPr lang="zh-CN" altLang="en-US" sz="6000" b="1" dirty="0" smtClean="0">
                <a:solidFill>
                  <a:schemeClr val="accent1"/>
                </a:solidFill>
                <a:latin typeface="Arial"/>
                <a:ea typeface="微软雅黑"/>
              </a:rPr>
              <a:t>各位老师批评指正</a:t>
            </a:r>
            <a:endParaRPr kumimoji="0" lang="zh-CN" altLang="en-US" sz="6000" b="1" i="0" u="none" strike="noStrike" kern="1200" cap="none" spc="0" normalizeH="0" baseline="0" noProof="0" dirty="0" smtClean="0">
              <a:ln>
                <a:noFill/>
              </a:ln>
              <a:solidFill>
                <a:schemeClr val="accent1"/>
              </a:solidFill>
              <a:effectLst/>
              <a:uLnTx/>
              <a:uFillTx/>
              <a:latin typeface="Arial"/>
              <a:ea typeface="微软雅黑"/>
            </a:endParaRPr>
          </a:p>
        </p:txBody>
      </p:sp>
    </p:spTree>
    <p:extLst>
      <p:ext uri="{BB962C8B-B14F-4D97-AF65-F5344CB8AC3E}">
        <p14:creationId xmlns:p14="http://schemas.microsoft.com/office/powerpoint/2010/main" val="1980736820"/>
      </p:ext>
    </p:extLst>
  </p:cSld>
  <p:clrMapOvr>
    <a:masterClrMapping/>
  </p:clrMapOvr>
  <mc:AlternateContent xmlns:mc="http://schemas.openxmlformats.org/markup-compatibility/2006" xmlns:p14="http://schemas.microsoft.com/office/powerpoint/2010/main">
    <mc:Choice Requires="p14">
      <p:transition spd="slow" p14:dur="1500" advTm="40">
        <p:random/>
      </p:transition>
    </mc:Choice>
    <mc:Fallback xmlns="">
      <p:transition spd="slow" advTm="4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矩形 3"/>
          <p:cNvSpPr/>
          <p:nvPr/>
        </p:nvSpPr>
        <p:spPr>
          <a:xfrm>
            <a:off x="0" y="-7048"/>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080338" y="3098787"/>
            <a:ext cx="2031326" cy="784011"/>
            <a:chOff x="5080338" y="3098787"/>
            <a:chExt cx="2031326" cy="784011"/>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80338" y="3098787"/>
              <a:ext cx="2031326"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smtClean="0">
                  <a:solidFill>
                    <a:schemeClr val="bg1"/>
                  </a:solidFill>
                </a:rPr>
                <a:t>课题介绍</a:t>
              </a:r>
              <a:endParaRPr lang="zh-CN" altLang="en-US" sz="3600" b="1" dirty="0">
                <a:solidFill>
                  <a:schemeClr val="bg1"/>
                </a:solidFill>
              </a:endParaRPr>
            </a:p>
          </p:txBody>
        </p:sp>
      </p:grpSp>
      <p:sp>
        <p:nvSpPr>
          <p:cNvPr id="14" name="六边形 35"/>
          <p:cNvSpPr/>
          <p:nvPr/>
        </p:nvSpPr>
        <p:spPr>
          <a:xfrm>
            <a:off x="5856222" y="2301240"/>
            <a:ext cx="479556" cy="543666"/>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687248732"/>
      </p:ext>
    </p:extLst>
  </p:cSld>
  <p:clrMapOvr>
    <a:masterClrMapping/>
  </p:clrMapOvr>
  <mc:AlternateContent xmlns:mc="http://schemas.openxmlformats.org/markup-compatibility/2006" xmlns:p14="http://schemas.microsoft.com/office/powerpoint/2010/main">
    <mc:Choice Requires="p14">
      <p:transition spd="slow" p14:dur="1500" advTm="725">
        <p:random/>
      </p:transition>
    </mc:Choice>
    <mc:Fallback xmlns="">
      <p:transition spd="slow" advTm="725">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直接连接符 136"/>
          <p:cNvCxnSpPr/>
          <p:nvPr/>
        </p:nvCxnSpPr>
        <p:spPr>
          <a:xfrm>
            <a:off x="6107626" y="2269385"/>
            <a:ext cx="0" cy="509524"/>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6107626" y="3349389"/>
            <a:ext cx="0" cy="509524"/>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6107626" y="4505815"/>
            <a:ext cx="0" cy="509524"/>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0" name="组合 139"/>
          <p:cNvGrpSpPr/>
          <p:nvPr/>
        </p:nvGrpSpPr>
        <p:grpSpPr>
          <a:xfrm>
            <a:off x="5826165" y="5119096"/>
            <a:ext cx="574574" cy="574574"/>
            <a:chOff x="7073233" y="6727758"/>
            <a:chExt cx="574574" cy="574574"/>
          </a:xfrm>
        </p:grpSpPr>
        <p:sp>
          <p:nvSpPr>
            <p:cNvPr id="141" name="矩形 140"/>
            <p:cNvSpPr/>
            <p:nvPr/>
          </p:nvSpPr>
          <p:spPr>
            <a:xfrm rot="2700000">
              <a:off x="7073233" y="6727758"/>
              <a:ext cx="574574" cy="574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微软雅黑"/>
                <a:cs typeface="+mn-cs"/>
              </a:endParaRPr>
            </a:p>
          </p:txBody>
        </p:sp>
        <p:sp>
          <p:nvSpPr>
            <p:cNvPr id="142" name="Freeform 12"/>
            <p:cNvSpPr>
              <a:spLocks noEditPoints="1"/>
            </p:cNvSpPr>
            <p:nvPr/>
          </p:nvSpPr>
          <p:spPr bwMode="auto">
            <a:xfrm>
              <a:off x="7173157" y="6839794"/>
              <a:ext cx="374727" cy="350502"/>
            </a:xfrm>
            <a:custGeom>
              <a:avLst/>
              <a:gdLst>
                <a:gd name="T0" fmla="*/ 495 w 495"/>
                <a:gd name="T1" fmla="*/ 378 h 463"/>
                <a:gd name="T2" fmla="*/ 495 w 495"/>
                <a:gd name="T3" fmla="*/ 0 h 463"/>
                <a:gd name="T4" fmla="*/ 0 w 495"/>
                <a:gd name="T5" fmla="*/ 0 h 463"/>
                <a:gd name="T6" fmla="*/ 0 w 495"/>
                <a:gd name="T7" fmla="*/ 378 h 463"/>
                <a:gd name="T8" fmla="*/ 230 w 495"/>
                <a:gd name="T9" fmla="*/ 378 h 463"/>
                <a:gd name="T10" fmla="*/ 230 w 495"/>
                <a:gd name="T11" fmla="*/ 425 h 463"/>
                <a:gd name="T12" fmla="*/ 71 w 495"/>
                <a:gd name="T13" fmla="*/ 425 h 463"/>
                <a:gd name="T14" fmla="*/ 71 w 495"/>
                <a:gd name="T15" fmla="*/ 463 h 463"/>
                <a:gd name="T16" fmla="*/ 424 w 495"/>
                <a:gd name="T17" fmla="*/ 463 h 463"/>
                <a:gd name="T18" fmla="*/ 424 w 495"/>
                <a:gd name="T19" fmla="*/ 425 h 463"/>
                <a:gd name="T20" fmla="*/ 268 w 495"/>
                <a:gd name="T21" fmla="*/ 425 h 463"/>
                <a:gd name="T22" fmla="*/ 268 w 495"/>
                <a:gd name="T23" fmla="*/ 378 h 463"/>
                <a:gd name="T24" fmla="*/ 495 w 495"/>
                <a:gd name="T25" fmla="*/ 378 h 463"/>
                <a:gd name="T26" fmla="*/ 38 w 495"/>
                <a:gd name="T27" fmla="*/ 38 h 463"/>
                <a:gd name="T28" fmla="*/ 457 w 495"/>
                <a:gd name="T29" fmla="*/ 38 h 463"/>
                <a:gd name="T30" fmla="*/ 457 w 495"/>
                <a:gd name="T31" fmla="*/ 224 h 463"/>
                <a:gd name="T32" fmla="*/ 38 w 495"/>
                <a:gd name="T33" fmla="*/ 224 h 463"/>
                <a:gd name="T34" fmla="*/ 38 w 495"/>
                <a:gd name="T35" fmla="*/ 38 h 463"/>
                <a:gd name="T36" fmla="*/ 38 w 495"/>
                <a:gd name="T37" fmla="*/ 340 h 463"/>
                <a:gd name="T38" fmla="*/ 38 w 495"/>
                <a:gd name="T39" fmla="*/ 262 h 463"/>
                <a:gd name="T40" fmla="*/ 457 w 495"/>
                <a:gd name="T41" fmla="*/ 262 h 463"/>
                <a:gd name="T42" fmla="*/ 457 w 495"/>
                <a:gd name="T43" fmla="*/ 340 h 463"/>
                <a:gd name="T44" fmla="*/ 38 w 495"/>
                <a:gd name="T45" fmla="*/ 34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5" h="463">
                  <a:moveTo>
                    <a:pt x="495" y="378"/>
                  </a:moveTo>
                  <a:lnTo>
                    <a:pt x="495" y="0"/>
                  </a:lnTo>
                  <a:lnTo>
                    <a:pt x="0" y="0"/>
                  </a:lnTo>
                  <a:lnTo>
                    <a:pt x="0" y="378"/>
                  </a:lnTo>
                  <a:lnTo>
                    <a:pt x="230" y="378"/>
                  </a:lnTo>
                  <a:lnTo>
                    <a:pt x="230" y="425"/>
                  </a:lnTo>
                  <a:lnTo>
                    <a:pt x="71" y="425"/>
                  </a:lnTo>
                  <a:lnTo>
                    <a:pt x="71" y="463"/>
                  </a:lnTo>
                  <a:lnTo>
                    <a:pt x="424" y="463"/>
                  </a:lnTo>
                  <a:lnTo>
                    <a:pt x="424" y="425"/>
                  </a:lnTo>
                  <a:lnTo>
                    <a:pt x="268" y="425"/>
                  </a:lnTo>
                  <a:lnTo>
                    <a:pt x="268" y="378"/>
                  </a:lnTo>
                  <a:lnTo>
                    <a:pt x="495" y="378"/>
                  </a:lnTo>
                  <a:close/>
                  <a:moveTo>
                    <a:pt x="38" y="38"/>
                  </a:moveTo>
                  <a:lnTo>
                    <a:pt x="457" y="38"/>
                  </a:lnTo>
                  <a:lnTo>
                    <a:pt x="457" y="224"/>
                  </a:lnTo>
                  <a:lnTo>
                    <a:pt x="38" y="224"/>
                  </a:lnTo>
                  <a:lnTo>
                    <a:pt x="38" y="38"/>
                  </a:lnTo>
                  <a:close/>
                  <a:moveTo>
                    <a:pt x="38" y="340"/>
                  </a:moveTo>
                  <a:lnTo>
                    <a:pt x="38" y="262"/>
                  </a:lnTo>
                  <a:lnTo>
                    <a:pt x="457" y="262"/>
                  </a:lnTo>
                  <a:lnTo>
                    <a:pt x="457" y="340"/>
                  </a:lnTo>
                  <a:lnTo>
                    <a:pt x="38" y="3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grpSp>
      <p:grpSp>
        <p:nvGrpSpPr>
          <p:cNvPr id="143" name="组合 142"/>
          <p:cNvGrpSpPr/>
          <p:nvPr/>
        </p:nvGrpSpPr>
        <p:grpSpPr>
          <a:xfrm>
            <a:off x="5826165" y="1575812"/>
            <a:ext cx="574574" cy="574574"/>
            <a:chOff x="8474014" y="4952597"/>
            <a:chExt cx="574574" cy="574574"/>
          </a:xfrm>
        </p:grpSpPr>
        <p:sp>
          <p:nvSpPr>
            <p:cNvPr id="144" name="矩形 143"/>
            <p:cNvSpPr/>
            <p:nvPr/>
          </p:nvSpPr>
          <p:spPr>
            <a:xfrm rot="2700000">
              <a:off x="8474014" y="4952597"/>
              <a:ext cx="574574" cy="574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微软雅黑"/>
                <a:cs typeface="+mn-cs"/>
              </a:endParaRPr>
            </a:p>
          </p:txBody>
        </p:sp>
        <p:sp>
          <p:nvSpPr>
            <p:cNvPr id="145" name="Freeform 13"/>
            <p:cNvSpPr>
              <a:spLocks noEditPoints="1"/>
            </p:cNvSpPr>
            <p:nvPr/>
          </p:nvSpPr>
          <p:spPr bwMode="auto">
            <a:xfrm>
              <a:off x="8586051" y="5064255"/>
              <a:ext cx="350501" cy="351258"/>
            </a:xfrm>
            <a:custGeom>
              <a:avLst/>
              <a:gdLst>
                <a:gd name="T0" fmla="*/ 98 w 196"/>
                <a:gd name="T1" fmla="*/ 0 h 196"/>
                <a:gd name="T2" fmla="*/ 0 w 196"/>
                <a:gd name="T3" fmla="*/ 98 h 196"/>
                <a:gd name="T4" fmla="*/ 98 w 196"/>
                <a:gd name="T5" fmla="*/ 196 h 196"/>
                <a:gd name="T6" fmla="*/ 196 w 196"/>
                <a:gd name="T7" fmla="*/ 98 h 196"/>
                <a:gd name="T8" fmla="*/ 98 w 196"/>
                <a:gd name="T9" fmla="*/ 0 h 196"/>
                <a:gd name="T10" fmla="*/ 98 w 196"/>
                <a:gd name="T11" fmla="*/ 16 h 196"/>
                <a:gd name="T12" fmla="*/ 175 w 196"/>
                <a:gd name="T13" fmla="*/ 70 h 196"/>
                <a:gd name="T14" fmla="*/ 139 w 196"/>
                <a:gd name="T15" fmla="*/ 70 h 196"/>
                <a:gd name="T16" fmla="*/ 139 w 196"/>
                <a:gd name="T17" fmla="*/ 120 h 196"/>
                <a:gd name="T18" fmla="*/ 106 w 196"/>
                <a:gd name="T19" fmla="*/ 120 h 196"/>
                <a:gd name="T20" fmla="*/ 106 w 196"/>
                <a:gd name="T21" fmla="*/ 87 h 196"/>
                <a:gd name="T22" fmla="*/ 124 w 196"/>
                <a:gd name="T23" fmla="*/ 66 h 196"/>
                <a:gd name="T24" fmla="*/ 124 w 196"/>
                <a:gd name="T25" fmla="*/ 30 h 196"/>
                <a:gd name="T26" fmla="*/ 59 w 196"/>
                <a:gd name="T27" fmla="*/ 30 h 196"/>
                <a:gd name="T28" fmla="*/ 42 w 196"/>
                <a:gd name="T29" fmla="*/ 61 h 196"/>
                <a:gd name="T30" fmla="*/ 25 w 196"/>
                <a:gd name="T31" fmla="*/ 61 h 196"/>
                <a:gd name="T32" fmla="*/ 98 w 196"/>
                <a:gd name="T33" fmla="*/ 16 h 196"/>
                <a:gd name="T34" fmla="*/ 58 w 196"/>
                <a:gd name="T35" fmla="*/ 169 h 196"/>
                <a:gd name="T36" fmla="*/ 68 w 196"/>
                <a:gd name="T37" fmla="*/ 153 h 196"/>
                <a:gd name="T38" fmla="*/ 75 w 196"/>
                <a:gd name="T39" fmla="*/ 171 h 196"/>
                <a:gd name="T40" fmla="*/ 115 w 196"/>
                <a:gd name="T41" fmla="*/ 171 h 196"/>
                <a:gd name="T42" fmla="*/ 121 w 196"/>
                <a:gd name="T43" fmla="*/ 176 h 196"/>
                <a:gd name="T44" fmla="*/ 98 w 196"/>
                <a:gd name="T45" fmla="*/ 180 h 196"/>
                <a:gd name="T46" fmla="*/ 58 w 196"/>
                <a:gd name="T47" fmla="*/ 169 h 196"/>
                <a:gd name="T48" fmla="*/ 137 w 196"/>
                <a:gd name="T49" fmla="*/ 170 h 196"/>
                <a:gd name="T50" fmla="*/ 122 w 196"/>
                <a:gd name="T51" fmla="*/ 155 h 196"/>
                <a:gd name="T52" fmla="*/ 86 w 196"/>
                <a:gd name="T53" fmla="*/ 155 h 196"/>
                <a:gd name="T54" fmla="*/ 71 w 196"/>
                <a:gd name="T55" fmla="*/ 115 h 196"/>
                <a:gd name="T56" fmla="*/ 45 w 196"/>
                <a:gd name="T57" fmla="*/ 160 h 196"/>
                <a:gd name="T58" fmla="*/ 16 w 196"/>
                <a:gd name="T59" fmla="*/ 98 h 196"/>
                <a:gd name="T60" fmla="*/ 18 w 196"/>
                <a:gd name="T61" fmla="*/ 77 h 196"/>
                <a:gd name="T62" fmla="*/ 52 w 196"/>
                <a:gd name="T63" fmla="*/ 77 h 196"/>
                <a:gd name="T64" fmla="*/ 69 w 196"/>
                <a:gd name="T65" fmla="*/ 46 h 196"/>
                <a:gd name="T66" fmla="*/ 108 w 196"/>
                <a:gd name="T67" fmla="*/ 46 h 196"/>
                <a:gd name="T68" fmla="*/ 108 w 196"/>
                <a:gd name="T69" fmla="*/ 60 h 196"/>
                <a:gd name="T70" fmla="*/ 90 w 196"/>
                <a:gd name="T71" fmla="*/ 80 h 196"/>
                <a:gd name="T72" fmla="*/ 90 w 196"/>
                <a:gd name="T73" fmla="*/ 136 h 196"/>
                <a:gd name="T74" fmla="*/ 155 w 196"/>
                <a:gd name="T75" fmla="*/ 136 h 196"/>
                <a:gd name="T76" fmla="*/ 155 w 196"/>
                <a:gd name="T77" fmla="*/ 86 h 196"/>
                <a:gd name="T78" fmla="*/ 179 w 196"/>
                <a:gd name="T79" fmla="*/ 86 h 196"/>
                <a:gd name="T80" fmla="*/ 180 w 196"/>
                <a:gd name="T81" fmla="*/ 98 h 196"/>
                <a:gd name="T82" fmla="*/ 137 w 196"/>
                <a:gd name="T83" fmla="*/ 17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6"/>
                  </a:moveTo>
                  <a:cubicBezTo>
                    <a:pt x="133" y="16"/>
                    <a:pt x="164" y="39"/>
                    <a:pt x="175" y="70"/>
                  </a:cubicBezTo>
                  <a:cubicBezTo>
                    <a:pt x="139" y="70"/>
                    <a:pt x="139" y="70"/>
                    <a:pt x="139" y="70"/>
                  </a:cubicBezTo>
                  <a:cubicBezTo>
                    <a:pt x="139" y="120"/>
                    <a:pt x="139" y="120"/>
                    <a:pt x="139" y="120"/>
                  </a:cubicBezTo>
                  <a:cubicBezTo>
                    <a:pt x="106" y="120"/>
                    <a:pt x="106" y="120"/>
                    <a:pt x="106" y="120"/>
                  </a:cubicBezTo>
                  <a:cubicBezTo>
                    <a:pt x="106" y="87"/>
                    <a:pt x="106" y="87"/>
                    <a:pt x="106" y="87"/>
                  </a:cubicBezTo>
                  <a:cubicBezTo>
                    <a:pt x="124" y="66"/>
                    <a:pt x="124" y="66"/>
                    <a:pt x="124" y="66"/>
                  </a:cubicBezTo>
                  <a:cubicBezTo>
                    <a:pt x="124" y="30"/>
                    <a:pt x="124" y="30"/>
                    <a:pt x="124" y="30"/>
                  </a:cubicBezTo>
                  <a:cubicBezTo>
                    <a:pt x="59" y="30"/>
                    <a:pt x="59" y="30"/>
                    <a:pt x="59" y="30"/>
                  </a:cubicBezTo>
                  <a:cubicBezTo>
                    <a:pt x="42" y="61"/>
                    <a:pt x="42" y="61"/>
                    <a:pt x="42" y="61"/>
                  </a:cubicBezTo>
                  <a:cubicBezTo>
                    <a:pt x="25" y="61"/>
                    <a:pt x="25" y="61"/>
                    <a:pt x="25" y="61"/>
                  </a:cubicBezTo>
                  <a:cubicBezTo>
                    <a:pt x="38" y="34"/>
                    <a:pt x="66" y="16"/>
                    <a:pt x="98" y="16"/>
                  </a:cubicBezTo>
                  <a:close/>
                  <a:moveTo>
                    <a:pt x="58" y="169"/>
                  </a:moveTo>
                  <a:cubicBezTo>
                    <a:pt x="68" y="153"/>
                    <a:pt x="68" y="153"/>
                    <a:pt x="68" y="153"/>
                  </a:cubicBezTo>
                  <a:cubicBezTo>
                    <a:pt x="75" y="171"/>
                    <a:pt x="75" y="171"/>
                    <a:pt x="75" y="171"/>
                  </a:cubicBezTo>
                  <a:cubicBezTo>
                    <a:pt x="115" y="171"/>
                    <a:pt x="115" y="171"/>
                    <a:pt x="115" y="171"/>
                  </a:cubicBezTo>
                  <a:cubicBezTo>
                    <a:pt x="121" y="176"/>
                    <a:pt x="121" y="176"/>
                    <a:pt x="121" y="176"/>
                  </a:cubicBezTo>
                  <a:cubicBezTo>
                    <a:pt x="114" y="179"/>
                    <a:pt x="106" y="180"/>
                    <a:pt x="98" y="180"/>
                  </a:cubicBezTo>
                  <a:cubicBezTo>
                    <a:pt x="83" y="180"/>
                    <a:pt x="70" y="176"/>
                    <a:pt x="58" y="169"/>
                  </a:cubicBezTo>
                  <a:close/>
                  <a:moveTo>
                    <a:pt x="137" y="170"/>
                  </a:moveTo>
                  <a:cubicBezTo>
                    <a:pt x="122" y="155"/>
                    <a:pt x="122" y="155"/>
                    <a:pt x="122" y="155"/>
                  </a:cubicBezTo>
                  <a:cubicBezTo>
                    <a:pt x="86" y="155"/>
                    <a:pt x="86" y="155"/>
                    <a:pt x="86" y="155"/>
                  </a:cubicBezTo>
                  <a:cubicBezTo>
                    <a:pt x="71" y="115"/>
                    <a:pt x="71" y="115"/>
                    <a:pt x="71" y="115"/>
                  </a:cubicBezTo>
                  <a:cubicBezTo>
                    <a:pt x="45" y="160"/>
                    <a:pt x="45" y="160"/>
                    <a:pt x="45" y="160"/>
                  </a:cubicBezTo>
                  <a:cubicBezTo>
                    <a:pt x="27" y="145"/>
                    <a:pt x="16" y="123"/>
                    <a:pt x="16" y="98"/>
                  </a:cubicBezTo>
                  <a:cubicBezTo>
                    <a:pt x="16" y="90"/>
                    <a:pt x="17" y="83"/>
                    <a:pt x="18" y="77"/>
                  </a:cubicBezTo>
                  <a:cubicBezTo>
                    <a:pt x="52" y="77"/>
                    <a:pt x="52" y="77"/>
                    <a:pt x="52" y="77"/>
                  </a:cubicBezTo>
                  <a:cubicBezTo>
                    <a:pt x="69" y="46"/>
                    <a:pt x="69" y="46"/>
                    <a:pt x="69" y="46"/>
                  </a:cubicBezTo>
                  <a:cubicBezTo>
                    <a:pt x="108" y="46"/>
                    <a:pt x="108" y="46"/>
                    <a:pt x="108" y="46"/>
                  </a:cubicBezTo>
                  <a:cubicBezTo>
                    <a:pt x="108" y="60"/>
                    <a:pt x="108" y="60"/>
                    <a:pt x="108" y="60"/>
                  </a:cubicBezTo>
                  <a:cubicBezTo>
                    <a:pt x="90" y="80"/>
                    <a:pt x="90" y="80"/>
                    <a:pt x="90" y="80"/>
                  </a:cubicBezTo>
                  <a:cubicBezTo>
                    <a:pt x="90" y="136"/>
                    <a:pt x="90" y="136"/>
                    <a:pt x="90" y="136"/>
                  </a:cubicBezTo>
                  <a:cubicBezTo>
                    <a:pt x="155" y="136"/>
                    <a:pt x="155" y="136"/>
                    <a:pt x="155" y="136"/>
                  </a:cubicBezTo>
                  <a:cubicBezTo>
                    <a:pt x="155" y="86"/>
                    <a:pt x="155" y="86"/>
                    <a:pt x="155" y="86"/>
                  </a:cubicBezTo>
                  <a:cubicBezTo>
                    <a:pt x="179" y="86"/>
                    <a:pt x="179" y="86"/>
                    <a:pt x="179" y="86"/>
                  </a:cubicBezTo>
                  <a:cubicBezTo>
                    <a:pt x="179" y="90"/>
                    <a:pt x="180" y="94"/>
                    <a:pt x="180" y="98"/>
                  </a:cubicBezTo>
                  <a:cubicBezTo>
                    <a:pt x="180" y="129"/>
                    <a:pt x="163" y="156"/>
                    <a:pt x="137" y="1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grpSp>
      <p:grpSp>
        <p:nvGrpSpPr>
          <p:cNvPr id="146" name="组合 145"/>
          <p:cNvGrpSpPr/>
          <p:nvPr/>
        </p:nvGrpSpPr>
        <p:grpSpPr>
          <a:xfrm>
            <a:off x="5817994" y="3863026"/>
            <a:ext cx="574574" cy="574574"/>
            <a:chOff x="7909823" y="5116902"/>
            <a:chExt cx="574574" cy="574574"/>
          </a:xfrm>
        </p:grpSpPr>
        <p:sp>
          <p:nvSpPr>
            <p:cNvPr id="147" name="矩形 146"/>
            <p:cNvSpPr/>
            <p:nvPr/>
          </p:nvSpPr>
          <p:spPr>
            <a:xfrm rot="2700000">
              <a:off x="7909823" y="5116902"/>
              <a:ext cx="574574" cy="574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微软雅黑"/>
                <a:cs typeface="+mn-cs"/>
              </a:endParaRPr>
            </a:p>
          </p:txBody>
        </p:sp>
        <p:grpSp>
          <p:nvGrpSpPr>
            <p:cNvPr id="148" name="组合 147"/>
            <p:cNvGrpSpPr/>
            <p:nvPr/>
          </p:nvGrpSpPr>
          <p:grpSpPr>
            <a:xfrm>
              <a:off x="8025266" y="5212663"/>
              <a:ext cx="343688" cy="383053"/>
              <a:chOff x="9761538" y="11682413"/>
              <a:chExt cx="720725" cy="803275"/>
            </a:xfrm>
            <a:solidFill>
              <a:srgbClr val="191E22"/>
            </a:solidFill>
          </p:grpSpPr>
          <p:sp>
            <p:nvSpPr>
              <p:cNvPr id="149" name="Freeform 16"/>
              <p:cNvSpPr>
                <a:spLocks noEditPoints="1"/>
              </p:cNvSpPr>
              <p:nvPr/>
            </p:nvSpPr>
            <p:spPr bwMode="auto">
              <a:xfrm>
                <a:off x="9761538" y="11682413"/>
                <a:ext cx="720725" cy="803275"/>
              </a:xfrm>
              <a:custGeom>
                <a:avLst/>
                <a:gdLst>
                  <a:gd name="T0" fmla="*/ 386 w 454"/>
                  <a:gd name="T1" fmla="*/ 142 h 506"/>
                  <a:gd name="T2" fmla="*/ 92 w 454"/>
                  <a:gd name="T3" fmla="*/ 0 h 506"/>
                  <a:gd name="T4" fmla="*/ 76 w 454"/>
                  <a:gd name="T5" fmla="*/ 33 h 506"/>
                  <a:gd name="T6" fmla="*/ 298 w 454"/>
                  <a:gd name="T7" fmla="*/ 142 h 506"/>
                  <a:gd name="T8" fmla="*/ 0 w 454"/>
                  <a:gd name="T9" fmla="*/ 142 h 506"/>
                  <a:gd name="T10" fmla="*/ 0 w 454"/>
                  <a:gd name="T11" fmla="*/ 506 h 506"/>
                  <a:gd name="T12" fmla="*/ 454 w 454"/>
                  <a:gd name="T13" fmla="*/ 506 h 506"/>
                  <a:gd name="T14" fmla="*/ 454 w 454"/>
                  <a:gd name="T15" fmla="*/ 142 h 506"/>
                  <a:gd name="T16" fmla="*/ 386 w 454"/>
                  <a:gd name="T17" fmla="*/ 142 h 506"/>
                  <a:gd name="T18" fmla="*/ 416 w 454"/>
                  <a:gd name="T19" fmla="*/ 468 h 506"/>
                  <a:gd name="T20" fmla="*/ 38 w 454"/>
                  <a:gd name="T21" fmla="*/ 468 h 506"/>
                  <a:gd name="T22" fmla="*/ 38 w 454"/>
                  <a:gd name="T23" fmla="*/ 180 h 506"/>
                  <a:gd name="T24" fmla="*/ 416 w 454"/>
                  <a:gd name="T25" fmla="*/ 180 h 506"/>
                  <a:gd name="T26" fmla="*/ 416 w 454"/>
                  <a:gd name="T27" fmla="*/ 468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4" h="506">
                    <a:moveTo>
                      <a:pt x="386" y="142"/>
                    </a:moveTo>
                    <a:lnTo>
                      <a:pt x="92" y="0"/>
                    </a:lnTo>
                    <a:lnTo>
                      <a:pt x="76" y="33"/>
                    </a:lnTo>
                    <a:lnTo>
                      <a:pt x="298" y="142"/>
                    </a:lnTo>
                    <a:lnTo>
                      <a:pt x="0" y="142"/>
                    </a:lnTo>
                    <a:lnTo>
                      <a:pt x="0" y="506"/>
                    </a:lnTo>
                    <a:lnTo>
                      <a:pt x="454" y="506"/>
                    </a:lnTo>
                    <a:lnTo>
                      <a:pt x="454" y="142"/>
                    </a:lnTo>
                    <a:lnTo>
                      <a:pt x="386" y="142"/>
                    </a:lnTo>
                    <a:close/>
                    <a:moveTo>
                      <a:pt x="416" y="468"/>
                    </a:moveTo>
                    <a:lnTo>
                      <a:pt x="38" y="468"/>
                    </a:lnTo>
                    <a:lnTo>
                      <a:pt x="38" y="180"/>
                    </a:lnTo>
                    <a:lnTo>
                      <a:pt x="416" y="180"/>
                    </a:lnTo>
                    <a:lnTo>
                      <a:pt x="416" y="4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sp>
            <p:nvSpPr>
              <p:cNvPr id="150" name="Rectangle 17"/>
              <p:cNvSpPr>
                <a:spLocks noChangeArrowheads="1"/>
              </p:cNvSpPr>
              <p:nvPr/>
            </p:nvSpPr>
            <p:spPr bwMode="auto">
              <a:xfrm>
                <a:off x="9877425" y="12058650"/>
                <a:ext cx="161925"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sp>
            <p:nvSpPr>
              <p:cNvPr id="151" name="Rectangle 18"/>
              <p:cNvSpPr>
                <a:spLocks noChangeArrowheads="1"/>
              </p:cNvSpPr>
              <p:nvPr/>
            </p:nvSpPr>
            <p:spPr bwMode="auto">
              <a:xfrm>
                <a:off x="9877425" y="12166600"/>
                <a:ext cx="161925"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sp>
            <p:nvSpPr>
              <p:cNvPr id="152" name="Rectangle 19"/>
              <p:cNvSpPr>
                <a:spLocks noChangeArrowheads="1"/>
              </p:cNvSpPr>
              <p:nvPr/>
            </p:nvSpPr>
            <p:spPr bwMode="auto">
              <a:xfrm>
                <a:off x="9877425" y="12276138"/>
                <a:ext cx="161925"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sp>
            <p:nvSpPr>
              <p:cNvPr id="153" name="Freeform 20"/>
              <p:cNvSpPr>
                <a:spLocks noEditPoints="1"/>
              </p:cNvSpPr>
              <p:nvPr/>
            </p:nvSpPr>
            <p:spPr bwMode="auto">
              <a:xfrm>
                <a:off x="10102850" y="12058650"/>
                <a:ext cx="277813" cy="277813"/>
              </a:xfrm>
              <a:custGeom>
                <a:avLst/>
                <a:gdLst>
                  <a:gd name="T0" fmla="*/ 37 w 74"/>
                  <a:gd name="T1" fmla="*/ 74 h 74"/>
                  <a:gd name="T2" fmla="*/ 74 w 74"/>
                  <a:gd name="T3" fmla="*/ 37 h 74"/>
                  <a:gd name="T4" fmla="*/ 37 w 74"/>
                  <a:gd name="T5" fmla="*/ 0 h 74"/>
                  <a:gd name="T6" fmla="*/ 0 w 74"/>
                  <a:gd name="T7" fmla="*/ 37 h 74"/>
                  <a:gd name="T8" fmla="*/ 37 w 74"/>
                  <a:gd name="T9" fmla="*/ 74 h 74"/>
                  <a:gd name="T10" fmla="*/ 37 w 74"/>
                  <a:gd name="T11" fmla="*/ 16 h 74"/>
                  <a:gd name="T12" fmla="*/ 58 w 74"/>
                  <a:gd name="T13" fmla="*/ 37 h 74"/>
                  <a:gd name="T14" fmla="*/ 37 w 74"/>
                  <a:gd name="T15" fmla="*/ 58 h 74"/>
                  <a:gd name="T16" fmla="*/ 16 w 74"/>
                  <a:gd name="T17" fmla="*/ 37 h 74"/>
                  <a:gd name="T18" fmla="*/ 37 w 74"/>
                  <a:gd name="T19" fmla="*/ 1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4">
                    <a:moveTo>
                      <a:pt x="37" y="74"/>
                    </a:moveTo>
                    <a:cubicBezTo>
                      <a:pt x="58" y="74"/>
                      <a:pt x="74" y="57"/>
                      <a:pt x="74" y="37"/>
                    </a:cubicBezTo>
                    <a:cubicBezTo>
                      <a:pt x="74" y="16"/>
                      <a:pt x="58" y="0"/>
                      <a:pt x="37" y="0"/>
                    </a:cubicBezTo>
                    <a:cubicBezTo>
                      <a:pt x="17" y="0"/>
                      <a:pt x="0" y="16"/>
                      <a:pt x="0" y="37"/>
                    </a:cubicBezTo>
                    <a:cubicBezTo>
                      <a:pt x="0" y="57"/>
                      <a:pt x="17" y="74"/>
                      <a:pt x="37" y="74"/>
                    </a:cubicBezTo>
                    <a:close/>
                    <a:moveTo>
                      <a:pt x="37" y="16"/>
                    </a:moveTo>
                    <a:cubicBezTo>
                      <a:pt x="49" y="16"/>
                      <a:pt x="58" y="25"/>
                      <a:pt x="58" y="37"/>
                    </a:cubicBezTo>
                    <a:cubicBezTo>
                      <a:pt x="58" y="49"/>
                      <a:pt x="49" y="58"/>
                      <a:pt x="37" y="58"/>
                    </a:cubicBezTo>
                    <a:cubicBezTo>
                      <a:pt x="25" y="58"/>
                      <a:pt x="16" y="49"/>
                      <a:pt x="16" y="37"/>
                    </a:cubicBezTo>
                    <a:cubicBezTo>
                      <a:pt x="16" y="25"/>
                      <a:pt x="25" y="16"/>
                      <a:pt x="37"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grpSp>
      </p:grpSp>
      <p:grpSp>
        <p:nvGrpSpPr>
          <p:cNvPr id="154" name="组合 153"/>
          <p:cNvGrpSpPr/>
          <p:nvPr/>
        </p:nvGrpSpPr>
        <p:grpSpPr>
          <a:xfrm>
            <a:off x="5817994" y="2688401"/>
            <a:ext cx="574574" cy="574574"/>
            <a:chOff x="7387686" y="5093089"/>
            <a:chExt cx="574574" cy="574574"/>
          </a:xfrm>
        </p:grpSpPr>
        <p:sp>
          <p:nvSpPr>
            <p:cNvPr id="155" name="矩形 154"/>
            <p:cNvSpPr/>
            <p:nvPr/>
          </p:nvSpPr>
          <p:spPr>
            <a:xfrm rot="2700000">
              <a:off x="7387686" y="5093089"/>
              <a:ext cx="574574" cy="574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微软雅黑"/>
                <a:cs typeface="+mn-cs"/>
              </a:endParaRPr>
            </a:p>
          </p:txBody>
        </p:sp>
        <p:grpSp>
          <p:nvGrpSpPr>
            <p:cNvPr id="156" name="组合 155"/>
            <p:cNvGrpSpPr/>
            <p:nvPr/>
          </p:nvGrpSpPr>
          <p:grpSpPr>
            <a:xfrm>
              <a:off x="7489881" y="5222916"/>
              <a:ext cx="370184" cy="314921"/>
              <a:chOff x="7550150" y="16151225"/>
              <a:chExt cx="776288" cy="660400"/>
            </a:xfrm>
            <a:solidFill>
              <a:srgbClr val="191E22"/>
            </a:solidFill>
          </p:grpSpPr>
          <p:sp>
            <p:nvSpPr>
              <p:cNvPr id="157" name="Freeform 21"/>
              <p:cNvSpPr>
                <a:spLocks noEditPoints="1"/>
              </p:cNvSpPr>
              <p:nvPr/>
            </p:nvSpPr>
            <p:spPr bwMode="auto">
              <a:xfrm>
                <a:off x="7550150" y="16151225"/>
                <a:ext cx="776288" cy="660400"/>
              </a:xfrm>
              <a:custGeom>
                <a:avLst/>
                <a:gdLst>
                  <a:gd name="T0" fmla="*/ 383 w 489"/>
                  <a:gd name="T1" fmla="*/ 92 h 416"/>
                  <a:gd name="T2" fmla="*/ 352 w 489"/>
                  <a:gd name="T3" fmla="*/ 0 h 416"/>
                  <a:gd name="T4" fmla="*/ 137 w 489"/>
                  <a:gd name="T5" fmla="*/ 0 h 416"/>
                  <a:gd name="T6" fmla="*/ 106 w 489"/>
                  <a:gd name="T7" fmla="*/ 92 h 416"/>
                  <a:gd name="T8" fmla="*/ 0 w 489"/>
                  <a:gd name="T9" fmla="*/ 92 h 416"/>
                  <a:gd name="T10" fmla="*/ 0 w 489"/>
                  <a:gd name="T11" fmla="*/ 416 h 416"/>
                  <a:gd name="T12" fmla="*/ 489 w 489"/>
                  <a:gd name="T13" fmla="*/ 416 h 416"/>
                  <a:gd name="T14" fmla="*/ 489 w 489"/>
                  <a:gd name="T15" fmla="*/ 92 h 416"/>
                  <a:gd name="T16" fmla="*/ 383 w 489"/>
                  <a:gd name="T17" fmla="*/ 92 h 416"/>
                  <a:gd name="T18" fmla="*/ 451 w 489"/>
                  <a:gd name="T19" fmla="*/ 378 h 416"/>
                  <a:gd name="T20" fmla="*/ 37 w 489"/>
                  <a:gd name="T21" fmla="*/ 378 h 416"/>
                  <a:gd name="T22" fmla="*/ 37 w 489"/>
                  <a:gd name="T23" fmla="*/ 130 h 416"/>
                  <a:gd name="T24" fmla="*/ 132 w 489"/>
                  <a:gd name="T25" fmla="*/ 130 h 416"/>
                  <a:gd name="T26" fmla="*/ 163 w 489"/>
                  <a:gd name="T27" fmla="*/ 38 h 416"/>
                  <a:gd name="T28" fmla="*/ 324 w 489"/>
                  <a:gd name="T29" fmla="*/ 38 h 416"/>
                  <a:gd name="T30" fmla="*/ 354 w 489"/>
                  <a:gd name="T31" fmla="*/ 130 h 416"/>
                  <a:gd name="T32" fmla="*/ 451 w 489"/>
                  <a:gd name="T33" fmla="*/ 130 h 416"/>
                  <a:gd name="T34" fmla="*/ 451 w 489"/>
                  <a:gd name="T35" fmla="*/ 37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416">
                    <a:moveTo>
                      <a:pt x="383" y="92"/>
                    </a:moveTo>
                    <a:lnTo>
                      <a:pt x="352" y="0"/>
                    </a:lnTo>
                    <a:lnTo>
                      <a:pt x="137" y="0"/>
                    </a:lnTo>
                    <a:lnTo>
                      <a:pt x="106" y="92"/>
                    </a:lnTo>
                    <a:lnTo>
                      <a:pt x="0" y="92"/>
                    </a:lnTo>
                    <a:lnTo>
                      <a:pt x="0" y="416"/>
                    </a:lnTo>
                    <a:lnTo>
                      <a:pt x="489" y="416"/>
                    </a:lnTo>
                    <a:lnTo>
                      <a:pt x="489" y="92"/>
                    </a:lnTo>
                    <a:lnTo>
                      <a:pt x="383" y="92"/>
                    </a:lnTo>
                    <a:close/>
                    <a:moveTo>
                      <a:pt x="451" y="378"/>
                    </a:moveTo>
                    <a:lnTo>
                      <a:pt x="37" y="378"/>
                    </a:lnTo>
                    <a:lnTo>
                      <a:pt x="37" y="130"/>
                    </a:lnTo>
                    <a:lnTo>
                      <a:pt x="132" y="130"/>
                    </a:lnTo>
                    <a:lnTo>
                      <a:pt x="163" y="38"/>
                    </a:lnTo>
                    <a:lnTo>
                      <a:pt x="324" y="38"/>
                    </a:lnTo>
                    <a:lnTo>
                      <a:pt x="354" y="130"/>
                    </a:lnTo>
                    <a:lnTo>
                      <a:pt x="451" y="130"/>
                    </a:lnTo>
                    <a:lnTo>
                      <a:pt x="451"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sp>
            <p:nvSpPr>
              <p:cNvPr id="158" name="Freeform 22"/>
              <p:cNvSpPr>
                <a:spLocks noEditPoints="1"/>
              </p:cNvSpPr>
              <p:nvPr/>
            </p:nvSpPr>
            <p:spPr bwMode="auto">
              <a:xfrm>
                <a:off x="7759700" y="16352838"/>
                <a:ext cx="357188" cy="357188"/>
              </a:xfrm>
              <a:custGeom>
                <a:avLst/>
                <a:gdLst>
                  <a:gd name="T0" fmla="*/ 47 w 95"/>
                  <a:gd name="T1" fmla="*/ 0 h 95"/>
                  <a:gd name="T2" fmla="*/ 0 w 95"/>
                  <a:gd name="T3" fmla="*/ 48 h 95"/>
                  <a:gd name="T4" fmla="*/ 47 w 95"/>
                  <a:gd name="T5" fmla="*/ 95 h 95"/>
                  <a:gd name="T6" fmla="*/ 95 w 95"/>
                  <a:gd name="T7" fmla="*/ 48 h 95"/>
                  <a:gd name="T8" fmla="*/ 47 w 95"/>
                  <a:gd name="T9" fmla="*/ 0 h 95"/>
                  <a:gd name="T10" fmla="*/ 47 w 95"/>
                  <a:gd name="T11" fmla="*/ 79 h 95"/>
                  <a:gd name="T12" fmla="*/ 16 w 95"/>
                  <a:gd name="T13" fmla="*/ 48 h 95"/>
                  <a:gd name="T14" fmla="*/ 47 w 95"/>
                  <a:gd name="T15" fmla="*/ 16 h 95"/>
                  <a:gd name="T16" fmla="*/ 79 w 95"/>
                  <a:gd name="T17" fmla="*/ 48 h 95"/>
                  <a:gd name="T18" fmla="*/ 47 w 95"/>
                  <a:gd name="T19" fmla="*/ 7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5">
                    <a:moveTo>
                      <a:pt x="47" y="0"/>
                    </a:moveTo>
                    <a:cubicBezTo>
                      <a:pt x="21" y="0"/>
                      <a:pt x="0" y="22"/>
                      <a:pt x="0" y="48"/>
                    </a:cubicBezTo>
                    <a:cubicBezTo>
                      <a:pt x="0" y="74"/>
                      <a:pt x="21" y="95"/>
                      <a:pt x="47" y="95"/>
                    </a:cubicBezTo>
                    <a:cubicBezTo>
                      <a:pt x="73" y="95"/>
                      <a:pt x="95" y="74"/>
                      <a:pt x="95" y="48"/>
                    </a:cubicBezTo>
                    <a:cubicBezTo>
                      <a:pt x="95" y="22"/>
                      <a:pt x="73" y="0"/>
                      <a:pt x="47" y="0"/>
                    </a:cubicBezTo>
                    <a:close/>
                    <a:moveTo>
                      <a:pt x="47" y="79"/>
                    </a:moveTo>
                    <a:cubicBezTo>
                      <a:pt x="30" y="79"/>
                      <a:pt x="16" y="65"/>
                      <a:pt x="16" y="48"/>
                    </a:cubicBezTo>
                    <a:cubicBezTo>
                      <a:pt x="16" y="30"/>
                      <a:pt x="30" y="16"/>
                      <a:pt x="47" y="16"/>
                    </a:cubicBezTo>
                    <a:cubicBezTo>
                      <a:pt x="65" y="16"/>
                      <a:pt x="79" y="30"/>
                      <a:pt x="79" y="48"/>
                    </a:cubicBezTo>
                    <a:cubicBezTo>
                      <a:pt x="79" y="65"/>
                      <a:pt x="65" y="79"/>
                      <a:pt x="47" y="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B0503020202020204" pitchFamily="34" charset="0"/>
                  <a:ea typeface="宋体" panose="02010600030101010101" pitchFamily="2" charset="-122"/>
                  <a:cs typeface="+mn-cs"/>
                </a:endParaRPr>
              </a:p>
            </p:txBody>
          </p:sp>
        </p:grpSp>
      </p:grpSp>
      <p:grpSp>
        <p:nvGrpSpPr>
          <p:cNvPr id="159" name="组合 158"/>
          <p:cNvGrpSpPr/>
          <p:nvPr/>
        </p:nvGrpSpPr>
        <p:grpSpPr>
          <a:xfrm>
            <a:off x="6727151" y="1323862"/>
            <a:ext cx="4287921" cy="1000485"/>
            <a:chOff x="4265655" y="1851119"/>
            <a:chExt cx="4509780" cy="1000485"/>
          </a:xfrm>
        </p:grpSpPr>
        <p:sp>
          <p:nvSpPr>
            <p:cNvPr id="160" name="矩形 159"/>
            <p:cNvSpPr/>
            <p:nvPr/>
          </p:nvSpPr>
          <p:spPr>
            <a:xfrm>
              <a:off x="4265655" y="2281320"/>
              <a:ext cx="4509780" cy="570284"/>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r>
                <a:rPr lang="zh-CN" altLang="en-US" sz="1100" dirty="0">
                  <a:solidFill>
                    <a:schemeClr val="tx1">
                      <a:lumMod val="65000"/>
                      <a:lumOff val="35000"/>
                    </a:schemeClr>
                  </a:solidFill>
                  <a:latin typeface="微软雅黑"/>
                  <a:cs typeface="Arial" panose="020B0604020202020204" pitchFamily="34" charset="0"/>
                </a:rPr>
                <a:t>大多数机动车检测公司的用户信息管理工作仍以传统手工纸质管理或</a:t>
              </a:r>
              <a:r>
                <a:rPr lang="en-US" altLang="zh-CN" sz="1100" dirty="0">
                  <a:solidFill>
                    <a:schemeClr val="tx1">
                      <a:lumMod val="65000"/>
                      <a:lumOff val="35000"/>
                    </a:schemeClr>
                  </a:solidFill>
                  <a:latin typeface="微软雅黑"/>
                  <a:cs typeface="Arial" panose="020B0604020202020204" pitchFamily="34" charset="0"/>
                </a:rPr>
                <a:t>Excel</a:t>
              </a:r>
              <a:r>
                <a:rPr lang="zh-CN" altLang="en-US" sz="1100" dirty="0">
                  <a:solidFill>
                    <a:schemeClr val="tx1">
                      <a:lumMod val="65000"/>
                      <a:lumOff val="35000"/>
                    </a:schemeClr>
                  </a:solidFill>
                  <a:latin typeface="微软雅黑"/>
                  <a:cs typeface="Arial" panose="020B0604020202020204" pitchFamily="34" charset="0"/>
                </a:rPr>
                <a:t>管理统计的方式为主。</a:t>
              </a:r>
            </a:p>
          </p:txBody>
        </p:sp>
        <p:sp>
          <p:nvSpPr>
            <p:cNvPr id="161" name="矩形 160"/>
            <p:cNvSpPr/>
            <p:nvPr/>
          </p:nvSpPr>
          <p:spPr>
            <a:xfrm>
              <a:off x="4265655" y="1851119"/>
              <a:ext cx="3458556" cy="458908"/>
            </a:xfrm>
            <a:prstGeom prst="rect">
              <a:avLst/>
            </a:prstGeom>
          </p:spPr>
          <p:txBody>
            <a:bodyPr wrap="square">
              <a:spAutoFit/>
              <a:scene3d>
                <a:camera prst="orthographicFront"/>
                <a:lightRig rig="threePt" dir="t"/>
              </a:scene3d>
              <a:sp3d contourW="12700"/>
            </a:bodyPr>
            <a:lstStyle/>
            <a:p>
              <a:pPr marL="0" marR="0" lvl="0" indent="0" defTabSz="914400" rtl="0" eaLnBrk="0" fontAlgn="base" latinLnBrk="0" hangingPunct="0">
                <a:lnSpc>
                  <a:spcPct val="15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schemeClr val="tx1">
                      <a:lumMod val="65000"/>
                      <a:lumOff val="35000"/>
                    </a:schemeClr>
                  </a:solidFill>
                  <a:effectLst/>
                  <a:uLnTx/>
                  <a:uFillTx/>
                  <a:latin typeface="微软雅黑"/>
                  <a:ea typeface="微软雅黑"/>
                  <a:cs typeface="Arial" panose="020B0604020202020204" pitchFamily="34" charset="0"/>
                </a:rPr>
                <a:t>落后的信息管理方式</a:t>
              </a:r>
            </a:p>
          </p:txBody>
        </p:sp>
      </p:grpSp>
      <p:grpSp>
        <p:nvGrpSpPr>
          <p:cNvPr id="162" name="组合 161"/>
          <p:cNvGrpSpPr/>
          <p:nvPr/>
        </p:nvGrpSpPr>
        <p:grpSpPr>
          <a:xfrm>
            <a:off x="6727151" y="2503931"/>
            <a:ext cx="4287921" cy="1000485"/>
            <a:chOff x="4265655" y="1851119"/>
            <a:chExt cx="4509780" cy="1000485"/>
          </a:xfrm>
        </p:grpSpPr>
        <p:sp>
          <p:nvSpPr>
            <p:cNvPr id="163" name="矩形 162"/>
            <p:cNvSpPr/>
            <p:nvPr/>
          </p:nvSpPr>
          <p:spPr>
            <a:xfrm>
              <a:off x="4265655" y="2281320"/>
              <a:ext cx="4509780" cy="570284"/>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r>
                <a:rPr lang="zh-CN" altLang="en-US" sz="1100" dirty="0">
                  <a:solidFill>
                    <a:schemeClr val="tx1">
                      <a:lumMod val="65000"/>
                      <a:lumOff val="35000"/>
                    </a:schemeClr>
                  </a:solidFill>
                  <a:latin typeface="微软雅黑"/>
                  <a:cs typeface="Arial" panose="020B0604020202020204" pitchFamily="34" charset="0"/>
                </a:rPr>
                <a:t>日益庞大的用户数量和多样化的消费需求，对企业的战略管理提出了新的挑战</a:t>
              </a:r>
              <a:r>
                <a:rPr lang="zh-CN" altLang="en-US" sz="1100" dirty="0" smtClean="0">
                  <a:solidFill>
                    <a:schemeClr val="tx1">
                      <a:lumMod val="65000"/>
                      <a:lumOff val="35000"/>
                    </a:schemeClr>
                  </a:solidFill>
                  <a:latin typeface="微软雅黑"/>
                  <a:cs typeface="Arial" panose="020B0604020202020204" pitchFamily="34" charset="0"/>
                </a:rPr>
                <a:t>。</a:t>
              </a:r>
              <a:endParaRPr lang="zh-CN" altLang="en-US" sz="1100" dirty="0">
                <a:solidFill>
                  <a:schemeClr val="tx1">
                    <a:lumMod val="65000"/>
                    <a:lumOff val="35000"/>
                  </a:schemeClr>
                </a:solidFill>
                <a:latin typeface="微软雅黑"/>
                <a:cs typeface="Arial" panose="020B0604020202020204" pitchFamily="34" charset="0"/>
              </a:endParaRPr>
            </a:p>
          </p:txBody>
        </p:sp>
        <p:sp>
          <p:nvSpPr>
            <p:cNvPr id="164" name="矩形 163"/>
            <p:cNvSpPr/>
            <p:nvPr/>
          </p:nvSpPr>
          <p:spPr>
            <a:xfrm>
              <a:off x="4265655" y="1851119"/>
              <a:ext cx="3458556" cy="458908"/>
            </a:xfrm>
            <a:prstGeom prst="rect">
              <a:avLst/>
            </a:prstGeom>
          </p:spPr>
          <p:txBody>
            <a:bodyPr wrap="square">
              <a:spAutoFit/>
              <a:scene3d>
                <a:camera prst="orthographicFront"/>
                <a:lightRig rig="threePt" dir="t"/>
              </a:scene3d>
              <a:sp3d contourW="12700"/>
            </a:bodyPr>
            <a:lstStyle/>
            <a:p>
              <a:pPr marL="0" marR="0" lvl="0" indent="0" defTabSz="914400" rtl="0" eaLnBrk="0" fontAlgn="base" latinLnBrk="0" hangingPunct="0">
                <a:lnSpc>
                  <a:spcPct val="15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schemeClr val="tx1">
                      <a:lumMod val="65000"/>
                      <a:lumOff val="35000"/>
                    </a:schemeClr>
                  </a:solidFill>
                  <a:effectLst/>
                  <a:uLnTx/>
                  <a:uFillTx/>
                  <a:latin typeface="微软雅黑"/>
                  <a:ea typeface="微软雅黑"/>
                  <a:cs typeface="Arial" panose="020B0604020202020204" pitchFamily="34" charset="0"/>
                </a:rPr>
                <a:t>日益增多的用户信息</a:t>
              </a:r>
            </a:p>
          </p:txBody>
        </p:sp>
      </p:grpSp>
      <p:grpSp>
        <p:nvGrpSpPr>
          <p:cNvPr id="165" name="组合 164"/>
          <p:cNvGrpSpPr/>
          <p:nvPr/>
        </p:nvGrpSpPr>
        <p:grpSpPr>
          <a:xfrm>
            <a:off x="6727151" y="3684000"/>
            <a:ext cx="4287921" cy="1000485"/>
            <a:chOff x="4265655" y="1851119"/>
            <a:chExt cx="4509780" cy="1000485"/>
          </a:xfrm>
        </p:grpSpPr>
        <p:sp>
          <p:nvSpPr>
            <p:cNvPr id="166" name="矩形 165"/>
            <p:cNvSpPr/>
            <p:nvPr/>
          </p:nvSpPr>
          <p:spPr>
            <a:xfrm>
              <a:off x="4265655" y="2281320"/>
              <a:ext cx="4509780" cy="570284"/>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r>
                <a:rPr lang="zh-CN" altLang="en-US" sz="1100" dirty="0">
                  <a:solidFill>
                    <a:schemeClr val="tx1">
                      <a:lumMod val="65000"/>
                      <a:lumOff val="35000"/>
                    </a:schemeClr>
                  </a:solidFill>
                  <a:latin typeface="微软雅黑"/>
                  <a:cs typeface="Arial" panose="020B0604020202020204" pitchFamily="34" charset="0"/>
                </a:rPr>
                <a:t>建设个性化和现代化</a:t>
              </a:r>
              <a:r>
                <a:rPr lang="zh-CN" altLang="en-US" sz="1100" dirty="0" smtClean="0">
                  <a:solidFill>
                    <a:schemeClr val="tx1">
                      <a:lumMod val="65000"/>
                      <a:lumOff val="35000"/>
                    </a:schemeClr>
                  </a:solidFill>
                  <a:latin typeface="微软雅黑"/>
                  <a:cs typeface="Arial" panose="020B0604020202020204" pitchFamily="34" charset="0"/>
                </a:rPr>
                <a:t>的信息分析</a:t>
              </a:r>
              <a:r>
                <a:rPr lang="zh-CN" altLang="en-US" sz="1100" dirty="0">
                  <a:solidFill>
                    <a:schemeClr val="tx1">
                      <a:lumMod val="65000"/>
                      <a:lumOff val="35000"/>
                    </a:schemeClr>
                  </a:solidFill>
                  <a:latin typeface="微软雅黑"/>
                  <a:cs typeface="Arial" panose="020B0604020202020204" pitchFamily="34" charset="0"/>
                </a:rPr>
                <a:t>与管理系统，改变公司对用户的管理方式，提高公司的信息化建设水平，具有重要的现实意义。</a:t>
              </a:r>
            </a:p>
          </p:txBody>
        </p:sp>
        <p:sp>
          <p:nvSpPr>
            <p:cNvPr id="167" name="矩形 166"/>
            <p:cNvSpPr/>
            <p:nvPr/>
          </p:nvSpPr>
          <p:spPr>
            <a:xfrm>
              <a:off x="4265655" y="1851119"/>
              <a:ext cx="3458556" cy="458908"/>
            </a:xfrm>
            <a:prstGeom prst="rect">
              <a:avLst/>
            </a:prstGeom>
          </p:spPr>
          <p:txBody>
            <a:bodyPr wrap="square">
              <a:spAutoFit/>
              <a:scene3d>
                <a:camera prst="orthographicFront"/>
                <a:lightRig rig="threePt" dir="t"/>
              </a:scene3d>
              <a:sp3d contourW="12700"/>
            </a:bodyPr>
            <a:lstStyle/>
            <a:p>
              <a:pPr marL="0" marR="0" lvl="0" indent="0" defTabSz="914400" rtl="0" eaLnBrk="0" fontAlgn="base" latinLnBrk="0" hangingPunct="0">
                <a:lnSpc>
                  <a:spcPct val="15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schemeClr val="tx1">
                      <a:lumMod val="65000"/>
                      <a:lumOff val="35000"/>
                    </a:schemeClr>
                  </a:solidFill>
                  <a:effectLst/>
                  <a:uLnTx/>
                  <a:uFillTx/>
                  <a:latin typeface="微软雅黑"/>
                  <a:ea typeface="微软雅黑"/>
                  <a:cs typeface="Arial" panose="020B0604020202020204" pitchFamily="34" charset="0"/>
                </a:rPr>
                <a:t>信息化水平急需提高</a:t>
              </a:r>
            </a:p>
          </p:txBody>
        </p:sp>
      </p:grpSp>
      <p:grpSp>
        <p:nvGrpSpPr>
          <p:cNvPr id="168" name="组合 167"/>
          <p:cNvGrpSpPr/>
          <p:nvPr/>
        </p:nvGrpSpPr>
        <p:grpSpPr>
          <a:xfrm>
            <a:off x="6727151" y="4864070"/>
            <a:ext cx="4287921" cy="1284281"/>
            <a:chOff x="4265655" y="1851119"/>
            <a:chExt cx="4509780" cy="1284281"/>
          </a:xfrm>
        </p:grpSpPr>
        <p:sp>
          <p:nvSpPr>
            <p:cNvPr id="169" name="矩形 168"/>
            <p:cNvSpPr/>
            <p:nvPr/>
          </p:nvSpPr>
          <p:spPr>
            <a:xfrm>
              <a:off x="4265655" y="2281320"/>
              <a:ext cx="4509780" cy="854080"/>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r>
                <a:rPr lang="zh-CN" altLang="en-US" sz="1100" dirty="0">
                  <a:solidFill>
                    <a:schemeClr val="tx1">
                      <a:lumMod val="65000"/>
                      <a:lumOff val="35000"/>
                    </a:schemeClr>
                  </a:solidFill>
                  <a:latin typeface="微软雅黑"/>
                  <a:cs typeface="Arial" panose="020B0604020202020204" pitchFamily="34" charset="0"/>
                </a:rPr>
                <a:t>机动车检测用户</a:t>
              </a:r>
              <a:r>
                <a:rPr lang="zh-CN" altLang="en-US" sz="1100" dirty="0" smtClean="0">
                  <a:solidFill>
                    <a:schemeClr val="tx1">
                      <a:lumMod val="65000"/>
                      <a:lumOff val="35000"/>
                    </a:schemeClr>
                  </a:solidFill>
                  <a:latin typeface="微软雅黑"/>
                  <a:cs typeface="Arial" panose="020B0604020202020204" pitchFamily="34" charset="0"/>
                </a:rPr>
                <a:t>信息分析与管理系统</a:t>
              </a:r>
              <a:r>
                <a:rPr lang="zh-CN" altLang="en-US" sz="1100" dirty="0">
                  <a:solidFill>
                    <a:schemeClr val="tx1">
                      <a:lumMod val="65000"/>
                      <a:lumOff val="35000"/>
                    </a:schemeClr>
                  </a:solidFill>
                  <a:latin typeface="微软雅黑"/>
                  <a:cs typeface="Arial" panose="020B0604020202020204" pitchFamily="34" charset="0"/>
                </a:rPr>
                <a:t>用于帮助企业管理用户信息</a:t>
              </a:r>
              <a:r>
                <a:rPr lang="zh-CN" altLang="en-US" sz="1100" dirty="0" smtClean="0">
                  <a:solidFill>
                    <a:schemeClr val="tx1">
                      <a:lumMod val="65000"/>
                      <a:lumOff val="35000"/>
                    </a:schemeClr>
                  </a:solidFill>
                  <a:latin typeface="微软雅黑"/>
                  <a:cs typeface="Arial" panose="020B0604020202020204" pitchFamily="34" charset="0"/>
                </a:rPr>
                <a:t>，分析挖掘用户信息并提供</a:t>
              </a:r>
              <a:r>
                <a:rPr lang="zh-CN" altLang="en-US" sz="1100" dirty="0">
                  <a:solidFill>
                    <a:schemeClr val="tx1">
                      <a:lumMod val="65000"/>
                      <a:lumOff val="35000"/>
                    </a:schemeClr>
                  </a:solidFill>
                  <a:latin typeface="微软雅黑"/>
                  <a:cs typeface="Arial" panose="020B0604020202020204" pitchFamily="34" charset="0"/>
                </a:rPr>
                <a:t>个性化服务，提高企业的现代化</a:t>
              </a:r>
              <a:r>
                <a:rPr lang="zh-CN" altLang="en-US" sz="1100" dirty="0" smtClean="0">
                  <a:solidFill>
                    <a:schemeClr val="tx1">
                      <a:lumMod val="65000"/>
                      <a:lumOff val="35000"/>
                    </a:schemeClr>
                  </a:solidFill>
                  <a:latin typeface="微软雅黑"/>
                  <a:cs typeface="Arial" panose="020B0604020202020204" pitchFamily="34" charset="0"/>
                </a:rPr>
                <a:t>管理和服务能力</a:t>
              </a:r>
              <a:r>
                <a:rPr lang="zh-CN" altLang="en-US" sz="1100" dirty="0">
                  <a:solidFill>
                    <a:schemeClr val="tx1">
                      <a:lumMod val="65000"/>
                      <a:lumOff val="35000"/>
                    </a:schemeClr>
                  </a:solidFill>
                  <a:latin typeface="微软雅黑"/>
                  <a:cs typeface="Arial" panose="020B0604020202020204" pitchFamily="34" charset="0"/>
                </a:rPr>
                <a:t>。</a:t>
              </a:r>
            </a:p>
          </p:txBody>
        </p:sp>
        <p:sp>
          <p:nvSpPr>
            <p:cNvPr id="170" name="矩形 169"/>
            <p:cNvSpPr/>
            <p:nvPr/>
          </p:nvSpPr>
          <p:spPr>
            <a:xfrm>
              <a:off x="4265655" y="1851119"/>
              <a:ext cx="3458556" cy="458908"/>
            </a:xfrm>
            <a:prstGeom prst="rect">
              <a:avLst/>
            </a:prstGeom>
          </p:spPr>
          <p:txBody>
            <a:bodyPr wrap="square">
              <a:spAutoFit/>
              <a:scene3d>
                <a:camera prst="orthographicFront"/>
                <a:lightRig rig="threePt" dir="t"/>
              </a:scene3d>
              <a:sp3d contourW="12700"/>
            </a:bodyPr>
            <a:lstStyle/>
            <a:p>
              <a:pPr marL="0" marR="0" lvl="0" indent="0" defTabSz="914400" rtl="0" eaLnBrk="0" fontAlgn="base" latinLnBrk="0" hangingPunct="0">
                <a:lnSpc>
                  <a:spcPct val="15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schemeClr val="tx1">
                      <a:lumMod val="65000"/>
                      <a:lumOff val="35000"/>
                    </a:schemeClr>
                  </a:solidFill>
                  <a:effectLst/>
                  <a:uLnTx/>
                  <a:uFillTx/>
                  <a:latin typeface="微软雅黑"/>
                  <a:ea typeface="微软雅黑"/>
                  <a:cs typeface="Arial" panose="020B0604020202020204" pitchFamily="34" charset="0"/>
                </a:rPr>
                <a:t>开发高效的信息系统</a:t>
              </a:r>
            </a:p>
          </p:txBody>
        </p:sp>
      </p:grpSp>
      <p:pic>
        <p:nvPicPr>
          <p:cNvPr id="171" name="图片 170"/>
          <p:cNvPicPr>
            <a:picLocks noChangeAspect="1"/>
          </p:cNvPicPr>
          <p:nvPr/>
        </p:nvPicPr>
        <p:blipFill>
          <a:blip r:embed="rId5"/>
          <a:stretch>
            <a:fillRect/>
          </a:stretch>
        </p:blipFill>
        <p:spPr>
          <a:xfrm>
            <a:off x="1378445" y="1587575"/>
            <a:ext cx="3029975" cy="4048095"/>
          </a:xfrm>
          <a:prstGeom prst="ellipse">
            <a:avLst/>
          </a:prstGeom>
          <a:ln>
            <a:noFill/>
          </a:ln>
          <a:effectLst>
            <a:softEdge rad="112500"/>
          </a:effectLst>
        </p:spPr>
      </p:pic>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课题介绍</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492365"/>
      </p:ext>
    </p:extLst>
  </p:cSld>
  <p:clrMapOvr>
    <a:masterClrMapping/>
  </p:clrMapOvr>
  <mc:AlternateContent xmlns:mc="http://schemas.openxmlformats.org/markup-compatibility/2006" xmlns:p14="http://schemas.microsoft.com/office/powerpoint/2010/main">
    <mc:Choice Requires="p14">
      <p:transition spd="slow" p14:dur="1500" advTm="11028">
        <p:random/>
      </p:transition>
    </mc:Choice>
    <mc:Fallback xmlns="">
      <p:transition spd="slow" advTm="11028">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2"/>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3"/>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课题介绍</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6622068" y="4132323"/>
            <a:ext cx="1330138"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solidFill>
                  <a:schemeClr val="tx1">
                    <a:lumMod val="65000"/>
                    <a:lumOff val="35000"/>
                  </a:schemeClr>
                </a:solidFill>
              </a:rPr>
              <a:t>数据库设计</a:t>
            </a:r>
            <a:endParaRPr lang="zh-CN" altLang="en-US" b="1" dirty="0">
              <a:solidFill>
                <a:schemeClr val="tx1">
                  <a:lumMod val="65000"/>
                  <a:lumOff val="35000"/>
                </a:schemeClr>
              </a:solidFill>
            </a:endParaRPr>
          </a:p>
        </p:txBody>
      </p:sp>
      <p:sp>
        <p:nvSpPr>
          <p:cNvPr id="66" name="矩形 65"/>
          <p:cNvSpPr/>
          <p:nvPr/>
        </p:nvSpPr>
        <p:spPr>
          <a:xfrm>
            <a:off x="9385092" y="4099864"/>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solidFill>
                  <a:schemeClr val="tx1">
                    <a:lumMod val="65000"/>
                    <a:lumOff val="35000"/>
                  </a:schemeClr>
                </a:solidFill>
              </a:rPr>
              <a:t>用户画像研究</a:t>
            </a:r>
            <a:endParaRPr lang="zh-CN" altLang="en-US" b="1" dirty="0">
              <a:solidFill>
                <a:schemeClr val="tx1">
                  <a:lumMod val="65000"/>
                  <a:lumOff val="35000"/>
                </a:schemeClr>
              </a:solidFill>
            </a:endParaRPr>
          </a:p>
        </p:txBody>
      </p:sp>
      <p:sp>
        <p:nvSpPr>
          <p:cNvPr id="67" name="矩形 66"/>
          <p:cNvSpPr/>
          <p:nvPr/>
        </p:nvSpPr>
        <p:spPr>
          <a:xfrm>
            <a:off x="1334887" y="4118593"/>
            <a:ext cx="1329992"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65000"/>
                    <a:lumOff val="35000"/>
                  </a:schemeClr>
                </a:solidFill>
              </a:rPr>
              <a:t>客户端开发</a:t>
            </a:r>
            <a:endParaRPr lang="zh-CN" altLang="en-US" b="1" dirty="0">
              <a:solidFill>
                <a:schemeClr val="tx1">
                  <a:lumMod val="65000"/>
                  <a:lumOff val="35000"/>
                </a:schemeClr>
              </a:solidFill>
            </a:endParaRPr>
          </a:p>
        </p:txBody>
      </p:sp>
      <p:sp>
        <p:nvSpPr>
          <p:cNvPr id="68" name="矩形 67"/>
          <p:cNvSpPr/>
          <p:nvPr/>
        </p:nvSpPr>
        <p:spPr>
          <a:xfrm>
            <a:off x="4067514" y="4099864"/>
            <a:ext cx="1360389"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短信发送</a:t>
            </a:r>
            <a:endParaRPr lang="zh-CN" altLang="en-US" b="1" dirty="0">
              <a:solidFill>
                <a:schemeClr val="tx1">
                  <a:lumMod val="65000"/>
                  <a:lumOff val="35000"/>
                </a:schemeClr>
              </a:solidFill>
            </a:endParaRPr>
          </a:p>
        </p:txBody>
      </p:sp>
      <p:sp>
        <p:nvSpPr>
          <p:cNvPr id="69" name="Rectangle 13" descr="FD1DDF730CE4456e89755B07FE1653D0# #Rectangle 13"/>
          <p:cNvSpPr>
            <a:spLocks noChangeArrowheads="1"/>
          </p:cNvSpPr>
          <p:nvPr/>
        </p:nvSpPr>
        <p:spPr bwMode="auto">
          <a:xfrm>
            <a:off x="885144" y="4543325"/>
            <a:ext cx="23965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zh-CN" altLang="en-US" sz="1000" dirty="0" smtClean="0">
                <a:solidFill>
                  <a:schemeClr val="tx1">
                    <a:lumMod val="65000"/>
                    <a:lumOff val="35000"/>
                  </a:schemeClr>
                </a:solidFill>
                <a:latin typeface="+mn-lt"/>
                <a:ea typeface="+mn-ea"/>
              </a:rPr>
              <a:t>客户端</a:t>
            </a:r>
            <a:r>
              <a:rPr lang="zh-CN" altLang="en-US" sz="1000" dirty="0">
                <a:solidFill>
                  <a:schemeClr val="tx1">
                    <a:lumMod val="65000"/>
                    <a:lumOff val="35000"/>
                  </a:schemeClr>
                </a:solidFill>
                <a:latin typeface="+mn-lt"/>
                <a:ea typeface="+mn-ea"/>
              </a:rPr>
              <a:t>的界面设计</a:t>
            </a:r>
            <a:endParaRPr lang="en-US" altLang="zh-CN" sz="1000" dirty="0">
              <a:solidFill>
                <a:schemeClr val="tx1">
                  <a:lumMod val="65000"/>
                  <a:lumOff val="35000"/>
                </a:schemeClr>
              </a:solidFill>
              <a:latin typeface="+mn-lt"/>
              <a:ea typeface="+mn-ea"/>
            </a:endParaRPr>
          </a:p>
          <a:p>
            <a:pPr eaLnBrk="1" hangingPunct="1">
              <a:lnSpc>
                <a:spcPct val="120000"/>
              </a:lnSpc>
              <a:defRPr/>
            </a:pPr>
            <a:r>
              <a:rPr lang="zh-CN" altLang="en-US" sz="1000" dirty="0" smtClean="0">
                <a:solidFill>
                  <a:schemeClr val="tx1">
                    <a:lumMod val="65000"/>
                    <a:lumOff val="35000"/>
                  </a:schemeClr>
                </a:solidFill>
                <a:latin typeface="+mn-lt"/>
                <a:ea typeface="+mn-ea"/>
              </a:rPr>
              <a:t>对</a:t>
            </a:r>
            <a:r>
              <a:rPr lang="zh-CN" altLang="en-US" sz="1000" dirty="0">
                <a:solidFill>
                  <a:schemeClr val="tx1">
                    <a:lumMod val="65000"/>
                    <a:lumOff val="35000"/>
                  </a:schemeClr>
                </a:solidFill>
                <a:latin typeface="+mn-lt"/>
                <a:ea typeface="+mn-ea"/>
              </a:rPr>
              <a:t>数据库信息的增、删、改、</a:t>
            </a:r>
            <a:r>
              <a:rPr lang="zh-CN" altLang="en-US" sz="1000" dirty="0" smtClean="0">
                <a:solidFill>
                  <a:schemeClr val="tx1">
                    <a:lumMod val="65000"/>
                    <a:lumOff val="35000"/>
                  </a:schemeClr>
                </a:solidFill>
                <a:latin typeface="+mn-lt"/>
                <a:ea typeface="+mn-ea"/>
              </a:rPr>
              <a:t>查和搜索</a:t>
            </a:r>
            <a:endParaRPr lang="en-US" altLang="zh-CN" sz="1000" dirty="0">
              <a:solidFill>
                <a:schemeClr val="tx1">
                  <a:lumMod val="65000"/>
                  <a:lumOff val="35000"/>
                </a:schemeClr>
              </a:solidFill>
              <a:latin typeface="+mn-lt"/>
              <a:ea typeface="+mn-ea"/>
            </a:endParaRPr>
          </a:p>
          <a:p>
            <a:pPr eaLnBrk="1" hangingPunct="1">
              <a:lnSpc>
                <a:spcPct val="120000"/>
              </a:lnSpc>
              <a:defRPr/>
            </a:pPr>
            <a:r>
              <a:rPr lang="zh-CN" altLang="en-US" sz="1000" dirty="0" smtClean="0">
                <a:solidFill>
                  <a:schemeClr val="tx1">
                    <a:lumMod val="65000"/>
                    <a:lumOff val="35000"/>
                  </a:schemeClr>
                </a:solidFill>
                <a:latin typeface="+mn-lt"/>
                <a:ea typeface="+mn-ea"/>
              </a:rPr>
              <a:t>脱离</a:t>
            </a:r>
            <a:r>
              <a:rPr lang="zh-CN" altLang="en-US" sz="1000" dirty="0">
                <a:solidFill>
                  <a:schemeClr val="tx1">
                    <a:lumMod val="65000"/>
                    <a:lumOff val="35000"/>
                  </a:schemeClr>
                </a:solidFill>
                <a:latin typeface="+mn-lt"/>
                <a:ea typeface="+mn-ea"/>
              </a:rPr>
              <a:t>开发环境运行</a:t>
            </a:r>
            <a:endParaRPr lang="en-US" altLang="zh-CN" sz="1000" dirty="0">
              <a:solidFill>
                <a:schemeClr val="tx1">
                  <a:lumMod val="65000"/>
                  <a:lumOff val="35000"/>
                </a:schemeClr>
              </a:solidFill>
              <a:latin typeface="+mn-lt"/>
              <a:ea typeface="+mn-ea"/>
            </a:endParaRPr>
          </a:p>
        </p:txBody>
      </p:sp>
      <p:sp>
        <p:nvSpPr>
          <p:cNvPr id="70" name="Rectangle 13" descr="FD1DDF730CE4456e89755B07FE1653D0# #Rectangle 13"/>
          <p:cNvSpPr>
            <a:spLocks noChangeArrowheads="1"/>
          </p:cNvSpPr>
          <p:nvPr/>
        </p:nvSpPr>
        <p:spPr bwMode="auto">
          <a:xfrm>
            <a:off x="6622067" y="4538326"/>
            <a:ext cx="21741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zh-CN" altLang="en-US" sz="1000" dirty="0" smtClean="0">
                <a:solidFill>
                  <a:schemeClr val="tx1">
                    <a:lumMod val="65000"/>
                    <a:lumOff val="35000"/>
                  </a:schemeClr>
                </a:solidFill>
                <a:latin typeface="+mn-lt"/>
                <a:ea typeface="+mn-ea"/>
              </a:rPr>
              <a:t>阿里云服务器端数据库布置</a:t>
            </a:r>
            <a:endParaRPr lang="en-US" altLang="zh-CN" sz="1000" dirty="0" smtClean="0">
              <a:solidFill>
                <a:schemeClr val="tx1">
                  <a:lumMod val="65000"/>
                  <a:lumOff val="35000"/>
                </a:schemeClr>
              </a:solidFill>
              <a:latin typeface="+mn-lt"/>
              <a:ea typeface="+mn-ea"/>
            </a:endParaRPr>
          </a:p>
          <a:p>
            <a:pPr eaLnBrk="1" hangingPunct="1">
              <a:lnSpc>
                <a:spcPct val="120000"/>
              </a:lnSpc>
              <a:defRPr/>
            </a:pPr>
            <a:r>
              <a:rPr lang="zh-CN" altLang="en-US" sz="1000" dirty="0" smtClean="0">
                <a:solidFill>
                  <a:schemeClr val="tx1">
                    <a:lumMod val="65000"/>
                    <a:lumOff val="35000"/>
                  </a:schemeClr>
                </a:solidFill>
                <a:latin typeface="+mn-lt"/>
                <a:ea typeface="+mn-ea"/>
              </a:rPr>
              <a:t>数据库配置，完成与客户端的连接</a:t>
            </a:r>
            <a:endParaRPr lang="en-US" altLang="zh-CN" sz="1000" dirty="0" smtClean="0">
              <a:solidFill>
                <a:schemeClr val="tx1">
                  <a:lumMod val="65000"/>
                  <a:lumOff val="35000"/>
                </a:schemeClr>
              </a:solidFill>
              <a:latin typeface="+mn-lt"/>
              <a:ea typeface="+mn-ea"/>
            </a:endParaRPr>
          </a:p>
          <a:p>
            <a:pPr eaLnBrk="1" hangingPunct="1">
              <a:lnSpc>
                <a:spcPct val="120000"/>
              </a:lnSpc>
              <a:defRPr/>
            </a:pPr>
            <a:r>
              <a:rPr lang="zh-CN" altLang="en-US" sz="1000" dirty="0" smtClean="0">
                <a:solidFill>
                  <a:schemeClr val="tx1">
                    <a:lumMod val="65000"/>
                    <a:lumOff val="35000"/>
                  </a:schemeClr>
                </a:solidFill>
                <a:latin typeface="+mn-lt"/>
                <a:ea typeface="+mn-ea"/>
              </a:rPr>
              <a:t>设计数据存储关系，减少信息冗余</a:t>
            </a:r>
          </a:p>
        </p:txBody>
      </p:sp>
      <p:sp>
        <p:nvSpPr>
          <p:cNvPr id="71" name="Rectangle 13" descr="FD1DDF730CE4456e89755B07FE1653D0# #Rectangle 13"/>
          <p:cNvSpPr>
            <a:spLocks noChangeArrowheads="1"/>
          </p:cNvSpPr>
          <p:nvPr/>
        </p:nvSpPr>
        <p:spPr bwMode="auto">
          <a:xfrm>
            <a:off x="3731424" y="4615938"/>
            <a:ext cx="24409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en-US" altLang="zh-CN" sz="1000" dirty="0" smtClean="0">
                <a:solidFill>
                  <a:schemeClr val="tx1">
                    <a:lumMod val="65000"/>
                    <a:lumOff val="35000"/>
                  </a:schemeClr>
                </a:solidFill>
                <a:latin typeface="+mn-lt"/>
                <a:ea typeface="+mn-ea"/>
              </a:rPr>
              <a:t>Python</a:t>
            </a:r>
            <a:r>
              <a:rPr lang="zh-CN" altLang="en-US" sz="1000" dirty="0" smtClean="0">
                <a:solidFill>
                  <a:schemeClr val="tx1">
                    <a:lumMod val="65000"/>
                    <a:lumOff val="35000"/>
                  </a:schemeClr>
                </a:solidFill>
                <a:latin typeface="+mn-lt"/>
                <a:ea typeface="+mn-ea"/>
              </a:rPr>
              <a:t>服务器端布置</a:t>
            </a:r>
            <a:endParaRPr lang="en-US" altLang="zh-CN" sz="1000" dirty="0">
              <a:solidFill>
                <a:schemeClr val="tx1">
                  <a:lumMod val="65000"/>
                  <a:lumOff val="35000"/>
                </a:schemeClr>
              </a:solidFill>
              <a:latin typeface="+mn-lt"/>
              <a:ea typeface="+mn-ea"/>
            </a:endParaRPr>
          </a:p>
          <a:p>
            <a:pPr eaLnBrk="1" hangingPunct="1">
              <a:lnSpc>
                <a:spcPct val="120000"/>
              </a:lnSpc>
              <a:defRPr/>
            </a:pPr>
            <a:r>
              <a:rPr lang="zh-CN" altLang="en-US" sz="1000" dirty="0">
                <a:solidFill>
                  <a:schemeClr val="tx1">
                    <a:lumMod val="65000"/>
                    <a:lumOff val="35000"/>
                  </a:schemeClr>
                </a:solidFill>
                <a:latin typeface="+mn-lt"/>
                <a:ea typeface="+mn-ea"/>
              </a:rPr>
              <a:t>使用第三方平台，向用户发送短息</a:t>
            </a:r>
            <a:endParaRPr lang="en-US" altLang="zh-CN" sz="1000" dirty="0">
              <a:solidFill>
                <a:schemeClr val="tx1">
                  <a:lumMod val="65000"/>
                  <a:lumOff val="35000"/>
                </a:schemeClr>
              </a:solidFill>
              <a:latin typeface="+mn-lt"/>
              <a:ea typeface="+mn-ea"/>
            </a:endParaRPr>
          </a:p>
          <a:p>
            <a:pPr eaLnBrk="1" hangingPunct="1">
              <a:lnSpc>
                <a:spcPct val="120000"/>
              </a:lnSpc>
              <a:defRPr/>
            </a:pPr>
            <a:r>
              <a:rPr lang="zh-CN" altLang="en-US" sz="1000" dirty="0">
                <a:solidFill>
                  <a:schemeClr val="tx1">
                    <a:lumMod val="65000"/>
                    <a:lumOff val="35000"/>
                  </a:schemeClr>
                </a:solidFill>
                <a:latin typeface="+mn-lt"/>
                <a:ea typeface="+mn-ea"/>
              </a:rPr>
              <a:t>短</a:t>
            </a:r>
            <a:r>
              <a:rPr lang="zh-CN" altLang="en-US" sz="1000" dirty="0" smtClean="0">
                <a:solidFill>
                  <a:schemeClr val="tx1">
                    <a:lumMod val="65000"/>
                    <a:lumOff val="35000"/>
                  </a:schemeClr>
                </a:solidFill>
                <a:latin typeface="+mn-lt"/>
                <a:ea typeface="+mn-ea"/>
              </a:rPr>
              <a:t>信发送记录</a:t>
            </a:r>
            <a:endParaRPr lang="en-US" altLang="zh-CN" sz="1000" dirty="0">
              <a:solidFill>
                <a:schemeClr val="tx1">
                  <a:lumMod val="65000"/>
                  <a:lumOff val="35000"/>
                </a:schemeClr>
              </a:solidFill>
              <a:latin typeface="+mn-lt"/>
              <a:ea typeface="+mn-ea"/>
            </a:endParaRPr>
          </a:p>
        </p:txBody>
      </p:sp>
      <p:sp>
        <p:nvSpPr>
          <p:cNvPr id="72" name="Rectangle 13" descr="FD1DDF730CE4456e89755B07FE1653D0# #Rectangle 13"/>
          <p:cNvSpPr>
            <a:spLocks noChangeArrowheads="1"/>
          </p:cNvSpPr>
          <p:nvPr/>
        </p:nvSpPr>
        <p:spPr bwMode="auto">
          <a:xfrm>
            <a:off x="9385092" y="4641127"/>
            <a:ext cx="19481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20000"/>
              </a:lnSpc>
              <a:defRPr/>
            </a:pPr>
            <a:r>
              <a:rPr lang="zh-CN" altLang="en-US" sz="1000" dirty="0">
                <a:solidFill>
                  <a:schemeClr val="tx1">
                    <a:lumMod val="65000"/>
                    <a:lumOff val="35000"/>
                  </a:schemeClr>
                </a:solidFill>
                <a:latin typeface="+mn-lt"/>
                <a:ea typeface="+mn-ea"/>
              </a:rPr>
              <a:t>研究用户画像相关内容</a:t>
            </a:r>
            <a:endParaRPr lang="en-US" altLang="zh-CN" sz="1000" dirty="0">
              <a:solidFill>
                <a:schemeClr val="tx1">
                  <a:lumMod val="65000"/>
                  <a:lumOff val="35000"/>
                </a:schemeClr>
              </a:solidFill>
              <a:latin typeface="+mn-lt"/>
              <a:ea typeface="+mn-ea"/>
            </a:endParaRPr>
          </a:p>
          <a:p>
            <a:pPr eaLnBrk="1" hangingPunct="1">
              <a:lnSpc>
                <a:spcPct val="120000"/>
              </a:lnSpc>
              <a:defRPr/>
            </a:pPr>
            <a:r>
              <a:rPr lang="zh-CN" altLang="en-US" sz="1000" dirty="0" smtClean="0">
                <a:solidFill>
                  <a:schemeClr val="tx1">
                    <a:lumMod val="65000"/>
                    <a:lumOff val="35000"/>
                  </a:schemeClr>
                </a:solidFill>
                <a:latin typeface="+mn-lt"/>
                <a:ea typeface="+mn-ea"/>
              </a:rPr>
              <a:t>分析机动车检测用户信息</a:t>
            </a:r>
            <a:endParaRPr lang="en-US" altLang="zh-CN" sz="1000" dirty="0">
              <a:solidFill>
                <a:schemeClr val="tx1">
                  <a:lumMod val="65000"/>
                  <a:lumOff val="35000"/>
                </a:schemeClr>
              </a:solidFill>
              <a:latin typeface="+mn-lt"/>
              <a:ea typeface="+mn-ea"/>
            </a:endParaRPr>
          </a:p>
          <a:p>
            <a:pPr eaLnBrk="1" hangingPunct="1">
              <a:lnSpc>
                <a:spcPct val="120000"/>
              </a:lnSpc>
              <a:defRPr/>
            </a:pPr>
            <a:r>
              <a:rPr lang="zh-CN" altLang="en-US" sz="1000" dirty="0" smtClean="0">
                <a:solidFill>
                  <a:schemeClr val="tx1">
                    <a:lumMod val="65000"/>
                    <a:lumOff val="35000"/>
                  </a:schemeClr>
                </a:solidFill>
                <a:latin typeface="+mn-lt"/>
                <a:ea typeface="+mn-ea"/>
              </a:rPr>
              <a:t>使用数据集撘建特征预测系统</a:t>
            </a:r>
            <a:endParaRPr lang="en-US" altLang="zh-CN" sz="1000" dirty="0">
              <a:solidFill>
                <a:schemeClr val="tx1">
                  <a:lumMod val="65000"/>
                  <a:lumOff val="35000"/>
                </a:schemeClr>
              </a:solidFill>
              <a:latin typeface="+mn-lt"/>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74386611"/>
              </p:ext>
            </p:extLst>
          </p:nvPr>
        </p:nvGraphicFramePr>
        <p:xfrm>
          <a:off x="885144" y="1327638"/>
          <a:ext cx="10134062" cy="1727027"/>
        </p:xfrm>
        <a:graphic>
          <a:graphicData uri="http://schemas.openxmlformats.org/presentationml/2006/ole">
            <mc:AlternateContent xmlns:mc="http://schemas.openxmlformats.org/markup-compatibility/2006">
              <mc:Choice xmlns:v="urn:schemas-microsoft-com:vml" Requires="v">
                <p:oleObj spid="_x0000_s9224" name="Visio" r:id="rId6" imgW="5924461" imgH="1009611" progId="Visio.Drawing.15">
                  <p:embed/>
                </p:oleObj>
              </mc:Choice>
              <mc:Fallback>
                <p:oleObj name="Visio" r:id="rId6" imgW="5924461" imgH="1009611" progId="Visio.Drawing.15">
                  <p:embed/>
                  <p:pic>
                    <p:nvPicPr>
                      <p:cNvPr id="0" name=""/>
                      <p:cNvPicPr/>
                      <p:nvPr/>
                    </p:nvPicPr>
                    <p:blipFill>
                      <a:blip r:embed="rId7"/>
                      <a:stretch>
                        <a:fillRect/>
                      </a:stretch>
                    </p:blipFill>
                    <p:spPr>
                      <a:xfrm>
                        <a:off x="885144" y="1327638"/>
                        <a:ext cx="10134062" cy="1727027"/>
                      </a:xfrm>
                      <a:prstGeom prst="rect">
                        <a:avLst/>
                      </a:prstGeom>
                    </p:spPr>
                  </p:pic>
                </p:oleObj>
              </mc:Fallback>
            </mc:AlternateContent>
          </a:graphicData>
        </a:graphic>
      </p:graphicFrame>
    </p:spTree>
    <p:extLst>
      <p:ext uri="{BB962C8B-B14F-4D97-AF65-F5344CB8AC3E}">
        <p14:creationId xmlns:p14="http://schemas.microsoft.com/office/powerpoint/2010/main" val="2436225949"/>
      </p:ext>
    </p:extLst>
  </p:cSld>
  <p:clrMapOvr>
    <a:masterClrMapping/>
  </p:clrMapOvr>
  <mc:AlternateContent xmlns:mc="http://schemas.openxmlformats.org/markup-compatibility/2006" xmlns:p14="http://schemas.microsoft.com/office/powerpoint/2010/main">
    <mc:Choice Requires="p14">
      <p:transition spd="slow" p14:dur="1500" advTm="33584">
        <p:random/>
      </p:transition>
    </mc:Choice>
    <mc:Fallback xmlns="">
      <p:transition spd="slow" advTm="33584">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849506" y="3098787"/>
            <a:ext cx="2492991" cy="784011"/>
            <a:chOff x="4849506" y="3098787"/>
            <a:chExt cx="2492991" cy="784011"/>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49506" y="3098787"/>
              <a:ext cx="2492991"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smtClean="0">
                  <a:solidFill>
                    <a:schemeClr val="bg1"/>
                  </a:solidFill>
                </a:rPr>
                <a:t>客户端开发</a:t>
              </a:r>
              <a:endParaRPr lang="zh-CN" altLang="en-US" sz="3600" b="1" dirty="0">
                <a:solidFill>
                  <a:schemeClr val="bg1"/>
                </a:solidFill>
              </a:endParaRPr>
            </a:p>
          </p:txBody>
        </p:sp>
      </p:grpSp>
      <p:sp>
        <p:nvSpPr>
          <p:cNvPr id="14" name="六边形 35"/>
          <p:cNvSpPr/>
          <p:nvPr/>
        </p:nvSpPr>
        <p:spPr>
          <a:xfrm>
            <a:off x="5856222" y="2301240"/>
            <a:ext cx="479556" cy="543666"/>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68086333"/>
      </p:ext>
    </p:extLst>
  </p:cSld>
  <p:clrMapOvr>
    <a:masterClrMapping/>
  </p:clrMapOvr>
  <mc:AlternateContent xmlns:mc="http://schemas.openxmlformats.org/markup-compatibility/2006" xmlns:p14="http://schemas.microsoft.com/office/powerpoint/2010/main">
    <mc:Choice Requires="p14">
      <p:transition spd="slow" p14:dur="1500" advTm="867">
        <p:random/>
      </p:transition>
    </mc:Choice>
    <mc:Fallback xmlns="">
      <p:transition spd="slow" advTm="867">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客户端开发</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cxnSp>
        <p:nvCxnSpPr>
          <p:cNvPr id="38" name="Straight Connector 1"/>
          <p:cNvCxnSpPr/>
          <p:nvPr/>
        </p:nvCxnSpPr>
        <p:spPr>
          <a:xfrm>
            <a:off x="7283982" y="3550568"/>
            <a:ext cx="3764185" cy="0"/>
          </a:xfrm>
          <a:prstGeom prst="line">
            <a:avLst/>
          </a:prstGeom>
          <a:ln w="15875">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73" name="Oval 2"/>
          <p:cNvSpPr/>
          <p:nvPr/>
        </p:nvSpPr>
        <p:spPr>
          <a:xfrm>
            <a:off x="5052553" y="2541247"/>
            <a:ext cx="2021449" cy="2021449"/>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4" name="Block Arc 7"/>
          <p:cNvSpPr/>
          <p:nvPr/>
        </p:nvSpPr>
        <p:spPr>
          <a:xfrm flipH="1" flipV="1">
            <a:off x="4461715" y="1950409"/>
            <a:ext cx="3203125" cy="3203124"/>
          </a:xfrm>
          <a:prstGeom prst="blockArc">
            <a:avLst>
              <a:gd name="adj1" fmla="val 21599999"/>
              <a:gd name="adj2" fmla="val 8180671"/>
              <a:gd name="adj3" fmla="val 1191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5" name="Isosceles Triangle 8"/>
          <p:cNvSpPr/>
          <p:nvPr/>
        </p:nvSpPr>
        <p:spPr>
          <a:xfrm rot="18900000" flipH="1" flipV="1">
            <a:off x="6940457" y="2475516"/>
            <a:ext cx="658106" cy="567333"/>
          </a:xfrm>
          <a:prstGeom prst="triangle">
            <a:avLst/>
          </a:prstGeom>
          <a:solidFill>
            <a:schemeClr val="accent1"/>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6" name="Block Arc 10"/>
          <p:cNvSpPr/>
          <p:nvPr/>
        </p:nvSpPr>
        <p:spPr>
          <a:xfrm>
            <a:off x="4461715" y="1950409"/>
            <a:ext cx="3203125" cy="3203124"/>
          </a:xfrm>
          <a:prstGeom prst="blockArc">
            <a:avLst>
              <a:gd name="adj1" fmla="val 21599999"/>
              <a:gd name="adj2" fmla="val 8180671"/>
              <a:gd name="adj3" fmla="val 1191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7" name="Isosceles Triangle 11"/>
          <p:cNvSpPr/>
          <p:nvPr/>
        </p:nvSpPr>
        <p:spPr>
          <a:xfrm rot="8100000" flipV="1">
            <a:off x="4536067" y="4077573"/>
            <a:ext cx="658105" cy="567333"/>
          </a:xfrm>
          <a:prstGeom prst="triangle">
            <a:avLst/>
          </a:prstGeom>
          <a:solidFill>
            <a:schemeClr val="accent2"/>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cxnSp>
        <p:nvCxnSpPr>
          <p:cNvPr id="78" name="Straight Connector 12"/>
          <p:cNvCxnSpPr/>
          <p:nvPr/>
        </p:nvCxnSpPr>
        <p:spPr>
          <a:xfrm flipH="1">
            <a:off x="1304563" y="3539935"/>
            <a:ext cx="3528176" cy="0"/>
          </a:xfrm>
          <a:prstGeom prst="line">
            <a:avLst/>
          </a:prstGeom>
          <a:ln w="15875">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79" name="Freeform: Shape 77"/>
          <p:cNvSpPr>
            <a:spLocks/>
          </p:cNvSpPr>
          <p:nvPr/>
        </p:nvSpPr>
        <p:spPr bwMode="auto">
          <a:xfrm>
            <a:off x="2763378" y="3669926"/>
            <a:ext cx="420702" cy="420702"/>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ffectLst>
            <a:outerShdw blurRad="774700" dist="850900" dir="2700000" algn="tl"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0" name="Freeform: Shape 78"/>
          <p:cNvSpPr>
            <a:spLocks/>
          </p:cNvSpPr>
          <p:nvPr/>
        </p:nvSpPr>
        <p:spPr bwMode="auto">
          <a:xfrm>
            <a:off x="2085756" y="3669926"/>
            <a:ext cx="420702" cy="42070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solidFill>
          <a:ln>
            <a:noFill/>
          </a:ln>
          <a:effectLst>
            <a:outerShdw blurRad="774700" dist="850900" dir="2700000" algn="tl"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1" name="Freeform: Shape 79"/>
          <p:cNvSpPr>
            <a:spLocks/>
          </p:cNvSpPr>
          <p:nvPr/>
        </p:nvSpPr>
        <p:spPr bwMode="auto">
          <a:xfrm>
            <a:off x="3441001" y="3669926"/>
            <a:ext cx="420702" cy="42070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1"/>
          </a:solidFill>
          <a:ln>
            <a:noFill/>
          </a:ln>
          <a:effectLst>
            <a:outerShdw blurRad="774700" dist="850900" dir="2700000" algn="tl"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2" name="Freeform: Shape 80"/>
          <p:cNvSpPr>
            <a:spLocks/>
          </p:cNvSpPr>
          <p:nvPr/>
        </p:nvSpPr>
        <p:spPr bwMode="auto">
          <a:xfrm>
            <a:off x="9027836" y="3005512"/>
            <a:ext cx="420702" cy="420702"/>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2"/>
          </a:solidFill>
          <a:ln>
            <a:noFill/>
          </a:ln>
          <a:effectLst>
            <a:outerShdw blurRad="774700" dist="850900" dir="2700000" algn="tl"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3" name="Freeform: Shape 81"/>
          <p:cNvSpPr>
            <a:spLocks/>
          </p:cNvSpPr>
          <p:nvPr/>
        </p:nvSpPr>
        <p:spPr bwMode="auto">
          <a:xfrm>
            <a:off x="8350214" y="3005512"/>
            <a:ext cx="420702" cy="42070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2"/>
          </a:solidFill>
          <a:ln>
            <a:noFill/>
          </a:ln>
          <a:effectLst>
            <a:outerShdw blurRad="774700" dist="850900" dir="2700000" algn="tl"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4" name="Freeform: Shape 82"/>
          <p:cNvSpPr>
            <a:spLocks/>
          </p:cNvSpPr>
          <p:nvPr/>
        </p:nvSpPr>
        <p:spPr bwMode="auto">
          <a:xfrm>
            <a:off x="9705459" y="3005512"/>
            <a:ext cx="420702" cy="42070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2"/>
          </a:solidFill>
          <a:ln>
            <a:noFill/>
          </a:ln>
          <a:effectLst>
            <a:outerShdw blurRad="774700" dist="850900" dir="2700000" algn="tl"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grpSp>
        <p:nvGrpSpPr>
          <p:cNvPr id="85" name="组合 84"/>
          <p:cNvGrpSpPr/>
          <p:nvPr/>
        </p:nvGrpSpPr>
        <p:grpSpPr>
          <a:xfrm>
            <a:off x="1282846" y="2103030"/>
            <a:ext cx="3325638" cy="1312303"/>
            <a:chOff x="874712" y="3344238"/>
            <a:chExt cx="2856141" cy="1312303"/>
          </a:xfrm>
        </p:grpSpPr>
        <p:sp>
          <p:nvSpPr>
            <p:cNvPr id="86" name="矩形 85">
              <a:extLst>
                <a:ext uri="{FF2B5EF4-FFF2-40B4-BE49-F238E27FC236}">
                  <a16:creationId xmlns:a16="http://schemas.microsoft.com/office/drawing/2014/main" id="{E3EB1709-6D20-4440-8800-976CC5E9712E}"/>
                </a:ext>
              </a:extLst>
            </p:cNvPr>
            <p:cNvSpPr/>
            <p:nvPr/>
          </p:nvSpPr>
          <p:spPr>
            <a:xfrm>
              <a:off x="874712" y="3677812"/>
              <a:ext cx="2856141"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t>跨</a:t>
              </a:r>
              <a:r>
                <a:rPr lang="zh-CN" altLang="en-US" sz="1200" b="1" dirty="0" smtClean="0"/>
                <a:t>平台性</a:t>
              </a:r>
              <a:r>
                <a:rPr lang="zh-CN" altLang="en-US" sz="1200" dirty="0" smtClean="0"/>
                <a:t>：可在不同的操作系统中编译运行。</a:t>
              </a:r>
              <a:endParaRPr lang="en-US" altLang="zh-CN" sz="1200" dirty="0" smtClean="0"/>
            </a:p>
            <a:p>
              <a:pPr>
                <a:lnSpc>
                  <a:spcPct val="120000"/>
                </a:lnSpc>
              </a:pPr>
              <a:r>
                <a:rPr lang="zh-CN" altLang="en-US" sz="1200" b="1" dirty="0" smtClean="0"/>
                <a:t>信号与槽机制</a:t>
              </a:r>
              <a:r>
                <a:rPr lang="zh-CN" altLang="en-US" sz="1200" dirty="0" smtClean="0"/>
                <a:t>：组件与信号的关联机制，简化开发过程。</a:t>
              </a:r>
              <a:endParaRPr lang="en-US" altLang="zh-CN" sz="1200" dirty="0" smtClean="0"/>
            </a:p>
            <a:p>
              <a:pPr>
                <a:lnSpc>
                  <a:spcPct val="120000"/>
                </a:lnSpc>
              </a:pPr>
              <a:r>
                <a:rPr lang="zh-CN" altLang="en-US" sz="1200" b="1" dirty="0" smtClean="0"/>
                <a:t>文件构成</a:t>
              </a:r>
              <a:r>
                <a:rPr lang="zh-CN" altLang="en-US" sz="1200" dirty="0" smtClean="0"/>
                <a:t>：</a:t>
              </a:r>
              <a:r>
                <a:rPr lang="en-US" altLang="zh-CN" sz="1200" dirty="0" smtClean="0"/>
                <a:t>.h</a:t>
              </a:r>
              <a:r>
                <a:rPr lang="zh-CN" altLang="en-US" sz="1200" dirty="0" smtClean="0"/>
                <a:t>，</a:t>
              </a:r>
              <a:r>
                <a:rPr lang="en-US" altLang="zh-CN" sz="1200" dirty="0" smtClean="0"/>
                <a:t>.</a:t>
              </a:r>
              <a:r>
                <a:rPr lang="en-US" altLang="zh-CN" sz="1200" dirty="0" err="1" smtClean="0"/>
                <a:t>cpp</a:t>
              </a:r>
              <a:r>
                <a:rPr lang="zh-CN" altLang="en-US" sz="1200" dirty="0" smtClean="0"/>
                <a:t>，</a:t>
              </a:r>
              <a:r>
                <a:rPr lang="en-US" altLang="zh-CN" sz="1200" dirty="0" smtClean="0"/>
                <a:t>.xml</a:t>
              </a:r>
              <a:r>
                <a:rPr lang="zh-CN" altLang="en-US" sz="1200" dirty="0" smtClean="0"/>
                <a:t>三种类型的文件。</a:t>
              </a:r>
              <a:endParaRPr lang="zh-CN" altLang="en-US" sz="1200" dirty="0"/>
            </a:p>
          </p:txBody>
        </p:sp>
        <p:sp>
          <p:nvSpPr>
            <p:cNvPr id="87" name="矩形 86">
              <a:extLst>
                <a:ext uri="{FF2B5EF4-FFF2-40B4-BE49-F238E27FC236}">
                  <a16:creationId xmlns:a16="http://schemas.microsoft.com/office/drawing/2014/main" id="{CBCE2F27-1948-4AAF-B7D2-B7B4F23C2784}"/>
                </a:ext>
              </a:extLst>
            </p:cNvPr>
            <p:cNvSpPr/>
            <p:nvPr/>
          </p:nvSpPr>
          <p:spPr>
            <a:xfrm>
              <a:off x="874712" y="3344238"/>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err="1" smtClean="0">
                  <a:solidFill>
                    <a:schemeClr val="tx1">
                      <a:lumMod val="75000"/>
                      <a:lumOff val="25000"/>
                    </a:schemeClr>
                  </a:solidFill>
                </a:rPr>
                <a:t>Qt</a:t>
              </a:r>
              <a:r>
                <a:rPr lang="zh-CN" altLang="en-US" sz="1600" b="1" dirty="0" smtClean="0">
                  <a:solidFill>
                    <a:schemeClr val="tx1">
                      <a:lumMod val="75000"/>
                      <a:lumOff val="25000"/>
                    </a:schemeClr>
                  </a:solidFill>
                </a:rPr>
                <a:t>开发框架</a:t>
              </a:r>
              <a:endParaRPr lang="zh-CN" altLang="en-US" sz="1600" b="1" dirty="0">
                <a:solidFill>
                  <a:schemeClr val="tx1">
                    <a:lumMod val="75000"/>
                    <a:lumOff val="25000"/>
                  </a:schemeClr>
                </a:solidFill>
              </a:endParaRPr>
            </a:p>
          </p:txBody>
        </p:sp>
      </p:grpSp>
      <p:grpSp>
        <p:nvGrpSpPr>
          <p:cNvPr id="88" name="组合 87"/>
          <p:cNvGrpSpPr/>
          <p:nvPr/>
        </p:nvGrpSpPr>
        <p:grpSpPr>
          <a:xfrm>
            <a:off x="8192026" y="3908696"/>
            <a:ext cx="2856141" cy="1533903"/>
            <a:chOff x="874712" y="3344238"/>
            <a:chExt cx="2856141" cy="1533903"/>
          </a:xfrm>
        </p:grpSpPr>
        <p:sp>
          <p:nvSpPr>
            <p:cNvPr id="89" name="矩形 88">
              <a:extLst>
                <a:ext uri="{FF2B5EF4-FFF2-40B4-BE49-F238E27FC236}">
                  <a16:creationId xmlns:a16="http://schemas.microsoft.com/office/drawing/2014/main" id="{E3EB1709-6D20-4440-8800-976CC5E9712E}"/>
                </a:ext>
              </a:extLst>
            </p:cNvPr>
            <p:cNvSpPr/>
            <p:nvPr/>
          </p:nvSpPr>
          <p:spPr>
            <a:xfrm>
              <a:off x="874712" y="3677812"/>
              <a:ext cx="2856141"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smtClean="0"/>
                <a:t>面向对象编程：</a:t>
              </a:r>
              <a:r>
                <a:rPr lang="zh-CN" altLang="en-US" sz="1200" dirty="0" smtClean="0"/>
                <a:t>所有的界面均被定义为一个类，需要显示时，实例化对象，进行显示。</a:t>
              </a:r>
              <a:endParaRPr lang="en-US" altLang="zh-CN" sz="1200" dirty="0" smtClean="0"/>
            </a:p>
            <a:p>
              <a:pPr algn="just">
                <a:lnSpc>
                  <a:spcPct val="120000"/>
                </a:lnSpc>
              </a:pPr>
              <a:r>
                <a:rPr lang="zh-CN" altLang="en-US" sz="1200" b="1" dirty="0" smtClean="0"/>
                <a:t>串行输出：</a:t>
              </a:r>
              <a:r>
                <a:rPr lang="zh-CN" altLang="en-US" sz="1200" dirty="0" smtClean="0"/>
                <a:t>依照</a:t>
              </a:r>
              <a:r>
                <a:rPr lang="en-US" altLang="zh-CN" sz="1200" dirty="0" smtClean="0"/>
                <a:t>C++</a:t>
              </a:r>
              <a:r>
                <a:rPr lang="zh-CN" altLang="en-US" sz="1200" dirty="0" smtClean="0"/>
                <a:t>运行模式，串行输出。</a:t>
              </a:r>
              <a:endParaRPr lang="en-US" altLang="zh-CN" sz="1200" dirty="0" smtClean="0"/>
            </a:p>
          </p:txBody>
        </p:sp>
        <p:sp>
          <p:nvSpPr>
            <p:cNvPr id="90" name="矩形 89">
              <a:extLst>
                <a:ext uri="{FF2B5EF4-FFF2-40B4-BE49-F238E27FC236}">
                  <a16:creationId xmlns:a16="http://schemas.microsoft.com/office/drawing/2014/main" id="{CBCE2F27-1948-4AAF-B7D2-B7B4F23C2784}"/>
                </a:ext>
              </a:extLst>
            </p:cNvPr>
            <p:cNvSpPr/>
            <p:nvPr/>
          </p:nvSpPr>
          <p:spPr>
            <a:xfrm>
              <a:off x="1488879" y="3344238"/>
              <a:ext cx="2241974" cy="362343"/>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600" b="1" dirty="0" smtClean="0">
                  <a:solidFill>
                    <a:schemeClr val="tx1">
                      <a:lumMod val="75000"/>
                      <a:lumOff val="25000"/>
                    </a:schemeClr>
                  </a:solidFill>
                </a:rPr>
                <a:t>C++</a:t>
              </a:r>
              <a:r>
                <a:rPr lang="zh-CN" altLang="en-US" sz="1600" b="1" dirty="0" smtClean="0">
                  <a:solidFill>
                    <a:schemeClr val="tx1">
                      <a:lumMod val="75000"/>
                      <a:lumOff val="25000"/>
                    </a:schemeClr>
                  </a:solidFill>
                </a:rPr>
                <a:t>编程语言</a:t>
              </a:r>
              <a:endParaRPr lang="zh-CN" altLang="en-US" sz="1600" b="1" dirty="0">
                <a:solidFill>
                  <a:schemeClr val="tx1">
                    <a:lumMod val="75000"/>
                    <a:lumOff val="25000"/>
                  </a:schemeClr>
                </a:solidFill>
              </a:endParaRPr>
            </a:p>
          </p:txBody>
        </p:sp>
      </p:grpSp>
      <p:pic>
        <p:nvPicPr>
          <p:cNvPr id="91" name="图片占位符 10"/>
          <p:cNvPicPr>
            <a:picLocks noChangeAspect="1"/>
          </p:cNvPicPr>
          <p:nvPr/>
        </p:nvPicPr>
        <p:blipFill>
          <a:blip r:embed="rId5" cstate="print">
            <a:extLst>
              <a:ext uri="{BEBA8EAE-BF5A-486C-A8C5-ECC9F3942E4B}">
                <a14:imgProps xmlns:a14="http://schemas.microsoft.com/office/drawing/2010/main">
                  <a14:imgLayer>
                    <a14:imgEffect>
                      <a14:colorTemperature colorTemp="59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l="16656" r="16656"/>
          <a:stretch>
            <a:fillRect/>
          </a:stretch>
        </p:blipFill>
        <p:spPr>
          <a:xfrm>
            <a:off x="5155223" y="2636168"/>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pic>
    </p:spTree>
    <p:extLst>
      <p:ext uri="{BB962C8B-B14F-4D97-AF65-F5344CB8AC3E}">
        <p14:creationId xmlns:p14="http://schemas.microsoft.com/office/powerpoint/2010/main" val="4252849936"/>
      </p:ext>
    </p:extLst>
  </p:cSld>
  <p:clrMapOvr>
    <a:masterClrMapping/>
  </p:clrMapOvr>
  <mc:AlternateContent xmlns:mc="http://schemas.openxmlformats.org/markup-compatibility/2006" xmlns:p14="http://schemas.microsoft.com/office/powerpoint/2010/main">
    <mc:Choice Requires="p14">
      <p:transition spd="slow" p14:dur="1500" advTm="16425">
        <p:random/>
      </p:transition>
    </mc:Choice>
    <mc:Fallback xmlns="">
      <p:transition spd="slow" advTm="16425">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2"/>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3"/>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客户端开发</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638051512"/>
              </p:ext>
            </p:extLst>
          </p:nvPr>
        </p:nvGraphicFramePr>
        <p:xfrm>
          <a:off x="561414" y="1368052"/>
          <a:ext cx="4991100" cy="4333875"/>
        </p:xfrm>
        <a:graphic>
          <a:graphicData uri="http://schemas.openxmlformats.org/presentationml/2006/ole">
            <mc:AlternateContent xmlns:mc="http://schemas.openxmlformats.org/markup-compatibility/2006">
              <mc:Choice xmlns:v="urn:schemas-microsoft-com:vml" Requires="v">
                <p:oleObj spid="_x0000_s1086" name="Visio" r:id="rId6" imgW="4990923" imgH="4333796" progId="Visio.Drawing.15">
                  <p:embed/>
                </p:oleObj>
              </mc:Choice>
              <mc:Fallback>
                <p:oleObj name="Visio" r:id="rId6" imgW="4990923" imgH="4333796" progId="Visio.Drawing.15">
                  <p:embed/>
                  <p:pic>
                    <p:nvPicPr>
                      <p:cNvPr id="0" name=""/>
                      <p:cNvPicPr/>
                      <p:nvPr/>
                    </p:nvPicPr>
                    <p:blipFill>
                      <a:blip r:embed="rId7"/>
                      <a:stretch>
                        <a:fillRect/>
                      </a:stretch>
                    </p:blipFill>
                    <p:spPr>
                      <a:xfrm>
                        <a:off x="561414" y="1368052"/>
                        <a:ext cx="4991100" cy="43338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03891404"/>
              </p:ext>
            </p:extLst>
          </p:nvPr>
        </p:nvGraphicFramePr>
        <p:xfrm>
          <a:off x="6414812" y="1368051"/>
          <a:ext cx="5029200" cy="4200525"/>
        </p:xfrm>
        <a:graphic>
          <a:graphicData uri="http://schemas.openxmlformats.org/presentationml/2006/ole">
            <mc:AlternateContent xmlns:mc="http://schemas.openxmlformats.org/markup-compatibility/2006">
              <mc:Choice xmlns:v="urn:schemas-microsoft-com:vml" Requires="v">
                <p:oleObj spid="_x0000_s1087" name="Visio" r:id="rId8" imgW="5029200" imgH="4200702" progId="Visio.Drawing.15">
                  <p:embed/>
                </p:oleObj>
              </mc:Choice>
              <mc:Fallback>
                <p:oleObj name="Visio" r:id="rId8" imgW="5029200" imgH="4200702" progId="Visio.Drawing.15">
                  <p:embed/>
                  <p:pic>
                    <p:nvPicPr>
                      <p:cNvPr id="0" name=""/>
                      <p:cNvPicPr/>
                      <p:nvPr/>
                    </p:nvPicPr>
                    <p:blipFill>
                      <a:blip r:embed="rId9"/>
                      <a:stretch>
                        <a:fillRect/>
                      </a:stretch>
                    </p:blipFill>
                    <p:spPr>
                      <a:xfrm>
                        <a:off x="6414812" y="1368051"/>
                        <a:ext cx="5029200" cy="4200525"/>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CBCE2F27-1948-4AAF-B7D2-B7B4F23C2784}"/>
              </a:ext>
            </a:extLst>
          </p:cNvPr>
          <p:cNvSpPr/>
          <p:nvPr/>
        </p:nvSpPr>
        <p:spPr>
          <a:xfrm>
            <a:off x="561414" y="883281"/>
            <a:ext cx="2610513" cy="36234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chemeClr val="tx1">
                    <a:lumMod val="75000"/>
                    <a:lumOff val="25000"/>
                  </a:schemeClr>
                </a:solidFill>
              </a:rPr>
              <a:t>·</a:t>
            </a:r>
            <a:r>
              <a:rPr lang="zh-CN" altLang="en-US" sz="1600" b="1" dirty="0" smtClean="0">
                <a:solidFill>
                  <a:schemeClr val="tx1">
                    <a:lumMod val="75000"/>
                    <a:lumOff val="25000"/>
                  </a:schemeClr>
                </a:solidFill>
              </a:rPr>
              <a:t>软件结构</a:t>
            </a:r>
            <a:endParaRPr lang="zh-CN" altLang="en-US" sz="1600" b="1" dirty="0">
              <a:solidFill>
                <a:schemeClr val="tx1">
                  <a:lumMod val="75000"/>
                  <a:lumOff val="25000"/>
                </a:schemeClr>
              </a:solidFill>
            </a:endParaRPr>
          </a:p>
        </p:txBody>
      </p:sp>
      <p:sp>
        <p:nvSpPr>
          <p:cNvPr id="15" name="矩形 14">
            <a:extLst>
              <a:ext uri="{FF2B5EF4-FFF2-40B4-BE49-F238E27FC236}">
                <a16:creationId xmlns:a16="http://schemas.microsoft.com/office/drawing/2014/main" id="{CBCE2F27-1948-4AAF-B7D2-B7B4F23C2784}"/>
              </a:ext>
            </a:extLst>
          </p:cNvPr>
          <p:cNvSpPr/>
          <p:nvPr/>
        </p:nvSpPr>
        <p:spPr>
          <a:xfrm>
            <a:off x="6318899" y="883280"/>
            <a:ext cx="2610513" cy="36234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smtClean="0">
                <a:solidFill>
                  <a:schemeClr val="tx1">
                    <a:lumMod val="75000"/>
                    <a:lumOff val="25000"/>
                  </a:schemeClr>
                </a:solidFill>
              </a:rPr>
              <a:t>·</a:t>
            </a:r>
            <a:r>
              <a:rPr lang="zh-CN" altLang="en-US" sz="1600" b="1" dirty="0">
                <a:solidFill>
                  <a:schemeClr val="tx1">
                    <a:lumMod val="75000"/>
                    <a:lumOff val="25000"/>
                  </a:schemeClr>
                </a:solidFill>
              </a:rPr>
              <a:t>运行</a:t>
            </a:r>
            <a:r>
              <a:rPr lang="zh-CN" altLang="en-US" sz="1600" b="1" dirty="0" smtClean="0">
                <a:solidFill>
                  <a:schemeClr val="tx1">
                    <a:lumMod val="75000"/>
                    <a:lumOff val="25000"/>
                  </a:schemeClr>
                </a:solidFill>
              </a:rPr>
              <a:t>流程图</a:t>
            </a:r>
            <a:endParaRPr lang="zh-CN" altLang="en-US" sz="1600" b="1" dirty="0">
              <a:solidFill>
                <a:schemeClr val="tx1">
                  <a:lumMod val="75000"/>
                  <a:lumOff val="25000"/>
                </a:schemeClr>
              </a:solidFill>
            </a:endParaRPr>
          </a:p>
        </p:txBody>
      </p:sp>
    </p:spTree>
    <p:extLst>
      <p:ext uri="{BB962C8B-B14F-4D97-AF65-F5344CB8AC3E}">
        <p14:creationId xmlns:p14="http://schemas.microsoft.com/office/powerpoint/2010/main" val="3572376208"/>
      </p:ext>
    </p:extLst>
  </p:cSld>
  <p:clrMapOvr>
    <a:masterClrMapping/>
  </p:clrMapOvr>
  <mc:AlternateContent xmlns:mc="http://schemas.openxmlformats.org/markup-compatibility/2006" xmlns:p14="http://schemas.microsoft.com/office/powerpoint/2010/main">
    <mc:Choice Requires="p14">
      <p:transition spd="slow" p14:dur="1500" advTm="40234">
        <p:random/>
      </p:transition>
    </mc:Choice>
    <mc:Fallback xmlns="">
      <p:transition spd="slow" advTm="40234">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H_Number_1"/>
          <p:cNvSpPr/>
          <p:nvPr>
            <p:custDataLst>
              <p:tags r:id="rId1"/>
            </p:custDataLst>
          </p:nvPr>
        </p:nvSpPr>
        <p:spPr>
          <a:xfrm>
            <a:off x="182596" y="202716"/>
            <a:ext cx="49895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3" name="MH_Entry_1"/>
          <p:cNvSpPr/>
          <p:nvPr>
            <p:custDataLst>
              <p:tags r:id="rId2"/>
            </p:custDataLst>
          </p:nvPr>
        </p:nvSpPr>
        <p:spPr>
          <a:xfrm>
            <a:off x="730314" y="202716"/>
            <a:ext cx="4027591" cy="498614"/>
          </a:xfrm>
          <a:prstGeom prst="rect">
            <a:avLst/>
          </a:prstGeom>
          <a:solidFill>
            <a:srgbClr val="3A5F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客户端开发</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E3EB1709-6D20-4440-8800-976CC5E9712E}"/>
              </a:ext>
            </a:extLst>
          </p:cNvPr>
          <p:cNvSpPr/>
          <p:nvPr/>
        </p:nvSpPr>
        <p:spPr>
          <a:xfrm>
            <a:off x="8699700" y="1909054"/>
            <a:ext cx="182591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用户可以在投影仪或者计算机上进行演示也可以将演示文稿打印出来制作成胶片以便应用到更广泛的领域中</a:t>
            </a:r>
          </a:p>
        </p:txBody>
      </p:sp>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l="488" t="886" r="973" b="1908"/>
          <a:stretch/>
        </p:blipFill>
        <p:spPr>
          <a:xfrm>
            <a:off x="256225" y="866991"/>
            <a:ext cx="3160120" cy="2570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rotWithShape="1">
          <a:blip r:embed="rId6">
            <a:extLst>
              <a:ext uri="{28A0092B-C50C-407E-A947-70E740481C1C}">
                <a14:useLocalDpi xmlns:a14="http://schemas.microsoft.com/office/drawing/2010/main" val="0"/>
              </a:ext>
            </a:extLst>
          </a:blip>
          <a:srcRect l="347" r="1073"/>
          <a:stretch/>
        </p:blipFill>
        <p:spPr>
          <a:xfrm>
            <a:off x="3372384" y="1216672"/>
            <a:ext cx="6012192" cy="4441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9583" y="701330"/>
            <a:ext cx="2212067" cy="3913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314" y="3780953"/>
            <a:ext cx="2276793" cy="1667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9583" y="4699647"/>
            <a:ext cx="1857634" cy="10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72226358"/>
      </p:ext>
    </p:extLst>
  </p:cSld>
  <p:clrMapOvr>
    <a:masterClrMapping/>
  </p:clrMapOvr>
  <mc:AlternateContent xmlns:mc="http://schemas.openxmlformats.org/markup-compatibility/2006" xmlns:p14="http://schemas.microsoft.com/office/powerpoint/2010/main">
    <mc:Choice Requires="p14">
      <p:transition spd="slow" p14:dur="1500" advTm="3638">
        <p:random/>
      </p:transition>
    </mc:Choice>
    <mc:Fallback xmlns="">
      <p:transition spd="slow" advTm="3638">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包图主题2">
  <a:themeElements>
    <a:clrScheme name="自定义 275">
      <a:dk1>
        <a:srgbClr val="000000"/>
      </a:dk1>
      <a:lt1>
        <a:srgbClr val="FFFFFF"/>
      </a:lt1>
      <a:dk2>
        <a:srgbClr val="778495"/>
      </a:dk2>
      <a:lt2>
        <a:srgbClr val="F0F0F0"/>
      </a:lt2>
      <a:accent1>
        <a:srgbClr val="093759"/>
      </a:accent1>
      <a:accent2>
        <a:srgbClr val="1270B6"/>
      </a:accent2>
      <a:accent3>
        <a:srgbClr val="093759"/>
      </a:accent3>
      <a:accent4>
        <a:srgbClr val="1270B6"/>
      </a:accent4>
      <a:accent5>
        <a:srgbClr val="093759"/>
      </a:accent5>
      <a:accent6>
        <a:srgbClr val="1270B6"/>
      </a:accent6>
      <a:hlink>
        <a:srgbClr val="FFFFFF"/>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858</TotalTime>
  <Words>1439</Words>
  <Application>Microsoft Office PowerPoint</Application>
  <PresentationFormat>宽屏</PresentationFormat>
  <Paragraphs>307</Paragraphs>
  <Slides>20</Slides>
  <Notes>20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1" baseType="lpstr">
      <vt:lpstr>Gill Sans</vt:lpstr>
      <vt:lpstr>等线</vt:lpstr>
      <vt:lpstr>宋体</vt:lpstr>
      <vt:lpstr>微软雅黑</vt:lpstr>
      <vt:lpstr>Agency FB</vt:lpstr>
      <vt:lpstr>Arial</vt:lpstr>
      <vt:lpstr>Cambria Math</vt:lpstr>
      <vt:lpstr>Times New Roman</vt:lpstr>
      <vt:lpstr>包图主题2</vt:lpstr>
      <vt:lpstr>Visio</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1326148525@qq.com</cp:lastModifiedBy>
  <cp:revision>92</cp:revision>
  <dcterms:created xsi:type="dcterms:W3CDTF">2017-08-18T03:02:00Z</dcterms:created>
  <dcterms:modified xsi:type="dcterms:W3CDTF">2020-06-11T13:58:54Z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