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6" r:id="rId3"/>
    <p:sldId id="339" r:id="rId4"/>
    <p:sldId id="342" r:id="rId5"/>
    <p:sldId id="343" r:id="rId6"/>
    <p:sldId id="341" r:id="rId7"/>
    <p:sldId id="344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 autoAdjust="0"/>
    <p:restoredTop sz="85995" autoAdjust="0"/>
  </p:normalViewPr>
  <p:slideViewPr>
    <p:cSldViewPr snapToGrid="0" showGuides="1">
      <p:cViewPr varScale="1">
        <p:scale>
          <a:sx n="74" d="100"/>
          <a:sy n="74" d="100"/>
        </p:scale>
        <p:origin x="96" y="62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3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8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6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9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00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5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2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7084" y="63930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76291" y="560370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 A , Huang W , Lan X , et al. Boosting Few-Shot Learning With Adaptive Margin Loss[J]. 2020.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7026" y="2364234"/>
            <a:ext cx="1083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Boosting Few-Shot Learning With Adaptive Margin Loss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42233" y="4731355"/>
            <a:ext cx="1904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Changtong</a:t>
            </a:r>
            <a:r>
              <a:rPr lang="en-US" altLang="zh-CN" sz="2000" dirty="0"/>
              <a:t> Zan</a:t>
            </a:r>
          </a:p>
          <a:p>
            <a:r>
              <a:rPr lang="en-US" altLang="zh-CN" sz="2000" dirty="0"/>
              <a:t>20200619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848AC2-4934-4996-9356-8DCA3F5959F9}"/>
              </a:ext>
            </a:extLst>
          </p:cNvPr>
          <p:cNvSpPr/>
          <p:nvPr/>
        </p:nvSpPr>
        <p:spPr>
          <a:xfrm>
            <a:off x="947026" y="6357452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 A , Huang W , Lan X , et al. Boosting Few-Shot Learning With Adaptive Margin Loss[J]. 2020.</a:t>
            </a:r>
            <a:endParaRPr lang="zh-CN" altLang="en-US" sz="1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9659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Boosting Few-Shot Learning With Adaptive Margin Loss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AC6A3D-89FB-4B78-B121-12B9197C2220}"/>
              </a:ext>
            </a:extLst>
          </p:cNvPr>
          <p:cNvSpPr/>
          <p:nvPr/>
        </p:nvSpPr>
        <p:spPr>
          <a:xfrm>
            <a:off x="1075011" y="1024422"/>
            <a:ext cx="10319067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This paper proposes an adaptive margin principle to improve the generalization ability of metric-based meta-learning approaches for few-shot learning problems.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7B0AB1-8580-4858-84C2-FE5DD2E625C4}"/>
              </a:ext>
            </a:extLst>
          </p:cNvPr>
          <p:cNvSpPr/>
          <p:nvPr/>
        </p:nvSpPr>
        <p:spPr>
          <a:xfrm>
            <a:off x="1075012" y="1978529"/>
            <a:ext cx="6076960" cy="378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The </a:t>
            </a:r>
            <a:r>
              <a:rPr lang="en-US" altLang="zh-CN" dirty="0"/>
              <a:t>contributions</a:t>
            </a:r>
            <a:r>
              <a:rPr lang="zh-CN" altLang="en-US" dirty="0"/>
              <a:t> of </a:t>
            </a:r>
            <a:r>
              <a:rPr lang="en-US" altLang="zh-CN" dirty="0"/>
              <a:t>this</a:t>
            </a:r>
            <a:r>
              <a:rPr lang="zh-CN" altLang="en-US" dirty="0"/>
              <a:t> work </a:t>
            </a:r>
            <a:r>
              <a:rPr lang="en-US" altLang="zh-CN" dirty="0"/>
              <a:t>are as follows</a:t>
            </a:r>
            <a:r>
              <a:rPr lang="zh-CN" altLang="en-US" dirty="0"/>
              <a:t>: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dirty="0"/>
              <a:t>This is the first work to propose an adaptive margin principle to improve the performance of current metric-based meta-learning approaches for FSL.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dirty="0"/>
              <a:t>They propose a task-relevant adaptive margin loss to well distinguish samples from different classes in the embedding space according to their semantic similarity.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dirty="0"/>
              <a:t>This approach can be easily extended to a more realistic yet more challenging generalized FSL setting.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7E8E92-28AF-4EF7-AEFA-0B62EFD3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72" y="1855740"/>
            <a:ext cx="4589813" cy="3977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1010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Boosting Few-Shot Learning With Adaptive Margin Loss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5AAE39-695D-482C-973F-0D59EA0C1039}"/>
              </a:ext>
            </a:extLst>
          </p:cNvPr>
          <p:cNvSpPr/>
          <p:nvPr/>
        </p:nvSpPr>
        <p:spPr>
          <a:xfrm>
            <a:off x="815658" y="1124764"/>
            <a:ext cx="9479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classification loss can be formulated as: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AC0828-5D5A-4535-AF1C-1E042585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971" y="1489773"/>
            <a:ext cx="7063030" cy="3220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A19423-C398-48A1-87DC-C03BCF95E31E}"/>
                  </a:ext>
                </a:extLst>
              </p:cNvPr>
              <p:cNvSpPr txBox="1"/>
              <p:nvPr/>
            </p:nvSpPr>
            <p:spPr>
              <a:xfrm>
                <a:off x="909482" y="1817510"/>
                <a:ext cx="421948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A19423-C398-48A1-87DC-C03BCF95E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82" y="1817510"/>
                <a:ext cx="4219488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D21C240-0651-4509-B19D-D725B7554424}"/>
              </a:ext>
            </a:extLst>
          </p:cNvPr>
          <p:cNvSpPr/>
          <p:nvPr/>
        </p:nvSpPr>
        <p:spPr>
          <a:xfrm>
            <a:off x="815658" y="2912490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The improved version</a:t>
            </a:r>
            <a:r>
              <a:rPr lang="en-US" altLang="zh-CN" dirty="0"/>
              <a:t>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888624-34AE-4E75-8277-246CFB258242}"/>
                  </a:ext>
                </a:extLst>
              </p:cNvPr>
              <p:cNvSpPr txBox="1"/>
              <p:nvPr/>
            </p:nvSpPr>
            <p:spPr>
              <a:xfrm>
                <a:off x="1268792" y="3429000"/>
                <a:ext cx="3166572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888624-34AE-4E75-8277-246CFB25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92" y="3429000"/>
                <a:ext cx="316657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CA38E701-CF8B-43A9-A1E0-F289015B62B7}"/>
              </a:ext>
            </a:extLst>
          </p:cNvPr>
          <p:cNvSpPr/>
          <p:nvPr/>
        </p:nvSpPr>
        <p:spPr>
          <a:xfrm>
            <a:off x="815658" y="4136886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FBBDE91-6BCC-4D89-8B28-7E2431082376}"/>
                  </a:ext>
                </a:extLst>
              </p:cNvPr>
              <p:cNvSpPr txBox="1"/>
              <p:nvPr/>
            </p:nvSpPr>
            <p:spPr>
              <a:xfrm>
                <a:off x="1130680" y="4697959"/>
                <a:ext cx="4266168" cy="587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𝑐𝑟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FBBDE91-6BCC-4D89-8B28-7E2431082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80" y="4697959"/>
                <a:ext cx="4266168" cy="5879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1010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Boosting Few-Shot Learning With Adaptive Margin Loss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4493FE-7BFD-45F4-BF9B-A46925EB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5" y="3568095"/>
            <a:ext cx="9439703" cy="22722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E65504-EBCB-4CDA-9DB3-F56CB68B449D}"/>
              </a:ext>
            </a:extLst>
          </p:cNvPr>
          <p:cNvSpPr txBox="1"/>
          <p:nvPr/>
        </p:nvSpPr>
        <p:spPr>
          <a:xfrm>
            <a:off x="868556" y="214753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V1: Naïve additive margin loss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9E9BBD-B7B1-4C74-BFAD-D609377CDA11}"/>
              </a:ext>
            </a:extLst>
          </p:cNvPr>
          <p:cNvSpPr txBox="1"/>
          <p:nvPr/>
        </p:nvSpPr>
        <p:spPr>
          <a:xfrm>
            <a:off x="868556" y="259273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V2: Class-related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B6ABA7-D8A2-4794-9883-081DDE659690}"/>
              </a:ext>
            </a:extLst>
          </p:cNvPr>
          <p:cNvSpPr txBox="1"/>
          <p:nvPr/>
        </p:nvSpPr>
        <p:spPr>
          <a:xfrm>
            <a:off x="868556" y="3080414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V3: task-related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E6E481-66D3-4EC2-88FC-FFA6EA8F8151}"/>
                  </a:ext>
                </a:extLst>
              </p:cNvPr>
              <p:cNvSpPr txBox="1"/>
              <p:nvPr/>
            </p:nvSpPr>
            <p:spPr>
              <a:xfrm>
                <a:off x="5309924" y="2214944"/>
                <a:ext cx="674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E6E481-66D3-4EC2-88FC-FFA6EA8F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24" y="2214944"/>
                <a:ext cx="674928" cy="276999"/>
              </a:xfrm>
              <a:prstGeom prst="rect">
                <a:avLst/>
              </a:prstGeom>
              <a:blipFill>
                <a:blip r:embed="rId4"/>
                <a:stretch>
                  <a:fillRect l="-3604"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D2D7ED-9A01-40E6-A665-5B48E057BC3F}"/>
                  </a:ext>
                </a:extLst>
              </p:cNvPr>
              <p:cNvSpPr txBox="1"/>
              <p:nvPr/>
            </p:nvSpPr>
            <p:spPr>
              <a:xfrm>
                <a:off x="5309924" y="2653870"/>
                <a:ext cx="207011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D2D7ED-9A01-40E6-A665-5B48E057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24" y="2653870"/>
                <a:ext cx="2070118" cy="319062"/>
              </a:xfrm>
              <a:prstGeom prst="rect">
                <a:avLst/>
              </a:prstGeom>
              <a:blipFill>
                <a:blip r:embed="rId5"/>
                <a:stretch>
                  <a:fillRect l="-882" r="-176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2673B04-A780-4FFE-8C5C-A71DF48D3B77}"/>
                  </a:ext>
                </a:extLst>
              </p:cNvPr>
              <p:cNvSpPr txBox="1"/>
              <p:nvPr/>
            </p:nvSpPr>
            <p:spPr>
              <a:xfrm>
                <a:off x="5309924" y="3092796"/>
                <a:ext cx="2764475" cy="392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2673B04-A780-4FFE-8C5C-A71DF48D3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24" y="3092796"/>
                <a:ext cx="2764475" cy="392864"/>
              </a:xfrm>
              <a:prstGeom prst="rect">
                <a:avLst/>
              </a:prstGeom>
              <a:blipFill>
                <a:blip r:embed="rId6"/>
                <a:stretch>
                  <a:fillRect l="-661" r="-242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DF586E6-DE12-407E-A6EB-5DF3C21A2218}"/>
                  </a:ext>
                </a:extLst>
              </p:cNvPr>
              <p:cNvSpPr txBox="1"/>
              <p:nvPr/>
            </p:nvSpPr>
            <p:spPr>
              <a:xfrm>
                <a:off x="3514303" y="963277"/>
                <a:ext cx="4266168" cy="587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𝑐𝑟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DF586E6-DE12-407E-A6EB-5DF3C21A2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03" y="963277"/>
                <a:ext cx="4266168" cy="587981"/>
              </a:xfrm>
              <a:prstGeom prst="rect">
                <a:avLst/>
              </a:prstGeom>
              <a:blipFill>
                <a:blip r:embed="rId7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7DDA4656-34EE-4F46-A84B-A766CBA083C1}"/>
              </a:ext>
            </a:extLst>
          </p:cNvPr>
          <p:cNvSpPr/>
          <p:nvPr/>
        </p:nvSpPr>
        <p:spPr>
          <a:xfrm>
            <a:off x="1378352" y="1653707"/>
            <a:ext cx="9933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margin between similar classes should be larger than the one between dissimilar classes</a:t>
            </a:r>
          </a:p>
        </p:txBody>
      </p:sp>
    </p:spTree>
    <p:extLst>
      <p:ext uri="{BB962C8B-B14F-4D97-AF65-F5344CB8AC3E}">
        <p14:creationId xmlns:p14="http://schemas.microsoft.com/office/powerpoint/2010/main" val="176925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1010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Boosting Few-Shot Learning With Adaptive Margin Loss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E65504-EBCB-4CDA-9DB3-F56CB68B449D}"/>
              </a:ext>
            </a:extLst>
          </p:cNvPr>
          <p:cNvSpPr txBox="1"/>
          <p:nvPr/>
        </p:nvSpPr>
        <p:spPr>
          <a:xfrm>
            <a:off x="868556" y="214753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V1: Naïve additive margin loss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9E9BBD-B7B1-4C74-BFAD-D609377CDA11}"/>
              </a:ext>
            </a:extLst>
          </p:cNvPr>
          <p:cNvSpPr txBox="1"/>
          <p:nvPr/>
        </p:nvSpPr>
        <p:spPr>
          <a:xfrm>
            <a:off x="868556" y="259273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V2: Class-related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B6ABA7-D8A2-4794-9883-081DDE659690}"/>
              </a:ext>
            </a:extLst>
          </p:cNvPr>
          <p:cNvSpPr txBox="1"/>
          <p:nvPr/>
        </p:nvSpPr>
        <p:spPr>
          <a:xfrm>
            <a:off x="868556" y="3080414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V3: task-related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E6E481-66D3-4EC2-88FC-FFA6EA8F8151}"/>
                  </a:ext>
                </a:extLst>
              </p:cNvPr>
              <p:cNvSpPr txBox="1"/>
              <p:nvPr/>
            </p:nvSpPr>
            <p:spPr>
              <a:xfrm>
                <a:off x="5309924" y="2214944"/>
                <a:ext cx="674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E6E481-66D3-4EC2-88FC-FFA6EA8F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24" y="2214944"/>
                <a:ext cx="674928" cy="276999"/>
              </a:xfrm>
              <a:prstGeom prst="rect">
                <a:avLst/>
              </a:prstGeom>
              <a:blipFill>
                <a:blip r:embed="rId3"/>
                <a:stretch>
                  <a:fillRect l="-3604"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D2D7ED-9A01-40E6-A665-5B48E057BC3F}"/>
                  </a:ext>
                </a:extLst>
              </p:cNvPr>
              <p:cNvSpPr txBox="1"/>
              <p:nvPr/>
            </p:nvSpPr>
            <p:spPr>
              <a:xfrm>
                <a:off x="5309924" y="2653870"/>
                <a:ext cx="207011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D2D7ED-9A01-40E6-A665-5B48E057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24" y="2653870"/>
                <a:ext cx="2070118" cy="319062"/>
              </a:xfrm>
              <a:prstGeom prst="rect">
                <a:avLst/>
              </a:prstGeom>
              <a:blipFill>
                <a:blip r:embed="rId4"/>
                <a:stretch>
                  <a:fillRect l="-882" r="-176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2673B04-A780-4FFE-8C5C-A71DF48D3B77}"/>
                  </a:ext>
                </a:extLst>
              </p:cNvPr>
              <p:cNvSpPr txBox="1"/>
              <p:nvPr/>
            </p:nvSpPr>
            <p:spPr>
              <a:xfrm>
                <a:off x="5309924" y="3092796"/>
                <a:ext cx="2764475" cy="392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2673B04-A780-4FFE-8C5C-A71DF48D3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24" y="3092796"/>
                <a:ext cx="2764475" cy="392864"/>
              </a:xfrm>
              <a:prstGeom prst="rect">
                <a:avLst/>
              </a:prstGeom>
              <a:blipFill>
                <a:blip r:embed="rId5"/>
                <a:stretch>
                  <a:fillRect l="-661" r="-242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DF586E6-DE12-407E-A6EB-5DF3C21A2218}"/>
                  </a:ext>
                </a:extLst>
              </p:cNvPr>
              <p:cNvSpPr txBox="1"/>
              <p:nvPr/>
            </p:nvSpPr>
            <p:spPr>
              <a:xfrm>
                <a:off x="3514303" y="963277"/>
                <a:ext cx="4266168" cy="587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𝑐𝑟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DF586E6-DE12-407E-A6EB-5DF3C21A2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03" y="963277"/>
                <a:ext cx="4266168" cy="587981"/>
              </a:xfrm>
              <a:prstGeom prst="rect">
                <a:avLst/>
              </a:prstGeom>
              <a:blipFill>
                <a:blip r:embed="rId6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7DDA4656-34EE-4F46-A84B-A766CBA083C1}"/>
              </a:ext>
            </a:extLst>
          </p:cNvPr>
          <p:cNvSpPr/>
          <p:nvPr/>
        </p:nvSpPr>
        <p:spPr>
          <a:xfrm>
            <a:off x="1378352" y="1653707"/>
            <a:ext cx="9933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margin between similar classes should be larger than the one between dissimilar classes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986506-CACD-49F5-A2EC-F82D6DD0E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90" y="3776307"/>
            <a:ext cx="7271994" cy="24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10271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Boosting Few-Shot Learning With Adaptive Margin Loss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A3D9F8-E515-4DFE-80B7-5EFDCFDD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52" y="936880"/>
            <a:ext cx="8428148" cy="52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10271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Boosting Few-Shot Learning With Adaptive Margin Loss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800" b="1" dirty="0"/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5FA404-AB78-4E51-8542-1BDD61E3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664817"/>
            <a:ext cx="9320068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96899" y="3359239"/>
            <a:ext cx="372498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338</Words>
  <Application>Microsoft Office PowerPoint</Application>
  <PresentationFormat>宽屏</PresentationFormat>
  <Paragraphs>47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Microsoft YaHei</vt:lpstr>
      <vt:lpstr>Microsoft YaHei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</dc:title>
  <dc:creator>第一PPT</dc:creator>
  <cp:keywords>www.1ppt.com</cp:keywords>
  <dc:description>www.1ppt.com</dc:description>
  <cp:lastModifiedBy>昝 畅通</cp:lastModifiedBy>
  <cp:revision>319</cp:revision>
  <dcterms:created xsi:type="dcterms:W3CDTF">2018-03-08T13:14:00Z</dcterms:created>
  <dcterms:modified xsi:type="dcterms:W3CDTF">2020-06-19T12:58:18Z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