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84" r:id="rId2"/>
    <p:sldId id="7507" r:id="rId3"/>
    <p:sldId id="7528" r:id="rId4"/>
    <p:sldId id="7527" r:id="rId5"/>
    <p:sldId id="7530" r:id="rId6"/>
    <p:sldId id="7525" r:id="rId7"/>
    <p:sldId id="7531" r:id="rId8"/>
    <p:sldId id="7522" r:id="rId9"/>
    <p:sldId id="7523" r:id="rId10"/>
    <p:sldId id="7521" r:id="rId11"/>
    <p:sldId id="7524" r:id="rId12"/>
    <p:sldId id="7519" r:id="rId13"/>
    <p:sldId id="7532" r:id="rId14"/>
    <p:sldId id="7533" r:id="rId15"/>
    <p:sldId id="7486" r:id="rId16"/>
    <p:sldId id="7469"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9F9"/>
    <a:srgbClr val="969696"/>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049" autoAdjust="0"/>
    <p:restoredTop sz="84095" autoAdjust="0"/>
  </p:normalViewPr>
  <p:slideViewPr>
    <p:cSldViewPr snapToGrid="0">
      <p:cViewPr varScale="1">
        <p:scale>
          <a:sx n="64" d="100"/>
          <a:sy n="64" d="100"/>
        </p:scale>
        <p:origin x="648" y="60"/>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06E110-E30A-4A29-A458-40849CAA4CC8}" type="datetimeFigureOut">
              <a:rPr lang="zh-CN" altLang="en-US" smtClean="0"/>
              <a:t>2019/10/15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7A03D4-DAA4-4A70-96B5-C96F0551EA05}" type="slidenum">
              <a:rPr lang="zh-CN" altLang="en-US" smtClean="0"/>
              <a:t>‹#›</a:t>
            </a:fld>
            <a:endParaRPr lang="zh-CN" altLang="en-US"/>
          </a:p>
        </p:txBody>
      </p:sp>
    </p:spTree>
    <p:extLst>
      <p:ext uri="{BB962C8B-B14F-4D97-AF65-F5344CB8AC3E}">
        <p14:creationId xmlns:p14="http://schemas.microsoft.com/office/powerpoint/2010/main" val="3106167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a:t>
            </a:fld>
            <a:endParaRPr lang="zh-CN" altLang="en-US"/>
          </a:p>
        </p:txBody>
      </p:sp>
    </p:spTree>
    <p:extLst>
      <p:ext uri="{BB962C8B-B14F-4D97-AF65-F5344CB8AC3E}">
        <p14:creationId xmlns:p14="http://schemas.microsoft.com/office/powerpoint/2010/main" val="791113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16</a:t>
            </a:fld>
            <a:endParaRPr lang="zh-CN" altLang="en-US"/>
          </a:p>
        </p:txBody>
      </p:sp>
    </p:spTree>
    <p:extLst>
      <p:ext uri="{BB962C8B-B14F-4D97-AF65-F5344CB8AC3E}">
        <p14:creationId xmlns:p14="http://schemas.microsoft.com/office/powerpoint/2010/main" val="1954154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图的定义，节点和边。</a:t>
            </a:r>
          </a:p>
        </p:txBody>
      </p:sp>
      <p:sp>
        <p:nvSpPr>
          <p:cNvPr id="4" name="灯片编号占位符 3"/>
          <p:cNvSpPr>
            <a:spLocks noGrp="1"/>
          </p:cNvSpPr>
          <p:nvPr>
            <p:ph type="sldNum" sz="quarter" idx="5"/>
          </p:nvPr>
        </p:nvSpPr>
        <p:spPr/>
        <p:txBody>
          <a:bodyPr/>
          <a:lstStyle/>
          <a:p>
            <a:fld id="{E57A03D4-DAA4-4A70-96B5-C96F0551EA05}" type="slidenum">
              <a:rPr lang="zh-CN" altLang="en-US" smtClean="0"/>
              <a:t>4</a:t>
            </a:fld>
            <a:endParaRPr lang="zh-CN" altLang="en-US"/>
          </a:p>
        </p:txBody>
      </p:sp>
    </p:spTree>
    <p:extLst>
      <p:ext uri="{BB962C8B-B14F-4D97-AF65-F5344CB8AC3E}">
        <p14:creationId xmlns:p14="http://schemas.microsoft.com/office/powerpoint/2010/main" val="1860404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由于优化技术的改进、更大的数据集和深度卷积或递归架构的流线型设计，监督端到端学习在计算机视觉、语音或机器翻译任务中取得了极大的成功。尽管取得了这些成功，但这种学习方法并没有涵盖许多方面。</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一个这样的例子就是少样本学习任务。</a:t>
            </a:r>
            <a:br>
              <a:rPr lang="zh-CN" altLang="en-US" dirty="0"/>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受人类学习湖等人</a:t>
            </a:r>
            <a:r>
              <a:rPr lang="en-US" altLang="zh-CN" sz="1200" b="0" i="0" kern="1200" dirty="0">
                <a:solidFill>
                  <a:schemeClr val="tx1"/>
                </a:solidFill>
                <a:effectLst/>
                <a:latin typeface="+mn-lt"/>
                <a:ea typeface="+mn-ea"/>
                <a:cs typeface="+mn-cs"/>
              </a:rPr>
              <a:t>(2015)</a:t>
            </a:r>
            <a:r>
              <a:rPr lang="zh-CN" altLang="en-US" sz="1200" b="0" i="0" kern="1200" dirty="0">
                <a:solidFill>
                  <a:schemeClr val="tx1"/>
                </a:solidFill>
                <a:effectLst/>
                <a:latin typeface="+mn-lt"/>
                <a:ea typeface="+mn-ea"/>
                <a:cs typeface="+mn-cs"/>
              </a:rPr>
              <a:t>的启发，研究人员探索了利用相似任务分布的方法，而不是依靠正则化来弥补数据的不足。这定义了一种新的监督学习设置</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也称为“元学习”</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，其中输入</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输出对不再由图像的</a:t>
            </a:r>
            <a:r>
              <a:rPr lang="en-US" altLang="zh-CN" sz="1200" b="0" i="0" kern="1200" dirty="0" err="1">
                <a:solidFill>
                  <a:schemeClr val="tx1"/>
                </a:solidFill>
                <a:effectLst/>
                <a:latin typeface="+mn-lt"/>
                <a:ea typeface="+mn-ea"/>
                <a:cs typeface="+mn-cs"/>
              </a:rPr>
              <a:t>iid</a:t>
            </a:r>
            <a:r>
              <a:rPr lang="zh-CN" altLang="en-US" sz="1200" b="0" i="0" kern="1200" dirty="0">
                <a:solidFill>
                  <a:schemeClr val="tx1"/>
                </a:solidFill>
                <a:effectLst/>
                <a:latin typeface="+mn-lt"/>
                <a:ea typeface="+mn-ea"/>
                <a:cs typeface="+mn-cs"/>
              </a:rPr>
              <a:t>样本及其相关标签给出，而是由图像集合的</a:t>
            </a:r>
            <a:r>
              <a:rPr lang="en-US" altLang="zh-CN" sz="1200" b="0" i="0" kern="1200" dirty="0" err="1">
                <a:solidFill>
                  <a:schemeClr val="tx1"/>
                </a:solidFill>
                <a:effectLst/>
                <a:latin typeface="+mn-lt"/>
                <a:ea typeface="+mn-ea"/>
                <a:cs typeface="+mn-cs"/>
              </a:rPr>
              <a:t>iid</a:t>
            </a:r>
            <a:r>
              <a:rPr lang="zh-CN" altLang="en-US" sz="1200" b="0" i="0" kern="1200" dirty="0">
                <a:solidFill>
                  <a:schemeClr val="tx1"/>
                </a:solidFill>
                <a:effectLst/>
                <a:latin typeface="+mn-lt"/>
                <a:ea typeface="+mn-ea"/>
                <a:cs typeface="+mn-cs"/>
              </a:rPr>
              <a:t>样本及其相关标签相似性给出。</a:t>
            </a:r>
            <a:endParaRPr lang="zh-CN" altLang="en-US" dirty="0"/>
          </a:p>
        </p:txBody>
      </p:sp>
      <p:sp>
        <p:nvSpPr>
          <p:cNvPr id="4" name="灯片编号占位符 3"/>
          <p:cNvSpPr>
            <a:spLocks noGrp="1"/>
          </p:cNvSpPr>
          <p:nvPr>
            <p:ph type="sldNum" sz="quarter" idx="5"/>
          </p:nvPr>
        </p:nvSpPr>
        <p:spPr/>
        <p:txBody>
          <a:bodyPr/>
          <a:lstStyle/>
          <a:p>
            <a:fld id="{E57A03D4-DAA4-4A70-96B5-C96F0551EA05}" type="slidenum">
              <a:rPr lang="zh-CN" altLang="en-US" smtClean="0"/>
              <a:t>6</a:t>
            </a:fld>
            <a:endParaRPr lang="zh-CN" altLang="en-US"/>
          </a:p>
        </p:txBody>
      </p:sp>
    </p:spTree>
    <p:extLst>
      <p:ext uri="{BB962C8B-B14F-4D97-AF65-F5344CB8AC3E}">
        <p14:creationId xmlns:p14="http://schemas.microsoft.com/office/powerpoint/2010/main" val="139204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标签样本数，</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r:</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无标签样本数，</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：要分类的样本数；</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K:</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类的个数</a:t>
            </a:r>
            <a:endParaRPr lang="zh-CN" altLang="zh-CN" sz="1400" kern="100" dirty="0">
              <a:latin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E57A03D4-DAA4-4A70-96B5-C96F0551EA05}" type="slidenum">
              <a:rPr lang="zh-CN" altLang="en-US" smtClean="0"/>
              <a:t>7</a:t>
            </a:fld>
            <a:endParaRPr lang="zh-CN" altLang="en-US"/>
          </a:p>
        </p:txBody>
      </p:sp>
    </p:spTree>
    <p:extLst>
      <p:ext uri="{BB962C8B-B14F-4D97-AF65-F5344CB8AC3E}">
        <p14:creationId xmlns:p14="http://schemas.microsoft.com/office/powerpoint/2010/main" val="328627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利用现有节点的隐藏特征构造</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矩阵，具体方法是</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计算节点之间的相似性，得到节点两两之间的邻接矩阵。对两节点求差的绝对值后进入一个多层感知器得到</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 matrix</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400" kern="100" dirty="0">
              <a:latin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E57A03D4-DAA4-4A70-96B5-C96F0551EA05}" type="slidenum">
              <a:rPr lang="zh-CN" altLang="en-US" smtClean="0"/>
              <a:t>8</a:t>
            </a:fld>
            <a:endParaRPr lang="zh-CN" altLang="en-US"/>
          </a:p>
        </p:txBody>
      </p:sp>
    </p:spTree>
    <p:extLst>
      <p:ext uri="{BB962C8B-B14F-4D97-AF65-F5344CB8AC3E}">
        <p14:creationId xmlns:p14="http://schemas.microsoft.com/office/powerpoint/2010/main" val="1074213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利用</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GNN</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相关知识，以每个节点的邻居节点的表示和自己当前的表示来更新下一步的表示</a:t>
            </a:r>
            <a:endParaRPr lang="zh-CN" altLang="zh-CN" sz="1400" kern="100" dirty="0">
              <a:latin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B</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是上面求的邻接关系矩阵</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400" kern="100" dirty="0">
              <a:latin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E57A03D4-DAA4-4A70-96B5-C96F0551EA05}" type="slidenum">
              <a:rPr lang="zh-CN" altLang="en-US" smtClean="0"/>
              <a:t>9</a:t>
            </a:fld>
            <a:endParaRPr lang="zh-CN" altLang="en-US"/>
          </a:p>
        </p:txBody>
      </p:sp>
    </p:spTree>
    <p:extLst>
      <p:ext uri="{BB962C8B-B14F-4D97-AF65-F5344CB8AC3E}">
        <p14:creationId xmlns:p14="http://schemas.microsoft.com/office/powerpoint/2010/main" val="2703719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初始化方式为：利用</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CNN</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得到的图片的向量表示，以及样本的</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label</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onehot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表示拼接得到每个节点的表示。对于半监督的情形，未标注样本的</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label</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onehot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表示是随机生成的。</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输入集合</a:t>
            </a:r>
            <a:r>
              <a:rPr lang="en-US" altLang="zh-CN" sz="1200" b="0" i="0" kern="1200" dirty="0">
                <a:solidFill>
                  <a:schemeClr val="tx1"/>
                </a:solidFill>
                <a:effectLst/>
                <a:latin typeface="+mn-lt"/>
                <a:ea typeface="+mn-ea"/>
                <a:cs typeface="+mn-cs"/>
              </a:rPr>
              <a:t>T</a:t>
            </a:r>
            <a:r>
              <a:rPr lang="zh-CN" altLang="en-US" sz="1200" b="0" i="0" kern="1200" dirty="0">
                <a:solidFill>
                  <a:schemeClr val="tx1"/>
                </a:solidFill>
                <a:effectLst/>
                <a:latin typeface="+mn-lt"/>
                <a:ea typeface="+mn-ea"/>
                <a:cs typeface="+mn-cs"/>
              </a:rPr>
              <a:t>被映射到节点特性，如下所示。对于已知标签</a:t>
            </a:r>
            <a:r>
              <a:rPr lang="en-US" altLang="zh-CN" sz="1200" b="0" i="0" kern="1200" dirty="0">
                <a:solidFill>
                  <a:schemeClr val="tx1"/>
                </a:solidFill>
                <a:effectLst/>
                <a:latin typeface="+mn-lt"/>
                <a:ea typeface="+mn-ea"/>
                <a:cs typeface="+mn-cs"/>
              </a:rPr>
              <a:t>li</a:t>
            </a:r>
            <a:r>
              <a:rPr lang="zh-CN" altLang="en-US" sz="1200" b="0" i="0" kern="1200" dirty="0">
                <a:solidFill>
                  <a:schemeClr val="tx1"/>
                </a:solidFill>
                <a:effectLst/>
                <a:latin typeface="+mn-lt"/>
                <a:ea typeface="+mn-ea"/>
                <a:cs typeface="+mn-cs"/>
              </a:rPr>
              <a:t>的图像</a:t>
            </a:r>
            <a:r>
              <a:rPr lang="en-US" altLang="zh-CN" sz="1200" b="0" i="0" kern="1200" dirty="0">
                <a:solidFill>
                  <a:schemeClr val="tx1"/>
                </a:solidFill>
                <a:effectLst/>
                <a:latin typeface="+mn-lt"/>
                <a:ea typeface="+mn-ea"/>
                <a:cs typeface="+mn-cs"/>
              </a:rPr>
              <a:t>xi 2 T</a:t>
            </a:r>
            <a:r>
              <a:rPr lang="zh-CN" altLang="en-US" sz="1200" b="0" i="0" kern="1200" dirty="0">
                <a:solidFill>
                  <a:schemeClr val="tx1"/>
                </a:solidFill>
                <a:effectLst/>
                <a:latin typeface="+mn-lt"/>
                <a:ea typeface="+mn-ea"/>
                <a:cs typeface="+mn-cs"/>
              </a:rPr>
              <a:t>，将标签的一次热编码与图像在</a:t>
            </a:r>
            <a:r>
              <a:rPr lang="en-US" altLang="zh-CN" sz="1200" b="0" i="0" kern="1200" dirty="0">
                <a:solidFill>
                  <a:schemeClr val="tx1"/>
                </a:solidFill>
                <a:effectLst/>
                <a:latin typeface="+mn-lt"/>
                <a:ea typeface="+mn-ea"/>
                <a:cs typeface="+mn-cs"/>
              </a:rPr>
              <a:t>GNN</a:t>
            </a:r>
            <a:r>
              <a:rPr lang="zh-CN" altLang="en-US" sz="1200" b="0" i="0" kern="1200" dirty="0">
                <a:solidFill>
                  <a:schemeClr val="tx1"/>
                </a:solidFill>
                <a:effectLst/>
                <a:latin typeface="+mn-lt"/>
                <a:ea typeface="+mn-ea"/>
                <a:cs typeface="+mn-cs"/>
              </a:rPr>
              <a:t>输入处的嵌入特征连接起来。</a:t>
            </a:r>
            <a:endParaRPr lang="zh-CN" altLang="zh-CN" sz="1400" kern="100" dirty="0">
              <a:latin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E57A03D4-DAA4-4A70-96B5-C96F0551EA05}" type="slidenum">
              <a:rPr lang="zh-CN" altLang="en-US" smtClean="0"/>
              <a:t>10</a:t>
            </a:fld>
            <a:endParaRPr lang="zh-CN" altLang="en-US"/>
          </a:p>
        </p:txBody>
      </p:sp>
    </p:spTree>
    <p:extLst>
      <p:ext uri="{BB962C8B-B14F-4D97-AF65-F5344CB8AC3E}">
        <p14:creationId xmlns:p14="http://schemas.microsoft.com/office/powerpoint/2010/main" val="250181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标准监督学习下的目标函数，</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R</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为标准正则化项。</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输出与</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Query </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样本的</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label</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求</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loss</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，进行反向传播，训练。</a:t>
            </a:r>
            <a:endParaRPr lang="zh-CN" altLang="zh-CN" sz="1600" kern="100" dirty="0">
              <a:latin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400" kern="100" dirty="0">
              <a:latin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E57A03D4-DAA4-4A70-96B5-C96F0551EA05}" type="slidenum">
              <a:rPr lang="zh-CN" altLang="en-US" smtClean="0"/>
              <a:t>11</a:t>
            </a:fld>
            <a:endParaRPr lang="zh-CN" altLang="en-US"/>
          </a:p>
        </p:txBody>
      </p:sp>
    </p:spTree>
    <p:extLst>
      <p:ext uri="{BB962C8B-B14F-4D97-AF65-F5344CB8AC3E}">
        <p14:creationId xmlns:p14="http://schemas.microsoft.com/office/powerpoint/2010/main" val="3795424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15</a:t>
            </a:fld>
            <a:endParaRPr lang="zh-CN" altLang="en-US"/>
          </a:p>
        </p:txBody>
      </p:sp>
    </p:spTree>
    <p:extLst>
      <p:ext uri="{BB962C8B-B14F-4D97-AF65-F5344CB8AC3E}">
        <p14:creationId xmlns:p14="http://schemas.microsoft.com/office/powerpoint/2010/main" val="17189091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B41EC37-39CA-48CE-AB1D-67F1B5DEA77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2195454" cy="6858000"/>
          </a:xfrm>
          <a:prstGeom prst="rect">
            <a:avLst/>
          </a:prstGeom>
        </p:spPr>
      </p:pic>
    </p:spTree>
    <p:extLst>
      <p:ext uri="{BB962C8B-B14F-4D97-AF65-F5344CB8AC3E}">
        <p14:creationId xmlns:p14="http://schemas.microsoft.com/office/powerpoint/2010/main" val="89925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220B8C-B76E-4AA4-BD84-D81EA327E2C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2B75F98-5F98-4245-B895-D5049C3EA83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5DFFB23-9B93-48AA-AEA5-5CF3DD4D4140}"/>
              </a:ext>
            </a:extLst>
          </p:cNvPr>
          <p:cNvSpPr>
            <a:spLocks noGrp="1"/>
          </p:cNvSpPr>
          <p:nvPr>
            <p:ph type="dt" sz="half" idx="10"/>
          </p:nvPr>
        </p:nvSpPr>
        <p:spPr/>
        <p:txBody>
          <a:bodyPr/>
          <a:lstStyle/>
          <a:p>
            <a:fld id="{D123BE47-339E-4EDF-9587-350CF1341573}" type="datetimeFigureOut">
              <a:rPr lang="zh-CN" altLang="en-US" smtClean="0"/>
              <a:t>2019/10/15</a:t>
            </a:fld>
            <a:endParaRPr lang="zh-CN" altLang="en-US"/>
          </a:p>
        </p:txBody>
      </p:sp>
      <p:sp>
        <p:nvSpPr>
          <p:cNvPr id="5" name="页脚占位符 4">
            <a:extLst>
              <a:ext uri="{FF2B5EF4-FFF2-40B4-BE49-F238E27FC236}">
                <a16:creationId xmlns:a16="http://schemas.microsoft.com/office/drawing/2014/main" id="{9945CD05-4FFE-4BF3-9185-532AE4581C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D020D8-FF56-4E78-858A-D780593740FB}"/>
              </a:ext>
            </a:extLst>
          </p:cNvPr>
          <p:cNvSpPr>
            <a:spLocks noGrp="1"/>
          </p:cNvSpPr>
          <p:nvPr>
            <p:ph type="sldNum" sz="quarter" idx="12"/>
          </p:nvPr>
        </p:nvSpPr>
        <p:spPr/>
        <p:txBody>
          <a:bodyPr/>
          <a:lstStyle/>
          <a:p>
            <a:fld id="{40DD8C47-C85F-4FC2-8F70-28F8261ADAD8}" type="slidenum">
              <a:rPr lang="zh-CN" altLang="en-US" smtClean="0"/>
              <a:t>‹#›</a:t>
            </a:fld>
            <a:endParaRPr lang="zh-CN" altLang="en-US"/>
          </a:p>
        </p:txBody>
      </p:sp>
    </p:spTree>
    <p:extLst>
      <p:ext uri="{BB962C8B-B14F-4D97-AF65-F5344CB8AC3E}">
        <p14:creationId xmlns:p14="http://schemas.microsoft.com/office/powerpoint/2010/main" val="3966685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27D2654-5930-4525-91CA-4A5B394AD5B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689556C-4819-4C10-9390-D830FFD2777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9BDD4B9-4F0F-4224-ACA1-9E9AA5CDB96A}"/>
              </a:ext>
            </a:extLst>
          </p:cNvPr>
          <p:cNvSpPr>
            <a:spLocks noGrp="1"/>
          </p:cNvSpPr>
          <p:nvPr>
            <p:ph type="dt" sz="half" idx="10"/>
          </p:nvPr>
        </p:nvSpPr>
        <p:spPr/>
        <p:txBody>
          <a:bodyPr/>
          <a:lstStyle/>
          <a:p>
            <a:fld id="{D123BE47-339E-4EDF-9587-350CF1341573}" type="datetimeFigureOut">
              <a:rPr lang="zh-CN" altLang="en-US" smtClean="0"/>
              <a:t>2019/10/15</a:t>
            </a:fld>
            <a:endParaRPr lang="zh-CN" altLang="en-US"/>
          </a:p>
        </p:txBody>
      </p:sp>
      <p:sp>
        <p:nvSpPr>
          <p:cNvPr id="5" name="页脚占位符 4">
            <a:extLst>
              <a:ext uri="{FF2B5EF4-FFF2-40B4-BE49-F238E27FC236}">
                <a16:creationId xmlns:a16="http://schemas.microsoft.com/office/drawing/2014/main" id="{1AAE28B8-EC3E-4D82-A8E5-4294F4CA99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0DC4EB-275A-47A0-A611-58DFDD3C0545}"/>
              </a:ext>
            </a:extLst>
          </p:cNvPr>
          <p:cNvSpPr>
            <a:spLocks noGrp="1"/>
          </p:cNvSpPr>
          <p:nvPr>
            <p:ph type="sldNum" sz="quarter" idx="12"/>
          </p:nvPr>
        </p:nvSpPr>
        <p:spPr/>
        <p:txBody>
          <a:bodyPr/>
          <a:lstStyle/>
          <a:p>
            <a:fld id="{40DD8C47-C85F-4FC2-8F70-28F8261ADAD8}" type="slidenum">
              <a:rPr lang="zh-CN" altLang="en-US" smtClean="0"/>
              <a:t>‹#›</a:t>
            </a:fld>
            <a:endParaRPr lang="zh-CN" altLang="en-US"/>
          </a:p>
        </p:txBody>
      </p:sp>
    </p:spTree>
    <p:extLst>
      <p:ext uri="{BB962C8B-B14F-4D97-AF65-F5344CB8AC3E}">
        <p14:creationId xmlns:p14="http://schemas.microsoft.com/office/powerpoint/2010/main" val="1639699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029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1302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2D6622-FEDC-482A-A949-AE9F3DEC824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E1CD33E-FE04-4FE1-B41F-91B20CD6F8D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8AC6405-C90D-47F8-8EE3-A240E914552A}"/>
              </a:ext>
            </a:extLst>
          </p:cNvPr>
          <p:cNvSpPr>
            <a:spLocks noGrp="1"/>
          </p:cNvSpPr>
          <p:nvPr>
            <p:ph type="dt" sz="half" idx="10"/>
          </p:nvPr>
        </p:nvSpPr>
        <p:spPr/>
        <p:txBody>
          <a:bodyPr/>
          <a:lstStyle/>
          <a:p>
            <a:fld id="{D123BE47-339E-4EDF-9587-350CF1341573}" type="datetimeFigureOut">
              <a:rPr lang="zh-CN" altLang="en-US" smtClean="0"/>
              <a:t>2019/10/15</a:t>
            </a:fld>
            <a:endParaRPr lang="zh-CN" altLang="en-US"/>
          </a:p>
        </p:txBody>
      </p:sp>
      <p:sp>
        <p:nvSpPr>
          <p:cNvPr id="5" name="页脚占位符 4">
            <a:extLst>
              <a:ext uri="{FF2B5EF4-FFF2-40B4-BE49-F238E27FC236}">
                <a16:creationId xmlns:a16="http://schemas.microsoft.com/office/drawing/2014/main" id="{DEDED2C9-22FB-4F26-8A74-4F180CD7E95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E65E13-3C2B-4C2B-B6D5-D0E85606E815}"/>
              </a:ext>
            </a:extLst>
          </p:cNvPr>
          <p:cNvSpPr>
            <a:spLocks noGrp="1"/>
          </p:cNvSpPr>
          <p:nvPr>
            <p:ph type="sldNum" sz="quarter" idx="12"/>
          </p:nvPr>
        </p:nvSpPr>
        <p:spPr/>
        <p:txBody>
          <a:bodyPr/>
          <a:lstStyle/>
          <a:p>
            <a:fld id="{40DD8C47-C85F-4FC2-8F70-28F8261ADAD8}" type="slidenum">
              <a:rPr lang="zh-CN" altLang="en-US" smtClean="0"/>
              <a:t>‹#›</a:t>
            </a:fld>
            <a:endParaRPr lang="zh-CN" altLang="en-US"/>
          </a:p>
        </p:txBody>
      </p:sp>
    </p:spTree>
    <p:extLst>
      <p:ext uri="{BB962C8B-B14F-4D97-AF65-F5344CB8AC3E}">
        <p14:creationId xmlns:p14="http://schemas.microsoft.com/office/powerpoint/2010/main" val="2126531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807227-BE83-4E5F-90DB-3E5E4F3AE7F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1AF31FA-D88C-4529-9ACB-1C6551B492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E38BB3A-9C31-4DE2-9C13-D74E3FC9BBD7}"/>
              </a:ext>
            </a:extLst>
          </p:cNvPr>
          <p:cNvSpPr>
            <a:spLocks noGrp="1"/>
          </p:cNvSpPr>
          <p:nvPr>
            <p:ph type="dt" sz="half" idx="10"/>
          </p:nvPr>
        </p:nvSpPr>
        <p:spPr/>
        <p:txBody>
          <a:bodyPr/>
          <a:lstStyle/>
          <a:p>
            <a:fld id="{D123BE47-339E-4EDF-9587-350CF1341573}" type="datetimeFigureOut">
              <a:rPr lang="zh-CN" altLang="en-US" smtClean="0"/>
              <a:t>2019/10/15</a:t>
            </a:fld>
            <a:endParaRPr lang="zh-CN" altLang="en-US"/>
          </a:p>
        </p:txBody>
      </p:sp>
      <p:sp>
        <p:nvSpPr>
          <p:cNvPr id="5" name="页脚占位符 4">
            <a:extLst>
              <a:ext uri="{FF2B5EF4-FFF2-40B4-BE49-F238E27FC236}">
                <a16:creationId xmlns:a16="http://schemas.microsoft.com/office/drawing/2014/main" id="{0CD43D95-71BF-41BA-99F3-DEA36F0EA8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2DB23A-2979-4D84-B1ED-8DF372C8576D}"/>
              </a:ext>
            </a:extLst>
          </p:cNvPr>
          <p:cNvSpPr>
            <a:spLocks noGrp="1"/>
          </p:cNvSpPr>
          <p:nvPr>
            <p:ph type="sldNum" sz="quarter" idx="12"/>
          </p:nvPr>
        </p:nvSpPr>
        <p:spPr/>
        <p:txBody>
          <a:bodyPr/>
          <a:lstStyle/>
          <a:p>
            <a:fld id="{40DD8C47-C85F-4FC2-8F70-28F8261ADAD8}" type="slidenum">
              <a:rPr lang="zh-CN" altLang="en-US" smtClean="0"/>
              <a:t>‹#›</a:t>
            </a:fld>
            <a:endParaRPr lang="zh-CN" altLang="en-US"/>
          </a:p>
        </p:txBody>
      </p:sp>
    </p:spTree>
    <p:extLst>
      <p:ext uri="{BB962C8B-B14F-4D97-AF65-F5344CB8AC3E}">
        <p14:creationId xmlns:p14="http://schemas.microsoft.com/office/powerpoint/2010/main" val="2604769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8E121A-BF55-4214-9D52-766FE5F7855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E8EE9C7-854D-4439-AF14-35FD4B4AD79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8D19E9C-1F84-452C-B005-E0818837DA5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D313842-2825-4C82-B641-3753378E8DE4}"/>
              </a:ext>
            </a:extLst>
          </p:cNvPr>
          <p:cNvSpPr>
            <a:spLocks noGrp="1"/>
          </p:cNvSpPr>
          <p:nvPr>
            <p:ph type="dt" sz="half" idx="10"/>
          </p:nvPr>
        </p:nvSpPr>
        <p:spPr/>
        <p:txBody>
          <a:bodyPr/>
          <a:lstStyle/>
          <a:p>
            <a:fld id="{D123BE47-339E-4EDF-9587-350CF1341573}" type="datetimeFigureOut">
              <a:rPr lang="zh-CN" altLang="en-US" smtClean="0"/>
              <a:t>2019/10/15</a:t>
            </a:fld>
            <a:endParaRPr lang="zh-CN" altLang="en-US"/>
          </a:p>
        </p:txBody>
      </p:sp>
      <p:sp>
        <p:nvSpPr>
          <p:cNvPr id="6" name="页脚占位符 5">
            <a:extLst>
              <a:ext uri="{FF2B5EF4-FFF2-40B4-BE49-F238E27FC236}">
                <a16:creationId xmlns:a16="http://schemas.microsoft.com/office/drawing/2014/main" id="{C44B952D-48B2-4E4F-B4FA-40C23030811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1CFF058-4B34-4257-BE4C-E88C51EFCC5C}"/>
              </a:ext>
            </a:extLst>
          </p:cNvPr>
          <p:cNvSpPr>
            <a:spLocks noGrp="1"/>
          </p:cNvSpPr>
          <p:nvPr>
            <p:ph type="sldNum" sz="quarter" idx="12"/>
          </p:nvPr>
        </p:nvSpPr>
        <p:spPr/>
        <p:txBody>
          <a:bodyPr/>
          <a:lstStyle/>
          <a:p>
            <a:fld id="{40DD8C47-C85F-4FC2-8F70-28F8261ADAD8}" type="slidenum">
              <a:rPr lang="zh-CN" altLang="en-US" smtClean="0"/>
              <a:t>‹#›</a:t>
            </a:fld>
            <a:endParaRPr lang="zh-CN" altLang="en-US"/>
          </a:p>
        </p:txBody>
      </p:sp>
    </p:spTree>
    <p:extLst>
      <p:ext uri="{BB962C8B-B14F-4D97-AF65-F5344CB8AC3E}">
        <p14:creationId xmlns:p14="http://schemas.microsoft.com/office/powerpoint/2010/main" val="2151253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06CDC-DE8A-477A-9CC8-E421DCFED5F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06F4E54-948A-41F9-BE26-6E12A93870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4157F70-65BC-4B86-8734-16775A9643E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622AA0E4-6336-494C-BD7C-150121268E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F88663F-4548-45B7-BF24-6EDB7AF6893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68F6FD1-C90B-4B68-BDAC-6CC4DD64CABB}"/>
              </a:ext>
            </a:extLst>
          </p:cNvPr>
          <p:cNvSpPr>
            <a:spLocks noGrp="1"/>
          </p:cNvSpPr>
          <p:nvPr>
            <p:ph type="dt" sz="half" idx="10"/>
          </p:nvPr>
        </p:nvSpPr>
        <p:spPr/>
        <p:txBody>
          <a:bodyPr/>
          <a:lstStyle/>
          <a:p>
            <a:fld id="{D123BE47-339E-4EDF-9587-350CF1341573}" type="datetimeFigureOut">
              <a:rPr lang="zh-CN" altLang="en-US" smtClean="0"/>
              <a:t>2019/10/15</a:t>
            </a:fld>
            <a:endParaRPr lang="zh-CN" altLang="en-US"/>
          </a:p>
        </p:txBody>
      </p:sp>
      <p:sp>
        <p:nvSpPr>
          <p:cNvPr id="8" name="页脚占位符 7">
            <a:extLst>
              <a:ext uri="{FF2B5EF4-FFF2-40B4-BE49-F238E27FC236}">
                <a16:creationId xmlns:a16="http://schemas.microsoft.com/office/drawing/2014/main" id="{80880ED0-1719-44F2-8B67-CB2686AA1F6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BEF848F-72B8-4325-9800-7309C4A5295D}"/>
              </a:ext>
            </a:extLst>
          </p:cNvPr>
          <p:cNvSpPr>
            <a:spLocks noGrp="1"/>
          </p:cNvSpPr>
          <p:nvPr>
            <p:ph type="sldNum" sz="quarter" idx="12"/>
          </p:nvPr>
        </p:nvSpPr>
        <p:spPr/>
        <p:txBody>
          <a:bodyPr/>
          <a:lstStyle/>
          <a:p>
            <a:fld id="{40DD8C47-C85F-4FC2-8F70-28F8261ADAD8}" type="slidenum">
              <a:rPr lang="zh-CN" altLang="en-US" smtClean="0"/>
              <a:t>‹#›</a:t>
            </a:fld>
            <a:endParaRPr lang="zh-CN" altLang="en-US"/>
          </a:p>
        </p:txBody>
      </p:sp>
    </p:spTree>
    <p:extLst>
      <p:ext uri="{BB962C8B-B14F-4D97-AF65-F5344CB8AC3E}">
        <p14:creationId xmlns:p14="http://schemas.microsoft.com/office/powerpoint/2010/main" val="189045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39855A-356D-46CF-9126-D5F18B48059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AD2E551-4BB8-4532-BF69-6A3F78779E25}"/>
              </a:ext>
            </a:extLst>
          </p:cNvPr>
          <p:cNvSpPr>
            <a:spLocks noGrp="1"/>
          </p:cNvSpPr>
          <p:nvPr>
            <p:ph type="dt" sz="half" idx="10"/>
          </p:nvPr>
        </p:nvSpPr>
        <p:spPr/>
        <p:txBody>
          <a:bodyPr/>
          <a:lstStyle/>
          <a:p>
            <a:fld id="{D123BE47-339E-4EDF-9587-350CF1341573}" type="datetimeFigureOut">
              <a:rPr lang="zh-CN" altLang="en-US" smtClean="0"/>
              <a:t>2019/10/15</a:t>
            </a:fld>
            <a:endParaRPr lang="zh-CN" altLang="en-US"/>
          </a:p>
        </p:txBody>
      </p:sp>
      <p:sp>
        <p:nvSpPr>
          <p:cNvPr id="4" name="页脚占位符 3">
            <a:extLst>
              <a:ext uri="{FF2B5EF4-FFF2-40B4-BE49-F238E27FC236}">
                <a16:creationId xmlns:a16="http://schemas.microsoft.com/office/drawing/2014/main" id="{F2A65941-715F-4D94-9E87-14DC4B08DE4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5116E73-4EA5-4B3F-9528-AE82C5EB819A}"/>
              </a:ext>
            </a:extLst>
          </p:cNvPr>
          <p:cNvSpPr>
            <a:spLocks noGrp="1"/>
          </p:cNvSpPr>
          <p:nvPr>
            <p:ph type="sldNum" sz="quarter" idx="12"/>
          </p:nvPr>
        </p:nvSpPr>
        <p:spPr/>
        <p:txBody>
          <a:bodyPr/>
          <a:lstStyle/>
          <a:p>
            <a:fld id="{40DD8C47-C85F-4FC2-8F70-28F8261ADAD8}" type="slidenum">
              <a:rPr lang="zh-CN" altLang="en-US" smtClean="0"/>
              <a:t>‹#›</a:t>
            </a:fld>
            <a:endParaRPr lang="zh-CN" altLang="en-US"/>
          </a:p>
        </p:txBody>
      </p:sp>
    </p:spTree>
    <p:extLst>
      <p:ext uri="{BB962C8B-B14F-4D97-AF65-F5344CB8AC3E}">
        <p14:creationId xmlns:p14="http://schemas.microsoft.com/office/powerpoint/2010/main" val="2720255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7C0F21A-A0A0-4C9B-AFD3-4FAF78F8A62B}"/>
              </a:ext>
            </a:extLst>
          </p:cNvPr>
          <p:cNvSpPr>
            <a:spLocks noGrp="1"/>
          </p:cNvSpPr>
          <p:nvPr>
            <p:ph type="dt" sz="half" idx="10"/>
          </p:nvPr>
        </p:nvSpPr>
        <p:spPr/>
        <p:txBody>
          <a:bodyPr/>
          <a:lstStyle/>
          <a:p>
            <a:fld id="{D123BE47-339E-4EDF-9587-350CF1341573}" type="datetimeFigureOut">
              <a:rPr lang="zh-CN" altLang="en-US" smtClean="0"/>
              <a:t>2019/10/15</a:t>
            </a:fld>
            <a:endParaRPr lang="zh-CN" altLang="en-US"/>
          </a:p>
        </p:txBody>
      </p:sp>
      <p:sp>
        <p:nvSpPr>
          <p:cNvPr id="3" name="页脚占位符 2">
            <a:extLst>
              <a:ext uri="{FF2B5EF4-FFF2-40B4-BE49-F238E27FC236}">
                <a16:creationId xmlns:a16="http://schemas.microsoft.com/office/drawing/2014/main" id="{3BF4BC4C-9782-4FF4-8986-9A147C96FE1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C24EF78-3EAF-462B-A6D1-875E7A91CC39}"/>
              </a:ext>
            </a:extLst>
          </p:cNvPr>
          <p:cNvSpPr>
            <a:spLocks noGrp="1"/>
          </p:cNvSpPr>
          <p:nvPr>
            <p:ph type="sldNum" sz="quarter" idx="12"/>
          </p:nvPr>
        </p:nvSpPr>
        <p:spPr/>
        <p:txBody>
          <a:bodyPr/>
          <a:lstStyle/>
          <a:p>
            <a:fld id="{40DD8C47-C85F-4FC2-8F70-28F8261ADAD8}" type="slidenum">
              <a:rPr lang="zh-CN" altLang="en-US" smtClean="0"/>
              <a:t>‹#›</a:t>
            </a:fld>
            <a:endParaRPr lang="zh-CN" altLang="en-US"/>
          </a:p>
        </p:txBody>
      </p:sp>
      <p:pic>
        <p:nvPicPr>
          <p:cNvPr id="5" name="图片 4">
            <a:extLst>
              <a:ext uri="{FF2B5EF4-FFF2-40B4-BE49-F238E27FC236}">
                <a16:creationId xmlns:a16="http://schemas.microsoft.com/office/drawing/2014/main" id="{CCAE66E5-BB79-443C-A8C1-DB7C0020EF7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2192000" cy="6857999"/>
          </a:xfrm>
          <a:prstGeom prst="rect">
            <a:avLst/>
          </a:prstGeom>
        </p:spPr>
      </p:pic>
    </p:spTree>
    <p:extLst>
      <p:ext uri="{BB962C8B-B14F-4D97-AF65-F5344CB8AC3E}">
        <p14:creationId xmlns:p14="http://schemas.microsoft.com/office/powerpoint/2010/main" val="1039909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71A447-F953-463D-93EC-984ED884C4C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B808A24-A455-4E4E-9697-12B64F0FDD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507B68D-69EA-43F2-917D-E2EE5B6CE8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17EFC0E-A3E1-44F9-9CBB-C2E2904F3E6F}"/>
              </a:ext>
            </a:extLst>
          </p:cNvPr>
          <p:cNvSpPr>
            <a:spLocks noGrp="1"/>
          </p:cNvSpPr>
          <p:nvPr>
            <p:ph type="dt" sz="half" idx="10"/>
          </p:nvPr>
        </p:nvSpPr>
        <p:spPr/>
        <p:txBody>
          <a:bodyPr/>
          <a:lstStyle/>
          <a:p>
            <a:fld id="{D123BE47-339E-4EDF-9587-350CF1341573}" type="datetimeFigureOut">
              <a:rPr lang="zh-CN" altLang="en-US" smtClean="0"/>
              <a:t>2019/10/15</a:t>
            </a:fld>
            <a:endParaRPr lang="zh-CN" altLang="en-US"/>
          </a:p>
        </p:txBody>
      </p:sp>
      <p:sp>
        <p:nvSpPr>
          <p:cNvPr id="6" name="页脚占位符 5">
            <a:extLst>
              <a:ext uri="{FF2B5EF4-FFF2-40B4-BE49-F238E27FC236}">
                <a16:creationId xmlns:a16="http://schemas.microsoft.com/office/drawing/2014/main" id="{14E20977-0CBB-4278-8193-966C72255C1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9362513-AB5A-4D73-BA21-324ECE308A82}"/>
              </a:ext>
            </a:extLst>
          </p:cNvPr>
          <p:cNvSpPr>
            <a:spLocks noGrp="1"/>
          </p:cNvSpPr>
          <p:nvPr>
            <p:ph type="sldNum" sz="quarter" idx="12"/>
          </p:nvPr>
        </p:nvSpPr>
        <p:spPr/>
        <p:txBody>
          <a:bodyPr/>
          <a:lstStyle/>
          <a:p>
            <a:fld id="{40DD8C47-C85F-4FC2-8F70-28F8261ADAD8}" type="slidenum">
              <a:rPr lang="zh-CN" altLang="en-US" smtClean="0"/>
              <a:t>‹#›</a:t>
            </a:fld>
            <a:endParaRPr lang="zh-CN" altLang="en-US"/>
          </a:p>
        </p:txBody>
      </p:sp>
      <p:sp>
        <p:nvSpPr>
          <p:cNvPr id="9" name="矩形 8"/>
          <p:cNvSpPr/>
          <p:nvPr userDrawn="1"/>
        </p:nvSpPr>
        <p:spPr>
          <a:xfrm>
            <a:off x="8756553" y="6441907"/>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862498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46296C-D4FE-46CC-B1DC-C587196A4EC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5492739-4775-4F24-A96C-A9F5EE2922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7B5EF32-24D7-43BD-8293-7F620B518E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9404BA8-1E78-4FF9-ABB2-555264EAF959}"/>
              </a:ext>
            </a:extLst>
          </p:cNvPr>
          <p:cNvSpPr>
            <a:spLocks noGrp="1"/>
          </p:cNvSpPr>
          <p:nvPr>
            <p:ph type="dt" sz="half" idx="10"/>
          </p:nvPr>
        </p:nvSpPr>
        <p:spPr/>
        <p:txBody>
          <a:bodyPr/>
          <a:lstStyle/>
          <a:p>
            <a:fld id="{D123BE47-339E-4EDF-9587-350CF1341573}" type="datetimeFigureOut">
              <a:rPr lang="zh-CN" altLang="en-US" smtClean="0"/>
              <a:t>2019/10/15</a:t>
            </a:fld>
            <a:endParaRPr lang="zh-CN" altLang="en-US"/>
          </a:p>
        </p:txBody>
      </p:sp>
      <p:sp>
        <p:nvSpPr>
          <p:cNvPr id="6" name="页脚占位符 5">
            <a:extLst>
              <a:ext uri="{FF2B5EF4-FFF2-40B4-BE49-F238E27FC236}">
                <a16:creationId xmlns:a16="http://schemas.microsoft.com/office/drawing/2014/main" id="{FE3FB889-007F-4B38-9134-033CC5F8A72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4002942-0370-4C35-A0F9-9542D4B283A2}"/>
              </a:ext>
            </a:extLst>
          </p:cNvPr>
          <p:cNvSpPr>
            <a:spLocks noGrp="1"/>
          </p:cNvSpPr>
          <p:nvPr>
            <p:ph type="sldNum" sz="quarter" idx="12"/>
          </p:nvPr>
        </p:nvSpPr>
        <p:spPr/>
        <p:txBody>
          <a:bodyPr/>
          <a:lstStyle/>
          <a:p>
            <a:fld id="{40DD8C47-C85F-4FC2-8F70-28F8261ADAD8}" type="slidenum">
              <a:rPr lang="zh-CN" altLang="en-US" smtClean="0"/>
              <a:t>‹#›</a:t>
            </a:fld>
            <a:endParaRPr lang="zh-CN" altLang="en-US"/>
          </a:p>
        </p:txBody>
      </p:sp>
    </p:spTree>
    <p:extLst>
      <p:ext uri="{BB962C8B-B14F-4D97-AF65-F5344CB8AC3E}">
        <p14:creationId xmlns:p14="http://schemas.microsoft.com/office/powerpoint/2010/main" val="512830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B6C71EC-BE00-4DF6-BD78-7BDA5BD04C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1E0D7D2-CB81-46C0-9A20-B7343BC1B9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6F18D94-5AAF-4813-BF61-52693E534E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23BE47-339E-4EDF-9587-350CF1341573}" type="datetimeFigureOut">
              <a:rPr lang="zh-CN" altLang="en-US" smtClean="0"/>
              <a:t>2019/10/15</a:t>
            </a:fld>
            <a:endParaRPr lang="zh-CN" altLang="en-US"/>
          </a:p>
        </p:txBody>
      </p:sp>
      <p:sp>
        <p:nvSpPr>
          <p:cNvPr id="5" name="页脚占位符 4">
            <a:extLst>
              <a:ext uri="{FF2B5EF4-FFF2-40B4-BE49-F238E27FC236}">
                <a16:creationId xmlns:a16="http://schemas.microsoft.com/office/drawing/2014/main" id="{C6B0F8A7-E1ED-4D95-8EEC-B763D9D125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7116A6B-2F51-47B5-B16A-802BD1CCC2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DD8C47-C85F-4FC2-8F70-28F8261ADAD8}" type="slidenum">
              <a:rPr lang="zh-CN" altLang="en-US" smtClean="0"/>
              <a:t>‹#›</a:t>
            </a:fld>
            <a:endParaRPr lang="zh-CN" altLang="en-US"/>
          </a:p>
        </p:txBody>
      </p:sp>
    </p:spTree>
    <p:extLst>
      <p:ext uri="{BB962C8B-B14F-4D97-AF65-F5344CB8AC3E}">
        <p14:creationId xmlns:p14="http://schemas.microsoft.com/office/powerpoint/2010/main" val="3038250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20.png"/><Relationship Id="rId4" Type="http://schemas.openxmlformats.org/officeDocument/2006/relationships/image" Target="../media/image110.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5.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AA152294-81CD-4CF1-B575-4E48A34A71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文本框 7"/>
          <p:cNvSpPr txBox="1"/>
          <p:nvPr/>
        </p:nvSpPr>
        <p:spPr>
          <a:xfrm>
            <a:off x="1241368" y="2413337"/>
            <a:ext cx="9709263" cy="1015663"/>
          </a:xfrm>
          <a:prstGeom prst="rect">
            <a:avLst/>
          </a:prstGeom>
          <a:noFill/>
        </p:spPr>
        <p:txBody>
          <a:bodyPr wrap="square" rtlCol="0">
            <a:spAutoFit/>
            <a:scene3d>
              <a:camera prst="orthographicFront"/>
              <a:lightRig rig="threePt" dir="t"/>
            </a:scene3d>
            <a:sp3d contourW="12700"/>
          </a:bodyPr>
          <a:lstStyle/>
          <a:p>
            <a:pPr algn="ctr"/>
            <a:r>
              <a:rPr lang="en-US" altLang="zh-CN" sz="6000" dirty="0">
                <a:latin typeface="Times New Roman" panose="02020603050405020304" pitchFamily="18" charset="0"/>
                <a:ea typeface="时尚中黑简体" panose="01010104010101010101" pitchFamily="2" charset="-122"/>
                <a:cs typeface="Times New Roman" panose="02020603050405020304" pitchFamily="18" charset="0"/>
                <a:sym typeface="FZHei-B01S" panose="02010601030101010101" pitchFamily="2" charset="-122"/>
              </a:rPr>
              <a:t>Few-Shot Learning with GNN </a:t>
            </a:r>
            <a:endParaRPr lang="zh-CN" altLang="en-US" sz="6000" dirty="0">
              <a:latin typeface="Times New Roman" panose="02020603050405020304" pitchFamily="18" charset="0"/>
              <a:ea typeface="时尚中黑简体" panose="01010104010101010101" pitchFamily="2" charset="-122"/>
              <a:cs typeface="Times New Roman" panose="02020603050405020304" pitchFamily="18" charset="0"/>
              <a:sym typeface="FZHei-B01S" panose="02010601030101010101" pitchFamily="2" charset="-122"/>
            </a:endParaRPr>
          </a:p>
        </p:txBody>
      </p:sp>
      <p:grpSp>
        <p:nvGrpSpPr>
          <p:cNvPr id="19" name="组合 18"/>
          <p:cNvGrpSpPr/>
          <p:nvPr/>
        </p:nvGrpSpPr>
        <p:grpSpPr>
          <a:xfrm>
            <a:off x="8473803" y="5112527"/>
            <a:ext cx="2237179" cy="980174"/>
            <a:chOff x="1381916" y="3400818"/>
            <a:chExt cx="2237179" cy="980174"/>
          </a:xfrm>
          <a:solidFill>
            <a:srgbClr val="595959"/>
          </a:solidFill>
        </p:grpSpPr>
        <p:sp>
          <p:nvSpPr>
            <p:cNvPr id="20" name="矩形 19"/>
            <p:cNvSpPr/>
            <p:nvPr/>
          </p:nvSpPr>
          <p:spPr>
            <a:xfrm>
              <a:off x="1381916" y="3400818"/>
              <a:ext cx="1765300" cy="307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21" name="文本框 20"/>
            <p:cNvSpPr txBox="1"/>
            <p:nvPr/>
          </p:nvSpPr>
          <p:spPr>
            <a:xfrm>
              <a:off x="2000901" y="3457662"/>
              <a:ext cx="1618194" cy="923330"/>
            </a:xfrm>
            <a:prstGeom prst="rect">
              <a:avLst/>
            </a:prstGeom>
            <a:noFill/>
          </p:spPr>
          <p:txBody>
            <a:bodyPr wrap="square" rtlCol="0">
              <a:spAutoFit/>
              <a:scene3d>
                <a:camera prst="orthographicFront"/>
                <a:lightRig rig="threePt" dir="t"/>
              </a:scene3d>
              <a:sp3d contourW="12700"/>
            </a:bodyPr>
            <a:lstStyle/>
            <a:p>
              <a:pPr algn="ctr"/>
              <a:endParaRPr lang="en-US" altLang="zh-CN"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a:p>
              <a:pPr algn="ctr"/>
              <a:r>
                <a:rPr lang="en-US" altLang="zh-CN"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Xu Rui</a:t>
              </a:r>
            </a:p>
            <a:p>
              <a:pPr algn="ctr"/>
              <a:r>
                <a:rPr lang="en-US" altLang="zh-CN"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2019 10 15</a:t>
              </a:r>
              <a:endParaRPr lang="zh-CN" altLang="en-US"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grpSp>
    </p:spTree>
    <p:extLst>
      <p:ext uri="{BB962C8B-B14F-4D97-AF65-F5344CB8AC3E}">
        <p14:creationId xmlns:p14="http://schemas.microsoft.com/office/powerpoint/2010/main" val="138066150"/>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B57B2E32-87B1-41B5-B8C4-7F4B94E1F9CF}"/>
                  </a:ext>
                </a:extLst>
              </p:cNvPr>
              <p:cNvSpPr/>
              <p:nvPr/>
            </p:nvSpPr>
            <p:spPr>
              <a:xfrm>
                <a:off x="4288463" y="3237919"/>
                <a:ext cx="3217889" cy="64504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sz="2400" i="1">
                              <a:latin typeface="Cambria Math" panose="02040503050406030204" pitchFamily="18" charset="0"/>
                            </a:rPr>
                          </m:ctrlPr>
                        </m:dPr>
                        <m:e>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up>
                              <m:d>
                                <m:dPr>
                                  <m:ctrlPr>
                                    <a:rPr lang="zh-CN" altLang="en-US" sz="2400" i="1">
                                      <a:latin typeface="Cambria Math" panose="02040503050406030204" pitchFamily="18" charset="0"/>
                                    </a:rPr>
                                  </m:ctrlPr>
                                </m:dPr>
                                <m:e>
                                  <m:r>
                                    <a:rPr lang="zh-CN" altLang="en-US" sz="2400" i="0">
                                      <a:latin typeface="Cambria Math" panose="02040503050406030204" pitchFamily="18" charset="0"/>
                                    </a:rPr>
                                    <m:t>0</m:t>
                                  </m:r>
                                </m:e>
                              </m:d>
                            </m:sup>
                          </m:sSubSup>
                          <m:r>
                            <a:rPr lang="zh-CN" altLang="en-US" sz="2400" i="0">
                              <a:latin typeface="Cambria Math" panose="02040503050406030204" pitchFamily="18" charset="0"/>
                            </a:rPr>
                            <m:t>=(</m:t>
                          </m:r>
                          <m:r>
                            <a:rPr lang="zh-CN" altLang="en-US" sz="2400" i="1">
                              <a:latin typeface="Cambria Math" panose="02040503050406030204" pitchFamily="18" charset="0"/>
                            </a:rPr>
                            <m:t>𝜙</m:t>
                          </m:r>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r>
                            <a:rPr lang="zh-CN" altLang="en-US" sz="2400" i="0">
                              <a:latin typeface="Cambria Math" panose="02040503050406030204" pitchFamily="18" charset="0"/>
                            </a:rPr>
                            <m:t>),</m:t>
                          </m:r>
                          <m:r>
                            <a:rPr lang="zh-CN" altLang="en-US" sz="2400" i="1">
                              <a:latin typeface="Cambria Math" panose="02040503050406030204" pitchFamily="18" charset="0"/>
                            </a:rPr>
                            <m:t>h</m:t>
                          </m:r>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𝑙</m:t>
                              </m:r>
                            </m:e>
                            <m:sub>
                              <m:r>
                                <a:rPr lang="zh-CN" altLang="en-US" sz="2400" i="1">
                                  <a:latin typeface="Cambria Math" panose="02040503050406030204" pitchFamily="18" charset="0"/>
                                </a:rPr>
                                <m:t>𝑖</m:t>
                              </m:r>
                            </m:sub>
                          </m:sSub>
                          <m:r>
                            <a:rPr lang="zh-CN" altLang="en-US" sz="2400" i="0">
                              <a:latin typeface="Cambria Math" panose="02040503050406030204" pitchFamily="18" charset="0"/>
                            </a:rPr>
                            <m:t>)</m:t>
                          </m:r>
                        </m:e>
                      </m:d>
                    </m:oMath>
                  </m:oMathPara>
                </a14:m>
                <a:endParaRPr lang="zh-CN" altLang="en-US" sz="2400" dirty="0"/>
              </a:p>
            </p:txBody>
          </p:sp>
        </mc:Choice>
        <mc:Fallback xmlns="">
          <p:sp>
            <p:nvSpPr>
              <p:cNvPr id="3" name="矩形 2">
                <a:extLst>
                  <a:ext uri="{FF2B5EF4-FFF2-40B4-BE49-F238E27FC236}">
                    <a16:creationId xmlns:a16="http://schemas.microsoft.com/office/drawing/2014/main" id="{B57B2E32-87B1-41B5-B8C4-7F4B94E1F9CF}"/>
                  </a:ext>
                </a:extLst>
              </p:cNvPr>
              <p:cNvSpPr>
                <a:spLocks noRot="1" noChangeAspect="1" noMove="1" noResize="1" noEditPoints="1" noAdjustHandles="1" noChangeArrowheads="1" noChangeShapeType="1" noTextEdit="1"/>
              </p:cNvSpPr>
              <p:nvPr/>
            </p:nvSpPr>
            <p:spPr>
              <a:xfrm>
                <a:off x="4288463" y="3237919"/>
                <a:ext cx="3217889" cy="645048"/>
              </a:xfrm>
              <a:prstGeom prst="rect">
                <a:avLst/>
              </a:prstGeom>
              <a:blipFill>
                <a:blip r:embed="rId3"/>
                <a:stretch>
                  <a:fillRect/>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4F359624-3EA1-42D1-9CEC-BE80A87C464E}"/>
              </a:ext>
            </a:extLst>
          </p:cNvPr>
          <p:cNvSpPr/>
          <p:nvPr/>
        </p:nvSpPr>
        <p:spPr>
          <a:xfrm>
            <a:off x="1410352" y="1026972"/>
            <a:ext cx="6096000" cy="830997"/>
          </a:xfrm>
          <a:prstGeom prst="rect">
            <a:avLst/>
          </a:prstGeom>
        </p:spPr>
        <p:txBody>
          <a:bodyPr>
            <a:spAutoFit/>
          </a:bodyPr>
          <a:lstStyle/>
          <a:p>
            <a:pPr marL="342900" indent="-342900">
              <a:buFont typeface="Wingdings" panose="05000000000000000000" pitchFamily="2" charset="2"/>
              <a:buChar char="l"/>
            </a:pP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Construction of Initial Node Features </a:t>
            </a:r>
            <a:b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br>
            <a:endParaRPr lang="zh-CN" altLang="en-US"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5" name="组合 4">
            <a:extLst>
              <a:ext uri="{FF2B5EF4-FFF2-40B4-BE49-F238E27FC236}">
                <a16:creationId xmlns:a16="http://schemas.microsoft.com/office/drawing/2014/main" id="{51AD10E9-D2C4-49DB-B5AA-964D44DF9191}"/>
              </a:ext>
            </a:extLst>
          </p:cNvPr>
          <p:cNvGrpSpPr/>
          <p:nvPr/>
        </p:nvGrpSpPr>
        <p:grpSpPr>
          <a:xfrm>
            <a:off x="307721" y="284840"/>
            <a:ext cx="1971619" cy="523220"/>
            <a:chOff x="568442" y="272139"/>
            <a:chExt cx="1971619" cy="523221"/>
          </a:xfrm>
        </p:grpSpPr>
        <p:sp>
          <p:nvSpPr>
            <p:cNvPr id="6" name="文本框 23">
              <a:extLst>
                <a:ext uri="{FF2B5EF4-FFF2-40B4-BE49-F238E27FC236}">
                  <a16:creationId xmlns:a16="http://schemas.microsoft.com/office/drawing/2014/main" id="{CC9033EC-FF12-4E7B-A20D-D5BB8AA0C830}"/>
                </a:ext>
              </a:extLst>
            </p:cNvPr>
            <p:cNvSpPr txBox="1"/>
            <p:nvPr/>
          </p:nvSpPr>
          <p:spPr>
            <a:xfrm>
              <a:off x="802085" y="272139"/>
              <a:ext cx="1737976" cy="523221"/>
            </a:xfrm>
            <a:prstGeom prst="rect">
              <a:avLst/>
            </a:prstGeom>
            <a:noFill/>
          </p:spPr>
          <p:txBody>
            <a:bodyPr wrap="none" rtlCol="0">
              <a:spAutoFit/>
            </a:bodyPr>
            <a:lstStyle/>
            <a:p>
              <a:r>
                <a:rPr lang="en-US" altLang="zh-CN"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Implement</a:t>
              </a:r>
              <a:endParaRPr lang="zh-CN" altLang="en-US"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7" name="等腰三角形 6">
              <a:extLst>
                <a:ext uri="{FF2B5EF4-FFF2-40B4-BE49-F238E27FC236}">
                  <a16:creationId xmlns:a16="http://schemas.microsoft.com/office/drawing/2014/main" id="{A1764604-A896-42F8-8CCA-29F96793545A}"/>
                </a:ext>
              </a:extLst>
            </p:cNvPr>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gr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915D74B2-FB0A-47ED-91F7-A323F0C18193}"/>
                  </a:ext>
                </a:extLst>
              </p:cNvPr>
              <p:cNvSpPr/>
              <p:nvPr/>
            </p:nvSpPr>
            <p:spPr>
              <a:xfrm>
                <a:off x="1658908" y="1587396"/>
                <a:ext cx="9468787" cy="1846659"/>
              </a:xfrm>
              <a:prstGeom prst="rect">
                <a:avLst/>
              </a:prstGeom>
            </p:spPr>
            <p:txBody>
              <a:bodyPr wrap="square">
                <a:spAutoFit/>
              </a:bodyPr>
              <a:lstStyle/>
              <a:p>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The input collection</a:t>
                </a:r>
                <a14:m>
                  <m:oMath xmlns:m="http://schemas.openxmlformats.org/officeDocument/2006/math">
                    <m:r>
                      <a:rPr lang="en-US" altLang="zh-CN" sz="2400" b="0" i="0" smtClean="0">
                        <a:latin typeface="Cambria Math" panose="02040503050406030204" pitchFamily="18" charset="0"/>
                      </a:rPr>
                      <m:t> </m:t>
                    </m:r>
                    <m:r>
                      <a:rPr lang="zh-CN" altLang="en-US" sz="2400">
                        <a:latin typeface="Cambria Math" panose="02040503050406030204" pitchFamily="18" charset="0"/>
                      </a:rPr>
                      <m:t>𝒯</m:t>
                    </m:r>
                  </m:oMath>
                </a14:m>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 is mapped into node features as follows. For images </a:t>
                </a:r>
                <a14:m>
                  <m:oMath xmlns:m="http://schemas.openxmlformats.org/officeDocument/2006/math">
                    <m:sSub>
                      <m:sSubPr>
                        <m:ctrlPr>
                          <a:rPr lang="zh-CN" altLang="zh-CN" sz="2400" i="1">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r>
                      <a:rPr lang="en-US" altLang="zh-CN" sz="2400" i="1">
                        <a:latin typeface="Cambria Math" panose="02040503050406030204" pitchFamily="18" charset="0"/>
                      </a:rPr>
                      <m:t>∈</m:t>
                    </m:r>
                    <m:r>
                      <a:rPr lang="zh-CN" altLang="en-US" sz="2400">
                        <a:latin typeface="Cambria Math" panose="02040503050406030204" pitchFamily="18" charset="0"/>
                      </a:rPr>
                      <m:t>𝒯</m:t>
                    </m:r>
                  </m:oMath>
                </a14:m>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with known label li, the one-hot encoding of the label is concatenated with the embedding features of the image at the input of the GNN </a:t>
                </a:r>
                <a:br>
                  <a:rPr lang="en-US" altLang="zh-CN" dirty="0"/>
                </a:br>
                <a:endParaRPr lang="zh-CN" altLang="en-US" dirty="0"/>
              </a:p>
            </p:txBody>
          </p:sp>
        </mc:Choice>
        <mc:Fallback xmlns="">
          <p:sp>
            <p:nvSpPr>
              <p:cNvPr id="8" name="矩形 7">
                <a:extLst>
                  <a:ext uri="{FF2B5EF4-FFF2-40B4-BE49-F238E27FC236}">
                    <a16:creationId xmlns:a16="http://schemas.microsoft.com/office/drawing/2014/main" id="{915D74B2-FB0A-47ED-91F7-A323F0C18193}"/>
                  </a:ext>
                </a:extLst>
              </p:cNvPr>
              <p:cNvSpPr>
                <a:spLocks noRot="1" noChangeAspect="1" noMove="1" noResize="1" noEditPoints="1" noAdjustHandles="1" noChangeArrowheads="1" noChangeShapeType="1" noTextEdit="1"/>
              </p:cNvSpPr>
              <p:nvPr/>
            </p:nvSpPr>
            <p:spPr>
              <a:xfrm>
                <a:off x="1658908" y="1587396"/>
                <a:ext cx="9468787" cy="1846659"/>
              </a:xfrm>
              <a:prstGeom prst="rect">
                <a:avLst/>
              </a:prstGeom>
              <a:blipFill>
                <a:blip r:embed="rId4"/>
                <a:stretch>
                  <a:fillRect l="-966" t="-2640" r="-3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3A0B7D24-628D-4BDE-AF2C-158AC4B43449}"/>
                  </a:ext>
                </a:extLst>
              </p:cNvPr>
              <p:cNvSpPr/>
              <p:nvPr/>
            </p:nvSpPr>
            <p:spPr>
              <a:xfrm>
                <a:off x="1728864" y="4271479"/>
                <a:ext cx="9049063" cy="1200329"/>
              </a:xfrm>
              <a:prstGeom prst="rect">
                <a:avLst/>
              </a:prstGeom>
            </p:spPr>
            <p:txBody>
              <a:bodyPr wrap="square">
                <a:spAutoFit/>
              </a:bodyPr>
              <a:lstStyle/>
              <a:p>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where φ is a Convolutional neural network and </a:t>
                </a:r>
                <a14:m>
                  <m:oMath xmlns:m="http://schemas.openxmlformats.org/officeDocument/2006/math">
                    <m:r>
                      <a:rPr lang="en-US" altLang="zh-CN" i="1">
                        <a:latin typeface="Cambria Math" panose="02040503050406030204" pitchFamily="18" charset="0"/>
                      </a:rPr>
                      <m:t>h</m:t>
                    </m:r>
                    <m:r>
                      <a:rPr lang="en-US" altLang="zh-CN" i="1">
                        <a:latin typeface="Cambria Math" panose="02040503050406030204" pitchFamily="18" charset="0"/>
                      </a:rPr>
                      <m:t>(</m:t>
                    </m:r>
                    <m:r>
                      <a:rPr lang="en-US" altLang="zh-CN" i="1">
                        <a:latin typeface="Cambria Math" panose="02040503050406030204" pitchFamily="18" charset="0"/>
                      </a:rPr>
                      <m:t>𝑙</m:t>
                    </m:r>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ℝ</m:t>
                        </m:r>
                      </m:e>
                      <m:sub>
                        <m:r>
                          <a:rPr lang="en-US" altLang="zh-CN" i="1">
                            <a:latin typeface="Cambria Math" panose="02040503050406030204" pitchFamily="18" charset="0"/>
                          </a:rPr>
                          <m:t>+</m:t>
                        </m:r>
                      </m:sub>
                      <m:sup>
                        <m:r>
                          <a:rPr lang="en-US" altLang="zh-CN" i="1">
                            <a:latin typeface="Cambria Math" panose="02040503050406030204" pitchFamily="18" charset="0"/>
                          </a:rPr>
                          <m:t>𝐾</m:t>
                        </m:r>
                      </m:sup>
                    </m:sSubSup>
                    <m:r>
                      <a:rPr lang="en-US" altLang="zh-CN" i="1">
                        <a:latin typeface="Cambria Math" panose="02040503050406030204" pitchFamily="18" charset="0"/>
                      </a:rPr>
                      <m:t> </m:t>
                    </m:r>
                  </m:oMath>
                </a14:m>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is a one-hot encoding of the label. </a:t>
                </a:r>
                <a:b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br>
                <a:endParaRPr lang="zh-CN" altLang="en-US" sz="2400"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3A0B7D24-628D-4BDE-AF2C-158AC4B43449}"/>
                  </a:ext>
                </a:extLst>
              </p:cNvPr>
              <p:cNvSpPr>
                <a:spLocks noRot="1" noChangeAspect="1" noMove="1" noResize="1" noEditPoints="1" noAdjustHandles="1" noChangeArrowheads="1" noChangeShapeType="1" noTextEdit="1"/>
              </p:cNvSpPr>
              <p:nvPr/>
            </p:nvSpPr>
            <p:spPr>
              <a:xfrm>
                <a:off x="1728864" y="4271479"/>
                <a:ext cx="9049063" cy="1200329"/>
              </a:xfrm>
              <a:prstGeom prst="rect">
                <a:avLst/>
              </a:prstGeom>
              <a:blipFill>
                <a:blip r:embed="rId5"/>
                <a:stretch>
                  <a:fillRect l="-1078" t="-40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47127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DEDF1AFD-6484-4573-A5C8-CC278A9880E3}"/>
                  </a:ext>
                </a:extLst>
              </p:cNvPr>
              <p:cNvSpPr/>
              <p:nvPr/>
            </p:nvSpPr>
            <p:spPr>
              <a:xfrm>
                <a:off x="2931033" y="2192625"/>
                <a:ext cx="4782463" cy="8392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𝓁</m:t>
                      </m:r>
                      <m:r>
                        <a:rPr lang="zh-CN" altLang="en-US" sz="2000" i="0">
                          <a:latin typeface="Cambria Math" panose="02040503050406030204" pitchFamily="18" charset="0"/>
                        </a:rPr>
                        <m:t>(</m:t>
                      </m:r>
                      <m:r>
                        <a:rPr lang="zh-CN" altLang="en-US" sz="2000" i="1">
                          <a:latin typeface="Cambria Math" panose="02040503050406030204" pitchFamily="18" charset="0"/>
                        </a:rPr>
                        <m:t>𝛷</m:t>
                      </m:r>
                      <m:r>
                        <a:rPr lang="zh-CN" altLang="en-US" sz="2000" i="0">
                          <a:latin typeface="Cambria Math" panose="02040503050406030204" pitchFamily="18" charset="0"/>
                        </a:rPr>
                        <m:t>(</m:t>
                      </m:r>
                      <m:r>
                        <a:rPr lang="zh-CN" altLang="en-US" sz="2000" i="0">
                          <a:latin typeface="Cambria Math" panose="02040503050406030204" pitchFamily="18" charset="0"/>
                        </a:rPr>
                        <m:t>𝒯</m:t>
                      </m:r>
                      <m:r>
                        <a:rPr lang="zh-CN" altLang="en-US" sz="2000" i="0">
                          <a:latin typeface="Cambria Math" panose="02040503050406030204" pitchFamily="18" charset="0"/>
                        </a:rPr>
                        <m:t>;</m:t>
                      </m:r>
                      <m:r>
                        <a:rPr lang="zh-CN" altLang="en-US" sz="2000" i="1">
                          <a:latin typeface="Cambria Math" panose="02040503050406030204" pitchFamily="18" charset="0"/>
                        </a:rPr>
                        <m:t>𝛩</m:t>
                      </m:r>
                      <m:r>
                        <a:rPr lang="zh-CN" altLang="en-US" sz="2000" i="0">
                          <a:latin typeface="Cambria Math" panose="02040503050406030204" pitchFamily="18" charset="0"/>
                        </a:rPr>
                        <m:t>),</m:t>
                      </m:r>
                      <m:r>
                        <a:rPr lang="zh-CN" altLang="en-US" sz="2000" i="1">
                          <a:latin typeface="Cambria Math" panose="02040503050406030204" pitchFamily="18" charset="0"/>
                        </a:rPr>
                        <m:t>𝑌</m:t>
                      </m:r>
                      <m:r>
                        <a:rPr lang="zh-CN" altLang="en-US" sz="2000" i="0">
                          <a:latin typeface="Cambria Math" panose="02040503050406030204" pitchFamily="18" charset="0"/>
                        </a:rPr>
                        <m:t>)=−</m:t>
                      </m:r>
                      <m:nary>
                        <m:naryPr>
                          <m:chr m:val="∑"/>
                          <m:limLoc m:val="undOvr"/>
                          <m:grow m:val="on"/>
                          <m:supHide m:val="on"/>
                          <m:ctrlPr>
                            <a:rPr lang="zh-CN" altLang="en-US" sz="2000" i="1">
                              <a:latin typeface="Cambria Math" panose="02040503050406030204" pitchFamily="18" charset="0"/>
                            </a:rPr>
                          </m:ctrlPr>
                        </m:naryPr>
                        <m:sub>
                          <m:r>
                            <a:rPr lang="zh-CN" altLang="en-US" sz="2000" i="1">
                              <a:latin typeface="Cambria Math" panose="02040503050406030204" pitchFamily="18" charset="0"/>
                            </a:rPr>
                            <m:t>𝑘</m:t>
                          </m:r>
                        </m:sub>
                        <m:sup/>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𝑦</m:t>
                              </m:r>
                            </m:e>
                            <m:sub>
                              <m:r>
                                <a:rPr lang="zh-CN" altLang="en-US" sz="2000" i="1">
                                  <a:latin typeface="Cambria Math" panose="02040503050406030204" pitchFamily="18" charset="0"/>
                                </a:rPr>
                                <m:t>𝑘</m:t>
                              </m:r>
                            </m:sub>
                          </m:sSub>
                        </m:e>
                      </m:nary>
                      <m:r>
                        <m:rPr>
                          <m:sty m:val="p"/>
                        </m:rPr>
                        <a:rPr lang="zh-CN" altLang="en-US" sz="2000" i="0">
                          <a:latin typeface="Cambria Math" panose="02040503050406030204" pitchFamily="18" charset="0"/>
                        </a:rPr>
                        <m:t>log</m:t>
                      </m:r>
                      <m:r>
                        <a:rPr lang="zh-CN" altLang="en-US" sz="2000" i="1">
                          <a:latin typeface="Cambria Math" panose="02040503050406030204" pitchFamily="18" charset="0"/>
                        </a:rPr>
                        <m:t>𝑃</m:t>
                      </m:r>
                      <m:r>
                        <a:rPr lang="zh-CN" altLang="en-US" sz="2000" i="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𝑌</m:t>
                          </m:r>
                        </m:e>
                        <m:sub>
                          <m:r>
                            <a:rPr lang="zh-CN" altLang="en-US" sz="2000" i="0">
                              <a:latin typeface="Cambria Math" panose="02040503050406030204" pitchFamily="18" charset="0"/>
                            </a:rPr>
                            <m:t>∗</m:t>
                          </m:r>
                        </m:sub>
                      </m:sSub>
                      <m:r>
                        <a:rPr lang="zh-CN" altLang="en-US" sz="2000" i="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𝑦</m:t>
                          </m:r>
                        </m:e>
                        <m:sub>
                          <m:r>
                            <a:rPr lang="zh-CN" altLang="en-US" sz="2000" i="1">
                              <a:latin typeface="Cambria Math" panose="02040503050406030204" pitchFamily="18" charset="0"/>
                            </a:rPr>
                            <m:t>𝑘</m:t>
                          </m:r>
                        </m:sub>
                      </m:sSub>
                      <m:r>
                        <a:rPr lang="zh-CN" altLang="en-US" sz="2000" i="0">
                          <a:latin typeface="Cambria Math" panose="02040503050406030204" pitchFamily="18" charset="0"/>
                        </a:rPr>
                        <m:t>|</m:t>
                      </m:r>
                      <m:r>
                        <a:rPr lang="zh-CN" altLang="en-US" sz="2000" i="0">
                          <a:latin typeface="Cambria Math" panose="02040503050406030204" pitchFamily="18" charset="0"/>
                        </a:rPr>
                        <m:t>𝒯</m:t>
                      </m:r>
                      <m:r>
                        <a:rPr lang="en-US" altLang="zh-CN" sz="2000" b="0" i="0" smtClean="0">
                          <a:latin typeface="Cambria Math" panose="02040503050406030204" pitchFamily="18" charset="0"/>
                        </a:rPr>
                        <m:t>)</m:t>
                      </m:r>
                    </m:oMath>
                  </m:oMathPara>
                </a14:m>
                <a:endParaRPr lang="zh-CN" altLang="en-US" sz="2000" dirty="0"/>
              </a:p>
            </p:txBody>
          </p:sp>
        </mc:Choice>
        <mc:Fallback xmlns="">
          <p:sp>
            <p:nvSpPr>
              <p:cNvPr id="4" name="矩形 3">
                <a:extLst>
                  <a:ext uri="{FF2B5EF4-FFF2-40B4-BE49-F238E27FC236}">
                    <a16:creationId xmlns:a16="http://schemas.microsoft.com/office/drawing/2014/main" id="{DEDF1AFD-6484-4573-A5C8-CC278A9880E3}"/>
                  </a:ext>
                </a:extLst>
              </p:cNvPr>
              <p:cNvSpPr>
                <a:spLocks noRot="1" noChangeAspect="1" noMove="1" noResize="1" noEditPoints="1" noAdjustHandles="1" noChangeArrowheads="1" noChangeShapeType="1" noTextEdit="1"/>
              </p:cNvSpPr>
              <p:nvPr/>
            </p:nvSpPr>
            <p:spPr>
              <a:xfrm>
                <a:off x="2931033" y="2192625"/>
                <a:ext cx="4782463" cy="83926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BEC2A229-FBC3-4171-914B-13CD8DE826E7}"/>
                  </a:ext>
                </a:extLst>
              </p:cNvPr>
              <p:cNvSpPr/>
              <p:nvPr/>
            </p:nvSpPr>
            <p:spPr>
              <a:xfrm>
                <a:off x="3299079" y="4564770"/>
                <a:ext cx="3900876" cy="8392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smtClean="0">
                              <a:latin typeface="Cambria Math" panose="02040503050406030204" pitchFamily="18" charset="0"/>
                            </a:rPr>
                          </m:ctrlPr>
                        </m:sSubPr>
                        <m:e>
                          <m:r>
                            <m:rPr>
                              <m:sty m:val="p"/>
                            </m:rPr>
                            <a:rPr lang="zh-CN" altLang="en-US" sz="2000">
                              <a:latin typeface="Cambria Math" panose="02040503050406030204" pitchFamily="18" charset="0"/>
                            </a:rPr>
                            <m:t>min</m:t>
                          </m:r>
                        </m:e>
                        <m:sub>
                          <m:r>
                            <a:rPr lang="zh-CN" altLang="en-US" sz="2000" i="1">
                              <a:latin typeface="Cambria Math" panose="02040503050406030204" pitchFamily="18" charset="0"/>
                            </a:rPr>
                            <m:t>𝛩</m:t>
                          </m:r>
                        </m:sub>
                      </m:sSub>
                      <m:f>
                        <m:fPr>
                          <m:ctrlPr>
                            <a:rPr lang="zh-CN" altLang="en-US" sz="2000" i="1">
                              <a:latin typeface="Cambria Math" panose="02040503050406030204" pitchFamily="18" charset="0"/>
                            </a:rPr>
                          </m:ctrlPr>
                        </m:fPr>
                        <m:num>
                          <m:r>
                            <a:rPr lang="zh-CN" altLang="en-US" sz="2000">
                              <a:latin typeface="Cambria Math" panose="02040503050406030204" pitchFamily="18" charset="0"/>
                            </a:rPr>
                            <m:t>1</m:t>
                          </m:r>
                        </m:num>
                        <m:den>
                          <m:r>
                            <a:rPr lang="zh-CN" altLang="en-US" sz="2000" i="1">
                              <a:latin typeface="Cambria Math" panose="02040503050406030204" pitchFamily="18" charset="0"/>
                            </a:rPr>
                            <m:t>𝐿</m:t>
                          </m:r>
                        </m:den>
                      </m:f>
                      <m:nary>
                        <m:naryPr>
                          <m:chr m:val="∑"/>
                          <m:limLoc m:val="undOvr"/>
                          <m:grow m:val="on"/>
                          <m:supHide m:val="on"/>
                          <m:ctrlPr>
                            <a:rPr lang="zh-CN" altLang="en-US" sz="2000" i="1">
                              <a:latin typeface="Cambria Math" panose="02040503050406030204" pitchFamily="18" charset="0"/>
                            </a:rPr>
                          </m:ctrlPr>
                        </m:naryPr>
                        <m:sub>
                          <m:r>
                            <a:rPr lang="zh-CN" altLang="en-US" sz="2000" i="1">
                              <a:latin typeface="Cambria Math" panose="02040503050406030204" pitchFamily="18" charset="0"/>
                            </a:rPr>
                            <m:t>𝑖</m:t>
                          </m:r>
                          <m:r>
                            <a:rPr lang="zh-CN" altLang="en-US" sz="2000">
                              <a:latin typeface="Cambria Math" panose="02040503050406030204" pitchFamily="18" charset="0"/>
                            </a:rPr>
                            <m:t>≤</m:t>
                          </m:r>
                          <m:r>
                            <a:rPr lang="zh-CN" altLang="en-US" sz="2000" i="1">
                              <a:latin typeface="Cambria Math" panose="02040503050406030204" pitchFamily="18" charset="0"/>
                            </a:rPr>
                            <m:t>𝐿</m:t>
                          </m:r>
                        </m:sub>
                        <m:sup/>
                        <m:e>
                          <m:r>
                            <a:rPr lang="zh-CN" altLang="en-US" sz="2000">
                              <a:latin typeface="Cambria Math" panose="02040503050406030204" pitchFamily="18" charset="0"/>
                            </a:rPr>
                            <m:t>𝓁</m:t>
                          </m:r>
                        </m:e>
                      </m:nary>
                      <m:r>
                        <a:rPr lang="zh-CN" altLang="en-US" sz="2000">
                          <a:latin typeface="Cambria Math" panose="02040503050406030204" pitchFamily="18" charset="0"/>
                        </a:rPr>
                        <m:t>(</m:t>
                      </m:r>
                      <m:r>
                        <a:rPr lang="zh-CN" altLang="en-US" sz="2000" i="1">
                          <a:latin typeface="Cambria Math" panose="02040503050406030204" pitchFamily="18" charset="0"/>
                        </a:rPr>
                        <m:t>𝛷</m:t>
                      </m:r>
                      <m:r>
                        <a:rPr lang="zh-CN" altLang="en-US" sz="200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a:latin typeface="Cambria Math" panose="02040503050406030204" pitchFamily="18" charset="0"/>
                            </a:rPr>
                            <m:t>𝒯</m:t>
                          </m:r>
                        </m:e>
                        <m:sub>
                          <m:r>
                            <a:rPr lang="zh-CN" altLang="en-US" sz="2000" i="1">
                              <a:latin typeface="Cambria Math" panose="02040503050406030204" pitchFamily="18" charset="0"/>
                            </a:rPr>
                            <m:t>𝑖</m:t>
                          </m:r>
                        </m:sub>
                      </m:sSub>
                      <m:r>
                        <a:rPr lang="zh-CN" altLang="en-US" sz="2000">
                          <a:latin typeface="Cambria Math" panose="02040503050406030204" pitchFamily="18" charset="0"/>
                        </a:rPr>
                        <m:t>;</m:t>
                      </m:r>
                      <m:r>
                        <a:rPr lang="zh-CN" altLang="en-US" sz="2000" i="1">
                          <a:latin typeface="Cambria Math" panose="02040503050406030204" pitchFamily="18" charset="0"/>
                        </a:rPr>
                        <m:t>𝛩</m:t>
                      </m:r>
                      <m:r>
                        <a:rPr lang="zh-CN" altLang="en-US" sz="200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𝑌</m:t>
                          </m:r>
                        </m:e>
                        <m:sub>
                          <m:r>
                            <a:rPr lang="zh-CN" altLang="en-US" sz="2000" i="1">
                              <a:latin typeface="Cambria Math" panose="02040503050406030204" pitchFamily="18" charset="0"/>
                            </a:rPr>
                            <m:t>𝑖</m:t>
                          </m:r>
                        </m:sub>
                      </m:sSub>
                      <m:r>
                        <a:rPr lang="zh-CN" altLang="en-US" sz="2000">
                          <a:latin typeface="Cambria Math" panose="02040503050406030204" pitchFamily="18" charset="0"/>
                        </a:rPr>
                        <m:t>)+</m:t>
                      </m:r>
                      <m:r>
                        <a:rPr lang="zh-CN" altLang="en-US" sz="2000">
                          <a:latin typeface="Cambria Math" panose="02040503050406030204" pitchFamily="18" charset="0"/>
                        </a:rPr>
                        <m:t>ℛ</m:t>
                      </m:r>
                      <m:r>
                        <a:rPr lang="zh-CN" altLang="en-US" sz="2000">
                          <a:latin typeface="Cambria Math" panose="02040503050406030204" pitchFamily="18" charset="0"/>
                        </a:rPr>
                        <m:t>(</m:t>
                      </m:r>
                      <m:r>
                        <a:rPr lang="zh-CN" altLang="en-US" sz="2000" i="1">
                          <a:latin typeface="Cambria Math" panose="02040503050406030204" pitchFamily="18" charset="0"/>
                        </a:rPr>
                        <m:t>𝛩</m:t>
                      </m:r>
                      <m:r>
                        <a:rPr lang="en-US" altLang="zh-CN" sz="2000" b="0" i="1" smtClean="0">
                          <a:latin typeface="Cambria Math" panose="02040503050406030204" pitchFamily="18" charset="0"/>
                        </a:rPr>
                        <m:t>)</m:t>
                      </m:r>
                    </m:oMath>
                  </m:oMathPara>
                </a14:m>
                <a:endParaRPr lang="zh-CN" altLang="en-US" sz="2000" dirty="0"/>
              </a:p>
            </p:txBody>
          </p:sp>
        </mc:Choice>
        <mc:Fallback xmlns="">
          <p:sp>
            <p:nvSpPr>
              <p:cNvPr id="8" name="矩形 7">
                <a:extLst>
                  <a:ext uri="{FF2B5EF4-FFF2-40B4-BE49-F238E27FC236}">
                    <a16:creationId xmlns:a16="http://schemas.microsoft.com/office/drawing/2014/main" id="{BEC2A229-FBC3-4171-914B-13CD8DE826E7}"/>
                  </a:ext>
                </a:extLst>
              </p:cNvPr>
              <p:cNvSpPr>
                <a:spLocks noRot="1" noChangeAspect="1" noMove="1" noResize="1" noEditPoints="1" noAdjustHandles="1" noChangeArrowheads="1" noChangeShapeType="1" noTextEdit="1"/>
              </p:cNvSpPr>
              <p:nvPr/>
            </p:nvSpPr>
            <p:spPr>
              <a:xfrm>
                <a:off x="3299079" y="4564770"/>
                <a:ext cx="3900876" cy="83926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3FA460F2-621D-4306-8BAE-741FA4D9B100}"/>
                  </a:ext>
                </a:extLst>
              </p:cNvPr>
              <p:cNvSpPr/>
              <p:nvPr/>
            </p:nvSpPr>
            <p:spPr>
              <a:xfrm>
                <a:off x="541364" y="3557380"/>
                <a:ext cx="10940117" cy="1107996"/>
              </a:xfrm>
              <a:prstGeom prst="rect">
                <a:avLst/>
              </a:prstGeom>
            </p:spPr>
            <p:txBody>
              <a:bodyPr wrap="square">
                <a:spAutoFit/>
              </a:bodyPr>
              <a:lstStyle/>
              <a:p>
                <a:pPr marL="342900" indent="-342900">
                  <a:buFont typeface="Wingdings" panose="05000000000000000000" pitchFamily="2" charset="2"/>
                  <a:buChar char="l"/>
                </a:pPr>
                <a:r>
                  <a:rPr lang="en-US" altLang="zh-CN" sz="2400" dirty="0">
                    <a:solidFill>
                      <a:srgbClr val="000000"/>
                    </a:solidFill>
                    <a:latin typeface="Times New Roman" panose="02020603050405020304" pitchFamily="18" charset="0"/>
                    <a:cs typeface="Times New Roman" panose="02020603050405020304" pitchFamily="18" charset="0"/>
                  </a:rPr>
                  <a:t>Given a training set </a:t>
                </a:r>
                <a14:m>
                  <m:oMath xmlns:m="http://schemas.openxmlformats.org/officeDocument/2006/math">
                    <m:sSub>
                      <m:sSubPr>
                        <m:ctrlPr>
                          <a:rPr lang="zh-CN" altLang="zh-CN" sz="2400" i="1">
                            <a:solidFill>
                              <a:srgbClr val="000000"/>
                            </a:solidFill>
                            <a:latin typeface="Cambria Math" panose="02040503050406030204" pitchFamily="18" charset="0"/>
                            <a:cs typeface="Times New Roman" panose="02020603050405020304" pitchFamily="18" charset="0"/>
                          </a:rPr>
                        </m:ctrlPr>
                      </m:sSubPr>
                      <m:e>
                        <m:r>
                          <a:rPr lang="en-US" altLang="zh-CN" sz="2400">
                            <a:solidFill>
                              <a:srgbClr val="000000"/>
                            </a:solidFill>
                            <a:latin typeface="Cambria Math" panose="02040503050406030204" pitchFamily="18" charset="0"/>
                            <a:cs typeface="Times New Roman" panose="02020603050405020304" pitchFamily="18" charset="0"/>
                          </a:rPr>
                          <m:t>{</m:t>
                        </m:r>
                        <m:sSub>
                          <m:sSubPr>
                            <m:ctrlPr>
                              <a:rPr lang="zh-CN" altLang="zh-CN" sz="2400" i="1">
                                <a:solidFill>
                                  <a:srgbClr val="000000"/>
                                </a:solidFill>
                                <a:latin typeface="Cambria Math" panose="02040503050406030204" pitchFamily="18" charset="0"/>
                                <a:cs typeface="Times New Roman" panose="02020603050405020304" pitchFamily="18" charset="0"/>
                              </a:rPr>
                            </m:ctrlPr>
                          </m:sSubPr>
                          <m:e>
                            <m:r>
                              <a:rPr lang="en-US" altLang="zh-CN" sz="2400">
                                <a:solidFill>
                                  <a:srgbClr val="000000"/>
                                </a:solidFill>
                                <a:latin typeface="Cambria Math" panose="02040503050406030204" pitchFamily="18" charset="0"/>
                                <a:cs typeface="Times New Roman" panose="02020603050405020304" pitchFamily="18" charset="0"/>
                              </a:rPr>
                              <m:t>(</m:t>
                            </m:r>
                            <m:sSub>
                              <m:sSubPr>
                                <m:ctrlPr>
                                  <a:rPr lang="zh-CN" altLang="zh-CN" sz="2400" i="1">
                                    <a:solidFill>
                                      <a:srgbClr val="000000"/>
                                    </a:solidFill>
                                    <a:latin typeface="Cambria Math" panose="02040503050406030204" pitchFamily="18" charset="0"/>
                                    <a:cs typeface="Times New Roman" panose="02020603050405020304" pitchFamily="18" charset="0"/>
                                  </a:rPr>
                                </m:ctrlPr>
                              </m:sSubPr>
                              <m:e>
                                <m:r>
                                  <a:rPr lang="en-US" altLang="zh-CN" sz="2400">
                                    <a:solidFill>
                                      <a:srgbClr val="000000"/>
                                    </a:solidFill>
                                    <a:latin typeface="Cambria Math" panose="02040503050406030204" pitchFamily="18" charset="0"/>
                                    <a:cs typeface="Times New Roman" panose="02020603050405020304" pitchFamily="18" charset="0"/>
                                  </a:rPr>
                                  <m:t>𝒯</m:t>
                                </m:r>
                              </m:e>
                              <m:sub>
                                <m:r>
                                  <a:rPr lang="en-US" altLang="zh-CN" sz="2400">
                                    <a:solidFill>
                                      <a:srgbClr val="000000"/>
                                    </a:solidFill>
                                    <a:latin typeface="Cambria Math" panose="02040503050406030204" pitchFamily="18" charset="0"/>
                                    <a:cs typeface="Times New Roman" panose="02020603050405020304" pitchFamily="18" charset="0"/>
                                  </a:rPr>
                                  <m:t>𝑖</m:t>
                                </m:r>
                              </m:sub>
                            </m:sSub>
                            <m:r>
                              <a:rPr lang="en-US" altLang="zh-CN" sz="2400">
                                <a:solidFill>
                                  <a:srgbClr val="000000"/>
                                </a:solidFill>
                                <a:latin typeface="Cambria Math" panose="02040503050406030204" pitchFamily="18" charset="0"/>
                                <a:cs typeface="Times New Roman" panose="02020603050405020304" pitchFamily="18" charset="0"/>
                              </a:rPr>
                              <m:t>,</m:t>
                            </m:r>
                            <m:sSub>
                              <m:sSubPr>
                                <m:ctrlPr>
                                  <a:rPr lang="zh-CN" altLang="zh-CN" sz="2400" i="1">
                                    <a:solidFill>
                                      <a:srgbClr val="000000"/>
                                    </a:solidFill>
                                    <a:latin typeface="Cambria Math" panose="02040503050406030204" pitchFamily="18" charset="0"/>
                                    <a:cs typeface="Times New Roman" panose="02020603050405020304" pitchFamily="18" charset="0"/>
                                  </a:rPr>
                                </m:ctrlPr>
                              </m:sSubPr>
                              <m:e>
                                <m:r>
                                  <a:rPr lang="en-US" altLang="zh-CN" sz="2400">
                                    <a:solidFill>
                                      <a:srgbClr val="000000"/>
                                    </a:solidFill>
                                    <a:latin typeface="Cambria Math" panose="02040503050406030204" pitchFamily="18" charset="0"/>
                                    <a:cs typeface="Times New Roman" panose="02020603050405020304" pitchFamily="18" charset="0"/>
                                  </a:rPr>
                                  <m:t>𝑌</m:t>
                                </m:r>
                              </m:e>
                              <m:sub>
                                <m:r>
                                  <a:rPr lang="en-US" altLang="zh-CN" sz="2400">
                                    <a:solidFill>
                                      <a:srgbClr val="000000"/>
                                    </a:solidFill>
                                    <a:latin typeface="Cambria Math" panose="02040503050406030204" pitchFamily="18" charset="0"/>
                                    <a:cs typeface="Times New Roman" panose="02020603050405020304" pitchFamily="18" charset="0"/>
                                  </a:rPr>
                                  <m:t>𝑖</m:t>
                                </m:r>
                              </m:sub>
                            </m:sSub>
                            <m:r>
                              <a:rPr lang="en-US" altLang="zh-CN" sz="2400">
                                <a:solidFill>
                                  <a:srgbClr val="000000"/>
                                </a:solidFill>
                                <a:latin typeface="Cambria Math" panose="02040503050406030204" pitchFamily="18" charset="0"/>
                                <a:cs typeface="Times New Roman" panose="02020603050405020304" pitchFamily="18" charset="0"/>
                              </a:rPr>
                              <m:t>)</m:t>
                            </m:r>
                          </m:e>
                          <m:sub>
                            <m:r>
                              <a:rPr lang="en-US" altLang="zh-CN" sz="2400">
                                <a:solidFill>
                                  <a:srgbClr val="000000"/>
                                </a:solidFill>
                                <a:latin typeface="Cambria Math" panose="02040503050406030204" pitchFamily="18" charset="0"/>
                                <a:cs typeface="Times New Roman" panose="02020603050405020304" pitchFamily="18" charset="0"/>
                              </a:rPr>
                              <m:t>𝑖</m:t>
                            </m:r>
                          </m:sub>
                        </m:sSub>
                        <m:r>
                          <a:rPr lang="en-US" altLang="zh-CN" sz="2400">
                            <a:solidFill>
                              <a:srgbClr val="000000"/>
                            </a:solidFill>
                            <a:latin typeface="Cambria Math" panose="02040503050406030204" pitchFamily="18" charset="0"/>
                            <a:cs typeface="Times New Roman" panose="02020603050405020304" pitchFamily="18" charset="0"/>
                          </a:rPr>
                          <m:t>}</m:t>
                        </m:r>
                      </m:e>
                      <m:sub>
                        <m:r>
                          <a:rPr lang="en-US" altLang="zh-CN" sz="2400">
                            <a:solidFill>
                              <a:srgbClr val="000000"/>
                            </a:solidFill>
                            <a:latin typeface="Cambria Math" panose="02040503050406030204" pitchFamily="18" charset="0"/>
                            <a:cs typeface="Times New Roman" panose="02020603050405020304" pitchFamily="18" charset="0"/>
                          </a:rPr>
                          <m:t>𝑖</m:t>
                        </m:r>
                        <m:r>
                          <a:rPr lang="en-US" altLang="zh-CN" sz="2400">
                            <a:solidFill>
                              <a:srgbClr val="000000"/>
                            </a:solidFill>
                            <a:latin typeface="Cambria Math" panose="02040503050406030204" pitchFamily="18" charset="0"/>
                            <a:cs typeface="Times New Roman" panose="02020603050405020304" pitchFamily="18" charset="0"/>
                          </a:rPr>
                          <m:t>≤</m:t>
                        </m:r>
                        <m:r>
                          <a:rPr lang="en-US" altLang="zh-CN" sz="2400">
                            <a:solidFill>
                              <a:srgbClr val="000000"/>
                            </a:solidFill>
                            <a:latin typeface="Cambria Math" panose="02040503050406030204" pitchFamily="18" charset="0"/>
                            <a:cs typeface="Times New Roman" panose="02020603050405020304" pitchFamily="18" charset="0"/>
                          </a:rPr>
                          <m:t>𝐿</m:t>
                        </m:r>
                      </m:sub>
                    </m:sSub>
                  </m:oMath>
                </a14:m>
                <a:r>
                  <a:rPr lang="en-US" altLang="zh-CN" sz="2400" dirty="0">
                    <a:solidFill>
                      <a:srgbClr val="000000"/>
                    </a:solidFill>
                    <a:latin typeface="Times New Roman" panose="02020603050405020304" pitchFamily="18" charset="0"/>
                    <a:cs typeface="Times New Roman" panose="02020603050405020304" pitchFamily="18" charset="0"/>
                  </a:rPr>
                  <a:t>, we consider the standard supervised learning objective </a:t>
                </a:r>
                <a:br>
                  <a:rPr lang="en-US" altLang="zh-CN" dirty="0"/>
                </a:br>
                <a:endParaRPr lang="zh-CN" altLang="en-US" dirty="0"/>
              </a:p>
            </p:txBody>
          </p:sp>
        </mc:Choice>
        <mc:Fallback xmlns="">
          <p:sp>
            <p:nvSpPr>
              <p:cNvPr id="9" name="矩形 8">
                <a:extLst>
                  <a:ext uri="{FF2B5EF4-FFF2-40B4-BE49-F238E27FC236}">
                    <a16:creationId xmlns:a16="http://schemas.microsoft.com/office/drawing/2014/main" id="{3FA460F2-621D-4306-8BAE-741FA4D9B100}"/>
                  </a:ext>
                </a:extLst>
              </p:cNvPr>
              <p:cNvSpPr>
                <a:spLocks noRot="1" noChangeAspect="1" noMove="1" noResize="1" noEditPoints="1" noAdjustHandles="1" noChangeArrowheads="1" noChangeShapeType="1" noTextEdit="1"/>
              </p:cNvSpPr>
              <p:nvPr/>
            </p:nvSpPr>
            <p:spPr>
              <a:xfrm>
                <a:off x="541364" y="3557380"/>
                <a:ext cx="10940117" cy="1107996"/>
              </a:xfrm>
              <a:prstGeom prst="rect">
                <a:avLst/>
              </a:prstGeom>
              <a:blipFill>
                <a:blip r:embed="rId5"/>
                <a:stretch>
                  <a:fillRect l="-780" t="-4420"/>
                </a:stretch>
              </a:blipFill>
            </p:spPr>
            <p:txBody>
              <a:bodyPr/>
              <a:lstStyle/>
              <a:p>
                <a:r>
                  <a:rPr lang="zh-CN" altLang="en-US">
                    <a:noFill/>
                  </a:rPr>
                  <a:t> </a:t>
                </a:r>
              </a:p>
            </p:txBody>
          </p:sp>
        </mc:Fallback>
      </mc:AlternateContent>
      <p:grpSp>
        <p:nvGrpSpPr>
          <p:cNvPr id="10" name="组合 9">
            <a:extLst>
              <a:ext uri="{FF2B5EF4-FFF2-40B4-BE49-F238E27FC236}">
                <a16:creationId xmlns:a16="http://schemas.microsoft.com/office/drawing/2014/main" id="{9861A1B9-2F54-4FFA-8F19-1DC5163D1F0A}"/>
              </a:ext>
            </a:extLst>
          </p:cNvPr>
          <p:cNvGrpSpPr/>
          <p:nvPr/>
        </p:nvGrpSpPr>
        <p:grpSpPr>
          <a:xfrm>
            <a:off x="307721" y="284840"/>
            <a:ext cx="1971619" cy="523220"/>
            <a:chOff x="568442" y="272139"/>
            <a:chExt cx="1971619" cy="523221"/>
          </a:xfrm>
        </p:grpSpPr>
        <p:sp>
          <p:nvSpPr>
            <p:cNvPr id="11" name="文本框 23">
              <a:extLst>
                <a:ext uri="{FF2B5EF4-FFF2-40B4-BE49-F238E27FC236}">
                  <a16:creationId xmlns:a16="http://schemas.microsoft.com/office/drawing/2014/main" id="{0CE206F0-5551-4DD2-A1E4-A07566801EBA}"/>
                </a:ext>
              </a:extLst>
            </p:cNvPr>
            <p:cNvSpPr txBox="1"/>
            <p:nvPr/>
          </p:nvSpPr>
          <p:spPr>
            <a:xfrm>
              <a:off x="802085" y="272139"/>
              <a:ext cx="1737976" cy="523221"/>
            </a:xfrm>
            <a:prstGeom prst="rect">
              <a:avLst/>
            </a:prstGeom>
            <a:noFill/>
          </p:spPr>
          <p:txBody>
            <a:bodyPr wrap="none" rtlCol="0">
              <a:spAutoFit/>
            </a:bodyPr>
            <a:lstStyle/>
            <a:p>
              <a:r>
                <a:rPr lang="en-US" altLang="zh-CN"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Implement</a:t>
              </a:r>
              <a:endParaRPr lang="zh-CN" altLang="en-US"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12" name="等腰三角形 11">
              <a:extLst>
                <a:ext uri="{FF2B5EF4-FFF2-40B4-BE49-F238E27FC236}">
                  <a16:creationId xmlns:a16="http://schemas.microsoft.com/office/drawing/2014/main" id="{6132CD10-6250-43F8-89B3-E29C1D473220}"/>
                </a:ext>
              </a:extLst>
            </p:cNvPr>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grpSp>
      <p:sp>
        <p:nvSpPr>
          <p:cNvPr id="3" name="矩形 2">
            <a:extLst>
              <a:ext uri="{FF2B5EF4-FFF2-40B4-BE49-F238E27FC236}">
                <a16:creationId xmlns:a16="http://schemas.microsoft.com/office/drawing/2014/main" id="{2DEC1E14-0B76-4D18-8C0C-A2BF3E350667}"/>
              </a:ext>
            </a:extLst>
          </p:cNvPr>
          <p:cNvSpPr/>
          <p:nvPr/>
        </p:nvSpPr>
        <p:spPr>
          <a:xfrm>
            <a:off x="541364" y="1453961"/>
            <a:ext cx="8945938" cy="738664"/>
          </a:xfrm>
          <a:prstGeom prst="rect">
            <a:avLst/>
          </a:prstGeom>
        </p:spPr>
        <p:txBody>
          <a:bodyPr wrap="square">
            <a:spAutoFit/>
          </a:bodyPr>
          <a:lstStyle/>
          <a:p>
            <a:pPr marL="342900" indent="-342900">
              <a:buFont typeface="Wingdings" panose="05000000000000000000" pitchFamily="2" charset="2"/>
              <a:buChar char="l"/>
            </a:pPr>
            <a:r>
              <a:rPr lang="en-US" altLang="zh-CN" sz="2400" dirty="0">
                <a:solidFill>
                  <a:srgbClr val="000000"/>
                </a:solidFill>
                <a:latin typeface="Times New Roman" panose="02020603050405020304" pitchFamily="18" charset="0"/>
                <a:cs typeface="Times New Roman" panose="02020603050405020304" pitchFamily="18" charset="0"/>
              </a:rPr>
              <a:t>We then consider the Cross-entropy loss evaluated at node </a:t>
            </a:r>
            <a:r>
              <a:rPr lang="en-US" altLang="zh-CN" sz="2400" i="1" dirty="0">
                <a:solidFill>
                  <a:srgbClr val="000000"/>
                </a:solidFill>
                <a:latin typeface="Times New Roman" panose="02020603050405020304" pitchFamily="18" charset="0"/>
                <a:cs typeface="Times New Roman" panose="02020603050405020304" pitchFamily="18" charset="0"/>
              </a:rPr>
              <a:t>∗</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t>
            </a:r>
            <a:br>
              <a:rPr lang="en-US" altLang="zh-CN" dirty="0"/>
            </a:br>
            <a:endParaRPr lang="zh-CN" altLang="en-US" dirty="0"/>
          </a:p>
        </p:txBody>
      </p:sp>
    </p:spTree>
    <p:extLst>
      <p:ext uri="{BB962C8B-B14F-4D97-AF65-F5344CB8AC3E}">
        <p14:creationId xmlns:p14="http://schemas.microsoft.com/office/powerpoint/2010/main" val="187205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F3281BA-A536-494F-B969-8ED8BA546470}"/>
              </a:ext>
            </a:extLst>
          </p:cNvPr>
          <p:cNvPicPr>
            <a:picLocks noChangeAspect="1"/>
          </p:cNvPicPr>
          <p:nvPr/>
        </p:nvPicPr>
        <p:blipFill>
          <a:blip r:embed="rId2"/>
          <a:stretch>
            <a:fillRect/>
          </a:stretch>
        </p:blipFill>
        <p:spPr>
          <a:xfrm>
            <a:off x="2396412" y="0"/>
            <a:ext cx="7399176" cy="6858000"/>
          </a:xfrm>
          <a:prstGeom prst="rect">
            <a:avLst/>
          </a:prstGeom>
        </p:spPr>
      </p:pic>
      <p:grpSp>
        <p:nvGrpSpPr>
          <p:cNvPr id="4" name="组合 3">
            <a:extLst>
              <a:ext uri="{FF2B5EF4-FFF2-40B4-BE49-F238E27FC236}">
                <a16:creationId xmlns:a16="http://schemas.microsoft.com/office/drawing/2014/main" id="{FC37EC88-BA68-490D-819F-2D821FD9FEDC}"/>
              </a:ext>
            </a:extLst>
          </p:cNvPr>
          <p:cNvGrpSpPr/>
          <p:nvPr/>
        </p:nvGrpSpPr>
        <p:grpSpPr>
          <a:xfrm>
            <a:off x="307721" y="284840"/>
            <a:ext cx="1971619" cy="523220"/>
            <a:chOff x="568442" y="272139"/>
            <a:chExt cx="1971619" cy="523221"/>
          </a:xfrm>
        </p:grpSpPr>
        <p:sp>
          <p:nvSpPr>
            <p:cNvPr id="5" name="文本框 23">
              <a:extLst>
                <a:ext uri="{FF2B5EF4-FFF2-40B4-BE49-F238E27FC236}">
                  <a16:creationId xmlns:a16="http://schemas.microsoft.com/office/drawing/2014/main" id="{6186F829-D34E-4BA1-BEBB-137CA2F63153}"/>
                </a:ext>
              </a:extLst>
            </p:cNvPr>
            <p:cNvSpPr txBox="1"/>
            <p:nvPr/>
          </p:nvSpPr>
          <p:spPr>
            <a:xfrm>
              <a:off x="802085" y="272139"/>
              <a:ext cx="1737976" cy="523221"/>
            </a:xfrm>
            <a:prstGeom prst="rect">
              <a:avLst/>
            </a:prstGeom>
            <a:noFill/>
          </p:spPr>
          <p:txBody>
            <a:bodyPr wrap="none" rtlCol="0">
              <a:spAutoFit/>
            </a:bodyPr>
            <a:lstStyle/>
            <a:p>
              <a:r>
                <a:rPr lang="en-US" altLang="zh-CN"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Implement</a:t>
              </a:r>
              <a:endParaRPr lang="zh-CN" altLang="en-US"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6" name="等腰三角形 5">
              <a:extLst>
                <a:ext uri="{FF2B5EF4-FFF2-40B4-BE49-F238E27FC236}">
                  <a16:creationId xmlns:a16="http://schemas.microsoft.com/office/drawing/2014/main" id="{FC491B7B-87C1-4F32-81F7-9C6F2FDA9991}"/>
                </a:ext>
              </a:extLst>
            </p:cNvPr>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grpSp>
    </p:spTree>
    <p:extLst>
      <p:ext uri="{BB962C8B-B14F-4D97-AF65-F5344CB8AC3E}">
        <p14:creationId xmlns:p14="http://schemas.microsoft.com/office/powerpoint/2010/main" val="3652275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9E75BD3-50B3-4188-B151-374D47D6D65E}"/>
              </a:ext>
            </a:extLst>
          </p:cNvPr>
          <p:cNvPicPr>
            <a:picLocks noChangeAspect="1"/>
          </p:cNvPicPr>
          <p:nvPr/>
        </p:nvPicPr>
        <p:blipFill>
          <a:blip r:embed="rId2"/>
          <a:stretch>
            <a:fillRect/>
          </a:stretch>
        </p:blipFill>
        <p:spPr>
          <a:xfrm>
            <a:off x="960608" y="1315496"/>
            <a:ext cx="10270783" cy="4227008"/>
          </a:xfrm>
          <a:prstGeom prst="rect">
            <a:avLst/>
          </a:prstGeom>
        </p:spPr>
      </p:pic>
      <p:grpSp>
        <p:nvGrpSpPr>
          <p:cNvPr id="3" name="组合 2">
            <a:extLst>
              <a:ext uri="{FF2B5EF4-FFF2-40B4-BE49-F238E27FC236}">
                <a16:creationId xmlns:a16="http://schemas.microsoft.com/office/drawing/2014/main" id="{8FD3BD6D-52A8-498D-93EC-C1E425998095}"/>
              </a:ext>
            </a:extLst>
          </p:cNvPr>
          <p:cNvGrpSpPr/>
          <p:nvPr/>
        </p:nvGrpSpPr>
        <p:grpSpPr>
          <a:xfrm>
            <a:off x="307721" y="284840"/>
            <a:ext cx="1473085" cy="523220"/>
            <a:chOff x="568442" y="272139"/>
            <a:chExt cx="1473085" cy="523221"/>
          </a:xfrm>
        </p:grpSpPr>
        <p:sp>
          <p:nvSpPr>
            <p:cNvPr id="4" name="文本框 23">
              <a:extLst>
                <a:ext uri="{FF2B5EF4-FFF2-40B4-BE49-F238E27FC236}">
                  <a16:creationId xmlns:a16="http://schemas.microsoft.com/office/drawing/2014/main" id="{D3FA11B9-BF9A-4AF5-BC60-6B951129E9B5}"/>
                </a:ext>
              </a:extLst>
            </p:cNvPr>
            <p:cNvSpPr txBox="1"/>
            <p:nvPr/>
          </p:nvSpPr>
          <p:spPr>
            <a:xfrm>
              <a:off x="802085" y="272139"/>
              <a:ext cx="1239442" cy="523221"/>
            </a:xfrm>
            <a:prstGeom prst="rect">
              <a:avLst/>
            </a:prstGeom>
            <a:noFill/>
          </p:spPr>
          <p:txBody>
            <a:bodyPr wrap="none" rtlCol="0">
              <a:spAutoFit/>
            </a:bodyPr>
            <a:lstStyle/>
            <a:p>
              <a:r>
                <a:rPr lang="en-US" altLang="zh-CN"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Results</a:t>
              </a:r>
              <a:endParaRPr lang="zh-CN" altLang="en-US"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5" name="等腰三角形 4">
              <a:extLst>
                <a:ext uri="{FF2B5EF4-FFF2-40B4-BE49-F238E27FC236}">
                  <a16:creationId xmlns:a16="http://schemas.microsoft.com/office/drawing/2014/main" id="{A2D2B269-3E6C-444B-9EF8-ACEAE7053BAE}"/>
                </a:ext>
              </a:extLst>
            </p:cNvPr>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grpSp>
    </p:spTree>
    <p:extLst>
      <p:ext uri="{BB962C8B-B14F-4D97-AF65-F5344CB8AC3E}">
        <p14:creationId xmlns:p14="http://schemas.microsoft.com/office/powerpoint/2010/main" val="3729164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0781D2A-1AAC-4056-AA58-9494ECFB72A0}"/>
              </a:ext>
            </a:extLst>
          </p:cNvPr>
          <p:cNvPicPr>
            <a:picLocks noChangeAspect="1"/>
          </p:cNvPicPr>
          <p:nvPr/>
        </p:nvPicPr>
        <p:blipFill>
          <a:blip r:embed="rId2"/>
          <a:stretch>
            <a:fillRect/>
          </a:stretch>
        </p:blipFill>
        <p:spPr>
          <a:xfrm>
            <a:off x="511421" y="896623"/>
            <a:ext cx="10929313" cy="4095102"/>
          </a:xfrm>
          <a:prstGeom prst="rect">
            <a:avLst/>
          </a:prstGeom>
        </p:spPr>
      </p:pic>
      <p:grpSp>
        <p:nvGrpSpPr>
          <p:cNvPr id="3" name="组合 2">
            <a:extLst>
              <a:ext uri="{FF2B5EF4-FFF2-40B4-BE49-F238E27FC236}">
                <a16:creationId xmlns:a16="http://schemas.microsoft.com/office/drawing/2014/main" id="{19532D60-4211-4370-A0EF-7F19A80C009D}"/>
              </a:ext>
            </a:extLst>
          </p:cNvPr>
          <p:cNvGrpSpPr/>
          <p:nvPr/>
        </p:nvGrpSpPr>
        <p:grpSpPr>
          <a:xfrm>
            <a:off x="307721" y="284840"/>
            <a:ext cx="1473085" cy="523220"/>
            <a:chOff x="568442" y="272139"/>
            <a:chExt cx="1473085" cy="523221"/>
          </a:xfrm>
        </p:grpSpPr>
        <p:sp>
          <p:nvSpPr>
            <p:cNvPr id="4" name="文本框 23">
              <a:extLst>
                <a:ext uri="{FF2B5EF4-FFF2-40B4-BE49-F238E27FC236}">
                  <a16:creationId xmlns:a16="http://schemas.microsoft.com/office/drawing/2014/main" id="{2CBEAC4F-4F64-4E9C-8E98-92610F21E605}"/>
                </a:ext>
              </a:extLst>
            </p:cNvPr>
            <p:cNvSpPr txBox="1"/>
            <p:nvPr/>
          </p:nvSpPr>
          <p:spPr>
            <a:xfrm>
              <a:off x="802085" y="272139"/>
              <a:ext cx="1239442" cy="523221"/>
            </a:xfrm>
            <a:prstGeom prst="rect">
              <a:avLst/>
            </a:prstGeom>
            <a:noFill/>
          </p:spPr>
          <p:txBody>
            <a:bodyPr wrap="none" rtlCol="0">
              <a:spAutoFit/>
            </a:bodyPr>
            <a:lstStyle/>
            <a:p>
              <a:r>
                <a:rPr lang="en-US" altLang="zh-CN"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Results</a:t>
              </a:r>
              <a:endParaRPr lang="zh-CN" altLang="en-US"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5" name="等腰三角形 4">
              <a:extLst>
                <a:ext uri="{FF2B5EF4-FFF2-40B4-BE49-F238E27FC236}">
                  <a16:creationId xmlns:a16="http://schemas.microsoft.com/office/drawing/2014/main" id="{5A6BD4B6-E177-4E99-8789-6AB3AE29CCAF}"/>
                </a:ext>
              </a:extLst>
            </p:cNvPr>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grpSp>
    </p:spTree>
    <p:extLst>
      <p:ext uri="{BB962C8B-B14F-4D97-AF65-F5344CB8AC3E}">
        <p14:creationId xmlns:p14="http://schemas.microsoft.com/office/powerpoint/2010/main" val="2745029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0" y="13882"/>
            <a:ext cx="12239350" cy="6858594"/>
          </a:xfrm>
          <a:prstGeom prst="rect">
            <a:avLst/>
          </a:prstGeom>
        </p:spPr>
      </p:pic>
      <p:sp>
        <p:nvSpPr>
          <p:cNvPr id="14" name="标题 1">
            <a:extLst>
              <a:ext uri="{FF2B5EF4-FFF2-40B4-BE49-F238E27FC236}">
                <a16:creationId xmlns:a16="http://schemas.microsoft.com/office/drawing/2014/main" id="{7C0774C3-EFF6-474D-AF97-2D9592ABB1C2}"/>
              </a:ext>
            </a:extLst>
          </p:cNvPr>
          <p:cNvSpPr>
            <a:spLocks noGrp="1"/>
          </p:cNvSpPr>
          <p:nvPr/>
        </p:nvSpPr>
        <p:spPr>
          <a:xfrm>
            <a:off x="353291" y="1388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Reference:</a:t>
            </a:r>
            <a:endParaRPr lang="zh-CN" altLang="en-US" dirty="0">
              <a:latin typeface="Times New Roman" panose="02020603050405020304" pitchFamily="18" charset="0"/>
              <a:cs typeface="Times New Roman" panose="02020603050405020304" pitchFamily="18" charset="0"/>
            </a:endParaRPr>
          </a:p>
        </p:txBody>
      </p:sp>
      <p:sp>
        <p:nvSpPr>
          <p:cNvPr id="2" name="矩形 1"/>
          <p:cNvSpPr/>
          <p:nvPr/>
        </p:nvSpPr>
        <p:spPr>
          <a:xfrm>
            <a:off x="526472" y="1471136"/>
            <a:ext cx="9725891" cy="2585323"/>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[1] Gregory Koch, Richard </a:t>
            </a:r>
            <a:r>
              <a:rPr lang="en-US" altLang="zh-CN" dirty="0" err="1">
                <a:latin typeface="Times New Roman" panose="02020603050405020304" pitchFamily="18" charset="0"/>
                <a:cs typeface="Times New Roman" panose="02020603050405020304" pitchFamily="18" charset="0"/>
              </a:rPr>
              <a:t>Zemel</a:t>
            </a:r>
            <a:r>
              <a:rPr lang="en-US" altLang="zh-CN" dirty="0">
                <a:latin typeface="Times New Roman" panose="02020603050405020304" pitchFamily="18" charset="0"/>
                <a:cs typeface="Times New Roman" panose="02020603050405020304" pitchFamily="18" charset="0"/>
              </a:rPr>
              <a:t>, and </a:t>
            </a:r>
            <a:r>
              <a:rPr lang="en-US" altLang="zh-CN" dirty="0" err="1">
                <a:latin typeface="Times New Roman" panose="02020603050405020304" pitchFamily="18" charset="0"/>
                <a:cs typeface="Times New Roman" panose="02020603050405020304" pitchFamily="18" charset="0"/>
              </a:rPr>
              <a:t>Ruslan</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Salakhutdinov</a:t>
            </a:r>
            <a:r>
              <a:rPr lang="en-US" altLang="zh-CN" dirty="0">
                <a:latin typeface="Times New Roman" panose="02020603050405020304" pitchFamily="18" charset="0"/>
                <a:cs typeface="Times New Roman" panose="02020603050405020304" pitchFamily="18" charset="0"/>
              </a:rPr>
              <a:t>. “Siamese neural networks for one-shot image recognition.” </a:t>
            </a:r>
            <a:r>
              <a:rPr lang="en-US" altLang="zh-CN" dirty="0" err="1">
                <a:latin typeface="Times New Roman" panose="02020603050405020304" pitchFamily="18" charset="0"/>
                <a:cs typeface="Times New Roman" panose="02020603050405020304" pitchFamily="18" charset="0"/>
              </a:rPr>
              <a:t>ICML</a:t>
            </a:r>
            <a:r>
              <a:rPr lang="en-US" altLang="zh-CN" dirty="0">
                <a:latin typeface="Times New Roman" panose="02020603050405020304" pitchFamily="18" charset="0"/>
                <a:cs typeface="Times New Roman" panose="02020603050405020304" pitchFamily="18" charset="0"/>
              </a:rPr>
              <a:t> Deep Learning Workshop. 2015.</a:t>
            </a:r>
          </a:p>
          <a:p>
            <a:r>
              <a:rPr lang="en-US" altLang="zh-CN" dirty="0">
                <a:latin typeface="Times New Roman" panose="02020603050405020304" pitchFamily="18" charset="0"/>
                <a:cs typeface="Times New Roman" panose="02020603050405020304" pitchFamily="18" charset="0"/>
              </a:rPr>
              <a:t>[2] </a:t>
            </a:r>
            <a:r>
              <a:rPr lang="en-US" altLang="zh-CN" dirty="0" err="1">
                <a:latin typeface="Times New Roman" panose="02020603050405020304" pitchFamily="18" charset="0"/>
                <a:cs typeface="Times New Roman" panose="02020603050405020304" pitchFamily="18" charset="0"/>
              </a:rPr>
              <a:t>Oriol</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Vinyals</a:t>
            </a:r>
            <a:r>
              <a:rPr lang="en-US" altLang="zh-CN" dirty="0">
                <a:latin typeface="Times New Roman" panose="02020603050405020304" pitchFamily="18" charset="0"/>
                <a:cs typeface="Times New Roman" panose="02020603050405020304" pitchFamily="18" charset="0"/>
              </a:rPr>
              <a:t>, et al. “Matching networks for one shot learning.” NIPS. 2016.</a:t>
            </a:r>
          </a:p>
          <a:p>
            <a:r>
              <a:rPr lang="en-US" altLang="zh-CN" dirty="0">
                <a:latin typeface="Times New Roman" panose="02020603050405020304" pitchFamily="18" charset="0"/>
                <a:cs typeface="Times New Roman" panose="02020603050405020304" pitchFamily="18" charset="0"/>
              </a:rPr>
              <a:t>[3] Jake Snell, Kevin </a:t>
            </a:r>
            <a:r>
              <a:rPr lang="en-US" altLang="zh-CN" dirty="0" err="1">
                <a:latin typeface="Times New Roman" panose="02020603050405020304" pitchFamily="18" charset="0"/>
                <a:cs typeface="Times New Roman" panose="02020603050405020304" pitchFamily="18" charset="0"/>
              </a:rPr>
              <a:t>Swersky</a:t>
            </a:r>
            <a:r>
              <a:rPr lang="en-US" altLang="zh-CN" dirty="0">
                <a:latin typeface="Times New Roman" panose="02020603050405020304" pitchFamily="18" charset="0"/>
                <a:cs typeface="Times New Roman" panose="02020603050405020304" pitchFamily="18" charset="0"/>
              </a:rPr>
              <a:t> ,.Richard S. </a:t>
            </a:r>
            <a:r>
              <a:rPr lang="en-US" altLang="zh-CN" dirty="0" err="1">
                <a:latin typeface="Times New Roman" panose="02020603050405020304" pitchFamily="18" charset="0"/>
                <a:cs typeface="Times New Roman" panose="02020603050405020304" pitchFamily="18" charset="0"/>
              </a:rPr>
              <a:t>Zemel</a:t>
            </a:r>
            <a:r>
              <a:rPr lang="en-US" altLang="zh-CN" dirty="0">
                <a:latin typeface="Times New Roman" panose="02020603050405020304" pitchFamily="18" charset="0"/>
                <a:cs typeface="Times New Roman" panose="02020603050405020304" pitchFamily="18" charset="0"/>
              </a:rPr>
              <a:t> . “ Prototypical Networks for Few-shot Learning ” arXiv:1703.05175v2 [</a:t>
            </a:r>
            <a:r>
              <a:rPr lang="en-US" altLang="zh-CN" dirty="0" err="1">
                <a:latin typeface="Times New Roman" panose="02020603050405020304" pitchFamily="18" charset="0"/>
                <a:cs typeface="Times New Roman" panose="02020603050405020304" pitchFamily="18" charset="0"/>
              </a:rPr>
              <a:t>cs.LG</a:t>
            </a:r>
            <a:r>
              <a:rPr lang="en-US" altLang="zh-CN" dirty="0">
                <a:latin typeface="Times New Roman" panose="02020603050405020304" pitchFamily="18" charset="0"/>
                <a:cs typeface="Times New Roman" panose="02020603050405020304" pitchFamily="18" charset="0"/>
              </a:rPr>
              <a:t>] 19 Jun 2017</a:t>
            </a:r>
          </a:p>
          <a:p>
            <a:r>
              <a:rPr lang="en-US" altLang="zh-CN" dirty="0">
                <a:latin typeface="Times New Roman" panose="02020603050405020304" pitchFamily="18" charset="0"/>
                <a:cs typeface="Times New Roman" panose="02020603050405020304" pitchFamily="18" charset="0"/>
              </a:rPr>
              <a:t>[4] Joaquin </a:t>
            </a:r>
            <a:r>
              <a:rPr lang="en-US" altLang="zh-CN" dirty="0" err="1">
                <a:latin typeface="Times New Roman" panose="02020603050405020304" pitchFamily="18" charset="0"/>
                <a:cs typeface="Times New Roman" panose="02020603050405020304" pitchFamily="18" charset="0"/>
              </a:rPr>
              <a:t>Vanschoren</a:t>
            </a:r>
            <a:r>
              <a:rPr lang="en-US" altLang="zh-CN" dirty="0">
                <a:latin typeface="Times New Roman" panose="02020603050405020304" pitchFamily="18" charset="0"/>
                <a:cs typeface="Times New Roman" panose="02020603050405020304" pitchFamily="18" charset="0"/>
              </a:rPr>
              <a:t>. “ Meta-Learning: A Survey ” Eindhoven University of Technology, arXiv:1810.03548v1 [</a:t>
            </a:r>
            <a:r>
              <a:rPr lang="en-US" altLang="zh-CN" dirty="0" err="1">
                <a:latin typeface="Times New Roman" panose="02020603050405020304" pitchFamily="18" charset="0"/>
                <a:cs typeface="Times New Roman" panose="02020603050405020304" pitchFamily="18" charset="0"/>
              </a:rPr>
              <a:t>cs.LG</a:t>
            </a:r>
            <a:r>
              <a:rPr lang="en-US" altLang="zh-CN" dirty="0">
                <a:latin typeface="Times New Roman" panose="02020603050405020304" pitchFamily="18" charset="0"/>
                <a:cs typeface="Times New Roman" panose="02020603050405020304" pitchFamily="18" charset="0"/>
              </a:rPr>
              <a:t>] 8 Oct 2018</a:t>
            </a:r>
          </a:p>
          <a:p>
            <a:br>
              <a:rPr lang="en-US" altLang="zh-CN" dirty="0">
                <a:latin typeface="Times New Roman" panose="02020603050405020304" pitchFamily="18" charset="0"/>
                <a:cs typeface="Times New Roman" panose="02020603050405020304" pitchFamily="18" charset="0"/>
              </a:rPr>
            </a:b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9902836"/>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DAB3016-9729-4A7B-B190-E45C3A750DD6}"/>
              </a:ext>
            </a:extLst>
          </p:cNvPr>
          <p:cNvPicPr>
            <a:picLocks noChangeAspect="1"/>
          </p:cNvPicPr>
          <p:nvPr/>
        </p:nvPicPr>
        <p:blipFill>
          <a:blip r:embed="rId3"/>
          <a:stretch>
            <a:fillRect/>
          </a:stretch>
        </p:blipFill>
        <p:spPr>
          <a:xfrm>
            <a:off x="0" y="13882"/>
            <a:ext cx="12239350" cy="6858594"/>
          </a:xfrm>
          <a:prstGeom prst="rect">
            <a:avLst/>
          </a:prstGeom>
        </p:spPr>
      </p:pic>
      <p:sp>
        <p:nvSpPr>
          <p:cNvPr id="8" name="文本框 7"/>
          <p:cNvSpPr txBox="1"/>
          <p:nvPr/>
        </p:nvSpPr>
        <p:spPr>
          <a:xfrm>
            <a:off x="3342086" y="2447675"/>
            <a:ext cx="5060321" cy="830997"/>
          </a:xfrm>
          <a:prstGeom prst="rect">
            <a:avLst/>
          </a:prstGeom>
          <a:noFill/>
        </p:spPr>
        <p:txBody>
          <a:bodyPr wrap="square" rtlCol="0">
            <a:spAutoFit/>
            <a:scene3d>
              <a:camera prst="orthographicFront"/>
              <a:lightRig rig="threePt" dir="t"/>
            </a:scene3d>
            <a:sp3d contourW="12700"/>
          </a:bodyPr>
          <a:lstStyle/>
          <a:p>
            <a:pPr algn="dist"/>
            <a:r>
              <a:rPr lang="en-US" altLang="zh-CN" sz="4800" b="1" dirty="0">
                <a:solidFill>
                  <a:schemeClr val="tx1">
                    <a:lumMod val="65000"/>
                    <a:lumOff val="35000"/>
                  </a:schemeClr>
                </a:solidFill>
                <a:latin typeface="FZHei-B01S" panose="02010601030101010101" pitchFamily="2" charset="-122"/>
                <a:ea typeface="FZHei-B01S" panose="02010601030101010101" pitchFamily="2" charset="-122"/>
                <a:cs typeface="经典综艺体简" panose="02010609000101010101" pitchFamily="49" charset="-122"/>
                <a:sym typeface="FZHei-B01S" panose="02010601030101010101" pitchFamily="2" charset="-122"/>
              </a:rPr>
              <a:t>THANK YOU</a:t>
            </a:r>
            <a:endParaRPr lang="zh-CN" altLang="en-US" sz="4800" b="1" dirty="0">
              <a:solidFill>
                <a:schemeClr val="tx1">
                  <a:lumMod val="65000"/>
                  <a:lumOff val="35000"/>
                </a:schemeClr>
              </a:solidFill>
              <a:latin typeface="FZHei-B01S" panose="02010601030101010101" pitchFamily="2" charset="-122"/>
              <a:ea typeface="FZHei-B01S" panose="02010601030101010101" pitchFamily="2" charset="-122"/>
              <a:cs typeface="经典综艺体简" panose="02010609000101010101" pitchFamily="49" charset="-122"/>
              <a:sym typeface="FZHei-B01S" panose="02010601030101010101" pitchFamily="2" charset="-122"/>
            </a:endParaRPr>
          </a:p>
        </p:txBody>
      </p:sp>
    </p:spTree>
    <p:extLst>
      <p:ext uri="{BB962C8B-B14F-4D97-AF65-F5344CB8AC3E}">
        <p14:creationId xmlns:p14="http://schemas.microsoft.com/office/powerpoint/2010/main" val="368788482"/>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a:extLst>
              <a:ext uri="{FF2B5EF4-FFF2-40B4-BE49-F238E27FC236}">
                <a16:creationId xmlns:a16="http://schemas.microsoft.com/office/drawing/2014/main" id="{C13632BA-B441-4F1A-BE47-6C8617AFB8A8}"/>
              </a:ext>
            </a:extLst>
          </p:cNvPr>
          <p:cNvSpPr/>
          <p:nvPr/>
        </p:nvSpPr>
        <p:spPr>
          <a:xfrm rot="16200000" flipH="1" flipV="1">
            <a:off x="231788" y="467611"/>
            <a:ext cx="304322"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6" name="文本框 23">
            <a:extLst>
              <a:ext uri="{FF2B5EF4-FFF2-40B4-BE49-F238E27FC236}">
                <a16:creationId xmlns:a16="http://schemas.microsoft.com/office/drawing/2014/main" id="{C367CD1B-2FAC-4C10-9D9F-9E32C66D46CC}"/>
              </a:ext>
            </a:extLst>
          </p:cNvPr>
          <p:cNvSpPr txBox="1"/>
          <p:nvPr/>
        </p:nvSpPr>
        <p:spPr>
          <a:xfrm>
            <a:off x="543782" y="282229"/>
            <a:ext cx="3217547" cy="523220"/>
          </a:xfrm>
          <a:prstGeom prst="rect">
            <a:avLst/>
          </a:prstGeom>
          <a:noFill/>
        </p:spPr>
        <p:txBody>
          <a:bodyPr wrap="none" rtlCol="0">
            <a:spAutoFit/>
          </a:bodyPr>
          <a:lstStyle/>
          <a:p>
            <a:r>
              <a:rPr lang="en-US" altLang="zh-CN"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Introduction of GNN</a:t>
            </a:r>
            <a:endParaRPr lang="zh-CN" altLang="en-US"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pic>
        <p:nvPicPr>
          <p:cNvPr id="3" name="图片 2">
            <a:extLst>
              <a:ext uri="{FF2B5EF4-FFF2-40B4-BE49-F238E27FC236}">
                <a16:creationId xmlns:a16="http://schemas.microsoft.com/office/drawing/2014/main" id="{9534950F-7D94-4F87-8C81-F1517770BAC4}"/>
              </a:ext>
            </a:extLst>
          </p:cNvPr>
          <p:cNvPicPr>
            <a:picLocks noChangeAspect="1"/>
          </p:cNvPicPr>
          <p:nvPr/>
        </p:nvPicPr>
        <p:blipFill rotWithShape="1">
          <a:blip r:embed="rId2">
            <a:extLst>
              <a:ext uri="{28A0092B-C50C-407E-A947-70E740481C1C}">
                <a14:useLocalDpi xmlns:a14="http://schemas.microsoft.com/office/drawing/2010/main" val="0"/>
              </a:ext>
            </a:extLst>
          </a:blip>
          <a:srcRect t="21385" r="5763" b="52584"/>
          <a:stretch/>
        </p:blipFill>
        <p:spPr>
          <a:xfrm>
            <a:off x="1165860" y="1082878"/>
            <a:ext cx="7944294" cy="1645841"/>
          </a:xfrm>
          <a:prstGeom prst="rect">
            <a:avLst/>
          </a:prstGeom>
        </p:spPr>
      </p:pic>
      <p:pic>
        <p:nvPicPr>
          <p:cNvPr id="8" name="图片 7">
            <a:extLst>
              <a:ext uri="{FF2B5EF4-FFF2-40B4-BE49-F238E27FC236}">
                <a16:creationId xmlns:a16="http://schemas.microsoft.com/office/drawing/2014/main" id="{9F0EFAA8-C7DE-49DE-9FC4-888E84C6EA28}"/>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2152555" y="3257608"/>
            <a:ext cx="4743480" cy="3028871"/>
          </a:xfrm>
          <a:prstGeom prst="rect">
            <a:avLst/>
          </a:prstGeom>
        </p:spPr>
      </p:pic>
      <p:sp>
        <p:nvSpPr>
          <p:cNvPr id="9" name="矩形 8">
            <a:extLst>
              <a:ext uri="{FF2B5EF4-FFF2-40B4-BE49-F238E27FC236}">
                <a16:creationId xmlns:a16="http://schemas.microsoft.com/office/drawing/2014/main" id="{9C747C5A-30C5-42F5-85B8-A9E274368EE0}"/>
              </a:ext>
            </a:extLst>
          </p:cNvPr>
          <p:cNvSpPr/>
          <p:nvPr/>
        </p:nvSpPr>
        <p:spPr>
          <a:xfrm>
            <a:off x="7149894" y="3955168"/>
            <a:ext cx="4743479" cy="707886"/>
          </a:xfrm>
          <a:prstGeom prst="rect">
            <a:avLst/>
          </a:prstGeom>
        </p:spPr>
        <p:txBody>
          <a:bodyPr wrap="square">
            <a:spAutoFit/>
          </a:bodyPr>
          <a:lstStyle/>
          <a:p>
            <a:r>
              <a:rPr lang="en-US" altLang="zh-CN" sz="2000" b="1" dirty="0">
                <a:solidFill>
                  <a:srgbClr val="FF0000"/>
                </a:solidFill>
                <a:latin typeface="微软雅黑" panose="020B0503020204020204" pitchFamily="34" charset="-122"/>
                <a:ea typeface="微软雅黑" panose="020B0503020204020204" pitchFamily="34" charset="-122"/>
              </a:rPr>
              <a:t>Euclidean data: grids, </a:t>
            </a:r>
          </a:p>
          <a:p>
            <a:r>
              <a:rPr lang="en-US" altLang="zh-CN" sz="2000" b="1" dirty="0">
                <a:solidFill>
                  <a:srgbClr val="FF0000"/>
                </a:solidFill>
                <a:latin typeface="微软雅黑" panose="020B0503020204020204" pitchFamily="34" charset="-122"/>
                <a:ea typeface="微软雅黑" panose="020B0503020204020204" pitchFamily="34" charset="-122"/>
              </a:rPr>
              <a:t>sequences…</a:t>
            </a:r>
            <a:endParaRPr lang="zh-CN" altLang="en-US" sz="2000" b="1" dirty="0">
              <a:solidFill>
                <a:srgbClr val="FF0000"/>
              </a:solidFill>
            </a:endParaRPr>
          </a:p>
        </p:txBody>
      </p:sp>
    </p:spTree>
    <p:extLst>
      <p:ext uri="{BB962C8B-B14F-4D97-AF65-F5344CB8AC3E}">
        <p14:creationId xmlns:p14="http://schemas.microsoft.com/office/powerpoint/2010/main" val="1701501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a:extLst>
              <a:ext uri="{FF2B5EF4-FFF2-40B4-BE49-F238E27FC236}">
                <a16:creationId xmlns:a16="http://schemas.microsoft.com/office/drawing/2014/main" id="{C13632BA-B441-4F1A-BE47-6C8617AFB8A8}"/>
              </a:ext>
            </a:extLst>
          </p:cNvPr>
          <p:cNvSpPr/>
          <p:nvPr/>
        </p:nvSpPr>
        <p:spPr>
          <a:xfrm rot="16200000" flipH="1" flipV="1">
            <a:off x="231788" y="467611"/>
            <a:ext cx="304322"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6" name="文本框 23">
            <a:extLst>
              <a:ext uri="{FF2B5EF4-FFF2-40B4-BE49-F238E27FC236}">
                <a16:creationId xmlns:a16="http://schemas.microsoft.com/office/drawing/2014/main" id="{C367CD1B-2FAC-4C10-9D9F-9E32C66D46CC}"/>
              </a:ext>
            </a:extLst>
          </p:cNvPr>
          <p:cNvSpPr txBox="1"/>
          <p:nvPr/>
        </p:nvSpPr>
        <p:spPr>
          <a:xfrm>
            <a:off x="543782" y="282229"/>
            <a:ext cx="3217547" cy="523220"/>
          </a:xfrm>
          <a:prstGeom prst="rect">
            <a:avLst/>
          </a:prstGeom>
          <a:noFill/>
        </p:spPr>
        <p:txBody>
          <a:bodyPr wrap="none" rtlCol="0">
            <a:spAutoFit/>
          </a:bodyPr>
          <a:lstStyle/>
          <a:p>
            <a:r>
              <a:rPr lang="en-US" altLang="zh-CN"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Introduction of GNN</a:t>
            </a:r>
            <a:endParaRPr lang="zh-CN" altLang="en-US"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pic>
        <p:nvPicPr>
          <p:cNvPr id="7" name="图片 6">
            <a:extLst>
              <a:ext uri="{FF2B5EF4-FFF2-40B4-BE49-F238E27FC236}">
                <a16:creationId xmlns:a16="http://schemas.microsoft.com/office/drawing/2014/main" id="{843669DE-6D36-4677-B091-2FB09A3D4F2E}"/>
              </a:ext>
            </a:extLst>
          </p:cNvPr>
          <p:cNvPicPr>
            <a:picLocks noChangeAspect="1"/>
          </p:cNvPicPr>
          <p:nvPr/>
        </p:nvPicPr>
        <p:blipFill>
          <a:blip r:embed="rId2"/>
          <a:stretch>
            <a:fillRect/>
          </a:stretch>
        </p:blipFill>
        <p:spPr>
          <a:xfrm>
            <a:off x="1330986" y="805449"/>
            <a:ext cx="9530028" cy="5748714"/>
          </a:xfrm>
          <a:prstGeom prst="rect">
            <a:avLst/>
          </a:prstGeom>
        </p:spPr>
      </p:pic>
      <p:sp>
        <p:nvSpPr>
          <p:cNvPr id="9" name="矩形 8">
            <a:extLst>
              <a:ext uri="{FF2B5EF4-FFF2-40B4-BE49-F238E27FC236}">
                <a16:creationId xmlns:a16="http://schemas.microsoft.com/office/drawing/2014/main" id="{9C747C5A-30C5-42F5-85B8-A9E274368EE0}"/>
              </a:ext>
            </a:extLst>
          </p:cNvPr>
          <p:cNvSpPr/>
          <p:nvPr/>
        </p:nvSpPr>
        <p:spPr>
          <a:xfrm>
            <a:off x="7572710" y="6052551"/>
            <a:ext cx="3288304" cy="400110"/>
          </a:xfrm>
          <a:prstGeom prst="rect">
            <a:avLst/>
          </a:prstGeom>
        </p:spPr>
        <p:txBody>
          <a:bodyPr wrap="square">
            <a:spAutoFit/>
          </a:bodyPr>
          <a:lstStyle/>
          <a:p>
            <a:r>
              <a:rPr lang="en-US" altLang="zh-CN" sz="2000" b="1" dirty="0">
                <a:solidFill>
                  <a:srgbClr val="FF0000"/>
                </a:solidFill>
                <a:latin typeface="微软雅黑" panose="020B0503020204020204" pitchFamily="34" charset="-122"/>
                <a:ea typeface="微软雅黑" panose="020B0503020204020204" pitchFamily="34" charset="-122"/>
              </a:rPr>
              <a:t>Non-Euclidean Data</a:t>
            </a:r>
            <a:endParaRPr lang="zh-CN" altLang="en-US" sz="2000" b="1" dirty="0">
              <a:solidFill>
                <a:srgbClr val="FF0000"/>
              </a:solidFill>
            </a:endParaRPr>
          </a:p>
        </p:txBody>
      </p:sp>
    </p:spTree>
    <p:extLst>
      <p:ext uri="{BB962C8B-B14F-4D97-AF65-F5344CB8AC3E}">
        <p14:creationId xmlns:p14="http://schemas.microsoft.com/office/powerpoint/2010/main" val="1844857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3">
            <a:extLst>
              <a:ext uri="{FF2B5EF4-FFF2-40B4-BE49-F238E27FC236}">
                <a16:creationId xmlns:a16="http://schemas.microsoft.com/office/drawing/2014/main" id="{76FAFB16-8320-44D3-9582-9F0DF317BA6E}"/>
              </a:ext>
            </a:extLst>
          </p:cNvPr>
          <p:cNvSpPr txBox="1"/>
          <p:nvPr/>
        </p:nvSpPr>
        <p:spPr>
          <a:xfrm>
            <a:off x="543782" y="282229"/>
            <a:ext cx="3217547" cy="523220"/>
          </a:xfrm>
          <a:prstGeom prst="rect">
            <a:avLst/>
          </a:prstGeom>
          <a:noFill/>
        </p:spPr>
        <p:txBody>
          <a:bodyPr wrap="none" rtlCol="0">
            <a:spAutoFit/>
          </a:bodyPr>
          <a:lstStyle/>
          <a:p>
            <a:r>
              <a:rPr lang="en-US" altLang="zh-CN"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Introduction of GNN</a:t>
            </a:r>
            <a:endParaRPr lang="zh-CN" altLang="en-US"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pic>
        <p:nvPicPr>
          <p:cNvPr id="5" name="图片 4">
            <a:extLst>
              <a:ext uri="{FF2B5EF4-FFF2-40B4-BE49-F238E27FC236}">
                <a16:creationId xmlns:a16="http://schemas.microsoft.com/office/drawing/2014/main" id="{0D81C9C5-490D-4E98-9F12-D4283EA7BCCB}"/>
              </a:ext>
            </a:extLst>
          </p:cNvPr>
          <p:cNvPicPr>
            <a:picLocks noChangeAspect="1"/>
          </p:cNvPicPr>
          <p:nvPr/>
        </p:nvPicPr>
        <p:blipFill>
          <a:blip r:embed="rId3"/>
          <a:stretch>
            <a:fillRect/>
          </a:stretch>
        </p:blipFill>
        <p:spPr>
          <a:xfrm>
            <a:off x="1486956" y="685800"/>
            <a:ext cx="9489761" cy="5989320"/>
          </a:xfrm>
          <a:prstGeom prst="rect">
            <a:avLst/>
          </a:prstGeom>
        </p:spPr>
      </p:pic>
    </p:spTree>
    <p:extLst>
      <p:ext uri="{BB962C8B-B14F-4D97-AF65-F5344CB8AC3E}">
        <p14:creationId xmlns:p14="http://schemas.microsoft.com/office/powerpoint/2010/main" val="2246362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3">
            <a:extLst>
              <a:ext uri="{FF2B5EF4-FFF2-40B4-BE49-F238E27FC236}">
                <a16:creationId xmlns:a16="http://schemas.microsoft.com/office/drawing/2014/main" id="{F1E1B24D-A9D2-4E27-B5FE-A86C321D8E5C}"/>
              </a:ext>
            </a:extLst>
          </p:cNvPr>
          <p:cNvSpPr txBox="1"/>
          <p:nvPr/>
        </p:nvSpPr>
        <p:spPr>
          <a:xfrm>
            <a:off x="543782" y="282229"/>
            <a:ext cx="1555298" cy="523220"/>
          </a:xfrm>
          <a:prstGeom prst="rect">
            <a:avLst/>
          </a:prstGeom>
          <a:noFill/>
        </p:spPr>
        <p:txBody>
          <a:bodyPr wrap="none" rtlCol="0">
            <a:spAutoFit/>
          </a:bodyPr>
          <a:lstStyle/>
          <a:p>
            <a:r>
              <a:rPr lang="en-US" altLang="zh-CN"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My Work</a:t>
            </a:r>
            <a:endParaRPr lang="zh-CN" altLang="en-US"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3" name="文本框 2">
            <a:extLst>
              <a:ext uri="{FF2B5EF4-FFF2-40B4-BE49-F238E27FC236}">
                <a16:creationId xmlns:a16="http://schemas.microsoft.com/office/drawing/2014/main" id="{5594E955-31EF-4F72-9907-8D528C56F2A4}"/>
              </a:ext>
            </a:extLst>
          </p:cNvPr>
          <p:cNvSpPr txBox="1"/>
          <p:nvPr/>
        </p:nvSpPr>
        <p:spPr>
          <a:xfrm>
            <a:off x="864524" y="2498258"/>
            <a:ext cx="10462952" cy="1323439"/>
          </a:xfrm>
          <a:prstGeom prst="rect">
            <a:avLst/>
          </a:prstGeom>
          <a:noFill/>
        </p:spPr>
        <p:txBody>
          <a:bodyPr wrap="square" rtlCol="0">
            <a:spAutoFit/>
            <a:scene3d>
              <a:camera prst="orthographicFront"/>
              <a:lightRig rig="threePt" dir="t"/>
            </a:scene3d>
            <a:sp3d contourW="12700"/>
          </a:bodyPr>
          <a:lstStyle/>
          <a:p>
            <a:pPr algn="ctr"/>
            <a:r>
              <a:rPr lang="en-US" altLang="zh-CN" sz="4000" dirty="0">
                <a:latin typeface="Times New Roman" panose="02020603050405020304" pitchFamily="18" charset="0"/>
                <a:ea typeface="时尚中黑简体" panose="01010104010101010101" pitchFamily="2" charset="-122"/>
                <a:cs typeface="Times New Roman" panose="02020603050405020304" pitchFamily="18" charset="0"/>
                <a:sym typeface="FZHei-B01S" panose="02010601030101010101" pitchFamily="2" charset="-122"/>
              </a:rPr>
              <a:t>ICLR 2018: </a:t>
            </a:r>
          </a:p>
          <a:p>
            <a:pPr algn="ctr"/>
            <a:r>
              <a:rPr lang="en-US" altLang="zh-CN" sz="4000" dirty="0">
                <a:latin typeface="Times New Roman" panose="02020603050405020304" pitchFamily="18" charset="0"/>
                <a:ea typeface="时尚中黑简体" panose="01010104010101010101" pitchFamily="2" charset="-122"/>
                <a:cs typeface="Times New Roman" panose="02020603050405020304" pitchFamily="18" charset="0"/>
                <a:sym typeface="FZHei-B01S" panose="02010601030101010101" pitchFamily="2" charset="-122"/>
              </a:rPr>
              <a:t>Few-Shot Learning with Graph Neural Networks</a:t>
            </a:r>
            <a:endParaRPr lang="zh-CN" altLang="en-US" sz="4000" dirty="0">
              <a:latin typeface="Times New Roman" panose="02020603050405020304" pitchFamily="18" charset="0"/>
              <a:ea typeface="时尚中黑简体" panose="01010104010101010101" pitchFamily="2" charset="-122"/>
              <a:cs typeface="Times New Roman" panose="02020603050405020304" pitchFamily="18" charset="0"/>
              <a:sym typeface="FZHei-B01S" panose="02010601030101010101" pitchFamily="2" charset="-122"/>
            </a:endParaRPr>
          </a:p>
        </p:txBody>
      </p:sp>
    </p:spTree>
    <p:extLst>
      <p:ext uri="{BB962C8B-B14F-4D97-AF65-F5344CB8AC3E}">
        <p14:creationId xmlns:p14="http://schemas.microsoft.com/office/powerpoint/2010/main" val="72307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238537A-676D-4734-8371-8840884A89CF}"/>
              </a:ext>
            </a:extLst>
          </p:cNvPr>
          <p:cNvSpPr txBox="1"/>
          <p:nvPr/>
        </p:nvSpPr>
        <p:spPr>
          <a:xfrm>
            <a:off x="945213" y="1105406"/>
            <a:ext cx="10301574" cy="5262979"/>
          </a:xfrm>
          <a:prstGeom prst="rect">
            <a:avLst/>
          </a:prstGeom>
          <a:noFill/>
        </p:spPr>
        <p:txBody>
          <a:bodyPr wrap="square" rtlCol="0">
            <a:spAutoFit/>
          </a:bodyPr>
          <a:lstStyle/>
          <a:p>
            <a:r>
              <a:rPr lang="en-US" altLang="zh-CN" sz="2400" dirty="0">
                <a:latin typeface="Times New Roman" panose="02020603050405020304" pitchFamily="18" charset="0"/>
                <a:ea typeface="Tahoma" panose="020B0604030504040204" pitchFamily="34" charset="0"/>
                <a:cs typeface="Times New Roman" panose="02020603050405020304" pitchFamily="18" charset="0"/>
              </a:rPr>
              <a:t>Despite supervised end-to-end achieved big successes, this learning setup does not cover many aspects: </a:t>
            </a:r>
          </a:p>
          <a:p>
            <a:endParaRPr lang="en-US" altLang="zh-CN" sz="2400" dirty="0">
              <a:latin typeface="Times New Roman" panose="02020603050405020304" pitchFamily="18" charset="0"/>
              <a:ea typeface="Tahoma" panose="020B0604030504040204" pitchFamily="34" charset="0"/>
              <a:cs typeface="Times New Roman" panose="02020603050405020304" pitchFamily="18" charset="0"/>
            </a:endParaRPr>
          </a:p>
          <a:p>
            <a:pPr marL="457200" indent="-457200">
              <a:buAutoNum type="arabicParenBoth"/>
            </a:pPr>
            <a:r>
              <a:rPr lang="en-US" altLang="zh-CN" sz="2400" dirty="0">
                <a:latin typeface="Times New Roman" panose="02020603050405020304" pitchFamily="18" charset="0"/>
                <a:ea typeface="Tahoma" panose="020B0604030504040204" pitchFamily="34" charset="0"/>
                <a:cs typeface="Times New Roman" panose="02020603050405020304" pitchFamily="18" charset="0"/>
              </a:rPr>
              <a:t>The ability to learn from few examples, i.e., few-shot learning tasks.</a:t>
            </a:r>
          </a:p>
          <a:p>
            <a:pPr marL="457200" indent="-457200">
              <a:buAutoNum type="arabicParenBoth"/>
            </a:pPr>
            <a:endParaRPr lang="en-US" altLang="zh-CN" sz="2400" dirty="0">
              <a:latin typeface="Times New Roman" panose="02020603050405020304" pitchFamily="18" charset="0"/>
              <a:ea typeface="Tahoma" panose="020B0604030504040204" pitchFamily="34" charset="0"/>
              <a:cs typeface="Times New Roman" panose="02020603050405020304" pitchFamily="18" charset="0"/>
            </a:endParaRPr>
          </a:p>
          <a:p>
            <a:pPr marL="457200" indent="-457200">
              <a:buAutoNum type="arabicParenBoth"/>
            </a:pPr>
            <a:r>
              <a:rPr lang="en-US" altLang="zh-CN" sz="2400" dirty="0">
                <a:latin typeface="Times New Roman" panose="02020603050405020304" pitchFamily="18" charset="0"/>
                <a:ea typeface="Tahoma" panose="020B0604030504040204" pitchFamily="34" charset="0"/>
                <a:cs typeface="Times New Roman" panose="02020603050405020304" pitchFamily="18" charset="0"/>
              </a:rPr>
              <a:t>The ability to learn from a mixture of labeled and unlabeled examples — semi-supervised learning, i.e., active learning.</a:t>
            </a:r>
          </a:p>
          <a:p>
            <a:endParaRPr lang="en-US" altLang="zh-CN" sz="2400" dirty="0">
              <a:latin typeface="Times New Roman" panose="02020603050405020304" pitchFamily="18" charset="0"/>
              <a:ea typeface="Tahoma" panose="020B0604030504040204" pitchFamily="34" charset="0"/>
              <a:cs typeface="Times New Roman" panose="02020603050405020304" pitchFamily="18" charset="0"/>
            </a:endParaRPr>
          </a:p>
          <a:p>
            <a:r>
              <a:rPr lang="en-US" altLang="zh-CN" sz="2400" b="1" dirty="0">
                <a:latin typeface="Times New Roman" panose="02020603050405020304" pitchFamily="18" charset="0"/>
                <a:ea typeface="Tahoma" panose="020B0604030504040204" pitchFamily="34" charset="0"/>
                <a:cs typeface="Times New Roman" panose="02020603050405020304" pitchFamily="18" charset="0"/>
              </a:rPr>
              <a:t>Purpose:</a:t>
            </a:r>
          </a:p>
          <a:p>
            <a:endParaRPr lang="en-US" altLang="zh-CN" sz="2400" b="1" dirty="0">
              <a:latin typeface="Times New Roman" panose="02020603050405020304" pitchFamily="18" charset="0"/>
              <a:ea typeface="Tahoma" panose="020B0604030504040204" pitchFamily="34" charset="0"/>
              <a:cs typeface="Times New Roman" panose="02020603050405020304" pitchFamily="18" charset="0"/>
            </a:endParaRPr>
          </a:p>
          <a:p>
            <a:r>
              <a:rPr lang="en-US" altLang="zh-CN" sz="2400" dirty="0">
                <a:latin typeface="Times New Roman" panose="02020603050405020304" pitchFamily="18" charset="0"/>
                <a:ea typeface="Tahoma" panose="020B0604030504040204" pitchFamily="34" charset="0"/>
                <a:cs typeface="Times New Roman" panose="02020603050405020304" pitchFamily="18" charset="0"/>
              </a:rPr>
              <a:t>To study the problem of few-shot learning with the prism of inference on a partially observed graphical model, constructed from a collection of input images whose label can be either observed or not.</a:t>
            </a:r>
            <a:br>
              <a:rPr lang="en-US" altLang="zh-CN" sz="2400" dirty="0">
                <a:latin typeface="Times New Roman" panose="02020603050405020304" pitchFamily="18" charset="0"/>
                <a:ea typeface="Tahoma" panose="020B0604030504040204" pitchFamily="34" charset="0"/>
                <a:cs typeface="Times New Roman" panose="02020603050405020304" pitchFamily="18" charset="0"/>
              </a:rPr>
            </a:br>
            <a:endParaRPr lang="zh-CN" altLang="en-US" sz="2400" dirty="0">
              <a:latin typeface="Times New Roman" panose="02020603050405020304" pitchFamily="18" charset="0"/>
              <a:cs typeface="Times New Roman" panose="02020603050405020304" pitchFamily="18" charset="0"/>
            </a:endParaRPr>
          </a:p>
        </p:txBody>
      </p:sp>
      <p:sp>
        <p:nvSpPr>
          <p:cNvPr id="9" name="等腰三角形 8">
            <a:extLst>
              <a:ext uri="{FF2B5EF4-FFF2-40B4-BE49-F238E27FC236}">
                <a16:creationId xmlns:a16="http://schemas.microsoft.com/office/drawing/2014/main" id="{28B09DFF-224C-42C8-9E9B-9CFD36493A7C}"/>
              </a:ext>
            </a:extLst>
          </p:cNvPr>
          <p:cNvSpPr/>
          <p:nvPr/>
        </p:nvSpPr>
        <p:spPr>
          <a:xfrm rot="16200000" flipH="1" flipV="1">
            <a:off x="231788" y="467611"/>
            <a:ext cx="304322"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10" name="文本框 23">
            <a:extLst>
              <a:ext uri="{FF2B5EF4-FFF2-40B4-BE49-F238E27FC236}">
                <a16:creationId xmlns:a16="http://schemas.microsoft.com/office/drawing/2014/main" id="{5CD87627-0188-4980-B021-52DA315E78BF}"/>
              </a:ext>
            </a:extLst>
          </p:cNvPr>
          <p:cNvSpPr txBox="1"/>
          <p:nvPr/>
        </p:nvSpPr>
        <p:spPr>
          <a:xfrm>
            <a:off x="543782" y="282229"/>
            <a:ext cx="1778051" cy="523220"/>
          </a:xfrm>
          <a:prstGeom prst="rect">
            <a:avLst/>
          </a:prstGeom>
          <a:noFill/>
        </p:spPr>
        <p:txBody>
          <a:bodyPr wrap="none" rtlCol="0">
            <a:spAutoFit/>
          </a:bodyPr>
          <a:lstStyle/>
          <a:p>
            <a:r>
              <a:rPr lang="en-US" altLang="zh-CN"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Motivation</a:t>
            </a:r>
            <a:endParaRPr lang="zh-CN" altLang="en-US"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Tree>
    <p:extLst>
      <p:ext uri="{BB962C8B-B14F-4D97-AF65-F5344CB8AC3E}">
        <p14:creationId xmlns:p14="http://schemas.microsoft.com/office/powerpoint/2010/main" val="1249672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0176" y="1041997"/>
            <a:ext cx="2635017" cy="461665"/>
          </a:xfrm>
          <a:prstGeom prst="rect">
            <a:avLst/>
          </a:prstGeom>
        </p:spPr>
        <p:txBody>
          <a:bodyPr wrap="none">
            <a:spAutoFit/>
          </a:bodyPr>
          <a:lstStyle/>
          <a:p>
            <a:pPr marL="342900" indent="-342900" algn="just">
              <a:spcAft>
                <a:spcPts val="0"/>
              </a:spcAft>
              <a:buFont typeface="Wingdings" panose="05000000000000000000" pitchFamily="2" charset="2"/>
              <a:buChar char="l"/>
            </a:pP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Task description:</a:t>
            </a:r>
            <a:endParaRPr lang="zh-CN" altLang="zh-CN" sz="2400" kern="100" dirty="0">
              <a:latin typeface="等线"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5DC3FB2C-AE04-4548-833A-0E0A5F3999FD}"/>
                  </a:ext>
                </a:extLst>
              </p:cNvPr>
              <p:cNvSpPr/>
              <p:nvPr/>
            </p:nvSpPr>
            <p:spPr>
              <a:xfrm>
                <a:off x="937566" y="1478822"/>
                <a:ext cx="10368199" cy="64177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smtClean="0">
                          <a:latin typeface="Cambria Math" panose="02040503050406030204" pitchFamily="18" charset="0"/>
                        </a:rPr>
                        <m:t>𝒯</m:t>
                      </m:r>
                      <m:r>
                        <a:rPr lang="zh-CN" altLang="en-US" sz="2400" i="0">
                          <a:latin typeface="Cambria Math" panose="02040503050406030204" pitchFamily="18" charset="0"/>
                        </a:rPr>
                        <m:t>=</m:t>
                      </m:r>
                      <m:r>
                        <m:rPr>
                          <m:nor/>
                        </m:rPr>
                        <a:rPr lang="zh-CN" altLang="en-US" sz="2400" i="1">
                          <a:latin typeface="Cambria Math" panose="02040503050406030204" pitchFamily="18" charset="0"/>
                        </a:rPr>
                        <m:t> </m:t>
                      </m:r>
                      <m:d>
                        <m:dPr>
                          <m:begChr m:val="{"/>
                          <m:endChr m:val="}"/>
                          <m:ctrlPr>
                            <a:rPr lang="zh-CN" altLang="en-US" sz="2400" i="1">
                              <a:latin typeface="Cambria Math" panose="02040503050406030204" pitchFamily="18" charset="0"/>
                            </a:rPr>
                          </m:ctrlPr>
                        </m:dPr>
                        <m:e>
                          <m:d>
                            <m:dPr>
                              <m:begChr m:val="{"/>
                              <m:endChr m:val="}"/>
                              <m:ctrlPr>
                                <a:rPr lang="zh-CN" altLang="en-US" sz="2400" i="1">
                                  <a:latin typeface="Cambria Math" panose="02040503050406030204" pitchFamily="18" charset="0"/>
                                </a:rPr>
                              </m:ctrlPr>
                            </m:dPr>
                            <m:e>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𝑙</m:t>
                                      </m:r>
                                    </m:e>
                                    <m:sub>
                                      <m:r>
                                        <a:rPr lang="zh-CN" altLang="en-US" sz="2400" i="0">
                                          <a:latin typeface="Cambria Math" panose="02040503050406030204" pitchFamily="18" charset="0"/>
                                        </a:rPr>
                                        <m:t>1</m:t>
                                      </m:r>
                                    </m:sub>
                                  </m:sSub>
                                </m:e>
                              </m:d>
                              <m:r>
                                <a:rPr lang="zh-CN" altLang="en-US" sz="2400" i="0">
                                  <a:latin typeface="Cambria Math" panose="02040503050406030204" pitchFamily="18" charset="0"/>
                                </a:rPr>
                                <m:t>,…</m:t>
                              </m:r>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𝑠</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𝑙</m:t>
                                      </m:r>
                                    </m:e>
                                    <m:sub>
                                      <m:r>
                                        <a:rPr lang="zh-CN" altLang="en-US" sz="2400" i="1">
                                          <a:latin typeface="Cambria Math" panose="02040503050406030204" pitchFamily="18" charset="0"/>
                                        </a:rPr>
                                        <m:t>𝑠</m:t>
                                      </m:r>
                                    </m:sub>
                                  </m:sSub>
                                </m:e>
                              </m:d>
                            </m:e>
                          </m:d>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𝑥</m:t>
                                      </m:r>
                                    </m:e>
                                  </m:acc>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𝑥</m:t>
                                      </m:r>
                                    </m:e>
                                  </m:acc>
                                </m:e>
                                <m:sub>
                                  <m:r>
                                    <a:rPr lang="zh-CN" altLang="en-US" sz="2400" i="1">
                                      <a:latin typeface="Cambria Math" panose="02040503050406030204" pitchFamily="18" charset="0"/>
                                    </a:rPr>
                                    <m:t>𝑟</m:t>
                                  </m:r>
                                </m:sub>
                              </m:sSub>
                            </m:e>
                          </m:d>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𝑥</m:t>
                                      </m:r>
                                    </m:e>
                                  </m:acc>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𝑥</m:t>
                                      </m:r>
                                    </m:e>
                                  </m:acc>
                                </m:e>
                                <m:sub>
                                  <m:r>
                                    <a:rPr lang="zh-CN" altLang="en-US" sz="2400" i="1">
                                      <a:latin typeface="Cambria Math" panose="02040503050406030204" pitchFamily="18" charset="0"/>
                                    </a:rPr>
                                    <m:t>𝑡</m:t>
                                  </m:r>
                                </m:sub>
                              </m:sSub>
                            </m:e>
                          </m:d>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𝑙</m:t>
                              </m:r>
                            </m:e>
                            <m:sub>
                              <m:r>
                                <a:rPr lang="zh-CN" altLang="en-US" sz="2400" i="1">
                                  <a:latin typeface="Cambria Math" panose="02040503050406030204" pitchFamily="18" charset="0"/>
                                </a:rPr>
                                <m:t>𝑖</m:t>
                              </m:r>
                            </m:sub>
                          </m:sSub>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0">
                                  <a:latin typeface="Cambria Math" panose="02040503050406030204" pitchFamily="18" charset="0"/>
                                </a:rPr>
                                <m:t>1,</m:t>
                              </m:r>
                              <m:r>
                                <a:rPr lang="zh-CN" altLang="en-US" sz="2400" i="1">
                                  <a:latin typeface="Cambria Math" panose="02040503050406030204" pitchFamily="18" charset="0"/>
                                </a:rPr>
                                <m:t>𝐾</m:t>
                              </m:r>
                            </m:e>
                          </m:d>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𝑥</m:t>
                                  </m:r>
                                </m:e>
                              </m:acc>
                            </m:e>
                            <m:sub>
                              <m:r>
                                <a:rPr lang="zh-CN" altLang="en-US" sz="2400" i="1">
                                  <a:latin typeface="Cambria Math" panose="02040503050406030204" pitchFamily="18" charset="0"/>
                                </a:rPr>
                                <m:t>𝑗</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𝑥</m:t>
                                  </m:r>
                                </m:e>
                              </m:acc>
                            </m:e>
                            <m:sub>
                              <m:r>
                                <a:rPr lang="zh-CN" altLang="en-US" sz="2400" i="1">
                                  <a:latin typeface="Cambria Math" panose="02040503050406030204" pitchFamily="18" charset="0"/>
                                </a:rPr>
                                <m:t>𝑗</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0">
                                  <a:latin typeface="Cambria Math" panose="02040503050406030204" pitchFamily="18" charset="0"/>
                                </a:rPr>
                                <m:t>𝒫</m:t>
                              </m:r>
                            </m:e>
                            <m:sub>
                              <m:r>
                                <a:rPr lang="zh-CN" altLang="en-US" sz="2400" i="1">
                                  <a:latin typeface="Cambria Math" panose="02040503050406030204" pitchFamily="18" charset="0"/>
                                </a:rPr>
                                <m:t>𝑙</m:t>
                              </m:r>
                            </m:sub>
                          </m:sSub>
                          <m:d>
                            <m:dPr>
                              <m:ctrlPr>
                                <a:rPr lang="zh-CN" altLang="en-US" sz="2400" i="1">
                                  <a:latin typeface="Cambria Math" panose="02040503050406030204" pitchFamily="18" charset="0"/>
                                </a:rPr>
                              </m:ctrlPr>
                            </m:dPr>
                            <m:e>
                              <m:sSup>
                                <m:sSupPr>
                                  <m:ctrlPr>
                                    <a:rPr lang="zh-CN" altLang="en-US" sz="2400" i="1">
                                      <a:latin typeface="Cambria Math" panose="02040503050406030204" pitchFamily="18" charset="0"/>
                                    </a:rPr>
                                  </m:ctrlPr>
                                </m:sSupPr>
                                <m:e>
                                  <m:r>
                                    <a:rPr lang="zh-CN" altLang="en-US" sz="2400" i="0">
                                      <a:latin typeface="Cambria Math" panose="02040503050406030204" pitchFamily="18" charset="0"/>
                                    </a:rPr>
                                    <m:t>ℝ</m:t>
                                  </m:r>
                                </m:e>
                                <m:sup>
                                  <m:r>
                                    <a:rPr lang="zh-CN" altLang="en-US" sz="2400" i="1">
                                      <a:latin typeface="Cambria Math" panose="02040503050406030204" pitchFamily="18" charset="0"/>
                                    </a:rPr>
                                    <m:t>𝑁</m:t>
                                  </m:r>
                                </m:sup>
                              </m:sSup>
                            </m:e>
                          </m:d>
                        </m:e>
                      </m:d>
                    </m:oMath>
                  </m:oMathPara>
                </a14:m>
                <a:endParaRPr lang="zh-CN" altLang="en-US" sz="2400" dirty="0"/>
              </a:p>
            </p:txBody>
          </p:sp>
        </mc:Choice>
        <mc:Fallback xmlns="">
          <p:sp>
            <p:nvSpPr>
              <p:cNvPr id="3" name="矩形 2">
                <a:extLst>
                  <a:ext uri="{FF2B5EF4-FFF2-40B4-BE49-F238E27FC236}">
                    <a16:creationId xmlns:a16="http://schemas.microsoft.com/office/drawing/2014/main" id="{5DC3FB2C-AE04-4548-833A-0E0A5F3999FD}"/>
                  </a:ext>
                </a:extLst>
              </p:cNvPr>
              <p:cNvSpPr>
                <a:spLocks noRot="1" noChangeAspect="1" noMove="1" noResize="1" noEditPoints="1" noAdjustHandles="1" noChangeArrowheads="1" noChangeShapeType="1" noTextEdit="1"/>
              </p:cNvSpPr>
              <p:nvPr/>
            </p:nvSpPr>
            <p:spPr>
              <a:xfrm>
                <a:off x="937566" y="1478822"/>
                <a:ext cx="10368199" cy="64177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6C26854F-3CD9-43F7-85E3-AC3424FB088D}"/>
                  </a:ext>
                </a:extLst>
              </p:cNvPr>
              <p:cNvSpPr/>
              <p:nvPr/>
            </p:nvSpPr>
            <p:spPr>
              <a:xfrm>
                <a:off x="937566" y="2150174"/>
                <a:ext cx="402039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zh-CN" altLang="en-US" sz="2400">
                          <a:latin typeface="Times New Roman" panose="02020603050405020304" pitchFamily="18" charset="0"/>
                          <a:cs typeface="Times New Roman" panose="02020603050405020304" pitchFamily="18" charset="0"/>
                        </a:rPr>
                        <m:t>and</m:t>
                      </m:r>
                      <m:r>
                        <m:rPr>
                          <m:nor/>
                        </m:rPr>
                        <a:rPr lang="zh-CN" altLang="en-US" sz="2400"/>
                        <m:t> </m:t>
                      </m:r>
                      <m:r>
                        <a:rPr lang="zh-CN" altLang="en-US" sz="2400" i="1">
                          <a:latin typeface="Cambria Math" panose="02040503050406030204" pitchFamily="18" charset="0"/>
                        </a:rPr>
                        <m:t>𝑌</m:t>
                      </m:r>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𝑡</m:t>
                          </m:r>
                        </m:sub>
                      </m:sSub>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d>
                            <m:dPr>
                              <m:begChr m:val="{"/>
                              <m:endChr m:val="}"/>
                              <m:ctrlPr>
                                <a:rPr lang="zh-CN" altLang="en-US" sz="2400" i="1">
                                  <a:latin typeface="Cambria Math" panose="02040503050406030204" pitchFamily="18" charset="0"/>
                                </a:rPr>
                              </m:ctrlPr>
                            </m:dPr>
                            <m:e>
                              <m:r>
                                <a:rPr lang="zh-CN" altLang="en-US" sz="2400" i="0">
                                  <a:latin typeface="Cambria Math" panose="02040503050406030204" pitchFamily="18" charset="0"/>
                                </a:rPr>
                                <m:t>1,</m:t>
                              </m:r>
                              <m:r>
                                <a:rPr lang="zh-CN" altLang="en-US" sz="2400" i="1">
                                  <a:latin typeface="Cambria Math" panose="02040503050406030204" pitchFamily="18" charset="0"/>
                                </a:rPr>
                                <m:t>𝐾</m:t>
                              </m:r>
                            </m:e>
                          </m:d>
                        </m:e>
                        <m:sup>
                          <m:r>
                            <a:rPr lang="zh-CN" altLang="en-US" sz="2400" i="1">
                              <a:latin typeface="Cambria Math" panose="02040503050406030204" pitchFamily="18" charset="0"/>
                            </a:rPr>
                            <m:t>𝑡</m:t>
                          </m:r>
                        </m:sup>
                      </m:sSup>
                    </m:oMath>
                  </m:oMathPara>
                </a14:m>
                <a:endParaRPr lang="zh-CN" altLang="en-US" sz="2400" dirty="0"/>
              </a:p>
            </p:txBody>
          </p:sp>
        </mc:Choice>
        <mc:Fallback xmlns="">
          <p:sp>
            <p:nvSpPr>
              <p:cNvPr id="5" name="矩形 4">
                <a:extLst>
                  <a:ext uri="{FF2B5EF4-FFF2-40B4-BE49-F238E27FC236}">
                    <a16:creationId xmlns:a16="http://schemas.microsoft.com/office/drawing/2014/main" id="{6C26854F-3CD9-43F7-85E3-AC3424FB088D}"/>
                  </a:ext>
                </a:extLst>
              </p:cNvPr>
              <p:cNvSpPr>
                <a:spLocks noRot="1" noChangeAspect="1" noMove="1" noResize="1" noEditPoints="1" noAdjustHandles="1" noChangeArrowheads="1" noChangeShapeType="1" noTextEdit="1"/>
              </p:cNvSpPr>
              <p:nvPr/>
            </p:nvSpPr>
            <p:spPr>
              <a:xfrm>
                <a:off x="937566" y="2150174"/>
                <a:ext cx="4020396" cy="461665"/>
              </a:xfrm>
              <a:prstGeom prst="rect">
                <a:avLst/>
              </a:prstGeom>
              <a:blipFill>
                <a:blip r:embed="rId4"/>
                <a:stretch>
                  <a:fillRect b="-18667"/>
                </a:stretch>
              </a:blipFill>
            </p:spPr>
            <p:txBody>
              <a:bodyPr/>
              <a:lstStyle/>
              <a:p>
                <a:r>
                  <a:rPr lang="zh-CN" altLang="en-US">
                    <a:noFill/>
                  </a:rPr>
                  <a:t> </a:t>
                </a:r>
              </a:p>
            </p:txBody>
          </p:sp>
        </mc:Fallback>
      </mc:AlternateContent>
      <p:grpSp>
        <p:nvGrpSpPr>
          <p:cNvPr id="6" name="组合 5">
            <a:extLst>
              <a:ext uri="{FF2B5EF4-FFF2-40B4-BE49-F238E27FC236}">
                <a16:creationId xmlns:a16="http://schemas.microsoft.com/office/drawing/2014/main" id="{8E1441A5-5F38-48C9-86E0-1BAAA4F34C5B}"/>
              </a:ext>
            </a:extLst>
          </p:cNvPr>
          <p:cNvGrpSpPr/>
          <p:nvPr/>
        </p:nvGrpSpPr>
        <p:grpSpPr>
          <a:xfrm>
            <a:off x="307721" y="284840"/>
            <a:ext cx="1971619" cy="523220"/>
            <a:chOff x="568442" y="272139"/>
            <a:chExt cx="1971619" cy="523221"/>
          </a:xfrm>
        </p:grpSpPr>
        <p:sp>
          <p:nvSpPr>
            <p:cNvPr id="7" name="文本框 23">
              <a:extLst>
                <a:ext uri="{FF2B5EF4-FFF2-40B4-BE49-F238E27FC236}">
                  <a16:creationId xmlns:a16="http://schemas.microsoft.com/office/drawing/2014/main" id="{8FC3D720-B7FD-4983-99B8-D3ED0B2889DF}"/>
                </a:ext>
              </a:extLst>
            </p:cNvPr>
            <p:cNvSpPr txBox="1"/>
            <p:nvPr/>
          </p:nvSpPr>
          <p:spPr>
            <a:xfrm>
              <a:off x="802085" y="272139"/>
              <a:ext cx="1737976" cy="523221"/>
            </a:xfrm>
            <a:prstGeom prst="rect">
              <a:avLst/>
            </a:prstGeom>
            <a:noFill/>
          </p:spPr>
          <p:txBody>
            <a:bodyPr wrap="none" rtlCol="0">
              <a:spAutoFit/>
            </a:bodyPr>
            <a:lstStyle/>
            <a:p>
              <a:r>
                <a:rPr lang="en-US" altLang="zh-CN"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Implement</a:t>
              </a:r>
              <a:endParaRPr lang="zh-CN" altLang="en-US"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8" name="等腰三角形 7">
              <a:extLst>
                <a:ext uri="{FF2B5EF4-FFF2-40B4-BE49-F238E27FC236}">
                  <a16:creationId xmlns:a16="http://schemas.microsoft.com/office/drawing/2014/main" id="{207E5826-DAE9-4169-99AA-B54125DA2315}"/>
                </a:ext>
              </a:extLst>
            </p:cNvPr>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grpSp>
      <p:sp>
        <p:nvSpPr>
          <p:cNvPr id="9" name="矩形 8">
            <a:extLst>
              <a:ext uri="{FF2B5EF4-FFF2-40B4-BE49-F238E27FC236}">
                <a16:creationId xmlns:a16="http://schemas.microsoft.com/office/drawing/2014/main" id="{019CE690-BACB-4C66-B119-5169C323325A}"/>
              </a:ext>
            </a:extLst>
          </p:cNvPr>
          <p:cNvSpPr/>
          <p:nvPr/>
        </p:nvSpPr>
        <p:spPr>
          <a:xfrm>
            <a:off x="590091" y="2643963"/>
            <a:ext cx="10025435" cy="2000548"/>
          </a:xfrm>
          <a:prstGeom prst="rect">
            <a:avLst/>
          </a:prstGeom>
        </p:spPr>
        <p:txBody>
          <a:bodyPr wrap="square">
            <a:spAutoFit/>
          </a:bodyPr>
          <a:lstStyle/>
          <a:p>
            <a:r>
              <a:rPr lang="en-US" altLang="zh-CN" sz="2400" dirty="0">
                <a:solidFill>
                  <a:srgbClr val="000000"/>
                </a:solidFill>
                <a:latin typeface="Times New Roman" panose="02020603050405020304" pitchFamily="18" charset="0"/>
                <a:cs typeface="Times New Roman" panose="02020603050405020304" pitchFamily="18" charset="0"/>
              </a:rPr>
              <a:t>     for arbitrary values of </a:t>
            </a:r>
            <a:r>
              <a:rPr lang="en-US" altLang="zh-CN" sz="2400" i="1" dirty="0">
                <a:solidFill>
                  <a:srgbClr val="000000"/>
                </a:solidFill>
                <a:latin typeface="Times New Roman" panose="02020603050405020304" pitchFamily="18" charset="0"/>
                <a:cs typeface="Times New Roman" panose="02020603050405020304" pitchFamily="18" charset="0"/>
              </a:rPr>
              <a:t>s; r; t </a:t>
            </a:r>
            <a:r>
              <a:rPr lang="en-US" altLang="zh-CN" sz="2400" dirty="0">
                <a:solidFill>
                  <a:srgbClr val="000000"/>
                </a:solidFill>
                <a:latin typeface="Times New Roman" panose="02020603050405020304" pitchFamily="18" charset="0"/>
                <a:cs typeface="Times New Roman" panose="02020603050405020304" pitchFamily="18" charset="0"/>
              </a:rPr>
              <a:t>and </a:t>
            </a:r>
            <a:r>
              <a:rPr lang="en-US" altLang="zh-CN" sz="2400" i="1" dirty="0">
                <a:solidFill>
                  <a:srgbClr val="000000"/>
                </a:solidFill>
                <a:latin typeface="Times New Roman" panose="02020603050405020304" pitchFamily="18" charset="0"/>
                <a:cs typeface="Times New Roman" panose="02020603050405020304" pitchFamily="18" charset="0"/>
              </a:rPr>
              <a:t>K</a:t>
            </a:r>
            <a:r>
              <a:rPr lang="en-US" altLang="zh-CN" sz="2400" dirty="0">
                <a:solidFill>
                  <a:srgbClr val="000000"/>
                </a:solidFill>
                <a:latin typeface="Times New Roman" panose="02020603050405020304" pitchFamily="18" charset="0"/>
                <a:cs typeface="Times New Roman" panose="02020603050405020304" pitchFamily="18" charset="0"/>
              </a:rPr>
              <a:t>. Where </a:t>
            </a:r>
            <a:r>
              <a:rPr lang="en-US" altLang="zh-CN" sz="2400" i="1" dirty="0">
                <a:solidFill>
                  <a:srgbClr val="000000"/>
                </a:solidFill>
                <a:latin typeface="Times New Roman" panose="02020603050405020304" pitchFamily="18" charset="0"/>
                <a:cs typeface="Times New Roman" panose="02020603050405020304" pitchFamily="18" charset="0"/>
              </a:rPr>
              <a:t>s </a:t>
            </a:r>
            <a:r>
              <a:rPr lang="en-US" altLang="zh-CN" sz="2400" dirty="0">
                <a:solidFill>
                  <a:srgbClr val="000000"/>
                </a:solidFill>
                <a:latin typeface="Times New Roman" panose="02020603050405020304" pitchFamily="18" charset="0"/>
                <a:cs typeface="Times New Roman" panose="02020603050405020304" pitchFamily="18" charset="0"/>
              </a:rPr>
              <a:t>is the number of labeled samples, </a:t>
            </a:r>
            <a:r>
              <a:rPr lang="en-US" altLang="zh-CN" sz="2400" i="1" dirty="0">
                <a:solidFill>
                  <a:srgbClr val="000000"/>
                </a:solidFill>
                <a:latin typeface="Times New Roman" panose="02020603050405020304" pitchFamily="18" charset="0"/>
                <a:cs typeface="Times New Roman" panose="02020603050405020304" pitchFamily="18" charset="0"/>
              </a:rPr>
              <a:t>r </a:t>
            </a:r>
            <a:r>
              <a:rPr lang="en-US" altLang="zh-CN" sz="2400" dirty="0">
                <a:solidFill>
                  <a:srgbClr val="000000"/>
                </a:solidFill>
                <a:latin typeface="Times New Roman" panose="02020603050405020304" pitchFamily="18" charset="0"/>
                <a:cs typeface="Times New Roman" panose="02020603050405020304" pitchFamily="18" charset="0"/>
              </a:rPr>
              <a:t>is the number of unlabeled samples (</a:t>
            </a:r>
            <a:r>
              <a:rPr lang="en-US" altLang="zh-CN" sz="2400" i="1" dirty="0">
                <a:solidFill>
                  <a:srgbClr val="000000"/>
                </a:solidFill>
                <a:latin typeface="Times New Roman" panose="02020603050405020304" pitchFamily="18" charset="0"/>
                <a:cs typeface="Times New Roman" panose="02020603050405020304" pitchFamily="18" charset="0"/>
              </a:rPr>
              <a:t>r &gt; </a:t>
            </a:r>
            <a:r>
              <a:rPr lang="en-US" altLang="zh-CN" sz="2400" dirty="0">
                <a:solidFill>
                  <a:srgbClr val="000000"/>
                </a:solidFill>
                <a:latin typeface="Times New Roman" panose="02020603050405020304" pitchFamily="18" charset="0"/>
                <a:cs typeface="Times New Roman" panose="02020603050405020304" pitchFamily="18" charset="0"/>
              </a:rPr>
              <a:t>0 for the semi-supervised and active learning scenarios) and </a:t>
            </a:r>
            <a:r>
              <a:rPr lang="en-US" altLang="zh-CN" sz="2400" i="1" dirty="0">
                <a:solidFill>
                  <a:srgbClr val="000000"/>
                </a:solidFill>
                <a:latin typeface="Times New Roman" panose="02020603050405020304" pitchFamily="18" charset="0"/>
                <a:cs typeface="Times New Roman" panose="02020603050405020304" pitchFamily="18" charset="0"/>
              </a:rPr>
              <a:t>t </a:t>
            </a:r>
            <a:r>
              <a:rPr lang="en-US" altLang="zh-CN" sz="2400" dirty="0">
                <a:solidFill>
                  <a:srgbClr val="000000"/>
                </a:solidFill>
                <a:latin typeface="Times New Roman" panose="02020603050405020304" pitchFamily="18" charset="0"/>
                <a:cs typeface="Times New Roman" panose="02020603050405020304" pitchFamily="18" charset="0"/>
              </a:rPr>
              <a:t>is the number of samples to classify. </a:t>
            </a:r>
            <a:r>
              <a:rPr lang="en-US" altLang="zh-CN" sz="2400" i="1" dirty="0">
                <a:solidFill>
                  <a:srgbClr val="000000"/>
                </a:solidFill>
                <a:latin typeface="Times New Roman" panose="02020603050405020304" pitchFamily="18" charset="0"/>
                <a:cs typeface="Times New Roman" panose="02020603050405020304" pitchFamily="18" charset="0"/>
              </a:rPr>
              <a:t>K </a:t>
            </a:r>
            <a:r>
              <a:rPr lang="en-US" altLang="zh-CN" sz="2400" dirty="0">
                <a:solidFill>
                  <a:srgbClr val="000000"/>
                </a:solidFill>
                <a:latin typeface="Times New Roman" panose="02020603050405020304" pitchFamily="18" charset="0"/>
                <a:cs typeface="Times New Roman" panose="02020603050405020304" pitchFamily="18" charset="0"/>
              </a:rPr>
              <a:t>is the number of classes.</a:t>
            </a:r>
            <a:r>
              <a:rPr lang="en-US" altLang="zh-CN" sz="2400" dirty="0">
                <a:latin typeface="Times New Roman" panose="02020603050405020304" pitchFamily="18" charset="0"/>
                <a:cs typeface="Times New Roman" panose="02020603050405020304" pitchFamily="18" charset="0"/>
              </a:rPr>
              <a:t> </a:t>
            </a:r>
            <a:br>
              <a:rPr lang="en-US" altLang="zh-CN" sz="2800" dirty="0">
                <a:latin typeface="Times New Roman" panose="02020603050405020304" pitchFamily="18" charset="0"/>
                <a:cs typeface="Times New Roman" panose="02020603050405020304" pitchFamily="18" charset="0"/>
              </a:rPr>
            </a:br>
            <a:endParaRPr lang="zh-CN" altLang="en-US" sz="280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C4C10E3F-4EEA-4DF7-A204-149AAC079863}"/>
              </a:ext>
            </a:extLst>
          </p:cNvPr>
          <p:cNvSpPr/>
          <p:nvPr/>
        </p:nvSpPr>
        <p:spPr>
          <a:xfrm>
            <a:off x="541364" y="4455848"/>
            <a:ext cx="10475424" cy="1846659"/>
          </a:xfrm>
          <a:prstGeom prst="rect">
            <a:avLst/>
          </a:prstGeom>
        </p:spPr>
        <p:txBody>
          <a:bodyPr wrap="square">
            <a:spAutoFit/>
          </a:bodyPr>
          <a:lstStyle/>
          <a:p>
            <a:pPr marL="342900" indent="-342900">
              <a:buFont typeface="Wingdings" panose="05000000000000000000" pitchFamily="2" charset="2"/>
              <a:buChar char="l"/>
            </a:pP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Few-Shot Learning </a:t>
            </a:r>
          </a:p>
          <a:p>
            <a:r>
              <a:rPr lang="en-US" altLang="zh-CN" sz="2400" dirty="0">
                <a:solidFill>
                  <a:srgbClr val="000000"/>
                </a:solidFill>
                <a:latin typeface="Times New Roman" panose="02020603050405020304" pitchFamily="18" charset="0"/>
                <a:cs typeface="Times New Roman" panose="02020603050405020304" pitchFamily="18" charset="0"/>
              </a:rPr>
              <a:t>     When r = 0, t = 1 and s = </a:t>
            </a:r>
            <a:r>
              <a:rPr lang="en-US" altLang="zh-CN" sz="2400" dirty="0" err="1">
                <a:solidFill>
                  <a:srgbClr val="000000"/>
                </a:solidFill>
                <a:latin typeface="Times New Roman" panose="02020603050405020304" pitchFamily="18" charset="0"/>
                <a:cs typeface="Times New Roman" panose="02020603050405020304" pitchFamily="18" charset="0"/>
              </a:rPr>
              <a:t>qK</a:t>
            </a:r>
            <a:r>
              <a:rPr lang="en-US" altLang="zh-CN" sz="2400" dirty="0">
                <a:solidFill>
                  <a:srgbClr val="000000"/>
                </a:solidFill>
                <a:latin typeface="Times New Roman" panose="02020603050405020304" pitchFamily="18" charset="0"/>
                <a:cs typeface="Times New Roman" panose="02020603050405020304" pitchFamily="18" charset="0"/>
              </a:rPr>
              <a:t>, there is a single image in the collection with        unknown label. If moreover each label appears exactly q times, this setting is referred as the q-shot, K-way learning. </a:t>
            </a:r>
            <a:br>
              <a:rPr lang="en-US" altLang="zh-CN" dirty="0"/>
            </a:br>
            <a:endParaRPr lang="zh-CN" altLang="en-US" dirty="0"/>
          </a:p>
        </p:txBody>
      </p:sp>
    </p:spTree>
    <p:extLst>
      <p:ext uri="{BB962C8B-B14F-4D97-AF65-F5344CB8AC3E}">
        <p14:creationId xmlns:p14="http://schemas.microsoft.com/office/powerpoint/2010/main" val="1144027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44D5DCDA-7BE2-482C-A85B-75BD6F24351A}"/>
                  </a:ext>
                </a:extLst>
              </p:cNvPr>
              <p:cNvSpPr/>
              <p:nvPr/>
            </p:nvSpPr>
            <p:spPr>
              <a:xfrm>
                <a:off x="2062995" y="5797573"/>
                <a:ext cx="6096000" cy="518925"/>
              </a:xfrm>
              <a:prstGeom prst="rect">
                <a:avLst/>
              </a:prstGeom>
            </p:spPr>
            <p:txBody>
              <a:bodyPr>
                <a:spAutoFit/>
              </a:bodyPr>
              <a:lstStyle/>
              <a:p>
                <a:pPr marL="266700" indent="127000"/>
                <a14:m>
                  <m:oMathPara xmlns:m="http://schemas.openxmlformats.org/officeDocument/2006/math">
                    <m:oMathParaPr>
                      <m:jc m:val="centerGroup"/>
                    </m:oMathParaPr>
                    <m:oMath xmlns:m="http://schemas.openxmlformats.org/officeDocument/2006/math">
                      <m:sSub>
                        <m:sSub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𝜑</m:t>
                          </m:r>
                        </m:e>
                        <m:sub>
                          <m:acc>
                            <m:accPr>
                              <m:chr m:val="̃"/>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𝜃</m:t>
                              </m:r>
                            </m:e>
                          </m:acc>
                        </m:sub>
                      </m:sSub>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𝑘</m:t>
                          </m:r>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𝑘</m:t>
                          </m:r>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000" kern="100">
                              <a:latin typeface="Cambria Math" panose="02040503050406030204" pitchFamily="18" charset="0"/>
                              <a:ea typeface="宋体" panose="02010600030101010101" pitchFamily="2" charset="-122"/>
                              <a:cs typeface="Times New Roman" panose="02020603050405020304" pitchFamily="18" charset="0"/>
                            </a:rPr>
                            <m:t>MLP</m:t>
                          </m:r>
                        </m:e>
                        <m:sub>
                          <m:acc>
                            <m:accPr>
                              <m:chr m:val="̃"/>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𝜃</m:t>
                              </m:r>
                            </m:e>
                          </m:acc>
                        </m:sub>
                      </m:sSub>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𝑎𝑏𝑠</m:t>
                      </m:r>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𝑘</m:t>
                          </m:r>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𝑘</m:t>
                          </m:r>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oMath>
                  </m:oMathPara>
                </a14:m>
                <a:endParaRPr lang="zh-CN" altLang="zh-CN" sz="2400" kern="100" dirty="0">
                  <a:latin typeface="等线" panose="02010600030101010101" pitchFamily="2" charset="-122"/>
                  <a:cs typeface="Times New Roman" panose="02020603050405020304" pitchFamily="18" charset="0"/>
                </a:endParaRPr>
              </a:p>
            </p:txBody>
          </p:sp>
        </mc:Choice>
        <mc:Fallback xmlns="">
          <p:sp>
            <p:nvSpPr>
              <p:cNvPr id="3" name="矩形 2">
                <a:extLst>
                  <a:ext uri="{FF2B5EF4-FFF2-40B4-BE49-F238E27FC236}">
                    <a16:creationId xmlns:a16="http://schemas.microsoft.com/office/drawing/2014/main" id="{44D5DCDA-7BE2-482C-A85B-75BD6F24351A}"/>
                  </a:ext>
                </a:extLst>
              </p:cNvPr>
              <p:cNvSpPr>
                <a:spLocks noRot="1" noChangeAspect="1" noMove="1" noResize="1" noEditPoints="1" noAdjustHandles="1" noChangeArrowheads="1" noChangeShapeType="1" noTextEdit="1"/>
              </p:cNvSpPr>
              <p:nvPr/>
            </p:nvSpPr>
            <p:spPr>
              <a:xfrm>
                <a:off x="2062995" y="5797573"/>
                <a:ext cx="6096000" cy="518925"/>
              </a:xfrm>
              <a:prstGeom prst="rect">
                <a:avLst/>
              </a:prstGeom>
              <a:blipFill>
                <a:blip r:embed="rId3"/>
                <a:stretch>
                  <a:fillRect/>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781BC48A-EA0E-4D85-A853-2FC2FE37A961}"/>
              </a:ext>
            </a:extLst>
          </p:cNvPr>
          <p:cNvPicPr>
            <a:picLocks noChangeAspect="1"/>
          </p:cNvPicPr>
          <p:nvPr/>
        </p:nvPicPr>
        <p:blipFill>
          <a:blip r:embed="rId4"/>
          <a:stretch>
            <a:fillRect/>
          </a:stretch>
        </p:blipFill>
        <p:spPr>
          <a:xfrm>
            <a:off x="4316626" y="1363982"/>
            <a:ext cx="7684737" cy="3257044"/>
          </a:xfrm>
          <a:prstGeom prst="rect">
            <a:avLst/>
          </a:prstGeom>
        </p:spPr>
      </p:pic>
      <p:grpSp>
        <p:nvGrpSpPr>
          <p:cNvPr id="5" name="组合 4">
            <a:extLst>
              <a:ext uri="{FF2B5EF4-FFF2-40B4-BE49-F238E27FC236}">
                <a16:creationId xmlns:a16="http://schemas.microsoft.com/office/drawing/2014/main" id="{B0605779-6F6A-4BBD-AB8F-7E9A43A82369}"/>
              </a:ext>
            </a:extLst>
          </p:cNvPr>
          <p:cNvGrpSpPr/>
          <p:nvPr/>
        </p:nvGrpSpPr>
        <p:grpSpPr>
          <a:xfrm>
            <a:off x="307721" y="284840"/>
            <a:ext cx="1971619" cy="523220"/>
            <a:chOff x="568442" y="272139"/>
            <a:chExt cx="1971619" cy="523221"/>
          </a:xfrm>
        </p:grpSpPr>
        <p:sp>
          <p:nvSpPr>
            <p:cNvPr id="6" name="文本框 23">
              <a:extLst>
                <a:ext uri="{FF2B5EF4-FFF2-40B4-BE49-F238E27FC236}">
                  <a16:creationId xmlns:a16="http://schemas.microsoft.com/office/drawing/2014/main" id="{FDBACB66-5891-4E82-B947-343099FE0ECC}"/>
                </a:ext>
              </a:extLst>
            </p:cNvPr>
            <p:cNvSpPr txBox="1"/>
            <p:nvPr/>
          </p:nvSpPr>
          <p:spPr>
            <a:xfrm>
              <a:off x="802085" y="272139"/>
              <a:ext cx="1737976" cy="523221"/>
            </a:xfrm>
            <a:prstGeom prst="rect">
              <a:avLst/>
            </a:prstGeom>
            <a:noFill/>
          </p:spPr>
          <p:txBody>
            <a:bodyPr wrap="none" rtlCol="0">
              <a:spAutoFit/>
            </a:bodyPr>
            <a:lstStyle/>
            <a:p>
              <a:r>
                <a:rPr lang="en-US" altLang="zh-CN"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Implement</a:t>
              </a:r>
              <a:endParaRPr lang="zh-CN" altLang="en-US"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7" name="等腰三角形 6">
              <a:extLst>
                <a:ext uri="{FF2B5EF4-FFF2-40B4-BE49-F238E27FC236}">
                  <a16:creationId xmlns:a16="http://schemas.microsoft.com/office/drawing/2014/main" id="{BC66C134-3B12-402F-A3D3-48FF812521F9}"/>
                </a:ext>
              </a:extLst>
            </p:cNvPr>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gr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F85E3C2A-EA62-4C22-AE8E-45462326103C}"/>
                  </a:ext>
                </a:extLst>
              </p:cNvPr>
              <p:cNvSpPr/>
              <p:nvPr/>
            </p:nvSpPr>
            <p:spPr>
              <a:xfrm>
                <a:off x="2594216" y="5278648"/>
                <a:ext cx="2516779" cy="5189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SupPr>
                        <m:e>
                          <m:acc>
                            <m:accPr>
                              <m:chr m:val="̃"/>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𝐴</m:t>
                              </m:r>
                            </m:e>
                          </m:acc>
                        </m:e>
                        <m: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𝑘</m:t>
                          </m:r>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𝜑</m:t>
                          </m:r>
                        </m:e>
                        <m:sub>
                          <m:acc>
                            <m:accPr>
                              <m:chr m:val="̃"/>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𝜃</m:t>
                              </m:r>
                            </m:e>
                          </m:acc>
                        </m:sub>
                      </m:sSub>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𝑘</m:t>
                          </m:r>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𝑘</m:t>
                          </m:r>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oMath>
                  </m:oMathPara>
                </a14:m>
                <a:endParaRPr lang="zh-CN" altLang="en-US" sz="2000" dirty="0"/>
              </a:p>
            </p:txBody>
          </p:sp>
        </mc:Choice>
        <mc:Fallback xmlns="">
          <p:sp>
            <p:nvSpPr>
              <p:cNvPr id="8" name="矩形 7">
                <a:extLst>
                  <a:ext uri="{FF2B5EF4-FFF2-40B4-BE49-F238E27FC236}">
                    <a16:creationId xmlns:a16="http://schemas.microsoft.com/office/drawing/2014/main" id="{F85E3C2A-EA62-4C22-AE8E-45462326103C}"/>
                  </a:ext>
                </a:extLst>
              </p:cNvPr>
              <p:cNvSpPr>
                <a:spLocks noRot="1" noChangeAspect="1" noMove="1" noResize="1" noEditPoints="1" noAdjustHandles="1" noChangeArrowheads="1" noChangeShapeType="1" noTextEdit="1"/>
              </p:cNvSpPr>
              <p:nvPr/>
            </p:nvSpPr>
            <p:spPr>
              <a:xfrm>
                <a:off x="2594216" y="5278648"/>
                <a:ext cx="2516779" cy="51892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2987B192-3C62-4F9D-9887-5C0B09D972B7}"/>
                  </a:ext>
                </a:extLst>
              </p:cNvPr>
              <p:cNvSpPr/>
              <p:nvPr/>
            </p:nvSpPr>
            <p:spPr>
              <a:xfrm>
                <a:off x="1223278" y="4550224"/>
                <a:ext cx="8374506" cy="847348"/>
              </a:xfrm>
              <a:prstGeom prst="rect">
                <a:avLst/>
              </a:prstGeom>
            </p:spPr>
            <p:txBody>
              <a:bodyPr wrap="square">
                <a:spAutoFit/>
              </a:bodyPr>
              <a:lstStyle/>
              <a:p>
                <a:pPr marL="342900" indent="-342900">
                  <a:buFont typeface="Wingdings" panose="05000000000000000000" pitchFamily="2" charset="2"/>
                  <a:buChar char="l"/>
                </a:pP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Compute the edge </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features matix </a:t>
                </a:r>
                <a14:m>
                  <m:oMath xmlns:m="http://schemas.openxmlformats.org/officeDocument/2006/math">
                    <m:sSubSup>
                      <m:sSubSup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SupPr>
                      <m:e>
                        <m:acc>
                          <m:accPr>
                            <m:chr m:val="̃"/>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b="0" i="1" kern="100"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𝐴</m:t>
                            </m:r>
                          </m:e>
                        </m:acc>
                      </m:e>
                      <m:sub/>
                      <m:sup>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𝑘</m:t>
                        </m:r>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 </a:t>
                </a:r>
                <a:br>
                  <a:rPr lang="en-US" altLang="zh-CN" dirty="0"/>
                </a:br>
                <a:endParaRPr lang="zh-CN" altLang="en-US" dirty="0"/>
              </a:p>
            </p:txBody>
          </p:sp>
        </mc:Choice>
        <mc:Fallback>
          <p:sp>
            <p:nvSpPr>
              <p:cNvPr id="9" name="矩形 8">
                <a:extLst>
                  <a:ext uri="{FF2B5EF4-FFF2-40B4-BE49-F238E27FC236}">
                    <a16:creationId xmlns:a16="http://schemas.microsoft.com/office/drawing/2014/main" id="{2987B192-3C62-4F9D-9887-5C0B09D972B7}"/>
                  </a:ext>
                </a:extLst>
              </p:cNvPr>
              <p:cNvSpPr>
                <a:spLocks noRot="1" noChangeAspect="1" noMove="1" noResize="1" noEditPoints="1" noAdjustHandles="1" noChangeArrowheads="1" noChangeShapeType="1" noTextEdit="1"/>
              </p:cNvSpPr>
              <p:nvPr/>
            </p:nvSpPr>
            <p:spPr>
              <a:xfrm>
                <a:off x="1223278" y="4550224"/>
                <a:ext cx="8374506" cy="847348"/>
              </a:xfrm>
              <a:prstGeom prst="rect">
                <a:avLst/>
              </a:prstGeom>
              <a:blipFill>
                <a:blip r:embed="rId6"/>
                <a:stretch>
                  <a:fillRect l="-1020"/>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9AE5E8C6-1EEC-480C-9397-C0DAC6D9A3D2}"/>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0" y="1060427"/>
            <a:ext cx="4821872" cy="3534953"/>
          </a:xfrm>
          <a:prstGeom prst="rect">
            <a:avLst/>
          </a:prstGeom>
        </p:spPr>
      </p:pic>
    </p:spTree>
    <p:extLst>
      <p:ext uri="{BB962C8B-B14F-4D97-AF65-F5344CB8AC3E}">
        <p14:creationId xmlns:p14="http://schemas.microsoft.com/office/powerpoint/2010/main" val="3555626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8EC87A75-7B03-4C46-BF80-BE6DB7D724DB}"/>
                  </a:ext>
                </a:extLst>
              </p:cNvPr>
              <p:cNvSpPr/>
              <p:nvPr/>
            </p:nvSpPr>
            <p:spPr>
              <a:xfrm>
                <a:off x="1294033" y="3051911"/>
                <a:ext cx="9603934" cy="988347"/>
              </a:xfrm>
              <a:prstGeom prst="rect">
                <a:avLst/>
              </a:prstGeom>
            </p:spPr>
            <p:txBody>
              <a:bodyPr wrap="square">
                <a:spAutoFit/>
              </a:bodyPr>
              <a:lstStyle/>
              <a:p>
                <a:pPr marL="266700" indent="127000"/>
                <a14:m>
                  <m:oMathPara xmlns:m="http://schemas.openxmlformats.org/officeDocument/2006/math">
                    <m:oMathParaPr>
                      <m:jc m:val="centerGroup"/>
                    </m:oMathParaPr>
                    <m:oMath xmlns:m="http://schemas.openxmlformats.org/officeDocument/2006/math">
                      <m:sSubSup>
                        <m:sSubSup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𝑙</m:t>
                          </m:r>
                        </m:sub>
                        <m:sup>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𝑘</m:t>
                          </m:r>
                          <m:r>
                            <a:rPr lang="en-US" altLang="zh-CN" sz="2400" kern="100">
                              <a:latin typeface="Cambria Math" panose="02040503050406030204" pitchFamily="18" charset="0"/>
                              <a:ea typeface="宋体" panose="02010600030101010101" pitchFamily="2" charset="-122"/>
                              <a:cs typeface="Times New Roman" panose="02020603050405020304" pitchFamily="18" charset="0"/>
                            </a:rPr>
                            <m:t>+1)</m:t>
                          </m:r>
                        </m:sup>
                      </m:sSubSup>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r>
                        <m:rPr>
                          <m:nor/>
                        </m:rPr>
                        <a:rPr lang="en-US" altLang="zh-CN" sz="2400" kern="100">
                          <a:latin typeface="Times New Roman" panose="02020603050405020304" pitchFamily="18" charset="0"/>
                          <a:ea typeface="宋体" panose="02010600030101010101" pitchFamily="2" charset="-122"/>
                          <a:cs typeface="Times New Roman" panose="02020603050405020304" pitchFamily="18" charset="0"/>
                        </a:rPr>
                        <m:t>Gc</m:t>
                      </m:r>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𝑥</m:t>
                          </m:r>
                        </m:e>
                        <m:sup>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𝑘</m:t>
                          </m:r>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grow m:val="on"/>
                          <m:supHide m:val="on"/>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𝐵</m:t>
                          </m:r>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𝒜</m:t>
                          </m:r>
                        </m:sub>
                        <m:sup/>
                        <m:e>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𝐵</m:t>
                          </m:r>
                        </m:e>
                      </m:nary>
                      <m:sSup>
                        <m:sSup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𝑥</m:t>
                          </m:r>
                        </m:e>
                        <m:sup>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𝑘</m:t>
                          </m:r>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sup>
                      </m:sSup>
                      <m:sSubSup>
                        <m:sSubSup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𝐵</m:t>
                          </m:r>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𝑙</m:t>
                          </m:r>
                        </m:sub>
                        <m:sup>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𝑘</m:t>
                          </m:r>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𝑙</m:t>
                      </m:r>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𝑑</m:t>
                          </m:r>
                        </m:e>
                        <m:sub>
                          <m:r>
                            <a:rPr lang="en-US" altLang="zh-CN" sz="2400"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𝑑</m:t>
                          </m:r>
                        </m:e>
                        <m:sub>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𝑘</m:t>
                          </m:r>
                          <m:r>
                            <a:rPr lang="en-US" altLang="zh-CN" sz="2400" kern="100">
                              <a:latin typeface="Cambria Math" panose="02040503050406030204" pitchFamily="18" charset="0"/>
                              <a:ea typeface="宋体" panose="02010600030101010101" pitchFamily="2" charset="-122"/>
                              <a:cs typeface="Times New Roman" panose="02020603050405020304" pitchFamily="18" charset="0"/>
                            </a:rPr>
                            <m:t>+1</m:t>
                          </m:r>
                        </m:sub>
                      </m:sSub>
                    </m:oMath>
                  </m:oMathPara>
                </a14:m>
                <a:endParaRPr lang="zh-CN" altLang="zh-CN" sz="2800" kern="100" dirty="0">
                  <a:latin typeface="等线" panose="02010600030101010101" pitchFamily="2" charset="-122"/>
                  <a:cs typeface="Times New Roman" panose="02020603050405020304" pitchFamily="18" charset="0"/>
                </a:endParaRPr>
              </a:p>
            </p:txBody>
          </p:sp>
        </mc:Choice>
        <mc:Fallback xmlns="">
          <p:sp>
            <p:nvSpPr>
              <p:cNvPr id="3" name="矩形 2">
                <a:extLst>
                  <a:ext uri="{FF2B5EF4-FFF2-40B4-BE49-F238E27FC236}">
                    <a16:creationId xmlns:a16="http://schemas.microsoft.com/office/drawing/2014/main" id="{8EC87A75-7B03-4C46-BF80-BE6DB7D724DB}"/>
                  </a:ext>
                </a:extLst>
              </p:cNvPr>
              <p:cNvSpPr>
                <a:spLocks noRot="1" noChangeAspect="1" noMove="1" noResize="1" noEditPoints="1" noAdjustHandles="1" noChangeArrowheads="1" noChangeShapeType="1" noTextEdit="1"/>
              </p:cNvSpPr>
              <p:nvPr/>
            </p:nvSpPr>
            <p:spPr>
              <a:xfrm>
                <a:off x="1294033" y="3051911"/>
                <a:ext cx="9603934" cy="988347"/>
              </a:xfrm>
              <a:prstGeom prst="rect">
                <a:avLst/>
              </a:prstGeom>
              <a:blipFill>
                <a:blip r:embed="rId3"/>
                <a:stretch>
                  <a:fillRect/>
                </a:stretch>
              </a:blipFill>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E6369C70-1017-4086-B110-AEC2951886F9}"/>
              </a:ext>
            </a:extLst>
          </p:cNvPr>
          <p:cNvGrpSpPr/>
          <p:nvPr/>
        </p:nvGrpSpPr>
        <p:grpSpPr>
          <a:xfrm>
            <a:off x="307721" y="284840"/>
            <a:ext cx="1971619" cy="523220"/>
            <a:chOff x="568442" y="272139"/>
            <a:chExt cx="1971619" cy="523221"/>
          </a:xfrm>
        </p:grpSpPr>
        <p:sp>
          <p:nvSpPr>
            <p:cNvPr id="5" name="文本框 23">
              <a:extLst>
                <a:ext uri="{FF2B5EF4-FFF2-40B4-BE49-F238E27FC236}">
                  <a16:creationId xmlns:a16="http://schemas.microsoft.com/office/drawing/2014/main" id="{FAB554E7-8494-4575-A58A-946255B08A03}"/>
                </a:ext>
              </a:extLst>
            </p:cNvPr>
            <p:cNvSpPr txBox="1"/>
            <p:nvPr/>
          </p:nvSpPr>
          <p:spPr>
            <a:xfrm>
              <a:off x="802085" y="272139"/>
              <a:ext cx="1737976" cy="523221"/>
            </a:xfrm>
            <a:prstGeom prst="rect">
              <a:avLst/>
            </a:prstGeom>
            <a:noFill/>
          </p:spPr>
          <p:txBody>
            <a:bodyPr wrap="none" rtlCol="0">
              <a:spAutoFit/>
            </a:bodyPr>
            <a:lstStyle/>
            <a:p>
              <a:r>
                <a:rPr lang="en-US" altLang="zh-CN"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Implement</a:t>
              </a:r>
              <a:endParaRPr lang="zh-CN" altLang="en-US"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6" name="等腰三角形 5">
              <a:extLst>
                <a:ext uri="{FF2B5EF4-FFF2-40B4-BE49-F238E27FC236}">
                  <a16:creationId xmlns:a16="http://schemas.microsoft.com/office/drawing/2014/main" id="{C12F0583-EA5A-4B2D-A2BE-1B775CBBA4C8}"/>
                </a:ext>
              </a:extLst>
            </p:cNvPr>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gr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D54A6775-11E9-43AF-83EE-F35574720030}"/>
                  </a:ext>
                </a:extLst>
              </p:cNvPr>
              <p:cNvSpPr/>
              <p:nvPr/>
            </p:nvSpPr>
            <p:spPr>
              <a:xfrm>
                <a:off x="1159239" y="1912497"/>
                <a:ext cx="9873521" cy="1139414"/>
              </a:xfrm>
              <a:prstGeom prst="rect">
                <a:avLst/>
              </a:prstGeom>
            </p:spPr>
            <p:txBody>
              <a:bodyPr wrap="square">
                <a:spAutoFit/>
              </a:bodyPr>
              <a:lstStyle/>
              <a:p>
                <a:pPr marL="342900" indent="-342900">
                  <a:buFont typeface="Wingdings" panose="05000000000000000000" pitchFamily="2" charset="2"/>
                  <a:buChar char="l"/>
                </a:pPr>
                <a:r>
                  <a:rPr lang="en-US" altLang="zh-CN" sz="2400" dirty="0">
                    <a:solidFill>
                      <a:srgbClr val="000000"/>
                    </a:solidFill>
                    <a:latin typeface="Times New Roman" panose="02020603050405020304" pitchFamily="18" charset="0"/>
                    <a:cs typeface="Times New Roman" panose="02020603050405020304" pitchFamily="18" charset="0"/>
                  </a:rPr>
                  <a:t>A GNN layer </a:t>
                </a:r>
                <a:r>
                  <a:rPr lang="en-US" altLang="zh-CN" sz="2400" dirty="0" err="1">
                    <a:solidFill>
                      <a:srgbClr val="000000"/>
                    </a:solidFill>
                    <a:latin typeface="Times New Roman" panose="02020603050405020304" pitchFamily="18" charset="0"/>
                    <a:cs typeface="Times New Roman" panose="02020603050405020304" pitchFamily="18" charset="0"/>
                  </a:rPr>
                  <a:t>Gc</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a:t>
                </a:r>
                <a:r>
                  <a:rPr lang="en-US" altLang="zh-CN" sz="2400" dirty="0">
                    <a:solidFill>
                      <a:srgbClr val="000000"/>
                    </a:solidFill>
                    <a:latin typeface="Times New Roman" panose="02020603050405020304" pitchFamily="18" charset="0"/>
                    <a:cs typeface="Times New Roman" panose="02020603050405020304" pitchFamily="18" charset="0"/>
                  </a:rPr>
                  <a:t>) receives as input a signal </a:t>
                </a:r>
                <a14:m>
                  <m:oMath xmlns:m="http://schemas.openxmlformats.org/officeDocument/2006/math">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𝑥</m:t>
                        </m:r>
                      </m:e>
                      <m:sup>
                        <m:r>
                          <a:rPr lang="en-US" altLang="zh-CN" sz="2400" i="1">
                            <a:latin typeface="Cambria Math" panose="02040503050406030204" pitchFamily="18" charset="0"/>
                          </a:rPr>
                          <m:t>(</m:t>
                        </m:r>
                        <m:r>
                          <a:rPr lang="en-US" altLang="zh-CN" sz="2400" i="1">
                            <a:latin typeface="Cambria Math" panose="02040503050406030204" pitchFamily="18" charset="0"/>
                          </a:rPr>
                          <m:t>𝑘</m:t>
                        </m:r>
                        <m:r>
                          <a:rPr lang="en-US" altLang="zh-CN" sz="2400" i="1">
                            <a:latin typeface="Cambria Math" panose="02040503050406030204" pitchFamily="18" charset="0"/>
                          </a:rPr>
                          <m:t>)</m:t>
                        </m:r>
                      </m:sup>
                    </m:sSup>
                    <m:r>
                      <a:rPr lang="en-US" altLang="zh-CN" sz="2400" i="1">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ℝ</m:t>
                        </m:r>
                      </m:e>
                      <m:sup>
                        <m:r>
                          <a:rPr lang="en-US" altLang="zh-CN" sz="2400" i="1">
                            <a:latin typeface="Cambria Math" panose="02040503050406030204" pitchFamily="18" charset="0"/>
                          </a:rPr>
                          <m:t>𝑉</m:t>
                        </m:r>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𝑑</m:t>
                            </m:r>
                          </m:e>
                          <m:sub>
                            <m:r>
                              <a:rPr lang="en-US" altLang="zh-CN" sz="2400" i="1">
                                <a:latin typeface="Cambria Math" panose="02040503050406030204" pitchFamily="18" charset="0"/>
                              </a:rPr>
                              <m:t>𝑘</m:t>
                            </m:r>
                          </m:sub>
                        </m:sSub>
                      </m:sup>
                    </m:sSup>
                    <m:r>
                      <a:rPr lang="en-US" altLang="zh-CN" sz="2400" i="1">
                        <a:latin typeface="Cambria Math" panose="02040503050406030204" pitchFamily="18" charset="0"/>
                      </a:rPr>
                      <m:t> </m:t>
                    </m:r>
                  </m:oMath>
                </a14:m>
                <a:r>
                  <a:rPr lang="en-US" altLang="zh-CN" sz="2400" dirty="0">
                    <a:solidFill>
                      <a:srgbClr val="000000"/>
                    </a:solidFill>
                    <a:latin typeface="Times New Roman" panose="02020603050405020304" pitchFamily="18" charset="0"/>
                    <a:cs typeface="Times New Roman" panose="02020603050405020304" pitchFamily="18" charset="0"/>
                  </a:rPr>
                  <a:t>and</a:t>
                </a:r>
                <a:br>
                  <a:rPr lang="en-US" altLang="zh-CN" sz="2400" dirty="0">
                    <a:solidFill>
                      <a:srgbClr val="000000"/>
                    </a:solidFill>
                    <a:latin typeface="Times New Roman" panose="02020603050405020304" pitchFamily="18" charset="0"/>
                    <a:cs typeface="Times New Roman" panose="02020603050405020304" pitchFamily="18" charset="0"/>
                  </a:rPr>
                </a:br>
                <a:r>
                  <a:rPr lang="en-US" altLang="zh-CN" sz="2400" dirty="0">
                    <a:solidFill>
                      <a:srgbClr val="000000"/>
                    </a:solidFill>
                    <a:latin typeface="Times New Roman" panose="02020603050405020304" pitchFamily="18" charset="0"/>
                    <a:cs typeface="Times New Roman" panose="02020603050405020304" pitchFamily="18" charset="0"/>
                  </a:rPr>
                  <a:t>produces </a:t>
                </a:r>
                <a14:m>
                  <m:oMath xmlns:m="http://schemas.openxmlformats.org/officeDocument/2006/math">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𝑥</m:t>
                        </m:r>
                      </m:e>
                      <m:sup>
                        <m:r>
                          <a:rPr lang="en-US" altLang="zh-CN" sz="2400" i="1">
                            <a:latin typeface="Cambria Math" panose="02040503050406030204" pitchFamily="18" charset="0"/>
                          </a:rPr>
                          <m:t>(</m:t>
                        </m:r>
                        <m:r>
                          <a:rPr lang="en-US" altLang="zh-CN" sz="2400" i="1">
                            <a:latin typeface="Cambria Math" panose="02040503050406030204" pitchFamily="18" charset="0"/>
                          </a:rPr>
                          <m:t>𝑘</m:t>
                        </m:r>
                        <m:r>
                          <a:rPr lang="en-US" altLang="zh-CN" sz="2400" i="1">
                            <a:latin typeface="Cambria Math" panose="02040503050406030204" pitchFamily="18" charset="0"/>
                          </a:rPr>
                          <m:t>+1)</m:t>
                        </m:r>
                      </m:sup>
                    </m:sSup>
                    <m:r>
                      <a:rPr lang="en-US" altLang="zh-CN" sz="2400" i="1">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ℝ</m:t>
                        </m:r>
                      </m:e>
                      <m:sup>
                        <m:r>
                          <a:rPr lang="en-US" altLang="zh-CN" sz="2400" i="1">
                            <a:latin typeface="Cambria Math" panose="02040503050406030204" pitchFamily="18" charset="0"/>
                          </a:rPr>
                          <m:t>𝑉</m:t>
                        </m:r>
                      </m:sup>
                    </m:sSup>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𝑑</m:t>
                        </m:r>
                      </m:e>
                      <m:sub>
                        <m:r>
                          <a:rPr lang="en-US" altLang="zh-CN" sz="2400" i="1">
                            <a:latin typeface="Cambria Math" panose="02040503050406030204" pitchFamily="18" charset="0"/>
                          </a:rPr>
                          <m:t>𝑘</m:t>
                        </m:r>
                        <m:r>
                          <a:rPr lang="en-US" altLang="zh-CN" sz="2400" i="1">
                            <a:latin typeface="Cambria Math" panose="02040503050406030204" pitchFamily="18" charset="0"/>
                          </a:rPr>
                          <m:t>+1</m:t>
                        </m:r>
                      </m:sub>
                    </m:sSub>
                    <m:r>
                      <a:rPr lang="en-US" altLang="zh-CN" sz="2400" i="1">
                        <a:latin typeface="Cambria Math" panose="02040503050406030204" pitchFamily="18" charset="0"/>
                      </a:rPr>
                      <m:t> </m:t>
                    </m:r>
                  </m:oMath>
                </a14:m>
                <a:r>
                  <a:rPr lang="en-US" altLang="zh-CN" sz="2400" dirty="0">
                    <a:solidFill>
                      <a:srgbClr val="000000"/>
                    </a:solidFill>
                    <a:latin typeface="Times New Roman" panose="02020603050405020304" pitchFamily="18" charset="0"/>
                    <a:cs typeface="Times New Roman" panose="02020603050405020304" pitchFamily="18" charset="0"/>
                  </a:rPr>
                  <a:t>as</a:t>
                </a:r>
                <a:r>
                  <a:rPr lang="en-US" altLang="zh-CN" sz="2400" dirty="0">
                    <a:latin typeface="Times New Roman" panose="02020603050405020304" pitchFamily="18" charset="0"/>
                    <a:cs typeface="Times New Roman" panose="02020603050405020304" pitchFamily="18" charset="0"/>
                  </a:rPr>
                  <a:t> </a:t>
                </a:r>
                <a:br>
                  <a:rPr lang="en-US" altLang="zh-CN" dirty="0"/>
                </a:br>
                <a:endParaRPr lang="zh-CN" altLang="en-US" dirty="0"/>
              </a:p>
            </p:txBody>
          </p:sp>
        </mc:Choice>
        <mc:Fallback xmlns="">
          <p:sp>
            <p:nvSpPr>
              <p:cNvPr id="7" name="矩形 6">
                <a:extLst>
                  <a:ext uri="{FF2B5EF4-FFF2-40B4-BE49-F238E27FC236}">
                    <a16:creationId xmlns:a16="http://schemas.microsoft.com/office/drawing/2014/main" id="{D54A6775-11E9-43AF-83EE-F35574720030}"/>
                  </a:ext>
                </a:extLst>
              </p:cNvPr>
              <p:cNvSpPr>
                <a:spLocks noRot="1" noChangeAspect="1" noMove="1" noResize="1" noEditPoints="1" noAdjustHandles="1" noChangeArrowheads="1" noChangeShapeType="1" noTextEdit="1"/>
              </p:cNvSpPr>
              <p:nvPr/>
            </p:nvSpPr>
            <p:spPr>
              <a:xfrm>
                <a:off x="1159239" y="1912497"/>
                <a:ext cx="9873521" cy="1139414"/>
              </a:xfrm>
              <a:prstGeom prst="rect">
                <a:avLst/>
              </a:prstGeom>
              <a:blipFill>
                <a:blip r:embed="rId4"/>
                <a:stretch>
                  <a:fillRect l="-802" t="-26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E1B301C0-E465-4297-BD39-3C321D1ED264}"/>
                  </a:ext>
                </a:extLst>
              </p:cNvPr>
              <p:cNvSpPr/>
              <p:nvPr/>
            </p:nvSpPr>
            <p:spPr>
              <a:xfrm>
                <a:off x="2520925" y="4157660"/>
                <a:ext cx="5043432" cy="6086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𝛩</m:t>
                      </m:r>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400" kern="100">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𝑘</m:t>
                              </m:r>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𝒜</m:t>
                              </m:r>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sub>
                            <m:sup>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𝑘</m:t>
                              </m:r>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e>
                        <m:sub>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𝑘</m:t>
                          </m:r>
                        </m:sub>
                      </m:sSub>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𝐵</m:t>
                          </m:r>
                        </m:sub>
                        <m:sup>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𝑘</m:t>
                          </m:r>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ℝ</m:t>
                          </m:r>
                        </m:e>
                        <m:sup>
                          <m:sSub>
                            <m:sSub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𝑑</m:t>
                              </m:r>
                            </m:e>
                            <m:sub>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𝑘</m:t>
                              </m:r>
                            </m:sub>
                          </m:sSub>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𝑑</m:t>
                              </m:r>
                            </m:e>
                            <m:sub>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𝑘</m:t>
                              </m:r>
                              <m:r>
                                <a:rPr lang="en-US" altLang="zh-CN" sz="2400" kern="100">
                                  <a:latin typeface="Cambria Math" panose="02040503050406030204" pitchFamily="18" charset="0"/>
                                  <a:ea typeface="宋体" panose="02010600030101010101" pitchFamily="2" charset="-122"/>
                                  <a:cs typeface="Times New Roman" panose="02020603050405020304" pitchFamily="18" charset="0"/>
                                </a:rPr>
                                <m:t>+1</m:t>
                              </m:r>
                            </m:sub>
                          </m:sSub>
                        </m:sup>
                      </m:sSup>
                    </m:oMath>
                  </m:oMathPara>
                </a14:m>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8" name="矩形 7">
                <a:extLst>
                  <a:ext uri="{FF2B5EF4-FFF2-40B4-BE49-F238E27FC236}">
                    <a16:creationId xmlns:a16="http://schemas.microsoft.com/office/drawing/2014/main" id="{E1B301C0-E465-4297-BD39-3C321D1ED264}"/>
                  </a:ext>
                </a:extLst>
              </p:cNvPr>
              <p:cNvSpPr>
                <a:spLocks noRot="1" noChangeAspect="1" noMove="1" noResize="1" noEditPoints="1" noAdjustHandles="1" noChangeArrowheads="1" noChangeShapeType="1" noTextEdit="1"/>
              </p:cNvSpPr>
              <p:nvPr/>
            </p:nvSpPr>
            <p:spPr>
              <a:xfrm>
                <a:off x="2520925" y="4157660"/>
                <a:ext cx="5043432" cy="608628"/>
              </a:xfrm>
              <a:prstGeom prst="rect">
                <a:avLst/>
              </a:prstGeom>
              <a:blipFill>
                <a:blip r:embed="rId5"/>
                <a:stretch>
                  <a:fillRect/>
                </a:stretch>
              </a:blipFill>
            </p:spPr>
            <p:txBody>
              <a:bodyPr/>
              <a:lstStyle/>
              <a:p>
                <a:r>
                  <a:rPr lang="zh-CN" altLang="en-US">
                    <a:noFill/>
                  </a:rPr>
                  <a:t> </a:t>
                </a:r>
              </a:p>
            </p:txBody>
          </p:sp>
        </mc:Fallback>
      </mc:AlternateContent>
      <p:sp>
        <p:nvSpPr>
          <p:cNvPr id="9" name="矩形 8">
            <a:extLst>
              <a:ext uri="{FF2B5EF4-FFF2-40B4-BE49-F238E27FC236}">
                <a16:creationId xmlns:a16="http://schemas.microsoft.com/office/drawing/2014/main" id="{3FFA557C-38FC-418B-B39F-23E129AEFEE4}"/>
              </a:ext>
            </a:extLst>
          </p:cNvPr>
          <p:cNvSpPr/>
          <p:nvPr/>
        </p:nvSpPr>
        <p:spPr>
          <a:xfrm>
            <a:off x="1713876" y="4192440"/>
            <a:ext cx="6096000" cy="830997"/>
          </a:xfrm>
          <a:prstGeom prst="rect">
            <a:avLst/>
          </a:prstGeom>
        </p:spPr>
        <p:txBody>
          <a:bodyPr>
            <a:spAutoFit/>
          </a:bodyPr>
          <a:lstStyle/>
          <a:p>
            <a:r>
              <a:rPr lang="en-US" altLang="zh-CN" sz="2400" dirty="0">
                <a:solidFill>
                  <a:srgbClr val="000000"/>
                </a:solidFill>
                <a:latin typeface="Times New Roman" panose="02020603050405020304" pitchFamily="18" charset="0"/>
                <a:cs typeface="Times New Roman" panose="02020603050405020304" pitchFamily="18" charset="0"/>
              </a:rPr>
              <a:t>where</a:t>
            </a:r>
            <a:r>
              <a:rPr lang="en-US" altLang="zh-CN" sz="2400" dirty="0">
                <a:latin typeface="Times New Roman" panose="02020603050405020304" pitchFamily="18" charset="0"/>
                <a:cs typeface="Times New Roman" panose="02020603050405020304" pitchFamily="18" charset="0"/>
              </a:rPr>
              <a:t> </a:t>
            </a:r>
            <a:br>
              <a:rPr lang="en-US" altLang="zh-CN" sz="2400" dirty="0">
                <a:latin typeface="Times New Roman" panose="02020603050405020304" pitchFamily="18" charset="0"/>
                <a:cs typeface="Times New Roman" panose="02020603050405020304" pitchFamily="18" charset="0"/>
              </a:rPr>
            </a:br>
            <a:endParaRPr lang="zh-CN" altLang="en-US" sz="2400" dirty="0">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541D107D-251F-4B6E-8591-40ECF64EDD9E}"/>
              </a:ext>
            </a:extLst>
          </p:cNvPr>
          <p:cNvSpPr/>
          <p:nvPr/>
        </p:nvSpPr>
        <p:spPr>
          <a:xfrm>
            <a:off x="7430124" y="4175050"/>
            <a:ext cx="6096000" cy="830997"/>
          </a:xfrm>
          <a:prstGeom prst="rect">
            <a:avLst/>
          </a:prstGeom>
        </p:spPr>
        <p:txBody>
          <a:bodyPr>
            <a:spAutoFit/>
          </a:bodyPr>
          <a:lstStyle/>
          <a:p>
            <a:r>
              <a:rPr lang="en-US" altLang="zh-CN" sz="2400" dirty="0">
                <a:solidFill>
                  <a:srgbClr val="000000"/>
                </a:solidFill>
                <a:latin typeface="Times New Roman" panose="02020603050405020304" pitchFamily="18" charset="0"/>
                <a:cs typeface="Times New Roman" panose="02020603050405020304" pitchFamily="18" charset="0"/>
              </a:rPr>
              <a:t>, are trainable parameters </a:t>
            </a:r>
            <a:br>
              <a:rPr lang="en-US" altLang="zh-CN" sz="2400" dirty="0">
                <a:latin typeface="Times New Roman" panose="02020603050405020304" pitchFamily="18" charset="0"/>
                <a:cs typeface="Times New Roman" panose="02020603050405020304" pitchFamily="18" charset="0"/>
              </a:rPr>
            </a:b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0942967"/>
      </p:ext>
    </p:extLst>
  </p:cSld>
  <p:clrMapOvr>
    <a:masterClrMapping/>
  </p:clrMapOvr>
</p:sld>
</file>

<file path=ppt/theme/theme1.xml><?xml version="1.0" encoding="utf-8"?>
<a:theme xmlns:a="http://schemas.openxmlformats.org/drawingml/2006/main" name="第一PPT，www.1ppt.com">
  <a:themeElements>
    <a:clrScheme name="自定义 114">
      <a:dk1>
        <a:sysClr val="windowText" lastClr="000000"/>
      </a:dk1>
      <a:lt1>
        <a:sysClr val="window" lastClr="FFFFFF"/>
      </a:lt1>
      <a:dk2>
        <a:srgbClr val="44546A"/>
      </a:dk2>
      <a:lt2>
        <a:srgbClr val="E7E6E6"/>
      </a:lt2>
      <a:accent1>
        <a:srgbClr val="595959"/>
      </a:accent1>
      <a:accent2>
        <a:srgbClr val="595959"/>
      </a:accent2>
      <a:accent3>
        <a:srgbClr val="595959"/>
      </a:accent3>
      <a:accent4>
        <a:srgbClr val="595959"/>
      </a:accent4>
      <a:accent5>
        <a:srgbClr val="595959"/>
      </a:accent5>
      <a:accent6>
        <a:srgbClr val="595959"/>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2439</TotalTime>
  <Words>885</Words>
  <Application>Microsoft Office PowerPoint</Application>
  <PresentationFormat>宽屏</PresentationFormat>
  <Paragraphs>81</Paragraphs>
  <Slides>16</Slides>
  <Notes>10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16</vt:i4>
      </vt:variant>
    </vt:vector>
  </HeadingPairs>
  <TitlesOfParts>
    <vt:vector size="30" baseType="lpstr">
      <vt:lpstr>FZHei-B01S</vt:lpstr>
      <vt:lpstr>等线</vt:lpstr>
      <vt:lpstr>等线 Light</vt:lpstr>
      <vt:lpstr>经典综艺体简</vt:lpstr>
      <vt:lpstr>时尚中黑简体</vt:lpstr>
      <vt:lpstr>宋体</vt:lpstr>
      <vt:lpstr>微软雅黑</vt:lpstr>
      <vt:lpstr>Arial</vt:lpstr>
      <vt:lpstr>Calibri</vt:lpstr>
      <vt:lpstr>Cambria Math</vt:lpstr>
      <vt:lpstr>Tahoma</vt:lpstr>
      <vt:lpstr>Times New Roman</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企业介绍</dc:title>
  <dc:creator>第一PPT</dc:creator>
  <cp:keywords>www.1ppt.com</cp:keywords>
  <cp:lastModifiedBy>xu rui</cp:lastModifiedBy>
  <cp:revision>152</cp:revision>
  <dcterms:created xsi:type="dcterms:W3CDTF">2018-04-21T02:59:27Z</dcterms:created>
  <dcterms:modified xsi:type="dcterms:W3CDTF">2019-10-14T16:45:42Z</dcterms:modified>
</cp:coreProperties>
</file>