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2" r:id="rId8"/>
    <p:sldId id="264" r:id="rId9"/>
    <p:sldId id="265" r:id="rId10"/>
    <p:sldId id="266" r:id="rId11"/>
    <p:sldId id="260"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55257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77743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43198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58459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427155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14923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162075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64633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44071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78135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9BF8D-7306-4B30-8221-69DB1CCC77E6}" type="datetimeFigureOut">
              <a:rPr lang="zh-CN" altLang="en-US" smtClean="0"/>
              <a:t>2019/4/10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1717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9BF8D-7306-4B30-8221-69DB1CCC77E6}" type="datetimeFigureOut">
              <a:rPr lang="zh-CN" altLang="en-US" smtClean="0"/>
              <a:t>2019/4/10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D46CB-55F8-488E-95CF-F29C56CEEDCD}" type="slidenum">
              <a:rPr lang="zh-CN" altLang="en-US" smtClean="0"/>
              <a:t>‹#›</a:t>
            </a:fld>
            <a:endParaRPr lang="zh-CN" altLang="en-US"/>
          </a:p>
        </p:txBody>
      </p:sp>
    </p:spTree>
    <p:extLst>
      <p:ext uri="{BB962C8B-B14F-4D97-AF65-F5344CB8AC3E}">
        <p14:creationId xmlns:p14="http://schemas.microsoft.com/office/powerpoint/2010/main" val="2521184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600" dirty="0"/>
              <a:t>基</a:t>
            </a:r>
            <a:r>
              <a:rPr lang="zh-CN" altLang="en-US" sz="3600" dirty="0" smtClean="0"/>
              <a:t>于生成对抗网络的反演方法研究</a:t>
            </a:r>
            <a:endParaRPr lang="zh-CN" altLang="en-US" sz="3600" dirty="0"/>
          </a:p>
        </p:txBody>
      </p:sp>
      <p:sp>
        <p:nvSpPr>
          <p:cNvPr id="4" name="TextBox 3"/>
          <p:cNvSpPr txBox="1"/>
          <p:nvPr/>
        </p:nvSpPr>
        <p:spPr>
          <a:xfrm>
            <a:off x="6876256" y="5229200"/>
            <a:ext cx="1368152" cy="461665"/>
          </a:xfrm>
          <a:prstGeom prst="rect">
            <a:avLst/>
          </a:prstGeom>
          <a:noFill/>
        </p:spPr>
        <p:txBody>
          <a:bodyPr wrap="square" rtlCol="0">
            <a:spAutoFit/>
          </a:bodyPr>
          <a:lstStyle/>
          <a:p>
            <a:r>
              <a:rPr lang="zh-CN" altLang="en-US" sz="2400" dirty="0" smtClean="0"/>
              <a:t>彭旭阳</a:t>
            </a:r>
            <a:endParaRPr lang="zh-CN" altLang="en-US" sz="2400" dirty="0"/>
          </a:p>
        </p:txBody>
      </p:sp>
      <p:sp>
        <p:nvSpPr>
          <p:cNvPr id="3" name="TextBox 2"/>
          <p:cNvSpPr txBox="1"/>
          <p:nvPr/>
        </p:nvSpPr>
        <p:spPr>
          <a:xfrm>
            <a:off x="1043608" y="6021288"/>
            <a:ext cx="6912768" cy="369332"/>
          </a:xfrm>
          <a:prstGeom prst="rect">
            <a:avLst/>
          </a:prstGeom>
          <a:noFill/>
        </p:spPr>
        <p:txBody>
          <a:bodyPr wrap="square" rtlCol="0">
            <a:spAutoFit/>
          </a:bodyPr>
          <a:lstStyle/>
          <a:p>
            <a:pPr algn="ctr"/>
            <a:r>
              <a:rPr lang="en-US" altLang="zh-CN" dirty="0"/>
              <a:t>NIPS 2016 Tutorial: Generative Adversarial Networks-- Ian Goodfellow</a:t>
            </a:r>
          </a:p>
        </p:txBody>
      </p:sp>
    </p:spTree>
    <p:extLst>
      <p:ext uri="{BB962C8B-B14F-4D97-AF65-F5344CB8AC3E}">
        <p14:creationId xmlns:p14="http://schemas.microsoft.com/office/powerpoint/2010/main" val="2144434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四、后续改进</a:t>
            </a:r>
            <a:endParaRPr lang="zh-CN" altLang="en-US" sz="3600"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sz="2000" dirty="0" smtClean="0"/>
              <a:t>1</a:t>
            </a:r>
            <a:r>
              <a:rPr lang="zh-CN" altLang="en-US" sz="2000" dirty="0" smtClean="0"/>
              <a:t>、由于</a:t>
            </a:r>
            <a:r>
              <a:rPr lang="en-US" altLang="zh-CN" sz="2000" dirty="0" smtClean="0">
                <a:latin typeface="Times New Roman" panose="02020603050405020304" pitchFamily="18" charset="0"/>
                <a:cs typeface="Times New Roman" panose="02020603050405020304" pitchFamily="18" charset="0"/>
              </a:rPr>
              <a:t>GAN</a:t>
            </a:r>
            <a:r>
              <a:rPr lang="zh-CN" altLang="en-US" sz="2000" dirty="0" smtClean="0"/>
              <a:t>是从噪声中生成所需数据，无法预知生成的数据结果。并不能够控制输入以期望得到对应的输出。</a:t>
            </a:r>
            <a:endParaRPr lang="en-US" altLang="zh-CN" sz="2000" dirty="0" smtClean="0"/>
          </a:p>
          <a:p>
            <a:pPr marL="0" indent="0">
              <a:lnSpc>
                <a:spcPct val="150000"/>
              </a:lnSpc>
              <a:buNone/>
            </a:pPr>
            <a:r>
              <a:rPr lang="en-US" altLang="zh-CN" sz="2000" dirty="0" smtClean="0"/>
              <a:t>2</a:t>
            </a:r>
            <a:r>
              <a:rPr lang="zh-CN" altLang="en-US" sz="2000" dirty="0" smtClean="0"/>
              <a:t>、</a:t>
            </a:r>
            <a:r>
              <a:rPr lang="en-US" altLang="zh-CN" sz="2000" dirty="0" smtClean="0">
                <a:latin typeface="Times New Roman" panose="02020603050405020304" pitchFamily="18" charset="0"/>
                <a:cs typeface="Times New Roman" panose="02020603050405020304" pitchFamily="18" charset="0"/>
              </a:rPr>
              <a:t>GAN</a:t>
            </a:r>
            <a:r>
              <a:rPr lang="zh-CN" altLang="en-US" sz="2000" dirty="0" smtClean="0"/>
              <a:t>本身存在的</a:t>
            </a:r>
            <a:r>
              <a:rPr lang="en-US" altLang="zh-CN" sz="2000" dirty="0">
                <a:latin typeface="Times New Roman" panose="02020603050405020304" pitchFamily="18" charset="0"/>
                <a:cs typeface="Times New Roman" panose="02020603050405020304" pitchFamily="18" charset="0"/>
              </a:rPr>
              <a:t>Mode Collapse</a:t>
            </a:r>
            <a:r>
              <a:rPr lang="zh-CN" altLang="en-US" sz="2000" dirty="0" smtClean="0"/>
              <a:t>问题。训</a:t>
            </a:r>
            <a:r>
              <a:rPr lang="zh-CN" altLang="en-US" sz="2000" dirty="0"/>
              <a:t>练过程难以收敛，经常出现震荡；实验结果随机，难以复现</a:t>
            </a:r>
            <a:r>
              <a:rPr lang="zh-CN" altLang="en-US" sz="2000" dirty="0" smtClean="0"/>
              <a:t>；训</a:t>
            </a:r>
            <a:r>
              <a:rPr lang="zh-CN" altLang="en-US" sz="2000" dirty="0"/>
              <a:t>练收敛，但是出</a:t>
            </a:r>
            <a:r>
              <a:rPr lang="zh-CN" altLang="en-US" sz="2000" dirty="0" smtClean="0"/>
              <a:t>现</a:t>
            </a:r>
            <a:r>
              <a:rPr lang="en-US" altLang="zh-CN" sz="2000" dirty="0" smtClean="0">
                <a:latin typeface="Times New Roman" panose="02020603050405020304" pitchFamily="18" charset="0"/>
                <a:cs typeface="Times New Roman" panose="02020603050405020304" pitchFamily="18" charset="0"/>
              </a:rPr>
              <a:t>Mode Collapse</a:t>
            </a:r>
            <a:r>
              <a:rPr lang="zh-CN" altLang="en-US" sz="2000" dirty="0" smtClean="0"/>
              <a:t>。</a:t>
            </a:r>
            <a:r>
              <a:rPr lang="zh-CN" altLang="en-US" sz="2000" dirty="0"/>
              <a:t>例</a:t>
            </a:r>
            <a:r>
              <a:rPr lang="zh-CN" altLang="en-US" sz="2000" dirty="0" smtClean="0"/>
              <a:t>如，训</a:t>
            </a:r>
            <a:r>
              <a:rPr lang="zh-CN" altLang="en-US" sz="2000" dirty="0"/>
              <a:t>练后的</a:t>
            </a:r>
            <a:r>
              <a:rPr lang="en-US" altLang="zh-CN" sz="2000" dirty="0">
                <a:latin typeface="Times New Roman" panose="02020603050405020304" pitchFamily="18" charset="0"/>
                <a:cs typeface="Times New Roman" panose="02020603050405020304" pitchFamily="18" charset="0"/>
              </a:rPr>
              <a:t>GAN</a:t>
            </a:r>
            <a:r>
              <a:rPr lang="zh-CN" altLang="en-US" sz="2000" dirty="0"/>
              <a:t>只能生成十个数字中的某一</a:t>
            </a:r>
            <a:r>
              <a:rPr lang="zh-CN" altLang="en-US" sz="2000" dirty="0" smtClean="0"/>
              <a:t>个。</a:t>
            </a:r>
            <a:endParaRPr lang="en-US" altLang="zh-CN" sz="2000" dirty="0" smtClean="0"/>
          </a:p>
          <a:p>
            <a:pPr marL="0" indent="0">
              <a:lnSpc>
                <a:spcPct val="150000"/>
              </a:lnSpc>
              <a:buNone/>
            </a:pPr>
            <a:r>
              <a:rPr lang="en-US" altLang="zh-CN" sz="2000" dirty="0" smtClean="0"/>
              <a:t>3</a:t>
            </a:r>
            <a:r>
              <a:rPr lang="zh-CN" altLang="en-US" sz="2000" dirty="0" smtClean="0"/>
              <a:t>、改进</a:t>
            </a:r>
            <a:r>
              <a:rPr lang="en-US" altLang="zh-CN" sz="2000" dirty="0" smtClean="0"/>
              <a:t>GAN</a:t>
            </a:r>
            <a:r>
              <a:rPr lang="zh-CN" altLang="en-US" sz="2000" dirty="0"/>
              <a:t>本</a:t>
            </a:r>
            <a:r>
              <a:rPr lang="zh-CN" altLang="en-US" sz="2000" dirty="0" smtClean="0"/>
              <a:t>身网络。</a:t>
            </a:r>
            <a:endParaRPr lang="zh-CN" altLang="en-US" sz="2000" dirty="0"/>
          </a:p>
        </p:txBody>
      </p:sp>
    </p:spTree>
    <p:extLst>
      <p:ext uri="{BB962C8B-B14F-4D97-AF65-F5344CB8AC3E}">
        <p14:creationId xmlns:p14="http://schemas.microsoft.com/office/powerpoint/2010/main" val="13262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四、后续改进</a:t>
            </a:r>
            <a:endParaRPr lang="zh-CN" altLang="en-US" sz="3600" dirty="0"/>
          </a:p>
        </p:txBody>
      </p:sp>
      <p:sp>
        <p:nvSpPr>
          <p:cNvPr id="3" name="内容占位符 2"/>
          <p:cNvSpPr>
            <a:spLocks noGrp="1"/>
          </p:cNvSpPr>
          <p:nvPr>
            <p:ph idx="1"/>
          </p:nvPr>
        </p:nvSpPr>
        <p:spPr/>
        <p:txBody>
          <a:bodyPr>
            <a:normAutofit/>
          </a:bodyPr>
          <a:lstStyle/>
          <a:p>
            <a:pPr marL="0" indent="457200">
              <a:lnSpc>
                <a:spcPct val="150000"/>
              </a:lnSpc>
              <a:buNone/>
            </a:pPr>
            <a:r>
              <a:rPr lang="en-US" altLang="zh-CN" sz="1900" dirty="0">
                <a:latin typeface="Times New Roman" panose="02020603050405020304" pitchFamily="18" charset="0"/>
                <a:cs typeface="Times New Roman" panose="02020603050405020304" pitchFamily="18" charset="0"/>
              </a:rPr>
              <a:t>Because the GAN framework can naturally be analyzed with the tools of game theory, we call GANs “adversarial.” But we can also think of them as cooperative, in the sense that the discriminator estimates this ratio of densities and then freely shares this information with the generator. From this point of view, </a:t>
            </a:r>
            <a:r>
              <a:rPr lang="en-US" altLang="zh-CN" sz="1900" dirty="0" smtClean="0">
                <a:solidFill>
                  <a:srgbClr val="FF0000"/>
                </a:solidFill>
                <a:latin typeface="Times New Roman" panose="02020603050405020304" pitchFamily="18" charset="0"/>
                <a:cs typeface="Times New Roman" panose="02020603050405020304" pitchFamily="18" charset="0"/>
              </a:rPr>
              <a:t>the discriminator </a:t>
            </a:r>
            <a:r>
              <a:rPr lang="en-US" altLang="zh-CN" sz="1900" dirty="0">
                <a:solidFill>
                  <a:srgbClr val="FF0000"/>
                </a:solidFill>
                <a:latin typeface="Times New Roman" panose="02020603050405020304" pitchFamily="18" charset="0"/>
                <a:cs typeface="Times New Roman" panose="02020603050405020304" pitchFamily="18" charset="0"/>
              </a:rPr>
              <a:t>is more like a teacher instructing the generator in how to improve than an adversary. </a:t>
            </a:r>
            <a:r>
              <a:rPr lang="en-US" altLang="zh-CN" sz="1900" dirty="0">
                <a:latin typeface="Times New Roman" panose="02020603050405020304" pitchFamily="18" charset="0"/>
                <a:cs typeface="Times New Roman" panose="02020603050405020304" pitchFamily="18" charset="0"/>
              </a:rPr>
              <a:t>So far, this cooperative view has not led to any particular change in the development of the mathematics</a:t>
            </a:r>
            <a:r>
              <a:rPr lang="en-US" altLang="zh-CN" sz="1900" dirty="0" smtClean="0">
                <a:latin typeface="Times New Roman" panose="02020603050405020304" pitchFamily="18" charset="0"/>
                <a:cs typeface="Times New Roman" panose="02020603050405020304" pitchFamily="18" charset="0"/>
              </a:rPr>
              <a:t>.</a:t>
            </a:r>
          </a:p>
          <a:p>
            <a:pPr marL="0" indent="457200">
              <a:lnSpc>
                <a:spcPct val="150000"/>
              </a:lnSpc>
              <a:buNone/>
            </a:pPr>
            <a:r>
              <a:rPr lang="zh-CN" altLang="en-US" sz="1900" dirty="0" smtClean="0">
                <a:latin typeface="Times New Roman" panose="02020603050405020304" pitchFamily="18" charset="0"/>
                <a:cs typeface="Times New Roman" panose="02020603050405020304" pitchFamily="18" charset="0"/>
              </a:rPr>
              <a:t>考虑将鉴别器设置为类似一个简单的专家系统，约束生成器生成数据与真实数据的误差。</a:t>
            </a:r>
            <a:endParaRPr lang="en-US" altLang="zh-CN" sz="1900"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3015224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4000" dirty="0" smtClean="0"/>
          </a:p>
          <a:p>
            <a:pPr marL="0" indent="0" algn="ctr">
              <a:buNone/>
            </a:pPr>
            <a:endParaRPr lang="en-US" altLang="zh-CN" sz="4000" dirty="0"/>
          </a:p>
          <a:p>
            <a:pPr marL="0" indent="0" algn="ctr">
              <a:buNone/>
            </a:pPr>
            <a:r>
              <a:rPr lang="zh-CN" altLang="en-US" sz="4000" dirty="0" smtClean="0"/>
              <a:t>谢谢聆听</a:t>
            </a:r>
            <a:endParaRPr lang="zh-CN" altLang="en-US" sz="4000" dirty="0"/>
          </a:p>
        </p:txBody>
      </p:sp>
    </p:spTree>
    <p:extLst>
      <p:ext uri="{BB962C8B-B14F-4D97-AF65-F5344CB8AC3E}">
        <p14:creationId xmlns:p14="http://schemas.microsoft.com/office/powerpoint/2010/main" val="2091884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4525963"/>
          </a:xfrm>
        </p:spPr>
        <p:txBody>
          <a:bodyPr/>
          <a:lstStyle/>
          <a:p>
            <a:r>
              <a:rPr lang="zh-CN" altLang="en-US" dirty="0" smtClean="0"/>
              <a:t>课题介绍</a:t>
            </a:r>
            <a:endParaRPr lang="en-US" altLang="zh-CN" dirty="0" smtClean="0"/>
          </a:p>
          <a:p>
            <a:r>
              <a:rPr lang="en-US" altLang="zh-CN" dirty="0" smtClean="0">
                <a:latin typeface="Times New Roman" panose="02020603050405020304" pitchFamily="18" charset="0"/>
                <a:cs typeface="Times New Roman" panose="02020603050405020304" pitchFamily="18" charset="0"/>
              </a:rPr>
              <a:t>GAN</a:t>
            </a:r>
            <a:r>
              <a:rPr lang="zh-CN" altLang="en-US" dirty="0"/>
              <a:t>简介</a:t>
            </a:r>
            <a:endParaRPr lang="en-US" altLang="zh-CN" dirty="0" smtClean="0"/>
          </a:p>
          <a:p>
            <a:r>
              <a:rPr lang="zh-CN" altLang="en-US" dirty="0" smtClean="0"/>
              <a:t>进度汇报</a:t>
            </a:r>
            <a:endParaRPr lang="en-US" altLang="zh-CN" dirty="0" smtClean="0"/>
          </a:p>
          <a:p>
            <a:r>
              <a:rPr lang="zh-CN" altLang="en-US" dirty="0"/>
              <a:t>后</a:t>
            </a:r>
            <a:r>
              <a:rPr lang="zh-CN" altLang="en-US" dirty="0" smtClean="0"/>
              <a:t>续改进</a:t>
            </a:r>
            <a:endParaRPr lang="en-US" altLang="zh-CN" dirty="0" smtClean="0"/>
          </a:p>
        </p:txBody>
      </p:sp>
    </p:spTree>
    <p:extLst>
      <p:ext uri="{BB962C8B-B14F-4D97-AF65-F5344CB8AC3E}">
        <p14:creationId xmlns:p14="http://schemas.microsoft.com/office/powerpoint/2010/main" val="1961176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sz="4000" dirty="0" smtClean="0"/>
              <a:t/>
            </a:r>
            <a:br>
              <a:rPr lang="en-US" altLang="zh-CN" sz="4000" dirty="0" smtClean="0"/>
            </a:br>
            <a:r>
              <a:rPr lang="zh-CN" altLang="en-US" sz="4000" dirty="0" smtClean="0"/>
              <a:t>一、课题介绍</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pPr marL="0" indent="720000">
              <a:lnSpc>
                <a:spcPct val="150000"/>
              </a:lnSpc>
              <a:buNone/>
            </a:pPr>
            <a:r>
              <a:rPr lang="zh-CN" altLang="en-US" dirty="0"/>
              <a:t> </a:t>
            </a:r>
            <a:r>
              <a:rPr lang="zh-CN" altLang="en-US" dirty="0" smtClean="0">
                <a:effectLst/>
              </a:rPr>
              <a:t>本课题为利用传热学模型生成火箭发动机的外壁温度，利用生成对抗网络模型进行发动机壳体传热过程的反向模拟，实现对火箭发动机内部燃气温度和壁面换热系数的预测。</a:t>
            </a:r>
            <a:endParaRPr lang="zh-CN" altLang="en-US" dirty="0"/>
          </a:p>
        </p:txBody>
      </p:sp>
    </p:spTree>
    <p:extLst>
      <p:ext uri="{BB962C8B-B14F-4D97-AF65-F5344CB8AC3E}">
        <p14:creationId xmlns:p14="http://schemas.microsoft.com/office/powerpoint/2010/main" val="692949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t>二、</a:t>
            </a:r>
            <a:r>
              <a:rPr lang="en-US" altLang="zh-CN" sz="3600" dirty="0">
                <a:latin typeface="Times New Roman" panose="02020603050405020304" pitchFamily="18" charset="0"/>
                <a:cs typeface="Times New Roman" panose="02020603050405020304" pitchFamily="18" charset="0"/>
              </a:rPr>
              <a:t>GAN</a:t>
            </a:r>
            <a:r>
              <a:rPr lang="zh-CN" altLang="en-US" sz="3600" dirty="0"/>
              <a:t>简</a:t>
            </a:r>
            <a:r>
              <a:rPr lang="zh-CN" altLang="en-US" sz="3600" dirty="0" smtClean="0"/>
              <a:t>介</a:t>
            </a:r>
            <a:endParaRPr lang="zh-CN" altLang="en-US" sz="36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7851" y="1900861"/>
            <a:ext cx="3208298" cy="3924640"/>
          </a:xfrm>
        </p:spPr>
      </p:pic>
      <p:sp>
        <p:nvSpPr>
          <p:cNvPr id="5" name="TextBox 4"/>
          <p:cNvSpPr txBox="1"/>
          <p:nvPr/>
        </p:nvSpPr>
        <p:spPr>
          <a:xfrm>
            <a:off x="467544" y="1669448"/>
            <a:ext cx="1800200" cy="461665"/>
          </a:xfrm>
          <a:prstGeom prst="rect">
            <a:avLst/>
          </a:prstGeom>
          <a:noFill/>
        </p:spPr>
        <p:txBody>
          <a:bodyPr wrap="square" rtlCol="0">
            <a:spAutoFit/>
          </a:bodyPr>
          <a:lstStyle/>
          <a:p>
            <a:r>
              <a:rPr lang="zh-CN" altLang="en-US" sz="2400" dirty="0" smtClean="0"/>
              <a:t>流程图</a:t>
            </a:r>
            <a:r>
              <a:rPr lang="zh-CN" altLang="en-US" dirty="0" smtClean="0"/>
              <a:t>：</a:t>
            </a:r>
            <a:endParaRPr lang="zh-CN" altLang="en-US" dirty="0"/>
          </a:p>
        </p:txBody>
      </p:sp>
    </p:spTree>
    <p:extLst>
      <p:ext uri="{BB962C8B-B14F-4D97-AF65-F5344CB8AC3E}">
        <p14:creationId xmlns:p14="http://schemas.microsoft.com/office/powerpoint/2010/main" val="397839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solidFill>
                  <a:prstClr val="black"/>
                </a:solidFill>
              </a:rPr>
              <a:t>二、</a:t>
            </a:r>
            <a:r>
              <a:rPr lang="en-US" altLang="zh-CN" sz="3600" dirty="0">
                <a:solidFill>
                  <a:prstClr val="black"/>
                </a:solidFill>
                <a:latin typeface="Times New Roman" panose="02020603050405020304" pitchFamily="18" charset="0"/>
                <a:cs typeface="Times New Roman" panose="02020603050405020304" pitchFamily="18" charset="0"/>
              </a:rPr>
              <a:t>GAN</a:t>
            </a:r>
            <a:r>
              <a:rPr lang="zh-CN" altLang="en-US" sz="3600" dirty="0">
                <a:solidFill>
                  <a:prstClr val="black"/>
                </a:solidFill>
              </a:rPr>
              <a:t>简介</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000" dirty="0"/>
              <a:t>损失函数的演变</a:t>
            </a:r>
            <a:r>
              <a:rPr lang="zh-CN" altLang="en-US" sz="2000" dirty="0" smtClean="0"/>
              <a:t>：</a:t>
            </a:r>
            <a:endParaRPr lang="en-US" altLang="zh-CN" sz="200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2000" dirty="0" smtClean="0">
                <a:latin typeface="Times New Roman" panose="02020603050405020304" pitchFamily="18" charset="0"/>
                <a:cs typeface="Times New Roman" panose="02020603050405020304" pitchFamily="18" charset="0"/>
              </a:rPr>
              <a:t>Maximum </a:t>
            </a:r>
            <a:r>
              <a:rPr lang="en-US" altLang="zh-CN" sz="2000" dirty="0">
                <a:latin typeface="Times New Roman" panose="02020603050405020304" pitchFamily="18" charset="0"/>
                <a:cs typeface="Times New Roman" panose="02020603050405020304" pitchFamily="18" charset="0"/>
              </a:rPr>
              <a:t>likelihood  </a:t>
            </a:r>
            <a:r>
              <a:rPr lang="en-US" altLang="zh-CN" sz="2000" dirty="0" smtClean="0">
                <a:latin typeface="Times New Roman" panose="02020603050405020304" pitchFamily="18" charset="0"/>
                <a:cs typeface="Times New Roman" panose="02020603050405020304" pitchFamily="18" charset="0"/>
              </a:rPr>
              <a:t>:</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l-GR" altLang="zh-CN" sz="2000" dirty="0" smtClean="0">
                <a:latin typeface="Times New Roman" panose="02020603050405020304" pitchFamily="18" charset="0"/>
                <a:cs typeface="Times New Roman" panose="02020603050405020304" pitchFamily="18" charset="0"/>
              </a:rPr>
              <a:t>σ </a:t>
            </a:r>
            <a:r>
              <a:rPr lang="zh-CN" altLang="en-US" sz="2000" dirty="0" smtClean="0">
                <a:latin typeface="Times New Roman" panose="02020603050405020304" pitchFamily="18" charset="0"/>
                <a:cs typeface="Times New Roman" panose="02020603050405020304" pitchFamily="18" charset="0"/>
              </a:rPr>
              <a:t>为</a:t>
            </a:r>
            <a:r>
              <a:rPr lang="en-US" altLang="zh-CN" sz="2000" dirty="0" smtClean="0">
                <a:latin typeface="Times New Roman" panose="02020603050405020304" pitchFamily="18" charset="0"/>
                <a:cs typeface="Times New Roman" panose="02020603050405020304" pitchFamily="18" charset="0"/>
              </a:rPr>
              <a:t>sigmoid</a:t>
            </a:r>
            <a:r>
              <a:rPr lang="zh-CN" altLang="en-US" sz="2000" dirty="0" smtClean="0">
                <a:latin typeface="Times New Roman" panose="02020603050405020304" pitchFamily="18" charset="0"/>
                <a:cs typeface="Times New Roman" panose="02020603050405020304" pitchFamily="18" charset="0"/>
              </a:rPr>
              <a:t>函数</a:t>
            </a: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924944"/>
            <a:ext cx="2918713" cy="556308"/>
          </a:xfrm>
          <a:prstGeom prst="rect">
            <a:avLst/>
          </a:prstGeom>
        </p:spPr>
      </p:pic>
    </p:spTree>
    <p:extLst>
      <p:ext uri="{BB962C8B-B14F-4D97-AF65-F5344CB8AC3E}">
        <p14:creationId xmlns:p14="http://schemas.microsoft.com/office/powerpoint/2010/main" val="1251320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solidFill>
                  <a:prstClr val="black"/>
                </a:solidFill>
              </a:rPr>
              <a:t>二、</a:t>
            </a:r>
            <a:r>
              <a:rPr lang="en-US" altLang="zh-CN" sz="3600" dirty="0">
                <a:solidFill>
                  <a:prstClr val="black"/>
                </a:solidFill>
                <a:latin typeface="Times New Roman" panose="02020603050405020304" pitchFamily="18" charset="0"/>
                <a:cs typeface="Times New Roman" panose="02020603050405020304" pitchFamily="18" charset="0"/>
              </a:rPr>
              <a:t>GAN</a:t>
            </a:r>
            <a:r>
              <a:rPr lang="zh-CN" altLang="en-US" sz="3600" dirty="0">
                <a:solidFill>
                  <a:prstClr val="black"/>
                </a:solidFill>
              </a:rPr>
              <a:t>简介</a:t>
            </a:r>
            <a:endParaRPr lang="zh-CN" altLang="en-US" sz="24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0200"/>
                <a:ext cx="8229600" cy="4997152"/>
              </a:xfrm>
            </p:spPr>
            <p:txBody>
              <a:bodyPr>
                <a:normAutofit/>
              </a:bodyPr>
              <a:lstStyle/>
              <a:p>
                <a:pPr marL="0" indent="0">
                  <a:buNone/>
                </a:pPr>
                <a:r>
                  <a:rPr lang="en-US" altLang="zh-CN" sz="2000" dirty="0" smtClean="0">
                    <a:latin typeface="Times New Roman" panose="02020603050405020304" pitchFamily="18" charset="0"/>
                    <a:cs typeface="Times New Roman" panose="02020603050405020304" pitchFamily="18" charset="0"/>
                  </a:rPr>
                  <a:t>Minimax :</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r>
                  <a:rPr lang="zh-CN" altLang="en-US" sz="2000" dirty="0" smtClean="0">
                    <a:latin typeface="Times New Roman" panose="02020603050405020304" pitchFamily="18" charset="0"/>
                    <a:cs typeface="Times New Roman" panose="02020603050405020304" pitchFamily="18" charset="0"/>
                  </a:rPr>
                  <a:t>通过求导计算，最后的纳什均衡点为：</a:t>
                </a:r>
                <a:endParaRPr lang="en-US" altLang="zh-CN" sz="2000" b="0" i="1" dirty="0" smtClean="0">
                  <a:latin typeface="Cambria Math"/>
                  <a:cs typeface="Times New Roman" panose="02020603050405020304" pitchFamily="18" charset="0"/>
                </a:endParaRPr>
              </a:p>
              <a:p>
                <a:pPr marL="0" indent="0">
                  <a:buNone/>
                </a:pPr>
                <a14:m>
                  <m:oMath xmlns:m="http://schemas.openxmlformats.org/officeDocument/2006/math">
                    <m:r>
                      <a:rPr lang="en-US" altLang="zh-CN" sz="2000" b="0" i="1" smtClean="0">
                        <a:latin typeface="Cambria Math"/>
                        <a:cs typeface="Times New Roman" panose="02020603050405020304" pitchFamily="18" charset="0"/>
                      </a:rPr>
                      <m:t>𝐷</m:t>
                    </m:r>
                    <m:d>
                      <m:dPr>
                        <m:ctrlPr>
                          <a:rPr lang="en-US" altLang="zh-CN" sz="2000" b="0" i="1" smtClean="0">
                            <a:latin typeface="Cambria Math"/>
                            <a:cs typeface="Times New Roman" panose="02020603050405020304" pitchFamily="18" charset="0"/>
                          </a:rPr>
                        </m:ctrlPr>
                      </m:dPr>
                      <m:e>
                        <m:r>
                          <a:rPr lang="en-US" altLang="zh-CN" sz="2000" b="0" i="1" smtClean="0">
                            <a:latin typeface="Cambria Math"/>
                            <a:cs typeface="Times New Roman" panose="02020603050405020304" pitchFamily="18" charset="0"/>
                          </a:rPr>
                          <m:t>𝑥</m:t>
                        </m:r>
                      </m:e>
                    </m:d>
                    <m:r>
                      <a:rPr lang="en-US" altLang="zh-CN" sz="2000" b="0" i="1" smtClean="0">
                        <a:latin typeface="Cambria Math"/>
                        <a:cs typeface="Times New Roman" panose="02020603050405020304" pitchFamily="18" charset="0"/>
                      </a:rPr>
                      <m:t>= </m:t>
                    </m:r>
                    <m:f>
                      <m:fPr>
                        <m:ctrlPr>
                          <a:rPr lang="en-US" altLang="zh-CN" sz="2000" b="0" i="1" smtClean="0">
                            <a:latin typeface="Cambria Math"/>
                            <a:cs typeface="Times New Roman" panose="02020603050405020304" pitchFamily="18" charset="0"/>
                          </a:rPr>
                        </m:ctrlPr>
                      </m:fPr>
                      <m:num>
                        <m:sSub>
                          <m:sSubPr>
                            <m:ctrlPr>
                              <a:rPr lang="en-US" altLang="zh-CN" sz="2000" b="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𝑑𝑎𝑡𝑎</m:t>
                            </m:r>
                          </m:sub>
                        </m:sSub>
                      </m:num>
                      <m:den>
                        <m:sSub>
                          <m:sSubPr>
                            <m:ctrlPr>
                              <a:rPr lang="en-US" altLang="zh-CN" sz="2000" b="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𝑑𝑎𝑡𝑎</m:t>
                            </m:r>
                          </m:sub>
                        </m:sSub>
                        <m:r>
                          <a:rPr lang="en-US" altLang="zh-CN" sz="2000" b="0" i="1" smtClean="0">
                            <a:latin typeface="Cambria Math"/>
                            <a:cs typeface="Times New Roman" panose="02020603050405020304" pitchFamily="18" charset="0"/>
                          </a:rPr>
                          <m:t>+ </m:t>
                        </m:r>
                        <m:sSub>
                          <m:sSubPr>
                            <m:ctrlPr>
                              <a:rPr lang="en-US" altLang="zh-CN" sz="2000" b="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𝑔</m:t>
                            </m:r>
                          </m:sub>
                        </m:sSub>
                      </m:den>
                    </m:f>
                  </m:oMath>
                </a14:m>
                <a:r>
                  <a:rPr lang="en-US" altLang="zh-C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1" dirty="0" smtClean="0">
                        <a:latin typeface="Cambria Math"/>
                        <a:cs typeface="Times New Roman" panose="02020603050405020304" pitchFamily="18" charset="0"/>
                      </a:rPr>
                      <m:t>= </m:t>
                    </m:r>
                    <m:f>
                      <m:fPr>
                        <m:ctrlPr>
                          <a:rPr lang="en-US" altLang="zh-CN" sz="2000" b="0" i="1" dirty="0" smtClean="0">
                            <a:latin typeface="Cambria Math"/>
                            <a:cs typeface="Times New Roman" panose="02020603050405020304" pitchFamily="18" charset="0"/>
                          </a:rPr>
                        </m:ctrlPr>
                      </m:fPr>
                      <m:num>
                        <m:r>
                          <a:rPr lang="en-US" altLang="zh-CN" sz="2000" b="0" i="1" dirty="0" smtClean="0">
                            <a:latin typeface="Cambria Math"/>
                            <a:cs typeface="Times New Roman" panose="02020603050405020304" pitchFamily="18" charset="0"/>
                          </a:rPr>
                          <m:t>1</m:t>
                        </m:r>
                      </m:num>
                      <m:den>
                        <m:r>
                          <a:rPr lang="en-US" altLang="zh-CN" sz="2000" b="0" i="1" dirty="0" smtClean="0">
                            <a:latin typeface="Cambria Math"/>
                            <a:cs typeface="Times New Roman" panose="02020603050405020304" pitchFamily="18" charset="0"/>
                          </a:rPr>
                          <m:t>2</m:t>
                        </m:r>
                      </m:den>
                    </m:f>
                  </m:oMath>
                </a14:m>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000" b="0" i="1" dirty="0" smtClean="0">
                        <a:latin typeface="Cambria Math"/>
                        <a:cs typeface="Times New Roman" panose="02020603050405020304" pitchFamily="18" charset="0"/>
                      </a:rPr>
                      <m:t>𝐺</m:t>
                    </m:r>
                    <m:d>
                      <m:dPr>
                        <m:ctrlPr>
                          <a:rPr lang="en-US" altLang="zh-CN" sz="2000" b="0" i="1" dirty="0" smtClean="0">
                            <a:latin typeface="Cambria Math"/>
                            <a:cs typeface="Times New Roman" panose="02020603050405020304" pitchFamily="18" charset="0"/>
                          </a:rPr>
                        </m:ctrlPr>
                      </m:dPr>
                      <m:e>
                        <m:r>
                          <a:rPr lang="en-US" altLang="zh-CN" sz="2000" b="0" i="1" dirty="0" smtClean="0">
                            <a:latin typeface="Cambria Math"/>
                            <a:cs typeface="Times New Roman" panose="02020603050405020304" pitchFamily="18" charset="0"/>
                          </a:rPr>
                          <m:t>𝑥</m:t>
                        </m:r>
                      </m:e>
                    </m:d>
                    <m:r>
                      <a:rPr lang="en-US" altLang="zh-CN" sz="2000" b="0" i="1" dirty="0" smtClean="0">
                        <a:latin typeface="Cambria Math"/>
                        <a:cs typeface="Times New Roman" panose="02020603050405020304" pitchFamily="18" charset="0"/>
                      </a:rPr>
                      <m:t>=−</m:t>
                    </m:r>
                    <m:func>
                      <m:funcPr>
                        <m:ctrlPr>
                          <a:rPr lang="en-US" altLang="zh-CN" sz="2000" b="0" i="1" dirty="0" smtClean="0">
                            <a:latin typeface="Cambria Math"/>
                            <a:cs typeface="Times New Roman" panose="02020603050405020304" pitchFamily="18" charset="0"/>
                          </a:rPr>
                        </m:ctrlPr>
                      </m:funcPr>
                      <m:fName>
                        <m:r>
                          <m:rPr>
                            <m:sty m:val="p"/>
                          </m:rPr>
                          <a:rPr lang="en-US" altLang="zh-CN" sz="2000" b="0" i="0" dirty="0" smtClean="0">
                            <a:latin typeface="Cambria Math"/>
                            <a:cs typeface="Times New Roman" panose="02020603050405020304" pitchFamily="18" charset="0"/>
                          </a:rPr>
                          <m:t>log</m:t>
                        </m:r>
                      </m:fName>
                      <m:e>
                        <m:r>
                          <a:rPr lang="en-US" altLang="zh-CN" sz="2000" b="0" i="1" dirty="0" smtClean="0">
                            <a:latin typeface="Cambria Math"/>
                            <a:cs typeface="Times New Roman" panose="02020603050405020304" pitchFamily="18" charset="0"/>
                          </a:rPr>
                          <m:t>4</m:t>
                        </m:r>
                      </m:e>
                    </m:func>
                    <m:r>
                      <a:rPr lang="en-US" altLang="zh-CN" sz="2000" b="0" i="1" dirty="0" smtClean="0">
                        <a:latin typeface="Cambria Math"/>
                        <a:cs typeface="Times New Roman" panose="02020603050405020304" pitchFamily="18" charset="0"/>
                      </a:rPr>
                      <m:t>+</m:t>
                    </m:r>
                    <m:r>
                      <a:rPr lang="en-US" altLang="zh-CN" sz="2000" b="0" i="1" dirty="0" smtClean="0">
                        <a:latin typeface="Cambria Math"/>
                        <a:cs typeface="Times New Roman" panose="02020603050405020304" pitchFamily="18" charset="0"/>
                      </a:rPr>
                      <m:t>𝐽𝑆𝐷</m:t>
                    </m:r>
                    <m:d>
                      <m:dPr>
                        <m:ctrlPr>
                          <a:rPr lang="en-US" altLang="zh-CN" sz="2000" b="0" i="1" dirty="0" smtClean="0">
                            <a:latin typeface="Cambria Math"/>
                            <a:cs typeface="Times New Roman" panose="02020603050405020304" pitchFamily="18" charset="0"/>
                          </a:rPr>
                        </m:ctrlPr>
                      </m:dPr>
                      <m:e>
                        <m:sSub>
                          <m:sSubPr>
                            <m:ctrlPr>
                              <a:rPr lang="en-US" altLang="zh-CN" sz="2000" b="0" i="1" dirty="0" smtClean="0">
                                <a:latin typeface="Cambria Math"/>
                                <a:cs typeface="Times New Roman" panose="02020603050405020304" pitchFamily="18" charset="0"/>
                              </a:rPr>
                            </m:ctrlPr>
                          </m:sSubPr>
                          <m:e>
                            <m:r>
                              <a:rPr lang="en-US" altLang="zh-CN" sz="2000" b="0" i="1" dirty="0" smtClean="0">
                                <a:latin typeface="Cambria Math"/>
                                <a:cs typeface="Times New Roman" panose="02020603050405020304" pitchFamily="18" charset="0"/>
                              </a:rPr>
                              <m:t>𝑝</m:t>
                            </m:r>
                          </m:e>
                          <m:sub>
                            <m:r>
                              <a:rPr lang="en-US" altLang="zh-CN" sz="2000" b="0" i="1" dirty="0" smtClean="0">
                                <a:latin typeface="Cambria Math"/>
                                <a:cs typeface="Times New Roman" panose="02020603050405020304" pitchFamily="18" charset="0"/>
                              </a:rPr>
                              <m:t>𝑑𝑎𝑡𝑎</m:t>
                            </m:r>
                          </m:sub>
                        </m:sSub>
                        <m:r>
                          <a:rPr lang="en-US" altLang="zh-CN" sz="2000" b="0" i="1" dirty="0" smtClean="0">
                            <a:latin typeface="Cambria Math"/>
                            <a:cs typeface="Times New Roman" panose="02020603050405020304" pitchFamily="18" charset="0"/>
                          </a:rPr>
                          <m:t>||</m:t>
                        </m:r>
                        <m:sSub>
                          <m:sSubPr>
                            <m:ctrlPr>
                              <a:rPr lang="en-US" altLang="zh-CN" sz="2000" b="0" i="1" dirty="0" smtClean="0">
                                <a:latin typeface="Cambria Math"/>
                                <a:cs typeface="Times New Roman" panose="02020603050405020304" pitchFamily="18" charset="0"/>
                              </a:rPr>
                            </m:ctrlPr>
                          </m:sSubPr>
                          <m:e>
                            <m:r>
                              <a:rPr lang="en-US" altLang="zh-CN" sz="2000" b="0" i="1" dirty="0" smtClean="0">
                                <a:latin typeface="Cambria Math"/>
                                <a:cs typeface="Times New Roman" panose="02020603050405020304" pitchFamily="18" charset="0"/>
                              </a:rPr>
                              <m:t>𝑝</m:t>
                            </m:r>
                          </m:e>
                          <m:sub>
                            <m:r>
                              <a:rPr lang="en-US" altLang="zh-CN" sz="2000" b="0" i="1" dirty="0" smtClean="0">
                                <a:latin typeface="Cambria Math"/>
                                <a:cs typeface="Times New Roman" panose="02020603050405020304" pitchFamily="18" charset="0"/>
                              </a:rPr>
                              <m:t>𝑔</m:t>
                            </m:r>
                          </m:sub>
                        </m:sSub>
                      </m:e>
                    </m:d>
                  </m:oMath>
                </a14:m>
                <a:endParaRPr lang="en-US" altLang="zh-CN" sz="2000" dirty="0" smtClean="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a:stretch>
                  <a:fillRect l="-741" t="-611"/>
                </a:stretch>
              </a:blipFill>
            </p:spPr>
            <p:txBody>
              <a:bodyPr/>
              <a:lstStyle/>
              <a:p>
                <a:r>
                  <a:rPr lang="zh-CN" altLang="en-US">
                    <a:noFill/>
                  </a:rPr>
                  <a:t> </a:t>
                </a:r>
              </a:p>
            </p:txBody>
          </p:sp>
        </mc:Fallback>
      </mc:AlternateContent>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92" y="3827959"/>
            <a:ext cx="3025402" cy="53344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92" y="2276872"/>
            <a:ext cx="5456393" cy="51058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680" y="2808978"/>
            <a:ext cx="1211685" cy="35055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676" y="3284984"/>
            <a:ext cx="3048264" cy="525826"/>
          </a:xfrm>
          <a:prstGeom prst="rect">
            <a:avLst/>
          </a:prstGeom>
        </p:spPr>
      </p:pic>
    </p:spTree>
    <p:extLst>
      <p:ext uri="{BB962C8B-B14F-4D97-AF65-F5344CB8AC3E}">
        <p14:creationId xmlns:p14="http://schemas.microsoft.com/office/powerpoint/2010/main" val="898420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solidFill>
                  <a:prstClr val="black"/>
                </a:solidFill>
              </a:rPr>
              <a:t>二、</a:t>
            </a:r>
            <a:r>
              <a:rPr lang="en-US" altLang="zh-CN" sz="3600" dirty="0">
                <a:solidFill>
                  <a:prstClr val="black"/>
                </a:solidFill>
                <a:latin typeface="Times New Roman" panose="02020603050405020304" pitchFamily="18" charset="0"/>
                <a:cs typeface="Times New Roman" panose="02020603050405020304" pitchFamily="18" charset="0"/>
              </a:rPr>
              <a:t>GAN</a:t>
            </a:r>
            <a:r>
              <a:rPr lang="zh-CN" altLang="en-US" sz="3600" dirty="0">
                <a:solidFill>
                  <a:prstClr val="black"/>
                </a:solidFill>
              </a:rPr>
              <a:t>简介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en-US" altLang="zh-CN" sz="2000" dirty="0" smtClean="0">
                    <a:latin typeface="Times New Roman" panose="02020603050405020304" pitchFamily="18" charset="0"/>
                    <a:cs typeface="Times New Roman" panose="02020603050405020304" pitchFamily="18" charset="0"/>
                  </a:rPr>
                  <a:t>Heuristic, non-saturating :</a:t>
                </a: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r>
                  <a:rPr lang="zh-CN" altLang="en-US" sz="2000" dirty="0" smtClean="0">
                    <a:latin typeface="Times New Roman" panose="02020603050405020304" pitchFamily="18" charset="0"/>
                    <a:cs typeface="Times New Roman" panose="02020603050405020304" pitchFamily="18" charset="0"/>
                  </a:rPr>
                  <a:t>为解决</a:t>
                </a:r>
                <a:r>
                  <a:rPr lang="en-US" altLang="zh-CN" sz="2000" dirty="0" smtClean="0">
                    <a:latin typeface="Times New Roman" panose="02020603050405020304" pitchFamily="18" charset="0"/>
                    <a:cs typeface="Times New Roman" panose="02020603050405020304" pitchFamily="18" charset="0"/>
                  </a:rPr>
                  <a:t>Minimax Game</a:t>
                </a:r>
                <a:r>
                  <a:rPr lang="zh-CN" altLang="en-US" sz="2000" dirty="0" smtClean="0">
                    <a:latin typeface="Times New Roman" panose="02020603050405020304" pitchFamily="18" charset="0"/>
                    <a:cs typeface="Times New Roman" panose="02020603050405020304" pitchFamily="18" charset="0"/>
                  </a:rPr>
                  <a:t>中梯度消失的问题，</a:t>
                </a:r>
                <a14:m>
                  <m:oMath xmlns:m="http://schemas.openxmlformats.org/officeDocument/2006/math">
                    <m:sSup>
                      <m:sSupPr>
                        <m:ctrlPr>
                          <a:rPr lang="en-US" altLang="zh-CN" sz="2000" i="1" smtClean="0">
                            <a:latin typeface="Cambria Math"/>
                            <a:cs typeface="Times New Roman" panose="02020603050405020304" pitchFamily="18" charset="0"/>
                          </a:rPr>
                        </m:ctrlPr>
                      </m:sSupPr>
                      <m:e>
                        <m:r>
                          <a:rPr lang="en-US" altLang="zh-CN" sz="2000" b="0" i="1" smtClean="0">
                            <a:latin typeface="Cambria Math"/>
                            <a:cs typeface="Times New Roman" panose="02020603050405020304" pitchFamily="18" charset="0"/>
                          </a:rPr>
                          <m:t>𝐽</m:t>
                        </m:r>
                      </m:e>
                      <m:sup>
                        <m:d>
                          <m:dPr>
                            <m:ctrlPr>
                              <a:rPr lang="en-US" altLang="zh-CN" sz="2000" i="1" smtClean="0">
                                <a:latin typeface="Cambria Math"/>
                                <a:cs typeface="Times New Roman" panose="02020603050405020304" pitchFamily="18" charset="0"/>
                              </a:rPr>
                            </m:ctrlPr>
                          </m:dPr>
                          <m:e>
                            <m:r>
                              <a:rPr lang="en-US" altLang="zh-CN" sz="2000" b="0" i="1" smtClean="0">
                                <a:latin typeface="Cambria Math"/>
                                <a:cs typeface="Times New Roman" panose="02020603050405020304" pitchFamily="18" charset="0"/>
                              </a:rPr>
                              <m:t>𝐺</m:t>
                            </m:r>
                          </m:e>
                        </m:d>
                      </m:sup>
                    </m:sSup>
                  </m:oMath>
                </a14:m>
                <a:r>
                  <a:rPr lang="zh-CN" altLang="en-US" sz="2000" dirty="0" smtClean="0">
                    <a:latin typeface="Times New Roman" panose="02020603050405020304" pitchFamily="18" charset="0"/>
                    <a:cs typeface="Times New Roman" panose="02020603050405020304" pitchFamily="18" charset="0"/>
                  </a:rPr>
                  <a:t>修改为：</a:t>
                </a: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763" y="3116553"/>
            <a:ext cx="2240474" cy="624894"/>
          </a:xfrm>
          <a:prstGeom prst="rect">
            <a:avLst/>
          </a:prstGeom>
        </p:spPr>
      </p:pic>
    </p:spTree>
    <p:extLst>
      <p:ext uri="{BB962C8B-B14F-4D97-AF65-F5344CB8AC3E}">
        <p14:creationId xmlns:p14="http://schemas.microsoft.com/office/powerpoint/2010/main" val="138699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solidFill>
                  <a:prstClr val="black"/>
                </a:solidFill>
              </a:rPr>
              <a:t>二、</a:t>
            </a:r>
            <a:r>
              <a:rPr lang="en-US" altLang="zh-CN" sz="3600" dirty="0">
                <a:solidFill>
                  <a:prstClr val="black"/>
                </a:solidFill>
                <a:latin typeface="Times New Roman" panose="02020603050405020304" pitchFamily="18" charset="0"/>
                <a:cs typeface="Times New Roman" panose="02020603050405020304" pitchFamily="18" charset="0"/>
              </a:rPr>
              <a:t>GAN</a:t>
            </a:r>
            <a:r>
              <a:rPr lang="zh-CN" altLang="en-US" sz="3600" dirty="0">
                <a:solidFill>
                  <a:prstClr val="black"/>
                </a:solidFill>
              </a:rPr>
              <a:t>简介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marL="0" indent="0">
                  <a:buNone/>
                </a:pPr>
                <a:r>
                  <a:rPr lang="en-US" altLang="zh-CN" sz="2000" dirty="0" smtClean="0">
                    <a:latin typeface="Times New Roman" panose="02020603050405020304" pitchFamily="18" charset="0"/>
                    <a:cs typeface="Times New Roman" panose="02020603050405020304" pitchFamily="18" charset="0"/>
                  </a:rPr>
                  <a:t>Maximum likelihood </a:t>
                </a:r>
                <a:r>
                  <a:rPr lang="zh-CN" altLang="en-US" sz="2000" dirty="0" smtClean="0">
                    <a:latin typeface="Times New Roman" panose="02020603050405020304" pitchFamily="18" charset="0"/>
                    <a:cs typeface="Times New Roman" panose="02020603050405020304" pitchFamily="18" charset="0"/>
                  </a:rPr>
                  <a:t>与 </a:t>
                </a:r>
                <a:r>
                  <a:rPr lang="en-US" altLang="zh-CN" sz="2000" dirty="0">
                    <a:latin typeface="Times New Roman" panose="02020603050405020304" pitchFamily="18" charset="0"/>
                    <a:cs typeface="Times New Roman" panose="02020603050405020304" pitchFamily="18" charset="0"/>
                  </a:rPr>
                  <a:t>Minimax</a:t>
                </a:r>
                <a:r>
                  <a:rPr lang="zh-CN" altLang="en-US" sz="2000" dirty="0" smtClean="0">
                    <a:latin typeface="Times New Roman" panose="02020603050405020304" pitchFamily="18" charset="0"/>
                    <a:cs typeface="Times New Roman" panose="02020603050405020304" pitchFamily="18" charset="0"/>
                  </a:rPr>
                  <a:t> 比较：</a:t>
                </a: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两种方法均应用了</a:t>
                </a:r>
                <a:r>
                  <a:rPr lang="en-US" altLang="zh-CN" sz="2000" dirty="0" smtClean="0">
                    <a:latin typeface="Times New Roman" panose="02020603050405020304" pitchFamily="18" charset="0"/>
                    <a:cs typeface="Times New Roman" panose="02020603050405020304" pitchFamily="18" charset="0"/>
                  </a:rPr>
                  <a:t>KL Divergence</a:t>
                </a:r>
                <a:r>
                  <a:rPr lang="zh-CN" altLang="en-US"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但</a:t>
                </a:r>
                <a:r>
                  <a:rPr lang="zh-CN" altLang="en-US" sz="2000" dirty="0" smtClean="0">
                    <a:latin typeface="Times New Roman" panose="02020603050405020304" pitchFamily="18" charset="0"/>
                    <a:cs typeface="Times New Roman" panose="02020603050405020304" pitchFamily="18" charset="0"/>
                  </a:rPr>
                  <a:t>是 </a:t>
                </a:r>
                <a:r>
                  <a:rPr lang="en-US" altLang="zh-CN" sz="2000" dirty="0" smtClean="0">
                    <a:latin typeface="Times New Roman" panose="02020603050405020304" pitchFamily="18" charset="0"/>
                    <a:cs typeface="Times New Roman" panose="02020603050405020304" pitchFamily="18" charset="0"/>
                  </a:rPr>
                  <a:t>Maximum likelihood </a:t>
                </a:r>
                <a:r>
                  <a:rPr lang="zh-CN" altLang="en-US" sz="2000" dirty="0" smtClean="0">
                    <a:latin typeface="Times New Roman" panose="02020603050405020304" pitchFamily="18" charset="0"/>
                    <a:cs typeface="Times New Roman" panose="02020603050405020304" pitchFamily="18" charset="0"/>
                  </a:rPr>
                  <a:t>偏向于最小化</a:t>
                </a:r>
                <a:r>
                  <a:rPr lang="en-US" altLang="zh-C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b="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𝐷</m:t>
                        </m:r>
                      </m:e>
                      <m:sub>
                        <m:r>
                          <a:rPr lang="en-US" altLang="zh-CN" sz="2000" b="0" i="1" smtClean="0">
                            <a:latin typeface="Cambria Math"/>
                            <a:cs typeface="Times New Roman" panose="02020603050405020304" pitchFamily="18" charset="0"/>
                          </a:rPr>
                          <m:t>𝐾𝐿</m:t>
                        </m:r>
                      </m:sub>
                    </m:sSub>
                    <m:d>
                      <m:dPr>
                        <m:ctrlPr>
                          <a:rPr lang="en-US" altLang="zh-CN" sz="2000" b="0" i="1" smtClean="0">
                            <a:latin typeface="Cambria Math"/>
                            <a:cs typeface="Times New Roman" panose="02020603050405020304" pitchFamily="18" charset="0"/>
                          </a:rPr>
                        </m:ctrlPr>
                      </m:dPr>
                      <m:e>
                        <m:sSub>
                          <m:sSubPr>
                            <m:ctrlPr>
                              <a:rPr lang="en-US" altLang="zh-CN" sz="2000" b="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𝑑𝑎𝑡𝑎</m:t>
                            </m:r>
                          </m:sub>
                        </m:sSub>
                        <m:r>
                          <a:rPr lang="en-US" altLang="zh-CN" sz="2000" b="0" i="1" smtClean="0">
                            <a:latin typeface="Cambria Math"/>
                            <a:cs typeface="Times New Roman" panose="02020603050405020304" pitchFamily="18" charset="0"/>
                          </a:rPr>
                          <m:t>||</m:t>
                        </m:r>
                        <m:sSub>
                          <m:sSubPr>
                            <m:ctrlPr>
                              <a:rPr lang="en-US" altLang="zh-CN" sz="2000" b="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𝑚𝑜𝑑𝑒𝑙</m:t>
                            </m:r>
                          </m:sub>
                        </m:sSub>
                      </m:e>
                    </m:d>
                  </m:oMath>
                </a14:m>
                <a:r>
                  <a:rPr lang="zh-CN" altLang="en-US" sz="2000" dirty="0" smtClean="0">
                    <a:latin typeface="Times New Roman" panose="02020603050405020304" pitchFamily="18" charset="0"/>
                    <a:cs typeface="Times New Roman" panose="02020603050405020304" pitchFamily="18" charset="0"/>
                  </a:rPr>
                  <a:t>，而</a:t>
                </a:r>
                <a:r>
                  <a:rPr lang="en-US" altLang="zh-CN" sz="2000" dirty="0" smtClean="0">
                    <a:latin typeface="Times New Roman" panose="02020603050405020304" pitchFamily="18" charset="0"/>
                    <a:cs typeface="Times New Roman" panose="02020603050405020304" pitchFamily="18" charset="0"/>
                  </a:rPr>
                  <a:t>Minimax</a:t>
                </a:r>
                <a:r>
                  <a:rPr lang="zh-CN" altLang="en-US" sz="2000" dirty="0" smtClean="0">
                    <a:latin typeface="Times New Roman" panose="02020603050405020304" pitchFamily="18" charset="0"/>
                    <a:cs typeface="Times New Roman" panose="02020603050405020304" pitchFamily="18" charset="0"/>
                  </a:rPr>
                  <a:t>偏向于</a:t>
                </a:r>
                <a14:m>
                  <m:oMath xmlns:m="http://schemas.openxmlformats.org/officeDocument/2006/math">
                    <m:sSub>
                      <m:sSubPr>
                        <m:ctrlPr>
                          <a:rPr lang="en-US" altLang="zh-CN" sz="200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𝐷</m:t>
                        </m:r>
                      </m:e>
                      <m:sub>
                        <m:r>
                          <a:rPr lang="en-US" altLang="zh-CN" sz="2000" b="0" i="1" smtClean="0">
                            <a:latin typeface="Cambria Math"/>
                            <a:cs typeface="Times New Roman" panose="02020603050405020304" pitchFamily="18" charset="0"/>
                          </a:rPr>
                          <m:t>𝐾𝐿</m:t>
                        </m:r>
                      </m:sub>
                    </m:sSub>
                    <m:d>
                      <m:dPr>
                        <m:ctrlPr>
                          <a:rPr lang="en-US" altLang="zh-CN" sz="2000" i="1" smtClean="0">
                            <a:latin typeface="Cambria Math"/>
                            <a:cs typeface="Times New Roman" panose="02020603050405020304" pitchFamily="18" charset="0"/>
                          </a:rPr>
                        </m:ctrlPr>
                      </m:dPr>
                      <m:e>
                        <m:sSub>
                          <m:sSubPr>
                            <m:ctrlPr>
                              <a:rPr lang="en-US" altLang="zh-CN" sz="200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𝑚𝑜𝑑𝑒𝑙</m:t>
                            </m:r>
                          </m:sub>
                        </m:sSub>
                        <m:r>
                          <a:rPr lang="en-US" altLang="zh-CN" sz="2000" b="0" i="1" smtClean="0">
                            <a:latin typeface="Cambria Math"/>
                            <a:cs typeface="Times New Roman" panose="02020603050405020304" pitchFamily="18" charset="0"/>
                          </a:rPr>
                          <m:t>||</m:t>
                        </m:r>
                        <m:sSub>
                          <m:sSubPr>
                            <m:ctrlPr>
                              <a:rPr lang="en-US" altLang="zh-CN" sz="2000" b="0" i="1" smtClean="0">
                                <a:latin typeface="Cambria Math"/>
                                <a:cs typeface="Times New Roman" panose="02020603050405020304" pitchFamily="18" charset="0"/>
                              </a:rPr>
                            </m:ctrlPr>
                          </m:sSubPr>
                          <m:e>
                            <m:r>
                              <a:rPr lang="en-US" altLang="zh-CN" sz="2000" b="0" i="1" smtClean="0">
                                <a:latin typeface="Cambria Math"/>
                                <a:cs typeface="Times New Roman" panose="02020603050405020304" pitchFamily="18" charset="0"/>
                              </a:rPr>
                              <m:t>𝑝</m:t>
                            </m:r>
                          </m:e>
                          <m:sub>
                            <m:r>
                              <a:rPr lang="en-US" altLang="zh-CN" sz="2000" b="0" i="1" smtClean="0">
                                <a:latin typeface="Cambria Math"/>
                                <a:cs typeface="Times New Roman" panose="02020603050405020304" pitchFamily="18" charset="0"/>
                              </a:rPr>
                              <m:t>𝑑𝑎𝑡𝑎</m:t>
                            </m:r>
                          </m:sub>
                        </m:sSub>
                      </m:e>
                    </m:d>
                  </m:oMath>
                </a14:m>
                <a:r>
                  <a:rPr lang="zh-CN" altLang="en-US" sz="2000" dirty="0" smtClean="0">
                    <a:latin typeface="Times New Roman" panose="02020603050405020304" pitchFamily="18" charset="0"/>
                    <a:cs typeface="Times New Roman" panose="02020603050405020304" pitchFamily="18" charset="0"/>
                  </a:rPr>
                  <a:t>。应为</a:t>
                </a:r>
                <a:r>
                  <a:rPr lang="en-US" altLang="zh-CN" sz="2000" dirty="0" smtClean="0">
                    <a:latin typeface="Times New Roman" panose="02020603050405020304" pitchFamily="18" charset="0"/>
                    <a:cs typeface="Times New Roman" panose="02020603050405020304" pitchFamily="18" charset="0"/>
                  </a:rPr>
                  <a:t>KL Divergence</a:t>
                </a:r>
                <a:r>
                  <a:rPr lang="zh-CN" altLang="en-US" sz="2000" dirty="0" smtClean="0">
                    <a:latin typeface="Times New Roman" panose="02020603050405020304" pitchFamily="18" charset="0"/>
                    <a:cs typeface="Times New Roman" panose="02020603050405020304" pitchFamily="18" charset="0"/>
                  </a:rPr>
                  <a:t>是不对称的，所以这两个方法是非常不同的。</a:t>
                </a:r>
                <a:endParaRPr lang="en-US" altLang="zh-CN" sz="2000" dirty="0" smtClean="0">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t="-943"/>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3880902"/>
            <a:ext cx="4248472" cy="2423843"/>
          </a:xfrm>
          <a:prstGeom prst="rect">
            <a:avLst/>
          </a:prstGeom>
        </p:spPr>
      </p:pic>
    </p:spTree>
    <p:extLst>
      <p:ext uri="{BB962C8B-B14F-4D97-AF65-F5344CB8AC3E}">
        <p14:creationId xmlns:p14="http://schemas.microsoft.com/office/powerpoint/2010/main" val="4278471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t>三、进度汇报</a:t>
            </a:r>
            <a:endParaRPr lang="zh-CN" altLang="en-US" sz="3600" dirty="0"/>
          </a:p>
        </p:txBody>
      </p:sp>
      <p:sp>
        <p:nvSpPr>
          <p:cNvPr id="3" name="内容占位符 2"/>
          <p:cNvSpPr>
            <a:spLocks noGrp="1"/>
          </p:cNvSpPr>
          <p:nvPr>
            <p:ph idx="1"/>
          </p:nvPr>
        </p:nvSpPr>
        <p:spPr/>
        <p:txBody>
          <a:bodyPr/>
          <a:lstStyle/>
          <a:p>
            <a:pPr marL="0" indent="457200">
              <a:buNone/>
            </a:pPr>
            <a:endParaRPr lang="en-US" altLang="zh-CN" sz="2000" dirty="0" smtClean="0"/>
          </a:p>
          <a:p>
            <a:pPr marL="0" indent="457200">
              <a:buNone/>
            </a:pPr>
            <a:endParaRPr lang="en-US" altLang="zh-CN" sz="2000" dirty="0"/>
          </a:p>
          <a:p>
            <a:pPr marL="0" indent="457200">
              <a:lnSpc>
                <a:spcPct val="150000"/>
              </a:lnSpc>
              <a:buNone/>
            </a:pPr>
            <a:r>
              <a:rPr lang="zh-CN" altLang="en-US" sz="2000" dirty="0" smtClean="0"/>
              <a:t>目前已经完成了</a:t>
            </a:r>
            <a:r>
              <a:rPr lang="en-US" altLang="zh-CN" sz="2000" dirty="0" smtClean="0">
                <a:latin typeface="Times New Roman" panose="02020603050405020304" pitchFamily="18" charset="0"/>
                <a:cs typeface="Times New Roman" panose="02020603050405020304" pitchFamily="18" charset="0"/>
              </a:rPr>
              <a:t>GAN</a:t>
            </a:r>
            <a:r>
              <a:rPr lang="zh-CN" altLang="en-US" sz="2000" dirty="0" smtClean="0"/>
              <a:t>网络的搭建，并且可以运行</a:t>
            </a:r>
            <a:r>
              <a:rPr lang="en-US" altLang="zh-CN" sz="2000" dirty="0" smtClean="0">
                <a:latin typeface="Times New Roman" panose="02020603050405020304" pitchFamily="18" charset="0"/>
                <a:cs typeface="Times New Roman" panose="02020603050405020304" pitchFamily="18" charset="0"/>
              </a:rPr>
              <a:t>MNIST</a:t>
            </a:r>
            <a:r>
              <a:rPr lang="zh-CN" altLang="en-US" sz="2000" dirty="0" smtClean="0">
                <a:latin typeface="Times New Roman" panose="02020603050405020304" pitchFamily="18" charset="0"/>
                <a:cs typeface="Times New Roman" panose="02020603050405020304" pitchFamily="18" charset="0"/>
              </a:rPr>
              <a:t>。搭建的</a:t>
            </a:r>
            <a:r>
              <a:rPr lang="en-US" altLang="zh-CN" sz="2000" dirty="0" smtClean="0">
                <a:latin typeface="Times New Roman" panose="02020603050405020304" pitchFamily="18" charset="0"/>
                <a:cs typeface="Times New Roman" panose="02020603050405020304" pitchFamily="18" charset="0"/>
              </a:rPr>
              <a:t>GAN</a:t>
            </a:r>
            <a:r>
              <a:rPr lang="zh-CN" altLang="en-US" sz="2000" dirty="0" smtClean="0">
                <a:latin typeface="Times New Roman" panose="02020603050405020304" pitchFamily="18" charset="0"/>
                <a:cs typeface="Times New Roman" panose="02020603050405020304" pitchFamily="18" charset="0"/>
              </a:rPr>
              <a:t>网络生成器与鉴别器均为三层神经网络，采用</a:t>
            </a:r>
            <a:r>
              <a:rPr lang="en-US" altLang="zh-CN" sz="2000" dirty="0" smtClean="0">
                <a:solidFill>
                  <a:prstClr val="black"/>
                </a:solidFill>
                <a:latin typeface="Times New Roman" panose="02020603050405020304" pitchFamily="18" charset="0"/>
                <a:cs typeface="Times New Roman" panose="02020603050405020304" pitchFamily="18" charset="0"/>
              </a:rPr>
              <a:t>Heuristic</a:t>
            </a:r>
            <a:r>
              <a:rPr lang="en-US" altLang="zh-CN" sz="2000" dirty="0">
                <a:solidFill>
                  <a:prstClr val="black"/>
                </a:solidFill>
                <a:latin typeface="Times New Roman" panose="02020603050405020304" pitchFamily="18" charset="0"/>
                <a:cs typeface="Times New Roman" panose="02020603050405020304" pitchFamily="18" charset="0"/>
              </a:rPr>
              <a:t>, </a:t>
            </a:r>
            <a:r>
              <a:rPr lang="en-US" altLang="zh-CN" sz="2000" dirty="0" smtClean="0">
                <a:solidFill>
                  <a:prstClr val="black"/>
                </a:solidFill>
                <a:latin typeface="Times New Roman" panose="02020603050405020304" pitchFamily="18" charset="0"/>
                <a:cs typeface="Times New Roman" panose="02020603050405020304" pitchFamily="18" charset="0"/>
              </a:rPr>
              <a:t>non-saturating</a:t>
            </a:r>
            <a:r>
              <a:rPr lang="zh-CN" altLang="en-US" sz="2000" dirty="0" smtClean="0">
                <a:solidFill>
                  <a:prstClr val="black"/>
                </a:solidFill>
                <a:latin typeface="Times New Roman" panose="02020603050405020304" pitchFamily="18" charset="0"/>
                <a:cs typeface="Times New Roman" panose="02020603050405020304" pitchFamily="18" charset="0"/>
              </a:rPr>
              <a:t>形式的损失函数。</a:t>
            </a:r>
            <a:endParaRPr lang="en-US" altLang="zh-CN" sz="2000" dirty="0" smtClean="0">
              <a:solidFill>
                <a:prstClr val="black"/>
              </a:solidFill>
              <a:latin typeface="Times New Roman" panose="02020603050405020304" pitchFamily="18" charset="0"/>
              <a:cs typeface="Times New Roman" panose="02020603050405020304" pitchFamily="18" charset="0"/>
            </a:endParaRPr>
          </a:p>
          <a:p>
            <a:pPr marL="0" indent="457200">
              <a:lnSpc>
                <a:spcPct val="150000"/>
              </a:lnSpc>
              <a:buNone/>
            </a:pPr>
            <a:r>
              <a:rPr lang="zh-CN" altLang="en-US" sz="2000" dirty="0">
                <a:solidFill>
                  <a:prstClr val="black"/>
                </a:solidFill>
                <a:latin typeface="Times New Roman" panose="02020603050405020304" pitchFamily="18" charset="0"/>
                <a:cs typeface="Times New Roman" panose="02020603050405020304" pitchFamily="18" charset="0"/>
              </a:rPr>
              <a:t>训</a:t>
            </a:r>
            <a:r>
              <a:rPr lang="zh-CN" altLang="en-US" sz="2000" dirty="0" smtClean="0">
                <a:solidFill>
                  <a:prstClr val="black"/>
                </a:solidFill>
                <a:latin typeface="Times New Roman" panose="02020603050405020304" pitchFamily="18" charset="0"/>
                <a:cs typeface="Times New Roman" panose="02020603050405020304" pitchFamily="18" charset="0"/>
              </a:rPr>
              <a:t>练所需的数据集还在制作当中。</a:t>
            </a:r>
            <a:endParaRPr lang="en-US" altLang="zh-CN" sz="2000" dirty="0" smtClean="0">
              <a:solidFill>
                <a:prstClr val="black"/>
              </a:solidFill>
              <a:latin typeface="Times New Roman" panose="02020603050405020304" pitchFamily="18" charset="0"/>
              <a:cs typeface="Times New Roman" panose="02020603050405020304" pitchFamily="18" charset="0"/>
            </a:endParaRPr>
          </a:p>
          <a:p>
            <a:pPr marL="0" indent="0">
              <a:buNone/>
            </a:pP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237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707</Words>
  <Application>Microsoft Office PowerPoint</Application>
  <PresentationFormat>全屏显示(4:3)</PresentationFormat>
  <Paragraphs>54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基于生成对抗网络的反演方法研究</vt:lpstr>
      <vt:lpstr>PowerPoint 演示文稿</vt:lpstr>
      <vt:lpstr> 一、课题介绍 </vt:lpstr>
      <vt:lpstr>二、GAN简介</vt:lpstr>
      <vt:lpstr>二、GAN简介</vt:lpstr>
      <vt:lpstr>二、GAN简介</vt:lpstr>
      <vt:lpstr>二、GAN简介</vt:lpstr>
      <vt:lpstr>二、GAN简介</vt:lpstr>
      <vt:lpstr>三、进度汇报</vt:lpstr>
      <vt:lpstr>四、后续改进</vt:lpstr>
      <vt:lpstr>四、后续改进</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基于生成对抗网络的反演方法研究</dc:title>
  <dc:creator>xb21cn</dc:creator>
  <cp:lastModifiedBy>xb21cn</cp:lastModifiedBy>
  <cp:revision>3</cp:revision>
  <dcterms:created xsi:type="dcterms:W3CDTF">2019-04-10T00:54:43Z</dcterms:created>
  <dcterms:modified xsi:type="dcterms:W3CDTF">2019-04-10T15:45:17Z</dcterms:modified>
</cp:coreProperties>
</file>