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70" r:id="rId3"/>
    <p:sldId id="256" r:id="rId4"/>
    <p:sldId id="262" r:id="rId5"/>
    <p:sldId id="260" r:id="rId6"/>
    <p:sldId id="261" r:id="rId7"/>
    <p:sldId id="266" r:id="rId8"/>
    <p:sldId id="265" r:id="rId9"/>
    <p:sldId id="259" r:id="rId10"/>
    <p:sldId id="268" r:id="rId11"/>
    <p:sldId id="258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67AD-6AA1-475E-BCAE-F5CAC960208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7D96C-FEB2-4831-9F57-9CCEA18F2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7D96C-FEB2-4831-9F57-9CCEA18F2F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2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6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5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1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5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FB10-6453-471D-9A0D-441049ADB9D5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D8B78-4645-4DBC-8736-AF3AB3570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648" y="1188085"/>
            <a:ext cx="10515600" cy="3329051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en-US" altLang="zh-CN" sz="4000"/>
              <a:t> </a:t>
            </a:r>
            <a:r>
              <a:rPr lang="en-US" altLang="zh-CN" sz="4000" err="1" smtClean="0"/>
              <a:t>PointNet</a:t>
            </a:r>
            <a:r>
              <a:rPr lang="en-US" altLang="zh-CN" sz="4000"/>
              <a:t>: Deep Learning on Point Sets for 3D </a:t>
            </a:r>
            <a:r>
              <a:rPr lang="en-US" altLang="zh-CN" sz="4000" smtClean="0"/>
              <a:t>Classification </a:t>
            </a:r>
            <a:r>
              <a:rPr lang="en-US" altLang="zh-CN" sz="4000"/>
              <a:t>and Segmentation 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3849625"/>
            <a:ext cx="10515600" cy="2327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                                                                                 </a:t>
            </a:r>
            <a:r>
              <a:rPr lang="zh-CN" altLang="en-US" sz="1800" smtClean="0"/>
              <a:t>汇报人：逯孝珑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smtClean="0"/>
              <a:t>                                                                                                                   </a:t>
            </a:r>
            <a:r>
              <a:rPr lang="zh-CN" altLang="en-US" sz="1800" smtClean="0"/>
              <a:t>汇报时间：</a:t>
            </a:r>
            <a:r>
              <a:rPr lang="en-US" altLang="zh-CN" sz="1800" smtClean="0"/>
              <a:t>2019.11.5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51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2376" y="749808"/>
            <a:ext cx="10652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Experiment</a:t>
            </a:r>
          </a:p>
          <a:p>
            <a:endParaRPr lang="en-US" altLang="zh-CN" sz="2800"/>
          </a:p>
          <a:p>
            <a:r>
              <a:rPr lang="en-US" altLang="zh-CN" sz="2400" smtClean="0"/>
              <a:t>     The </a:t>
            </a:r>
            <a:r>
              <a:rPr lang="en-US" altLang="zh-CN" sz="2400"/>
              <a:t>network learns global point cloud feature that can be used for object </a:t>
            </a:r>
            <a:r>
              <a:rPr lang="en-US" altLang="zh-CN" sz="2400" smtClean="0"/>
              <a:t>classification, and the authors evaluate their own model on the ModelNet40 [28]shape classifiycation benchmark.There </a:t>
            </a:r>
            <a:r>
              <a:rPr lang="en-US" altLang="zh-CN" sz="2400"/>
              <a:t>are 12,311 CAD models from 40 man-made object categories, split into 9,843 for training and 2,468 for testing.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8" y="3181243"/>
            <a:ext cx="5898391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2376" y="749808"/>
            <a:ext cx="105521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Experiment</a:t>
            </a:r>
          </a:p>
          <a:p>
            <a:endParaRPr lang="en-US" altLang="zh-CN" sz="2800"/>
          </a:p>
          <a:p>
            <a:r>
              <a:rPr lang="en-US" altLang="zh-CN" sz="2400" smtClean="0"/>
              <a:t>     The </a:t>
            </a:r>
            <a:r>
              <a:rPr lang="en-US" altLang="zh-CN" sz="2400"/>
              <a:t>authors</a:t>
            </a:r>
            <a:r>
              <a:rPr lang="en-US" altLang="zh-CN" sz="2400" smtClean="0"/>
              <a:t> </a:t>
            </a:r>
            <a:r>
              <a:rPr lang="en-US" altLang="zh-CN" sz="2400"/>
              <a:t>evaluate on ShapeNet part data set from [29], which contains 16,881 shapes from 16 categories, annotated with 50 parts in total.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2" y="2807081"/>
            <a:ext cx="11230868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3776" y="576072"/>
            <a:ext cx="110733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Conclusion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      The authors design </a:t>
            </a:r>
            <a:r>
              <a:rPr lang="en-US" altLang="zh-CN" sz="2400"/>
              <a:t>a novel deep net architecture suitable for consuming unordered point sets in </a:t>
            </a:r>
            <a:r>
              <a:rPr lang="en-US" altLang="zh-CN" sz="2400" smtClean="0"/>
              <a:t>3D and show </a:t>
            </a:r>
            <a:r>
              <a:rPr lang="en-US" altLang="zh-CN" sz="2400"/>
              <a:t>how such a net can be trained to perform 3D shape </a:t>
            </a:r>
            <a:r>
              <a:rPr lang="en-US" altLang="zh-CN" sz="2400" smtClean="0"/>
              <a:t>classification</a:t>
            </a:r>
            <a:r>
              <a:rPr lang="en-US" altLang="zh-CN" sz="2400"/>
              <a:t>, shape part </a:t>
            </a:r>
            <a:r>
              <a:rPr lang="en-US" altLang="zh-CN" sz="2400" smtClean="0"/>
              <a:t>segmentation, while </a:t>
            </a:r>
            <a:r>
              <a:rPr lang="en-US" altLang="zh-CN" sz="2400"/>
              <a:t>obtaining on par or better results than state of the arts on standard benchmarks. 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800" smtClean="0"/>
              <a:t>References</a:t>
            </a:r>
          </a:p>
          <a:p>
            <a:endParaRPr lang="en-US" altLang="zh-CN" sz="2800" smtClean="0"/>
          </a:p>
          <a:p>
            <a:r>
              <a:rPr lang="en-US" altLang="zh-CN" sz="2400" smtClean="0"/>
              <a:t>[28] Z</a:t>
            </a:r>
            <a:r>
              <a:rPr lang="en-US" altLang="zh-CN" sz="2400"/>
              <a:t>. Wu, S. Song, A. Khosla, F. Yu, L. Zhang, X. Tang, and J. Xiao. 3d shapenets: A deep representation for volumetric shapes</a:t>
            </a:r>
            <a:r>
              <a:rPr lang="en-US" altLang="zh-CN" sz="2400" smtClean="0"/>
              <a:t>. </a:t>
            </a:r>
          </a:p>
          <a:p>
            <a:r>
              <a:rPr lang="en-US" altLang="zh-CN" sz="2400"/>
              <a:t>[</a:t>
            </a:r>
            <a:r>
              <a:rPr lang="en-US" altLang="zh-CN" sz="2400" smtClean="0"/>
              <a:t>29] A scalable active </a:t>
            </a:r>
            <a:r>
              <a:rPr lang="en-US" altLang="zh-CN" sz="2400"/>
              <a:t>framework for region annotation in 3d shape collections. 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26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91740" y="1498060"/>
            <a:ext cx="66619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8800">
                <a:ln w="0"/>
                <a:cs typeface="Times New Roman" panose="02020603050405020304" pitchFamily="18" charset="0"/>
                <a:sym typeface="+mn-lt"/>
              </a:rPr>
              <a:t>THANK</a:t>
            </a:r>
          </a:p>
          <a:p>
            <a:pPr algn="ctr">
              <a:defRPr/>
            </a:pPr>
            <a:r>
              <a:rPr lang="en-US" altLang="zh-CN" sz="8800">
                <a:ln w="0"/>
                <a:cs typeface="Times New Roman" panose="02020603050405020304" pitchFamily="18" charset="0"/>
                <a:sym typeface="+mn-lt"/>
              </a:rPr>
              <a:t>YOU</a:t>
            </a:r>
            <a:endParaRPr lang="zh-CN" altLang="en-US" sz="8800" dirty="0">
              <a:ln w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4360" y="566928"/>
            <a:ext cx="108905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Representation of three-dimensional </a:t>
            </a:r>
            <a:r>
              <a:rPr lang="en-US" altLang="zh-CN" sz="2800" smtClean="0"/>
              <a:t>data</a:t>
            </a: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/>
              <a:t>Point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Mesh:It consists of triangular and square slices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Volumetric:The object is represented by 0 and 1 by a 3d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/>
              <a:t>Multi-view images RGB-D</a:t>
            </a:r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07" y="3335724"/>
            <a:ext cx="831414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502920"/>
            <a:ext cx="1133856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mtClean="0"/>
              <a:t>Point</a:t>
            </a:r>
            <a:r>
              <a:rPr lang="zh-CN" altLang="en-US" sz="3600"/>
              <a:t> </a:t>
            </a:r>
            <a:r>
              <a:rPr lang="en-US" altLang="zh-CN" sz="3600" smtClean="0"/>
              <a:t>cloud</a:t>
            </a:r>
          </a:p>
          <a:p>
            <a:endParaRPr lang="en-US" altLang="zh-CN" sz="2400" smtClean="0"/>
          </a:p>
          <a:p>
            <a:r>
              <a:rPr lang="en-US" altLang="zh-CN" sz="2800" smtClean="0"/>
              <a:t>Definition</a:t>
            </a:r>
          </a:p>
          <a:p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A point cloud is a data set of points in a coordinate system that contains rich information</a:t>
            </a:r>
            <a:r>
              <a:rPr lang="zh-CN" altLang="en-US" sz="2400" smtClean="0"/>
              <a:t>，</a:t>
            </a:r>
            <a:r>
              <a:rPr lang="en-US" altLang="zh-CN" sz="2400" smtClean="0"/>
              <a:t>such as three-dimensional coordinates X, Y, Z, color, strength value, time, and so on.</a:t>
            </a:r>
          </a:p>
          <a:p>
            <a:endParaRPr lang="en-US" altLang="zh-CN" sz="2400"/>
          </a:p>
          <a:p>
            <a:r>
              <a:rPr lang="en-US" altLang="zh-CN" sz="2800"/>
              <a:t>Acquisition</a:t>
            </a:r>
          </a:p>
          <a:p>
            <a:endParaRPr lang="en-US" altLang="zh-CN" sz="2400"/>
          </a:p>
          <a:p>
            <a:pPr indent="360000"/>
            <a:r>
              <a:rPr lang="en-US" altLang="zh-CN" sz="2400"/>
              <a:t>Most point cloud data is generated by 3D scanning devices, such as LiDAR, RGB cameras. These devices automatically measure information about a large number of points on an object's surface and then output point cloud data with some kind of data file.</a:t>
            </a:r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1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7199" y="457200"/>
                <a:ext cx="1133856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smtClean="0"/>
                  <a:t>Point</a:t>
                </a:r>
                <a:r>
                  <a:rPr lang="zh-CN" altLang="en-US" sz="3600"/>
                  <a:t> </a:t>
                </a:r>
                <a:r>
                  <a:rPr lang="en-US" altLang="zh-CN" sz="3600" smtClean="0"/>
                  <a:t>cloud</a:t>
                </a:r>
              </a:p>
              <a:p>
                <a:pPr algn="ctr"/>
                <a:endParaRPr lang="en-US" altLang="zh-CN" sz="2400"/>
              </a:p>
              <a:p>
                <a:r>
                  <a:rPr lang="en-US" altLang="zh-CN" sz="2800" smtClean="0"/>
                  <a:t>Why</a:t>
                </a:r>
              </a:p>
              <a:p>
                <a:endParaRPr lang="en-US" altLang="zh-CN" sz="240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smtClean="0"/>
                  <a:t>Point cloud is close to raw sensor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smtClean="0"/>
                  <a:t>Point cloud is representationally simple</a:t>
                </a:r>
                <a:r>
                  <a:rPr lang="zh-CN" altLang="en-US" sz="2400" smtClean="0"/>
                  <a:t>，</a:t>
                </a:r>
                <a:r>
                  <a:rPr lang="en-US" altLang="zh-CN" sz="2400"/>
                  <a:t>An object is represented only by an </a:t>
                </a:r>
                <a:r>
                  <a:rPr lang="en-US" altLang="zh-CN" sz="2400" smtClean="0"/>
                  <a:t>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smtClean="0"/>
                  <a:t>D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/>
              </a:p>
              <a:p>
                <a:endParaRPr lang="en-US" altLang="zh-CN" sz="2400"/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57200"/>
                <a:ext cx="11338560" cy="4401205"/>
              </a:xfrm>
              <a:prstGeom prst="rect">
                <a:avLst/>
              </a:prstGeom>
              <a:blipFill>
                <a:blip r:embed="rId3"/>
                <a:stretch>
                  <a:fillRect l="-1075" t="-2078" r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770" y="3834133"/>
            <a:ext cx="804741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184" y="429768"/>
            <a:ext cx="1122883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ea typeface="微软雅黑" panose="020B0503020204020204" pitchFamily="34" charset="-122"/>
              </a:rPr>
              <a:t>Problem with point </a:t>
            </a:r>
            <a:r>
              <a:rPr lang="en-US" altLang="zh-CN" sz="2800" smtClean="0">
                <a:ea typeface="微软雅黑" panose="020B0503020204020204" pitchFamily="34" charset="-122"/>
              </a:rPr>
              <a:t>cloud</a:t>
            </a:r>
          </a:p>
          <a:p>
            <a:endParaRPr lang="en-US" altLang="zh-CN" sz="2400"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微软雅黑" panose="020B0503020204020204" pitchFamily="34" charset="-122"/>
              </a:rPr>
              <a:t>I</a:t>
            </a:r>
            <a:r>
              <a:rPr lang="en-US" altLang="zh-CN" sz="2400" smtClean="0">
                <a:ea typeface="微软雅黑" panose="020B0503020204020204" pitchFamily="34" charset="-122"/>
              </a:rPr>
              <a:t>rregular format</a:t>
            </a:r>
          </a:p>
          <a:p>
            <a:r>
              <a:rPr lang="en-US" altLang="zh-CN" sz="2400">
                <a:ea typeface="微软雅黑" panose="020B0503020204020204" pitchFamily="34" charset="-122"/>
              </a:rPr>
              <a:t>    A point cloud is essentially a long series of points, and geometrically, the order of the points does not affect its representation of the overall shape in </a:t>
            </a:r>
            <a:r>
              <a:rPr lang="en-US" altLang="zh-CN" sz="2400" smtClean="0">
                <a:ea typeface="微软雅黑" panose="020B0503020204020204" pitchFamily="34" charset="-122"/>
              </a:rPr>
              <a:t>space.</a:t>
            </a:r>
          </a:p>
          <a:p>
            <a:endParaRPr lang="en-US" altLang="zh-CN" sz="2400">
              <a:ea typeface="微软雅黑" panose="020B0503020204020204" pitchFamily="34" charset="-122"/>
            </a:endParaRPr>
          </a:p>
          <a:p>
            <a:endParaRPr lang="en-US" altLang="zh-CN" sz="2400" smtClean="0">
              <a:ea typeface="微软雅黑" panose="020B0503020204020204" pitchFamily="34" charset="-122"/>
            </a:endParaRPr>
          </a:p>
          <a:p>
            <a:endParaRPr lang="en-US" altLang="zh-CN" sz="2400">
              <a:ea typeface="微软雅黑" panose="020B0503020204020204" pitchFamily="34" charset="-122"/>
            </a:endParaRPr>
          </a:p>
          <a:p>
            <a:endParaRPr lang="en-US" altLang="zh-CN" sz="2400" smtClean="0">
              <a:ea typeface="微软雅黑" panose="020B0503020204020204" pitchFamily="34" charset="-122"/>
            </a:endParaRPr>
          </a:p>
          <a:p>
            <a:endParaRPr lang="en-US" altLang="zh-CN" sz="2400">
              <a:ea typeface="微软雅黑" panose="020B0503020204020204" pitchFamily="34" charset="-122"/>
            </a:endParaRPr>
          </a:p>
          <a:p>
            <a:endParaRPr lang="en-US" altLang="zh-CN" sz="2400" smtClean="0">
              <a:ea typeface="微软雅黑" panose="020B0503020204020204" pitchFamily="34" charset="-122"/>
            </a:endParaRPr>
          </a:p>
          <a:p>
            <a:endParaRPr lang="en-US" altLang="zh-CN" sz="2400">
              <a:ea typeface="微软雅黑" panose="020B0503020204020204" pitchFamily="34" charset="-122"/>
            </a:endParaRPr>
          </a:p>
          <a:p>
            <a:endParaRPr lang="en-US" altLang="zh-CN" sz="2400" smtClean="0"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ea typeface="微软雅黑" panose="020B0503020204020204" pitchFamily="34" charset="-122"/>
              </a:rPr>
              <a:t>Rotation </a:t>
            </a:r>
            <a:r>
              <a:rPr lang="en-US" altLang="zh-CN" sz="2400" smtClean="0">
                <a:ea typeface="微软雅黑" panose="020B0503020204020204" pitchFamily="34" charset="-122"/>
              </a:rPr>
              <a:t>invariance</a:t>
            </a:r>
          </a:p>
          <a:p>
            <a:r>
              <a:rPr lang="en-US" altLang="zh-CN" sz="2400" smtClean="0">
                <a:ea typeface="微软雅黑" panose="020B0503020204020204" pitchFamily="34" charset="-122"/>
              </a:rPr>
              <a:t>    The </a:t>
            </a:r>
            <a:r>
              <a:rPr lang="en-US" altLang="zh-CN" sz="2400">
                <a:ea typeface="微软雅黑" panose="020B0503020204020204" pitchFamily="34" charset="-122"/>
              </a:rPr>
              <a:t>same point cloud passes through a certain rigid change in space and coordinates change, but it does not affect the overall </a:t>
            </a:r>
            <a:r>
              <a:rPr lang="en-US" altLang="zh-CN" sz="2400" smtClean="0">
                <a:ea typeface="微软雅黑" panose="020B0503020204020204" pitchFamily="34" charset="-122"/>
              </a:rPr>
              <a:t>shape.</a:t>
            </a:r>
            <a:endParaRPr lang="en-US" altLang="zh-CN" sz="2400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3" y="2581551"/>
            <a:ext cx="4724809" cy="24081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50" y="2848274"/>
            <a:ext cx="477815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4360" y="566928"/>
            <a:ext cx="108905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The </a:t>
            </a:r>
            <a:r>
              <a:rPr lang="en-US" altLang="zh-CN" sz="2800" smtClean="0"/>
              <a:t>solutions </a:t>
            </a:r>
            <a:r>
              <a:rPr lang="en-US" altLang="zh-CN" sz="2800"/>
              <a:t>to the </a:t>
            </a:r>
            <a:r>
              <a:rPr lang="en-US" altLang="zh-CN" sz="2800" smtClean="0"/>
              <a:t>problem</a:t>
            </a:r>
          </a:p>
          <a:p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mtClean="0"/>
              <a:t>Most </a:t>
            </a:r>
            <a:r>
              <a:rPr lang="en-US" altLang="zh-CN" sz="2400"/>
              <a:t>solutions 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mtClean="0"/>
              <a:t>     </a:t>
            </a:r>
            <a:r>
              <a:rPr lang="en-US" altLang="zh-CN" sz="2400" smtClean="0"/>
              <a:t>Most </a:t>
            </a:r>
            <a:r>
              <a:rPr lang="en-US" altLang="zh-CN" sz="2400"/>
              <a:t>researchers </a:t>
            </a:r>
            <a:r>
              <a:rPr lang="en-US" altLang="zh-CN" sz="2400" smtClean="0"/>
              <a:t>transform such data to regular 3D voxel grids or collections </a:t>
            </a:r>
            <a:r>
              <a:rPr lang="en-US" altLang="zh-CN" sz="2400"/>
              <a:t>of images. This, however, renders data unnecessarily voluminous and causes </a:t>
            </a:r>
            <a:r>
              <a:rPr lang="en-US" altLang="zh-CN" sz="2400" smtClean="0"/>
              <a:t>issues.</a:t>
            </a:r>
          </a:p>
          <a:p>
            <a:endParaRPr lang="en-US" altLang="zh-CN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Highlights of this </a:t>
            </a:r>
            <a:r>
              <a:rPr lang="en-US" altLang="zh-CN" sz="2400" smtClean="0"/>
              <a:t>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r>
              <a:rPr lang="en-US" altLang="zh-CN" sz="2400" smtClean="0"/>
              <a:t>    Spatial transformation network solves rotation problem</a:t>
            </a:r>
          </a:p>
          <a:p>
            <a:endParaRPr lang="en-US" altLang="zh-CN" sz="2400"/>
          </a:p>
          <a:p>
            <a:r>
              <a:rPr lang="en-US" altLang="zh-CN" sz="2400"/>
              <a:t> </a:t>
            </a:r>
            <a:r>
              <a:rPr lang="en-US" altLang="zh-CN" sz="2400" smtClean="0"/>
              <a:t>   Symmetric </a:t>
            </a:r>
            <a:r>
              <a:rPr lang="en-US" altLang="zh-CN" sz="2400"/>
              <a:t>function </a:t>
            </a:r>
            <a:r>
              <a:rPr lang="en-US" altLang="zh-CN" sz="2400" smtClean="0"/>
              <a:t>to solve the disorder problem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36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4360" y="566928"/>
            <a:ext cx="10890504" cy="1018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/>
              <a:t>Spatial transformation network (STN)</a:t>
            </a:r>
          </a:p>
          <a:p>
            <a:endParaRPr lang="en-US" altLang="zh-CN" sz="2800"/>
          </a:p>
          <a:p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r>
              <a:rPr lang="en-US" altLang="zh-CN" sz="2800" smtClean="0"/>
              <a:t>    </a:t>
            </a:r>
            <a:r>
              <a:rPr lang="en-US" altLang="zh-CN" sz="2400" smtClean="0"/>
              <a:t>T-net </a:t>
            </a:r>
            <a:r>
              <a:rPr lang="en-US" altLang="zh-CN" sz="2400"/>
              <a:t>is a micro-network used to generate a transformation matrix to normalize the rotation, translation, and other changes of the point </a:t>
            </a:r>
            <a:r>
              <a:rPr lang="en-US" altLang="zh-CN" sz="2400" smtClean="0"/>
              <a:t>cloud and the </a:t>
            </a:r>
            <a:r>
              <a:rPr lang="en-US" altLang="zh-CN" sz="2400"/>
              <a:t>transform/align network is a miniature </a:t>
            </a:r>
            <a:r>
              <a:rPr lang="en-US" altLang="zh-CN" sz="2400" smtClean="0"/>
              <a:t>PointNet.</a:t>
            </a:r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smtClean="0"/>
          </a:p>
          <a:p>
            <a:r>
              <a:rPr lang="en-US" altLang="zh-CN" sz="2400" smtClean="0"/>
              <a:t>    </a:t>
            </a:r>
          </a:p>
          <a:p>
            <a:r>
              <a:rPr lang="en-US" altLang="zh-CN" sz="2400" smtClean="0"/>
              <a:t> </a:t>
            </a:r>
          </a:p>
          <a:p>
            <a:r>
              <a:rPr lang="en-US" altLang="zh-CN" sz="2400" smtClean="0"/>
              <a:t>                           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    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95" y="1989640"/>
            <a:ext cx="4328102" cy="142346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298448" y="5261080"/>
            <a:ext cx="1261872" cy="42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输入点云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51856" y="5261080"/>
            <a:ext cx="1261872" cy="42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n*1024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760896" y="5230862"/>
            <a:ext cx="1261872" cy="42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3*3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92146" y="5475964"/>
            <a:ext cx="281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057403" y="5276290"/>
            <a:ext cx="69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MLP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3752347" y="546095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47004" y="544574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72888" y="5107418"/>
            <a:ext cx="1947672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/>
              <a:t>MaxPooling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292252" y="544574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679720" y="5261080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MLP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9298800" y="544574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4360" y="566928"/>
                <a:ext cx="10890504" cy="3140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smtClean="0"/>
                  <a:t>Symmetric function</a:t>
                </a:r>
              </a:p>
              <a:p>
                <a:endParaRPr lang="en-US" altLang="zh-CN" sz="2400" smtClean="0"/>
              </a:p>
              <a:p>
                <a:r>
                  <a:rPr lang="en-US" altLang="zh-CN" sz="2400" smtClean="0"/>
                  <a:t> </a:t>
                </a:r>
              </a:p>
              <a:p>
                <a:r>
                  <a:rPr lang="en-US" altLang="zh-CN" sz="2400"/>
                  <a:t> </a:t>
                </a:r>
                <a:r>
                  <a:rPr lang="en-US" altLang="zh-CN" sz="240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,. . .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})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l-GR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○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smtClean="0"/>
                  <a:t>, . . 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 sz="2400" b="0" smtClean="0"/>
              </a:p>
              <a:p>
                <a:endParaRPr lang="en-US" altLang="zh-CN" sz="2400" smtClean="0"/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 </a:t>
                </a:r>
                <a:r>
                  <a:rPr lang="en-US" altLang="zh-CN" sz="2400" smtClean="0"/>
                  <a:t>   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566928"/>
                <a:ext cx="10890504" cy="3140668"/>
              </a:xfrm>
              <a:prstGeom prst="rect">
                <a:avLst/>
              </a:prstGeom>
              <a:blipFill>
                <a:blip r:embed="rId2"/>
                <a:stretch>
                  <a:fillRect l="-1176" t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48" y="2612119"/>
            <a:ext cx="5769013" cy="33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9" y="1941456"/>
            <a:ext cx="9243039" cy="33712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2064" y="1024128"/>
            <a:ext cx="1020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The network architecture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835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535</Words>
  <Application>Microsoft Office PowerPoint</Application>
  <PresentationFormat>宽屏</PresentationFormat>
  <Paragraphs>108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  PointNet: Deep Learning on Point Sets for 3D Classification and Segmentation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33</cp:revision>
  <dcterms:created xsi:type="dcterms:W3CDTF">2019-11-02T08:36:59Z</dcterms:created>
  <dcterms:modified xsi:type="dcterms:W3CDTF">2019-11-04T13:15:13Z</dcterms:modified>
</cp:coreProperties>
</file>