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 id="259" r:id="rId7"/>
    <p:sldId id="273" r:id="rId8"/>
    <p:sldId id="263" r:id="rId9"/>
    <p:sldId id="270" r:id="rId10"/>
    <p:sldId id="261" r:id="rId11"/>
    <p:sldId id="271" r:id="rId12"/>
    <p:sldId id="272" r:id="rId13"/>
    <p:sldId id="262" r:id="rId14"/>
    <p:sldId id="267"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9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019BF8D-7306-4B30-8221-69DB1CCC77E6}" type="datetimeFigureOut">
              <a:rPr lang="zh-CN" altLang="en-US" smtClean="0"/>
              <a:t>2019/5/24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552574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19BF8D-7306-4B30-8221-69DB1CCC77E6}" type="datetimeFigureOut">
              <a:rPr lang="zh-CN" altLang="en-US" smtClean="0"/>
              <a:t>2019/5/24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77743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19BF8D-7306-4B30-8221-69DB1CCC77E6}" type="datetimeFigureOut">
              <a:rPr lang="zh-CN" altLang="en-US" smtClean="0"/>
              <a:t>2019/5/24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431980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19BF8D-7306-4B30-8221-69DB1CCC77E6}" type="datetimeFigureOut">
              <a:rPr lang="zh-CN" altLang="en-US" smtClean="0"/>
              <a:t>2019/5/24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584595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019BF8D-7306-4B30-8221-69DB1CCC77E6}" type="datetimeFigureOut">
              <a:rPr lang="zh-CN" altLang="en-US" smtClean="0"/>
              <a:t>2019/5/24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427155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019BF8D-7306-4B30-8221-69DB1CCC77E6}" type="datetimeFigureOut">
              <a:rPr lang="zh-CN" altLang="en-US" smtClean="0"/>
              <a:t>2019/5/24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14923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019BF8D-7306-4B30-8221-69DB1CCC77E6}" type="datetimeFigureOut">
              <a:rPr lang="zh-CN" altLang="en-US" smtClean="0"/>
              <a:t>2019/5/24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1620755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019BF8D-7306-4B30-8221-69DB1CCC77E6}" type="datetimeFigureOut">
              <a:rPr lang="zh-CN" altLang="en-US" smtClean="0"/>
              <a:t>2019/5/24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646330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19BF8D-7306-4B30-8221-69DB1CCC77E6}" type="datetimeFigureOut">
              <a:rPr lang="zh-CN" altLang="en-US" smtClean="0"/>
              <a:t>2019/5/24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44071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19BF8D-7306-4B30-8221-69DB1CCC77E6}" type="datetimeFigureOut">
              <a:rPr lang="zh-CN" altLang="en-US" smtClean="0"/>
              <a:t>2019/5/24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781353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19BF8D-7306-4B30-8221-69DB1CCC77E6}" type="datetimeFigureOut">
              <a:rPr lang="zh-CN" altLang="en-US" smtClean="0"/>
              <a:t>2019/5/24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1717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9BF8D-7306-4B30-8221-69DB1CCC77E6}" type="datetimeFigureOut">
              <a:rPr lang="zh-CN" altLang="en-US" smtClean="0"/>
              <a:t>2019/5/24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2521184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3600" dirty="0">
                <a:latin typeface="黑体" panose="02010609060101010101" pitchFamily="49" charset="-122"/>
                <a:ea typeface="黑体" panose="02010609060101010101" pitchFamily="49" charset="-122"/>
              </a:rPr>
              <a:t>基</a:t>
            </a:r>
            <a:r>
              <a:rPr lang="zh-CN" altLang="en-US" sz="3600" dirty="0" smtClean="0">
                <a:latin typeface="黑体" panose="02010609060101010101" pitchFamily="49" charset="-122"/>
                <a:ea typeface="黑体" panose="02010609060101010101" pitchFamily="49" charset="-122"/>
              </a:rPr>
              <a:t>于生成对抗网络的反演方法研究</a:t>
            </a:r>
            <a:r>
              <a:rPr lang="en-US" altLang="zh-CN" sz="3600" dirty="0" smtClean="0">
                <a:latin typeface="黑体" panose="02010609060101010101" pitchFamily="49" charset="-122"/>
                <a:ea typeface="黑体" panose="02010609060101010101" pitchFamily="49" charset="-122"/>
              </a:rPr>
              <a:t/>
            </a:r>
            <a:br>
              <a:rPr lang="en-US" altLang="zh-CN" sz="3600" dirty="0" smtClean="0">
                <a:latin typeface="黑体" panose="02010609060101010101" pitchFamily="49" charset="-122"/>
                <a:ea typeface="黑体" panose="02010609060101010101" pitchFamily="49" charset="-122"/>
              </a:rPr>
            </a:br>
            <a:r>
              <a:rPr lang="en-US" altLang="zh-CN" sz="3600" dirty="0" smtClean="0">
                <a:latin typeface="黑体" panose="02010609060101010101" pitchFamily="49" charset="-122"/>
                <a:ea typeface="黑体" panose="02010609060101010101" pitchFamily="49" charset="-122"/>
              </a:rPr>
              <a:t>                </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Wasserstein </a:t>
            </a:r>
            <a:r>
              <a:rPr lang="en-US" altLang="zh-CN" sz="2400" dirty="0">
                <a:latin typeface="Times New Roman" panose="02020603050405020304" pitchFamily="18" charset="0"/>
                <a:cs typeface="Times New Roman" panose="02020603050405020304" pitchFamily="18" charset="0"/>
              </a:rPr>
              <a:t>GAN</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TextBox 3"/>
          <p:cNvSpPr txBox="1"/>
          <p:nvPr/>
        </p:nvSpPr>
        <p:spPr>
          <a:xfrm>
            <a:off x="6876256" y="5229200"/>
            <a:ext cx="1368152" cy="461665"/>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彭旭阳</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44434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14350" indent="-514350" algn="l"/>
            <a:r>
              <a:rPr lang="zh-CN" altLang="en-US" sz="3200" dirty="0">
                <a:solidFill>
                  <a:prstClr val="black"/>
                </a:solidFill>
                <a:latin typeface="黑体" panose="02010609060101010101" pitchFamily="49" charset="-122"/>
                <a:ea typeface="黑体" panose="02010609060101010101" pitchFamily="49" charset="-122"/>
              </a:rPr>
              <a:t>三</a:t>
            </a:r>
            <a:r>
              <a:rPr lang="zh-CN" altLang="en-US" sz="3200" dirty="0" smtClean="0">
                <a:solidFill>
                  <a:prstClr val="black"/>
                </a:solidFill>
                <a:latin typeface="黑体" panose="02010609060101010101" pitchFamily="49" charset="-122"/>
                <a:ea typeface="黑体" panose="02010609060101010101" pitchFamily="49" charset="-122"/>
              </a:rPr>
              <a:t>、</a:t>
            </a:r>
            <a:r>
              <a:rPr lang="en-US" altLang="zh-CN" sz="3200" dirty="0">
                <a:latin typeface="Times New Roman" panose="02020603050405020304" pitchFamily="18" charset="0"/>
                <a:cs typeface="Times New Roman" panose="02020603050405020304" pitchFamily="18" charset="0"/>
              </a:rPr>
              <a:t>WGAN</a:t>
            </a:r>
            <a:r>
              <a:rPr lang="zh-CN" altLang="en-US" sz="3200" dirty="0">
                <a:latin typeface="黑体" panose="02010609060101010101" pitchFamily="49" charset="-122"/>
                <a:ea typeface="黑体" panose="02010609060101010101" pitchFamily="49" charset="-122"/>
              </a:rPr>
              <a:t>应用于火箭推进器温度反演</a:t>
            </a:r>
            <a:endParaRPr lang="en-US" altLang="zh-CN" sz="32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8229600" cy="4997152"/>
              </a:xfrm>
            </p:spPr>
            <p:txBody>
              <a:bodyPr>
                <a:normAutofit/>
              </a:bodyPr>
              <a:lstStyle/>
              <a:p>
                <a:pPr marL="0" indent="0">
                  <a:buNone/>
                </a:pPr>
                <a:r>
                  <a:rPr lang="zh-CN" altLang="en-US" sz="2000" dirty="0" smtClean="0">
                    <a:latin typeface="Times New Roman" panose="02020603050405020304" pitchFamily="18" charset="0"/>
                    <a:cs typeface="Times New Roman" panose="02020603050405020304" pitchFamily="18" charset="0"/>
                  </a:rPr>
                  <a:t>火箭推进器温度真实数据为</a:t>
                </a:r>
                <a14:m>
                  <m:oMath xmlns:m="http://schemas.openxmlformats.org/officeDocument/2006/math">
                    <m:r>
                      <a:rPr lang="en-US" altLang="zh-CN" sz="2000" b="0" i="0" smtClean="0">
                        <a:latin typeface="Cambria Math"/>
                        <a:ea typeface="Cambria Math"/>
                        <a:cs typeface="Times New Roman" panose="02020603050405020304" pitchFamily="18" charset="0"/>
                      </a:rPr>
                      <m:t>1</m:t>
                    </m:r>
                    <m:r>
                      <a:rPr lang="en-US" altLang="zh-CN" sz="2000" i="1" smtClean="0">
                        <a:latin typeface="Cambria Math"/>
                        <a:ea typeface="Cambria Math"/>
                        <a:cs typeface="Times New Roman" panose="02020603050405020304" pitchFamily="18" charset="0"/>
                      </a:rPr>
                      <m:t>×</m:t>
                    </m:r>
                    <m:r>
                      <a:rPr lang="en-US" altLang="zh-CN" sz="2000" b="0" i="1" smtClean="0">
                        <a:latin typeface="Cambria Math"/>
                        <a:ea typeface="Cambria Math"/>
                        <a:cs typeface="Times New Roman" panose="02020603050405020304" pitchFamily="18" charset="0"/>
                      </a:rPr>
                      <m:t>2</m:t>
                    </m:r>
                  </m:oMath>
                </a14:m>
                <a:r>
                  <a:rPr lang="zh-CN" altLang="en-US" sz="2000" dirty="0" smtClean="0">
                    <a:latin typeface="Times New Roman" panose="02020603050405020304" pitchFamily="18" charset="0"/>
                    <a:cs typeface="Times New Roman" panose="02020603050405020304" pitchFamily="18" charset="0"/>
                  </a:rPr>
                  <a:t>的向量形式：</a:t>
                </a: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8229600" cy="4997152"/>
              </a:xfrm>
              <a:blipFill rotWithShape="1">
                <a:blip r:embed="rId2"/>
                <a:stretch>
                  <a:fillRect l="-741" t="-855"/>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645" y="2423119"/>
            <a:ext cx="3810339" cy="215830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0053" y="2423119"/>
            <a:ext cx="2520280" cy="2121665"/>
          </a:xfrm>
          <a:prstGeom prst="rect">
            <a:avLst/>
          </a:prstGeom>
        </p:spPr>
      </p:pic>
      <p:sp>
        <p:nvSpPr>
          <p:cNvPr id="6" name="TextBox 5"/>
          <p:cNvSpPr txBox="1"/>
          <p:nvPr/>
        </p:nvSpPr>
        <p:spPr>
          <a:xfrm>
            <a:off x="800707" y="4756502"/>
            <a:ext cx="3633362" cy="369332"/>
          </a:xfrm>
          <a:prstGeom prst="rect">
            <a:avLst/>
          </a:prstGeom>
          <a:noFill/>
        </p:spPr>
        <p:txBody>
          <a:bodyPr wrap="square" rtlCol="0">
            <a:spAutoFit/>
          </a:bodyPr>
          <a:lstStyle/>
          <a:p>
            <a:r>
              <a:rPr lang="en-US" altLang="zh-CN" dirty="0" smtClean="0"/>
              <a:t>1000.00——1049.99</a:t>
            </a:r>
            <a:r>
              <a:rPr lang="zh-CN" altLang="en-US" dirty="0" smtClean="0"/>
              <a:t>共</a:t>
            </a:r>
            <a:r>
              <a:rPr lang="en-US" altLang="zh-CN" dirty="0" smtClean="0"/>
              <a:t>5000</a:t>
            </a:r>
            <a:r>
              <a:rPr lang="zh-CN" altLang="en-US" dirty="0" smtClean="0"/>
              <a:t>个数据</a:t>
            </a:r>
            <a:endParaRPr lang="zh-CN" altLang="en-US" dirty="0"/>
          </a:p>
        </p:txBody>
      </p:sp>
      <p:sp>
        <p:nvSpPr>
          <p:cNvPr id="7" name="TextBox 6"/>
          <p:cNvSpPr txBox="1"/>
          <p:nvPr/>
        </p:nvSpPr>
        <p:spPr>
          <a:xfrm>
            <a:off x="5004048" y="4756502"/>
            <a:ext cx="3502427" cy="369332"/>
          </a:xfrm>
          <a:prstGeom prst="rect">
            <a:avLst/>
          </a:prstGeom>
          <a:noFill/>
        </p:spPr>
        <p:txBody>
          <a:bodyPr wrap="square" rtlCol="0">
            <a:spAutoFit/>
          </a:bodyPr>
          <a:lstStyle/>
          <a:p>
            <a:r>
              <a:rPr lang="en-US" altLang="zh-CN" dirty="0" smtClean="0"/>
              <a:t>1000.00——1999.00</a:t>
            </a:r>
            <a:r>
              <a:rPr lang="zh-CN" altLang="en-US" dirty="0" smtClean="0"/>
              <a:t>共</a:t>
            </a:r>
            <a:r>
              <a:rPr lang="en-US" altLang="zh-CN" dirty="0" smtClean="0"/>
              <a:t>1000</a:t>
            </a:r>
            <a:r>
              <a:rPr lang="zh-CN" altLang="en-US" dirty="0" smtClean="0"/>
              <a:t>个数据</a:t>
            </a:r>
            <a:endParaRPr lang="zh-CN" altLang="en-US" dirty="0"/>
          </a:p>
        </p:txBody>
      </p:sp>
    </p:spTree>
    <p:extLst>
      <p:ext uri="{BB962C8B-B14F-4D97-AF65-F5344CB8AC3E}">
        <p14:creationId xmlns:p14="http://schemas.microsoft.com/office/powerpoint/2010/main" val="898420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200" dirty="0" smtClean="0">
                <a:solidFill>
                  <a:prstClr val="black"/>
                </a:solidFill>
                <a:latin typeface="黑体" panose="02010609060101010101" pitchFamily="49" charset="-122"/>
                <a:ea typeface="黑体" panose="02010609060101010101" pitchFamily="49" charset="-122"/>
              </a:rPr>
              <a:t>三、</a:t>
            </a:r>
            <a:r>
              <a:rPr lang="en-US" altLang="zh-CN" sz="3200" dirty="0">
                <a:solidFill>
                  <a:prstClr val="black"/>
                </a:solidFill>
                <a:latin typeface="Times New Roman" panose="02020603050405020304" pitchFamily="18" charset="0"/>
                <a:cs typeface="Times New Roman" panose="02020603050405020304" pitchFamily="18" charset="0"/>
              </a:rPr>
              <a:t>WGAN</a:t>
            </a:r>
            <a:r>
              <a:rPr lang="zh-CN" altLang="en-US" sz="3200" dirty="0">
                <a:solidFill>
                  <a:prstClr val="black"/>
                </a:solidFill>
                <a:latin typeface="黑体" panose="02010609060101010101" pitchFamily="49" charset="-122"/>
                <a:ea typeface="黑体" panose="02010609060101010101" pitchFamily="49" charset="-122"/>
              </a:rPr>
              <a:t>应用于火箭推进器温度反演</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000" dirty="0" smtClean="0"/>
              <a:t>生成器与鉴别器均为四层神经网络：</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0242" y="2852935"/>
            <a:ext cx="4279169" cy="3569009"/>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852935"/>
            <a:ext cx="4104456" cy="3416023"/>
          </a:xfrm>
          <a:prstGeom prst="rect">
            <a:avLst/>
          </a:prstGeom>
        </p:spPr>
      </p:pic>
      <p:sp>
        <p:nvSpPr>
          <p:cNvPr id="6" name="TextBox 5"/>
          <p:cNvSpPr txBox="1"/>
          <p:nvPr/>
        </p:nvSpPr>
        <p:spPr>
          <a:xfrm>
            <a:off x="1619672" y="2708920"/>
            <a:ext cx="1584176" cy="400110"/>
          </a:xfrm>
          <a:prstGeom prst="rect">
            <a:avLst/>
          </a:prstGeom>
          <a:noFill/>
        </p:spPr>
        <p:txBody>
          <a:bodyPr wrap="square" rtlCol="0">
            <a:spAutoFit/>
          </a:bodyPr>
          <a:lstStyle/>
          <a:p>
            <a:pPr algn="ctr"/>
            <a:r>
              <a:rPr lang="zh-CN" altLang="en-US" sz="2000" dirty="0" smtClean="0"/>
              <a:t>  生成器：</a:t>
            </a:r>
            <a:endParaRPr lang="zh-CN" altLang="en-US" sz="2000" dirty="0"/>
          </a:p>
        </p:txBody>
      </p:sp>
      <p:sp>
        <p:nvSpPr>
          <p:cNvPr id="7" name="TextBox 6"/>
          <p:cNvSpPr txBox="1"/>
          <p:nvPr/>
        </p:nvSpPr>
        <p:spPr>
          <a:xfrm>
            <a:off x="5929199" y="2708920"/>
            <a:ext cx="1656184" cy="400110"/>
          </a:xfrm>
          <a:prstGeom prst="rect">
            <a:avLst/>
          </a:prstGeom>
          <a:noFill/>
        </p:spPr>
        <p:txBody>
          <a:bodyPr wrap="square" rtlCol="0">
            <a:spAutoFit/>
          </a:bodyPr>
          <a:lstStyle/>
          <a:p>
            <a:pPr algn="ctr"/>
            <a:r>
              <a:rPr lang="zh-CN" altLang="en-US" sz="2000" dirty="0" smtClean="0"/>
              <a:t>鉴别器：</a:t>
            </a:r>
            <a:endParaRPr lang="zh-CN" altLang="en-US" sz="2000" dirty="0"/>
          </a:p>
        </p:txBody>
      </p:sp>
    </p:spTree>
    <p:extLst>
      <p:ext uri="{BB962C8B-B14F-4D97-AF65-F5344CB8AC3E}">
        <p14:creationId xmlns:p14="http://schemas.microsoft.com/office/powerpoint/2010/main" val="2731875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200" dirty="0" smtClean="0">
                <a:solidFill>
                  <a:prstClr val="black"/>
                </a:solidFill>
                <a:latin typeface="黑体" panose="02010609060101010101" pitchFamily="49" charset="-122"/>
                <a:ea typeface="黑体" panose="02010609060101010101" pitchFamily="49" charset="-122"/>
              </a:rPr>
              <a:t>三、</a:t>
            </a:r>
            <a:r>
              <a:rPr lang="en-US" altLang="zh-CN" sz="3200" dirty="0">
                <a:solidFill>
                  <a:prstClr val="black"/>
                </a:solidFill>
                <a:latin typeface="Times New Roman" panose="02020603050405020304" pitchFamily="18" charset="0"/>
                <a:cs typeface="Times New Roman" panose="02020603050405020304" pitchFamily="18" charset="0"/>
              </a:rPr>
              <a:t>WGAN</a:t>
            </a:r>
            <a:r>
              <a:rPr lang="zh-CN" altLang="en-US" sz="3200" dirty="0">
                <a:solidFill>
                  <a:prstClr val="black"/>
                </a:solidFill>
                <a:latin typeface="黑体" panose="02010609060101010101" pitchFamily="49" charset="-122"/>
                <a:ea typeface="黑体" panose="02010609060101010101" pitchFamily="49" charset="-122"/>
              </a:rPr>
              <a:t>应用于火箭推进器温度反演</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6016" y="1772816"/>
            <a:ext cx="4264055" cy="2160240"/>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772816"/>
            <a:ext cx="4016088" cy="2160240"/>
          </a:xfrm>
          <a:prstGeom prst="rect">
            <a:avLst/>
          </a:prstGeom>
        </p:spPr>
      </p:pic>
      <p:sp>
        <p:nvSpPr>
          <p:cNvPr id="6" name="TextBox 5"/>
          <p:cNvSpPr txBox="1"/>
          <p:nvPr/>
        </p:nvSpPr>
        <p:spPr>
          <a:xfrm>
            <a:off x="413861" y="4153416"/>
            <a:ext cx="4002022" cy="400110"/>
          </a:xfrm>
          <a:prstGeom prst="rect">
            <a:avLst/>
          </a:prstGeom>
          <a:noFill/>
        </p:spPr>
        <p:txBody>
          <a:bodyPr wrap="square" rtlCol="0">
            <a:spAutoFit/>
          </a:bodyPr>
          <a:lstStyle/>
          <a:p>
            <a:r>
              <a:rPr lang="zh-CN" altLang="en-US" sz="2000" dirty="0" smtClean="0"/>
              <a:t>真实数据为：</a:t>
            </a:r>
            <a:r>
              <a:rPr lang="en-US" altLang="zh-CN" sz="2000" dirty="0" smtClean="0"/>
              <a:t>1024.86</a:t>
            </a:r>
            <a:r>
              <a:rPr lang="en-US" altLang="zh-CN" sz="2000" dirty="0" smtClean="0">
                <a:cs typeface="Times New Roman" panose="02020603050405020304" pitchFamily="18" charset="0"/>
              </a:rPr>
              <a:t>——326.2041</a:t>
            </a:r>
            <a:endParaRPr lang="zh-CN" altLang="en-US" sz="2000" dirty="0">
              <a:cs typeface="Times New Roman" panose="02020603050405020304" pitchFamily="18" charset="0"/>
            </a:endParaRPr>
          </a:p>
        </p:txBody>
      </p:sp>
      <p:sp>
        <p:nvSpPr>
          <p:cNvPr id="7" name="TextBox 6"/>
          <p:cNvSpPr txBox="1"/>
          <p:nvPr/>
        </p:nvSpPr>
        <p:spPr>
          <a:xfrm>
            <a:off x="4813988" y="4153416"/>
            <a:ext cx="4222508" cy="400110"/>
          </a:xfrm>
          <a:prstGeom prst="rect">
            <a:avLst/>
          </a:prstGeom>
          <a:noFill/>
        </p:spPr>
        <p:txBody>
          <a:bodyPr wrap="square" rtlCol="0">
            <a:spAutoFit/>
          </a:bodyPr>
          <a:lstStyle/>
          <a:p>
            <a:r>
              <a:rPr lang="zh-CN" altLang="en-US" sz="2000" dirty="0" smtClean="0"/>
              <a:t>真实数据为：</a:t>
            </a:r>
            <a:r>
              <a:rPr lang="en-US" altLang="zh-CN" sz="2000" dirty="0" smtClean="0"/>
              <a:t>1496——667.73</a:t>
            </a:r>
            <a:endParaRPr lang="zh-CN" altLang="en-US" sz="2000" dirty="0"/>
          </a:p>
        </p:txBody>
      </p:sp>
      <p:sp>
        <p:nvSpPr>
          <p:cNvPr id="8" name="TextBox 7"/>
          <p:cNvSpPr txBox="1"/>
          <p:nvPr/>
        </p:nvSpPr>
        <p:spPr>
          <a:xfrm>
            <a:off x="413861" y="4869160"/>
            <a:ext cx="8550627" cy="923330"/>
          </a:xfrm>
          <a:prstGeom prst="rect">
            <a:avLst/>
          </a:prstGeom>
          <a:noFill/>
        </p:spPr>
        <p:txBody>
          <a:bodyPr wrap="square" rtlCol="0">
            <a:spAutoFit/>
          </a:bodyPr>
          <a:lstStyle/>
          <a:p>
            <a:pPr indent="457200">
              <a:lnSpc>
                <a:spcPct val="150000"/>
              </a:lnSpc>
            </a:pPr>
            <a:r>
              <a:rPr lang="zh-CN" altLang="en-US" dirty="0" smtClean="0"/>
              <a:t>可以看出，生成的数据与真实数据误差较小，取得了较好的效果。但是生成样本多样性不足，生成器更趋向于生成中位数样本。</a:t>
            </a:r>
            <a:endParaRPr lang="en-US" altLang="zh-CN" dirty="0" smtClean="0"/>
          </a:p>
        </p:txBody>
      </p:sp>
    </p:spTree>
    <p:extLst>
      <p:ext uri="{BB962C8B-B14F-4D97-AF65-F5344CB8AC3E}">
        <p14:creationId xmlns:p14="http://schemas.microsoft.com/office/powerpoint/2010/main" val="76887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solidFill>
                  <a:prstClr val="black"/>
                </a:solidFill>
                <a:latin typeface="黑体" panose="02010609060101010101" pitchFamily="49" charset="-122"/>
                <a:ea typeface="黑体" panose="02010609060101010101" pitchFamily="49" charset="-122"/>
              </a:rPr>
              <a:t>四</a:t>
            </a:r>
            <a:r>
              <a:rPr lang="zh-CN" altLang="en-US" sz="3600" dirty="0" smtClean="0">
                <a:solidFill>
                  <a:prstClr val="black"/>
                </a:solidFill>
                <a:latin typeface="黑体" panose="02010609060101010101" pitchFamily="49" charset="-122"/>
                <a:ea typeface="黑体" panose="02010609060101010101" pitchFamily="49" charset="-122"/>
              </a:rPr>
              <a:t>、毕设进程</a:t>
            </a:r>
            <a:endParaRPr lang="zh-CN" altLang="en-US" dirty="0"/>
          </a:p>
        </p:txBody>
      </p:sp>
      <p:sp>
        <p:nvSpPr>
          <p:cNvPr id="3" name="内容占位符 2"/>
          <p:cNvSpPr>
            <a:spLocks noGrp="1"/>
          </p:cNvSpPr>
          <p:nvPr>
            <p:ph idx="1"/>
          </p:nvPr>
        </p:nvSpPr>
        <p:spPr/>
        <p:txBody>
          <a:bodyPr/>
          <a:lstStyle/>
          <a:p>
            <a:pPr marL="0" indent="457200">
              <a:lnSpc>
                <a:spcPct val="150000"/>
              </a:lnSpc>
              <a:buNone/>
            </a:pPr>
            <a:r>
              <a:rPr lang="zh-CN" altLang="en-US" sz="2000" dirty="0">
                <a:latin typeface="Times New Roman" panose="02020603050405020304" pitchFamily="18" charset="0"/>
                <a:cs typeface="Times New Roman" panose="02020603050405020304" pitchFamily="18" charset="0"/>
              </a:rPr>
              <a:t>已</a:t>
            </a:r>
            <a:r>
              <a:rPr lang="zh-CN" altLang="en-US" sz="2000" dirty="0" smtClean="0">
                <a:latin typeface="Times New Roman" panose="02020603050405020304" pitchFamily="18" charset="0"/>
                <a:cs typeface="Times New Roman" panose="02020603050405020304" pitchFamily="18" charset="0"/>
              </a:rPr>
              <a:t>经取得了初步的实验结果，开始撰写毕业论文。论文基本完成，希望能够对网络进行改进，解决生成样本多样性的问题。计划再做一个传统的非线性回归，作为对比实验。</a:t>
            </a: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400" dirty="0">
              <a:latin typeface="Times New Roman" panose="02020603050405020304" pitchFamily="18" charset="0"/>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1386994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lgn="ctr">
              <a:buNone/>
            </a:pPr>
            <a:endParaRPr lang="en-US" altLang="zh-CN" sz="4000" dirty="0" smtClean="0"/>
          </a:p>
          <a:p>
            <a:pPr marL="0" indent="0" algn="ctr">
              <a:buNone/>
            </a:pPr>
            <a:endParaRPr lang="en-US" altLang="zh-CN" sz="4000" dirty="0"/>
          </a:p>
          <a:p>
            <a:pPr marL="0" indent="0" algn="ctr">
              <a:buNone/>
            </a:pPr>
            <a:r>
              <a:rPr lang="zh-CN" altLang="en-US" sz="4000" b="1" dirty="0" smtClean="0">
                <a:latin typeface="黑体" panose="02010609060101010101" pitchFamily="49" charset="-122"/>
                <a:ea typeface="黑体" panose="02010609060101010101" pitchFamily="49" charset="-122"/>
              </a:rPr>
              <a:t>谢谢</a:t>
            </a:r>
            <a:endParaRPr lang="zh-CN" altLang="en-US" sz="40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91884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76672"/>
            <a:ext cx="8229600" cy="4525963"/>
          </a:xfrm>
        </p:spPr>
        <p:txBody>
          <a:bodyPr/>
          <a:lstStyle/>
          <a:p>
            <a:pPr marL="514350" indent="-514350">
              <a:buFont typeface="+mj-lt"/>
              <a:buAutoNum type="arabicPeriod"/>
            </a:pPr>
            <a:r>
              <a:rPr lang="zh-CN" altLang="en-US" dirty="0"/>
              <a:t>原</a:t>
            </a:r>
            <a:r>
              <a:rPr lang="zh-CN" altLang="en-US" dirty="0" smtClean="0"/>
              <a:t>始</a:t>
            </a:r>
            <a:r>
              <a:rPr lang="en-US" altLang="zh-CN" dirty="0" smtClean="0">
                <a:latin typeface="Times New Roman" panose="02020603050405020304" pitchFamily="18" charset="0"/>
                <a:cs typeface="Times New Roman" panose="02020603050405020304" pitchFamily="18" charset="0"/>
              </a:rPr>
              <a:t>GAN</a:t>
            </a:r>
            <a:r>
              <a:rPr lang="zh-CN" altLang="en-US" dirty="0" smtClean="0"/>
              <a:t>存在的问题</a:t>
            </a:r>
            <a:endParaRPr lang="en-US" altLang="zh-CN" dirty="0" smtClean="0"/>
          </a:p>
          <a:p>
            <a:pPr marL="514350" indent="-514350">
              <a:buFont typeface="+mj-lt"/>
              <a:buAutoNum type="arabicPeriod"/>
            </a:pPr>
            <a:r>
              <a:rPr lang="en-US" altLang="zh-CN" dirty="0" smtClean="0">
                <a:latin typeface="Times New Roman" panose="02020603050405020304" pitchFamily="18" charset="0"/>
                <a:cs typeface="Times New Roman" panose="02020603050405020304" pitchFamily="18" charset="0"/>
              </a:rPr>
              <a:t>WGAN</a:t>
            </a:r>
            <a:r>
              <a:rPr lang="zh-CN" altLang="en-US" dirty="0" smtClean="0"/>
              <a:t>的改进</a:t>
            </a:r>
            <a:endParaRPr lang="en-US" altLang="zh-CN" dirty="0" smtClean="0"/>
          </a:p>
          <a:p>
            <a:pPr marL="514350" indent="-514350">
              <a:buFont typeface="+mj-lt"/>
              <a:buAutoNum type="arabicPeriod"/>
            </a:pPr>
            <a:r>
              <a:rPr lang="en-US" altLang="zh-CN" dirty="0" smtClean="0">
                <a:latin typeface="Times New Roman" panose="02020603050405020304" pitchFamily="18" charset="0"/>
                <a:cs typeface="Times New Roman" panose="02020603050405020304" pitchFamily="18" charset="0"/>
              </a:rPr>
              <a:t>WGAN</a:t>
            </a:r>
            <a:r>
              <a:rPr lang="zh-CN" altLang="en-US" dirty="0" smtClean="0"/>
              <a:t>应用于火箭推进器温度反演</a:t>
            </a:r>
            <a:endParaRPr lang="en-US" altLang="zh-CN" dirty="0" smtClean="0"/>
          </a:p>
          <a:p>
            <a:pPr marL="514350" indent="-514350">
              <a:buFont typeface="+mj-lt"/>
              <a:buAutoNum type="arabicPeriod"/>
            </a:pPr>
            <a:r>
              <a:rPr lang="zh-CN" altLang="en-US" dirty="0"/>
              <a:t>毕</a:t>
            </a:r>
            <a:r>
              <a:rPr lang="zh-CN" altLang="en-US" dirty="0" smtClean="0"/>
              <a:t>设进程</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endParaRPr lang="en-US" altLang="zh-CN" dirty="0"/>
          </a:p>
          <a:p>
            <a:pPr marL="0" indent="0">
              <a:buNone/>
            </a:pPr>
            <a:endParaRPr lang="en-US" altLang="zh-CN" dirty="0" smtClean="0"/>
          </a:p>
        </p:txBody>
      </p:sp>
    </p:spTree>
    <p:extLst>
      <p:ext uri="{BB962C8B-B14F-4D97-AF65-F5344CB8AC3E}">
        <p14:creationId xmlns:p14="http://schemas.microsoft.com/office/powerpoint/2010/main" val="1961176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sz="4000" dirty="0" smtClean="0"/>
              <a:t/>
            </a:r>
            <a:br>
              <a:rPr lang="en-US" altLang="zh-CN" sz="4000" dirty="0" smtClean="0"/>
            </a:br>
            <a:r>
              <a:rPr lang="zh-CN" altLang="en-US" sz="3600" dirty="0" smtClean="0">
                <a:latin typeface="黑体" panose="02010609060101010101" pitchFamily="49" charset="-122"/>
                <a:ea typeface="黑体" panose="02010609060101010101" pitchFamily="49" charset="-122"/>
              </a:rPr>
              <a:t>一、</a:t>
            </a:r>
            <a:r>
              <a:rPr lang="zh-CN" altLang="en-US" sz="3600" dirty="0">
                <a:latin typeface="黑体" panose="02010609060101010101" pitchFamily="49" charset="-122"/>
                <a:ea typeface="黑体" panose="02010609060101010101" pitchFamily="49" charset="-122"/>
              </a:rPr>
              <a:t>原始</a:t>
            </a:r>
            <a:r>
              <a:rPr lang="en-US" altLang="zh-CN" sz="3600" dirty="0">
                <a:latin typeface="Times New Roman" panose="02020603050405020304" pitchFamily="18" charset="0"/>
                <a:ea typeface="黑体" panose="02010609060101010101" pitchFamily="49" charset="-122"/>
                <a:cs typeface="Times New Roman" panose="02020603050405020304" pitchFamily="18" charset="0"/>
              </a:rPr>
              <a:t>GAN</a:t>
            </a:r>
            <a:r>
              <a:rPr lang="zh-CN" altLang="en-US" sz="3600" dirty="0">
                <a:latin typeface="黑体" panose="02010609060101010101" pitchFamily="49" charset="-122"/>
                <a:ea typeface="黑体" panose="02010609060101010101" pitchFamily="49" charset="-122"/>
              </a:rPr>
              <a:t>存在的问</a:t>
            </a:r>
            <a:r>
              <a:rPr lang="zh-CN" altLang="en-US" sz="3600" dirty="0" smtClean="0">
                <a:latin typeface="黑体" panose="02010609060101010101" pitchFamily="49" charset="-122"/>
                <a:ea typeface="黑体" panose="02010609060101010101" pitchFamily="49" charset="-122"/>
              </a:rPr>
              <a:t>题</a:t>
            </a:r>
            <a:r>
              <a:rPr lang="en-US" altLang="zh-CN" dirty="0" smtClean="0"/>
              <a:t/>
            </a:r>
            <a:br>
              <a:rPr lang="en-US" altLang="zh-CN" dirty="0" smtClean="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8435280" cy="4709120"/>
              </a:xfrm>
            </p:spPr>
            <p:txBody>
              <a:bodyPr/>
              <a:lstStyle/>
              <a:p>
                <a:pPr marL="0" indent="0">
                  <a:lnSpc>
                    <a:spcPct val="150000"/>
                  </a:lnSpc>
                  <a:buNone/>
                </a:pPr>
                <a:r>
                  <a:rPr lang="zh-CN" altLang="en-US" sz="2000" dirty="0" smtClean="0">
                    <a:latin typeface="+mn-ea"/>
                  </a:rPr>
                  <a:t>从损失函数出发：</a:t>
                </a:r>
                <a:endParaRPr lang="en-US" altLang="zh-CN" sz="2000" dirty="0" smtClean="0">
                  <a:latin typeface="+mn-ea"/>
                </a:endParaRPr>
              </a:p>
              <a:p>
                <a:pPr marL="0" indent="720000">
                  <a:lnSpc>
                    <a:spcPct val="150000"/>
                  </a:lnSpc>
                  <a:buNone/>
                </a:pPr>
                <a:r>
                  <a:rPr lang="en-US" altLang="zh-CN" sz="2000" dirty="0" smtClean="0"/>
                  <a:t> </a:t>
                </a:r>
                <a14:m>
                  <m:oMath xmlns:m="http://schemas.openxmlformats.org/officeDocument/2006/math">
                    <m:sSup>
                      <m:sSupPr>
                        <m:ctrlPr>
                          <a:rPr lang="zh-CN" altLang="zh-CN" sz="2000" i="1">
                            <a:latin typeface="Cambria Math" panose="02040503050406030204" pitchFamily="18" charset="0"/>
                          </a:rPr>
                        </m:ctrlPr>
                      </m:sSupPr>
                      <m:e>
                        <m:r>
                          <m:rPr>
                            <m:sty m:val="p"/>
                          </m:rPr>
                          <a:rPr lang="en-US" altLang="zh-CN" sz="2000">
                            <a:latin typeface="Cambria Math"/>
                          </a:rPr>
                          <m:t>J</m:t>
                        </m:r>
                      </m:e>
                      <m:sup>
                        <m:d>
                          <m:dPr>
                            <m:ctrlPr>
                              <a:rPr lang="zh-CN" altLang="zh-CN" sz="2000" i="1">
                                <a:latin typeface="Cambria Math" panose="02040503050406030204" pitchFamily="18" charset="0"/>
                              </a:rPr>
                            </m:ctrlPr>
                          </m:dPr>
                          <m:e>
                            <m:r>
                              <a:rPr lang="en-US" altLang="zh-CN" sz="2000" i="1">
                                <a:latin typeface="Cambria Math"/>
                              </a:rPr>
                              <m:t>𝐺</m:t>
                            </m:r>
                          </m:e>
                        </m:d>
                      </m:sup>
                    </m:sSup>
                    <m:d>
                      <m:dPr>
                        <m:ctrlPr>
                          <a:rPr lang="zh-CN" altLang="zh-CN" sz="2000" i="1">
                            <a:latin typeface="Cambria Math" panose="02040503050406030204" pitchFamily="18" charset="0"/>
                          </a:rPr>
                        </m:ctrlPr>
                      </m:dPr>
                      <m:e>
                        <m:sSup>
                          <m:sSupPr>
                            <m:ctrlPr>
                              <a:rPr lang="zh-CN" altLang="zh-CN" sz="2000" i="1">
                                <a:latin typeface="Cambria Math" panose="02040503050406030204" pitchFamily="18" charset="0"/>
                              </a:rPr>
                            </m:ctrlPr>
                          </m:sSupPr>
                          <m:e>
                            <m:r>
                              <m:rPr>
                                <m:sty m:val="p"/>
                              </m:rPr>
                              <a:rPr lang="en-US" altLang="zh-CN" sz="2000">
                                <a:latin typeface="Cambria Math"/>
                              </a:rPr>
                              <m:t>θ</m:t>
                            </m:r>
                          </m:e>
                          <m:sup>
                            <m:d>
                              <m:dPr>
                                <m:ctrlPr>
                                  <a:rPr lang="zh-CN" altLang="zh-CN" sz="2000" i="1">
                                    <a:latin typeface="Cambria Math" panose="02040503050406030204" pitchFamily="18" charset="0"/>
                                  </a:rPr>
                                </m:ctrlPr>
                              </m:dPr>
                              <m:e>
                                <m:r>
                                  <a:rPr lang="en-US" altLang="zh-CN" sz="2000" i="1">
                                    <a:latin typeface="Cambria Math"/>
                                  </a:rPr>
                                  <m:t>𝐷</m:t>
                                </m:r>
                              </m:e>
                            </m:d>
                          </m:sup>
                        </m:sSup>
                        <m:r>
                          <a:rPr lang="en-US" altLang="zh-CN" sz="2000" i="1">
                            <a:latin typeface="Cambria Math"/>
                          </a:rPr>
                          <m:t>,</m:t>
                        </m:r>
                        <m:sSup>
                          <m:sSupPr>
                            <m:ctrlPr>
                              <a:rPr lang="zh-CN" altLang="zh-CN" sz="2000" i="1">
                                <a:latin typeface="Cambria Math" panose="02040503050406030204" pitchFamily="18" charset="0"/>
                              </a:rPr>
                            </m:ctrlPr>
                          </m:sSupPr>
                          <m:e>
                            <m:r>
                              <m:rPr>
                                <m:sty m:val="p"/>
                              </m:rPr>
                              <a:rPr lang="en-US" altLang="zh-CN" sz="2000">
                                <a:latin typeface="Cambria Math"/>
                              </a:rPr>
                              <m:t>θ</m:t>
                            </m:r>
                          </m:e>
                          <m:sup>
                            <m:d>
                              <m:dPr>
                                <m:ctrlPr>
                                  <a:rPr lang="zh-CN" altLang="zh-CN" sz="2000" i="1">
                                    <a:latin typeface="Cambria Math" panose="02040503050406030204" pitchFamily="18" charset="0"/>
                                  </a:rPr>
                                </m:ctrlPr>
                              </m:dPr>
                              <m:e>
                                <m:r>
                                  <a:rPr lang="en-US" altLang="zh-CN" sz="2000" i="1">
                                    <a:latin typeface="Cambria Math"/>
                                  </a:rPr>
                                  <m:t>𝐺</m:t>
                                </m:r>
                              </m:e>
                            </m:d>
                          </m:sup>
                        </m:sSup>
                      </m:e>
                    </m:d>
                    <m:r>
                      <a:rPr lang="en-US" altLang="zh-CN" sz="2000" i="1">
                        <a:latin typeface="Cambria Math"/>
                      </a:rPr>
                      <m:t>= </m:t>
                    </m:r>
                    <m:sSub>
                      <m:sSubPr>
                        <m:ctrlPr>
                          <a:rPr lang="zh-CN"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𝑥</m:t>
                        </m:r>
                        <m:r>
                          <a:rPr lang="en-US" altLang="zh-CN" sz="2000" i="1">
                            <a:latin typeface="Cambria Math"/>
                          </a:rPr>
                          <m:t>~</m:t>
                        </m:r>
                        <m:sSub>
                          <m:sSubPr>
                            <m:ctrlPr>
                              <a:rPr lang="zh-CN" altLang="zh-CN" sz="2000" i="1">
                                <a:latin typeface="Cambria Math" panose="02040503050406030204" pitchFamily="18" charset="0"/>
                              </a:rPr>
                            </m:ctrlPr>
                          </m:sSubPr>
                          <m:e>
                            <m:r>
                              <a:rPr lang="en-US" altLang="zh-CN" sz="2000" i="1">
                                <a:latin typeface="Cambria Math"/>
                              </a:rPr>
                              <m:t>𝑝</m:t>
                            </m:r>
                          </m:e>
                          <m:sub>
                            <m:r>
                              <a:rPr lang="en-US" altLang="zh-CN" sz="2000" i="1">
                                <a:latin typeface="Cambria Math"/>
                              </a:rPr>
                              <m:t>𝑚𝑜𝑑𝑒𝑙</m:t>
                            </m:r>
                          </m:sub>
                        </m:sSub>
                      </m:sub>
                    </m:sSub>
                    <m:func>
                      <m:funcPr>
                        <m:ctrlPr>
                          <a:rPr lang="zh-CN" altLang="zh-CN" sz="2000" i="1">
                            <a:latin typeface="Cambria Math" panose="02040503050406030204" pitchFamily="18" charset="0"/>
                          </a:rPr>
                        </m:ctrlPr>
                      </m:funcPr>
                      <m:fName>
                        <m:r>
                          <m:rPr>
                            <m:sty m:val="p"/>
                          </m:rPr>
                          <a:rPr lang="en-US" altLang="zh-CN" sz="2000">
                            <a:latin typeface="Cambria Math"/>
                          </a:rPr>
                          <m:t>log</m:t>
                        </m:r>
                      </m:fName>
                      <m:e>
                        <m:r>
                          <a:rPr lang="en-US" altLang="zh-CN" sz="2000" i="1">
                            <a:latin typeface="Cambria Math"/>
                          </a:rPr>
                          <m:t>𝐷</m:t>
                        </m:r>
                        <m:d>
                          <m:dPr>
                            <m:ctrlPr>
                              <a:rPr lang="zh-CN" altLang="zh-CN" sz="2000" i="1">
                                <a:latin typeface="Cambria Math" panose="02040503050406030204" pitchFamily="18" charset="0"/>
                              </a:rPr>
                            </m:ctrlPr>
                          </m:dPr>
                          <m:e>
                            <m:r>
                              <a:rPr lang="en-US" altLang="zh-CN" sz="2000" i="1">
                                <a:latin typeface="Cambria Math"/>
                              </a:rPr>
                              <m:t>𝑥</m:t>
                            </m:r>
                          </m:e>
                        </m:d>
                      </m:e>
                    </m:func>
                    <m:r>
                      <a:rPr lang="en-US" altLang="zh-CN" sz="2000" b="0" i="1" smtClean="0">
                        <a:latin typeface="Cambria Math"/>
                      </a:rPr>
                      <m:t>+</m:t>
                    </m:r>
                    <m:sSub>
                      <m:sSubPr>
                        <m:ctrlPr>
                          <a:rPr lang="zh-CN"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𝑧</m:t>
                        </m:r>
                      </m:sub>
                    </m:sSub>
                    <m:func>
                      <m:funcPr>
                        <m:ctrlPr>
                          <a:rPr lang="zh-CN" altLang="zh-CN" sz="2000" i="1">
                            <a:latin typeface="Cambria Math" panose="02040503050406030204" pitchFamily="18" charset="0"/>
                          </a:rPr>
                        </m:ctrlPr>
                      </m:funcPr>
                      <m:fName>
                        <m:r>
                          <m:rPr>
                            <m:sty m:val="p"/>
                          </m:rPr>
                          <a:rPr lang="en-US" altLang="zh-CN" sz="2000">
                            <a:latin typeface="Cambria Math"/>
                          </a:rPr>
                          <m:t>log</m:t>
                        </m:r>
                      </m:fName>
                      <m:e>
                        <m:d>
                          <m:dPr>
                            <m:ctrlPr>
                              <a:rPr lang="zh-CN" altLang="zh-CN" sz="2000" i="1">
                                <a:latin typeface="Cambria Math" panose="02040503050406030204" pitchFamily="18" charset="0"/>
                              </a:rPr>
                            </m:ctrlPr>
                          </m:dPr>
                          <m:e>
                            <m:r>
                              <a:rPr lang="en-US" altLang="zh-CN" sz="2000" i="1">
                                <a:latin typeface="Cambria Math"/>
                              </a:rPr>
                              <m:t>1−</m:t>
                            </m:r>
                            <m:r>
                              <a:rPr lang="en-US" altLang="zh-CN" sz="2000" i="1">
                                <a:latin typeface="Cambria Math"/>
                              </a:rPr>
                              <m:t>𝐷</m:t>
                            </m:r>
                            <m:d>
                              <m:dPr>
                                <m:ctrlPr>
                                  <a:rPr lang="zh-CN" altLang="zh-CN" sz="2000" i="1">
                                    <a:latin typeface="Cambria Math" panose="02040503050406030204" pitchFamily="18" charset="0"/>
                                  </a:rPr>
                                </m:ctrlPr>
                              </m:dPr>
                              <m:e>
                                <m:r>
                                  <a:rPr lang="en-US" altLang="zh-CN" sz="2000" i="1">
                                    <a:latin typeface="Cambria Math"/>
                                  </a:rPr>
                                  <m:t>𝐺</m:t>
                                </m:r>
                                <m:d>
                                  <m:dPr>
                                    <m:ctrlPr>
                                      <a:rPr lang="zh-CN" altLang="zh-CN" sz="2000" i="1">
                                        <a:latin typeface="Cambria Math" panose="02040503050406030204" pitchFamily="18" charset="0"/>
                                      </a:rPr>
                                    </m:ctrlPr>
                                  </m:dPr>
                                  <m:e>
                                    <m:r>
                                      <a:rPr lang="en-US" altLang="zh-CN" sz="2000" i="1">
                                        <a:latin typeface="Cambria Math"/>
                                      </a:rPr>
                                      <m:t>𝑧</m:t>
                                    </m:r>
                                  </m:e>
                                </m:d>
                              </m:e>
                            </m:d>
                          </m:e>
                        </m:d>
                      </m:e>
                    </m:func>
                  </m:oMath>
                </a14:m>
                <a:endParaRPr lang="en-US" altLang="zh-CN" sz="2000" dirty="0" smtClean="0"/>
              </a:p>
              <a:p>
                <a:pPr marL="0" indent="720000">
                  <a:lnSpc>
                    <a:spcPct val="150000"/>
                  </a:lnSpc>
                  <a:buNone/>
                </a:pPr>
                <a:r>
                  <a:rPr lang="en-US" altLang="zh-CN" sz="2000" dirty="0" smtClean="0"/>
                  <a:t> </a:t>
                </a:r>
                <a14:m>
                  <m:oMath xmlns:m="http://schemas.openxmlformats.org/officeDocument/2006/math">
                    <m:sSup>
                      <m:sSupPr>
                        <m:ctrlPr>
                          <a:rPr lang="zh-CN" altLang="zh-CN" sz="2000" i="1">
                            <a:latin typeface="Cambria Math" panose="02040503050406030204" pitchFamily="18" charset="0"/>
                          </a:rPr>
                        </m:ctrlPr>
                      </m:sSupPr>
                      <m:e>
                        <m:r>
                          <m:rPr>
                            <m:sty m:val="p"/>
                          </m:rPr>
                          <a:rPr lang="en-US" altLang="zh-CN" sz="2000">
                            <a:latin typeface="Cambria Math"/>
                          </a:rPr>
                          <m:t>J</m:t>
                        </m:r>
                      </m:e>
                      <m:sup>
                        <m:d>
                          <m:dPr>
                            <m:ctrlPr>
                              <a:rPr lang="zh-CN" altLang="zh-CN" sz="2000" i="1">
                                <a:latin typeface="Cambria Math" panose="02040503050406030204" pitchFamily="18" charset="0"/>
                              </a:rPr>
                            </m:ctrlPr>
                          </m:dPr>
                          <m:e>
                            <m:r>
                              <a:rPr lang="en-US" altLang="zh-CN" sz="2000" b="0" i="1" smtClean="0">
                                <a:latin typeface="Cambria Math"/>
                              </a:rPr>
                              <m:t>𝐷</m:t>
                            </m:r>
                          </m:e>
                        </m:d>
                      </m:sup>
                    </m:sSup>
                    <m:d>
                      <m:dPr>
                        <m:ctrlPr>
                          <a:rPr lang="zh-CN" altLang="zh-CN" sz="2000" i="1">
                            <a:latin typeface="Cambria Math" panose="02040503050406030204" pitchFamily="18" charset="0"/>
                          </a:rPr>
                        </m:ctrlPr>
                      </m:dPr>
                      <m:e>
                        <m:sSup>
                          <m:sSupPr>
                            <m:ctrlPr>
                              <a:rPr lang="zh-CN" altLang="zh-CN" sz="2000" i="1">
                                <a:latin typeface="Cambria Math" panose="02040503050406030204" pitchFamily="18" charset="0"/>
                              </a:rPr>
                            </m:ctrlPr>
                          </m:sSupPr>
                          <m:e>
                            <m:r>
                              <m:rPr>
                                <m:sty m:val="p"/>
                              </m:rPr>
                              <a:rPr lang="en-US" altLang="zh-CN" sz="2000">
                                <a:latin typeface="Cambria Math"/>
                              </a:rPr>
                              <m:t>θ</m:t>
                            </m:r>
                          </m:e>
                          <m:sup>
                            <m:d>
                              <m:dPr>
                                <m:ctrlPr>
                                  <a:rPr lang="zh-CN" altLang="zh-CN" sz="2000" i="1">
                                    <a:latin typeface="Cambria Math" panose="02040503050406030204" pitchFamily="18" charset="0"/>
                                  </a:rPr>
                                </m:ctrlPr>
                              </m:dPr>
                              <m:e>
                                <m:r>
                                  <a:rPr lang="en-US" altLang="zh-CN" sz="2000" i="1">
                                    <a:latin typeface="Cambria Math"/>
                                  </a:rPr>
                                  <m:t>𝐷</m:t>
                                </m:r>
                              </m:e>
                            </m:d>
                          </m:sup>
                        </m:sSup>
                        <m:r>
                          <a:rPr lang="en-US" altLang="zh-CN" sz="2000" i="1">
                            <a:latin typeface="Cambria Math"/>
                          </a:rPr>
                          <m:t>,</m:t>
                        </m:r>
                        <m:sSup>
                          <m:sSupPr>
                            <m:ctrlPr>
                              <a:rPr lang="zh-CN" altLang="zh-CN" sz="2000" i="1">
                                <a:latin typeface="Cambria Math" panose="02040503050406030204" pitchFamily="18" charset="0"/>
                              </a:rPr>
                            </m:ctrlPr>
                          </m:sSupPr>
                          <m:e>
                            <m:r>
                              <m:rPr>
                                <m:sty m:val="p"/>
                              </m:rPr>
                              <a:rPr lang="en-US" altLang="zh-CN" sz="2000">
                                <a:latin typeface="Cambria Math"/>
                              </a:rPr>
                              <m:t>θ</m:t>
                            </m:r>
                          </m:e>
                          <m:sup>
                            <m:d>
                              <m:dPr>
                                <m:ctrlPr>
                                  <a:rPr lang="zh-CN" altLang="zh-CN" sz="2000" i="1">
                                    <a:latin typeface="Cambria Math" panose="02040503050406030204" pitchFamily="18" charset="0"/>
                                  </a:rPr>
                                </m:ctrlPr>
                              </m:dPr>
                              <m:e>
                                <m:r>
                                  <a:rPr lang="en-US" altLang="zh-CN" sz="2000" i="1">
                                    <a:latin typeface="Cambria Math"/>
                                  </a:rPr>
                                  <m:t>𝐺</m:t>
                                </m:r>
                              </m:e>
                            </m:d>
                          </m:sup>
                        </m:sSup>
                      </m:e>
                    </m:d>
                    <m:r>
                      <a:rPr lang="en-US" altLang="zh-CN" sz="2000" i="1">
                        <a:latin typeface="Cambria Math"/>
                      </a:rPr>
                      <m:t>=</m:t>
                    </m:r>
                    <m:sSub>
                      <m:sSubPr>
                        <m:ctrlPr>
                          <a:rPr lang="zh-CN" altLang="zh-CN" sz="2000" i="1">
                            <a:latin typeface="Cambria Math" panose="02040503050406030204" pitchFamily="18" charset="0"/>
                          </a:rPr>
                        </m:ctrlPr>
                      </m:sSubPr>
                      <m:e>
                        <m:r>
                          <a:rPr lang="en-US" altLang="zh-CN" sz="2000" b="0" i="1" smtClean="0">
                            <a:latin typeface="Cambria Math"/>
                          </a:rPr>
                          <m:t>−</m:t>
                        </m:r>
                        <m:r>
                          <a:rPr lang="en-US" altLang="zh-CN" sz="2000" i="1">
                            <a:latin typeface="Cambria Math"/>
                          </a:rPr>
                          <m:t>𝐸</m:t>
                        </m:r>
                      </m:e>
                      <m:sub>
                        <m:r>
                          <a:rPr lang="en-US" altLang="zh-CN" sz="2000" i="1">
                            <a:latin typeface="Cambria Math"/>
                          </a:rPr>
                          <m:t>𝑥</m:t>
                        </m:r>
                        <m:r>
                          <a:rPr lang="en-US" altLang="zh-CN" sz="2000" i="1">
                            <a:latin typeface="Cambria Math"/>
                          </a:rPr>
                          <m:t>~</m:t>
                        </m:r>
                        <m:sSub>
                          <m:sSubPr>
                            <m:ctrlPr>
                              <a:rPr lang="zh-CN" altLang="zh-CN" sz="2000" i="1">
                                <a:latin typeface="Cambria Math" panose="02040503050406030204" pitchFamily="18" charset="0"/>
                              </a:rPr>
                            </m:ctrlPr>
                          </m:sSubPr>
                          <m:e>
                            <m:r>
                              <a:rPr lang="en-US" altLang="zh-CN" sz="2000" i="1">
                                <a:latin typeface="Cambria Math"/>
                              </a:rPr>
                              <m:t>𝑝</m:t>
                            </m:r>
                          </m:e>
                          <m:sub>
                            <m:r>
                              <a:rPr lang="en-US" altLang="zh-CN" sz="2000" i="1">
                                <a:latin typeface="Cambria Math"/>
                              </a:rPr>
                              <m:t>𝑚𝑜𝑑𝑒𝑙</m:t>
                            </m:r>
                          </m:sub>
                        </m:sSub>
                      </m:sub>
                    </m:sSub>
                    <m:func>
                      <m:funcPr>
                        <m:ctrlPr>
                          <a:rPr lang="zh-CN" altLang="zh-CN" sz="2000" i="1">
                            <a:latin typeface="Cambria Math" panose="02040503050406030204" pitchFamily="18" charset="0"/>
                          </a:rPr>
                        </m:ctrlPr>
                      </m:funcPr>
                      <m:fName>
                        <m:r>
                          <m:rPr>
                            <m:sty m:val="p"/>
                          </m:rPr>
                          <a:rPr lang="en-US" altLang="zh-CN" sz="2000">
                            <a:latin typeface="Cambria Math"/>
                          </a:rPr>
                          <m:t>log</m:t>
                        </m:r>
                      </m:fName>
                      <m:e>
                        <m:r>
                          <a:rPr lang="en-US" altLang="zh-CN" sz="2000" i="1">
                            <a:latin typeface="Cambria Math"/>
                          </a:rPr>
                          <m:t>𝐷</m:t>
                        </m:r>
                        <m:d>
                          <m:dPr>
                            <m:ctrlPr>
                              <a:rPr lang="zh-CN" altLang="zh-CN" sz="2000" i="1">
                                <a:latin typeface="Cambria Math" panose="02040503050406030204" pitchFamily="18" charset="0"/>
                              </a:rPr>
                            </m:ctrlPr>
                          </m:dPr>
                          <m:e>
                            <m:r>
                              <a:rPr lang="en-US" altLang="zh-CN" sz="2000" i="1">
                                <a:latin typeface="Cambria Math"/>
                              </a:rPr>
                              <m:t>𝑥</m:t>
                            </m:r>
                          </m:e>
                        </m:d>
                        <m:r>
                          <a:rPr lang="en-US" altLang="zh-CN" sz="2000" b="0" i="1" smtClean="0">
                            <a:latin typeface="Cambria Math"/>
                          </a:rPr>
                          <m:t>−</m:t>
                        </m:r>
                      </m:e>
                    </m:func>
                    <m:sSub>
                      <m:sSubPr>
                        <m:ctrlPr>
                          <a:rPr lang="zh-CN"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𝑧</m:t>
                        </m:r>
                      </m:sub>
                    </m:sSub>
                    <m:func>
                      <m:funcPr>
                        <m:ctrlPr>
                          <a:rPr lang="zh-CN" altLang="zh-CN" sz="2000" i="1">
                            <a:latin typeface="Cambria Math" panose="02040503050406030204" pitchFamily="18" charset="0"/>
                          </a:rPr>
                        </m:ctrlPr>
                      </m:funcPr>
                      <m:fName>
                        <m:r>
                          <m:rPr>
                            <m:sty m:val="p"/>
                          </m:rPr>
                          <a:rPr lang="en-US" altLang="zh-CN" sz="2000">
                            <a:latin typeface="Cambria Math"/>
                          </a:rPr>
                          <m:t>log</m:t>
                        </m:r>
                      </m:fName>
                      <m:e>
                        <m:d>
                          <m:dPr>
                            <m:ctrlPr>
                              <a:rPr lang="zh-CN" altLang="zh-CN" sz="2000" i="1">
                                <a:latin typeface="Cambria Math" panose="02040503050406030204" pitchFamily="18" charset="0"/>
                              </a:rPr>
                            </m:ctrlPr>
                          </m:dPr>
                          <m:e>
                            <m:r>
                              <a:rPr lang="en-US" altLang="zh-CN" sz="2000" i="1">
                                <a:latin typeface="Cambria Math"/>
                              </a:rPr>
                              <m:t>1−</m:t>
                            </m:r>
                            <m:r>
                              <a:rPr lang="en-US" altLang="zh-CN" sz="2000" i="1">
                                <a:latin typeface="Cambria Math"/>
                              </a:rPr>
                              <m:t>𝐷</m:t>
                            </m:r>
                            <m:d>
                              <m:dPr>
                                <m:ctrlPr>
                                  <a:rPr lang="zh-CN" altLang="zh-CN" sz="2000" i="1">
                                    <a:latin typeface="Cambria Math" panose="02040503050406030204" pitchFamily="18" charset="0"/>
                                  </a:rPr>
                                </m:ctrlPr>
                              </m:dPr>
                              <m:e>
                                <m:r>
                                  <a:rPr lang="en-US" altLang="zh-CN" sz="2000" i="1">
                                    <a:latin typeface="Cambria Math"/>
                                  </a:rPr>
                                  <m:t>𝐺</m:t>
                                </m:r>
                                <m:d>
                                  <m:dPr>
                                    <m:ctrlPr>
                                      <a:rPr lang="zh-CN" altLang="zh-CN" sz="2000" i="1">
                                        <a:latin typeface="Cambria Math" panose="02040503050406030204" pitchFamily="18" charset="0"/>
                                      </a:rPr>
                                    </m:ctrlPr>
                                  </m:dPr>
                                  <m:e>
                                    <m:r>
                                      <a:rPr lang="en-US" altLang="zh-CN" sz="2000" i="1">
                                        <a:latin typeface="Cambria Math"/>
                                      </a:rPr>
                                      <m:t>𝑧</m:t>
                                    </m:r>
                                  </m:e>
                                </m:d>
                              </m:e>
                            </m:d>
                          </m:e>
                        </m:d>
                      </m:e>
                    </m:func>
                  </m:oMath>
                </a14:m>
                <a:endParaRPr lang="en-US" altLang="zh-CN" sz="2000" dirty="0" smtClean="0"/>
              </a:p>
              <a:p>
                <a:pPr marL="0" indent="720000">
                  <a:lnSpc>
                    <a:spcPct val="150000"/>
                  </a:lnSpc>
                  <a:buNone/>
                </a:pPr>
                <a:r>
                  <a:rPr lang="zh-CN" altLang="en-US" sz="2000" dirty="0"/>
                  <a:t>经</a:t>
                </a:r>
                <a:r>
                  <a:rPr lang="zh-CN" altLang="en-US" sz="2000" dirty="0" smtClean="0"/>
                  <a:t>过求导后可以求得纳什均衡点：</a:t>
                </a:r>
                <a:endParaRPr lang="en-US" altLang="zh-CN" sz="2000" dirty="0"/>
              </a:p>
              <a:p>
                <a:pPr marL="0" indent="720000">
                  <a:lnSpc>
                    <a:spcPct val="150000"/>
                  </a:lnSpc>
                  <a:buNone/>
                </a:pPr>
                <a14:m>
                  <m:oMath xmlns:m="http://schemas.openxmlformats.org/officeDocument/2006/math">
                    <m:r>
                      <a:rPr lang="en-US" altLang="zh-CN" sz="2000" b="0" i="1" smtClean="0">
                        <a:latin typeface="Cambria Math"/>
                      </a:rPr>
                      <m:t>                                           </m:t>
                    </m:r>
                    <m:sSup>
                      <m:sSupPr>
                        <m:ctrlPr>
                          <a:rPr lang="en-US" altLang="zh-CN" sz="2000" i="1" smtClean="0">
                            <a:latin typeface="Cambria Math" panose="02040503050406030204" pitchFamily="18" charset="0"/>
                          </a:rPr>
                        </m:ctrlPr>
                      </m:sSupPr>
                      <m:e>
                        <m:r>
                          <a:rPr lang="en-US" altLang="zh-CN" sz="2000" b="0" i="1" smtClean="0">
                            <a:latin typeface="Cambria Math"/>
                          </a:rPr>
                          <m:t>𝐷</m:t>
                        </m:r>
                      </m:e>
                      <m:sup>
                        <m:r>
                          <a:rPr lang="en-US" altLang="zh-CN" sz="2000" b="0" i="1" smtClean="0">
                            <a:latin typeface="Cambria Math"/>
                          </a:rPr>
                          <m:t>∗</m:t>
                        </m:r>
                      </m:sup>
                    </m:sSup>
                    <m:r>
                      <a:rPr lang="en-US" altLang="zh-CN" sz="2000" b="0" i="1" smtClean="0">
                        <a:latin typeface="Cambria Math"/>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a:rPr>
                              <m:t>𝑝</m:t>
                            </m:r>
                          </m:e>
                          <m:sub>
                            <m:r>
                              <a:rPr lang="en-US" altLang="zh-CN" sz="2000" b="0" i="1" smtClean="0">
                                <a:latin typeface="Cambria Math"/>
                              </a:rPr>
                              <m:t>𝑑𝑎𝑡𝑎</m:t>
                            </m:r>
                          </m:sub>
                        </m:sSub>
                      </m:num>
                      <m:den>
                        <m:sSub>
                          <m:sSubPr>
                            <m:ctrlPr>
                              <a:rPr lang="en-US" altLang="zh-CN" sz="2000" b="0" i="1" smtClean="0">
                                <a:latin typeface="Cambria Math" panose="02040503050406030204" pitchFamily="18" charset="0"/>
                              </a:rPr>
                            </m:ctrlPr>
                          </m:sSubPr>
                          <m:e>
                            <m:r>
                              <a:rPr lang="en-US" altLang="zh-CN" sz="2000" b="0" i="1" smtClean="0">
                                <a:latin typeface="Cambria Math"/>
                              </a:rPr>
                              <m:t>𝑝</m:t>
                            </m:r>
                          </m:e>
                          <m:sub>
                            <m:r>
                              <a:rPr lang="en-US" altLang="zh-CN" sz="2000" b="0" i="1" smtClean="0">
                                <a:latin typeface="Cambria Math"/>
                              </a:rPr>
                              <m:t>𝑑𝑎𝑡𝑎</m:t>
                            </m:r>
                          </m:sub>
                        </m:sSub>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𝑝</m:t>
                            </m:r>
                          </m:e>
                          <m:sub>
                            <m:r>
                              <a:rPr lang="en-US" altLang="zh-CN" sz="2000" b="0" i="1" smtClean="0">
                                <a:latin typeface="Cambria Math"/>
                              </a:rPr>
                              <m:t>𝑔</m:t>
                            </m:r>
                          </m:sub>
                        </m:sSub>
                      </m:den>
                    </m:f>
                    <m:r>
                      <a:rPr lang="en-US" altLang="zh-CN" sz="2000" b="0" i="1" smtClean="0">
                        <a:latin typeface="Cambria Math"/>
                      </a:rPr>
                      <m:t>=</m:t>
                    </m:r>
                    <m:f>
                      <m:fPr>
                        <m:ctrlPr>
                          <a:rPr lang="en-US" altLang="zh-CN" sz="2000" b="0" i="1" smtClean="0">
                            <a:latin typeface="Cambria Math" panose="02040503050406030204" pitchFamily="18" charset="0"/>
                          </a:rPr>
                        </m:ctrlPr>
                      </m:fPr>
                      <m:num>
                        <m:r>
                          <a:rPr lang="en-US" altLang="zh-CN" sz="2000" b="0" i="1" smtClean="0">
                            <a:latin typeface="Cambria Math"/>
                          </a:rPr>
                          <m:t>1</m:t>
                        </m:r>
                      </m:num>
                      <m:den>
                        <m:r>
                          <a:rPr lang="en-US" altLang="zh-CN" sz="2000" b="0" i="1" smtClean="0">
                            <a:latin typeface="Cambria Math"/>
                          </a:rPr>
                          <m:t>2</m:t>
                        </m:r>
                      </m:den>
                    </m:f>
                  </m:oMath>
                </a14:m>
                <a:r>
                  <a:rPr lang="en-US" altLang="zh-CN" sz="2000" dirty="0" smtClean="0"/>
                  <a:t> </a:t>
                </a:r>
              </a:p>
              <a:p>
                <a:pPr marL="0" indent="720000">
                  <a:lnSpc>
                    <a:spcPct val="150000"/>
                  </a:lnSpc>
                  <a:buNone/>
                </a:pPr>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a:rPr>
                            <m:t>𝐺</m:t>
                          </m:r>
                        </m:e>
                        <m:sup>
                          <m:r>
                            <a:rPr lang="en-US" altLang="zh-CN" sz="2000" i="1">
                              <a:latin typeface="Cambria Math"/>
                            </a:rPr>
                            <m:t>∗</m:t>
                          </m:r>
                        </m:sup>
                      </m:sSup>
                      <m:r>
                        <a:rPr lang="en-US" altLang="zh-CN" sz="2000" i="1">
                          <a:latin typeface="Cambria Math"/>
                        </a:rPr>
                        <m:t>=−</m:t>
                      </m:r>
                      <m:func>
                        <m:funcPr>
                          <m:ctrlPr>
                            <a:rPr lang="en-US" altLang="zh-CN" sz="2000" i="1">
                              <a:latin typeface="Cambria Math" panose="02040503050406030204" pitchFamily="18" charset="0"/>
                            </a:rPr>
                          </m:ctrlPr>
                        </m:funcPr>
                        <m:fName>
                          <m:r>
                            <m:rPr>
                              <m:sty m:val="p"/>
                            </m:rPr>
                            <a:rPr lang="en-US" altLang="zh-CN" sz="2000">
                              <a:latin typeface="Cambria Math"/>
                            </a:rPr>
                            <m:t>log</m:t>
                          </m:r>
                        </m:fName>
                        <m:e>
                          <m:r>
                            <a:rPr lang="en-US" altLang="zh-CN" sz="2000" i="1">
                              <a:latin typeface="Cambria Math"/>
                            </a:rPr>
                            <m:t>4</m:t>
                          </m:r>
                          <m:r>
                            <a:rPr lang="en-US" altLang="zh-CN" sz="2000" b="0" i="1" smtClean="0">
                              <a:latin typeface="Cambria Math"/>
                            </a:rPr>
                            <m:t>+2</m:t>
                          </m:r>
                          <m:r>
                            <a:rPr lang="en-US" altLang="zh-CN" sz="2000" b="0" i="1" smtClean="0">
                              <a:latin typeface="Cambria Math"/>
                            </a:rPr>
                            <m:t>𝐽𝑆</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a:rPr>
                                    <m:t>𝑝</m:t>
                                  </m:r>
                                </m:e>
                                <m:sub>
                                  <m:r>
                                    <a:rPr lang="en-US" altLang="zh-CN" sz="2000" b="0" i="1" smtClean="0">
                                      <a:latin typeface="Cambria Math"/>
                                    </a:rPr>
                                    <m:t>𝑑𝑎𝑡𝑎</m:t>
                                  </m:r>
                                </m:sub>
                              </m:sSub>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𝑝</m:t>
                                  </m:r>
                                </m:e>
                                <m:sub>
                                  <m:r>
                                    <a:rPr lang="en-US" altLang="zh-CN" sz="2000" b="0" i="1" smtClean="0">
                                      <a:latin typeface="Cambria Math"/>
                                    </a:rPr>
                                    <m:t>𝑔</m:t>
                                  </m:r>
                                </m:sub>
                              </m:sSub>
                            </m:e>
                          </m:d>
                        </m:e>
                      </m:func>
                      <m:r>
                        <a:rPr lang="en-US" altLang="zh-CN" sz="2000" b="0" i="1" smtClean="0">
                          <a:latin typeface="Cambria Math"/>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a:rPr>
                            <m:t>log</m:t>
                          </m:r>
                        </m:fName>
                        <m:e>
                          <m:r>
                            <a:rPr lang="en-US" altLang="zh-CN" sz="2000" b="0" i="1" smtClean="0">
                              <a:latin typeface="Cambria Math"/>
                            </a:rPr>
                            <m:t>4</m:t>
                          </m:r>
                        </m:e>
                      </m:func>
                    </m:oMath>
                  </m:oMathPara>
                </a14:m>
                <a:endParaRPr lang="en-US" altLang="zh-CN" sz="2000" dirty="0" smtClean="0"/>
              </a:p>
              <a:p>
                <a:pPr marL="0" indent="720000">
                  <a:lnSpc>
                    <a:spcPct val="150000"/>
                  </a:lnSpc>
                  <a:buNone/>
                </a:pPr>
                <a:r>
                  <a:rPr lang="zh-CN" altLang="en-US" sz="2000" dirty="0"/>
                  <a:t>明</a:t>
                </a:r>
                <a:r>
                  <a:rPr lang="zh-CN" altLang="en-US" sz="2000" dirty="0" smtClean="0"/>
                  <a:t>显可以发现，若是达到了纳什均衡点，无法为训练提供有效梯度。</a:t>
                </a:r>
                <a:endParaRPr lang="en-US" altLang="zh-CN" sz="2000" dirty="0" smtClean="0"/>
              </a:p>
              <a:p>
                <a:pPr marL="0" indent="720000">
                  <a:lnSpc>
                    <a:spcPct val="150000"/>
                  </a:lnSpc>
                  <a:buNone/>
                </a:pPr>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8435280" cy="4709120"/>
              </a:xfrm>
              <a:blipFill rotWithShape="1">
                <a:blip r:embed="rId2"/>
                <a:stretch>
                  <a:fillRect l="-723" r="-1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2949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solidFill>
                  <a:prstClr val="black"/>
                </a:solidFill>
                <a:latin typeface="黑体" panose="02010609060101010101" pitchFamily="49" charset="-122"/>
                <a:ea typeface="黑体" panose="02010609060101010101" pitchFamily="49" charset="-122"/>
              </a:rPr>
              <a:t>一、原始</a:t>
            </a:r>
            <a:r>
              <a:rPr lang="en-US" altLang="zh-CN" sz="32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GAN</a:t>
            </a:r>
            <a:r>
              <a:rPr lang="zh-CN" altLang="en-US" sz="3200" dirty="0">
                <a:solidFill>
                  <a:prstClr val="black"/>
                </a:solidFill>
                <a:latin typeface="黑体" panose="02010609060101010101" pitchFamily="49" charset="-122"/>
                <a:ea typeface="黑体" panose="02010609060101010101" pitchFamily="49" charset="-122"/>
              </a:rPr>
              <a:t>存在的问题</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8229600" cy="5069160"/>
              </a:xfrm>
            </p:spPr>
            <p:txBody>
              <a:bodyPr>
                <a:normAutofit/>
              </a:bodyPr>
              <a:lstStyle/>
              <a:p>
                <a:pPr marL="0" indent="457200">
                  <a:lnSpc>
                    <a:spcPct val="150000"/>
                  </a:lnSpc>
                  <a:buNone/>
                </a:pPr>
                <a:endParaRPr lang="en-US" altLang="zh-CN" sz="2000" dirty="0" smtClean="0"/>
              </a:p>
              <a:p>
                <a:pPr marL="0" indent="457200">
                  <a:lnSpc>
                    <a:spcPct val="150000"/>
                  </a:lnSpc>
                  <a:buNone/>
                </a:pPr>
                <a:r>
                  <a:rPr lang="zh-CN" altLang="en-US" sz="2000" dirty="0" smtClean="0"/>
                  <a:t>若没有达到纳什均衡点，分析</a:t>
                </a:r>
                <a:r>
                  <a:rPr lang="en-US" altLang="zh-CN" sz="2000" dirty="0" smtClean="0">
                    <a:latin typeface="Times New Roman" panose="02020603050405020304" pitchFamily="18" charset="0"/>
                    <a:cs typeface="Times New Roman" panose="02020603050405020304" pitchFamily="18" charset="0"/>
                  </a:rPr>
                  <a:t>JS</a:t>
                </a:r>
                <a:r>
                  <a:rPr lang="zh-CN" altLang="en-US" sz="2000" dirty="0" smtClean="0"/>
                  <a:t>距离</a:t>
                </a:r>
                <a:r>
                  <a:rPr lang="zh-CN" altLang="en-US" sz="2400" dirty="0" smtClean="0"/>
                  <a:t>：</a:t>
                </a:r>
                <a:endParaRPr lang="en-US" altLang="zh-CN" sz="2400" dirty="0" smtClean="0"/>
              </a:p>
              <a:p>
                <a:pPr marL="0" indent="457200">
                  <a:lnSpc>
                    <a:spcPct val="150000"/>
                  </a:lnSpc>
                  <a:buNone/>
                </a:pPr>
                <a14:m>
                  <m:oMathPara xmlns:m="http://schemas.openxmlformats.org/officeDocument/2006/math">
                    <m:oMathParaPr>
                      <m:jc m:val="centerGroup"/>
                    </m:oMathParaPr>
                    <m:oMath xmlns:m="http://schemas.openxmlformats.org/officeDocument/2006/math">
                      <m:r>
                        <a:rPr lang="en-US" altLang="zh-CN" sz="2000" b="0" i="1" smtClean="0">
                          <a:latin typeface="Cambria Math"/>
                        </a:rPr>
                        <m:t>𝐽𝑆</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a:rPr>
                                <m:t>𝑃</m:t>
                              </m:r>
                            </m:e>
                            <m:sub>
                              <m:r>
                                <a:rPr lang="en-US" altLang="zh-CN" sz="2000" b="0" i="1" smtClean="0">
                                  <a:latin typeface="Cambria Math"/>
                                </a:rPr>
                                <m:t>1</m:t>
                              </m:r>
                            </m:sub>
                          </m:sSub>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𝑃</m:t>
                              </m:r>
                            </m:e>
                            <m:sub>
                              <m:r>
                                <a:rPr lang="en-US" altLang="zh-CN" sz="2000" b="0" i="1" smtClean="0">
                                  <a:latin typeface="Cambria Math"/>
                                </a:rPr>
                                <m:t>2</m:t>
                              </m:r>
                            </m:sub>
                          </m:sSub>
                        </m:e>
                      </m:d>
                      <m:r>
                        <a:rPr lang="en-US" altLang="zh-CN" sz="2000" b="0" i="1" smtClean="0">
                          <a:latin typeface="Cambria Math"/>
                        </a:rPr>
                        <m:t>=</m:t>
                      </m:r>
                      <m:f>
                        <m:fPr>
                          <m:ctrlPr>
                            <a:rPr lang="en-US" altLang="zh-CN" sz="2000" b="0" i="1" smtClean="0">
                              <a:latin typeface="Cambria Math" panose="02040503050406030204" pitchFamily="18" charset="0"/>
                            </a:rPr>
                          </m:ctrlPr>
                        </m:fPr>
                        <m:num>
                          <m:r>
                            <a:rPr lang="en-US" altLang="zh-CN" sz="2000" b="0" i="1" smtClean="0">
                              <a:latin typeface="Cambria Math"/>
                            </a:rPr>
                            <m:t>1</m:t>
                          </m:r>
                        </m:num>
                        <m:den>
                          <m:r>
                            <a:rPr lang="en-US" altLang="zh-CN" sz="2000" b="0" i="1" smtClean="0">
                              <a:latin typeface="Cambria Math"/>
                            </a:rPr>
                            <m:t>2</m:t>
                          </m:r>
                        </m:den>
                      </m:f>
                      <m:r>
                        <a:rPr lang="en-US" altLang="zh-CN" sz="2000" b="0" i="1" smtClean="0">
                          <a:latin typeface="Cambria Math"/>
                        </a:rPr>
                        <m:t>𝐾𝐿</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a:rPr>
                                <m:t>𝑃</m:t>
                              </m:r>
                            </m:e>
                            <m:sub>
                              <m:r>
                                <a:rPr lang="en-US" altLang="zh-CN" sz="2000" b="0" i="1" smtClean="0">
                                  <a:latin typeface="Cambria Math"/>
                                </a:rPr>
                                <m:t>1</m:t>
                              </m:r>
                            </m:sub>
                          </m:sSub>
                          <m:r>
                            <a:rPr lang="en-US" altLang="zh-CN" sz="2000" b="0" i="1" smtClean="0">
                              <a:latin typeface="Cambria Math"/>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a:rPr>
                                    <m:t>𝑃</m:t>
                                  </m:r>
                                </m:e>
                                <m:sub>
                                  <m:r>
                                    <a:rPr lang="en-US" altLang="zh-CN" sz="2000" b="0" i="1" smtClean="0">
                                      <a:latin typeface="Cambria Math"/>
                                    </a:rPr>
                                    <m:t>1</m:t>
                                  </m:r>
                                </m:sub>
                              </m:sSub>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𝑃</m:t>
                                  </m:r>
                                </m:e>
                                <m:sub>
                                  <m:r>
                                    <a:rPr lang="en-US" altLang="zh-CN" sz="2000" b="0" i="1" smtClean="0">
                                      <a:latin typeface="Cambria Math"/>
                                    </a:rPr>
                                    <m:t>2</m:t>
                                  </m:r>
                                </m:sub>
                              </m:sSub>
                            </m:num>
                            <m:den>
                              <m:r>
                                <a:rPr lang="en-US" altLang="zh-CN" sz="2000" b="0" i="1" smtClean="0">
                                  <a:latin typeface="Cambria Math"/>
                                </a:rPr>
                                <m:t>2</m:t>
                              </m:r>
                            </m:den>
                          </m:f>
                        </m:e>
                      </m:d>
                      <m:r>
                        <a:rPr lang="en-US" altLang="zh-CN" sz="2000" b="0" i="1" smtClean="0">
                          <a:latin typeface="Cambria Math"/>
                        </a:rPr>
                        <m:t>+</m:t>
                      </m:r>
                      <m:f>
                        <m:fPr>
                          <m:ctrlPr>
                            <a:rPr lang="en-US" altLang="zh-CN" sz="2000" i="1">
                              <a:latin typeface="Cambria Math" panose="02040503050406030204" pitchFamily="18" charset="0"/>
                            </a:rPr>
                          </m:ctrlPr>
                        </m:fPr>
                        <m:num>
                          <m:r>
                            <a:rPr lang="en-US" altLang="zh-CN" sz="2000" i="1">
                              <a:latin typeface="Cambria Math"/>
                            </a:rPr>
                            <m:t>1</m:t>
                          </m:r>
                        </m:num>
                        <m:den>
                          <m:r>
                            <a:rPr lang="en-US" altLang="zh-CN" sz="2000" i="1">
                              <a:latin typeface="Cambria Math"/>
                            </a:rPr>
                            <m:t>2</m:t>
                          </m:r>
                        </m:den>
                      </m:f>
                      <m:r>
                        <a:rPr lang="en-US" altLang="zh-CN" sz="2000" i="1">
                          <a:latin typeface="Cambria Math"/>
                        </a:rPr>
                        <m:t>𝐾𝐿</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𝑃</m:t>
                              </m:r>
                            </m:e>
                            <m:sub>
                              <m:r>
                                <a:rPr lang="en-US" altLang="zh-CN" sz="2000" b="0" i="1" smtClean="0">
                                  <a:latin typeface="Cambria Math"/>
                                </a:rPr>
                                <m:t>2</m:t>
                              </m:r>
                            </m:sub>
                          </m:sSub>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𝑃</m:t>
                                  </m:r>
                                </m:e>
                                <m:sub>
                                  <m:r>
                                    <a:rPr lang="en-US" altLang="zh-CN" sz="2000" i="1">
                                      <a:latin typeface="Cambria Math"/>
                                    </a:rPr>
                                    <m:t>1</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𝑃</m:t>
                                  </m:r>
                                </m:e>
                                <m:sub>
                                  <m:r>
                                    <a:rPr lang="en-US" altLang="zh-CN" sz="2000" i="1">
                                      <a:latin typeface="Cambria Math"/>
                                    </a:rPr>
                                    <m:t>2</m:t>
                                  </m:r>
                                </m:sub>
                              </m:sSub>
                            </m:num>
                            <m:den>
                              <m:r>
                                <a:rPr lang="en-US" altLang="zh-CN" sz="2000" i="1">
                                  <a:latin typeface="Cambria Math"/>
                                </a:rPr>
                                <m:t>2</m:t>
                              </m:r>
                            </m:den>
                          </m:f>
                        </m:e>
                      </m:d>
                    </m:oMath>
                  </m:oMathPara>
                </a14:m>
                <a:endParaRPr lang="en-US" altLang="zh-CN" sz="2000" i="1" dirty="0" smtClean="0">
                  <a:latin typeface="Cambria Math"/>
                </a:endParaRPr>
              </a:p>
              <a:p>
                <a:pPr marL="0" indent="457200">
                  <a:lnSpc>
                    <a:spcPct val="150000"/>
                  </a:lnSpc>
                  <a:buNone/>
                </a:pPr>
                <a14:m>
                  <m:oMathPara xmlns:m="http://schemas.openxmlformats.org/officeDocument/2006/math">
                    <m:oMathParaPr>
                      <m:jc m:val="centerGroup"/>
                    </m:oMathParaPr>
                    <m:oMath xmlns:m="http://schemas.openxmlformats.org/officeDocument/2006/math">
                      <m:d>
                        <m:dPr>
                          <m:begChr m:val="["/>
                          <m:endChr m:val="]"/>
                          <m:ctrlPr>
                            <a:rPr lang="en-US" altLang="zh-CN" sz="1400" i="1" smtClean="0">
                              <a:latin typeface="Cambria Math" panose="02040503050406030204" pitchFamily="18" charset="0"/>
                            </a:rPr>
                          </m:ctrlPr>
                        </m:dPr>
                        <m:e>
                          <m:r>
                            <a:rPr lang="en-US" altLang="zh-CN" sz="1400" b="0" i="1" smtClean="0">
                              <a:latin typeface="Cambria Math"/>
                            </a:rPr>
                            <m:t>𝐾𝐿</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a:rPr>
                                    <m:t>𝑃</m:t>
                                  </m:r>
                                </m:e>
                                <m:sub>
                                  <m:r>
                                    <a:rPr lang="en-US" altLang="zh-CN" sz="1400" b="0" i="1" smtClean="0">
                                      <a:latin typeface="Cambria Math"/>
                                    </a:rPr>
                                    <m:t>1</m:t>
                                  </m:r>
                                </m:sub>
                              </m:sSub>
                              <m:r>
                                <a:rPr lang="en-US" altLang="zh-CN" sz="1400" b="0" i="1" smtClean="0">
                                  <a:latin typeface="Cambria Math"/>
                                </a:rPr>
                                <m:t>||</m:t>
                              </m:r>
                              <m:sSub>
                                <m:sSubPr>
                                  <m:ctrlPr>
                                    <a:rPr lang="en-US" altLang="zh-CN" sz="1400" b="0" i="1" smtClean="0">
                                      <a:latin typeface="Cambria Math" panose="02040503050406030204" pitchFamily="18" charset="0"/>
                                    </a:rPr>
                                  </m:ctrlPr>
                                </m:sSubPr>
                                <m:e>
                                  <m:r>
                                    <a:rPr lang="en-US" altLang="zh-CN" sz="1400" b="0" i="1" smtClean="0">
                                      <a:latin typeface="Cambria Math"/>
                                    </a:rPr>
                                    <m:t>𝑃</m:t>
                                  </m:r>
                                </m:e>
                                <m:sub>
                                  <m:r>
                                    <a:rPr lang="en-US" altLang="zh-CN" sz="1400" b="0" i="1" smtClean="0">
                                      <a:latin typeface="Cambria Math"/>
                                    </a:rPr>
                                    <m:t>2</m:t>
                                  </m:r>
                                </m:sub>
                              </m:sSub>
                            </m:e>
                          </m:d>
                          <m:r>
                            <a:rPr lang="en-US" altLang="zh-CN" sz="1400" b="0" i="1" smtClean="0">
                              <a:latin typeface="Cambria Math"/>
                            </a:rPr>
                            <m:t>=</m:t>
                          </m:r>
                          <m:f>
                            <m:fPr>
                              <m:ctrlPr>
                                <a:rPr lang="en-US" altLang="zh-CN" sz="1400" b="0" i="1" smtClean="0">
                                  <a:latin typeface="Cambria Math" panose="02040503050406030204" pitchFamily="18" charset="0"/>
                                </a:rPr>
                              </m:ctrlPr>
                            </m:fPr>
                            <m:num>
                              <m:r>
                                <a:rPr lang="en-US" altLang="zh-CN" sz="1400" b="0" i="1" smtClean="0">
                                  <a:latin typeface="Cambria Math"/>
                                </a:rPr>
                                <m:t>1</m:t>
                              </m:r>
                            </m:num>
                            <m:den>
                              <m:r>
                                <a:rPr lang="en-US" altLang="zh-CN" sz="1400" b="0" i="1" smtClean="0">
                                  <a:latin typeface="Cambria Math"/>
                                </a:rPr>
                                <m:t>𝑚</m:t>
                              </m:r>
                            </m:den>
                          </m:f>
                          <m:func>
                            <m:funcPr>
                              <m:ctrlPr>
                                <a:rPr lang="en-US" altLang="zh-CN" sz="1400" b="0" i="1" smtClean="0">
                                  <a:latin typeface="Cambria Math" panose="02040503050406030204" pitchFamily="18" charset="0"/>
                                </a:rPr>
                              </m:ctrlPr>
                            </m:funcPr>
                            <m:fName>
                              <m:r>
                                <m:rPr>
                                  <m:sty m:val="p"/>
                                </m:rPr>
                                <a:rPr lang="en-US" altLang="zh-CN" sz="1400" b="0" i="0" smtClean="0">
                                  <a:latin typeface="Cambria Math"/>
                                </a:rPr>
                                <m:t>log</m:t>
                              </m:r>
                            </m:fName>
                            <m:e>
                              <m:f>
                                <m:fPr>
                                  <m:ctrlPr>
                                    <a:rPr lang="en-US" altLang="zh-CN" sz="1400" b="0" i="1" smtClean="0">
                                      <a:latin typeface="Cambria Math" panose="02040503050406030204" pitchFamily="18" charset="0"/>
                                    </a:rPr>
                                  </m:ctrlPr>
                                </m:fPr>
                                <m:num>
                                  <m:sSub>
                                    <m:sSubPr>
                                      <m:ctrlPr>
                                        <a:rPr lang="en-US" altLang="zh-CN" sz="1400" b="0" i="1" smtClean="0">
                                          <a:latin typeface="Cambria Math" panose="02040503050406030204" pitchFamily="18" charset="0"/>
                                        </a:rPr>
                                      </m:ctrlPr>
                                    </m:sSubPr>
                                    <m:e>
                                      <m:r>
                                        <a:rPr lang="en-US" altLang="zh-CN" sz="1400" b="0" i="1" smtClean="0">
                                          <a:latin typeface="Cambria Math"/>
                                        </a:rPr>
                                        <m:t>𝑃</m:t>
                                      </m:r>
                                    </m:e>
                                    <m:sub>
                                      <m:r>
                                        <a:rPr lang="en-US" altLang="zh-CN" sz="1400" b="0" i="1" smtClean="0">
                                          <a:latin typeface="Cambria Math"/>
                                        </a:rPr>
                                        <m:t>1</m:t>
                                      </m:r>
                                    </m:sub>
                                  </m:sSub>
                                </m:num>
                                <m:den>
                                  <m:sSub>
                                    <m:sSubPr>
                                      <m:ctrlPr>
                                        <a:rPr lang="en-US" altLang="zh-CN" sz="1400" b="0" i="1" smtClean="0">
                                          <a:latin typeface="Cambria Math" panose="02040503050406030204" pitchFamily="18" charset="0"/>
                                        </a:rPr>
                                      </m:ctrlPr>
                                    </m:sSubPr>
                                    <m:e>
                                      <m:r>
                                        <a:rPr lang="en-US" altLang="zh-CN" sz="1400" b="0" i="1" smtClean="0">
                                          <a:latin typeface="Cambria Math"/>
                                        </a:rPr>
                                        <m:t>𝑃</m:t>
                                      </m:r>
                                    </m:e>
                                    <m:sub>
                                      <m:r>
                                        <a:rPr lang="en-US" altLang="zh-CN" sz="1400" b="0" i="1" smtClean="0">
                                          <a:latin typeface="Cambria Math"/>
                                        </a:rPr>
                                        <m:t>2</m:t>
                                      </m:r>
                                    </m:sub>
                                  </m:sSub>
                                </m:den>
                              </m:f>
                            </m:e>
                          </m:func>
                        </m:e>
                      </m:d>
                    </m:oMath>
                  </m:oMathPara>
                </a14:m>
                <a:endParaRPr lang="en-US" altLang="zh-CN" sz="1400" dirty="0" smtClean="0"/>
              </a:p>
              <a:p>
                <a:pPr marL="457200" indent="-457200">
                  <a:lnSpc>
                    <a:spcPct val="150000"/>
                  </a:lnSpc>
                  <a:buFont typeface="+mj-lt"/>
                  <a:buAutoNum type="alphaLcPeriod"/>
                </a:pP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𝑃</m:t>
                        </m:r>
                      </m:e>
                      <m:sub>
                        <m:r>
                          <a:rPr lang="en-US" altLang="zh-CN" sz="2000" b="0" i="1" smtClean="0">
                            <a:latin typeface="Cambria Math"/>
                          </a:rPr>
                          <m:t>1</m:t>
                        </m:r>
                      </m:sub>
                    </m:sSub>
                    <m:r>
                      <a:rPr lang="en-US" altLang="zh-CN" sz="2000" b="0" i="1" smtClean="0">
                        <a:latin typeface="Cambria Math"/>
                      </a:rPr>
                      <m:t>=0;</m:t>
                    </m:r>
                    <m:sSub>
                      <m:sSubPr>
                        <m:ctrlPr>
                          <a:rPr lang="en-US" altLang="zh-CN" sz="2000" b="0" i="1" smtClean="0">
                            <a:latin typeface="Cambria Math" panose="02040503050406030204" pitchFamily="18" charset="0"/>
                          </a:rPr>
                        </m:ctrlPr>
                      </m:sSubPr>
                      <m:e>
                        <m:r>
                          <a:rPr lang="en-US" altLang="zh-CN" sz="2000" b="0" i="1" smtClean="0">
                            <a:latin typeface="Cambria Math"/>
                          </a:rPr>
                          <m:t>𝑃</m:t>
                        </m:r>
                      </m:e>
                      <m:sub>
                        <m:r>
                          <a:rPr lang="en-US" altLang="zh-CN" sz="2000" b="0" i="1" smtClean="0">
                            <a:latin typeface="Cambria Math"/>
                          </a:rPr>
                          <m:t>2</m:t>
                        </m:r>
                      </m:sub>
                    </m:sSub>
                    <m:r>
                      <a:rPr lang="en-US" altLang="zh-CN" sz="2000" b="0" i="1" smtClean="0">
                        <a:latin typeface="Cambria Math"/>
                      </a:rPr>
                      <m:t>=0</m:t>
                    </m:r>
                  </m:oMath>
                </a14:m>
                <a:endParaRPr lang="en-US" altLang="zh-CN" sz="2000" b="0" dirty="0" smtClean="0"/>
              </a:p>
              <a:p>
                <a:pPr marL="457200" indent="-457200">
                  <a:lnSpc>
                    <a:spcPct val="150000"/>
                  </a:lnSpc>
                  <a:buFont typeface="+mj-lt"/>
                  <a:buAutoNum type="alphaLcPeriod"/>
                </a:pP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𝑃</m:t>
                        </m:r>
                      </m:e>
                      <m:sub>
                        <m:r>
                          <a:rPr lang="en-US" altLang="zh-CN" sz="2000" i="1">
                            <a:latin typeface="Cambria Math"/>
                          </a:rPr>
                          <m:t>1</m:t>
                        </m:r>
                      </m:sub>
                    </m:sSub>
                    <m:r>
                      <a:rPr lang="en-US" altLang="zh-CN" sz="2000" i="1" smtClean="0">
                        <a:latin typeface="Cambria Math"/>
                        <a:ea typeface="Cambria Math"/>
                      </a:rPr>
                      <m:t>≠</m:t>
                    </m:r>
                    <m:r>
                      <a:rPr lang="en-US" altLang="zh-CN" sz="2000" i="1">
                        <a:latin typeface="Cambria Math"/>
                      </a:rPr>
                      <m:t>0;</m:t>
                    </m:r>
                    <m:sSub>
                      <m:sSubPr>
                        <m:ctrlPr>
                          <a:rPr lang="en-US" altLang="zh-CN" sz="2000" i="1">
                            <a:latin typeface="Cambria Math" panose="02040503050406030204" pitchFamily="18" charset="0"/>
                          </a:rPr>
                        </m:ctrlPr>
                      </m:sSubPr>
                      <m:e>
                        <m:r>
                          <a:rPr lang="en-US" altLang="zh-CN" sz="2000" i="1">
                            <a:latin typeface="Cambria Math"/>
                          </a:rPr>
                          <m:t>𝑃</m:t>
                        </m:r>
                      </m:e>
                      <m:sub>
                        <m:r>
                          <a:rPr lang="en-US" altLang="zh-CN" sz="2000" i="1">
                            <a:latin typeface="Cambria Math"/>
                          </a:rPr>
                          <m:t>2</m:t>
                        </m:r>
                      </m:sub>
                    </m:sSub>
                    <m:r>
                      <a:rPr lang="en-US" altLang="zh-CN" sz="2000" i="1" smtClean="0">
                        <a:latin typeface="Cambria Math"/>
                        <a:ea typeface="Cambria Math"/>
                      </a:rPr>
                      <m:t>≠</m:t>
                    </m:r>
                    <m:r>
                      <a:rPr lang="en-US" altLang="zh-CN" sz="2000" i="1">
                        <a:latin typeface="Cambria Math"/>
                      </a:rPr>
                      <m:t>0</m:t>
                    </m:r>
                  </m:oMath>
                </a14:m>
                <a:endParaRPr lang="en-US" altLang="zh-CN" sz="2000" dirty="0" smtClean="0"/>
              </a:p>
              <a:p>
                <a:pPr marL="457200" indent="-457200">
                  <a:lnSpc>
                    <a:spcPct val="150000"/>
                  </a:lnSpc>
                  <a:buFont typeface="+mj-lt"/>
                  <a:buAutoNum type="alphaLcPeriod"/>
                </a:pP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𝑃</m:t>
                        </m:r>
                      </m:e>
                      <m:sub>
                        <m:r>
                          <a:rPr lang="en-US" altLang="zh-CN" sz="2000" i="1">
                            <a:latin typeface="Cambria Math"/>
                          </a:rPr>
                          <m:t>1</m:t>
                        </m:r>
                      </m:sub>
                    </m:sSub>
                    <m:r>
                      <a:rPr lang="en-US" altLang="zh-CN" sz="2000" i="1">
                        <a:latin typeface="Cambria Math"/>
                      </a:rPr>
                      <m:t>=0;</m:t>
                    </m:r>
                    <m:sSub>
                      <m:sSubPr>
                        <m:ctrlPr>
                          <a:rPr lang="en-US" altLang="zh-CN" sz="2000" i="1">
                            <a:latin typeface="Cambria Math" panose="02040503050406030204" pitchFamily="18" charset="0"/>
                          </a:rPr>
                        </m:ctrlPr>
                      </m:sSubPr>
                      <m:e>
                        <m:r>
                          <a:rPr lang="en-US" altLang="zh-CN" sz="2000" i="1">
                            <a:latin typeface="Cambria Math"/>
                          </a:rPr>
                          <m:t>𝑃</m:t>
                        </m:r>
                      </m:e>
                      <m:sub>
                        <m:r>
                          <a:rPr lang="en-US" altLang="zh-CN" sz="2000" i="1">
                            <a:latin typeface="Cambria Math"/>
                          </a:rPr>
                          <m:t>2</m:t>
                        </m:r>
                      </m:sub>
                    </m:sSub>
                    <m:r>
                      <a:rPr lang="en-US" altLang="zh-CN" sz="2000" i="1" smtClean="0">
                        <a:latin typeface="Cambria Math"/>
                        <a:ea typeface="Cambria Math"/>
                      </a:rPr>
                      <m:t>≠</m:t>
                    </m:r>
                    <m:r>
                      <a:rPr lang="en-US" altLang="zh-CN" sz="2000" i="1">
                        <a:latin typeface="Cambria Math"/>
                      </a:rPr>
                      <m:t>0</m:t>
                    </m:r>
                  </m:oMath>
                </a14:m>
                <a:r>
                  <a:rPr lang="en-US" altLang="zh-CN" sz="2000" dirty="0" smtClean="0"/>
                  <a:t>         </a:t>
                </a:r>
              </a:p>
              <a:p>
                <a:pPr marL="457200" indent="-457200">
                  <a:lnSpc>
                    <a:spcPct val="150000"/>
                  </a:lnSpc>
                  <a:buFont typeface="+mj-lt"/>
                  <a:buAutoNum type="alphaLcPeriod"/>
                </a:pP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𝑃</m:t>
                        </m:r>
                      </m:e>
                      <m:sub>
                        <m:r>
                          <a:rPr lang="en-US" altLang="zh-CN" sz="2000" i="1">
                            <a:latin typeface="Cambria Math"/>
                          </a:rPr>
                          <m:t>1</m:t>
                        </m:r>
                      </m:sub>
                    </m:sSub>
                    <m:r>
                      <a:rPr lang="en-US" altLang="zh-CN" sz="2000" i="1" smtClean="0">
                        <a:latin typeface="Cambria Math"/>
                        <a:ea typeface="Cambria Math"/>
                      </a:rPr>
                      <m:t>≠</m:t>
                    </m:r>
                    <m:r>
                      <a:rPr lang="en-US" altLang="zh-CN" sz="2000" i="1">
                        <a:latin typeface="Cambria Math"/>
                      </a:rPr>
                      <m:t>0;</m:t>
                    </m:r>
                    <m:sSub>
                      <m:sSubPr>
                        <m:ctrlPr>
                          <a:rPr lang="en-US" altLang="zh-CN" sz="2000" i="1">
                            <a:latin typeface="Cambria Math" panose="02040503050406030204" pitchFamily="18" charset="0"/>
                          </a:rPr>
                        </m:ctrlPr>
                      </m:sSubPr>
                      <m:e>
                        <m:r>
                          <a:rPr lang="en-US" altLang="zh-CN" sz="2000" i="1">
                            <a:latin typeface="Cambria Math"/>
                          </a:rPr>
                          <m:t>𝑃</m:t>
                        </m:r>
                      </m:e>
                      <m:sub>
                        <m:r>
                          <a:rPr lang="en-US" altLang="zh-CN" sz="2000" i="1">
                            <a:latin typeface="Cambria Math"/>
                          </a:rPr>
                          <m:t>2</m:t>
                        </m:r>
                      </m:sub>
                    </m:sSub>
                    <m:r>
                      <a:rPr lang="en-US" altLang="zh-CN" sz="2000" i="1">
                        <a:latin typeface="Cambria Math"/>
                      </a:rPr>
                      <m:t>=</m:t>
                    </m:r>
                    <m:r>
                      <a:rPr lang="en-US" altLang="zh-CN" sz="2000" b="0" i="1" smtClean="0">
                        <a:latin typeface="Cambria Math"/>
                      </a:rPr>
                      <m:t>0</m:t>
                    </m:r>
                  </m:oMath>
                </a14:m>
                <a:endParaRPr lang="en-US" altLang="zh-CN" sz="2000" dirty="0"/>
              </a:p>
              <a:p>
                <a:pPr marL="457200" indent="-457200">
                  <a:lnSpc>
                    <a:spcPct val="150000"/>
                  </a:lnSpc>
                  <a:buFont typeface="+mj-lt"/>
                  <a:buAutoNum type="alphaLcPeriod"/>
                </a:pPr>
                <a:endParaRPr lang="en-US" altLang="zh-CN" sz="2000" dirty="0"/>
              </a:p>
              <a:p>
                <a:pPr marL="457200" indent="-457200">
                  <a:lnSpc>
                    <a:spcPct val="150000"/>
                  </a:lnSpc>
                  <a:buFont typeface="+mj-lt"/>
                  <a:buAutoNum type="alphaLcPeriod"/>
                </a:pPr>
                <a:endParaRPr lang="en-US" altLang="zh-CN" sz="2000" dirty="0"/>
              </a:p>
              <a:p>
                <a:pPr marL="457200" indent="-457200">
                  <a:lnSpc>
                    <a:spcPct val="150000"/>
                  </a:lnSpc>
                  <a:buFont typeface="+mj-lt"/>
                  <a:buAutoNum type="alphaLcPeriod"/>
                </a:pPr>
                <a:endParaRPr lang="en-US" altLang="zh-CN" sz="2000" b="0" dirty="0" smtClean="0"/>
              </a:p>
              <a:p>
                <a:pPr marL="0" indent="0">
                  <a:lnSpc>
                    <a:spcPct val="150000"/>
                  </a:lnSpc>
                  <a:buNone/>
                </a:pPr>
                <a:endParaRPr lang="en-US" altLang="zh-CN" sz="2000" dirty="0" smtClean="0"/>
              </a:p>
              <a:p>
                <a:pPr marL="0" indent="457200">
                  <a:lnSpc>
                    <a:spcPct val="150000"/>
                  </a:lnSpc>
                  <a:buNone/>
                </a:pPr>
                <a:endParaRPr lang="en-US" altLang="zh-CN" sz="2000" dirty="0"/>
              </a:p>
              <a:p>
                <a:pPr marL="0" indent="457200">
                  <a:lnSpc>
                    <a:spcPct val="150000"/>
                  </a:lnSpc>
                  <a:buNone/>
                </a:pPr>
                <a:endParaRPr lang="en-US" altLang="zh-CN" sz="2000" dirty="0" smtClean="0"/>
              </a:p>
              <a:p>
                <a:pPr marL="0" indent="457200">
                  <a:lnSpc>
                    <a:spcPct val="150000"/>
                  </a:lnSpc>
                  <a:buNone/>
                </a:pPr>
                <a:endParaRPr lang="en-US" altLang="zh-CN" sz="2000" dirty="0"/>
              </a:p>
              <a:p>
                <a:pPr marL="0" indent="457200">
                  <a:lnSpc>
                    <a:spcPct val="150000"/>
                  </a:lnSpc>
                  <a:buNone/>
                </a:pPr>
                <a:endParaRPr lang="en-US" altLang="zh-CN" sz="2000" dirty="0" smtClean="0"/>
              </a:p>
              <a:p>
                <a:pPr marL="0" indent="457200">
                  <a:lnSpc>
                    <a:spcPct val="150000"/>
                  </a:lnSpc>
                  <a:buNone/>
                </a:pPr>
                <a:endParaRPr lang="en-US" altLang="zh-CN" sz="2000" dirty="0"/>
              </a:p>
              <a:p>
                <a:pPr marL="0" indent="457200">
                  <a:lnSpc>
                    <a:spcPct val="150000"/>
                  </a:lnSpc>
                  <a:buNone/>
                </a:pPr>
                <a:endParaRPr lang="en-US" altLang="zh-CN" sz="2000" dirty="0" smtClean="0"/>
              </a:p>
              <a:p>
                <a:pPr marL="0" indent="457200">
                  <a:lnSpc>
                    <a:spcPct val="150000"/>
                  </a:lnSpc>
                  <a:buNone/>
                </a:pPr>
                <a:endParaRPr lang="en-US" altLang="zh-CN" sz="29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8229600" cy="5069160"/>
              </a:xfrm>
              <a:blipFill rotWithShape="1">
                <a:blip r:embed="rId2"/>
                <a:stretch>
                  <a:fillRect l="-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823726" y="5445224"/>
                <a:ext cx="5996746" cy="646331"/>
              </a:xfrm>
              <a:prstGeom prst="rect">
                <a:avLst/>
              </a:prstGeom>
              <a:noFill/>
            </p:spPr>
            <p:txBody>
              <a:bodyPr wrap="square" rtlCol="0">
                <a:spAutoFit/>
              </a:bodyPr>
              <a:lstStyle/>
              <a:p>
                <a:r>
                  <a:rPr lang="zh-CN" altLang="en-US" dirty="0" smtClean="0"/>
                  <a:t>前两种情况</a:t>
                </a:r>
                <a:r>
                  <a:rPr lang="en-US" altLang="zh-CN" dirty="0" smtClean="0">
                    <a:latin typeface="Times New Roman" panose="02020603050405020304" pitchFamily="18" charset="0"/>
                    <a:cs typeface="Times New Roman" panose="02020603050405020304" pitchFamily="18" charset="0"/>
                  </a:rPr>
                  <a:t>JS</a:t>
                </a:r>
                <a:r>
                  <a:rPr lang="zh-CN" altLang="en-US" dirty="0"/>
                  <a:t>距</a:t>
                </a:r>
                <a:r>
                  <a:rPr lang="zh-CN" altLang="en-US" dirty="0" smtClean="0"/>
                  <a:t>离</a:t>
                </a:r>
                <a:r>
                  <a:rPr lang="zh-CN" altLang="en-US" dirty="0"/>
                  <a:t>均</a:t>
                </a:r>
                <a:r>
                  <a:rPr lang="zh-CN" altLang="en-US" dirty="0" smtClean="0"/>
                  <a:t>为</a:t>
                </a:r>
                <a:r>
                  <a:rPr lang="en-US" altLang="zh-CN" dirty="0" smtClean="0"/>
                  <a:t>0,</a:t>
                </a:r>
                <a:r>
                  <a:rPr lang="zh-CN" altLang="en-US" dirty="0" smtClean="0"/>
                  <a:t>后两种情况</a:t>
                </a:r>
                <a:r>
                  <a:rPr lang="en-US" altLang="zh-CN" dirty="0">
                    <a:latin typeface="Times New Roman" panose="02020603050405020304" pitchFamily="18" charset="0"/>
                    <a:cs typeface="Times New Roman" panose="02020603050405020304" pitchFamily="18" charset="0"/>
                  </a:rPr>
                  <a:t>JS</a:t>
                </a:r>
                <a:r>
                  <a:rPr lang="zh-CN" altLang="en-US" dirty="0" smtClean="0"/>
                  <a:t>距离</a:t>
                </a:r>
                <a14:m>
                  <m:oMath xmlns:m="http://schemas.openxmlformats.org/officeDocument/2006/math">
                    <m:r>
                      <a:rPr lang="zh-CN" altLang="en-US" i="1" dirty="0" smtClean="0">
                        <a:latin typeface="Cambria Math"/>
                      </a:rPr>
                      <m:t>均为</m:t>
                    </m:r>
                    <m:func>
                      <m:funcPr>
                        <m:ctrlPr>
                          <a:rPr lang="en-US" altLang="zh-CN" i="1" smtClean="0">
                            <a:latin typeface="Cambria Math" panose="02040503050406030204" pitchFamily="18" charset="0"/>
                          </a:rPr>
                        </m:ctrlPr>
                      </m:funcPr>
                      <m:fName>
                        <m:r>
                          <m:rPr>
                            <m:sty m:val="p"/>
                          </m:rPr>
                          <a:rPr lang="en-US" altLang="zh-CN" i="0" smtClean="0">
                            <a:latin typeface="Cambria Math"/>
                          </a:rPr>
                          <m:t>log</m:t>
                        </m:r>
                      </m:fName>
                      <m:e>
                        <m:r>
                          <a:rPr lang="en-US" altLang="zh-CN" b="0" i="1" smtClean="0">
                            <a:latin typeface="Cambria Math"/>
                          </a:rPr>
                          <m:t>2</m:t>
                        </m:r>
                      </m:e>
                    </m:func>
                  </m:oMath>
                </a14:m>
                <a:endParaRPr lang="en-US" altLang="zh-CN" dirty="0"/>
              </a:p>
              <a:p>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823726" y="5445224"/>
                <a:ext cx="5996746" cy="646331"/>
              </a:xfrm>
              <a:prstGeom prst="rect">
                <a:avLst/>
              </a:prstGeom>
              <a:blipFill rotWithShape="1">
                <a:blip r:embed="rId3"/>
                <a:stretch>
                  <a:fillRect l="-813" t="-75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385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solidFill>
                  <a:prstClr val="black"/>
                </a:solidFill>
                <a:latin typeface="黑体" panose="02010609060101010101" pitchFamily="49" charset="-122"/>
                <a:ea typeface="黑体" panose="02010609060101010101" pitchFamily="49" charset="-122"/>
              </a:rPr>
              <a:t>一、原始</a:t>
            </a:r>
            <a:r>
              <a:rPr lang="en-US" altLang="zh-CN" sz="32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GAN</a:t>
            </a:r>
            <a:r>
              <a:rPr lang="zh-CN" altLang="en-US" sz="3200" dirty="0">
                <a:solidFill>
                  <a:prstClr val="black"/>
                </a:solidFill>
                <a:latin typeface="黑体" panose="02010609060101010101" pitchFamily="49" charset="-122"/>
                <a:ea typeface="黑体" panose="02010609060101010101" pitchFamily="49" charset="-122"/>
              </a:rPr>
              <a:t>存在的问题</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457200">
                  <a:lnSpc>
                    <a:spcPct val="150000"/>
                  </a:lnSpc>
                  <a:buNone/>
                </a:pPr>
                <a:r>
                  <a:rPr lang="zh-CN" altLang="en-US" sz="2000" dirty="0"/>
                  <a:t>当</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𝑝</m:t>
                        </m:r>
                      </m:e>
                      <m:sub>
                        <m:r>
                          <a:rPr lang="en-US" altLang="zh-CN" sz="2000" i="1">
                            <a:latin typeface="Cambria Math"/>
                          </a:rPr>
                          <m:t>𝑑𝑎𝑡𝑎</m:t>
                        </m:r>
                      </m:sub>
                    </m:sSub>
                  </m:oMath>
                </a14:m>
                <a:r>
                  <a:rPr lang="zh-CN" altLang="en-US" sz="2000" dirty="0"/>
                  <a:t>与</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𝑝</m:t>
                        </m:r>
                      </m:e>
                      <m:sub>
                        <m:r>
                          <a:rPr lang="en-US" altLang="zh-CN" sz="2000" i="1">
                            <a:latin typeface="Cambria Math"/>
                          </a:rPr>
                          <m:t>𝑔</m:t>
                        </m:r>
                      </m:sub>
                    </m:sSub>
                  </m:oMath>
                </a14:m>
                <a:r>
                  <a:rPr lang="zh-CN" altLang="en-US" sz="2000" dirty="0"/>
                  <a:t>的支撑集是高维空间中的低维流形时，</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𝑝</m:t>
                        </m:r>
                      </m:e>
                      <m:sub>
                        <m:r>
                          <a:rPr lang="en-US" altLang="zh-CN" sz="2000" i="1">
                            <a:latin typeface="Cambria Math"/>
                          </a:rPr>
                          <m:t>𝑑𝑎𝑡𝑎</m:t>
                        </m:r>
                      </m:sub>
                    </m:sSub>
                  </m:oMath>
                </a14:m>
                <a:r>
                  <a:rPr lang="zh-CN" altLang="en-US" sz="2000" dirty="0"/>
                  <a:t>与</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𝑝</m:t>
                        </m:r>
                      </m:e>
                      <m:sub>
                        <m:r>
                          <a:rPr lang="en-US" altLang="zh-CN" sz="2000" i="1">
                            <a:latin typeface="Cambria Math"/>
                          </a:rPr>
                          <m:t>𝑔</m:t>
                        </m:r>
                      </m:sub>
                    </m:sSub>
                  </m:oMath>
                </a14:m>
                <a:r>
                  <a:rPr lang="zh-CN" altLang="en-US" sz="2000" dirty="0"/>
                  <a:t>重叠部分测度为</a:t>
                </a:r>
                <a:r>
                  <a:rPr lang="en-US" altLang="zh-CN" sz="2000" dirty="0">
                    <a:latin typeface="Times New Roman" panose="02020603050405020304" pitchFamily="18" charset="0"/>
                    <a:cs typeface="Times New Roman" panose="02020603050405020304" pitchFamily="18" charset="0"/>
                  </a:rPr>
                  <a:t>0</a:t>
                </a:r>
                <a:r>
                  <a:rPr lang="zh-CN" altLang="en-US" sz="2000" dirty="0"/>
                  <a:t>的概率为</a:t>
                </a:r>
                <a:r>
                  <a:rPr lang="en-US" altLang="zh-CN" sz="2000" dirty="0">
                    <a:latin typeface="Times New Roman" panose="02020603050405020304" pitchFamily="18" charset="0"/>
                    <a:cs typeface="Times New Roman" panose="02020603050405020304" pitchFamily="18" charset="0"/>
                  </a:rPr>
                  <a:t>1</a:t>
                </a:r>
                <a:r>
                  <a:rPr lang="zh-CN" altLang="en-US" sz="1400" dirty="0" smtClean="0">
                    <a:solidFill>
                      <a:srgbClr val="FF0000"/>
                    </a:solidFill>
                  </a:rPr>
                  <a:t>（</a:t>
                </a:r>
                <a14:m>
                  <m:oMath xmlns:m="http://schemas.openxmlformats.org/officeDocument/2006/math">
                    <m:sSub>
                      <m:sSubPr>
                        <m:ctrlPr>
                          <a:rPr lang="en-US" altLang="zh-CN" sz="1400" i="1" smtClean="0">
                            <a:solidFill>
                              <a:srgbClr val="FF0000"/>
                            </a:solidFill>
                            <a:latin typeface="Cambria Math" panose="02040503050406030204" pitchFamily="18" charset="0"/>
                          </a:rPr>
                        </m:ctrlPr>
                      </m:sSubPr>
                      <m:e>
                        <m:r>
                          <a:rPr lang="en-US" altLang="zh-CN" sz="1400" i="1">
                            <a:solidFill>
                              <a:srgbClr val="FF0000"/>
                            </a:solidFill>
                            <a:latin typeface="Cambria Math"/>
                          </a:rPr>
                          <m:t>𝑝</m:t>
                        </m:r>
                      </m:e>
                      <m:sub>
                        <m:r>
                          <a:rPr lang="en-US" altLang="zh-CN" sz="1400" i="1">
                            <a:solidFill>
                              <a:srgbClr val="FF0000"/>
                            </a:solidFill>
                            <a:latin typeface="Cambria Math"/>
                          </a:rPr>
                          <m:t>𝑑𝑎𝑡𝑎</m:t>
                        </m:r>
                      </m:sub>
                    </m:sSub>
                    <m:r>
                      <a:rPr lang="zh-CN" altLang="en-US" sz="1400" i="1">
                        <a:solidFill>
                          <a:srgbClr val="FF0000"/>
                        </a:solidFill>
                        <a:latin typeface="Cambria Math"/>
                      </a:rPr>
                      <m:t>：</m:t>
                    </m:r>
                  </m:oMath>
                </a14:m>
                <a:r>
                  <a:rPr lang="zh-CN" altLang="en-US" sz="1400" dirty="0">
                    <a:solidFill>
                      <a:srgbClr val="FF0000"/>
                    </a:solidFill>
                  </a:rPr>
                  <a:t>真实数据分布</a:t>
                </a:r>
                <a14:m>
                  <m:oMath xmlns:m="http://schemas.openxmlformats.org/officeDocument/2006/math">
                    <m:sSub>
                      <m:sSubPr>
                        <m:ctrlPr>
                          <a:rPr lang="en-US" altLang="zh-CN" sz="1400" i="1">
                            <a:solidFill>
                              <a:srgbClr val="FF0000"/>
                            </a:solidFill>
                            <a:latin typeface="Cambria Math" panose="02040503050406030204" pitchFamily="18" charset="0"/>
                          </a:rPr>
                        </m:ctrlPr>
                      </m:sSubPr>
                      <m:e>
                        <m:r>
                          <a:rPr lang="zh-CN" altLang="en-US" sz="1400" i="1">
                            <a:solidFill>
                              <a:srgbClr val="FF0000"/>
                            </a:solidFill>
                            <a:latin typeface="Cambria Math"/>
                          </a:rPr>
                          <m:t>；</m:t>
                        </m:r>
                        <m:r>
                          <a:rPr lang="en-US" altLang="zh-CN" sz="1400" i="1">
                            <a:solidFill>
                              <a:srgbClr val="FF0000"/>
                            </a:solidFill>
                            <a:latin typeface="Cambria Math"/>
                          </a:rPr>
                          <m:t>𝑝</m:t>
                        </m:r>
                      </m:e>
                      <m:sub>
                        <m:r>
                          <a:rPr lang="en-US" altLang="zh-CN" sz="1400" i="1">
                            <a:solidFill>
                              <a:srgbClr val="FF0000"/>
                            </a:solidFill>
                            <a:latin typeface="Cambria Math"/>
                          </a:rPr>
                          <m:t>𝑔</m:t>
                        </m:r>
                      </m:sub>
                    </m:sSub>
                  </m:oMath>
                </a14:m>
                <a:r>
                  <a:rPr lang="zh-CN" altLang="en-US" sz="1400" dirty="0">
                    <a:solidFill>
                      <a:srgbClr val="FF0000"/>
                    </a:solidFill>
                  </a:rPr>
                  <a:t>：生成数据分布</a:t>
                </a:r>
                <a:r>
                  <a:rPr lang="zh-CN" altLang="en-US" sz="1400" dirty="0" smtClean="0">
                    <a:solidFill>
                      <a:srgbClr val="FF0000"/>
                    </a:solidFill>
                  </a:rPr>
                  <a:t>）</a:t>
                </a:r>
                <a:endParaRPr lang="en-US" altLang="zh-CN" sz="1400" dirty="0">
                  <a:solidFill>
                    <a:srgbClr val="FF0000"/>
                  </a:solidFill>
                </a:endParaRPr>
              </a:p>
              <a:p>
                <a:pPr marL="0" indent="457200">
                  <a:lnSpc>
                    <a:spcPct val="150000"/>
                  </a:lnSpc>
                  <a:buNone/>
                </a:pPr>
                <a:r>
                  <a:rPr lang="zh-CN" altLang="en-US" sz="2000" dirty="0" smtClean="0">
                    <a:latin typeface="+mn-ea"/>
                  </a:rPr>
                  <a:t>在近似最</a:t>
                </a:r>
                <a:r>
                  <a:rPr lang="zh-CN" altLang="en-US" sz="2000" dirty="0">
                    <a:latin typeface="+mn-ea"/>
                  </a:rPr>
                  <a:t>优判别器下，最小化生成器的</a:t>
                </a:r>
                <a:r>
                  <a:rPr lang="en-US" altLang="zh-CN" sz="2000" dirty="0">
                    <a:latin typeface="Times New Roman" panose="02020603050405020304" pitchFamily="18" charset="0"/>
                    <a:cs typeface="Times New Roman" panose="02020603050405020304" pitchFamily="18" charset="0"/>
                  </a:rPr>
                  <a:t>loss</a:t>
                </a:r>
                <a:r>
                  <a:rPr lang="zh-CN" altLang="en-US" sz="2000" dirty="0">
                    <a:latin typeface="+mn-ea"/>
                  </a:rPr>
                  <a:t>等价于最小化与之间的</a:t>
                </a:r>
                <a:r>
                  <a:rPr lang="en-US" altLang="zh-CN" sz="2000" dirty="0" smtClean="0">
                    <a:latin typeface="Times New Roman" panose="02020603050405020304" pitchFamily="18" charset="0"/>
                    <a:cs typeface="Times New Roman" panose="02020603050405020304" pitchFamily="18" charset="0"/>
                  </a:rPr>
                  <a:t>JS</a:t>
                </a:r>
                <a:r>
                  <a:rPr lang="zh-CN" altLang="en-US" sz="2000" dirty="0">
                    <a:latin typeface="+mn-ea"/>
                  </a:rPr>
                  <a:t>距离</a:t>
                </a:r>
                <a:r>
                  <a:rPr lang="zh-CN" altLang="en-US" sz="2000" dirty="0" smtClean="0">
                    <a:latin typeface="+mn-ea"/>
                  </a:rPr>
                  <a:t>，</a:t>
                </a:r>
                <a:r>
                  <a:rPr lang="zh-CN" altLang="en-US" sz="2000" dirty="0">
                    <a:latin typeface="+mn-ea"/>
                  </a:rPr>
                  <a:t>而</a:t>
                </a:r>
                <a:r>
                  <a:rPr lang="zh-CN" altLang="en-US" sz="2000" dirty="0" smtClean="0">
                    <a:latin typeface="+mn-ea"/>
                  </a:rPr>
                  <a:t>由于</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𝑝</m:t>
                        </m:r>
                      </m:e>
                      <m:sub>
                        <m:r>
                          <a:rPr lang="en-US" altLang="zh-CN" sz="2000" i="1">
                            <a:latin typeface="Cambria Math"/>
                          </a:rPr>
                          <m:t>𝑑𝑎𝑡𝑎</m:t>
                        </m:r>
                      </m:sub>
                    </m:sSub>
                  </m:oMath>
                </a14:m>
                <a:r>
                  <a:rPr lang="zh-CN" altLang="en-US" sz="2000" dirty="0" smtClean="0">
                    <a:latin typeface="+mn-ea"/>
                  </a:rPr>
                  <a:t>与</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𝑝</m:t>
                        </m:r>
                      </m:e>
                      <m:sub>
                        <m:r>
                          <a:rPr lang="en-US" altLang="zh-CN" sz="2000" i="1">
                            <a:latin typeface="Cambria Math"/>
                          </a:rPr>
                          <m:t>𝑔</m:t>
                        </m:r>
                      </m:sub>
                    </m:sSub>
                  </m:oMath>
                </a14:m>
                <a:r>
                  <a:rPr lang="zh-CN" altLang="en-US" sz="2000" dirty="0">
                    <a:latin typeface="+mn-ea"/>
                  </a:rPr>
                  <a:t>几</a:t>
                </a:r>
                <a:r>
                  <a:rPr lang="zh-CN" altLang="en-US" sz="2000" dirty="0" smtClean="0">
                    <a:latin typeface="+mn-ea"/>
                  </a:rPr>
                  <a:t>乎没有重叠或者没有不可忽略的重叠，</a:t>
                </a:r>
                <a:r>
                  <a:rPr lang="zh-CN" altLang="en-US" sz="2000" dirty="0">
                    <a:latin typeface="+mn-ea"/>
                  </a:rPr>
                  <a:t>所以无论它们相距多</a:t>
                </a:r>
                <a:r>
                  <a:rPr lang="zh-CN" altLang="en-US" sz="2000" dirty="0" smtClean="0">
                    <a:latin typeface="+mn-ea"/>
                  </a:rPr>
                  <a:t>远</a:t>
                </a:r>
                <a:r>
                  <a:rPr lang="en-US" altLang="zh-CN" sz="2000" dirty="0" smtClean="0">
                    <a:latin typeface="Times New Roman" panose="02020603050405020304" pitchFamily="18" charset="0"/>
                    <a:cs typeface="Times New Roman" panose="02020603050405020304" pitchFamily="18" charset="0"/>
                  </a:rPr>
                  <a:t>JS</a:t>
                </a:r>
                <a:r>
                  <a:rPr lang="zh-CN" altLang="en-US" sz="2000" dirty="0">
                    <a:latin typeface="+mn-ea"/>
                  </a:rPr>
                  <a:t>距离</a:t>
                </a:r>
                <a:r>
                  <a:rPr lang="zh-CN" altLang="en-US" sz="2000" dirty="0" smtClean="0">
                    <a:latin typeface="+mn-ea"/>
                  </a:rPr>
                  <a:t>都</a:t>
                </a:r>
                <a:r>
                  <a:rPr lang="zh-CN" altLang="en-US" sz="2000" dirty="0">
                    <a:latin typeface="+mn-ea"/>
                  </a:rPr>
                  <a:t>是常数，最终导致生成器的梯度（近似）为</a:t>
                </a:r>
                <a:r>
                  <a:rPr lang="en-US" altLang="zh-CN" sz="2000" dirty="0">
                    <a:latin typeface="+mn-ea"/>
                  </a:rPr>
                  <a:t>0</a:t>
                </a:r>
                <a:r>
                  <a:rPr lang="zh-CN" altLang="en-US" sz="2000" dirty="0">
                    <a:latin typeface="+mn-ea"/>
                  </a:rPr>
                  <a:t>，梯度消失</a:t>
                </a:r>
                <a:r>
                  <a:rPr lang="zh-CN" altLang="en-US" sz="2000" dirty="0" smtClean="0">
                    <a:latin typeface="+mn-ea"/>
                  </a:rPr>
                  <a:t>。</a:t>
                </a:r>
                <a:r>
                  <a:rPr lang="zh-CN" altLang="en-US" sz="2000" dirty="0">
                    <a:solidFill>
                      <a:srgbClr val="FF0000"/>
                    </a:solidFill>
                  </a:rPr>
                  <a:t>判别器训练得太好，生成器梯度消</a:t>
                </a:r>
                <a:r>
                  <a:rPr lang="zh-CN" altLang="en-US" sz="2000" dirty="0" smtClean="0">
                    <a:solidFill>
                      <a:srgbClr val="FF0000"/>
                    </a:solidFill>
                  </a:rPr>
                  <a:t>失；</a:t>
                </a:r>
                <a:r>
                  <a:rPr lang="zh-CN" altLang="en-US" sz="2000" dirty="0">
                    <a:solidFill>
                      <a:srgbClr val="FF0000"/>
                    </a:solidFill>
                  </a:rPr>
                  <a:t>判别器训练得不好，生成器梯度不</a:t>
                </a:r>
                <a:r>
                  <a:rPr lang="zh-CN" altLang="en-US" sz="2000" dirty="0" smtClean="0">
                    <a:solidFill>
                      <a:srgbClr val="FF0000"/>
                    </a:solidFill>
                  </a:rPr>
                  <a:t>准。</a:t>
                </a:r>
                <a:endParaRPr lang="zh-CN" altLang="en-US" sz="2000" dirty="0">
                  <a:solidFill>
                    <a:srgbClr val="FF0000"/>
                  </a:solidFill>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741" r="-296"/>
                </a:stretch>
              </a:blipFill>
            </p:spPr>
            <p:txBody>
              <a:bodyPr/>
              <a:lstStyle/>
              <a:p>
                <a:r>
                  <a:rPr lang="zh-CN" altLang="en-US">
                    <a:noFill/>
                  </a:rPr>
                  <a:t> </a:t>
                </a:r>
              </a:p>
            </p:txBody>
          </p:sp>
        </mc:Fallback>
      </mc:AlternateContent>
      <p:sp>
        <p:nvSpPr>
          <p:cNvPr id="4" name="矩形 3"/>
          <p:cNvSpPr/>
          <p:nvPr/>
        </p:nvSpPr>
        <p:spPr>
          <a:xfrm>
            <a:off x="2668149" y="5013176"/>
            <a:ext cx="3168352" cy="1584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椭圆 4"/>
              <p:cNvSpPr/>
              <p:nvPr/>
            </p:nvSpPr>
            <p:spPr>
              <a:xfrm>
                <a:off x="2915816" y="5293501"/>
                <a:ext cx="1224136"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𝑝</m:t>
                          </m:r>
                        </m:e>
                        <m:sub>
                          <m:r>
                            <a:rPr lang="en-US" altLang="zh-CN" b="0" i="1" smtClean="0">
                              <a:latin typeface="Cambria Math"/>
                            </a:rPr>
                            <m:t>𝑑𝑎𝑡𝑎</m:t>
                          </m:r>
                        </m:sub>
                      </m:sSub>
                    </m:oMath>
                  </m:oMathPara>
                </a14:m>
                <a:endParaRPr lang="zh-CN" altLang="en-US" dirty="0"/>
              </a:p>
            </p:txBody>
          </p:sp>
        </mc:Choice>
        <mc:Fallback xmlns="">
          <p:sp>
            <p:nvSpPr>
              <p:cNvPr id="5" name="椭圆 4"/>
              <p:cNvSpPr>
                <a:spLocks noRot="1" noChangeAspect="1" noMove="1" noResize="1" noEditPoints="1" noAdjustHandles="1" noChangeArrowheads="1" noChangeShapeType="1" noTextEdit="1"/>
              </p:cNvSpPr>
              <p:nvPr/>
            </p:nvSpPr>
            <p:spPr>
              <a:xfrm>
                <a:off x="2915816" y="5293501"/>
                <a:ext cx="1224136" cy="1152128"/>
              </a:xfrm>
              <a:prstGeom prst="ellipse">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p:cNvSpPr/>
              <p:nvPr/>
            </p:nvSpPr>
            <p:spPr>
              <a:xfrm>
                <a:off x="4067944" y="5157192"/>
                <a:ext cx="1224136" cy="115212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𝑝</m:t>
                          </m:r>
                        </m:e>
                        <m:sub>
                          <m:r>
                            <a:rPr lang="en-US" altLang="zh-CN" b="0" i="1" smtClean="0">
                              <a:latin typeface="Cambria Math"/>
                            </a:rPr>
                            <m:t>𝑔</m:t>
                          </m:r>
                        </m:sub>
                      </m:sSub>
                    </m:oMath>
                  </m:oMathPara>
                </a14:m>
                <a:endParaRPr lang="zh-CN" altLang="en-US" dirty="0"/>
              </a:p>
            </p:txBody>
          </p:sp>
        </mc:Choice>
        <mc:Fallback xmlns="">
          <p:sp>
            <p:nvSpPr>
              <p:cNvPr id="6" name="椭圆 5"/>
              <p:cNvSpPr>
                <a:spLocks noRot="1" noChangeAspect="1" noMove="1" noResize="1" noEditPoints="1" noAdjustHandles="1" noChangeArrowheads="1" noChangeShapeType="1" noTextEdit="1"/>
              </p:cNvSpPr>
              <p:nvPr/>
            </p:nvSpPr>
            <p:spPr>
              <a:xfrm>
                <a:off x="4067944" y="5157192"/>
                <a:ext cx="1224136" cy="1152128"/>
              </a:xfrm>
              <a:prstGeom prst="ellipse">
                <a:avLst/>
              </a:prstGeom>
              <a:blipFill rotWithShape="1">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9861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latin typeface="黑体" panose="02010609060101010101" pitchFamily="49" charset="-122"/>
                <a:ea typeface="黑体" panose="02010609060101010101" pitchFamily="49" charset="-122"/>
              </a:rPr>
              <a:t>一、原始</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GAN</a:t>
            </a:r>
            <a:r>
              <a:rPr lang="zh-CN" altLang="en-US" sz="3200" dirty="0">
                <a:latin typeface="黑体" panose="02010609060101010101" pitchFamily="49" charset="-122"/>
                <a:ea typeface="黑体" panose="02010609060101010101" pitchFamily="49" charset="-122"/>
              </a:rPr>
              <a:t>存在的问题</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1628800"/>
                <a:ext cx="8229600" cy="4525963"/>
              </a:xfrm>
            </p:spPr>
            <p:txBody>
              <a:bodyPr>
                <a:normAutofit/>
              </a:bodyPr>
              <a:lstStyle/>
              <a:p>
                <a:pPr marL="0" indent="0">
                  <a:buNone/>
                </a:pPr>
                <a:r>
                  <a:rPr lang="en-US" altLang="zh-CN" sz="2000" dirty="0" smtClean="0">
                    <a:latin typeface="Times New Roman" panose="02020603050405020304" pitchFamily="18" charset="0"/>
                    <a:cs typeface="Times New Roman" panose="02020603050405020304" pitchFamily="18" charset="0"/>
                  </a:rPr>
                  <a:t>Ian Goodfellow</a:t>
                </a:r>
                <a:r>
                  <a:rPr lang="zh-CN" altLang="en-US" sz="2000" dirty="0" smtClean="0"/>
                  <a:t>本人的改进：</a:t>
                </a: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a:rPr>
                            <m:t>𝐽</m:t>
                          </m:r>
                        </m:e>
                        <m:sup>
                          <m:d>
                            <m:dPr>
                              <m:ctrlPr>
                                <a:rPr lang="en-US" altLang="zh-CN" sz="2000" i="1" smtClean="0">
                                  <a:latin typeface="Cambria Math" panose="02040503050406030204" pitchFamily="18" charset="0"/>
                                </a:rPr>
                              </m:ctrlPr>
                            </m:dPr>
                            <m:e>
                              <m:r>
                                <a:rPr lang="en-US" altLang="zh-CN" sz="2000" b="0" i="1" smtClean="0">
                                  <a:latin typeface="Cambria Math"/>
                                </a:rPr>
                                <m:t>𝐺</m:t>
                              </m:r>
                            </m:e>
                          </m:d>
                        </m:sup>
                      </m:sSup>
                      <m:r>
                        <a:rPr lang="en-US" altLang="zh-CN" sz="2000" b="0" i="1" smtClean="0">
                          <a:latin typeface="Cambria Math"/>
                        </a:rPr>
                        <m:t>=−</m:t>
                      </m:r>
                      <m:f>
                        <m:fPr>
                          <m:ctrlPr>
                            <a:rPr lang="en-US" altLang="zh-CN" sz="2000" b="0" i="1" smtClean="0">
                              <a:latin typeface="Cambria Math" panose="02040503050406030204" pitchFamily="18" charset="0"/>
                            </a:rPr>
                          </m:ctrlPr>
                        </m:fPr>
                        <m:num>
                          <m:r>
                            <a:rPr lang="en-US" altLang="zh-CN" sz="2000" b="0" i="1" smtClean="0">
                              <a:latin typeface="Cambria Math"/>
                            </a:rPr>
                            <m:t>1</m:t>
                          </m:r>
                        </m:num>
                        <m:den>
                          <m:r>
                            <a:rPr lang="en-US" altLang="zh-CN" sz="2000" b="0" i="1" smtClean="0">
                              <a:latin typeface="Cambria Math"/>
                            </a:rPr>
                            <m:t>2</m:t>
                          </m:r>
                        </m:den>
                      </m:f>
                      <m:sSub>
                        <m:sSubPr>
                          <m:ctrlPr>
                            <a:rPr lang="en-US" altLang="zh-CN" sz="2000" b="0" i="1" smtClean="0">
                              <a:latin typeface="Cambria Math" panose="02040503050406030204" pitchFamily="18" charset="0"/>
                            </a:rPr>
                          </m:ctrlPr>
                        </m:sSubPr>
                        <m:e>
                          <m:r>
                            <a:rPr lang="en-US" altLang="zh-CN" sz="2000" b="0" i="1" smtClean="0">
                              <a:latin typeface="Cambria Math"/>
                            </a:rPr>
                            <m:t>𝐸</m:t>
                          </m:r>
                        </m:e>
                        <m:sub>
                          <m:r>
                            <a:rPr lang="en-US" altLang="zh-CN" sz="2000" b="0" i="1" smtClean="0">
                              <a:latin typeface="Cambria Math"/>
                            </a:rPr>
                            <m:t>𝑧</m:t>
                          </m:r>
                        </m:sub>
                      </m:sSub>
                      <m:d>
                        <m:dPr>
                          <m:ctrlPr>
                            <a:rPr lang="en-US" altLang="zh-CN" sz="2000" b="0" i="1" smtClean="0">
                              <a:latin typeface="Cambria Math" panose="02040503050406030204" pitchFamily="18" charset="0"/>
                            </a:rPr>
                          </m:ctrlPr>
                        </m:dPr>
                        <m:e>
                          <m:func>
                            <m:funcPr>
                              <m:ctrlPr>
                                <a:rPr lang="en-US" altLang="zh-CN" sz="2000" b="0" i="1" smtClean="0">
                                  <a:latin typeface="Cambria Math" panose="02040503050406030204" pitchFamily="18" charset="0"/>
                                </a:rPr>
                              </m:ctrlPr>
                            </m:funcPr>
                            <m:fName>
                              <m:r>
                                <m:rPr>
                                  <m:sty m:val="p"/>
                                </m:rPr>
                                <a:rPr lang="en-US" altLang="zh-CN" sz="2000" b="0" i="0" smtClean="0">
                                  <a:latin typeface="Cambria Math"/>
                                </a:rPr>
                                <m:t>log</m:t>
                              </m:r>
                            </m:fName>
                            <m:e>
                              <m:r>
                                <a:rPr lang="en-US" altLang="zh-CN" sz="2000" b="0" i="1" smtClean="0">
                                  <a:latin typeface="Cambria Math"/>
                                </a:rPr>
                                <m:t>𝐷</m:t>
                              </m:r>
                              <m:d>
                                <m:dPr>
                                  <m:ctrlPr>
                                    <a:rPr lang="en-US" altLang="zh-CN" sz="2000" b="0" i="1" smtClean="0">
                                      <a:latin typeface="Cambria Math" panose="02040503050406030204" pitchFamily="18" charset="0"/>
                                    </a:rPr>
                                  </m:ctrlPr>
                                </m:dPr>
                                <m:e>
                                  <m:r>
                                    <a:rPr lang="en-US" altLang="zh-CN" sz="2000" b="0" i="1" smtClean="0">
                                      <a:latin typeface="Cambria Math"/>
                                    </a:rPr>
                                    <m:t>𝐺</m:t>
                                  </m:r>
                                  <m:d>
                                    <m:dPr>
                                      <m:ctrlPr>
                                        <a:rPr lang="en-US" altLang="zh-CN" sz="2000" b="0" i="1" smtClean="0">
                                          <a:latin typeface="Cambria Math" panose="02040503050406030204" pitchFamily="18" charset="0"/>
                                        </a:rPr>
                                      </m:ctrlPr>
                                    </m:dPr>
                                    <m:e>
                                      <m:r>
                                        <a:rPr lang="en-US" altLang="zh-CN" sz="2000" b="0" i="1" smtClean="0">
                                          <a:latin typeface="Cambria Math"/>
                                        </a:rPr>
                                        <m:t>𝑧</m:t>
                                      </m:r>
                                    </m:e>
                                  </m:d>
                                </m:e>
                              </m:d>
                            </m:e>
                          </m:func>
                        </m:e>
                      </m:d>
                    </m:oMath>
                  </m:oMathPara>
                </a14:m>
                <a:endParaRPr lang="en-US" altLang="zh-CN" sz="2000" dirty="0" smtClean="0"/>
              </a:p>
              <a:p>
                <a:pPr marL="0" indent="0">
                  <a:buNone/>
                </a:pPr>
                <a:endParaRPr lang="en-US" altLang="zh-CN" sz="2000" dirty="0"/>
              </a:p>
              <a:p>
                <a:pPr marL="0" indent="0">
                  <a:buNone/>
                </a:pP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a:rPr>
                            <m:t>𝐽</m:t>
                          </m:r>
                        </m:e>
                        <m:sup>
                          <m:d>
                            <m:dPr>
                              <m:ctrlPr>
                                <a:rPr lang="en-US" altLang="zh-CN" sz="2000" i="1" smtClean="0">
                                  <a:latin typeface="Cambria Math" panose="02040503050406030204" pitchFamily="18" charset="0"/>
                                </a:rPr>
                              </m:ctrlPr>
                            </m:dPr>
                            <m:e>
                              <m:r>
                                <a:rPr lang="en-US" altLang="zh-CN" sz="2000" b="0" i="1" smtClean="0">
                                  <a:latin typeface="Cambria Math"/>
                                </a:rPr>
                                <m:t>𝐺</m:t>
                              </m:r>
                            </m:e>
                          </m:d>
                        </m:sup>
                      </m:sSup>
                      <m:r>
                        <a:rPr lang="en-US" altLang="zh-CN" sz="2000" b="0" i="1" smtClean="0">
                          <a:latin typeface="Cambria Math"/>
                        </a:rPr>
                        <m:t>=</m:t>
                      </m:r>
                      <m:r>
                        <a:rPr lang="en-US" altLang="zh-CN" sz="2000" b="0" i="1" smtClean="0">
                          <a:latin typeface="Cambria Math"/>
                        </a:rPr>
                        <m:t>𝐾𝐿</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a:rPr>
                                <m:t>𝑝</m:t>
                              </m:r>
                            </m:e>
                            <m:sub>
                              <m:r>
                                <a:rPr lang="en-US" altLang="zh-CN" sz="2000" b="0" i="1" smtClean="0">
                                  <a:latin typeface="Cambria Math"/>
                                </a:rPr>
                                <m:t>𝑔</m:t>
                              </m:r>
                            </m:sub>
                          </m:sSub>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𝑝</m:t>
                              </m:r>
                            </m:e>
                            <m:sub>
                              <m:r>
                                <a:rPr lang="en-US" altLang="zh-CN" sz="2000" b="0" i="1" smtClean="0">
                                  <a:latin typeface="Cambria Math"/>
                                </a:rPr>
                                <m:t>𝑑𝑎𝑡𝑎</m:t>
                              </m:r>
                            </m:sub>
                          </m:sSub>
                        </m:e>
                      </m:d>
                      <m:r>
                        <a:rPr lang="en-US" altLang="zh-CN" sz="2000" b="0" i="1" smtClean="0">
                          <a:latin typeface="Cambria Math"/>
                        </a:rPr>
                        <m:t>−2</m:t>
                      </m:r>
                      <m:r>
                        <a:rPr lang="en-US" altLang="zh-CN" sz="2000" b="0" i="1" smtClean="0">
                          <a:latin typeface="Cambria Math"/>
                        </a:rPr>
                        <m:t>𝐽𝑆</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a:rPr>
                                <m:t>𝑝</m:t>
                              </m:r>
                            </m:e>
                            <m:sub>
                              <m:r>
                                <a:rPr lang="en-US" altLang="zh-CN" sz="2000" b="0" i="1" smtClean="0">
                                  <a:latin typeface="Cambria Math"/>
                                </a:rPr>
                                <m:t>𝑑𝑎𝑡𝑎</m:t>
                              </m:r>
                            </m:sub>
                          </m:sSub>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𝑝</m:t>
                              </m:r>
                            </m:e>
                            <m:sub>
                              <m:r>
                                <a:rPr lang="en-US" altLang="zh-CN" sz="2000" b="0" i="1" smtClean="0">
                                  <a:latin typeface="Cambria Math"/>
                                </a:rPr>
                                <m:t>𝑔</m:t>
                              </m:r>
                            </m:sub>
                          </m:sSub>
                        </m:e>
                      </m:d>
                    </m:oMath>
                  </m:oMathPara>
                </a14:m>
                <a:endParaRPr lang="en-US" altLang="zh-CN" sz="2000" dirty="0" smtClean="0"/>
              </a:p>
              <a:p>
                <a:pPr marL="0" indent="457200">
                  <a:lnSpc>
                    <a:spcPct val="150000"/>
                  </a:lnSpc>
                  <a:buNone/>
                </a:pPr>
                <a:r>
                  <a:rPr lang="zh-CN" altLang="en-US" sz="2000" dirty="0"/>
                  <a:t>这个等价最小化目标存在两</a:t>
                </a:r>
                <a:r>
                  <a:rPr lang="zh-CN" altLang="en-US" sz="2000" dirty="0" smtClean="0"/>
                  <a:t>个问</a:t>
                </a:r>
                <a:r>
                  <a:rPr lang="zh-CN" altLang="en-US" sz="2000" dirty="0"/>
                  <a:t>题。第一是它同时要最小化生</a:t>
                </a:r>
                <a:r>
                  <a:rPr lang="zh-CN" altLang="en-US" sz="2000" dirty="0" smtClean="0"/>
                  <a:t>成</a:t>
                </a:r>
                <a:r>
                  <a:rPr lang="zh-CN" altLang="en-US" sz="2000" dirty="0"/>
                  <a:t>数据</a:t>
                </a:r>
                <a:r>
                  <a:rPr lang="zh-CN" altLang="en-US" sz="2000" dirty="0" smtClean="0"/>
                  <a:t>分</a:t>
                </a:r>
                <a:r>
                  <a:rPr lang="zh-CN" altLang="en-US" sz="2000" dirty="0"/>
                  <a:t>布与真</a:t>
                </a:r>
                <a:r>
                  <a:rPr lang="zh-CN" altLang="en-US" sz="2000" dirty="0" smtClean="0"/>
                  <a:t>实数据分</a:t>
                </a:r>
                <a:r>
                  <a:rPr lang="zh-CN" altLang="en-US" sz="2000" dirty="0"/>
                  <a:t>布的</a:t>
                </a:r>
                <a:r>
                  <a:rPr lang="en-US" altLang="zh-CN" sz="2000" dirty="0" smtClean="0">
                    <a:latin typeface="Times New Roman" panose="02020603050405020304" pitchFamily="18" charset="0"/>
                    <a:cs typeface="Times New Roman" panose="02020603050405020304" pitchFamily="18" charset="0"/>
                  </a:rPr>
                  <a:t>KL</a:t>
                </a:r>
                <a:r>
                  <a:rPr lang="zh-CN" altLang="en-US" sz="2000" dirty="0"/>
                  <a:t>距离</a:t>
                </a:r>
                <a:r>
                  <a:rPr lang="zh-CN" altLang="en-US" sz="2000" dirty="0" smtClean="0"/>
                  <a:t>，</a:t>
                </a:r>
                <a:r>
                  <a:rPr lang="zh-CN" altLang="en-US" sz="2000" dirty="0"/>
                  <a:t>却又要最大化两者的</a:t>
                </a:r>
                <a:r>
                  <a:rPr lang="en-US" altLang="zh-CN" sz="2000" dirty="0" smtClean="0">
                    <a:latin typeface="Times New Roman" panose="02020603050405020304" pitchFamily="18" charset="0"/>
                    <a:cs typeface="Times New Roman" panose="02020603050405020304" pitchFamily="18" charset="0"/>
                  </a:rPr>
                  <a:t>JS</a:t>
                </a:r>
                <a:r>
                  <a:rPr lang="zh-CN" altLang="en-US" sz="2000" dirty="0"/>
                  <a:t>距</a:t>
                </a:r>
                <a:r>
                  <a:rPr lang="zh-CN" altLang="en-US" sz="2000" dirty="0" smtClean="0"/>
                  <a:t>离。</a:t>
                </a:r>
                <a:r>
                  <a:rPr lang="zh-CN" altLang="en-US" sz="2000" dirty="0"/>
                  <a:t>第二</a:t>
                </a:r>
                <a:r>
                  <a:rPr lang="zh-CN" altLang="en-US" sz="2000" dirty="0" smtClean="0"/>
                  <a:t>个问题是</a:t>
                </a:r>
                <a:r>
                  <a:rPr lang="en-US" altLang="zh-CN" sz="2000" dirty="0" smtClean="0">
                    <a:latin typeface="Times New Roman" panose="02020603050405020304" pitchFamily="18" charset="0"/>
                    <a:cs typeface="Times New Roman" panose="02020603050405020304" pitchFamily="18" charset="0"/>
                  </a:rPr>
                  <a:t>KL</a:t>
                </a:r>
                <a:r>
                  <a:rPr lang="zh-CN" altLang="en-US" sz="2000" dirty="0"/>
                  <a:t>距离</a:t>
                </a:r>
                <a:r>
                  <a:rPr lang="zh-CN" altLang="en-US" sz="2000" dirty="0" smtClean="0"/>
                  <a:t>不</a:t>
                </a:r>
                <a:r>
                  <a:rPr lang="zh-CN" altLang="en-US" sz="2000" dirty="0"/>
                  <a:t>是一个对称</a:t>
                </a:r>
                <a:r>
                  <a:rPr lang="zh-CN" altLang="en-US" sz="2000" dirty="0" smtClean="0"/>
                  <a:t>的量，会导致生成器对于两种错误有不同的惩罚。</a:t>
                </a:r>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1628800"/>
                <a:ext cx="8229600" cy="4525963"/>
              </a:xfrm>
              <a:blipFill rotWithShape="1">
                <a:blip r:embed="rId2"/>
                <a:stretch>
                  <a:fillRect l="-815" t="-10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83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200" dirty="0">
                <a:solidFill>
                  <a:prstClr val="black"/>
                </a:solidFill>
                <a:latin typeface="黑体" panose="02010609060101010101" pitchFamily="49" charset="-122"/>
                <a:ea typeface="黑体" panose="02010609060101010101" pitchFamily="49" charset="-122"/>
              </a:rPr>
              <a:t>一、原始</a:t>
            </a:r>
            <a:r>
              <a:rPr lang="en-US" altLang="zh-CN" sz="32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GAN</a:t>
            </a:r>
            <a:r>
              <a:rPr lang="zh-CN" altLang="en-US" sz="3200" dirty="0">
                <a:solidFill>
                  <a:prstClr val="black"/>
                </a:solidFill>
                <a:latin typeface="黑体" panose="02010609060101010101" pitchFamily="49" charset="-122"/>
                <a:ea typeface="黑体" panose="02010609060101010101" pitchFamily="49" charset="-122"/>
              </a:rPr>
              <a:t>存在的问题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buNone/>
                </a:pPr>
                <a:r>
                  <a:rPr lang="zh-CN" altLang="en-US" sz="1800" dirty="0" smtClean="0"/>
                  <a:t>当</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a:rPr>
                          <m:t>𝑝</m:t>
                        </m:r>
                      </m:e>
                      <m:sub>
                        <m:r>
                          <a:rPr lang="en-US" altLang="zh-CN" sz="1800" b="0" i="1" smtClean="0">
                            <a:latin typeface="Cambria Math"/>
                          </a:rPr>
                          <m:t>𝑔</m:t>
                        </m:r>
                      </m:sub>
                    </m:sSub>
                    <m:d>
                      <m:dPr>
                        <m:ctrlPr>
                          <a:rPr lang="en-US" altLang="zh-CN" sz="1800" b="0" i="1" smtClean="0">
                            <a:latin typeface="Cambria Math" panose="02040503050406030204" pitchFamily="18" charset="0"/>
                          </a:rPr>
                        </m:ctrlPr>
                      </m:dPr>
                      <m:e>
                        <m:r>
                          <a:rPr lang="en-US" altLang="zh-CN" sz="1800" b="0" i="1" smtClean="0">
                            <a:latin typeface="Cambria Math"/>
                          </a:rPr>
                          <m:t>𝑥</m:t>
                        </m:r>
                      </m:e>
                    </m:d>
                    <m:r>
                      <a:rPr lang="en-US" altLang="zh-CN" sz="1800" b="0" i="1" smtClean="0">
                        <a:latin typeface="Cambria Math"/>
                        <a:ea typeface="Cambria Math"/>
                      </a:rPr>
                      <m:t>→0,</m:t>
                    </m:r>
                    <m:sSub>
                      <m:sSubPr>
                        <m:ctrlPr>
                          <a:rPr lang="en-US" altLang="zh-CN" sz="1800" b="0" i="1" smtClean="0">
                            <a:latin typeface="Cambria Math" panose="02040503050406030204" pitchFamily="18" charset="0"/>
                            <a:ea typeface="Cambria Math"/>
                          </a:rPr>
                        </m:ctrlPr>
                      </m:sSubPr>
                      <m:e>
                        <m:r>
                          <a:rPr lang="en-US" altLang="zh-CN" sz="1800" b="0" i="1" smtClean="0">
                            <a:latin typeface="Cambria Math"/>
                            <a:ea typeface="Cambria Math"/>
                          </a:rPr>
                          <m:t>𝑝</m:t>
                        </m:r>
                      </m:e>
                      <m:sub>
                        <m:r>
                          <a:rPr lang="en-US" altLang="zh-CN" sz="1800" b="0" i="1" smtClean="0">
                            <a:latin typeface="Cambria Math"/>
                            <a:ea typeface="Cambria Math"/>
                          </a:rPr>
                          <m:t>𝑑𝑎𝑡𝑎</m:t>
                        </m:r>
                      </m:sub>
                    </m:sSub>
                    <m:d>
                      <m:dPr>
                        <m:ctrlPr>
                          <a:rPr lang="en-US" altLang="zh-CN" sz="1800" b="0" i="1" smtClean="0">
                            <a:latin typeface="Cambria Math" panose="02040503050406030204" pitchFamily="18" charset="0"/>
                            <a:ea typeface="Cambria Math"/>
                          </a:rPr>
                        </m:ctrlPr>
                      </m:dPr>
                      <m:e>
                        <m:r>
                          <a:rPr lang="en-US" altLang="zh-CN" sz="1800" b="0" i="1" smtClean="0">
                            <a:latin typeface="Cambria Math"/>
                            <a:ea typeface="Cambria Math"/>
                          </a:rPr>
                          <m:t>𝑥</m:t>
                        </m:r>
                      </m:e>
                    </m:d>
                    <m:r>
                      <a:rPr lang="en-US" altLang="zh-CN" sz="1800" b="0" i="1" smtClean="0">
                        <a:latin typeface="Cambria Math"/>
                        <a:ea typeface="Cambria Math"/>
                      </a:rPr>
                      <m:t>→1</m:t>
                    </m:r>
                  </m:oMath>
                </a14:m>
                <a:r>
                  <a:rPr lang="zh-CN" altLang="en-US" sz="1800" dirty="0" smtClean="0"/>
                  <a:t>时，</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a:rPr>
                          <m:t>𝑝</m:t>
                        </m:r>
                      </m:e>
                      <m:sub>
                        <m:r>
                          <a:rPr lang="en-US" altLang="zh-CN" sz="1800" b="0" i="1" smtClean="0">
                            <a:latin typeface="Cambria Math"/>
                          </a:rPr>
                          <m:t>𝑔</m:t>
                        </m:r>
                      </m:sub>
                    </m:sSub>
                    <m:d>
                      <m:dPr>
                        <m:ctrlPr>
                          <a:rPr lang="en-US" altLang="zh-CN" sz="1800" i="1" smtClean="0">
                            <a:latin typeface="Cambria Math" panose="02040503050406030204" pitchFamily="18" charset="0"/>
                          </a:rPr>
                        </m:ctrlPr>
                      </m:dPr>
                      <m:e>
                        <m:r>
                          <a:rPr lang="en-US" altLang="zh-CN" sz="1800" b="0" i="1" smtClean="0">
                            <a:latin typeface="Cambria Math"/>
                          </a:rPr>
                          <m:t>𝑥</m:t>
                        </m:r>
                      </m:e>
                    </m:d>
                    <m:func>
                      <m:funcPr>
                        <m:ctrlPr>
                          <a:rPr lang="en-US" altLang="zh-CN" sz="1800" i="1" smtClean="0">
                            <a:latin typeface="Cambria Math" panose="02040503050406030204" pitchFamily="18" charset="0"/>
                          </a:rPr>
                        </m:ctrlPr>
                      </m:funcPr>
                      <m:fName>
                        <m:r>
                          <m:rPr>
                            <m:sty m:val="p"/>
                          </m:rPr>
                          <a:rPr lang="en-US" altLang="zh-CN" sz="1800" i="0" smtClean="0">
                            <a:latin typeface="Cambria Math"/>
                          </a:rPr>
                          <m:t>log</m:t>
                        </m:r>
                      </m:fName>
                      <m:e>
                        <m:f>
                          <m:fPr>
                            <m:ctrlPr>
                              <a:rPr lang="en-US" altLang="zh-CN" sz="1800" i="1" smtClean="0">
                                <a:latin typeface="Cambria Math" panose="02040503050406030204" pitchFamily="18" charset="0"/>
                              </a:rPr>
                            </m:ctrlPr>
                          </m:fPr>
                          <m:num>
                            <m:sSub>
                              <m:sSubPr>
                                <m:ctrlPr>
                                  <a:rPr lang="en-US" altLang="zh-CN" sz="1800" i="1" smtClean="0">
                                    <a:latin typeface="Cambria Math" panose="02040503050406030204" pitchFamily="18" charset="0"/>
                                  </a:rPr>
                                </m:ctrlPr>
                              </m:sSubPr>
                              <m:e>
                                <m:r>
                                  <a:rPr lang="en-US" altLang="zh-CN" sz="1800" b="0" i="1" smtClean="0">
                                    <a:latin typeface="Cambria Math"/>
                                  </a:rPr>
                                  <m:t>𝑝</m:t>
                                </m:r>
                              </m:e>
                              <m:sub>
                                <m:r>
                                  <a:rPr lang="en-US" altLang="zh-CN" sz="1800" b="0" i="1" smtClean="0">
                                    <a:latin typeface="Cambria Math"/>
                                  </a:rPr>
                                  <m:t>𝑔</m:t>
                                </m:r>
                              </m:sub>
                            </m:sSub>
                            <m:d>
                              <m:dPr>
                                <m:ctrlPr>
                                  <a:rPr lang="en-US" altLang="zh-CN" sz="1800" i="1" smtClean="0">
                                    <a:latin typeface="Cambria Math" panose="02040503050406030204" pitchFamily="18" charset="0"/>
                                  </a:rPr>
                                </m:ctrlPr>
                              </m:dPr>
                              <m:e>
                                <m:r>
                                  <a:rPr lang="en-US" altLang="zh-CN" sz="1800" b="0" i="1" smtClean="0">
                                    <a:latin typeface="Cambria Math"/>
                                  </a:rPr>
                                  <m:t>𝑥</m:t>
                                </m:r>
                              </m:e>
                            </m:d>
                          </m:num>
                          <m:den>
                            <m:sSub>
                              <m:sSubPr>
                                <m:ctrlPr>
                                  <a:rPr lang="en-US" altLang="zh-CN" sz="1800" i="1" smtClean="0">
                                    <a:latin typeface="Cambria Math" panose="02040503050406030204" pitchFamily="18" charset="0"/>
                                  </a:rPr>
                                </m:ctrlPr>
                              </m:sSubPr>
                              <m:e>
                                <m:r>
                                  <a:rPr lang="en-US" altLang="zh-CN" sz="1800" b="0" i="1" smtClean="0">
                                    <a:latin typeface="Cambria Math"/>
                                  </a:rPr>
                                  <m:t>𝑝</m:t>
                                </m:r>
                              </m:e>
                              <m:sub>
                                <m:r>
                                  <a:rPr lang="en-US" altLang="zh-CN" sz="1800" b="0" i="1" smtClean="0">
                                    <a:latin typeface="Cambria Math"/>
                                  </a:rPr>
                                  <m:t>𝑑𝑎𝑡𝑎</m:t>
                                </m:r>
                              </m:sub>
                            </m:sSub>
                            <m:d>
                              <m:dPr>
                                <m:ctrlPr>
                                  <a:rPr lang="en-US" altLang="zh-CN" sz="1800" i="1" smtClean="0">
                                    <a:latin typeface="Cambria Math" panose="02040503050406030204" pitchFamily="18" charset="0"/>
                                  </a:rPr>
                                </m:ctrlPr>
                              </m:dPr>
                              <m:e>
                                <m:r>
                                  <a:rPr lang="en-US" altLang="zh-CN" sz="1800" b="0" i="1" smtClean="0">
                                    <a:latin typeface="Cambria Math"/>
                                  </a:rPr>
                                  <m:t>𝑥</m:t>
                                </m:r>
                              </m:e>
                            </m:d>
                          </m:den>
                        </m:f>
                      </m:e>
                    </m:func>
                    <m:r>
                      <a:rPr lang="en-US" altLang="zh-CN" sz="1800" i="1" smtClean="0">
                        <a:latin typeface="Cambria Math"/>
                        <a:ea typeface="Cambria Math"/>
                      </a:rPr>
                      <m:t>→</m:t>
                    </m:r>
                    <m:r>
                      <a:rPr lang="en-US" altLang="zh-CN" sz="1800" b="0" i="1" smtClean="0">
                        <a:latin typeface="Cambria Math"/>
                        <a:ea typeface="Cambria Math"/>
                      </a:rPr>
                      <m:t>0</m:t>
                    </m:r>
                  </m:oMath>
                </a14:m>
                <a:r>
                  <a:rPr lang="en-US" altLang="zh-CN" sz="1800" dirty="0" smtClean="0"/>
                  <a:t>,</a:t>
                </a:r>
                <a:r>
                  <a:rPr lang="zh-CN" altLang="en-US" sz="1800" dirty="0" smtClean="0"/>
                  <a:t>所以</a:t>
                </a:r>
                <a14:m>
                  <m:oMath xmlns:m="http://schemas.openxmlformats.org/officeDocument/2006/math">
                    <m:r>
                      <a:rPr lang="en-US" altLang="zh-CN" sz="1800" b="0" i="1" smtClean="0">
                        <a:latin typeface="Cambria Math"/>
                      </a:rPr>
                      <m:t>𝐾𝐿</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a:rPr>
                              <m:t>𝑝</m:t>
                            </m:r>
                          </m:e>
                          <m:sub>
                            <m:r>
                              <a:rPr lang="en-US" altLang="zh-CN" sz="1800" b="0" i="1" smtClean="0">
                                <a:latin typeface="Cambria Math"/>
                              </a:rPr>
                              <m:t>𝑔</m:t>
                            </m:r>
                          </m:sub>
                        </m:sSub>
                        <m:r>
                          <a:rPr lang="en-US" altLang="zh-CN" sz="1800" b="0" i="1" smtClean="0">
                            <a:latin typeface="Cambria Math"/>
                          </a:rPr>
                          <m:t>||</m:t>
                        </m:r>
                        <m:sSub>
                          <m:sSubPr>
                            <m:ctrlPr>
                              <a:rPr lang="en-US" altLang="zh-CN" sz="1800" b="0" i="1" smtClean="0">
                                <a:latin typeface="Cambria Math" panose="02040503050406030204" pitchFamily="18" charset="0"/>
                              </a:rPr>
                            </m:ctrlPr>
                          </m:sSubPr>
                          <m:e>
                            <m:r>
                              <a:rPr lang="en-US" altLang="zh-CN" sz="1800" b="0" i="1" smtClean="0">
                                <a:latin typeface="Cambria Math"/>
                              </a:rPr>
                              <m:t>𝑝</m:t>
                            </m:r>
                          </m:e>
                          <m:sub>
                            <m:r>
                              <a:rPr lang="en-US" altLang="zh-CN" sz="1800" b="0" i="1" smtClean="0">
                                <a:latin typeface="Cambria Math"/>
                              </a:rPr>
                              <m:t>𝑑𝑎𝑡𝑎</m:t>
                            </m:r>
                          </m:sub>
                        </m:sSub>
                      </m:e>
                    </m:d>
                    <m:r>
                      <a:rPr lang="en-US" altLang="zh-CN" sz="1800" b="0" i="1" smtClean="0">
                        <a:latin typeface="Cambria Math"/>
                        <a:ea typeface="Cambria Math"/>
                      </a:rPr>
                      <m:t>→0</m:t>
                    </m:r>
                  </m:oMath>
                </a14:m>
                <a:endParaRPr lang="en-US" altLang="zh-CN" sz="1800" dirty="0" smtClean="0"/>
              </a:p>
              <a:p>
                <a:pPr marL="0" indent="0">
                  <a:buNone/>
                </a:pPr>
                <a:endParaRPr lang="en-US" altLang="zh-CN" sz="1800" dirty="0"/>
              </a:p>
              <a:p>
                <a:pPr marL="0" indent="0">
                  <a:buNone/>
                </a:pPr>
                <a:r>
                  <a:rPr lang="zh-CN" altLang="en-US" sz="1800" dirty="0"/>
                  <a:t>当</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a:rPr>
                          <m:t>𝑝</m:t>
                        </m:r>
                      </m:e>
                      <m:sub>
                        <m:r>
                          <a:rPr lang="en-US" altLang="zh-CN" sz="1800" i="1">
                            <a:latin typeface="Cambria Math"/>
                          </a:rPr>
                          <m:t>𝑔</m:t>
                        </m:r>
                      </m:sub>
                    </m:sSub>
                    <m:d>
                      <m:dPr>
                        <m:ctrlPr>
                          <a:rPr lang="en-US" altLang="zh-CN" sz="1800" i="1">
                            <a:latin typeface="Cambria Math" panose="02040503050406030204" pitchFamily="18" charset="0"/>
                          </a:rPr>
                        </m:ctrlPr>
                      </m:dPr>
                      <m:e>
                        <m:r>
                          <a:rPr lang="en-US" altLang="zh-CN" sz="1800" i="1">
                            <a:latin typeface="Cambria Math"/>
                          </a:rPr>
                          <m:t>𝑥</m:t>
                        </m:r>
                      </m:e>
                    </m:d>
                    <m:r>
                      <a:rPr lang="en-US" altLang="zh-CN" sz="1800" i="1">
                        <a:latin typeface="Cambria Math"/>
                        <a:ea typeface="Cambria Math"/>
                      </a:rPr>
                      <m:t>→</m:t>
                    </m:r>
                    <m:r>
                      <a:rPr lang="en-US" altLang="zh-CN" sz="1800" b="0" i="1" smtClean="0">
                        <a:latin typeface="Cambria Math"/>
                        <a:ea typeface="Cambria Math"/>
                      </a:rPr>
                      <m:t>1</m:t>
                    </m:r>
                    <m:r>
                      <a:rPr lang="en-US" altLang="zh-CN" sz="1800" i="1">
                        <a:latin typeface="Cambria Math"/>
                        <a:ea typeface="Cambria Math"/>
                      </a:rPr>
                      <m:t>,</m:t>
                    </m:r>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𝑝</m:t>
                        </m:r>
                      </m:e>
                      <m:sub>
                        <m:r>
                          <a:rPr lang="en-US" altLang="zh-CN" sz="1800" i="1">
                            <a:latin typeface="Cambria Math"/>
                            <a:ea typeface="Cambria Math"/>
                          </a:rPr>
                          <m:t>𝑑𝑎𝑡𝑎</m:t>
                        </m:r>
                      </m:sub>
                    </m:sSub>
                    <m:d>
                      <m:dPr>
                        <m:ctrlPr>
                          <a:rPr lang="en-US" altLang="zh-CN" sz="1800" i="1">
                            <a:latin typeface="Cambria Math" panose="02040503050406030204" pitchFamily="18" charset="0"/>
                            <a:ea typeface="Cambria Math"/>
                          </a:rPr>
                        </m:ctrlPr>
                      </m:dPr>
                      <m:e>
                        <m:r>
                          <a:rPr lang="en-US" altLang="zh-CN" sz="1800" i="1">
                            <a:latin typeface="Cambria Math"/>
                            <a:ea typeface="Cambria Math"/>
                          </a:rPr>
                          <m:t>𝑥</m:t>
                        </m:r>
                      </m:e>
                    </m:d>
                    <m:r>
                      <a:rPr lang="en-US" altLang="zh-CN" sz="1800" i="1">
                        <a:latin typeface="Cambria Math"/>
                        <a:ea typeface="Cambria Math"/>
                      </a:rPr>
                      <m:t>→</m:t>
                    </m:r>
                    <m:r>
                      <a:rPr lang="en-US" altLang="zh-CN" sz="1800" b="0" i="1" smtClean="0">
                        <a:latin typeface="Cambria Math"/>
                        <a:ea typeface="Cambria Math"/>
                      </a:rPr>
                      <m:t>0</m:t>
                    </m:r>
                  </m:oMath>
                </a14:m>
                <a:r>
                  <a:rPr lang="zh-CN" altLang="en-US" sz="1800" dirty="0"/>
                  <a:t>时，</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a:rPr>
                          <m:t>𝑝</m:t>
                        </m:r>
                      </m:e>
                      <m:sub>
                        <m:r>
                          <a:rPr lang="en-US" altLang="zh-CN" sz="1800" i="1">
                            <a:latin typeface="Cambria Math"/>
                          </a:rPr>
                          <m:t>𝑔</m:t>
                        </m:r>
                      </m:sub>
                    </m:sSub>
                    <m:d>
                      <m:dPr>
                        <m:ctrlPr>
                          <a:rPr lang="en-US" altLang="zh-CN" sz="1800" i="1">
                            <a:latin typeface="Cambria Math" panose="02040503050406030204" pitchFamily="18" charset="0"/>
                          </a:rPr>
                        </m:ctrlPr>
                      </m:dPr>
                      <m:e>
                        <m:r>
                          <a:rPr lang="en-US" altLang="zh-CN" sz="1800" i="1">
                            <a:latin typeface="Cambria Math"/>
                          </a:rPr>
                          <m:t>𝑥</m:t>
                        </m:r>
                      </m:e>
                    </m:d>
                    <m:func>
                      <m:funcPr>
                        <m:ctrlPr>
                          <a:rPr lang="en-US" altLang="zh-CN" sz="1800" i="1">
                            <a:latin typeface="Cambria Math" panose="02040503050406030204" pitchFamily="18" charset="0"/>
                          </a:rPr>
                        </m:ctrlPr>
                      </m:funcPr>
                      <m:fName>
                        <m:r>
                          <m:rPr>
                            <m:sty m:val="p"/>
                          </m:rPr>
                          <a:rPr lang="en-US" altLang="zh-CN" sz="1800">
                            <a:latin typeface="Cambria Math"/>
                          </a:rPr>
                          <m:t>log</m:t>
                        </m:r>
                      </m:fName>
                      <m:e>
                        <m:f>
                          <m:fPr>
                            <m:ctrlPr>
                              <a:rPr lang="en-US" altLang="zh-CN" sz="1800" i="1">
                                <a:latin typeface="Cambria Math" panose="02040503050406030204" pitchFamily="18" charset="0"/>
                              </a:rPr>
                            </m:ctrlPr>
                          </m:fPr>
                          <m:num>
                            <m:sSub>
                              <m:sSubPr>
                                <m:ctrlPr>
                                  <a:rPr lang="en-US" altLang="zh-CN" sz="1800" i="1">
                                    <a:latin typeface="Cambria Math" panose="02040503050406030204" pitchFamily="18" charset="0"/>
                                  </a:rPr>
                                </m:ctrlPr>
                              </m:sSubPr>
                              <m:e>
                                <m:r>
                                  <a:rPr lang="en-US" altLang="zh-CN" sz="1800" i="1">
                                    <a:latin typeface="Cambria Math"/>
                                  </a:rPr>
                                  <m:t>𝑝</m:t>
                                </m:r>
                              </m:e>
                              <m:sub>
                                <m:r>
                                  <a:rPr lang="en-US" altLang="zh-CN" sz="1800" i="1">
                                    <a:latin typeface="Cambria Math"/>
                                  </a:rPr>
                                  <m:t>𝑔</m:t>
                                </m:r>
                              </m:sub>
                            </m:sSub>
                            <m:d>
                              <m:dPr>
                                <m:ctrlPr>
                                  <a:rPr lang="en-US" altLang="zh-CN" sz="1800" i="1">
                                    <a:latin typeface="Cambria Math" panose="02040503050406030204" pitchFamily="18" charset="0"/>
                                  </a:rPr>
                                </m:ctrlPr>
                              </m:dPr>
                              <m:e>
                                <m:r>
                                  <a:rPr lang="en-US" altLang="zh-CN" sz="1800" i="1">
                                    <a:latin typeface="Cambria Math"/>
                                  </a:rPr>
                                  <m:t>𝑥</m:t>
                                </m:r>
                              </m:e>
                            </m:d>
                          </m:num>
                          <m:den>
                            <m:sSub>
                              <m:sSubPr>
                                <m:ctrlPr>
                                  <a:rPr lang="en-US" altLang="zh-CN" sz="1800" i="1">
                                    <a:latin typeface="Cambria Math" panose="02040503050406030204" pitchFamily="18" charset="0"/>
                                  </a:rPr>
                                </m:ctrlPr>
                              </m:sSubPr>
                              <m:e>
                                <m:r>
                                  <a:rPr lang="en-US" altLang="zh-CN" sz="1800" i="1">
                                    <a:latin typeface="Cambria Math"/>
                                  </a:rPr>
                                  <m:t>𝑝</m:t>
                                </m:r>
                              </m:e>
                              <m:sub>
                                <m:r>
                                  <a:rPr lang="en-US" altLang="zh-CN" sz="1800" i="1">
                                    <a:latin typeface="Cambria Math"/>
                                  </a:rPr>
                                  <m:t>𝑑𝑎𝑡𝑎</m:t>
                                </m:r>
                              </m:sub>
                            </m:sSub>
                            <m:d>
                              <m:dPr>
                                <m:ctrlPr>
                                  <a:rPr lang="en-US" altLang="zh-CN" sz="1800" i="1">
                                    <a:latin typeface="Cambria Math" panose="02040503050406030204" pitchFamily="18" charset="0"/>
                                  </a:rPr>
                                </m:ctrlPr>
                              </m:dPr>
                              <m:e>
                                <m:r>
                                  <a:rPr lang="en-US" altLang="zh-CN" sz="1800" i="1">
                                    <a:latin typeface="Cambria Math"/>
                                  </a:rPr>
                                  <m:t>𝑥</m:t>
                                </m:r>
                              </m:e>
                            </m:d>
                          </m:den>
                        </m:f>
                      </m:e>
                    </m:func>
                    <m:r>
                      <a:rPr lang="en-US" altLang="zh-CN" sz="1800" i="1">
                        <a:latin typeface="Cambria Math"/>
                        <a:ea typeface="Cambria Math"/>
                      </a:rPr>
                      <m:t>→</m:t>
                    </m:r>
                    <m:r>
                      <a:rPr lang="en-US" altLang="zh-CN" sz="1800" i="1" smtClean="0">
                        <a:latin typeface="Cambria Math"/>
                        <a:ea typeface="Cambria Math"/>
                      </a:rPr>
                      <m:t>∞</m:t>
                    </m:r>
                  </m:oMath>
                </a14:m>
                <a:r>
                  <a:rPr lang="en-US" altLang="zh-CN" sz="1800" dirty="0"/>
                  <a:t>,</a:t>
                </a:r>
                <a:r>
                  <a:rPr lang="zh-CN" altLang="en-US" sz="1800" dirty="0"/>
                  <a:t>所以</a:t>
                </a:r>
                <a14:m>
                  <m:oMath xmlns:m="http://schemas.openxmlformats.org/officeDocument/2006/math">
                    <m:r>
                      <a:rPr lang="en-US" altLang="zh-CN" sz="1800" i="1">
                        <a:latin typeface="Cambria Math"/>
                      </a:rPr>
                      <m:t>𝐾𝐿</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a:rPr>
                              <m:t>𝑝</m:t>
                            </m:r>
                          </m:e>
                          <m:sub>
                            <m:r>
                              <a:rPr lang="en-US" altLang="zh-CN" sz="1800" i="1">
                                <a:latin typeface="Cambria Math"/>
                              </a:rPr>
                              <m:t>𝑔</m:t>
                            </m:r>
                          </m:sub>
                        </m:sSub>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𝑝</m:t>
                            </m:r>
                          </m:e>
                          <m:sub>
                            <m:r>
                              <a:rPr lang="en-US" altLang="zh-CN" sz="1800" i="1">
                                <a:latin typeface="Cambria Math"/>
                              </a:rPr>
                              <m:t>𝑑𝑎𝑡𝑎</m:t>
                            </m:r>
                          </m:sub>
                        </m:sSub>
                      </m:e>
                    </m:d>
                    <m:r>
                      <a:rPr lang="en-US" altLang="zh-CN" sz="1800" i="1">
                        <a:latin typeface="Cambria Math"/>
                        <a:ea typeface="Cambria Math"/>
                      </a:rPr>
                      <m:t>→</m:t>
                    </m:r>
                    <m:r>
                      <a:rPr lang="en-US" altLang="zh-CN" sz="1800" i="1" smtClean="0">
                        <a:latin typeface="Cambria Math"/>
                        <a:ea typeface="Cambria Math"/>
                      </a:rPr>
                      <m:t>∞</m:t>
                    </m:r>
                  </m:oMath>
                </a14:m>
                <a:endParaRPr lang="zh-CN" altLang="en-US" sz="1800" dirty="0"/>
              </a:p>
              <a:p>
                <a:pPr marL="0" indent="0">
                  <a:buNone/>
                </a:pPr>
                <a:endParaRPr lang="en-US" altLang="zh-CN" sz="1800" dirty="0" smtClean="0"/>
              </a:p>
              <a:p>
                <a:pPr marL="0" indent="457200">
                  <a:lnSpc>
                    <a:spcPct val="150000"/>
                  </a:lnSpc>
                  <a:buNone/>
                </a:pPr>
                <a:r>
                  <a:rPr lang="zh-CN" altLang="en-US" sz="2000" dirty="0"/>
                  <a:t>第一种错误对应的是“生成器没能生成真实的样</a:t>
                </a:r>
                <a:r>
                  <a:rPr lang="zh-CN" altLang="en-US" sz="2000" dirty="0" smtClean="0"/>
                  <a:t>本”；第</a:t>
                </a:r>
                <a:r>
                  <a:rPr lang="zh-CN" altLang="en-US" sz="2000" dirty="0"/>
                  <a:t>二种错误对应的是“生成器生成了不真实的样本</a:t>
                </a:r>
                <a:r>
                  <a:rPr lang="zh-CN" altLang="en-US" sz="2000" dirty="0" smtClean="0"/>
                  <a:t>”。第</a:t>
                </a:r>
                <a:r>
                  <a:rPr lang="zh-CN" altLang="en-US" sz="2000" dirty="0"/>
                  <a:t>一种错误对应的是缺乏多样性，第二种错误对应的是缺乏准确</a:t>
                </a:r>
                <a:r>
                  <a:rPr lang="zh-CN" altLang="en-US" sz="2000" dirty="0" smtClean="0"/>
                  <a:t>性。在这种情况下生</a:t>
                </a:r>
                <a:r>
                  <a:rPr lang="zh-CN" altLang="en-US" sz="2000" dirty="0"/>
                  <a:t>成器宁可多生成一些重复但是很“安全”的样本，也不愿意去生成多样性的样本，因为那样一不小心就会产生第二种错</a:t>
                </a:r>
                <a:r>
                  <a:rPr lang="zh-CN" altLang="en-US" sz="2000" dirty="0" smtClean="0"/>
                  <a:t>误。生成样本多样性下</a:t>
                </a:r>
                <a:r>
                  <a:rPr lang="zh-CN" altLang="en-US" sz="2000" smtClean="0"/>
                  <a:t>降。</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128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solidFill>
                  <a:prstClr val="black"/>
                </a:solidFill>
                <a:latin typeface="黑体" panose="02010609060101010101" pitchFamily="49" charset="-122"/>
                <a:ea typeface="黑体" panose="02010609060101010101" pitchFamily="49" charset="-122"/>
              </a:rPr>
              <a:t>二</a:t>
            </a:r>
            <a:r>
              <a:rPr lang="zh-CN" altLang="en-US" sz="3200" dirty="0" smtClean="0">
                <a:solidFill>
                  <a:prstClr val="black"/>
                </a:solidFill>
                <a:latin typeface="黑体" panose="02010609060101010101" pitchFamily="49" charset="-122"/>
                <a:ea typeface="黑体" panose="02010609060101010101" pitchFamily="49" charset="-122"/>
              </a:rPr>
              <a:t>、</a:t>
            </a:r>
            <a:r>
              <a:rPr lang="en-US" altLang="zh-CN" sz="3200" dirty="0">
                <a:latin typeface="Times New Roman" panose="02020603050405020304" pitchFamily="18" charset="0"/>
                <a:cs typeface="Times New Roman" panose="02020603050405020304" pitchFamily="18" charset="0"/>
              </a:rPr>
              <a:t>WGAN</a:t>
            </a:r>
            <a:r>
              <a:rPr lang="zh-CN" altLang="en-US" sz="3200" dirty="0">
                <a:latin typeface="黑体" panose="02010609060101010101" pitchFamily="49" charset="-122"/>
                <a:ea typeface="黑体" panose="02010609060101010101" pitchFamily="49" charset="-122"/>
              </a:rPr>
              <a:t>的改</a:t>
            </a:r>
            <a:r>
              <a:rPr lang="zh-CN" altLang="en-US" sz="3200" dirty="0" smtClean="0">
                <a:latin typeface="黑体" panose="02010609060101010101" pitchFamily="49" charset="-122"/>
                <a:ea typeface="黑体" panose="02010609060101010101" pitchFamily="49" charset="-122"/>
              </a:rPr>
              <a:t>进</a:t>
            </a:r>
            <a:endParaRPr lang="zh-CN" altLang="en-US" sz="32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nSpc>
                    <a:spcPct val="150000"/>
                  </a:lnSpc>
                  <a:buNone/>
                </a:pPr>
                <a:r>
                  <a:rPr lang="en-US" altLang="zh-CN" sz="2000" dirty="0" smtClean="0">
                    <a:latin typeface="Times New Roman" panose="02020603050405020304" pitchFamily="18" charset="0"/>
                    <a:cs typeface="Times New Roman" panose="02020603050405020304" pitchFamily="18" charset="0"/>
                  </a:rPr>
                  <a:t>Wasserstein </a:t>
                </a:r>
                <a:r>
                  <a:rPr lang="zh-CN" altLang="en-US" sz="2000" dirty="0" smtClean="0"/>
                  <a:t>距离：</a:t>
                </a:r>
                <a:endParaRPr lang="en-US" altLang="zh-CN" sz="200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2000" b="0" i="1" smtClean="0">
                          <a:latin typeface="Cambria Math"/>
                          <a:cs typeface="Times New Roman" panose="02020603050405020304" pitchFamily="18" charset="0"/>
                        </a:rPr>
                        <m:t>𝑊</m:t>
                      </m:r>
                      <m:d>
                        <m:dPr>
                          <m:ctrlPr>
                            <a:rPr lang="en-US" altLang="zh-CN" sz="2000" b="0" i="1" smtClean="0">
                              <a:latin typeface="Cambria Math" panose="02040503050406030204" pitchFamily="18" charset="0"/>
                              <a:cs typeface="Times New Roman" panose="02020603050405020304" pitchFamily="18" charset="0"/>
                            </a:rPr>
                          </m:ctrlPr>
                        </m:dPr>
                        <m:e>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a:cs typeface="Times New Roman" panose="02020603050405020304" pitchFamily="18" charset="0"/>
                                </a:rPr>
                                <m:t>𝑝</m:t>
                              </m:r>
                            </m:e>
                            <m:sub>
                              <m:r>
                                <a:rPr lang="en-US" altLang="zh-CN" sz="2000" b="0" i="1" smtClean="0">
                                  <a:latin typeface="Cambria Math"/>
                                  <a:cs typeface="Times New Roman" panose="02020603050405020304" pitchFamily="18" charset="0"/>
                                </a:rPr>
                                <m:t>𝑑𝑎𝑡𝑎</m:t>
                              </m:r>
                            </m:sub>
                          </m:sSub>
                          <m:r>
                            <a:rPr lang="en-US" altLang="zh-CN" sz="2000" b="0" i="1" smtClean="0">
                              <a:latin typeface="Cambria Math"/>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a:cs typeface="Times New Roman" panose="02020603050405020304" pitchFamily="18" charset="0"/>
                                </a:rPr>
                                <m:t>𝑝</m:t>
                              </m:r>
                            </m:e>
                            <m:sub>
                              <m:r>
                                <a:rPr lang="en-US" altLang="zh-CN" sz="2000" b="0" i="1" smtClean="0">
                                  <a:latin typeface="Cambria Math"/>
                                  <a:cs typeface="Times New Roman" panose="02020603050405020304" pitchFamily="18" charset="0"/>
                                </a:rPr>
                                <m:t>𝑔</m:t>
                              </m:r>
                            </m:sub>
                          </m:sSub>
                        </m:e>
                      </m:d>
                      <m:r>
                        <a:rPr lang="en-US" altLang="zh-CN" sz="2000" b="0" i="1" smtClean="0">
                          <a:latin typeface="Cambria Math"/>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a:cs typeface="Times New Roman" panose="02020603050405020304" pitchFamily="18" charset="0"/>
                            </a:rPr>
                            <m:t>𝑖𝑛𝑓</m:t>
                          </m:r>
                        </m:e>
                        <m:sub>
                          <m:r>
                            <a:rPr lang="zh-CN" altLang="en-US" sz="2000" b="0" i="1" smtClean="0">
                              <a:latin typeface="Cambria Math"/>
                              <a:cs typeface="Times New Roman" panose="02020603050405020304" pitchFamily="18" charset="0"/>
                            </a:rPr>
                            <m:t>𝛾</m:t>
                          </m:r>
                          <m:r>
                            <a:rPr lang="en-US" altLang="zh-CN" sz="2000" b="0" i="1" smtClean="0">
                              <a:latin typeface="Cambria Math"/>
                              <a:cs typeface="Times New Roman" panose="02020603050405020304" pitchFamily="18" charset="0"/>
                            </a:rPr>
                            <m:t>~</m:t>
                          </m:r>
                          <m:r>
                            <a:rPr lang="az-Cyrl-AZ" altLang="zh-CN" sz="2000" b="0" i="1" smtClean="0">
                              <a:latin typeface="Cambria Math"/>
                              <a:cs typeface="Times New Roman" panose="02020603050405020304" pitchFamily="18" charset="0"/>
                            </a:rPr>
                            <m:t>П</m:t>
                          </m:r>
                          <m:d>
                            <m:dPr>
                              <m:ctrlPr>
                                <a:rPr lang="az-Cyrl-AZ" altLang="zh-CN" sz="2000" b="0" i="1" smtClean="0">
                                  <a:latin typeface="Cambria Math" panose="02040503050406030204" pitchFamily="18" charset="0"/>
                                  <a:cs typeface="Times New Roman" panose="02020603050405020304" pitchFamily="18" charset="0"/>
                                </a:rPr>
                              </m:ctrlPr>
                            </m:dPr>
                            <m:e>
                              <m:sSub>
                                <m:sSubPr>
                                  <m:ctrlPr>
                                    <a:rPr lang="az-Cyrl-AZ"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a:cs typeface="Times New Roman" panose="02020603050405020304" pitchFamily="18" charset="0"/>
                                    </a:rPr>
                                    <m:t>𝑝</m:t>
                                  </m:r>
                                </m:e>
                                <m:sub>
                                  <m:r>
                                    <a:rPr lang="en-US" altLang="zh-CN" sz="2000" b="0" i="1" smtClean="0">
                                      <a:latin typeface="Cambria Math"/>
                                      <a:cs typeface="Times New Roman" panose="02020603050405020304" pitchFamily="18" charset="0"/>
                                    </a:rPr>
                                    <m:t>𝑑𝑎𝑡𝑎</m:t>
                                  </m:r>
                                </m:sub>
                              </m:sSub>
                              <m:r>
                                <a:rPr lang="en-US" altLang="zh-CN" sz="2000" b="0" i="1" smtClean="0">
                                  <a:latin typeface="Cambria Math"/>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a:cs typeface="Times New Roman" panose="02020603050405020304" pitchFamily="18" charset="0"/>
                                    </a:rPr>
                                    <m:t>𝑝</m:t>
                                  </m:r>
                                </m:e>
                                <m:sub>
                                  <m:r>
                                    <a:rPr lang="en-US" altLang="zh-CN" sz="2000" b="0" i="1" smtClean="0">
                                      <a:latin typeface="Cambria Math"/>
                                      <a:cs typeface="Times New Roman" panose="02020603050405020304" pitchFamily="18" charset="0"/>
                                    </a:rPr>
                                    <m:t>𝑔</m:t>
                                  </m:r>
                                </m:sub>
                              </m:sSub>
                            </m:e>
                          </m:d>
                        </m:sub>
                      </m:sSub>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a:cs typeface="Times New Roman" panose="02020603050405020304" pitchFamily="18" charset="0"/>
                            </a:rPr>
                            <m:t>𝐸</m:t>
                          </m:r>
                        </m:e>
                        <m:sub>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a:cs typeface="Times New Roman" panose="02020603050405020304" pitchFamily="18" charset="0"/>
                                </a:rPr>
                                <m:t>𝑥</m:t>
                              </m:r>
                              <m:r>
                                <a:rPr lang="en-US" altLang="zh-CN" sz="2000" b="0" i="1" smtClean="0">
                                  <a:latin typeface="Cambria Math"/>
                                  <a:cs typeface="Times New Roman" panose="02020603050405020304" pitchFamily="18" charset="0"/>
                                </a:rPr>
                                <m:t>,</m:t>
                              </m:r>
                              <m:r>
                                <a:rPr lang="en-US" altLang="zh-CN" sz="2000" b="0" i="1" smtClean="0">
                                  <a:latin typeface="Cambria Math"/>
                                  <a:cs typeface="Times New Roman" panose="02020603050405020304" pitchFamily="18" charset="0"/>
                                </a:rPr>
                                <m:t>𝑦</m:t>
                              </m:r>
                            </m:e>
                          </m:d>
                          <m:r>
                            <a:rPr lang="en-US" altLang="zh-CN" sz="2000" b="0" i="1" smtClean="0">
                              <a:latin typeface="Cambria Math"/>
                              <a:cs typeface="Times New Roman" panose="02020603050405020304" pitchFamily="18" charset="0"/>
                            </a:rPr>
                            <m:t>~</m:t>
                          </m:r>
                          <m:r>
                            <a:rPr lang="zh-CN" altLang="en-US" sz="2000" b="0" i="1" smtClean="0">
                              <a:latin typeface="Cambria Math"/>
                              <a:cs typeface="Times New Roman" panose="02020603050405020304" pitchFamily="18" charset="0"/>
                            </a:rPr>
                            <m:t>𝛾</m:t>
                          </m:r>
                        </m:sub>
                      </m:sSub>
                      <m:d>
                        <m:dPr>
                          <m:begChr m:val="["/>
                          <m:endChr m:val="]"/>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a:cs typeface="Times New Roman" panose="02020603050405020304" pitchFamily="18" charset="0"/>
                            </a:rPr>
                            <m:t>|</m:t>
                          </m:r>
                          <m:d>
                            <m:dPr>
                              <m:begChr m:val="|"/>
                              <m:endChr m:val="|"/>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a:cs typeface="Times New Roman" panose="02020603050405020304" pitchFamily="18" charset="0"/>
                                </a:rPr>
                                <m:t>𝑥</m:t>
                              </m:r>
                              <m:r>
                                <a:rPr lang="en-US" altLang="zh-CN" sz="2000" b="0" i="1" smtClean="0">
                                  <a:latin typeface="Cambria Math"/>
                                  <a:cs typeface="Times New Roman" panose="02020603050405020304" pitchFamily="18" charset="0"/>
                                </a:rPr>
                                <m:t>−</m:t>
                              </m:r>
                              <m:r>
                                <a:rPr lang="en-US" altLang="zh-CN" sz="2000" b="0" i="1" smtClean="0">
                                  <a:latin typeface="Cambria Math"/>
                                  <a:cs typeface="Times New Roman" panose="02020603050405020304" pitchFamily="18" charset="0"/>
                                </a:rPr>
                                <m:t>𝑦</m:t>
                              </m:r>
                            </m:e>
                          </m:d>
                          <m:r>
                            <a:rPr lang="en-US" altLang="zh-CN" sz="2000" b="0" i="1" smtClean="0">
                              <a:latin typeface="Cambria Math"/>
                              <a:cs typeface="Times New Roman" panose="02020603050405020304" pitchFamily="18" charset="0"/>
                            </a:rPr>
                            <m:t>|</m:t>
                          </m:r>
                        </m:e>
                      </m:d>
                    </m:oMath>
                  </m:oMathPara>
                </a14:m>
                <a:endParaRPr lang="en-US" altLang="zh-CN" sz="2000" dirty="0" smtClean="0">
                  <a:latin typeface="Times New Roman" panose="02020603050405020304" pitchFamily="18" charset="0"/>
                  <a:cs typeface="Times New Roman" panose="02020603050405020304" pitchFamily="18" charset="0"/>
                </a:endParaRPr>
              </a:p>
              <a:p>
                <a:pPr marL="0" indent="0" algn="ctr">
                  <a:lnSpc>
                    <a:spcPct val="150000"/>
                  </a:lnSpc>
                  <a:buNone/>
                </a:pPr>
                <a14:m>
                  <m:oMath xmlns:m="http://schemas.openxmlformats.org/officeDocument/2006/math">
                    <m:r>
                      <a:rPr lang="az-Cyrl-AZ" altLang="zh-CN" sz="1400" i="1" smtClean="0">
                        <a:solidFill>
                          <a:srgbClr val="FF0000"/>
                        </a:solidFill>
                        <a:latin typeface="Cambria Math"/>
                        <a:cs typeface="Times New Roman" panose="02020603050405020304" pitchFamily="18" charset="0"/>
                      </a:rPr>
                      <m:t>П</m:t>
                    </m:r>
                    <m:d>
                      <m:dPr>
                        <m:ctrlPr>
                          <a:rPr lang="az-Cyrl-AZ" altLang="zh-CN" sz="1400" i="1">
                            <a:solidFill>
                              <a:srgbClr val="FF0000"/>
                            </a:solidFill>
                            <a:latin typeface="Cambria Math" panose="02040503050406030204" pitchFamily="18" charset="0"/>
                            <a:cs typeface="Times New Roman" panose="02020603050405020304" pitchFamily="18" charset="0"/>
                          </a:rPr>
                        </m:ctrlPr>
                      </m:dPr>
                      <m:e>
                        <m:sSub>
                          <m:sSubPr>
                            <m:ctrlPr>
                              <a:rPr lang="az-Cyrl-AZ" altLang="zh-CN" sz="1400" i="1">
                                <a:solidFill>
                                  <a:srgbClr val="FF0000"/>
                                </a:solidFill>
                                <a:latin typeface="Cambria Math" panose="02040503050406030204" pitchFamily="18" charset="0"/>
                                <a:cs typeface="Times New Roman" panose="02020603050405020304" pitchFamily="18" charset="0"/>
                              </a:rPr>
                            </m:ctrlPr>
                          </m:sSubPr>
                          <m:e>
                            <m:r>
                              <a:rPr lang="en-US" altLang="zh-CN" sz="1400" i="1">
                                <a:solidFill>
                                  <a:srgbClr val="FF0000"/>
                                </a:solidFill>
                                <a:latin typeface="Cambria Math"/>
                                <a:cs typeface="Times New Roman" panose="02020603050405020304" pitchFamily="18" charset="0"/>
                              </a:rPr>
                              <m:t>𝑝</m:t>
                            </m:r>
                          </m:e>
                          <m:sub>
                            <m:r>
                              <a:rPr lang="en-US" altLang="zh-CN" sz="1400" i="1">
                                <a:solidFill>
                                  <a:srgbClr val="FF0000"/>
                                </a:solidFill>
                                <a:latin typeface="Cambria Math"/>
                                <a:cs typeface="Times New Roman" panose="02020603050405020304" pitchFamily="18" charset="0"/>
                              </a:rPr>
                              <m:t>𝑑𝑎𝑡𝑎</m:t>
                            </m:r>
                          </m:sub>
                        </m:sSub>
                        <m:r>
                          <a:rPr lang="en-US" altLang="zh-CN" sz="1400" i="1">
                            <a:solidFill>
                              <a:srgbClr val="FF0000"/>
                            </a:solidFill>
                            <a:latin typeface="Cambria Math"/>
                            <a:cs typeface="Times New Roman" panose="02020603050405020304" pitchFamily="18" charset="0"/>
                          </a:rPr>
                          <m:t>,</m:t>
                        </m:r>
                        <m:sSub>
                          <m:sSubPr>
                            <m:ctrlPr>
                              <a:rPr lang="en-US" altLang="zh-CN" sz="1400" i="1">
                                <a:solidFill>
                                  <a:srgbClr val="FF0000"/>
                                </a:solidFill>
                                <a:latin typeface="Cambria Math" panose="02040503050406030204" pitchFamily="18" charset="0"/>
                                <a:cs typeface="Times New Roman" panose="02020603050405020304" pitchFamily="18" charset="0"/>
                              </a:rPr>
                            </m:ctrlPr>
                          </m:sSubPr>
                          <m:e>
                            <m:r>
                              <a:rPr lang="en-US" altLang="zh-CN" sz="1400" i="1">
                                <a:solidFill>
                                  <a:srgbClr val="FF0000"/>
                                </a:solidFill>
                                <a:latin typeface="Cambria Math"/>
                                <a:cs typeface="Times New Roman" panose="02020603050405020304" pitchFamily="18" charset="0"/>
                              </a:rPr>
                              <m:t>𝑝</m:t>
                            </m:r>
                          </m:e>
                          <m:sub>
                            <m:r>
                              <a:rPr lang="en-US" altLang="zh-CN" sz="1400" i="1">
                                <a:solidFill>
                                  <a:srgbClr val="FF0000"/>
                                </a:solidFill>
                                <a:latin typeface="Cambria Math"/>
                                <a:cs typeface="Times New Roman" panose="02020603050405020304" pitchFamily="18" charset="0"/>
                              </a:rPr>
                              <m:t>𝑔</m:t>
                            </m:r>
                          </m:sub>
                        </m:sSub>
                      </m:e>
                    </m:d>
                  </m:oMath>
                </a14:m>
                <a:r>
                  <a:rPr lang="zh-CN" altLang="en-US" sz="1400" dirty="0" smtClean="0">
                    <a:solidFill>
                      <a:srgbClr val="FF0000"/>
                    </a:solidFill>
                    <a:latin typeface="Times New Roman" panose="02020603050405020304" pitchFamily="18" charset="0"/>
                    <a:cs typeface="Times New Roman" panose="02020603050405020304" pitchFamily="18" charset="0"/>
                  </a:rPr>
                  <a:t>表示</a:t>
                </a:r>
                <a14:m>
                  <m:oMath xmlns:m="http://schemas.openxmlformats.org/officeDocument/2006/math">
                    <m:sSub>
                      <m:sSubPr>
                        <m:ctrlPr>
                          <a:rPr lang="az-Cyrl-AZ" altLang="zh-CN" sz="1400" i="1">
                            <a:solidFill>
                              <a:srgbClr val="FF0000"/>
                            </a:solidFill>
                            <a:latin typeface="Cambria Math" panose="02040503050406030204" pitchFamily="18" charset="0"/>
                            <a:cs typeface="Times New Roman" panose="02020603050405020304" pitchFamily="18" charset="0"/>
                          </a:rPr>
                        </m:ctrlPr>
                      </m:sSubPr>
                      <m:e>
                        <m:r>
                          <a:rPr lang="en-US" altLang="zh-CN" sz="1400" i="1">
                            <a:solidFill>
                              <a:srgbClr val="FF0000"/>
                            </a:solidFill>
                            <a:latin typeface="Cambria Math"/>
                            <a:cs typeface="Times New Roman" panose="02020603050405020304" pitchFamily="18" charset="0"/>
                          </a:rPr>
                          <m:t>𝑝</m:t>
                        </m:r>
                      </m:e>
                      <m:sub>
                        <m:r>
                          <a:rPr lang="en-US" altLang="zh-CN" sz="1400" i="1">
                            <a:solidFill>
                              <a:srgbClr val="FF0000"/>
                            </a:solidFill>
                            <a:latin typeface="Cambria Math"/>
                            <a:cs typeface="Times New Roman" panose="02020603050405020304" pitchFamily="18" charset="0"/>
                          </a:rPr>
                          <m:t>𝑑𝑎𝑡𝑎</m:t>
                        </m:r>
                      </m:sub>
                    </m:sSub>
                  </m:oMath>
                </a14:m>
                <a:r>
                  <a:rPr lang="zh-CN" altLang="en-US" sz="1400" dirty="0" smtClean="0">
                    <a:solidFill>
                      <a:srgbClr val="FF0000"/>
                    </a:solidFill>
                    <a:latin typeface="Times New Roman" panose="02020603050405020304" pitchFamily="18" charset="0"/>
                    <a:cs typeface="Times New Roman" panose="02020603050405020304" pitchFamily="18" charset="0"/>
                  </a:rPr>
                  <a:t>与</a:t>
                </a:r>
                <a14:m>
                  <m:oMath xmlns:m="http://schemas.openxmlformats.org/officeDocument/2006/math">
                    <m:sSub>
                      <m:sSubPr>
                        <m:ctrlPr>
                          <a:rPr lang="en-US" altLang="zh-CN" sz="1400" i="1">
                            <a:solidFill>
                              <a:srgbClr val="FF0000"/>
                            </a:solidFill>
                            <a:latin typeface="Cambria Math" panose="02040503050406030204" pitchFamily="18" charset="0"/>
                            <a:cs typeface="Times New Roman" panose="02020603050405020304" pitchFamily="18" charset="0"/>
                          </a:rPr>
                        </m:ctrlPr>
                      </m:sSubPr>
                      <m:e>
                        <m:r>
                          <a:rPr lang="en-US" altLang="zh-CN" sz="1400" i="1">
                            <a:solidFill>
                              <a:srgbClr val="FF0000"/>
                            </a:solidFill>
                            <a:latin typeface="Cambria Math"/>
                            <a:cs typeface="Times New Roman" panose="02020603050405020304" pitchFamily="18" charset="0"/>
                          </a:rPr>
                          <m:t>𝑝</m:t>
                        </m:r>
                      </m:e>
                      <m:sub>
                        <m:r>
                          <a:rPr lang="en-US" altLang="zh-CN" sz="1400" i="1">
                            <a:solidFill>
                              <a:srgbClr val="FF0000"/>
                            </a:solidFill>
                            <a:latin typeface="Cambria Math"/>
                            <a:cs typeface="Times New Roman" panose="02020603050405020304" pitchFamily="18" charset="0"/>
                          </a:rPr>
                          <m:t>𝑔</m:t>
                        </m:r>
                      </m:sub>
                    </m:sSub>
                  </m:oMath>
                </a14:m>
                <a:r>
                  <a:rPr lang="zh-CN" altLang="en-US" sz="1400" dirty="0" smtClean="0">
                    <a:solidFill>
                      <a:srgbClr val="FF0000"/>
                    </a:solidFill>
                    <a:latin typeface="Times New Roman" panose="02020603050405020304" pitchFamily="18" charset="0"/>
                    <a:cs typeface="Times New Roman" panose="02020603050405020304" pitchFamily="18" charset="0"/>
                  </a:rPr>
                  <a:t>组合起来所有可能的联合分布</a:t>
                </a:r>
                <a:endParaRPr lang="en-US" altLang="zh-CN" sz="1400" dirty="0">
                  <a:solidFill>
                    <a:srgbClr val="FF0000"/>
                  </a:solidFill>
                  <a:latin typeface="Times New Roman" panose="020206030504050203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2000" i="1">
                          <a:latin typeface="Cambria Math"/>
                          <a:cs typeface="Times New Roman" panose="02020603050405020304" pitchFamily="18" charset="0"/>
                        </a:rPr>
                        <m:t>𝑊</m:t>
                      </m:r>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a:cs typeface="Times New Roman" panose="02020603050405020304" pitchFamily="18" charset="0"/>
                                </a:rPr>
                                <m:t>𝑝</m:t>
                              </m:r>
                            </m:e>
                            <m:sub>
                              <m:r>
                                <a:rPr lang="en-US" altLang="zh-CN" sz="2000" i="1">
                                  <a:latin typeface="Cambria Math"/>
                                  <a:cs typeface="Times New Roman" panose="02020603050405020304" pitchFamily="18" charset="0"/>
                                </a:rPr>
                                <m:t>𝑑𝑎𝑡𝑎</m:t>
                              </m:r>
                            </m:sub>
                          </m:sSub>
                          <m:r>
                            <a:rPr lang="en-US" altLang="zh-CN" sz="2000" i="1">
                              <a:latin typeface="Cambria Math"/>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a:cs typeface="Times New Roman" panose="02020603050405020304" pitchFamily="18" charset="0"/>
                                </a:rPr>
                                <m:t>𝑝</m:t>
                              </m:r>
                            </m:e>
                            <m:sub>
                              <m:r>
                                <a:rPr lang="en-US" altLang="zh-CN" sz="2000" i="1">
                                  <a:latin typeface="Cambria Math"/>
                                  <a:cs typeface="Times New Roman" panose="02020603050405020304" pitchFamily="18" charset="0"/>
                                </a:rPr>
                                <m:t>𝑔</m:t>
                              </m:r>
                            </m:sub>
                          </m:sSub>
                        </m:e>
                      </m:d>
                      <m:r>
                        <a:rPr lang="en-US" altLang="zh-CN" sz="2000" b="0" i="1" smtClean="0">
                          <a:latin typeface="Cambria Math"/>
                          <a:cs typeface="Times New Roman" panose="02020603050405020304" pitchFamily="18" charset="0"/>
                        </a:rPr>
                        <m:t>=</m:t>
                      </m:r>
                      <m:f>
                        <m:fPr>
                          <m:ctrlPr>
                            <a:rPr lang="en-US" altLang="zh-CN" sz="2000" b="0" i="1" smtClean="0">
                              <a:latin typeface="Cambria Math" panose="02040503050406030204" pitchFamily="18" charset="0"/>
                              <a:cs typeface="Times New Roman" panose="02020603050405020304" pitchFamily="18" charset="0"/>
                            </a:rPr>
                          </m:ctrlPr>
                        </m:fPr>
                        <m:num>
                          <m:r>
                            <a:rPr lang="en-US" altLang="zh-CN" sz="2000" b="0" i="1" smtClean="0">
                              <a:latin typeface="Cambria Math"/>
                              <a:cs typeface="Times New Roman" panose="02020603050405020304" pitchFamily="18" charset="0"/>
                            </a:rPr>
                            <m:t>1</m:t>
                          </m:r>
                        </m:num>
                        <m:den>
                          <m:r>
                            <a:rPr lang="en-US" altLang="zh-CN" sz="2000" b="0" i="1" smtClean="0">
                              <a:latin typeface="Cambria Math"/>
                              <a:cs typeface="Times New Roman" panose="02020603050405020304" pitchFamily="18" charset="0"/>
                            </a:rPr>
                            <m:t>𝐾</m:t>
                          </m:r>
                        </m:den>
                      </m:f>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a:cs typeface="Times New Roman" panose="02020603050405020304" pitchFamily="18" charset="0"/>
                            </a:rPr>
                            <m:t>𝑠𝑢𝑝</m:t>
                          </m:r>
                        </m:e>
                        <m:sub>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i="1">
                                  <a:latin typeface="Cambria Math"/>
                                  <a:cs typeface="Times New Roman" panose="02020603050405020304" pitchFamily="18" charset="0"/>
                                </a:rPr>
                                <m:t>|</m:t>
                              </m:r>
                              <m:d>
                                <m:dPr>
                                  <m:begChr m:val="|"/>
                                  <m:endChr m:val="|"/>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a:cs typeface="Times New Roman" panose="02020603050405020304" pitchFamily="18" charset="0"/>
                                    </a:rPr>
                                    <m:t>𝑓</m:t>
                                  </m:r>
                                </m:e>
                              </m:d>
                              <m:r>
                                <a:rPr lang="en-US" altLang="zh-CN" sz="2000" i="1">
                                  <a:latin typeface="Cambria Math"/>
                                  <a:cs typeface="Times New Roman" panose="02020603050405020304" pitchFamily="18" charset="0"/>
                                </a:rPr>
                                <m:t>|</m:t>
                              </m:r>
                            </m:e>
                            <m:sub>
                              <m:r>
                                <a:rPr lang="en-US" altLang="zh-CN" sz="2000" b="0" i="1" smtClean="0">
                                  <a:latin typeface="Cambria Math"/>
                                  <a:cs typeface="Times New Roman" panose="02020603050405020304" pitchFamily="18" charset="0"/>
                                </a:rPr>
                                <m:t>𝐿</m:t>
                              </m:r>
                            </m:sub>
                          </m:sSub>
                          <m:r>
                            <a:rPr lang="en-US" altLang="zh-CN" sz="2000" b="0" i="1" smtClean="0">
                              <a:latin typeface="Cambria Math"/>
                              <a:ea typeface="Cambria Math"/>
                              <a:cs typeface="Times New Roman" panose="02020603050405020304" pitchFamily="18" charset="0"/>
                            </a:rPr>
                            <m:t>≤</m:t>
                          </m:r>
                          <m:r>
                            <a:rPr lang="en-US" altLang="zh-CN" sz="2000" b="0" i="1" smtClean="0">
                              <a:latin typeface="Cambria Math"/>
                              <a:ea typeface="Cambria Math"/>
                              <a:cs typeface="Times New Roman" panose="02020603050405020304" pitchFamily="18" charset="0"/>
                            </a:rPr>
                            <m:t>𝐾</m:t>
                          </m:r>
                        </m:sub>
                      </m:sSub>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a:cs typeface="Times New Roman" panose="02020603050405020304" pitchFamily="18" charset="0"/>
                            </a:rPr>
                            <m:t>𝐸</m:t>
                          </m:r>
                        </m:e>
                        <m:sub>
                          <m:r>
                            <a:rPr lang="en-US" altLang="zh-CN" sz="2000" b="0" i="1" smtClean="0">
                              <a:latin typeface="Cambria Math"/>
                              <a:cs typeface="Times New Roman" panose="02020603050405020304" pitchFamily="18" charset="0"/>
                            </a:rPr>
                            <m:t>𝑥</m:t>
                          </m:r>
                          <m:r>
                            <a:rPr lang="en-US" altLang="zh-CN" sz="2000" b="0" i="1" smtClean="0">
                              <a:latin typeface="Cambria Math"/>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a:cs typeface="Times New Roman" panose="02020603050405020304" pitchFamily="18" charset="0"/>
                                </a:rPr>
                                <m:t>𝑝</m:t>
                              </m:r>
                            </m:e>
                            <m:sub>
                              <m:r>
                                <a:rPr lang="en-US" altLang="zh-CN" sz="2000" b="0" i="1" smtClean="0">
                                  <a:latin typeface="Cambria Math"/>
                                  <a:cs typeface="Times New Roman" panose="02020603050405020304" pitchFamily="18" charset="0"/>
                                </a:rPr>
                                <m:t>𝑑𝑎𝑡𝑎</m:t>
                              </m:r>
                            </m:sub>
                          </m:sSub>
                        </m:sub>
                      </m:sSub>
                      <m:d>
                        <m:dPr>
                          <m:begChr m:val="["/>
                          <m:endChr m:val="]"/>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a:cs typeface="Times New Roman" panose="02020603050405020304" pitchFamily="18" charset="0"/>
                            </a:rPr>
                            <m:t>𝑓</m:t>
                          </m:r>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a:cs typeface="Times New Roman" panose="02020603050405020304" pitchFamily="18" charset="0"/>
                                </a:rPr>
                                <m:t>𝑥</m:t>
                              </m:r>
                            </m:e>
                          </m:d>
                        </m:e>
                      </m:d>
                      <m:r>
                        <a:rPr lang="en-US" altLang="zh-CN" sz="2000" b="0" i="1" smtClean="0">
                          <a:latin typeface="Cambria Math"/>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a:cs typeface="Times New Roman" panose="02020603050405020304" pitchFamily="18" charset="0"/>
                            </a:rPr>
                            <m:t>𝐸</m:t>
                          </m:r>
                        </m:e>
                        <m:sub>
                          <m:r>
                            <a:rPr lang="en-US" altLang="zh-CN" sz="2000" i="1">
                              <a:latin typeface="Cambria Math"/>
                              <a:cs typeface="Times New Roman" panose="02020603050405020304" pitchFamily="18" charset="0"/>
                            </a:rPr>
                            <m:t>𝑥</m:t>
                          </m:r>
                          <m:r>
                            <a:rPr lang="en-US" altLang="zh-CN" sz="2000" i="1">
                              <a:latin typeface="Cambria Math"/>
                              <a:cs typeface="Times New Roman" panose="02020603050405020304" pitchFamily="18" charset="0"/>
                            </a:rPr>
                            <m:t>~</m:t>
                          </m:r>
                          <m:sSub>
                            <m:sSubPr>
                              <m:ctrlPr>
                                <a:rPr lang="en-US" altLang="zh-CN" sz="2000" i="1" smtClean="0">
                                  <a:latin typeface="Cambria Math" panose="02040503050406030204" pitchFamily="18" charset="0"/>
                                  <a:cs typeface="Times New Roman" panose="02020603050405020304" pitchFamily="18" charset="0"/>
                                </a:rPr>
                              </m:ctrlPr>
                            </m:sSubPr>
                            <m:e>
                              <m:r>
                                <a:rPr lang="en-US" altLang="zh-CN" sz="2000" b="0" i="1" smtClean="0">
                                  <a:latin typeface="Cambria Math"/>
                                  <a:cs typeface="Times New Roman" panose="02020603050405020304" pitchFamily="18" charset="0"/>
                                </a:rPr>
                                <m:t>𝑝</m:t>
                              </m:r>
                            </m:e>
                            <m:sub>
                              <m:r>
                                <a:rPr lang="en-US" altLang="zh-CN" sz="2000" b="0" i="1" smtClean="0">
                                  <a:latin typeface="Cambria Math"/>
                                  <a:cs typeface="Times New Roman" panose="02020603050405020304" pitchFamily="18" charset="0"/>
                                </a:rPr>
                                <m:t>𝑔</m:t>
                              </m:r>
                            </m:sub>
                          </m:sSub>
                        </m:sub>
                      </m:sSub>
                      <m:d>
                        <m:dPr>
                          <m:begChr m:val="["/>
                          <m:endChr m:val="]"/>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a:cs typeface="Times New Roman" panose="02020603050405020304" pitchFamily="18" charset="0"/>
                            </a:rPr>
                            <m:t>𝑓</m:t>
                          </m:r>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a:cs typeface="Times New Roman" panose="02020603050405020304" pitchFamily="18" charset="0"/>
                                </a:rPr>
                                <m:t>𝑥</m:t>
                              </m:r>
                            </m:e>
                          </m:d>
                        </m:e>
                      </m:d>
                    </m:oMath>
                  </m:oMathPara>
                </a14:m>
                <a:endParaRPr lang="en-US" altLang="zh-CN" sz="2000" dirty="0" smtClean="0">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sSub>
                      <m:sSubPr>
                        <m:ctrlPr>
                          <a:rPr lang="en-US" altLang="zh-CN" sz="1400" i="1" smtClean="0">
                            <a:solidFill>
                              <a:srgbClr val="FF0000"/>
                            </a:solidFill>
                            <a:latin typeface="Cambria Math" panose="02040503050406030204" pitchFamily="18" charset="0"/>
                            <a:cs typeface="Times New Roman" panose="02020603050405020304" pitchFamily="18" charset="0"/>
                          </a:rPr>
                        </m:ctrlPr>
                      </m:sSubPr>
                      <m:e>
                        <m:r>
                          <a:rPr lang="en-US" altLang="zh-CN" sz="1400" b="0" i="1" smtClean="0">
                            <a:solidFill>
                              <a:srgbClr val="FF0000"/>
                            </a:solidFill>
                            <a:latin typeface="Cambria Math"/>
                            <a:cs typeface="Times New Roman" panose="02020603050405020304" pitchFamily="18" charset="0"/>
                          </a:rPr>
                          <m:t>|</m:t>
                        </m:r>
                        <m:d>
                          <m:dPr>
                            <m:begChr m:val="|"/>
                            <m:endChr m:val="|"/>
                            <m:ctrlPr>
                              <a:rPr lang="en-US" altLang="zh-CN" sz="1400" b="0" i="1" smtClean="0">
                                <a:solidFill>
                                  <a:srgbClr val="FF0000"/>
                                </a:solidFill>
                                <a:latin typeface="Cambria Math" panose="02040503050406030204" pitchFamily="18" charset="0"/>
                                <a:cs typeface="Times New Roman" panose="02020603050405020304" pitchFamily="18" charset="0"/>
                              </a:rPr>
                            </m:ctrlPr>
                          </m:dPr>
                          <m:e>
                            <m:r>
                              <a:rPr lang="en-US" altLang="zh-CN" sz="1400" b="0" i="1" smtClean="0">
                                <a:solidFill>
                                  <a:srgbClr val="FF0000"/>
                                </a:solidFill>
                                <a:latin typeface="Cambria Math"/>
                                <a:cs typeface="Times New Roman" panose="02020603050405020304" pitchFamily="18" charset="0"/>
                              </a:rPr>
                              <m:t>𝑓</m:t>
                            </m:r>
                          </m:e>
                        </m:d>
                        <m:r>
                          <a:rPr lang="en-US" altLang="zh-CN" sz="1400" b="0" i="1" smtClean="0">
                            <a:solidFill>
                              <a:srgbClr val="FF0000"/>
                            </a:solidFill>
                            <a:latin typeface="Cambria Math"/>
                            <a:cs typeface="Times New Roman" panose="02020603050405020304" pitchFamily="18" charset="0"/>
                          </a:rPr>
                          <m:t>|</m:t>
                        </m:r>
                      </m:e>
                      <m:sub>
                        <m:r>
                          <a:rPr lang="en-US" altLang="zh-CN" sz="1400" b="0" i="1" smtClean="0">
                            <a:solidFill>
                              <a:srgbClr val="FF0000"/>
                            </a:solidFill>
                            <a:latin typeface="Cambria Math"/>
                            <a:cs typeface="Times New Roman" panose="02020603050405020304" pitchFamily="18" charset="0"/>
                          </a:rPr>
                          <m:t>𝐿</m:t>
                        </m:r>
                      </m:sub>
                    </m:sSub>
                    <m:r>
                      <a:rPr lang="en-US" altLang="zh-CN" sz="1400" i="1" smtClean="0">
                        <a:solidFill>
                          <a:srgbClr val="FF0000"/>
                        </a:solidFill>
                        <a:latin typeface="Cambria Math"/>
                        <a:ea typeface="Cambria Math"/>
                        <a:cs typeface="Times New Roman" panose="02020603050405020304" pitchFamily="18" charset="0"/>
                      </a:rPr>
                      <m:t>≤</m:t>
                    </m:r>
                    <m:r>
                      <a:rPr lang="en-US" altLang="zh-CN" sz="1400" b="0" i="1" smtClean="0">
                        <a:solidFill>
                          <a:srgbClr val="FF0000"/>
                        </a:solidFill>
                        <a:latin typeface="Cambria Math"/>
                        <a:ea typeface="Cambria Math"/>
                        <a:cs typeface="Times New Roman" panose="02020603050405020304" pitchFamily="18" charset="0"/>
                      </a:rPr>
                      <m:t>𝐾</m:t>
                    </m:r>
                  </m:oMath>
                </a14:m>
                <a:r>
                  <a:rPr lang="zh-CN" altLang="en-US" sz="1400" dirty="0" smtClean="0">
                    <a:solidFill>
                      <a:srgbClr val="FF0000"/>
                    </a:solidFill>
                    <a:latin typeface="Times New Roman" panose="02020603050405020304" pitchFamily="18" charset="0"/>
                    <a:cs typeface="Times New Roman" panose="02020603050405020304" pitchFamily="18" charset="0"/>
                  </a:rPr>
                  <a:t>表示函数</a:t>
                </a:r>
                <a14:m>
                  <m:oMath xmlns:m="http://schemas.openxmlformats.org/officeDocument/2006/math">
                    <m:r>
                      <a:rPr lang="en-US" altLang="zh-CN" sz="1400" i="1">
                        <a:solidFill>
                          <a:srgbClr val="FF0000"/>
                        </a:solidFill>
                        <a:latin typeface="Cambria Math"/>
                        <a:cs typeface="Times New Roman" panose="02020603050405020304" pitchFamily="18" charset="0"/>
                      </a:rPr>
                      <m:t>𝑓</m:t>
                    </m:r>
                  </m:oMath>
                </a14:m>
                <a:r>
                  <a:rPr lang="zh-CN" altLang="en-US" sz="1400" dirty="0" smtClean="0">
                    <a:solidFill>
                      <a:srgbClr val="FF0000"/>
                    </a:solidFill>
                    <a:latin typeface="Times New Roman" panose="02020603050405020304" pitchFamily="18" charset="0"/>
                    <a:cs typeface="Times New Roman" panose="02020603050405020304" pitchFamily="18" charset="0"/>
                  </a:rPr>
                  <a:t>满足</a:t>
                </a:r>
                <a:r>
                  <a:rPr lang="en-US" altLang="zh-CN" sz="1400" dirty="0">
                    <a:solidFill>
                      <a:srgbClr val="FF0000"/>
                    </a:solidFill>
                    <a:latin typeface="Times New Roman" panose="02020603050405020304" pitchFamily="18" charset="0"/>
                    <a:cs typeface="Times New Roman" panose="02020603050405020304" pitchFamily="18" charset="0"/>
                  </a:rPr>
                  <a:t>Lipschitz</a:t>
                </a:r>
                <a:r>
                  <a:rPr lang="zh-CN" altLang="en-US" sz="1400" dirty="0">
                    <a:solidFill>
                      <a:srgbClr val="FF0000"/>
                    </a:solidFill>
                  </a:rPr>
                  <a:t>连</a:t>
                </a:r>
                <a:r>
                  <a:rPr lang="zh-CN" altLang="en-US" sz="1400" dirty="0" smtClean="0">
                    <a:solidFill>
                      <a:srgbClr val="FF0000"/>
                    </a:solidFill>
                  </a:rPr>
                  <a:t>续且</a:t>
                </a:r>
                <a:r>
                  <a:rPr lang="en-US" altLang="zh-CN" sz="1400" dirty="0" smtClean="0">
                    <a:solidFill>
                      <a:srgbClr val="FF0000"/>
                    </a:solidFill>
                    <a:latin typeface="Times New Roman" panose="02020603050405020304" pitchFamily="18" charset="0"/>
                    <a:cs typeface="Times New Roman" panose="02020603050405020304" pitchFamily="18" charset="0"/>
                  </a:rPr>
                  <a:t>Lipschitz</a:t>
                </a:r>
                <a:r>
                  <a:rPr lang="zh-CN" altLang="en-US" sz="1400" dirty="0" smtClean="0">
                    <a:solidFill>
                      <a:srgbClr val="FF0000"/>
                    </a:solidFill>
                    <a:latin typeface="Times New Roman" panose="02020603050405020304" pitchFamily="18" charset="0"/>
                    <a:cs typeface="Times New Roman" panose="02020603050405020304" pitchFamily="18" charset="0"/>
                  </a:rPr>
                  <a:t>常数为</a:t>
                </a:r>
                <a:r>
                  <a:rPr lang="en-US" altLang="zh-CN" sz="1400" dirty="0" smtClean="0">
                    <a:solidFill>
                      <a:srgbClr val="FF0000"/>
                    </a:solidFill>
                    <a:latin typeface="Times New Roman" panose="02020603050405020304" pitchFamily="18" charset="0"/>
                    <a:cs typeface="Times New Roman" panose="02020603050405020304" pitchFamily="18" charset="0"/>
                  </a:rPr>
                  <a:t>K</a:t>
                </a:r>
                <a:r>
                  <a:rPr lang="zh-CN" altLang="en-US" sz="1400" dirty="0" smtClean="0">
                    <a:solidFill>
                      <a:srgbClr val="FF0000"/>
                    </a:solidFill>
                  </a:rPr>
                  <a:t>：</a:t>
                </a:r>
                <a14:m>
                  <m:oMath xmlns:m="http://schemas.openxmlformats.org/officeDocument/2006/math">
                    <m:r>
                      <a:rPr lang="en-US" altLang="zh-CN" sz="1400" dirty="0">
                        <a:solidFill>
                          <a:srgbClr val="FF0000"/>
                        </a:solidFill>
                        <a:latin typeface="Cambria Math"/>
                      </a:rPr>
                      <m:t>|</m:t>
                    </m:r>
                    <m:r>
                      <m:rPr>
                        <m:sty m:val="p"/>
                      </m:rPr>
                      <a:rPr lang="en-US" altLang="zh-CN" sz="1400" b="0" i="0" dirty="0" smtClean="0">
                        <a:solidFill>
                          <a:srgbClr val="FF0000"/>
                        </a:solidFill>
                        <a:latin typeface="Cambria Math"/>
                      </a:rPr>
                      <m:t>f</m:t>
                    </m:r>
                    <m:d>
                      <m:dPr>
                        <m:ctrlPr>
                          <a:rPr lang="en-US" altLang="zh-CN" sz="1400" b="0" i="1" dirty="0" smtClean="0">
                            <a:solidFill>
                              <a:srgbClr val="FF0000"/>
                            </a:solidFill>
                            <a:latin typeface="Cambria Math" panose="02040503050406030204" pitchFamily="18" charset="0"/>
                          </a:rPr>
                        </m:ctrlPr>
                      </m:dPr>
                      <m:e>
                        <m:sSub>
                          <m:sSubPr>
                            <m:ctrlPr>
                              <a:rPr lang="en-US" altLang="zh-CN" sz="1400" b="0" i="1" dirty="0" smtClean="0">
                                <a:solidFill>
                                  <a:srgbClr val="FF0000"/>
                                </a:solidFill>
                                <a:latin typeface="Cambria Math" panose="02040503050406030204" pitchFamily="18" charset="0"/>
                              </a:rPr>
                            </m:ctrlPr>
                          </m:sSubPr>
                          <m:e>
                            <m:r>
                              <a:rPr lang="en-US" altLang="zh-CN" sz="1400" b="0" i="1" dirty="0" smtClean="0">
                                <a:solidFill>
                                  <a:srgbClr val="FF0000"/>
                                </a:solidFill>
                                <a:latin typeface="Cambria Math"/>
                              </a:rPr>
                              <m:t>𝑥</m:t>
                            </m:r>
                          </m:e>
                          <m:sub>
                            <m:r>
                              <a:rPr lang="en-US" altLang="zh-CN" sz="1400" b="0" i="1" dirty="0" smtClean="0">
                                <a:solidFill>
                                  <a:srgbClr val="FF0000"/>
                                </a:solidFill>
                                <a:latin typeface="Cambria Math"/>
                              </a:rPr>
                              <m:t>1</m:t>
                            </m:r>
                          </m:sub>
                        </m:sSub>
                        <m:r>
                          <a:rPr lang="en-US" altLang="zh-CN" sz="1400" b="0" i="1" dirty="0" smtClean="0">
                            <a:solidFill>
                              <a:srgbClr val="FF0000"/>
                            </a:solidFill>
                            <a:latin typeface="Cambria Math"/>
                          </a:rPr>
                          <m:t>−</m:t>
                        </m:r>
                        <m:sSub>
                          <m:sSubPr>
                            <m:ctrlPr>
                              <a:rPr lang="en-US" altLang="zh-CN" sz="1400" b="0" i="1" dirty="0" smtClean="0">
                                <a:solidFill>
                                  <a:srgbClr val="FF0000"/>
                                </a:solidFill>
                                <a:latin typeface="Cambria Math" panose="02040503050406030204" pitchFamily="18" charset="0"/>
                              </a:rPr>
                            </m:ctrlPr>
                          </m:sSubPr>
                          <m:e>
                            <m:r>
                              <a:rPr lang="en-US" altLang="zh-CN" sz="1400" b="0" i="1" dirty="0" smtClean="0">
                                <a:solidFill>
                                  <a:srgbClr val="FF0000"/>
                                </a:solidFill>
                                <a:latin typeface="Cambria Math"/>
                              </a:rPr>
                              <m:t>𝑥</m:t>
                            </m:r>
                          </m:e>
                          <m:sub>
                            <m:r>
                              <a:rPr lang="en-US" altLang="zh-CN" sz="1400" b="0" i="1" dirty="0" smtClean="0">
                                <a:solidFill>
                                  <a:srgbClr val="FF0000"/>
                                </a:solidFill>
                                <a:latin typeface="Cambria Math"/>
                              </a:rPr>
                              <m:t>2</m:t>
                            </m:r>
                          </m:sub>
                        </m:sSub>
                      </m:e>
                    </m:d>
                    <m:r>
                      <a:rPr lang="en-US" altLang="zh-CN" sz="1400" b="0" i="1" dirty="0" smtClean="0">
                        <a:solidFill>
                          <a:srgbClr val="FF0000"/>
                        </a:solidFill>
                        <a:latin typeface="Cambria Math"/>
                      </a:rPr>
                      <m:t>|</m:t>
                    </m:r>
                    <m:r>
                      <a:rPr lang="en-US" altLang="zh-CN" sz="1400" b="0" i="1" dirty="0" smtClean="0">
                        <a:solidFill>
                          <a:srgbClr val="FF0000"/>
                        </a:solidFill>
                        <a:latin typeface="Cambria Math"/>
                        <a:ea typeface="Cambria Math"/>
                      </a:rPr>
                      <m:t>≤</m:t>
                    </m:r>
                    <m:r>
                      <a:rPr lang="en-US" altLang="zh-CN" sz="1400" b="0" i="1" dirty="0" smtClean="0">
                        <a:solidFill>
                          <a:srgbClr val="FF0000"/>
                        </a:solidFill>
                        <a:latin typeface="Cambria Math"/>
                        <a:ea typeface="Cambria Math"/>
                      </a:rPr>
                      <m:t>𝐾</m:t>
                    </m:r>
                    <m:r>
                      <a:rPr lang="en-US" altLang="zh-CN" sz="1400" b="0" i="1" dirty="0" smtClean="0">
                        <a:solidFill>
                          <a:srgbClr val="FF0000"/>
                        </a:solidFill>
                        <a:latin typeface="Cambria Math"/>
                        <a:ea typeface="Cambria Math"/>
                      </a:rPr>
                      <m:t>|</m:t>
                    </m:r>
                    <m:sSub>
                      <m:sSubPr>
                        <m:ctrlPr>
                          <a:rPr lang="en-US" altLang="zh-CN" sz="1400" b="0" i="1" dirty="0" smtClean="0">
                            <a:solidFill>
                              <a:srgbClr val="FF0000"/>
                            </a:solidFill>
                            <a:latin typeface="Cambria Math" panose="02040503050406030204" pitchFamily="18" charset="0"/>
                            <a:ea typeface="Cambria Math"/>
                          </a:rPr>
                        </m:ctrlPr>
                      </m:sSubPr>
                      <m:e>
                        <m:r>
                          <a:rPr lang="en-US" altLang="zh-CN" sz="1400" b="0" i="1" dirty="0" smtClean="0">
                            <a:solidFill>
                              <a:srgbClr val="FF0000"/>
                            </a:solidFill>
                            <a:latin typeface="Cambria Math"/>
                            <a:ea typeface="Cambria Math"/>
                          </a:rPr>
                          <m:t>𝑥</m:t>
                        </m:r>
                      </m:e>
                      <m:sub>
                        <m:r>
                          <a:rPr lang="en-US" altLang="zh-CN" sz="1400" b="0" i="1" dirty="0" smtClean="0">
                            <a:solidFill>
                              <a:srgbClr val="FF0000"/>
                            </a:solidFill>
                            <a:latin typeface="Cambria Math"/>
                            <a:ea typeface="Cambria Math"/>
                          </a:rPr>
                          <m:t>1</m:t>
                        </m:r>
                      </m:sub>
                    </m:sSub>
                    <m:r>
                      <a:rPr lang="en-US" altLang="zh-CN" sz="1400" b="0" i="1" dirty="0" smtClean="0">
                        <a:solidFill>
                          <a:srgbClr val="FF0000"/>
                        </a:solidFill>
                        <a:latin typeface="Cambria Math"/>
                        <a:ea typeface="Cambria Math"/>
                      </a:rPr>
                      <m:t>−</m:t>
                    </m:r>
                    <m:sSub>
                      <m:sSubPr>
                        <m:ctrlPr>
                          <a:rPr lang="en-US" altLang="zh-CN" sz="1400" b="0" i="1" dirty="0" smtClean="0">
                            <a:solidFill>
                              <a:srgbClr val="FF0000"/>
                            </a:solidFill>
                            <a:latin typeface="Cambria Math" panose="02040503050406030204" pitchFamily="18" charset="0"/>
                            <a:ea typeface="Cambria Math"/>
                          </a:rPr>
                        </m:ctrlPr>
                      </m:sSubPr>
                      <m:e>
                        <m:r>
                          <a:rPr lang="en-US" altLang="zh-CN" sz="1400" b="0" i="1" dirty="0" smtClean="0">
                            <a:solidFill>
                              <a:srgbClr val="FF0000"/>
                            </a:solidFill>
                            <a:latin typeface="Cambria Math"/>
                            <a:ea typeface="Cambria Math"/>
                          </a:rPr>
                          <m:t>𝑥</m:t>
                        </m:r>
                      </m:e>
                      <m:sub>
                        <m:r>
                          <a:rPr lang="en-US" altLang="zh-CN" sz="1400" b="0" i="1" dirty="0" smtClean="0">
                            <a:solidFill>
                              <a:srgbClr val="FF0000"/>
                            </a:solidFill>
                            <a:latin typeface="Cambria Math"/>
                            <a:ea typeface="Cambria Math"/>
                          </a:rPr>
                          <m:t>2</m:t>
                        </m:r>
                      </m:sub>
                    </m:sSub>
                    <m:r>
                      <a:rPr lang="en-US" altLang="zh-CN" sz="1400" b="0" i="1" dirty="0" smtClean="0">
                        <a:solidFill>
                          <a:srgbClr val="FF0000"/>
                        </a:solidFill>
                        <a:latin typeface="Cambria Math"/>
                        <a:ea typeface="Cambria Math"/>
                      </a:rPr>
                      <m:t>|</m:t>
                    </m:r>
                  </m:oMath>
                </a14:m>
                <a:endParaRPr lang="en-US" altLang="zh-CN" sz="1400" dirty="0" smtClean="0">
                  <a:solidFill>
                    <a:srgbClr val="FF0000"/>
                  </a:solidFill>
                  <a:latin typeface="Times New Roman" panose="02020603050405020304" pitchFamily="18" charset="0"/>
                  <a:cs typeface="Times New Roman" panose="02020603050405020304" pitchFamily="18" charset="0"/>
                </a:endParaRPr>
              </a:p>
              <a:p>
                <a:pPr marL="0" indent="0">
                  <a:buNone/>
                </a:pPr>
                <a:endParaRPr lang="en-US" altLang="zh-CN" sz="1400" dirty="0" smtClean="0">
                  <a:solidFill>
                    <a:srgbClr val="FF0000"/>
                  </a:solidFill>
                  <a:latin typeface="Times New Roman" panose="02020603050405020304" pitchFamily="18" charset="0"/>
                  <a:cs typeface="Times New Roman" panose="02020603050405020304" pitchFamily="18" charset="0"/>
                </a:endParaRPr>
              </a:p>
              <a:p>
                <a:pPr marL="0" indent="457200">
                  <a:lnSpc>
                    <a:spcPct val="150000"/>
                  </a:lnSpc>
                  <a:buNone/>
                </a:pPr>
                <a:r>
                  <a:rPr lang="zh-CN" altLang="en-US" sz="2000" dirty="0" smtClean="0">
                    <a:latin typeface="Times New Roman" panose="02020603050405020304" pitchFamily="18" charset="0"/>
                    <a:cs typeface="Times New Roman" panose="02020603050405020304" pitchFamily="18" charset="0"/>
                  </a:rPr>
                  <a:t>采用由参数</a:t>
                </a:r>
                <a14:m>
                  <m:oMath xmlns:m="http://schemas.openxmlformats.org/officeDocument/2006/math">
                    <m:r>
                      <a:rPr lang="zh-CN" altLang="en-US" sz="2000" i="1" smtClean="0">
                        <a:latin typeface="Cambria Math"/>
                        <a:cs typeface="Times New Roman" panose="02020603050405020304" pitchFamily="18" charset="0"/>
                      </a:rPr>
                      <m:t>𝜔</m:t>
                    </m:r>
                  </m:oMath>
                </a14:m>
                <a:r>
                  <a:rPr lang="zh-CN" altLang="en-US" sz="2000" dirty="0" smtClean="0">
                    <a:latin typeface="Times New Roman" panose="02020603050405020304" pitchFamily="18" charset="0"/>
                    <a:cs typeface="Times New Roman" panose="02020603050405020304" pitchFamily="18" charset="0"/>
                  </a:rPr>
                  <a:t>定义的神经网络</a:t>
                </a:r>
                <a14:m>
                  <m:oMath xmlns:m="http://schemas.openxmlformats.org/officeDocument/2006/math">
                    <m:sSub>
                      <m:sSubPr>
                        <m:ctrlPr>
                          <a:rPr lang="en-US" altLang="zh-CN" sz="2000" i="1" smtClean="0">
                            <a:latin typeface="Cambria Math" panose="02040503050406030204" pitchFamily="18" charset="0"/>
                            <a:cs typeface="Times New Roman" panose="02020603050405020304" pitchFamily="18" charset="0"/>
                          </a:rPr>
                        </m:ctrlPr>
                      </m:sSubPr>
                      <m:e>
                        <m:r>
                          <a:rPr lang="en-US" altLang="zh-CN" sz="2000" b="0" i="1" smtClean="0">
                            <a:latin typeface="Cambria Math"/>
                            <a:cs typeface="Times New Roman" panose="02020603050405020304" pitchFamily="18" charset="0"/>
                          </a:rPr>
                          <m:t>𝑓</m:t>
                        </m:r>
                      </m:e>
                      <m:sub>
                        <m:r>
                          <a:rPr lang="zh-CN" altLang="en-US" sz="2000" i="1">
                            <a:latin typeface="Cambria Math"/>
                            <a:cs typeface="Times New Roman" panose="02020603050405020304" pitchFamily="18" charset="0"/>
                          </a:rPr>
                          <m:t>𝜔</m:t>
                        </m:r>
                      </m:sub>
                    </m:sSub>
                    <m:r>
                      <a:rPr lang="zh-CN" altLang="en-US" sz="2000" b="0" i="1" smtClean="0">
                        <a:latin typeface="Cambria Math"/>
                        <a:cs typeface="Times New Roman" panose="02020603050405020304" pitchFamily="18" charset="0"/>
                      </a:rPr>
                      <m:t>来</m:t>
                    </m:r>
                    <m:r>
                      <a:rPr lang="zh-CN" altLang="en-US" sz="2000" i="1">
                        <a:latin typeface="Cambria Math"/>
                        <a:cs typeface="Times New Roman" panose="02020603050405020304" pitchFamily="18" charset="0"/>
                      </a:rPr>
                      <m:t>替代</m:t>
                    </m:r>
                    <m:r>
                      <a:rPr lang="en-US" altLang="zh-CN" sz="2000" i="1">
                        <a:latin typeface="Cambria Math"/>
                        <a:cs typeface="Times New Roman" panose="02020603050405020304" pitchFamily="18" charset="0"/>
                      </a:rPr>
                      <m:t>𝑓</m:t>
                    </m:r>
                  </m:oMath>
                </a14:m>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marL="0" indent="457200">
                  <a:lnSpc>
                    <a:spcPct val="150000"/>
                  </a:lnSpc>
                  <a:buNone/>
                </a:pPr>
                <a14:m>
                  <m:oMathPara xmlns:m="http://schemas.openxmlformats.org/officeDocument/2006/math">
                    <m:oMathParaPr>
                      <m:jc m:val="centerGroup"/>
                    </m:oMathParaPr>
                    <m:oMath xmlns:m="http://schemas.openxmlformats.org/officeDocument/2006/math">
                      <m:r>
                        <a:rPr lang="en-US" altLang="zh-CN" sz="2000" b="0" i="1" smtClean="0">
                          <a:latin typeface="Cambria Math"/>
                          <a:cs typeface="Times New Roman" panose="02020603050405020304" pitchFamily="18" charset="0"/>
                        </a:rPr>
                        <m:t>𝐾</m:t>
                      </m:r>
                      <m:r>
                        <a:rPr lang="en-US" altLang="zh-CN" sz="2000" b="0" i="1" smtClean="0">
                          <a:latin typeface="Cambria Math"/>
                          <a:ea typeface="Cambria Math"/>
                          <a:cs typeface="Times New Roman" panose="02020603050405020304" pitchFamily="18" charset="0"/>
                        </a:rPr>
                        <m:t>×</m:t>
                      </m:r>
                      <m:r>
                        <a:rPr lang="en-US" altLang="zh-CN" sz="2000" i="1">
                          <a:latin typeface="Cambria Math"/>
                          <a:cs typeface="Times New Roman" panose="02020603050405020304" pitchFamily="18" charset="0"/>
                        </a:rPr>
                        <m:t>𝑊</m:t>
                      </m:r>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a:cs typeface="Times New Roman" panose="02020603050405020304" pitchFamily="18" charset="0"/>
                                </a:rPr>
                                <m:t>𝑝</m:t>
                              </m:r>
                            </m:e>
                            <m:sub>
                              <m:r>
                                <a:rPr lang="en-US" altLang="zh-CN" sz="2000" i="1">
                                  <a:latin typeface="Cambria Math"/>
                                  <a:cs typeface="Times New Roman" panose="02020603050405020304" pitchFamily="18" charset="0"/>
                                </a:rPr>
                                <m:t>𝑑𝑎𝑡𝑎</m:t>
                              </m:r>
                            </m:sub>
                          </m:sSub>
                          <m:r>
                            <a:rPr lang="en-US" altLang="zh-CN" sz="2000" i="1">
                              <a:latin typeface="Cambria Math"/>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a:cs typeface="Times New Roman" panose="02020603050405020304" pitchFamily="18" charset="0"/>
                                </a:rPr>
                                <m:t>𝑝</m:t>
                              </m:r>
                            </m:e>
                            <m:sub>
                              <m:r>
                                <a:rPr lang="en-US" altLang="zh-CN" sz="2000" i="1">
                                  <a:latin typeface="Cambria Math"/>
                                  <a:cs typeface="Times New Roman" panose="02020603050405020304" pitchFamily="18" charset="0"/>
                                </a:rPr>
                                <m:t>𝑔</m:t>
                              </m:r>
                            </m:sub>
                          </m:sSub>
                        </m:e>
                      </m:d>
                      <m:r>
                        <a:rPr lang="en-US" altLang="zh-CN" sz="2000" i="1" smtClean="0">
                          <a:latin typeface="Cambria Math"/>
                          <a:ea typeface="Cambria Math"/>
                          <a:cs typeface="Times New Roman" panose="02020603050405020304" pitchFamily="18" charset="0"/>
                        </a:rPr>
                        <m:t>≈</m:t>
                      </m:r>
                      <m:sSub>
                        <m:sSubPr>
                          <m:ctrlPr>
                            <a:rPr lang="en-US" altLang="zh-CN" sz="2000" i="1" smtClean="0">
                              <a:latin typeface="Cambria Math" panose="02040503050406030204" pitchFamily="18" charset="0"/>
                              <a:ea typeface="Cambria Math"/>
                              <a:cs typeface="Times New Roman" panose="02020603050405020304" pitchFamily="18" charset="0"/>
                            </a:rPr>
                          </m:ctrlPr>
                        </m:sSubPr>
                        <m:e>
                          <m:r>
                            <a:rPr lang="en-US" altLang="zh-CN" sz="2000" b="0" i="1" smtClean="0">
                              <a:latin typeface="Cambria Math"/>
                              <a:ea typeface="Cambria Math"/>
                              <a:cs typeface="Times New Roman" panose="02020603050405020304" pitchFamily="18" charset="0"/>
                            </a:rPr>
                            <m:t>𝑚𝑎𝑥</m:t>
                          </m:r>
                        </m:e>
                        <m:sub>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a:cs typeface="Times New Roman" panose="02020603050405020304" pitchFamily="18" charset="0"/>
                                </a:rPr>
                                <m:t>|</m:t>
                              </m:r>
                              <m:d>
                                <m:dPr>
                                  <m:begChr m:val="|"/>
                                  <m:endChr m:val="|"/>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smtClean="0">
                                          <a:latin typeface="Cambria Math" panose="02040503050406030204" pitchFamily="18" charset="0"/>
                                          <a:cs typeface="Times New Roman" panose="02020603050405020304" pitchFamily="18" charset="0"/>
                                        </a:rPr>
                                      </m:ctrlPr>
                                    </m:sSubPr>
                                    <m:e>
                                      <m:r>
                                        <a:rPr lang="en-US" altLang="zh-CN" sz="2000" b="0" i="1" smtClean="0">
                                          <a:latin typeface="Cambria Math"/>
                                          <a:cs typeface="Times New Roman" panose="02020603050405020304" pitchFamily="18" charset="0"/>
                                        </a:rPr>
                                        <m:t>𝑓</m:t>
                                      </m:r>
                                    </m:e>
                                    <m:sub>
                                      <m:r>
                                        <a:rPr lang="zh-CN" altLang="en-US" sz="2000" i="1" smtClean="0">
                                          <a:latin typeface="Cambria Math"/>
                                          <a:cs typeface="Times New Roman" panose="02020603050405020304" pitchFamily="18" charset="0"/>
                                        </a:rPr>
                                        <m:t>𝜔</m:t>
                                      </m:r>
                                    </m:sub>
                                  </m:sSub>
                                </m:e>
                              </m:d>
                              <m:r>
                                <a:rPr lang="en-US" altLang="zh-CN" sz="2000" i="1">
                                  <a:latin typeface="Cambria Math"/>
                                  <a:cs typeface="Times New Roman" panose="02020603050405020304" pitchFamily="18" charset="0"/>
                                </a:rPr>
                                <m:t>|</m:t>
                              </m:r>
                            </m:e>
                            <m:sub>
                              <m:r>
                                <a:rPr lang="en-US" altLang="zh-CN" sz="2000" i="1">
                                  <a:latin typeface="Cambria Math"/>
                                  <a:cs typeface="Times New Roman" panose="02020603050405020304" pitchFamily="18" charset="0"/>
                                </a:rPr>
                                <m:t>𝐿</m:t>
                              </m:r>
                            </m:sub>
                          </m:sSub>
                          <m:r>
                            <a:rPr lang="en-US" altLang="zh-CN" sz="2000" i="1">
                              <a:latin typeface="Cambria Math"/>
                              <a:ea typeface="Cambria Math"/>
                              <a:cs typeface="Times New Roman" panose="02020603050405020304" pitchFamily="18" charset="0"/>
                            </a:rPr>
                            <m:t>≤</m:t>
                          </m:r>
                          <m:r>
                            <a:rPr lang="en-US" altLang="zh-CN" sz="2000" i="1">
                              <a:latin typeface="Cambria Math"/>
                              <a:ea typeface="Cambria Math"/>
                              <a:cs typeface="Times New Roman" panose="02020603050405020304" pitchFamily="18" charset="0"/>
                            </a:rPr>
                            <m:t>𝐾</m:t>
                          </m:r>
                        </m:sub>
                      </m:sSub>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a:cs typeface="Times New Roman" panose="02020603050405020304" pitchFamily="18" charset="0"/>
                            </a:rPr>
                            <m:t>𝐸</m:t>
                          </m:r>
                        </m:e>
                        <m:sub>
                          <m:r>
                            <a:rPr lang="en-US" altLang="zh-CN" sz="2000" i="1">
                              <a:latin typeface="Cambria Math"/>
                              <a:cs typeface="Times New Roman" panose="02020603050405020304" pitchFamily="18" charset="0"/>
                            </a:rPr>
                            <m:t>𝑥</m:t>
                          </m:r>
                          <m:r>
                            <a:rPr lang="en-US" altLang="zh-CN" sz="2000" i="1">
                              <a:latin typeface="Cambria Math"/>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a:cs typeface="Times New Roman" panose="02020603050405020304" pitchFamily="18" charset="0"/>
                                </a:rPr>
                                <m:t>𝑝</m:t>
                              </m:r>
                            </m:e>
                            <m:sub>
                              <m:r>
                                <a:rPr lang="en-US" altLang="zh-CN" sz="2000" i="1">
                                  <a:latin typeface="Cambria Math"/>
                                  <a:cs typeface="Times New Roman" panose="02020603050405020304" pitchFamily="18" charset="0"/>
                                </a:rPr>
                                <m:t>𝑑𝑎𝑡𝑎</m:t>
                              </m:r>
                            </m:sub>
                          </m:sSub>
                        </m:sub>
                      </m:sSub>
                      <m:d>
                        <m:dPr>
                          <m:begChr m:val="["/>
                          <m:endChr m:val="]"/>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smtClean="0">
                                  <a:latin typeface="Cambria Math" panose="02040503050406030204" pitchFamily="18" charset="0"/>
                                  <a:cs typeface="Times New Roman" panose="02020603050405020304" pitchFamily="18" charset="0"/>
                                </a:rPr>
                              </m:ctrlPr>
                            </m:sSubPr>
                            <m:e>
                              <m:r>
                                <a:rPr lang="en-US" altLang="zh-CN" sz="2000" b="0" i="1" smtClean="0">
                                  <a:latin typeface="Cambria Math"/>
                                  <a:cs typeface="Times New Roman" panose="02020603050405020304" pitchFamily="18" charset="0"/>
                                </a:rPr>
                                <m:t>𝑓</m:t>
                              </m:r>
                            </m:e>
                            <m:sub>
                              <m:r>
                                <a:rPr lang="zh-CN" altLang="en-US" sz="2000" i="1" smtClean="0">
                                  <a:latin typeface="Cambria Math"/>
                                  <a:cs typeface="Times New Roman" panose="02020603050405020304" pitchFamily="18" charset="0"/>
                                </a:rPr>
                                <m:t>𝜔</m:t>
                              </m:r>
                            </m:sub>
                          </m:sSub>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a:cs typeface="Times New Roman" panose="02020603050405020304" pitchFamily="18" charset="0"/>
                                </a:rPr>
                                <m:t>𝑥</m:t>
                              </m:r>
                            </m:e>
                          </m:d>
                        </m:e>
                      </m:d>
                      <m:r>
                        <a:rPr lang="en-US" altLang="zh-CN" sz="2000" i="1">
                          <a:latin typeface="Cambria Math"/>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a:cs typeface="Times New Roman" panose="02020603050405020304" pitchFamily="18" charset="0"/>
                            </a:rPr>
                            <m:t>𝐸</m:t>
                          </m:r>
                        </m:e>
                        <m:sub>
                          <m:r>
                            <a:rPr lang="en-US" altLang="zh-CN" sz="2000" i="1">
                              <a:latin typeface="Cambria Math"/>
                              <a:cs typeface="Times New Roman" panose="02020603050405020304" pitchFamily="18" charset="0"/>
                            </a:rPr>
                            <m:t>𝑥</m:t>
                          </m:r>
                          <m:r>
                            <a:rPr lang="en-US" altLang="zh-CN" sz="2000" i="1">
                              <a:latin typeface="Cambria Math"/>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a:cs typeface="Times New Roman" panose="02020603050405020304" pitchFamily="18" charset="0"/>
                                </a:rPr>
                                <m:t>𝑝</m:t>
                              </m:r>
                            </m:e>
                            <m:sub>
                              <m:r>
                                <a:rPr lang="en-US" altLang="zh-CN" sz="2000" i="1">
                                  <a:latin typeface="Cambria Math"/>
                                  <a:cs typeface="Times New Roman" panose="02020603050405020304" pitchFamily="18" charset="0"/>
                                </a:rPr>
                                <m:t>𝑔</m:t>
                              </m:r>
                            </m:sub>
                          </m:sSub>
                        </m:sub>
                      </m:sSub>
                      <m:d>
                        <m:dPr>
                          <m:begChr m:val="["/>
                          <m:endChr m:val="]"/>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a:cs typeface="Times New Roman" panose="02020603050405020304" pitchFamily="18" charset="0"/>
                                </a:rPr>
                                <m:t>𝑓</m:t>
                              </m:r>
                            </m:e>
                            <m:sub>
                              <m:r>
                                <a:rPr lang="zh-CN" altLang="en-US" sz="2000" i="1">
                                  <a:latin typeface="Cambria Math"/>
                                  <a:cs typeface="Times New Roman" panose="02020603050405020304" pitchFamily="18" charset="0"/>
                                </a:rPr>
                                <m:t>𝜔</m:t>
                              </m:r>
                            </m:sub>
                          </m:sSub>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a:cs typeface="Times New Roman" panose="02020603050405020304" pitchFamily="18" charset="0"/>
                                </a:rPr>
                                <m:t>𝑥</m:t>
                              </m:r>
                            </m:e>
                          </m:d>
                        </m:e>
                      </m:d>
                    </m:oMath>
                  </m:oMathPara>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1320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solidFill>
                  <a:prstClr val="black"/>
                </a:solidFill>
                <a:latin typeface="黑体" panose="02010609060101010101" pitchFamily="49" charset="-122"/>
                <a:ea typeface="黑体" panose="02010609060101010101" pitchFamily="49" charset="-122"/>
              </a:rPr>
              <a:t>二、</a:t>
            </a:r>
            <a:r>
              <a:rPr lang="en-US" altLang="zh-CN" sz="3200" dirty="0">
                <a:latin typeface="Times New Roman" panose="02020603050405020304" pitchFamily="18" charset="0"/>
                <a:cs typeface="Times New Roman" panose="02020603050405020304" pitchFamily="18" charset="0"/>
              </a:rPr>
              <a:t>WGAN</a:t>
            </a:r>
            <a:r>
              <a:rPr lang="zh-CN" altLang="en-US" sz="3200" dirty="0">
                <a:latin typeface="黑体" panose="02010609060101010101" pitchFamily="49" charset="-122"/>
                <a:ea typeface="黑体" panose="02010609060101010101" pitchFamily="49" charset="-122"/>
              </a:rPr>
              <a:t>的改进</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smtClean="0">
                    <a:latin typeface="Times New Roman" panose="02020603050405020304" pitchFamily="18" charset="0"/>
                    <a:cs typeface="Times New Roman" panose="02020603050405020304" pitchFamily="18" charset="0"/>
                  </a:rPr>
                  <a:t>Cost function:</a:t>
                </a:r>
              </a:p>
              <a:p>
                <a:pPr marL="0" indent="0">
                  <a:buNone/>
                </a:pPr>
                <a:endParaRPr lang="en-US" altLang="zh-CN" sz="2000" i="1" dirty="0" smtClean="0">
                  <a:latin typeface="Cambria Math"/>
                  <a:ea typeface="Cambria Math"/>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sSubSup>
                            <m:sSubSupPr>
                              <m:ctrlPr>
                                <a:rPr lang="en-US" altLang="zh-CN" sz="2000" i="1" smtClean="0">
                                  <a:latin typeface="Cambria Math" panose="02040503050406030204" pitchFamily="18" charset="0"/>
                                  <a:cs typeface="Times New Roman" panose="02020603050405020304" pitchFamily="18" charset="0"/>
                                </a:rPr>
                              </m:ctrlPr>
                            </m:sSubSupPr>
                            <m:e>
                              <m:r>
                                <a:rPr lang="en-US" altLang="zh-CN" sz="2000" b="0" i="1" smtClean="0">
                                  <a:latin typeface="Cambria Math"/>
                                  <a:cs typeface="Times New Roman" panose="02020603050405020304" pitchFamily="18" charset="0"/>
                                </a:rPr>
                                <m:t>𝐽</m:t>
                              </m:r>
                            </m:e>
                            <m:sub/>
                            <m:sup>
                              <m:d>
                                <m:dPr>
                                  <m:ctrlPr>
                                    <a:rPr lang="en-US" altLang="zh-CN" sz="2000" i="1" smtClean="0">
                                      <a:latin typeface="Cambria Math" panose="02040503050406030204" pitchFamily="18" charset="0"/>
                                      <a:cs typeface="Times New Roman" panose="02020603050405020304" pitchFamily="18" charset="0"/>
                                    </a:rPr>
                                  </m:ctrlPr>
                                </m:dPr>
                                <m:e>
                                  <m:r>
                                    <a:rPr lang="en-US" altLang="zh-CN" sz="2000" b="0" i="1" smtClean="0">
                                      <a:latin typeface="Cambria Math"/>
                                      <a:cs typeface="Times New Roman" panose="02020603050405020304" pitchFamily="18" charset="0"/>
                                    </a:rPr>
                                    <m:t>𝐷</m:t>
                                  </m:r>
                                </m:e>
                              </m:d>
                            </m:sup>
                          </m:sSubSup>
                          <m:r>
                            <a:rPr lang="en-US" altLang="zh-CN" sz="2000" b="0" i="1" smtClean="0">
                              <a:latin typeface="Cambria Math"/>
                              <a:cs typeface="Times New Roman" panose="02020603050405020304" pitchFamily="18" charset="0"/>
                            </a:rPr>
                            <m:t>=</m:t>
                          </m:r>
                          <m:r>
                            <a:rPr lang="en-US" altLang="zh-CN" sz="2000" i="1">
                              <a:latin typeface="Cambria Math"/>
                              <a:cs typeface="Times New Roman" panose="02020603050405020304" pitchFamily="18" charset="0"/>
                            </a:rPr>
                            <m:t>𝐸</m:t>
                          </m:r>
                        </m:e>
                        <m:sub>
                          <m:r>
                            <a:rPr lang="en-US" altLang="zh-CN" sz="2000" i="1">
                              <a:latin typeface="Cambria Math"/>
                              <a:cs typeface="Times New Roman" panose="02020603050405020304" pitchFamily="18" charset="0"/>
                            </a:rPr>
                            <m:t>𝑥</m:t>
                          </m:r>
                          <m:r>
                            <a:rPr lang="en-US" altLang="zh-CN" sz="2000" i="1">
                              <a:latin typeface="Cambria Math"/>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a:cs typeface="Times New Roman" panose="02020603050405020304" pitchFamily="18" charset="0"/>
                                </a:rPr>
                                <m:t>𝑝</m:t>
                              </m:r>
                            </m:e>
                            <m:sub>
                              <m:r>
                                <a:rPr lang="en-US" altLang="zh-CN" sz="2000" i="1">
                                  <a:latin typeface="Cambria Math"/>
                                  <a:cs typeface="Times New Roman" panose="02020603050405020304" pitchFamily="18" charset="0"/>
                                </a:rPr>
                                <m:t>𝑑𝑎𝑡𝑎</m:t>
                              </m:r>
                            </m:sub>
                          </m:sSub>
                        </m:sub>
                      </m:sSub>
                      <m:d>
                        <m:dPr>
                          <m:begChr m:val="["/>
                          <m:endChr m:val="]"/>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a:cs typeface="Times New Roman" panose="02020603050405020304" pitchFamily="18" charset="0"/>
                                </a:rPr>
                                <m:t>𝑓</m:t>
                              </m:r>
                            </m:e>
                            <m:sub>
                              <m:r>
                                <a:rPr lang="zh-CN" altLang="en-US" sz="2000" i="1">
                                  <a:latin typeface="Cambria Math"/>
                                  <a:cs typeface="Times New Roman" panose="02020603050405020304" pitchFamily="18" charset="0"/>
                                </a:rPr>
                                <m:t>𝜔</m:t>
                              </m:r>
                            </m:sub>
                          </m:sSub>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a:cs typeface="Times New Roman" panose="02020603050405020304" pitchFamily="18" charset="0"/>
                                </a:rPr>
                                <m:t>𝑥</m:t>
                              </m:r>
                            </m:e>
                          </m:d>
                        </m:e>
                      </m:d>
                      <m:r>
                        <a:rPr lang="en-US" altLang="zh-CN" sz="2000" i="1">
                          <a:latin typeface="Cambria Math"/>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a:cs typeface="Times New Roman" panose="02020603050405020304" pitchFamily="18" charset="0"/>
                            </a:rPr>
                            <m:t>𝐸</m:t>
                          </m:r>
                        </m:e>
                        <m:sub>
                          <m:r>
                            <a:rPr lang="en-US" altLang="zh-CN" sz="2000" b="0" i="1" smtClean="0">
                              <a:latin typeface="Cambria Math"/>
                              <a:cs typeface="Times New Roman" panose="02020603050405020304" pitchFamily="18" charset="0"/>
                            </a:rPr>
                            <m:t>𝑧</m:t>
                          </m:r>
                        </m:sub>
                      </m:sSub>
                      <m:d>
                        <m:dPr>
                          <m:begChr m:val="["/>
                          <m:endChr m:val="]"/>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a:cs typeface="Times New Roman" panose="02020603050405020304" pitchFamily="18" charset="0"/>
                                </a:rPr>
                                <m:t>𝑓</m:t>
                              </m:r>
                            </m:e>
                            <m:sub>
                              <m:r>
                                <a:rPr lang="zh-CN" altLang="en-US" sz="2000" i="1">
                                  <a:latin typeface="Cambria Math"/>
                                  <a:cs typeface="Times New Roman" panose="02020603050405020304" pitchFamily="18" charset="0"/>
                                </a:rPr>
                                <m:t>𝜔</m:t>
                              </m:r>
                            </m:sub>
                          </m:sSub>
                          <m:d>
                            <m:dPr>
                              <m:ctrlPr>
                                <a:rPr lang="en-US" altLang="zh-CN" sz="2000" i="1">
                                  <a:latin typeface="Cambria Math" panose="02040503050406030204" pitchFamily="18" charset="0"/>
                                  <a:cs typeface="Times New Roman" panose="02020603050405020304" pitchFamily="18" charset="0"/>
                                </a:rPr>
                              </m:ctrlPr>
                            </m:dPr>
                            <m:e>
                              <m:r>
                                <a:rPr lang="en-US" altLang="zh-CN" sz="2000" b="0" i="1" smtClean="0">
                                  <a:latin typeface="Cambria Math"/>
                                  <a:cs typeface="Times New Roman" panose="02020603050405020304" pitchFamily="18" charset="0"/>
                                </a:rPr>
                                <m:t>𝐺</m:t>
                              </m:r>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a:cs typeface="Times New Roman" panose="02020603050405020304" pitchFamily="18" charset="0"/>
                                    </a:rPr>
                                    <m:t>𝑧</m:t>
                                  </m:r>
                                </m:e>
                              </m:d>
                            </m:e>
                          </m:d>
                        </m:e>
                      </m:d>
                    </m:oMath>
                  </m:oMathPara>
                </a14:m>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i="1" dirty="0" smtClean="0">
                  <a:latin typeface="Cambria Math"/>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i="1">
                              <a:latin typeface="Cambria Math"/>
                              <a:cs typeface="Times New Roman" panose="02020603050405020304" pitchFamily="18" charset="0"/>
                            </a:rPr>
                            <m:t>𝐽</m:t>
                          </m:r>
                        </m:e>
                        <m:sub/>
                        <m:sup>
                          <m:d>
                            <m:dPr>
                              <m:ctrlPr>
                                <a:rPr lang="en-US" altLang="zh-CN" sz="2000" i="1">
                                  <a:latin typeface="Cambria Math" panose="02040503050406030204" pitchFamily="18" charset="0"/>
                                  <a:cs typeface="Times New Roman" panose="02020603050405020304" pitchFamily="18" charset="0"/>
                                </a:rPr>
                              </m:ctrlPr>
                            </m:dPr>
                            <m:e>
                              <m:r>
                                <a:rPr lang="en-US" altLang="zh-CN" sz="2000" b="0" i="1" smtClean="0">
                                  <a:latin typeface="Cambria Math"/>
                                  <a:cs typeface="Times New Roman" panose="02020603050405020304" pitchFamily="18" charset="0"/>
                                </a:rPr>
                                <m:t>𝐺</m:t>
                              </m:r>
                            </m:e>
                          </m:d>
                        </m:sup>
                      </m:sSubSup>
                      <m:r>
                        <a:rPr lang="en-US" altLang="zh-CN" sz="2000" i="1">
                          <a:latin typeface="Cambria Math"/>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a:cs typeface="Times New Roman" panose="02020603050405020304" pitchFamily="18" charset="0"/>
                            </a:rPr>
                            <m:t>𝐸</m:t>
                          </m:r>
                        </m:e>
                        <m:sub>
                          <m:r>
                            <a:rPr lang="en-US" altLang="zh-CN" sz="2000" i="1">
                              <a:latin typeface="Cambria Math"/>
                              <a:cs typeface="Times New Roman" panose="02020603050405020304" pitchFamily="18" charset="0"/>
                            </a:rPr>
                            <m:t>𝑧</m:t>
                          </m:r>
                        </m:sub>
                      </m:sSub>
                      <m:d>
                        <m:dPr>
                          <m:begChr m:val="["/>
                          <m:endChr m:val="]"/>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a:cs typeface="Times New Roman" panose="02020603050405020304" pitchFamily="18" charset="0"/>
                                </a:rPr>
                                <m:t>𝑓</m:t>
                              </m:r>
                            </m:e>
                            <m:sub>
                              <m:r>
                                <a:rPr lang="zh-CN" altLang="en-US" sz="2000" i="1">
                                  <a:latin typeface="Cambria Math"/>
                                  <a:cs typeface="Times New Roman" panose="02020603050405020304" pitchFamily="18" charset="0"/>
                                </a:rPr>
                                <m:t>𝜔</m:t>
                              </m:r>
                            </m:sub>
                          </m:sSub>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a:cs typeface="Times New Roman" panose="02020603050405020304" pitchFamily="18" charset="0"/>
                                </a:rPr>
                                <m:t>𝐺</m:t>
                              </m:r>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a:cs typeface="Times New Roman" panose="02020603050405020304" pitchFamily="18" charset="0"/>
                                    </a:rPr>
                                    <m:t>𝑧</m:t>
                                  </m:r>
                                </m:e>
                              </m:d>
                            </m:e>
                          </m:d>
                        </m:e>
                      </m:d>
                    </m:oMath>
                  </m:oMathPara>
                </a14:m>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r>
                  <a:rPr lang="zh-CN" altLang="en-US" sz="2000" dirty="0"/>
                  <a:t>判别器最后一层去掉</a:t>
                </a:r>
                <a:r>
                  <a:rPr lang="en-US" altLang="zh-CN" sz="2000" dirty="0">
                    <a:latin typeface="Times New Roman" panose="02020603050405020304" pitchFamily="18" charset="0"/>
                    <a:cs typeface="Times New Roman" panose="02020603050405020304" pitchFamily="18" charset="0"/>
                  </a:rPr>
                  <a:t>sigmoid</a:t>
                </a:r>
              </a:p>
              <a:p>
                <a:r>
                  <a:rPr lang="zh-CN" altLang="en-US" sz="2000" dirty="0"/>
                  <a:t>生成器和判别器的</a:t>
                </a:r>
                <a:r>
                  <a:rPr lang="en-US" altLang="zh-CN" sz="2000" dirty="0">
                    <a:latin typeface="Times New Roman" panose="02020603050405020304" pitchFamily="18" charset="0"/>
                    <a:cs typeface="Times New Roman" panose="02020603050405020304" pitchFamily="18" charset="0"/>
                  </a:rPr>
                  <a:t>loss</a:t>
                </a:r>
                <a:r>
                  <a:rPr lang="zh-CN" altLang="en-US" sz="2000" dirty="0"/>
                  <a:t>不取</a:t>
                </a:r>
                <a:r>
                  <a:rPr lang="en-US" altLang="zh-CN" sz="2000" dirty="0">
                    <a:latin typeface="Times New Roman" panose="02020603050405020304" pitchFamily="18" charset="0"/>
                    <a:cs typeface="Times New Roman" panose="02020603050405020304" pitchFamily="18" charset="0"/>
                  </a:rPr>
                  <a:t>log</a:t>
                </a:r>
              </a:p>
              <a:p>
                <a:r>
                  <a:rPr lang="zh-CN" altLang="en-US" sz="2000" dirty="0"/>
                  <a:t>每次更新判别器的参数之后把它们的绝对值截断到不超过一个固定常数</a:t>
                </a:r>
                <a:r>
                  <a:rPr lang="en-US" altLang="zh-CN" sz="2000" dirty="0" smtClean="0">
                    <a:latin typeface="Times New Roman" panose="02020603050405020304" pitchFamily="18" charset="0"/>
                    <a:cs typeface="Times New Roman" panose="02020603050405020304" pitchFamily="18" charset="0"/>
                  </a:rPr>
                  <a:t>c</a:t>
                </a:r>
                <a:r>
                  <a:rPr lang="zh-CN" altLang="en-US" sz="2000" dirty="0" smtClean="0">
                    <a:latin typeface="Times New Roman" panose="02020603050405020304" pitchFamily="18" charset="0"/>
                    <a:cs typeface="Times New Roman" panose="02020603050405020304" pitchFamily="18" charset="0"/>
                  </a:rPr>
                  <a:t>（</a:t>
                </a:r>
                <a:r>
                  <a:rPr lang="zh-CN" altLang="en-US" sz="2000" dirty="0" smtClean="0">
                    <a:solidFill>
                      <a:srgbClr val="FF0000"/>
                    </a:solidFill>
                    <a:latin typeface="Times New Roman" panose="02020603050405020304" pitchFamily="18" charset="0"/>
                    <a:cs typeface="Times New Roman" panose="02020603050405020304" pitchFamily="18" charset="0"/>
                  </a:rPr>
                  <a:t>为了满足</a:t>
                </a:r>
                <a:r>
                  <a:rPr lang="en-US" altLang="zh-CN" sz="2000" dirty="0">
                    <a:solidFill>
                      <a:srgbClr val="FF0000"/>
                    </a:solidFill>
                    <a:latin typeface="Times New Roman" panose="02020603050405020304" pitchFamily="18" charset="0"/>
                    <a:cs typeface="Times New Roman" panose="02020603050405020304" pitchFamily="18" charset="0"/>
                  </a:rPr>
                  <a:t>Lipschitz</a:t>
                </a:r>
                <a:r>
                  <a:rPr lang="zh-CN" altLang="en-US" sz="2000" dirty="0">
                    <a:solidFill>
                      <a:srgbClr val="FF0000"/>
                    </a:solidFill>
                  </a:rPr>
                  <a:t>连续</a:t>
                </a:r>
                <a:r>
                  <a:rPr lang="zh-CN" altLang="en-US" sz="2000" dirty="0" smtClean="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zh-CN" altLang="en-US" sz="2000" dirty="0"/>
                  <a:t>不要用基于动量的优化算法（包</a:t>
                </a:r>
                <a:r>
                  <a:rPr lang="zh-CN" altLang="en-US" sz="2000" dirty="0" smtClean="0"/>
                  <a:t>括</a:t>
                </a:r>
                <a:r>
                  <a:rPr lang="en-US" altLang="zh-CN" sz="2000" dirty="0">
                    <a:latin typeface="Times New Roman" panose="02020603050405020304" pitchFamily="18" charset="0"/>
                    <a:cs typeface="Times New Roman" panose="02020603050405020304" pitchFamily="18" charset="0"/>
                  </a:rPr>
                  <a:t>M</a:t>
                </a:r>
                <a:r>
                  <a:rPr lang="en-US" altLang="zh-CN" sz="2000" dirty="0" smtClean="0">
                    <a:latin typeface="Times New Roman" panose="02020603050405020304" pitchFamily="18" charset="0"/>
                    <a:cs typeface="Times New Roman" panose="02020603050405020304" pitchFamily="18" charset="0"/>
                  </a:rPr>
                  <a:t>omentum</a:t>
                </a:r>
                <a:r>
                  <a:rPr lang="zh-CN" altLang="en-US" sz="2000" dirty="0"/>
                  <a:t>和</a:t>
                </a:r>
                <a:r>
                  <a:rPr lang="en-US" altLang="zh-CN" sz="2000" dirty="0" smtClean="0">
                    <a:latin typeface="Times New Roman" panose="02020603050405020304" pitchFamily="18" charset="0"/>
                    <a:cs typeface="Times New Roman" panose="02020603050405020304" pitchFamily="18" charset="0"/>
                  </a:rPr>
                  <a:t>Adam</a:t>
                </a:r>
                <a:r>
                  <a:rPr lang="en-US" altLang="zh-CN" sz="2000" dirty="0" smtClean="0">
                    <a:latin typeface="+mn-ea"/>
                  </a:rPr>
                  <a:t>),</a:t>
                </a:r>
                <a:r>
                  <a:rPr lang="zh-CN" altLang="en-US" sz="2000" dirty="0" smtClean="0">
                    <a:latin typeface="+mn-ea"/>
                  </a:rPr>
                  <a:t>原论文采用</a:t>
                </a:r>
                <a:r>
                  <a:rPr lang="en-US" altLang="zh-CN" sz="2000" dirty="0">
                    <a:latin typeface="Times New Roman" panose="02020603050405020304" pitchFamily="18" charset="0"/>
                    <a:cs typeface="Times New Roman" panose="02020603050405020304" pitchFamily="18" charset="0"/>
                  </a:rPr>
                  <a:t>RMSProp</a:t>
                </a:r>
                <a:endParaRPr lang="en-US" altLang="zh-CN" sz="2000" dirty="0" smtClean="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852" t="-1887" b="-9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962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1547</TotalTime>
  <Words>274</Words>
  <Application>Microsoft Office PowerPoint</Application>
  <PresentationFormat>全屏显示(4:3)</PresentationFormat>
  <Paragraphs>104</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黑体</vt:lpstr>
      <vt:lpstr>宋体</vt:lpstr>
      <vt:lpstr>Arial</vt:lpstr>
      <vt:lpstr>Calibri</vt:lpstr>
      <vt:lpstr>Cambria Math</vt:lpstr>
      <vt:lpstr>Times New Roman</vt:lpstr>
      <vt:lpstr>Office 主题​​</vt:lpstr>
      <vt:lpstr>基于生成对抗网络的反演方法研究                 ———Wasserstein GAN</vt:lpstr>
      <vt:lpstr>PowerPoint 演示文稿</vt:lpstr>
      <vt:lpstr> 一、原始GAN存在的问题 </vt:lpstr>
      <vt:lpstr>一、原始GAN存在的问题</vt:lpstr>
      <vt:lpstr>一、原始GAN存在的问题</vt:lpstr>
      <vt:lpstr>一、原始GAN存在的问题</vt:lpstr>
      <vt:lpstr>一、原始GAN存在的问题</vt:lpstr>
      <vt:lpstr>二、WGAN的改进</vt:lpstr>
      <vt:lpstr>二、WGAN的改进</vt:lpstr>
      <vt:lpstr>三、WGAN应用于火箭推进器温度反演</vt:lpstr>
      <vt:lpstr>三、WGAN应用于火箭推进器温度反演</vt:lpstr>
      <vt:lpstr>三、WGAN应用于火箭推进器温度反演</vt:lpstr>
      <vt:lpstr>四、毕设进程</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基于生成对抗网络的反演方法研究</dc:title>
  <dc:creator>xb21cn</dc:creator>
  <cp:lastModifiedBy>FuSichao</cp:lastModifiedBy>
  <cp:revision>21</cp:revision>
  <dcterms:created xsi:type="dcterms:W3CDTF">2019-04-10T00:54:43Z</dcterms:created>
  <dcterms:modified xsi:type="dcterms:W3CDTF">2019-05-24T07:59:28Z</dcterms:modified>
</cp:coreProperties>
</file>