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1" r:id="rId4"/>
    <p:sldId id="286" r:id="rId5"/>
    <p:sldId id="282" r:id="rId6"/>
    <p:sldId id="290" r:id="rId7"/>
    <p:sldId id="305" r:id="rId8"/>
    <p:sldId id="306" r:id="rId9"/>
    <p:sldId id="283" r:id="rId10"/>
    <p:sldId id="308" r:id="rId11"/>
    <p:sldId id="307" r:id="rId12"/>
    <p:sldId id="294" r:id="rId13"/>
    <p:sldId id="310" r:id="rId14"/>
    <p:sldId id="311" r:id="rId15"/>
    <p:sldId id="285" r:id="rId16"/>
    <p:sldId id="309" r:id="rId17"/>
    <p:sldId id="30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6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 autoAdjust="0"/>
    <p:restoredTop sz="85995" autoAdjust="0"/>
  </p:normalViewPr>
  <p:slideViewPr>
    <p:cSldViewPr snapToGrid="0" showGuides="1">
      <p:cViewPr varScale="1">
        <p:scale>
          <a:sx n="79" d="100"/>
          <a:sy n="79" d="100"/>
        </p:scale>
        <p:origin x="468" y="84"/>
      </p:cViewPr>
      <p:guideLst>
        <p:guide orient="horz" pos="215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7605;&#19994;\&#27605;&#35774;\&#26448;&#26009;\&#23454;&#39564;&#32467;&#26524;\&#21487;&#29992;&#25968;&#25454;\&#27719;&#2463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MNIST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Sheet1!$B$1:$R$1</c:f>
              <c:numCache>
                <c:formatCode>General</c:formatCode>
                <c:ptCount val="17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  <c:pt idx="11">
                  <c:v>3.1</c:v>
                </c:pt>
                <c:pt idx="12">
                  <c:v>4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</c:numCache>
            </c:numRef>
          </c:cat>
          <c:val>
            <c:numRef>
              <c:f>Sheet1!$B$2:$O$2</c:f>
              <c:numCache>
                <c:formatCode>General</c:formatCode>
                <c:ptCount val="14"/>
                <c:pt idx="0">
                  <c:v>0.97</c:v>
                </c:pt>
                <c:pt idx="1">
                  <c:v>0.96899999999999997</c:v>
                </c:pt>
                <c:pt idx="2">
                  <c:v>0.96899999999999997</c:v>
                </c:pt>
                <c:pt idx="3">
                  <c:v>0.96799999999999997</c:v>
                </c:pt>
                <c:pt idx="4">
                  <c:v>0.96899999999999997</c:v>
                </c:pt>
                <c:pt idx="5">
                  <c:v>0.96799999999999997</c:v>
                </c:pt>
                <c:pt idx="6">
                  <c:v>0.96699999999999997</c:v>
                </c:pt>
                <c:pt idx="7">
                  <c:v>0.96699999999999997</c:v>
                </c:pt>
                <c:pt idx="8">
                  <c:v>0.96799999999999997</c:v>
                </c:pt>
                <c:pt idx="9">
                  <c:v>0.96599999999999997</c:v>
                </c:pt>
                <c:pt idx="10">
                  <c:v>0.96499999999999997</c:v>
                </c:pt>
                <c:pt idx="11">
                  <c:v>0.93300000000000005</c:v>
                </c:pt>
                <c:pt idx="12">
                  <c:v>0.81599999999999995</c:v>
                </c:pt>
                <c:pt idx="13">
                  <c:v>0.81599999999999995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6BC-41BC-8923-482652F44E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85423248"/>
        <c:axId val="342161712"/>
      </c:barChart>
      <c:catAx>
        <c:axId val="285423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2161712"/>
        <c:crosses val="autoZero"/>
        <c:auto val="1"/>
        <c:lblAlgn val="ctr"/>
        <c:lblOffset val="100"/>
        <c:noMultiLvlLbl val="0"/>
      </c:catAx>
      <c:valAx>
        <c:axId val="342161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542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35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87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32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9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3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首先是简要介绍部分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Siamese</a:t>
            </a:r>
            <a:r>
              <a:rPr lang="zh-CN" altLang="en-US" sz="1200" dirty="0" smtClean="0"/>
              <a:t>最初的意思其实指是泰国人，但是</a:t>
            </a:r>
            <a:r>
              <a:rPr lang="en-US" altLang="zh-CN" sz="1200" dirty="0" smtClean="0"/>
              <a:t>19</a:t>
            </a:r>
            <a:r>
              <a:rPr lang="zh-CN" altLang="en-US" sz="1200" dirty="0" smtClean="0"/>
              <a:t>世纪的时候泰国有一对的连体人非常著名，并且让连体人这种疾病收到全世界的重视，后来一般就用暹罗双胞胎指连体人，</a:t>
            </a:r>
            <a:r>
              <a:rPr lang="en-US" altLang="zh-CN" sz="1200" dirty="0" smtClean="0"/>
              <a:t>Siamese</a:t>
            </a:r>
            <a:r>
              <a:rPr lang="zh-CN" altLang="en-US" sz="1200" dirty="0" smtClean="0"/>
              <a:t>也有了连体的意思。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6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接下来我讲一下谱聚类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5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en-US" sz="1200" dirty="0" smtClean="0"/>
              <a:t>主要思路：通过两个共享权值的时延神经网络对输入的两份签名（一份是正的）进行处理，输出两个代表图片特征的向量，用这两个向量的角度来确定签名之间的相似度，角度小代表说明签名没有伪造，角度大代表签名是伪造的。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90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Spectral clustering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的区别：避免了</a:t>
            </a:r>
            <a:r>
              <a:rPr lang="en-US" altLang="zh-CN" dirty="0" smtClean="0"/>
              <a:t>NP-hard</a:t>
            </a:r>
            <a:r>
              <a:rPr lang="zh-CN" altLang="en-US" dirty="0" smtClean="0"/>
              <a:t>问题，不会陷入局部最小。</a:t>
            </a:r>
            <a:endParaRPr lang="en-US" altLang="zh-CN" dirty="0" smtClean="0"/>
          </a:p>
          <a:p>
            <a:r>
              <a:rPr lang="en-US" altLang="zh-CN" dirty="0" smtClean="0"/>
              <a:t>Spectral clustering</a:t>
            </a:r>
            <a:r>
              <a:rPr lang="zh-CN" altLang="en-US" dirty="0" smtClean="0"/>
              <a:t>引入了非线性变换，解决了线性变换无法获得好的可分性的问题。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81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91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7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67084" y="639302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19733" y="560370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基于深度神经网络的谱聚类算法</a:t>
            </a:r>
            <a:r>
              <a:rPr lang="zh-CN" altLang="en-US" dirty="0" smtClean="0"/>
              <a:t>研究 </a:t>
            </a:r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34307" y="2210019"/>
            <a:ext cx="769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 基于深度神经网络的谱聚类算法研究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42233" y="473135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报告人：昝畅通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近期进展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57274" y="1167370"/>
            <a:ext cx="4408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SpectralNet</a:t>
            </a:r>
            <a:r>
              <a:rPr lang="zh-CN" altLang="en-US" sz="2400" dirty="0" smtClean="0"/>
              <a:t>主要思想：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indent="457200"/>
            <a:r>
              <a:rPr lang="zh-CN" altLang="en-US" sz="2400" dirty="0" smtClean="0"/>
              <a:t>通过训练深度神经网络近似得到原始数据降维的映射函数，该降维网络可以在相同结构的数据上同样完成降维操作。</a:t>
            </a:r>
            <a:endParaRPr lang="en-US" altLang="zh-CN" sz="2400" dirty="0" smtClean="0"/>
          </a:p>
          <a:p>
            <a:pPr indent="457200"/>
            <a:endParaRPr lang="en-US" altLang="zh-CN" sz="2400" dirty="0" smtClean="0"/>
          </a:p>
          <a:p>
            <a:pPr indent="457200"/>
            <a:r>
              <a:rPr lang="zh-CN" altLang="en-US" sz="2400" dirty="0" smtClean="0"/>
              <a:t>因此基于网络的谱聚类具有数据外扩展的特性。</a:t>
            </a:r>
            <a:endParaRPr lang="en-US" altLang="zh-CN" sz="2400" dirty="0" smtClean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160" y="1167370"/>
            <a:ext cx="4724400" cy="41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0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近期进展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52880" y="1280160"/>
            <a:ext cx="6974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改进一：基于</a:t>
            </a:r>
            <a:r>
              <a:rPr lang="en-US" altLang="zh-CN" sz="2400" dirty="0" smtClean="0"/>
              <a:t>p-Laplacian</a:t>
            </a:r>
            <a:r>
              <a:rPr lang="zh-CN" altLang="en-US" sz="2400" dirty="0" smtClean="0"/>
              <a:t>的深度神经网络谱聚类。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737360" y="2237897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Loss Function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065617" y="2220635"/>
                <a:ext cx="6743103" cy="1667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𝑆𝑝𝑒𝑐𝑡𝑟𝑎𝑙𝑁𝑒𝑡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"/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617" y="2220635"/>
                <a:ext cx="6743103" cy="1667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452880" y="3888015"/>
                <a:ext cx="6215035" cy="58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zh-CN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zh-CN" altLang="zh-CN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的相似矩阵。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880" y="3888015"/>
                <a:ext cx="6215035" cy="588879"/>
              </a:xfrm>
              <a:prstGeom prst="rect">
                <a:avLst/>
              </a:prstGeom>
              <a:blipFill>
                <a:blip r:embed="rId4"/>
                <a:stretch>
                  <a:fillRect r="-58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84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近期进展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0960" y="13309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实验</a:t>
            </a:r>
            <a:r>
              <a:rPr lang="zh-CN" altLang="en-US" sz="2400" dirty="0" smtClean="0"/>
              <a:t>效果：</a:t>
            </a:r>
            <a:endParaRPr lang="en-US" altLang="zh-CN" sz="2400" dirty="0" smtClean="0"/>
          </a:p>
        </p:txBody>
      </p:sp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001622"/>
              </p:ext>
            </p:extLst>
          </p:nvPr>
        </p:nvGraphicFramePr>
        <p:xfrm>
          <a:off x="1971040" y="1996440"/>
          <a:ext cx="7630160" cy="368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近期进展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52880" y="1280160"/>
            <a:ext cx="643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改进二：基于</a:t>
            </a:r>
            <a:r>
              <a:rPr lang="en-US" altLang="zh-CN" sz="2400" dirty="0" smtClean="0"/>
              <a:t>Hessian</a:t>
            </a:r>
            <a:r>
              <a:rPr lang="zh-CN" altLang="en-US" sz="2400" dirty="0" smtClean="0"/>
              <a:t>的深度神经网络谱聚类。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737360" y="2237897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Loss Function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065617" y="2220635"/>
                <a:ext cx="6743103" cy="1667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𝑆𝑝𝑒𝑐𝑡𝑟𝑎𝑙𝑁𝑒𝑡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617" y="2220635"/>
                <a:ext cx="6743103" cy="1667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26109" y="3888015"/>
                <a:ext cx="7468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400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zh-CN" altLang="zh-CN" sz="2400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Hessian</a:t>
                </a:r>
                <a:r>
                  <a:rPr lang="zh-CN" altLang="en-US" sz="2400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二次型</a:t>
                </a:r>
                <a:r>
                  <a:rPr lang="zh-CN" altLang="zh-CN" sz="2400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矩阵</a:t>
                </a:r>
                <a:r>
                  <a:rPr lang="zh-CN" altLang="zh-CN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09" y="3888015"/>
                <a:ext cx="7468583" cy="646331"/>
              </a:xfrm>
              <a:prstGeom prst="rect">
                <a:avLst/>
              </a:prstGeom>
              <a:blipFill>
                <a:blip r:embed="rId4"/>
                <a:stretch>
                  <a:fillRect r="-327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82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近期进展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484386" y="990364"/>
                <a:ext cx="5291385" cy="4965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 smtClean="0"/>
                  <a:t>输入</a:t>
                </a:r>
                <a:r>
                  <a:rPr lang="zh-CN" altLang="en-US" sz="1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400" dirty="0" smtClean="0"/>
                  <a:t>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 sz="1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400" dirty="0" smtClean="0"/>
                  <a:t>聚类数目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抽样</m:t>
                    </m:r>
                  </m:oMath>
                </a14:m>
                <a:r>
                  <a:rPr lang="zh-CN" altLang="en-US" sz="1400" dirty="0" smtClean="0"/>
                  <a:t>大小 </a:t>
                </a:r>
                <a:r>
                  <a:rPr lang="zh-CN" altLang="en-US" sz="1400" dirty="0"/>
                  <a:t>m</a:t>
                </a:r>
                <a:r>
                  <a:rPr lang="zh-CN" altLang="en-US" sz="1400" dirty="0" smtClean="0"/>
                  <a:t>;</a:t>
                </a:r>
                <a:endParaRPr lang="en-US" altLang="zh-CN" sz="1400" dirty="0" smtClean="0"/>
              </a:p>
              <a:p>
                <a:r>
                  <a:rPr lang="zh-CN" altLang="en-US" sz="1400" dirty="0" smtClean="0"/>
                  <a:t>输出：降维后数据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dirty="0" smtClean="0"/>
                  <a:t>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400" dirty="0" smtClean="0"/>
                  <a:t>聚类簇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400" b="0" i="0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400" dirty="0" smtClean="0"/>
              </a:p>
              <a:p>
                <a:r>
                  <a:rPr lang="en-US" altLang="zh-CN" sz="1400" b="1" dirty="0" smtClean="0"/>
                  <a:t>While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 smtClean="0"/>
                  <a:t>&lt;200 </a:t>
                </a:r>
                <a:r>
                  <a:rPr lang="en-US" altLang="zh-CN" sz="1400" b="1" dirty="0" smtClean="0"/>
                  <a:t>do</a:t>
                </a:r>
                <a:r>
                  <a:rPr lang="en-US" altLang="zh-CN" sz="1400" dirty="0" smtClean="0"/>
                  <a:t>:</a:t>
                </a:r>
              </a:p>
              <a:p>
                <a:pPr indent="457200"/>
                <a:r>
                  <a:rPr lang="zh-CN" altLang="en-US" sz="1400" dirty="0" smtClean="0"/>
                  <a:t>随机抽取</a:t>
                </a:r>
                <a:r>
                  <a:rPr lang="en-US" altLang="zh-CN" sz="1400" dirty="0" smtClean="0"/>
                  <a:t>m</a:t>
                </a:r>
                <a:r>
                  <a:rPr lang="zh-CN" altLang="en-US" sz="1400" dirty="0" smtClean="0"/>
                  <a:t>个样本，计算</a:t>
                </a:r>
                <a:r>
                  <a:rPr lang="en-US" altLang="zh-CN" sz="1400" dirty="0" smtClean="0"/>
                  <a:t>Hessian</a:t>
                </a:r>
                <a:r>
                  <a:rPr lang="zh-CN" altLang="en-US" sz="1400" dirty="0" smtClean="0"/>
                  <a:t>二次型矩阵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400" dirty="0" smtClean="0"/>
              </a:p>
              <a:p>
                <a:pPr indent="457200"/>
                <a:r>
                  <a:rPr lang="zh-CN" altLang="en-US" sz="1400" dirty="0" smtClean="0"/>
                  <a:t>拼接输入矩阵</a:t>
                </a:r>
                <a:r>
                  <a:rPr lang="en-US" altLang="zh-CN" sz="1400" i="1" dirty="0"/>
                  <a:t>I</a:t>
                </a:r>
                <a:r>
                  <a:rPr lang="zh-CN" altLang="en-US" sz="1400" dirty="0" smtClean="0"/>
                  <a:t>，与</a:t>
                </a:r>
                <a:r>
                  <a:rPr lang="en-US" altLang="zh-CN" sz="1400" dirty="0" smtClean="0"/>
                  <a:t>Hessian</a:t>
                </a:r>
                <a:r>
                  <a:rPr lang="zh-CN" altLang="en-US" sz="1400" dirty="0" smtClean="0"/>
                  <a:t>二次型矩阵</a:t>
                </a:r>
                <a:r>
                  <a:rPr lang="en-US" altLang="zh-CN" sz="1400" i="1" dirty="0" smtClean="0"/>
                  <a:t>H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400" dirty="0" smtClean="0"/>
              </a:p>
              <a:p>
                <a:r>
                  <a:rPr lang="en-US" altLang="zh-CN" sz="1400" b="1" dirty="0" smtClean="0"/>
                  <a:t>end</a:t>
                </a:r>
              </a:p>
              <a:p>
                <a:r>
                  <a:rPr lang="zh-CN" altLang="en-US" sz="1400" dirty="0" smtClean="0"/>
                  <a:t>随机初始化网络权重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400" dirty="0" smtClean="0"/>
              </a:p>
              <a:p>
                <a:r>
                  <a:rPr lang="en-US" altLang="zh-CN" sz="1400" b="1" dirty="0" smtClean="0"/>
                  <a:t>While</a:t>
                </a:r>
                <a:r>
                  <a:rPr lang="en-US" altLang="zh-CN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𝑆𝑝𝑒𝑐𝑡𝑟𝑎𝑙𝑁𝑒𝑡</m:t>
                        </m:r>
                      </m:sub>
                    </m:sSub>
                    <m:d>
                      <m:d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1400" dirty="0" smtClean="0"/>
                  <a:t>不收敛</a:t>
                </a:r>
                <a:r>
                  <a:rPr lang="en-US" altLang="zh-CN" sz="1400" dirty="0" smtClean="0"/>
                  <a:t> </a:t>
                </a:r>
                <a:r>
                  <a:rPr lang="en-US" altLang="zh-CN" sz="1400" b="1" dirty="0" smtClean="0"/>
                  <a:t>do</a:t>
                </a:r>
                <a:r>
                  <a:rPr lang="en-US" altLang="zh-CN" sz="1400" dirty="0"/>
                  <a:t>:</a:t>
                </a:r>
                <a:endParaRPr lang="en-US" altLang="zh-CN" sz="1400" dirty="0" smtClean="0"/>
              </a:p>
              <a:p>
                <a:pPr indent="457200"/>
                <a:r>
                  <a:rPr lang="zh-CN" altLang="en-US" sz="1400" b="1" dirty="0" smtClean="0"/>
                  <a:t>正交化步骤：</a:t>
                </a:r>
                <a:endParaRPr lang="en-US" altLang="zh-CN" sz="1400" b="1" dirty="0" smtClean="0"/>
              </a:p>
              <a:p>
                <a:pPr indent="457200"/>
                <a:r>
                  <a:rPr lang="zh-CN" altLang="en-US" sz="1400" dirty="0"/>
                  <a:t>依次</a:t>
                </a:r>
                <a:r>
                  <a:rPr lang="zh-CN" altLang="en-US" sz="1400" dirty="0" smtClean="0"/>
                  <a:t>调用输入矩阵</a:t>
                </a:r>
                <a:r>
                  <a:rPr lang="en-US" altLang="zh-CN" sz="1400" i="1" dirty="0" smtClean="0"/>
                  <a:t>I </a:t>
                </a:r>
                <a:r>
                  <a:rPr lang="zh-CN" altLang="en-US" sz="1400" dirty="0" smtClean="0"/>
                  <a:t>的</a:t>
                </a:r>
                <a:r>
                  <a:rPr lang="en-US" altLang="zh-CN" sz="1400" dirty="0" smtClean="0"/>
                  <a:t>m</a:t>
                </a:r>
                <a:r>
                  <a:rPr lang="zh-CN" altLang="en-US" sz="1400" dirty="0" smtClean="0"/>
                  <a:t>个样本，组成矩阵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400" dirty="0" smtClean="0"/>
              </a:p>
              <a:p>
                <a:pPr indent="457200"/>
                <a:r>
                  <a:rPr lang="zh-CN" altLang="en-US" sz="1400" dirty="0"/>
                  <a:t>前向</a:t>
                </a:r>
                <a:r>
                  <a:rPr lang="zh-CN" altLang="en-US" sz="1400" dirty="0" smtClean="0"/>
                  <a:t>计算</a:t>
                </a:r>
                <a:r>
                  <a:rPr lang="en-US" altLang="zh-CN" sz="1400" i="1" dirty="0" smtClean="0"/>
                  <a:t>X </a:t>
                </a:r>
                <a:r>
                  <a:rPr lang="zh-CN" altLang="en-US" sz="1400" dirty="0" smtClean="0"/>
                  <a:t>并计算正交层</a:t>
                </a:r>
                <a:r>
                  <a:rPr lang="en-US" altLang="zh-CN" sz="1400" dirty="0" smtClean="0"/>
                  <a:t>Ŷ </a:t>
                </a:r>
                <a:r>
                  <a:rPr lang="zh-CN" altLang="en-US" sz="1400" dirty="0" smtClean="0"/>
                  <a:t>的输入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400" dirty="0" smtClean="0"/>
              </a:p>
              <a:p>
                <a:pPr indent="457200"/>
                <a:r>
                  <a:rPr lang="zh-CN" altLang="en-US" sz="1400" dirty="0" smtClean="0"/>
                  <a:t>计算</a:t>
                </a:r>
                <a:r>
                  <a:rPr lang="en-US" altLang="zh-CN" sz="1400" dirty="0" err="1" smtClean="0"/>
                  <a:t>Cholesky</a:t>
                </a:r>
                <a:r>
                  <a:rPr lang="zh-CN" altLang="en-US" sz="1400" dirty="0" smtClean="0"/>
                  <a:t>分解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𝐿𝐿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400" dirty="0"/>
                          <m:t>Ŷ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1400" dirty="0"/>
                      <m:t>Ŷ</m:t>
                    </m:r>
                  </m:oMath>
                </a14:m>
                <a:r>
                  <a:rPr lang="en-US" altLang="zh-CN" sz="14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zh-CN" sz="1400" dirty="0" smtClean="0"/>
              </a:p>
              <a:p>
                <a:pPr indent="457200"/>
                <a:r>
                  <a:rPr lang="zh-CN" altLang="en-US" sz="1400" dirty="0" smtClean="0"/>
                  <a:t>设置正交层的权重为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4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zh-CN" sz="1400" b="0" dirty="0" smtClean="0"/>
              </a:p>
              <a:p>
                <a:pPr indent="457200"/>
                <a:r>
                  <a:rPr lang="zh-CN" altLang="en-US" sz="1400" b="1" dirty="0" smtClean="0"/>
                  <a:t>梯度步骤：</a:t>
                </a:r>
                <a:endParaRPr lang="en-US" altLang="zh-CN" sz="1400" b="1" dirty="0" smtClean="0"/>
              </a:p>
              <a:p>
                <a:pPr indent="457200"/>
                <a:r>
                  <a:rPr lang="zh-CN" altLang="en-US" sz="1400" dirty="0"/>
                  <a:t>依次调用输入矩阵</a:t>
                </a:r>
                <a:r>
                  <a:rPr lang="en-US" altLang="zh-CN" sz="1400" i="1" dirty="0"/>
                  <a:t>I </a:t>
                </a:r>
                <a:r>
                  <a:rPr lang="zh-CN" altLang="en-US" sz="1400" dirty="0"/>
                  <a:t>的</a:t>
                </a:r>
                <a:r>
                  <a:rPr lang="en-US" altLang="zh-CN" sz="1400" dirty="0"/>
                  <a:t>m</a:t>
                </a:r>
                <a:r>
                  <a:rPr lang="zh-CN" altLang="en-US" sz="1400" dirty="0"/>
                  <a:t>个样本，</a:t>
                </a:r>
                <a:r>
                  <a:rPr lang="zh-CN" altLang="en-US" sz="1400" dirty="0" smtClean="0"/>
                  <a:t>组成矩阵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400" dirty="0"/>
              </a:p>
              <a:p>
                <a:pPr indent="457200"/>
                <a:r>
                  <a:rPr lang="zh-CN" altLang="en-US" sz="1400" dirty="0"/>
                  <a:t>依次</a:t>
                </a:r>
                <a:r>
                  <a:rPr lang="zh-CN" altLang="en-US" sz="1400" dirty="0" smtClean="0"/>
                  <a:t>调用</a:t>
                </a:r>
                <a:r>
                  <a:rPr lang="en-US" altLang="zh-CN" sz="1400" i="1" dirty="0" smtClean="0"/>
                  <a:t>H </a:t>
                </a:r>
                <a:r>
                  <a:rPr lang="zh-CN" altLang="en-US" sz="1400" dirty="0" smtClean="0"/>
                  <a:t>中的矩阵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400" dirty="0" smtClean="0"/>
              </a:p>
              <a:p>
                <a:pPr indent="457200"/>
                <a:r>
                  <a:rPr lang="zh-CN" altLang="en-US" sz="1400" dirty="0" smtClean="0"/>
                  <a:t>前向计算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</a:rPr>
                      <m:t>得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400" dirty="0" smtClean="0"/>
              </a:p>
              <a:p>
                <a:pPr indent="457200"/>
                <a:r>
                  <a:rPr lang="zh-CN" altLang="en-US" sz="1400" dirty="0" smtClean="0"/>
                  <a:t>计算损失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𝑆𝑝𝑒𝑐𝑡𝑟𝑎𝑙𝑁𝑒𝑡</m:t>
                        </m:r>
                      </m:sub>
                    </m:sSub>
                    <m:d>
                      <m:d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14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zh-CN" sz="1400" b="0" kern="100" dirty="0" smtClean="0">
                  <a:cs typeface="Times New Roman" panose="02020603050405020304" pitchFamily="18" charset="0"/>
                </a:endParaRPr>
              </a:p>
              <a:p>
                <a:pPr indent="457200"/>
                <a:r>
                  <a:rPr lang="zh-CN" altLang="en-US" sz="1400" dirty="0"/>
                  <a:t>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𝑆𝑝𝑒𝑐𝑡𝑟𝑎𝑙𝑁𝑒𝑡</m:t>
                        </m:r>
                      </m:sub>
                    </m:sSub>
                    <m:d>
                      <m:d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1400" dirty="0" smtClean="0"/>
                  <a:t>梯度设置除了输出层外的所有权值</a:t>
                </a:r>
                <a14:m>
                  <m:oMath xmlns:m="http://schemas.openxmlformats.org/officeDocument/2006/math">
                    <m:r>
                      <a:rPr lang="en-US" altLang="zh-CN" sz="140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zh-CN" sz="1400" b="1" dirty="0" smtClean="0"/>
              </a:p>
              <a:p>
                <a:r>
                  <a:rPr lang="en-US" altLang="zh-CN" sz="1400" b="1" dirty="0"/>
                  <a:t>e</a:t>
                </a:r>
                <a:r>
                  <a:rPr lang="en-US" altLang="zh-CN" sz="1400" b="1" dirty="0" smtClean="0"/>
                  <a:t>nd</a:t>
                </a:r>
              </a:p>
              <a:p>
                <a:r>
                  <a:rPr lang="zh-CN" altLang="en-US" sz="1400" dirty="0" smtClean="0"/>
                  <a:t>前</a:t>
                </a:r>
                <a:r>
                  <a:rPr lang="zh-CN" altLang="en-US" sz="1400" dirty="0"/>
                  <a:t>向计算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</a:rPr>
                      <m:t>得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14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zh-CN" sz="1400" dirty="0" smtClean="0"/>
              </a:p>
              <a:p>
                <a:r>
                  <a:rPr lang="zh-CN" altLang="en-US" sz="14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1400" dirty="0" smtClean="0"/>
                  <a:t>应用</a:t>
                </a:r>
                <a:r>
                  <a:rPr lang="en-US" altLang="zh-CN" sz="1400" dirty="0" smtClean="0"/>
                  <a:t>K-means</a:t>
                </a:r>
                <a:r>
                  <a:rPr lang="zh-CN" altLang="en-US" sz="1400" dirty="0" smtClean="0"/>
                  <a:t>求得聚类结果</a:t>
                </a:r>
                <a14:m>
                  <m:oMath xmlns:m="http://schemas.openxmlformats.org/officeDocument/2006/math">
                    <m: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86" y="990364"/>
                <a:ext cx="5291385" cy="4965142"/>
              </a:xfrm>
              <a:prstGeom prst="rect">
                <a:avLst/>
              </a:prstGeom>
              <a:blipFill>
                <a:blip r:embed="rId3"/>
                <a:stretch>
                  <a:fillRect l="-346" t="-245" b="-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/>
          <p:cNvCxnSpPr/>
          <p:nvPr/>
        </p:nvCxnSpPr>
        <p:spPr>
          <a:xfrm>
            <a:off x="3770312" y="1686560"/>
            <a:ext cx="0" cy="426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770312" y="2743200"/>
            <a:ext cx="0" cy="2468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1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FuturaBookC" pitchFamily="2" charset="-52"/>
              </a:rPr>
              <a:t>0</a:t>
            </a:r>
            <a:r>
              <a:rPr lang="en-US" altLang="zh-CN" sz="8800" dirty="0">
                <a:latin typeface="FuturaBookC" pitchFamily="2" charset="-52"/>
              </a:rPr>
              <a:t>4</a:t>
            </a:r>
            <a:endParaRPr 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下一步安排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下一步安排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3280" y="1920240"/>
            <a:ext cx="554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/>
              <a:t>调通基于</a:t>
            </a:r>
            <a:r>
              <a:rPr lang="en-US" altLang="zh-CN" sz="2400" dirty="0" smtClean="0"/>
              <a:t>Hessian</a:t>
            </a:r>
            <a:r>
              <a:rPr lang="zh-CN" altLang="en-US" sz="2400" dirty="0" smtClean="0"/>
              <a:t>的深度学习谱聚类。</a:t>
            </a:r>
            <a:endParaRPr lang="en-US" altLang="zh-CN" sz="2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113280" y="3596640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完成毕业设计论文的编写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44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72208" y="2767915"/>
            <a:ext cx="2247583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</a:t>
            </a:r>
            <a:endParaRPr lang="zh-CN" altLang="zh-CN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86645" y="502817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148864" y="4151434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工作进度计划</a:t>
            </a:r>
          </a:p>
        </p:txBody>
      </p:sp>
      <p:sp>
        <p:nvSpPr>
          <p:cNvPr id="57" name="矩形 56"/>
          <p:cNvSpPr/>
          <p:nvPr/>
        </p:nvSpPr>
        <p:spPr>
          <a:xfrm>
            <a:off x="1847533" y="1722773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简要介绍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205865" y="697999"/>
            <a:ext cx="1795953" cy="646331"/>
          </a:xfrm>
          <a:prstGeom prst="rect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85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  录</a:t>
            </a:r>
          </a:p>
        </p:txBody>
      </p:sp>
      <p:sp>
        <p:nvSpPr>
          <p:cNvPr id="30" name="矩形 29"/>
          <p:cNvSpPr/>
          <p:nvPr/>
        </p:nvSpPr>
        <p:spPr>
          <a:xfrm>
            <a:off x="1847532" y="2242551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 Siamese net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47532" y="2762329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近期进展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47531" y="3278665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下一步安排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FuturaBookC" pitchFamily="2" charset="-52"/>
              </a:rPr>
              <a:t>01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简要介绍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371600" y="278130"/>
            <a:ext cx="511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简要介绍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6399" y="1539615"/>
            <a:ext cx="8138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dirty="0" smtClean="0"/>
              <a:t>Siamese net</a:t>
            </a:r>
            <a:r>
              <a:rPr lang="zh-CN" altLang="en-US" sz="2400" dirty="0" smtClean="0"/>
              <a:t>即孪生神经网络，一般</a:t>
            </a:r>
            <a:r>
              <a:rPr lang="zh-CN" altLang="en-US" sz="2400" dirty="0"/>
              <a:t>用来评价输入之间的相似</a:t>
            </a:r>
            <a:r>
              <a:rPr lang="zh-CN" altLang="en-US" sz="2400" dirty="0" smtClean="0"/>
              <a:t>性关系。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76399" y="3108877"/>
            <a:ext cx="813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dirty="0" smtClean="0"/>
              <a:t>Graph p-SpectralNet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Graph Laplacian</a:t>
            </a:r>
            <a:r>
              <a:rPr lang="zh-CN" altLang="en-US" sz="2400" dirty="0" smtClean="0"/>
              <a:t>的非线性扩展。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676399" y="4308807"/>
            <a:ext cx="8138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dirty="0" smtClean="0"/>
              <a:t>Hessian</a:t>
            </a:r>
            <a:r>
              <a:rPr lang="zh-CN" altLang="en-US" sz="2400" dirty="0" smtClean="0"/>
              <a:t>局部线性映射（</a:t>
            </a:r>
            <a:r>
              <a:rPr lang="en-US" altLang="zh-CN" sz="2400" dirty="0" smtClean="0"/>
              <a:t>HLLE</a:t>
            </a:r>
            <a:r>
              <a:rPr lang="zh-CN" altLang="en-US" sz="2400" dirty="0" smtClean="0"/>
              <a:t>）是针对局部线性映射中凸性过于严格问题的一种改良算法。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FuturaBookC" pitchFamily="2" charset="-52"/>
              </a:rPr>
              <a:t>02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790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Siamese net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Siamese net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13165" y="1532313"/>
            <a:ext cx="43475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dirty="0" smtClean="0"/>
              <a:t>Siamese net</a:t>
            </a:r>
            <a:r>
              <a:rPr lang="zh-CN" altLang="en-US" sz="2400" dirty="0" smtClean="0"/>
              <a:t>：一</a:t>
            </a:r>
            <a:r>
              <a:rPr lang="zh-CN" altLang="en-US" sz="2400" dirty="0"/>
              <a:t>种网络构架</a:t>
            </a:r>
            <a:r>
              <a:rPr lang="zh-CN" altLang="en-US" sz="2400" dirty="0" smtClean="0"/>
              <a:t>，主要用来判别输入数据之间的相似性，一般由两个共享权值的子网络构成（并不限制子网络类型）。</a:t>
            </a:r>
            <a:endParaRPr lang="en-US" altLang="zh-CN" sz="2400" dirty="0" smtClean="0"/>
          </a:p>
          <a:p>
            <a:pPr indent="457200"/>
            <a:endParaRPr lang="en-US" altLang="zh-CN" sz="2400" dirty="0" smtClean="0"/>
          </a:p>
          <a:p>
            <a:pPr indent="457200"/>
            <a:r>
              <a:rPr lang="zh-CN" altLang="en-US" sz="2400" dirty="0" smtClean="0"/>
              <a:t>最早</a:t>
            </a:r>
            <a:r>
              <a:rPr lang="zh-CN" altLang="en-US" sz="2400" dirty="0"/>
              <a:t>出现在</a:t>
            </a:r>
            <a:r>
              <a:rPr lang="zh-CN" altLang="en-US" sz="2400" dirty="0" smtClean="0"/>
              <a:t>论文</a:t>
            </a:r>
            <a:r>
              <a:rPr lang="en-US" altLang="zh-CN" sz="2400" dirty="0" smtClean="0"/>
              <a:t>1997</a:t>
            </a:r>
            <a:r>
              <a:rPr lang="zh-CN" altLang="en-US" sz="2400" dirty="0" smtClean="0"/>
              <a:t>年的论文</a:t>
            </a:r>
            <a:r>
              <a:rPr lang="en-US" altLang="zh-CN" sz="2400" dirty="0" smtClean="0"/>
              <a:t>《Signature </a:t>
            </a:r>
            <a:r>
              <a:rPr lang="en-US" altLang="zh-CN" sz="2400" dirty="0"/>
              <a:t>Verification Using a Siamese Time Delay Neural Network》</a:t>
            </a:r>
            <a:r>
              <a:rPr lang="zh-CN" altLang="en-US" sz="2400" dirty="0"/>
              <a:t>中，被设计用来鉴别信用卡上的签名是否是本人签名。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50" y="1198881"/>
            <a:ext cx="4124959" cy="4357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Siamese net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9199" y="1636761"/>
            <a:ext cx="443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训练样本</a:t>
            </a:r>
            <a:r>
              <a:rPr lang="zh-CN" altLang="en-US" dirty="0" smtClean="0"/>
              <a:t>：</a:t>
            </a:r>
            <a:r>
              <a:rPr lang="en-US" altLang="zh-CN" sz="2400" dirty="0" smtClean="0"/>
              <a:t>N-P</a:t>
            </a:r>
            <a:r>
              <a:rPr lang="zh-CN" altLang="en-US" sz="2400" dirty="0" smtClean="0"/>
              <a:t>样本对与</a:t>
            </a:r>
            <a:r>
              <a:rPr lang="en-US" altLang="zh-CN" sz="2400" dirty="0" smtClean="0"/>
              <a:t>P-P</a:t>
            </a:r>
            <a:r>
              <a:rPr lang="zh-CN" altLang="en-US" sz="2400" dirty="0" smtClean="0"/>
              <a:t>样本对组成训练集。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24878" y="1636761"/>
            <a:ext cx="4439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训练目标：</a:t>
            </a:r>
            <a:r>
              <a:rPr lang="zh-CN" altLang="en-US" sz="2400" dirty="0"/>
              <a:t>使</a:t>
            </a:r>
            <a:r>
              <a:rPr lang="zh-CN" altLang="zh-CN" sz="2400" dirty="0" smtClean="0"/>
              <a:t>最终输出</a:t>
            </a:r>
            <a:r>
              <a:rPr lang="zh-CN" altLang="en-US" sz="2400" dirty="0" smtClean="0"/>
              <a:t>表示的</a:t>
            </a:r>
            <a:r>
              <a:rPr lang="en-US" altLang="zh-CN" sz="2400" dirty="0" smtClean="0"/>
              <a:t>P-P</a:t>
            </a:r>
            <a:r>
              <a:rPr lang="zh-CN" altLang="en-US" sz="2400" dirty="0" smtClean="0"/>
              <a:t>样本</a:t>
            </a:r>
            <a:r>
              <a:rPr lang="zh-CN" altLang="zh-CN" sz="2400" dirty="0" smtClean="0"/>
              <a:t>对</a:t>
            </a:r>
            <a:r>
              <a:rPr lang="zh-CN" altLang="zh-CN" sz="2400" dirty="0"/>
              <a:t>之间的距离最近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smtClean="0"/>
              <a:t>N-P</a:t>
            </a:r>
            <a:r>
              <a:rPr lang="zh-CN" altLang="en-US" sz="2400" dirty="0" smtClean="0"/>
              <a:t>样本</a:t>
            </a:r>
            <a:r>
              <a:rPr lang="zh-CN" altLang="zh-CN" sz="2400" dirty="0" smtClean="0"/>
              <a:t>对</a:t>
            </a:r>
            <a:r>
              <a:rPr lang="zh-CN" altLang="zh-CN" sz="2400" dirty="0"/>
              <a:t>之间距离最远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57275" y="2902234"/>
                <a:ext cx="7853680" cy="3053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𝑠𝑖𝑎𝑚𝑒𝑠𝑒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𝑠𝑖𝑎𝑚𝑒𝑠𝑒</m:t>
                              </m:r>
                            </m:sub>
                          </m:s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2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4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4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&amp;</m:t>
                              </m:r>
                              <m:d>
                                <m:d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𝑖𝑠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𝑝𝑜𝑠𝑖𝑡𝑖𝑣𝑒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𝑝𝑎𝑖𝑟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,0)</m:t>
                              </m:r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&amp;</m:t>
                              </m:r>
                              <m:d>
                                <m:d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𝑖𝑠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𝑛𝑒𝑔𝑖𝑡𝑖𝑣𝑒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𝑝𝑎𝑖𝑟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304800">
                  <a:lnSpc>
                    <a:spcPct val="150000"/>
                  </a:lnSpc>
                </a:pPr>
                <a:r>
                  <a:rPr lang="zh-CN" altLang="zh-CN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是一个余量（一般设为</a:t>
                </a:r>
                <a:r>
                  <a:rPr lang="en-US" altLang="zh-CN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902234"/>
                <a:ext cx="7853680" cy="3053272"/>
              </a:xfrm>
              <a:prstGeom prst="rect">
                <a:avLst/>
              </a:prstGeom>
              <a:blipFill>
                <a:blip r:embed="rId3"/>
                <a:stretch>
                  <a:fillRect b="-1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41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Siamese net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7275" y="1381760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Siamese net</a:t>
            </a:r>
            <a:r>
              <a:rPr lang="zh-CN" altLang="en-US" sz="2400" dirty="0" smtClean="0"/>
              <a:t>的变种：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523999" y="2108875"/>
            <a:ext cx="87172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 smtClean="0"/>
              <a:t>1</a:t>
            </a:r>
            <a:r>
              <a:rPr lang="zh-CN" altLang="en-US" sz="2400" dirty="0" smtClean="0"/>
              <a:t>）改进</a:t>
            </a:r>
            <a:r>
              <a:rPr lang="zh-CN" altLang="en-US" sz="2400" dirty="0"/>
              <a:t>为三个输入（</a:t>
            </a:r>
            <a:r>
              <a:rPr lang="en-US" altLang="zh-CN" sz="2400" dirty="0"/>
              <a:t>Triplet network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indent="457200"/>
            <a:r>
              <a:rPr lang="en-US" altLang="zh-CN" sz="2400" dirty="0" smtClean="0"/>
              <a:t>《</a:t>
            </a:r>
            <a:r>
              <a:rPr lang="en-US" altLang="zh-CN" sz="2400" dirty="0"/>
              <a:t>Hamming Distance Metric Learning</a:t>
            </a:r>
            <a:r>
              <a:rPr lang="en-US" altLang="zh-CN" sz="2400" dirty="0" smtClean="0"/>
              <a:t>》</a:t>
            </a:r>
          </a:p>
          <a:p>
            <a:pPr indent="457200"/>
            <a:endParaRPr lang="zh-CN" altLang="en-US" sz="2400" dirty="0"/>
          </a:p>
          <a:p>
            <a:pPr indent="457200"/>
            <a:r>
              <a:rPr lang="en-US" altLang="zh-CN" sz="2400" dirty="0" smtClean="0"/>
              <a:t>2</a:t>
            </a:r>
            <a:r>
              <a:rPr lang="zh-CN" altLang="en-US" sz="2400" dirty="0" smtClean="0"/>
              <a:t>）改进</a:t>
            </a:r>
            <a:r>
              <a:rPr lang="zh-CN" altLang="en-US" sz="2400" dirty="0"/>
              <a:t>为一个双通道</a:t>
            </a:r>
            <a:r>
              <a:rPr lang="zh-CN" altLang="en-US" sz="2400" dirty="0" smtClean="0"/>
              <a:t>神经网络</a:t>
            </a:r>
            <a:endParaRPr lang="en-US" altLang="zh-CN" sz="2400" dirty="0" smtClean="0"/>
          </a:p>
          <a:p>
            <a:pPr indent="457200"/>
            <a:r>
              <a:rPr lang="en-US" altLang="zh-CN" sz="2400" dirty="0" smtClean="0"/>
              <a:t>《</a:t>
            </a:r>
            <a:r>
              <a:rPr lang="en-US" altLang="zh-CN" sz="2400" dirty="0"/>
              <a:t>Learning to Compare Image Patches via Convolutional Neural </a:t>
            </a:r>
            <a:r>
              <a:rPr lang="en-US" altLang="zh-CN" sz="2400" dirty="0" smtClean="0"/>
              <a:t>Networks》</a:t>
            </a:r>
          </a:p>
          <a:p>
            <a:pPr indent="457200"/>
            <a:endParaRPr lang="zh-CN" altLang="en-US" sz="2400" dirty="0"/>
          </a:p>
          <a:p>
            <a:pPr indent="457200"/>
            <a:r>
              <a:rPr lang="en-US" altLang="zh-CN" sz="2400" dirty="0" smtClean="0"/>
              <a:t>3</a:t>
            </a:r>
            <a:r>
              <a:rPr lang="zh-CN" altLang="en-US" sz="2400" dirty="0" smtClean="0"/>
              <a:t>）若</a:t>
            </a:r>
            <a:r>
              <a:rPr lang="zh-CN" altLang="en-US" sz="2400" dirty="0"/>
              <a:t>子网络不共享权值</a:t>
            </a:r>
            <a:r>
              <a:rPr lang="zh-CN" altLang="en-US" sz="2400" dirty="0" smtClean="0"/>
              <a:t>则称之为</a:t>
            </a:r>
            <a:r>
              <a:rPr lang="zh-CN" altLang="en-US" sz="2400" dirty="0"/>
              <a:t>伪孪生网络（</a:t>
            </a:r>
            <a:r>
              <a:rPr lang="en-US" altLang="zh-CN" sz="2400" dirty="0"/>
              <a:t>pseudo-siamese network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736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FuturaBookC" pitchFamily="2" charset="-52"/>
              </a:rPr>
              <a:t>03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近期进展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570</Words>
  <Application>Microsoft Office PowerPoint</Application>
  <PresentationFormat>宽屏</PresentationFormat>
  <Paragraphs>104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FuturaBookC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</dc:title>
  <dc:creator>第一PPT</dc:creator>
  <cp:keywords>www.1ppt.com</cp:keywords>
  <dc:description>www.1ppt.com</dc:description>
  <cp:lastModifiedBy>FuSichao</cp:lastModifiedBy>
  <cp:revision>152</cp:revision>
  <dcterms:created xsi:type="dcterms:W3CDTF">2018-03-08T13:14:00Z</dcterms:created>
  <dcterms:modified xsi:type="dcterms:W3CDTF">2019-05-24T08:00:06Z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