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58" r:id="rId5"/>
    <p:sldId id="260" r:id="rId6"/>
    <p:sldId id="261" r:id="rId7"/>
    <p:sldId id="262" r:id="rId8"/>
    <p:sldId id="263" r:id="rId9"/>
    <p:sldId id="264" r:id="rId10"/>
    <p:sldId id="265" r:id="rId11"/>
    <p:sldId id="269" r:id="rId12"/>
    <p:sldId id="266" r:id="rId13"/>
    <p:sldId id="267" r:id="rId14"/>
    <p:sldId id="268"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677F8-0907-4C34-A102-D94A8F9A28D1}" type="datetimeFigureOut">
              <a:rPr lang="zh-CN" altLang="en-US" smtClean="0"/>
              <a:t>2019/6/1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5FB68-8904-4FAB-97F2-91509F3D5008}" type="slidenum">
              <a:rPr lang="zh-CN" altLang="en-US" smtClean="0"/>
              <a:t>‹#›</a:t>
            </a:fld>
            <a:endParaRPr lang="zh-CN" altLang="en-US"/>
          </a:p>
        </p:txBody>
      </p:sp>
    </p:spTree>
    <p:extLst>
      <p:ext uri="{BB962C8B-B14F-4D97-AF65-F5344CB8AC3E}">
        <p14:creationId xmlns:p14="http://schemas.microsoft.com/office/powerpoint/2010/main" val="157852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25FB68-8904-4FAB-97F2-91509F3D5008}" type="slidenum">
              <a:rPr lang="zh-CN" altLang="en-US" smtClean="0"/>
              <a:t>5</a:t>
            </a:fld>
            <a:endParaRPr lang="zh-CN" altLang="en-US"/>
          </a:p>
        </p:txBody>
      </p:sp>
    </p:spTree>
    <p:extLst>
      <p:ext uri="{BB962C8B-B14F-4D97-AF65-F5344CB8AC3E}">
        <p14:creationId xmlns:p14="http://schemas.microsoft.com/office/powerpoint/2010/main" val="2538624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4D75DD6-D850-4197-B931-411C750430E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FCDA4F7E-1942-42F5-A006-9C7D15C097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95A16FB4-B071-4347-BFE7-ABD412F349BA}"/>
              </a:ext>
            </a:extLst>
          </p:cNvPr>
          <p:cNvSpPr>
            <a:spLocks noGrp="1"/>
          </p:cNvSpPr>
          <p:nvPr>
            <p:ph type="dt" sz="half" idx="10"/>
          </p:nvPr>
        </p:nvSpPr>
        <p:spPr/>
        <p:txBody>
          <a:bodyPr/>
          <a:lstStyle/>
          <a:p>
            <a:fld id="{1A1A8BA5-8BF8-4BDA-ABDC-1EF7784A645F}" type="datetimeFigureOut">
              <a:rPr lang="zh-CN" altLang="en-US" smtClean="0"/>
              <a:t>2019/6/1</a:t>
            </a:fld>
            <a:endParaRPr lang="zh-CN" altLang="en-US"/>
          </a:p>
        </p:txBody>
      </p:sp>
      <p:sp>
        <p:nvSpPr>
          <p:cNvPr id="5" name="页脚占位符 4">
            <a:extLst>
              <a:ext uri="{FF2B5EF4-FFF2-40B4-BE49-F238E27FC236}">
                <a16:creationId xmlns:a16="http://schemas.microsoft.com/office/drawing/2014/main" xmlns="" id="{FBA57E9A-5CF2-4B80-A062-1B12D982CE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C1AA8B7-F284-46D9-B09D-CFC221EA4344}"/>
              </a:ext>
            </a:extLst>
          </p:cNvPr>
          <p:cNvSpPr>
            <a:spLocks noGrp="1"/>
          </p:cNvSpPr>
          <p:nvPr>
            <p:ph type="sldNum" sz="quarter" idx="12"/>
          </p:nvPr>
        </p:nvSpPr>
        <p:spPr/>
        <p:txBody>
          <a:bodyPr/>
          <a:lstStyle/>
          <a:p>
            <a:fld id="{6E8FBF48-F6C7-4BE9-B452-9973E6E89803}" type="slidenum">
              <a:rPr lang="zh-CN" altLang="en-US" smtClean="0"/>
              <a:t>‹#›</a:t>
            </a:fld>
            <a:endParaRPr lang="zh-CN" altLang="en-US"/>
          </a:p>
        </p:txBody>
      </p:sp>
    </p:spTree>
    <p:extLst>
      <p:ext uri="{BB962C8B-B14F-4D97-AF65-F5344CB8AC3E}">
        <p14:creationId xmlns:p14="http://schemas.microsoft.com/office/powerpoint/2010/main" val="5181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BE30EA5-5CAA-4E91-91C1-690730C36E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C4E296A7-D170-45C6-8296-D949C62E17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6E23FF79-F0BD-4358-B9D9-B8DC789FE99D}"/>
              </a:ext>
            </a:extLst>
          </p:cNvPr>
          <p:cNvSpPr>
            <a:spLocks noGrp="1"/>
          </p:cNvSpPr>
          <p:nvPr>
            <p:ph type="dt" sz="half" idx="10"/>
          </p:nvPr>
        </p:nvSpPr>
        <p:spPr/>
        <p:txBody>
          <a:bodyPr/>
          <a:lstStyle/>
          <a:p>
            <a:fld id="{1A1A8BA5-8BF8-4BDA-ABDC-1EF7784A645F}" type="datetimeFigureOut">
              <a:rPr lang="zh-CN" altLang="en-US" smtClean="0"/>
              <a:t>2019/6/1</a:t>
            </a:fld>
            <a:endParaRPr lang="zh-CN" altLang="en-US"/>
          </a:p>
        </p:txBody>
      </p:sp>
      <p:sp>
        <p:nvSpPr>
          <p:cNvPr id="5" name="页脚占位符 4">
            <a:extLst>
              <a:ext uri="{FF2B5EF4-FFF2-40B4-BE49-F238E27FC236}">
                <a16:creationId xmlns:a16="http://schemas.microsoft.com/office/drawing/2014/main" xmlns="" id="{8730E02C-7149-43C3-84B3-11BBD58A69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440E873-1118-4265-9FF3-4150592CFBDE}"/>
              </a:ext>
            </a:extLst>
          </p:cNvPr>
          <p:cNvSpPr>
            <a:spLocks noGrp="1"/>
          </p:cNvSpPr>
          <p:nvPr>
            <p:ph type="sldNum" sz="quarter" idx="12"/>
          </p:nvPr>
        </p:nvSpPr>
        <p:spPr/>
        <p:txBody>
          <a:bodyPr/>
          <a:lstStyle/>
          <a:p>
            <a:fld id="{6E8FBF48-F6C7-4BE9-B452-9973E6E89803}" type="slidenum">
              <a:rPr lang="zh-CN" altLang="en-US" smtClean="0"/>
              <a:t>‹#›</a:t>
            </a:fld>
            <a:endParaRPr lang="zh-CN" altLang="en-US"/>
          </a:p>
        </p:txBody>
      </p:sp>
    </p:spTree>
    <p:extLst>
      <p:ext uri="{BB962C8B-B14F-4D97-AF65-F5344CB8AC3E}">
        <p14:creationId xmlns:p14="http://schemas.microsoft.com/office/powerpoint/2010/main" val="2477393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58387229-F3DD-4229-86D2-2EBC614882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34D5D6D0-52D3-4CBD-B326-71EE9EB408F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323CB8A-83FE-409E-B451-ED3E956BF21C}"/>
              </a:ext>
            </a:extLst>
          </p:cNvPr>
          <p:cNvSpPr>
            <a:spLocks noGrp="1"/>
          </p:cNvSpPr>
          <p:nvPr>
            <p:ph type="dt" sz="half" idx="10"/>
          </p:nvPr>
        </p:nvSpPr>
        <p:spPr/>
        <p:txBody>
          <a:bodyPr/>
          <a:lstStyle/>
          <a:p>
            <a:fld id="{1A1A8BA5-8BF8-4BDA-ABDC-1EF7784A645F}" type="datetimeFigureOut">
              <a:rPr lang="zh-CN" altLang="en-US" smtClean="0"/>
              <a:t>2019/6/1</a:t>
            </a:fld>
            <a:endParaRPr lang="zh-CN" altLang="en-US"/>
          </a:p>
        </p:txBody>
      </p:sp>
      <p:sp>
        <p:nvSpPr>
          <p:cNvPr id="5" name="页脚占位符 4">
            <a:extLst>
              <a:ext uri="{FF2B5EF4-FFF2-40B4-BE49-F238E27FC236}">
                <a16:creationId xmlns:a16="http://schemas.microsoft.com/office/drawing/2014/main" xmlns="" id="{C292E254-0234-4380-88FC-1633938A60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4568098-3931-4071-A9D5-492534E74F2A}"/>
              </a:ext>
            </a:extLst>
          </p:cNvPr>
          <p:cNvSpPr>
            <a:spLocks noGrp="1"/>
          </p:cNvSpPr>
          <p:nvPr>
            <p:ph type="sldNum" sz="quarter" idx="12"/>
          </p:nvPr>
        </p:nvSpPr>
        <p:spPr/>
        <p:txBody>
          <a:bodyPr/>
          <a:lstStyle/>
          <a:p>
            <a:fld id="{6E8FBF48-F6C7-4BE9-B452-9973E6E89803}" type="slidenum">
              <a:rPr lang="zh-CN" altLang="en-US" smtClean="0"/>
              <a:t>‹#›</a:t>
            </a:fld>
            <a:endParaRPr lang="zh-CN" altLang="en-US"/>
          </a:p>
        </p:txBody>
      </p:sp>
    </p:spTree>
    <p:extLst>
      <p:ext uri="{BB962C8B-B14F-4D97-AF65-F5344CB8AC3E}">
        <p14:creationId xmlns:p14="http://schemas.microsoft.com/office/powerpoint/2010/main" val="189708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56B55F0-9775-40F2-A3A3-5BFD8D9DF32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60A4427E-5656-4F56-A6E0-48196AA870A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E33C0A4-4AE3-4FD3-A377-61F79327DABD}"/>
              </a:ext>
            </a:extLst>
          </p:cNvPr>
          <p:cNvSpPr>
            <a:spLocks noGrp="1"/>
          </p:cNvSpPr>
          <p:nvPr>
            <p:ph type="dt" sz="half" idx="10"/>
          </p:nvPr>
        </p:nvSpPr>
        <p:spPr/>
        <p:txBody>
          <a:bodyPr/>
          <a:lstStyle/>
          <a:p>
            <a:fld id="{1A1A8BA5-8BF8-4BDA-ABDC-1EF7784A645F}" type="datetimeFigureOut">
              <a:rPr lang="zh-CN" altLang="en-US" smtClean="0"/>
              <a:t>2019/6/1</a:t>
            </a:fld>
            <a:endParaRPr lang="zh-CN" altLang="en-US"/>
          </a:p>
        </p:txBody>
      </p:sp>
      <p:sp>
        <p:nvSpPr>
          <p:cNvPr id="5" name="页脚占位符 4">
            <a:extLst>
              <a:ext uri="{FF2B5EF4-FFF2-40B4-BE49-F238E27FC236}">
                <a16:creationId xmlns:a16="http://schemas.microsoft.com/office/drawing/2014/main" xmlns="" id="{B3499309-5EAF-43FA-97FA-8852DD3E59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0703519-4076-4AB6-A55B-112D80021C07}"/>
              </a:ext>
            </a:extLst>
          </p:cNvPr>
          <p:cNvSpPr>
            <a:spLocks noGrp="1"/>
          </p:cNvSpPr>
          <p:nvPr>
            <p:ph type="sldNum" sz="quarter" idx="12"/>
          </p:nvPr>
        </p:nvSpPr>
        <p:spPr/>
        <p:txBody>
          <a:bodyPr/>
          <a:lstStyle/>
          <a:p>
            <a:fld id="{6E8FBF48-F6C7-4BE9-B452-9973E6E89803}" type="slidenum">
              <a:rPr lang="zh-CN" altLang="en-US" smtClean="0"/>
              <a:t>‹#›</a:t>
            </a:fld>
            <a:endParaRPr lang="zh-CN" altLang="en-US"/>
          </a:p>
        </p:txBody>
      </p:sp>
    </p:spTree>
    <p:extLst>
      <p:ext uri="{BB962C8B-B14F-4D97-AF65-F5344CB8AC3E}">
        <p14:creationId xmlns:p14="http://schemas.microsoft.com/office/powerpoint/2010/main" val="265493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99A0DC8-B269-4C27-84BE-A2DD397FC2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7E858FD3-CEBC-49C1-838B-073DFB9633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DEC71763-A558-4A93-B2EA-33CB2B4D294E}"/>
              </a:ext>
            </a:extLst>
          </p:cNvPr>
          <p:cNvSpPr>
            <a:spLocks noGrp="1"/>
          </p:cNvSpPr>
          <p:nvPr>
            <p:ph type="dt" sz="half" idx="10"/>
          </p:nvPr>
        </p:nvSpPr>
        <p:spPr/>
        <p:txBody>
          <a:bodyPr/>
          <a:lstStyle/>
          <a:p>
            <a:fld id="{1A1A8BA5-8BF8-4BDA-ABDC-1EF7784A645F}" type="datetimeFigureOut">
              <a:rPr lang="zh-CN" altLang="en-US" smtClean="0"/>
              <a:t>2019/6/1</a:t>
            </a:fld>
            <a:endParaRPr lang="zh-CN" altLang="en-US"/>
          </a:p>
        </p:txBody>
      </p:sp>
      <p:sp>
        <p:nvSpPr>
          <p:cNvPr id="5" name="页脚占位符 4">
            <a:extLst>
              <a:ext uri="{FF2B5EF4-FFF2-40B4-BE49-F238E27FC236}">
                <a16:creationId xmlns:a16="http://schemas.microsoft.com/office/drawing/2014/main" xmlns="" id="{78FACF1D-25C7-49D4-922D-4A21BE6FEF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43E16F7-9D7B-49D7-85DC-2FB3591262A0}"/>
              </a:ext>
            </a:extLst>
          </p:cNvPr>
          <p:cNvSpPr>
            <a:spLocks noGrp="1"/>
          </p:cNvSpPr>
          <p:nvPr>
            <p:ph type="sldNum" sz="quarter" idx="12"/>
          </p:nvPr>
        </p:nvSpPr>
        <p:spPr/>
        <p:txBody>
          <a:bodyPr/>
          <a:lstStyle/>
          <a:p>
            <a:fld id="{6E8FBF48-F6C7-4BE9-B452-9973E6E89803}" type="slidenum">
              <a:rPr lang="zh-CN" altLang="en-US" smtClean="0"/>
              <a:t>‹#›</a:t>
            </a:fld>
            <a:endParaRPr lang="zh-CN" altLang="en-US"/>
          </a:p>
        </p:txBody>
      </p:sp>
    </p:spTree>
    <p:extLst>
      <p:ext uri="{BB962C8B-B14F-4D97-AF65-F5344CB8AC3E}">
        <p14:creationId xmlns:p14="http://schemas.microsoft.com/office/powerpoint/2010/main" val="2512860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677DC8-10E3-4438-B912-E232C225BF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84A2CFB-C736-49BC-8A22-3EB9E53C9B3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13FD5B29-E0A6-4FF4-8FE1-144F0D20346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A40705CA-FF25-44CA-A001-96022F667701}"/>
              </a:ext>
            </a:extLst>
          </p:cNvPr>
          <p:cNvSpPr>
            <a:spLocks noGrp="1"/>
          </p:cNvSpPr>
          <p:nvPr>
            <p:ph type="dt" sz="half" idx="10"/>
          </p:nvPr>
        </p:nvSpPr>
        <p:spPr/>
        <p:txBody>
          <a:bodyPr/>
          <a:lstStyle/>
          <a:p>
            <a:fld id="{1A1A8BA5-8BF8-4BDA-ABDC-1EF7784A645F}" type="datetimeFigureOut">
              <a:rPr lang="zh-CN" altLang="en-US" smtClean="0"/>
              <a:t>2019/6/1</a:t>
            </a:fld>
            <a:endParaRPr lang="zh-CN" altLang="en-US"/>
          </a:p>
        </p:txBody>
      </p:sp>
      <p:sp>
        <p:nvSpPr>
          <p:cNvPr id="6" name="页脚占位符 5">
            <a:extLst>
              <a:ext uri="{FF2B5EF4-FFF2-40B4-BE49-F238E27FC236}">
                <a16:creationId xmlns:a16="http://schemas.microsoft.com/office/drawing/2014/main" xmlns="" id="{5B492FC0-6512-4116-B755-62F5911AA8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C797059-18F9-4B27-8581-D9E8A3826B68}"/>
              </a:ext>
            </a:extLst>
          </p:cNvPr>
          <p:cNvSpPr>
            <a:spLocks noGrp="1"/>
          </p:cNvSpPr>
          <p:nvPr>
            <p:ph type="sldNum" sz="quarter" idx="12"/>
          </p:nvPr>
        </p:nvSpPr>
        <p:spPr/>
        <p:txBody>
          <a:bodyPr/>
          <a:lstStyle/>
          <a:p>
            <a:fld id="{6E8FBF48-F6C7-4BE9-B452-9973E6E89803}" type="slidenum">
              <a:rPr lang="zh-CN" altLang="en-US" smtClean="0"/>
              <a:t>‹#›</a:t>
            </a:fld>
            <a:endParaRPr lang="zh-CN" altLang="en-US"/>
          </a:p>
        </p:txBody>
      </p:sp>
    </p:spTree>
    <p:extLst>
      <p:ext uri="{BB962C8B-B14F-4D97-AF65-F5344CB8AC3E}">
        <p14:creationId xmlns:p14="http://schemas.microsoft.com/office/powerpoint/2010/main" val="2000025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4FB0C09-5920-4ED3-8545-4D3B77DE9B6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07125249-7623-4C18-87E0-0EB28A7104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8DF9A5B0-9985-495B-8388-F423520EBC7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6E7FC805-F08E-4F39-A8D5-F2746231D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013D2FBF-4378-459E-BC94-EF07264B338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D5FF5E5E-5941-480B-AB6A-5DAEA6C23D0F}"/>
              </a:ext>
            </a:extLst>
          </p:cNvPr>
          <p:cNvSpPr>
            <a:spLocks noGrp="1"/>
          </p:cNvSpPr>
          <p:nvPr>
            <p:ph type="dt" sz="half" idx="10"/>
          </p:nvPr>
        </p:nvSpPr>
        <p:spPr/>
        <p:txBody>
          <a:bodyPr/>
          <a:lstStyle/>
          <a:p>
            <a:fld id="{1A1A8BA5-8BF8-4BDA-ABDC-1EF7784A645F}" type="datetimeFigureOut">
              <a:rPr lang="zh-CN" altLang="en-US" smtClean="0"/>
              <a:t>2019/6/1</a:t>
            </a:fld>
            <a:endParaRPr lang="zh-CN" altLang="en-US"/>
          </a:p>
        </p:txBody>
      </p:sp>
      <p:sp>
        <p:nvSpPr>
          <p:cNvPr id="8" name="页脚占位符 7">
            <a:extLst>
              <a:ext uri="{FF2B5EF4-FFF2-40B4-BE49-F238E27FC236}">
                <a16:creationId xmlns:a16="http://schemas.microsoft.com/office/drawing/2014/main" xmlns="" id="{794D04AA-8845-4FC9-9F14-FB74D23370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82D77FC8-46EF-4138-AF17-22567E73413E}"/>
              </a:ext>
            </a:extLst>
          </p:cNvPr>
          <p:cNvSpPr>
            <a:spLocks noGrp="1"/>
          </p:cNvSpPr>
          <p:nvPr>
            <p:ph type="sldNum" sz="quarter" idx="12"/>
          </p:nvPr>
        </p:nvSpPr>
        <p:spPr/>
        <p:txBody>
          <a:bodyPr/>
          <a:lstStyle/>
          <a:p>
            <a:fld id="{6E8FBF48-F6C7-4BE9-B452-9973E6E89803}" type="slidenum">
              <a:rPr lang="zh-CN" altLang="en-US" smtClean="0"/>
              <a:t>‹#›</a:t>
            </a:fld>
            <a:endParaRPr lang="zh-CN" altLang="en-US"/>
          </a:p>
        </p:txBody>
      </p:sp>
    </p:spTree>
    <p:extLst>
      <p:ext uri="{BB962C8B-B14F-4D97-AF65-F5344CB8AC3E}">
        <p14:creationId xmlns:p14="http://schemas.microsoft.com/office/powerpoint/2010/main" val="2913704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5545220-27D8-4700-BC66-10C509B056B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38800FD4-42FC-4883-B06F-C055358CF63F}"/>
              </a:ext>
            </a:extLst>
          </p:cNvPr>
          <p:cNvSpPr>
            <a:spLocks noGrp="1"/>
          </p:cNvSpPr>
          <p:nvPr>
            <p:ph type="dt" sz="half" idx="10"/>
          </p:nvPr>
        </p:nvSpPr>
        <p:spPr/>
        <p:txBody>
          <a:bodyPr/>
          <a:lstStyle/>
          <a:p>
            <a:fld id="{1A1A8BA5-8BF8-4BDA-ABDC-1EF7784A645F}" type="datetimeFigureOut">
              <a:rPr lang="zh-CN" altLang="en-US" smtClean="0"/>
              <a:t>2019/6/1</a:t>
            </a:fld>
            <a:endParaRPr lang="zh-CN" altLang="en-US"/>
          </a:p>
        </p:txBody>
      </p:sp>
      <p:sp>
        <p:nvSpPr>
          <p:cNvPr id="4" name="页脚占位符 3">
            <a:extLst>
              <a:ext uri="{FF2B5EF4-FFF2-40B4-BE49-F238E27FC236}">
                <a16:creationId xmlns:a16="http://schemas.microsoft.com/office/drawing/2014/main" xmlns="" id="{C91AFAF3-FB5A-4252-A05A-1EAB43DE8F3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BA64B073-982C-475D-8CA4-B5A460666F23}"/>
              </a:ext>
            </a:extLst>
          </p:cNvPr>
          <p:cNvSpPr>
            <a:spLocks noGrp="1"/>
          </p:cNvSpPr>
          <p:nvPr>
            <p:ph type="sldNum" sz="quarter" idx="12"/>
          </p:nvPr>
        </p:nvSpPr>
        <p:spPr/>
        <p:txBody>
          <a:bodyPr/>
          <a:lstStyle/>
          <a:p>
            <a:fld id="{6E8FBF48-F6C7-4BE9-B452-9973E6E89803}" type="slidenum">
              <a:rPr lang="zh-CN" altLang="en-US" smtClean="0"/>
              <a:t>‹#›</a:t>
            </a:fld>
            <a:endParaRPr lang="zh-CN" altLang="en-US"/>
          </a:p>
        </p:txBody>
      </p:sp>
    </p:spTree>
    <p:extLst>
      <p:ext uri="{BB962C8B-B14F-4D97-AF65-F5344CB8AC3E}">
        <p14:creationId xmlns:p14="http://schemas.microsoft.com/office/powerpoint/2010/main" val="3895660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1BB22B1-00A1-47DD-A1E0-7A15CAE80C89}"/>
              </a:ext>
            </a:extLst>
          </p:cNvPr>
          <p:cNvSpPr>
            <a:spLocks noGrp="1"/>
          </p:cNvSpPr>
          <p:nvPr>
            <p:ph type="dt" sz="half" idx="10"/>
          </p:nvPr>
        </p:nvSpPr>
        <p:spPr/>
        <p:txBody>
          <a:bodyPr/>
          <a:lstStyle/>
          <a:p>
            <a:fld id="{1A1A8BA5-8BF8-4BDA-ABDC-1EF7784A645F}" type="datetimeFigureOut">
              <a:rPr lang="zh-CN" altLang="en-US" smtClean="0"/>
              <a:t>2019/6/1</a:t>
            </a:fld>
            <a:endParaRPr lang="zh-CN" altLang="en-US"/>
          </a:p>
        </p:txBody>
      </p:sp>
      <p:sp>
        <p:nvSpPr>
          <p:cNvPr id="3" name="页脚占位符 2">
            <a:extLst>
              <a:ext uri="{FF2B5EF4-FFF2-40B4-BE49-F238E27FC236}">
                <a16:creationId xmlns:a16="http://schemas.microsoft.com/office/drawing/2014/main" xmlns="" id="{9DA3D61E-811D-45F2-8F90-AE24E2D372F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2414B307-A75A-4F4C-BC4F-D3E5D8EAD7C0}"/>
              </a:ext>
            </a:extLst>
          </p:cNvPr>
          <p:cNvSpPr>
            <a:spLocks noGrp="1"/>
          </p:cNvSpPr>
          <p:nvPr>
            <p:ph type="sldNum" sz="quarter" idx="12"/>
          </p:nvPr>
        </p:nvSpPr>
        <p:spPr/>
        <p:txBody>
          <a:bodyPr/>
          <a:lstStyle/>
          <a:p>
            <a:fld id="{6E8FBF48-F6C7-4BE9-B452-9973E6E89803}" type="slidenum">
              <a:rPr lang="zh-CN" altLang="en-US" smtClean="0"/>
              <a:t>‹#›</a:t>
            </a:fld>
            <a:endParaRPr lang="zh-CN" altLang="en-US"/>
          </a:p>
        </p:txBody>
      </p:sp>
    </p:spTree>
    <p:extLst>
      <p:ext uri="{BB962C8B-B14F-4D97-AF65-F5344CB8AC3E}">
        <p14:creationId xmlns:p14="http://schemas.microsoft.com/office/powerpoint/2010/main" val="171341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7919F18-ED14-4675-A018-C501BD41CBF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975BD41E-3CD5-4AEA-A234-F9967EE83A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943AC5BA-736A-4180-BC9B-CE96CF441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2F2C2B80-B022-499D-B0B8-7DCAAF134FFB}"/>
              </a:ext>
            </a:extLst>
          </p:cNvPr>
          <p:cNvSpPr>
            <a:spLocks noGrp="1"/>
          </p:cNvSpPr>
          <p:nvPr>
            <p:ph type="dt" sz="half" idx="10"/>
          </p:nvPr>
        </p:nvSpPr>
        <p:spPr/>
        <p:txBody>
          <a:bodyPr/>
          <a:lstStyle/>
          <a:p>
            <a:fld id="{1A1A8BA5-8BF8-4BDA-ABDC-1EF7784A645F}" type="datetimeFigureOut">
              <a:rPr lang="zh-CN" altLang="en-US" smtClean="0"/>
              <a:t>2019/6/1</a:t>
            </a:fld>
            <a:endParaRPr lang="zh-CN" altLang="en-US"/>
          </a:p>
        </p:txBody>
      </p:sp>
      <p:sp>
        <p:nvSpPr>
          <p:cNvPr id="6" name="页脚占位符 5">
            <a:extLst>
              <a:ext uri="{FF2B5EF4-FFF2-40B4-BE49-F238E27FC236}">
                <a16:creationId xmlns:a16="http://schemas.microsoft.com/office/drawing/2014/main" xmlns="" id="{B6DC5E01-CD09-4209-9C0B-FFADB36CB7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940E3BAE-44FA-461C-8EB2-A3B571AADE35}"/>
              </a:ext>
            </a:extLst>
          </p:cNvPr>
          <p:cNvSpPr>
            <a:spLocks noGrp="1"/>
          </p:cNvSpPr>
          <p:nvPr>
            <p:ph type="sldNum" sz="quarter" idx="12"/>
          </p:nvPr>
        </p:nvSpPr>
        <p:spPr/>
        <p:txBody>
          <a:bodyPr/>
          <a:lstStyle/>
          <a:p>
            <a:fld id="{6E8FBF48-F6C7-4BE9-B452-9973E6E89803}" type="slidenum">
              <a:rPr lang="zh-CN" altLang="en-US" smtClean="0"/>
              <a:t>‹#›</a:t>
            </a:fld>
            <a:endParaRPr lang="zh-CN" altLang="en-US"/>
          </a:p>
        </p:txBody>
      </p:sp>
    </p:spTree>
    <p:extLst>
      <p:ext uri="{BB962C8B-B14F-4D97-AF65-F5344CB8AC3E}">
        <p14:creationId xmlns:p14="http://schemas.microsoft.com/office/powerpoint/2010/main" val="181794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51F1D0-B5DD-42B4-B0B6-BD1BF57772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DF3FE492-FB2A-4DA2-840B-CD37ED8573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1D6E6D59-B14C-415D-B1C0-0048DE08E0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76BB99B7-4702-4047-A963-933DFDA72C3B}"/>
              </a:ext>
            </a:extLst>
          </p:cNvPr>
          <p:cNvSpPr>
            <a:spLocks noGrp="1"/>
          </p:cNvSpPr>
          <p:nvPr>
            <p:ph type="dt" sz="half" idx="10"/>
          </p:nvPr>
        </p:nvSpPr>
        <p:spPr/>
        <p:txBody>
          <a:bodyPr/>
          <a:lstStyle/>
          <a:p>
            <a:fld id="{1A1A8BA5-8BF8-4BDA-ABDC-1EF7784A645F}" type="datetimeFigureOut">
              <a:rPr lang="zh-CN" altLang="en-US" smtClean="0"/>
              <a:t>2019/6/1</a:t>
            </a:fld>
            <a:endParaRPr lang="zh-CN" altLang="en-US"/>
          </a:p>
        </p:txBody>
      </p:sp>
      <p:sp>
        <p:nvSpPr>
          <p:cNvPr id="6" name="页脚占位符 5">
            <a:extLst>
              <a:ext uri="{FF2B5EF4-FFF2-40B4-BE49-F238E27FC236}">
                <a16:creationId xmlns:a16="http://schemas.microsoft.com/office/drawing/2014/main" xmlns="" id="{7882E4CD-9C78-4AC1-88E4-4FA950827F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71CD2796-DFFC-47FE-915C-FCEDF9972B96}"/>
              </a:ext>
            </a:extLst>
          </p:cNvPr>
          <p:cNvSpPr>
            <a:spLocks noGrp="1"/>
          </p:cNvSpPr>
          <p:nvPr>
            <p:ph type="sldNum" sz="quarter" idx="12"/>
          </p:nvPr>
        </p:nvSpPr>
        <p:spPr/>
        <p:txBody>
          <a:bodyPr/>
          <a:lstStyle/>
          <a:p>
            <a:fld id="{6E8FBF48-F6C7-4BE9-B452-9973E6E89803}" type="slidenum">
              <a:rPr lang="zh-CN" altLang="en-US" smtClean="0"/>
              <a:t>‹#›</a:t>
            </a:fld>
            <a:endParaRPr lang="zh-CN" altLang="en-US"/>
          </a:p>
        </p:txBody>
      </p:sp>
    </p:spTree>
    <p:extLst>
      <p:ext uri="{BB962C8B-B14F-4D97-AF65-F5344CB8AC3E}">
        <p14:creationId xmlns:p14="http://schemas.microsoft.com/office/powerpoint/2010/main" val="183080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65C56D32-B934-4560-9F2F-90567500C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81E00884-84C3-4DC4-81E5-1A9640B904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E09BFFD4-9001-469D-84C0-234595509C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A8BA5-8BF8-4BDA-ABDC-1EF7784A645F}" type="datetimeFigureOut">
              <a:rPr lang="zh-CN" altLang="en-US" smtClean="0"/>
              <a:t>2019/6/1</a:t>
            </a:fld>
            <a:endParaRPr lang="zh-CN" altLang="en-US"/>
          </a:p>
        </p:txBody>
      </p:sp>
      <p:sp>
        <p:nvSpPr>
          <p:cNvPr id="5" name="页脚占位符 4">
            <a:extLst>
              <a:ext uri="{FF2B5EF4-FFF2-40B4-BE49-F238E27FC236}">
                <a16:creationId xmlns:a16="http://schemas.microsoft.com/office/drawing/2014/main" xmlns="" id="{8E15890B-8B20-4490-88B1-21E27517D0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9FDE8A6C-C40B-4688-AD21-F7737FB2ED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FBF48-F6C7-4BE9-B452-9973E6E89803}" type="slidenum">
              <a:rPr lang="zh-CN" altLang="en-US" smtClean="0"/>
              <a:t>‹#›</a:t>
            </a:fld>
            <a:endParaRPr lang="zh-CN" altLang="en-US"/>
          </a:p>
        </p:txBody>
      </p:sp>
    </p:spTree>
    <p:extLst>
      <p:ext uri="{BB962C8B-B14F-4D97-AF65-F5344CB8AC3E}">
        <p14:creationId xmlns:p14="http://schemas.microsoft.com/office/powerpoint/2010/main" val="1553445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3C25A6E-A103-4495-816C-159486199931}"/>
              </a:ext>
            </a:extLst>
          </p:cNvPr>
          <p:cNvSpPr>
            <a:spLocks noGrp="1"/>
          </p:cNvSpPr>
          <p:nvPr>
            <p:ph type="ctrTitle"/>
          </p:nvPr>
        </p:nvSpPr>
        <p:spPr>
          <a:xfrm>
            <a:off x="1351280" y="1676399"/>
            <a:ext cx="9144000" cy="1203643"/>
          </a:xfrm>
        </p:spPr>
        <p:txBody>
          <a:bodyPr/>
          <a:lstStyle/>
          <a:p>
            <a:r>
              <a:rPr lang="en-US" altLang="zh-CN" dirty="0">
                <a:latin typeface="Times New Roman" panose="02020603050405020304" pitchFamily="18" charset="0"/>
                <a:cs typeface="Times New Roman" panose="02020603050405020304" pitchFamily="18" charset="0"/>
              </a:rPr>
              <a:t>Domain adaptation</a:t>
            </a:r>
            <a:endParaRPr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xmlns="" id="{26CF4D18-FEC8-4480-8DD4-05C8389620E7}"/>
              </a:ext>
            </a:extLst>
          </p:cNvPr>
          <p:cNvSpPr>
            <a:spLocks noGrp="1"/>
          </p:cNvSpPr>
          <p:nvPr>
            <p:ph type="subTitle" idx="1"/>
          </p:nvPr>
        </p:nvSpPr>
        <p:spPr>
          <a:xfrm>
            <a:off x="1524000" y="2793999"/>
            <a:ext cx="9144000" cy="3017521"/>
          </a:xfrm>
        </p:spPr>
        <p:txBody>
          <a:bodyPr>
            <a:normAutofit/>
          </a:bodyPr>
          <a:lstStyle/>
          <a:p>
            <a:pPr algn="l"/>
            <a:r>
              <a:rPr lang="zh-CN" altLang="en-US" dirty="0"/>
              <a:t>                                                                                   </a:t>
            </a:r>
            <a:endParaRPr lang="en-US" altLang="zh-CN" dirty="0"/>
          </a:p>
          <a:p>
            <a:pPr algn="l"/>
            <a:endParaRPr lang="en-US" altLang="zh-CN" dirty="0"/>
          </a:p>
          <a:p>
            <a:pPr algn="l"/>
            <a:endParaRPr lang="en-US" altLang="zh-CN" dirty="0"/>
          </a:p>
          <a:p>
            <a:pPr algn="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李金凤</a:t>
            </a:r>
            <a:endParaRPr lang="en-US" altLang="zh-CN" dirty="0">
              <a:latin typeface="宋体" panose="02010600030101010101" pitchFamily="2" charset="-122"/>
              <a:ea typeface="宋体" panose="02010600030101010101" pitchFamily="2" charset="-122"/>
            </a:endParaRPr>
          </a:p>
          <a:p>
            <a:pPr algn="r"/>
            <a:r>
              <a:rPr lang="en-US" altLang="zh-CN" dirty="0">
                <a:latin typeface="宋体" panose="02010600030101010101" pitchFamily="2" charset="-122"/>
                <a:ea typeface="宋体" panose="02010600030101010101" pitchFamily="2" charset="-122"/>
              </a:rPr>
              <a:t>2019/5/31</a:t>
            </a:r>
          </a:p>
          <a:p>
            <a:pPr algn="l"/>
            <a:endParaRPr lang="zh-CN" altLang="en-US" dirty="0"/>
          </a:p>
        </p:txBody>
      </p:sp>
    </p:spTree>
    <p:extLst>
      <p:ext uri="{BB962C8B-B14F-4D97-AF65-F5344CB8AC3E}">
        <p14:creationId xmlns:p14="http://schemas.microsoft.com/office/powerpoint/2010/main" val="263412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A56D3DDF-F897-4A6E-8C11-53D847F5564B}"/>
                  </a:ext>
                </a:extLst>
              </p:cNvPr>
              <p:cNvSpPr>
                <a:spLocks noGrp="1"/>
              </p:cNvSpPr>
              <p:nvPr>
                <p:ph idx="1"/>
              </p:nvPr>
            </p:nvSpPr>
            <p:spPr>
              <a:xfrm>
                <a:off x="838200" y="650240"/>
                <a:ext cx="10515600" cy="5526723"/>
              </a:xfrm>
            </p:spPr>
            <p:txBody>
              <a:bodyPr/>
              <a:lstStyle/>
              <a:p>
                <a:r>
                  <a:rPr lang="en-US" altLang="zh-CN" dirty="0">
                    <a:latin typeface="Times New Roman" panose="02020603050405020304" pitchFamily="18" charset="0"/>
                    <a:cs typeface="Times New Roman" panose="02020603050405020304" pitchFamily="18" charset="0"/>
                  </a:rPr>
                  <a:t>2.2 ADDA</a:t>
                </a:r>
              </a:p>
              <a:p>
                <a:r>
                  <a:rPr lang="en-US" altLang="zh-CN" dirty="0">
                    <a:latin typeface="Times New Roman" panose="02020603050405020304" pitchFamily="18" charset="0"/>
                    <a:cs typeface="Times New Roman" panose="02020603050405020304" pitchFamily="18" charset="0"/>
                  </a:rPr>
                  <a:t>Two CNNs  are separately learnt for source and target domains, the training of source CNN relies only on the source data by minimizing the loss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𝐶</m:t>
                        </m:r>
                      </m:sub>
                    </m:sSub>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while the target CNN and the domain discriminator loss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b="0" i="1" smtClean="0">
                            <a:latin typeface="Cambria Math" panose="02040503050406030204" pitchFamily="18" charset="0"/>
                          </a:rPr>
                          <m:t>𝐷</m:t>
                        </m:r>
                      </m:sub>
                    </m:sSub>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are alternatively trained in an adversarial fashion with the source CNN fixed. </a:t>
                </a:r>
              </a:p>
              <a:p>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56D3DDF-F897-4A6E-8C11-53D847F5564B}"/>
                  </a:ext>
                </a:extLst>
              </p:cNvPr>
              <p:cNvSpPr>
                <a:spLocks noGrp="1" noRot="1" noChangeAspect="1" noMove="1" noResize="1" noEditPoints="1" noAdjustHandles="1" noChangeArrowheads="1" noChangeShapeType="1" noTextEdit="1"/>
              </p:cNvSpPr>
              <p:nvPr>
                <p:ph idx="1"/>
              </p:nvPr>
            </p:nvSpPr>
            <p:spPr>
              <a:xfrm>
                <a:off x="838200" y="650240"/>
                <a:ext cx="10515600" cy="5526723"/>
              </a:xfrm>
              <a:blipFill>
                <a:blip r:embed="rId2"/>
                <a:stretch>
                  <a:fillRect l="-1043" t="-1987" r="-139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xmlns="" id="{C99A310C-B493-4623-AC67-332AFC4A5664}"/>
              </a:ext>
            </a:extLst>
          </p:cNvPr>
          <p:cNvPicPr>
            <a:picLocks noChangeAspect="1"/>
          </p:cNvPicPr>
          <p:nvPr/>
        </p:nvPicPr>
        <p:blipFill>
          <a:blip r:embed="rId3"/>
          <a:stretch>
            <a:fillRect/>
          </a:stretch>
        </p:blipFill>
        <p:spPr>
          <a:xfrm>
            <a:off x="1244600" y="3610225"/>
            <a:ext cx="10109200" cy="2597535"/>
          </a:xfrm>
          <a:prstGeom prst="rect">
            <a:avLst/>
          </a:prstGeom>
        </p:spPr>
      </p:pic>
    </p:spTree>
    <p:extLst>
      <p:ext uri="{BB962C8B-B14F-4D97-AF65-F5344CB8AC3E}">
        <p14:creationId xmlns:p14="http://schemas.microsoft.com/office/powerpoint/2010/main" val="296754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0774C3-EFF6-474D-AF97-2D9592ABB1C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Reference:</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CA4FB85B-FCEF-468C-ABA2-9A467A89720C}"/>
              </a:ext>
            </a:extLst>
          </p:cNvPr>
          <p:cNvSpPr>
            <a:spLocks noGrp="1"/>
          </p:cNvSpPr>
          <p:nvPr>
            <p:ph idx="1"/>
          </p:nvPr>
        </p:nvSpPr>
        <p:spPr/>
        <p:txBody>
          <a:bodyPr/>
          <a:lstStyle/>
          <a:p>
            <a:r>
              <a:rPr lang="en-US" altLang="zh-CN" sz="1800" dirty="0">
                <a:latin typeface="Times New Roman" panose="02020603050405020304" pitchFamily="18" charset="0"/>
                <a:cs typeface="Times New Roman" panose="02020603050405020304" pitchFamily="18" charset="0"/>
              </a:rPr>
              <a:t>[1] W. Dai, Q. Yang, G.R. </a:t>
            </a:r>
            <a:r>
              <a:rPr lang="en-US" altLang="zh-CN" sz="1800" dirty="0" err="1">
                <a:latin typeface="Times New Roman" panose="02020603050405020304" pitchFamily="18" charset="0"/>
                <a:cs typeface="Times New Roman" panose="02020603050405020304" pitchFamily="18" charset="0"/>
              </a:rPr>
              <a:t>Xue</a:t>
            </a:r>
            <a:r>
              <a:rPr lang="en-US" altLang="zh-CN" sz="1800" dirty="0">
                <a:latin typeface="Times New Roman" panose="02020603050405020304" pitchFamily="18" charset="0"/>
                <a:cs typeface="Times New Roman" panose="02020603050405020304" pitchFamily="18" charset="0"/>
              </a:rPr>
              <a:t> and Y. Yu, “Boosting for transfer learning,” in ICML, 2007, PP. 193-200.</a:t>
            </a:r>
          </a:p>
          <a:p>
            <a:r>
              <a:rPr lang="en-US" altLang="zh-CN" sz="1800" dirty="0">
                <a:latin typeface="Times New Roman" panose="02020603050405020304" pitchFamily="18" charset="0"/>
                <a:cs typeface="Times New Roman" panose="02020603050405020304" pitchFamily="18" charset="0"/>
              </a:rPr>
              <a:t>[2] S. J. Pan, I. W. Tsang, J.T. K wok and Q. Yang, “Domain adaptation via transfer component analysis,” IEEE Trans. Neural Networks, vol. 22, no. 2, pp. 199-210.</a:t>
            </a:r>
          </a:p>
          <a:p>
            <a:r>
              <a:rPr lang="en-US" altLang="zh-CN" sz="1800" dirty="0">
                <a:latin typeface="Times New Roman" panose="02020603050405020304" pitchFamily="18" charset="0"/>
                <a:cs typeface="Times New Roman" panose="02020603050405020304" pitchFamily="18" charset="0"/>
              </a:rPr>
              <a:t>[3] M. Long, J. Wang, G. Ding, J. Sun and P. S. Yu, “Transfer feature learning with joint distribution adaptation,” in ICCV, 2014, pp.2200-2207.</a:t>
            </a:r>
          </a:p>
          <a:p>
            <a:r>
              <a:rPr lang="en-US" altLang="zh-CN" sz="1800" dirty="0">
                <a:latin typeface="Times New Roman" panose="02020603050405020304" pitchFamily="18" charset="0"/>
                <a:cs typeface="Times New Roman" panose="02020603050405020304" pitchFamily="18" charset="0"/>
              </a:rPr>
              <a:t>[4] J. </a:t>
            </a:r>
            <a:r>
              <a:rPr lang="en-US" altLang="zh-CN" sz="1800" dirty="0" err="1">
                <a:latin typeface="Times New Roman" panose="02020603050405020304" pitchFamily="18" charset="0"/>
                <a:cs typeface="Times New Roman" panose="02020603050405020304" pitchFamily="18" charset="0"/>
              </a:rPr>
              <a:t>Yosinski</a:t>
            </a:r>
            <a:r>
              <a:rPr lang="en-US" altLang="zh-CN" sz="1800" dirty="0">
                <a:latin typeface="Times New Roman" panose="02020603050405020304" pitchFamily="18" charset="0"/>
                <a:cs typeface="Times New Roman" panose="02020603050405020304" pitchFamily="18" charset="0"/>
              </a:rPr>
              <a:t>, J. </a:t>
            </a:r>
            <a:r>
              <a:rPr lang="en-US" altLang="zh-CN" sz="1800" dirty="0" err="1">
                <a:latin typeface="Times New Roman" panose="02020603050405020304" pitchFamily="18" charset="0"/>
                <a:cs typeface="Times New Roman" panose="02020603050405020304" pitchFamily="18" charset="0"/>
              </a:rPr>
              <a:t>Cune</a:t>
            </a:r>
            <a:r>
              <a:rPr lang="en-US" altLang="zh-CN" sz="1800" dirty="0">
                <a:latin typeface="Times New Roman" panose="02020603050405020304" pitchFamily="18" charset="0"/>
                <a:cs typeface="Times New Roman" panose="02020603050405020304" pitchFamily="18" charset="0"/>
              </a:rPr>
              <a:t>, Y. </a:t>
            </a:r>
            <a:r>
              <a:rPr lang="en-US" altLang="zh-CN" sz="1800" dirty="0" err="1">
                <a:latin typeface="Times New Roman" panose="02020603050405020304" pitchFamily="18" charset="0"/>
                <a:cs typeface="Times New Roman" panose="02020603050405020304" pitchFamily="18" charset="0"/>
              </a:rPr>
              <a:t>Bengio</a:t>
            </a:r>
            <a:r>
              <a:rPr lang="en-US" altLang="zh-CN" sz="1800" dirty="0">
                <a:latin typeface="Times New Roman" panose="02020603050405020304" pitchFamily="18" charset="0"/>
                <a:cs typeface="Times New Roman" panose="02020603050405020304" pitchFamily="18" charset="0"/>
              </a:rPr>
              <a:t> and H. Lipson, “How transferable are features in deep neural networks,” in NIPS, 2014.</a:t>
            </a:r>
          </a:p>
          <a:p>
            <a:r>
              <a:rPr lang="en-US" altLang="zh-CN" sz="1800" dirty="0">
                <a:latin typeface="Times New Roman" panose="02020603050405020304" pitchFamily="18" charset="0"/>
                <a:cs typeface="Times New Roman" panose="02020603050405020304" pitchFamily="18" charset="0"/>
              </a:rPr>
              <a:t>[5]  M. Long, Y. Cao, J. Wang and  M. I. Jordan, “Learning transferable features with deep adaptation networks,” in ICML, 2015, pp. 97-105. </a:t>
            </a:r>
          </a:p>
          <a:p>
            <a:r>
              <a:rPr lang="en-US" altLang="zh-CN" sz="1800" dirty="0">
                <a:latin typeface="Times New Roman" panose="02020603050405020304" pitchFamily="18" charset="0"/>
                <a:cs typeface="Times New Roman" panose="02020603050405020304" pitchFamily="18" charset="0"/>
              </a:rPr>
              <a:t>[6]  Y. </a:t>
            </a:r>
            <a:r>
              <a:rPr lang="en-US" altLang="zh-CN" sz="1800" dirty="0" err="1">
                <a:latin typeface="Times New Roman" panose="02020603050405020304" pitchFamily="18" charset="0"/>
                <a:cs typeface="Times New Roman" panose="02020603050405020304" pitchFamily="18" charset="0"/>
              </a:rPr>
              <a:t>Ganin</a:t>
            </a:r>
            <a:r>
              <a:rPr lang="en-US" altLang="zh-CN" sz="1800" dirty="0">
                <a:latin typeface="Times New Roman" panose="02020603050405020304" pitchFamily="18" charset="0"/>
                <a:cs typeface="Times New Roman" panose="02020603050405020304" pitchFamily="18" charset="0"/>
              </a:rPr>
              <a:t> and </a:t>
            </a:r>
            <a:r>
              <a:rPr lang="en-US" altLang="zh-CN" sz="1800" dirty="0" err="1">
                <a:latin typeface="Times New Roman" panose="02020603050405020304" pitchFamily="18" charset="0"/>
                <a:cs typeface="Times New Roman" panose="02020603050405020304" pitchFamily="18" charset="0"/>
              </a:rPr>
              <a:t>V.Lempitsky</a:t>
            </a:r>
            <a:r>
              <a:rPr lang="en-US" altLang="zh-CN" sz="1800" dirty="0">
                <a:latin typeface="Times New Roman" panose="02020603050405020304" pitchFamily="18" charset="0"/>
                <a:cs typeface="Times New Roman" panose="02020603050405020304" pitchFamily="18" charset="0"/>
              </a:rPr>
              <a:t>, “Unsupervised domain adaptation by backpropagation, ” in </a:t>
            </a:r>
            <a:r>
              <a:rPr lang="en-US" altLang="zh-CN" sz="1800" dirty="0" err="1">
                <a:latin typeface="Times New Roman" panose="02020603050405020304" pitchFamily="18" charset="0"/>
                <a:cs typeface="Times New Roman" panose="02020603050405020304" pitchFamily="18" charset="0"/>
              </a:rPr>
              <a:t>arXiv</a:t>
            </a:r>
            <a:r>
              <a:rPr lang="en-US" altLang="zh-CN" sz="1800" dirty="0">
                <a:latin typeface="Times New Roman" panose="02020603050405020304" pitchFamily="18" charset="0"/>
                <a:cs typeface="Times New Roman" panose="02020603050405020304" pitchFamily="18" charset="0"/>
              </a:rPr>
              <a:t>, 2015.</a:t>
            </a:r>
          </a:p>
          <a:p>
            <a:r>
              <a:rPr lang="en-US" altLang="zh-CN" sz="1800" dirty="0">
                <a:latin typeface="Times New Roman" panose="02020603050405020304" pitchFamily="18" charset="0"/>
                <a:cs typeface="Times New Roman" panose="02020603050405020304" pitchFamily="18" charset="0"/>
              </a:rPr>
              <a:t>[7] E. Tzeng, J. Hoffman, K. </a:t>
            </a:r>
            <a:r>
              <a:rPr lang="en-US" altLang="zh-CN" sz="1800" dirty="0" err="1">
                <a:latin typeface="Times New Roman" panose="02020603050405020304" pitchFamily="18" charset="0"/>
                <a:cs typeface="Times New Roman" panose="02020603050405020304" pitchFamily="18" charset="0"/>
              </a:rPr>
              <a:t>Saenko</a:t>
            </a:r>
            <a:r>
              <a:rPr lang="en-US" altLang="zh-CN" sz="1800" dirty="0">
                <a:latin typeface="Times New Roman" panose="02020603050405020304" pitchFamily="18" charset="0"/>
                <a:cs typeface="Times New Roman" panose="02020603050405020304" pitchFamily="18" charset="0"/>
              </a:rPr>
              <a:t> and T. Darrell, “Adversarial discriminative domain adaptation,” in CVPR, 2017, PP. 7167-7176.</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75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xmlns="" id="{2AE9604A-95B8-4078-A5B2-A6DB34455149}"/>
              </a:ext>
            </a:extLst>
          </p:cNvPr>
          <p:cNvSpPr>
            <a:spLocks noGrp="1"/>
          </p:cNvSpPr>
          <p:nvPr>
            <p:ph type="subTitle" idx="1"/>
          </p:nvPr>
        </p:nvSpPr>
        <p:spPr>
          <a:xfrm>
            <a:off x="1524000" y="2768918"/>
            <a:ext cx="9144000" cy="1655762"/>
          </a:xfrm>
        </p:spPr>
        <p:txBody>
          <a:bodyPr>
            <a:normAutofit/>
          </a:bodyPr>
          <a:lstStyle/>
          <a:p>
            <a:r>
              <a:rPr lang="en-US" altLang="zh-CN" sz="6600" dirty="0">
                <a:latin typeface="Times New Roman" panose="02020603050405020304" pitchFamily="18" charset="0"/>
                <a:cs typeface="Times New Roman" panose="02020603050405020304" pitchFamily="18" charset="0"/>
              </a:rPr>
              <a:t>Thank you</a:t>
            </a:r>
            <a:endParaRPr lang="zh-CN" altLang="en-US"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156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3E0E28-7F27-4F2E-A28D-7BC07A2EA7F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Supplements: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739F623-C3EC-454E-9D4F-3725969F8D73}"/>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JDA:</a:t>
            </a:r>
          </a:p>
          <a:p>
            <a:endParaRPr lang="zh-CN" altLang="en-US" dirty="0"/>
          </a:p>
        </p:txBody>
      </p:sp>
      <p:pic>
        <p:nvPicPr>
          <p:cNvPr id="4" name="图片 3">
            <a:extLst>
              <a:ext uri="{FF2B5EF4-FFF2-40B4-BE49-F238E27FC236}">
                <a16:creationId xmlns:a16="http://schemas.microsoft.com/office/drawing/2014/main" xmlns="" id="{BD757702-C7E7-47A0-9E48-F24C29283898}"/>
              </a:ext>
            </a:extLst>
          </p:cNvPr>
          <p:cNvPicPr>
            <a:picLocks noChangeAspect="1"/>
          </p:cNvPicPr>
          <p:nvPr/>
        </p:nvPicPr>
        <p:blipFill>
          <a:blip r:embed="rId2"/>
          <a:stretch>
            <a:fillRect/>
          </a:stretch>
        </p:blipFill>
        <p:spPr>
          <a:xfrm>
            <a:off x="2678430" y="2706498"/>
            <a:ext cx="6560185" cy="1008771"/>
          </a:xfrm>
          <a:prstGeom prst="rect">
            <a:avLst/>
          </a:prstGeom>
        </p:spPr>
      </p:pic>
      <p:pic>
        <p:nvPicPr>
          <p:cNvPr id="5" name="图片 4">
            <a:extLst>
              <a:ext uri="{FF2B5EF4-FFF2-40B4-BE49-F238E27FC236}">
                <a16:creationId xmlns:a16="http://schemas.microsoft.com/office/drawing/2014/main" xmlns="" id="{DD3418B4-1822-43FF-950A-4FB9AB31B1DC}"/>
              </a:ext>
            </a:extLst>
          </p:cNvPr>
          <p:cNvPicPr>
            <a:picLocks noChangeAspect="1"/>
          </p:cNvPicPr>
          <p:nvPr/>
        </p:nvPicPr>
        <p:blipFill>
          <a:blip r:embed="rId3"/>
          <a:stretch>
            <a:fillRect/>
          </a:stretch>
        </p:blipFill>
        <p:spPr>
          <a:xfrm>
            <a:off x="2678430" y="1769873"/>
            <a:ext cx="6109970" cy="857440"/>
          </a:xfrm>
          <a:prstGeom prst="rect">
            <a:avLst/>
          </a:prstGeom>
        </p:spPr>
      </p:pic>
      <p:pic>
        <p:nvPicPr>
          <p:cNvPr id="6" name="图片 5">
            <a:extLst>
              <a:ext uri="{FF2B5EF4-FFF2-40B4-BE49-F238E27FC236}">
                <a16:creationId xmlns:a16="http://schemas.microsoft.com/office/drawing/2014/main" xmlns="" id="{A290C0C7-75A3-4418-9531-76B0FEDCFE07}"/>
              </a:ext>
            </a:extLst>
          </p:cNvPr>
          <p:cNvPicPr>
            <a:picLocks noChangeAspect="1"/>
          </p:cNvPicPr>
          <p:nvPr/>
        </p:nvPicPr>
        <p:blipFill>
          <a:blip r:embed="rId4"/>
          <a:stretch>
            <a:fillRect/>
          </a:stretch>
        </p:blipFill>
        <p:spPr>
          <a:xfrm>
            <a:off x="2841942" y="3850206"/>
            <a:ext cx="6233160" cy="913260"/>
          </a:xfrm>
          <a:prstGeom prst="rect">
            <a:avLst/>
          </a:prstGeom>
        </p:spPr>
      </p:pic>
    </p:spTree>
    <p:extLst>
      <p:ext uri="{BB962C8B-B14F-4D97-AF65-F5344CB8AC3E}">
        <p14:creationId xmlns:p14="http://schemas.microsoft.com/office/powerpoint/2010/main" val="3605267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0A17ECE7-0E53-4D3A-A008-FD3437FD7A80}"/>
              </a:ext>
            </a:extLst>
          </p:cNvPr>
          <p:cNvSpPr>
            <a:spLocks noGrp="1"/>
          </p:cNvSpPr>
          <p:nvPr>
            <p:ph idx="1"/>
          </p:nvPr>
        </p:nvSpPr>
        <p:spPr>
          <a:xfrm>
            <a:off x="838200" y="548640"/>
            <a:ext cx="10515600" cy="5628323"/>
          </a:xfrm>
        </p:spPr>
        <p:txBody>
          <a:bodyPr/>
          <a:lstStyle/>
          <a:p>
            <a:r>
              <a:rPr lang="en-US" altLang="zh-CN" dirty="0">
                <a:latin typeface="Times New Roman" panose="02020603050405020304" pitchFamily="18" charset="0"/>
                <a:cs typeface="Times New Roman" panose="02020603050405020304" pitchFamily="18" charset="0"/>
              </a:rPr>
              <a:t>GRL</a:t>
            </a:r>
            <a:r>
              <a:rPr lang="en-US" altLang="zh-CN" dirty="0"/>
              <a:t>:</a:t>
            </a:r>
          </a:p>
          <a:p>
            <a:endParaRPr lang="zh-CN" altLang="en-US" dirty="0"/>
          </a:p>
        </p:txBody>
      </p:sp>
      <p:pic>
        <p:nvPicPr>
          <p:cNvPr id="4" name="图片 3">
            <a:extLst>
              <a:ext uri="{FF2B5EF4-FFF2-40B4-BE49-F238E27FC236}">
                <a16:creationId xmlns:a16="http://schemas.microsoft.com/office/drawing/2014/main" xmlns="" id="{89784415-16D5-4D85-BB29-7E462D8BBC74}"/>
              </a:ext>
            </a:extLst>
          </p:cNvPr>
          <p:cNvPicPr>
            <a:picLocks noChangeAspect="1"/>
          </p:cNvPicPr>
          <p:nvPr/>
        </p:nvPicPr>
        <p:blipFill>
          <a:blip r:embed="rId2"/>
          <a:stretch>
            <a:fillRect/>
          </a:stretch>
        </p:blipFill>
        <p:spPr>
          <a:xfrm>
            <a:off x="2695601" y="1092517"/>
            <a:ext cx="5816585" cy="2336483"/>
          </a:xfrm>
          <a:prstGeom prst="rect">
            <a:avLst/>
          </a:prstGeom>
        </p:spPr>
      </p:pic>
      <p:pic>
        <p:nvPicPr>
          <p:cNvPr id="5" name="图片 4">
            <a:extLst>
              <a:ext uri="{FF2B5EF4-FFF2-40B4-BE49-F238E27FC236}">
                <a16:creationId xmlns:a16="http://schemas.microsoft.com/office/drawing/2014/main" xmlns="" id="{2DF4492E-6F3E-4706-B7EF-A1EAA4CFD6DB}"/>
              </a:ext>
            </a:extLst>
          </p:cNvPr>
          <p:cNvPicPr>
            <a:picLocks noChangeAspect="1"/>
          </p:cNvPicPr>
          <p:nvPr/>
        </p:nvPicPr>
        <p:blipFill>
          <a:blip r:embed="rId3"/>
          <a:stretch>
            <a:fillRect/>
          </a:stretch>
        </p:blipFill>
        <p:spPr>
          <a:xfrm>
            <a:off x="3421062" y="3981114"/>
            <a:ext cx="5172404" cy="1420672"/>
          </a:xfrm>
          <a:prstGeom prst="rect">
            <a:avLst/>
          </a:prstGeom>
        </p:spPr>
      </p:pic>
    </p:spTree>
    <p:extLst>
      <p:ext uri="{BB962C8B-B14F-4D97-AF65-F5344CB8AC3E}">
        <p14:creationId xmlns:p14="http://schemas.microsoft.com/office/powerpoint/2010/main" val="2968267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xmlns="" id="{C94F5AD2-0973-4C00-AC99-1EC03056B971}"/>
              </a:ext>
            </a:extLst>
          </p:cNvPr>
          <p:cNvSpPr>
            <a:spLocks noGrp="1"/>
          </p:cNvSpPr>
          <p:nvPr>
            <p:ph idx="1"/>
          </p:nvPr>
        </p:nvSpPr>
        <p:spPr>
          <a:xfrm>
            <a:off x="838200" y="274320"/>
            <a:ext cx="10515600" cy="5902643"/>
          </a:xfrm>
        </p:spPr>
        <p:txBody>
          <a:bodyPr/>
          <a:lstStyle/>
          <a:p>
            <a:r>
              <a:rPr lang="en-US" altLang="zh-CN" dirty="0" err="1">
                <a:latin typeface="Times New Roman" panose="02020603050405020304" pitchFamily="18" charset="0"/>
                <a:cs typeface="Times New Roman" panose="02020603050405020304" pitchFamily="18" charset="0"/>
              </a:rPr>
              <a:t>TrAdaBoost</a:t>
            </a:r>
            <a:r>
              <a:rPr lang="en-US" altLang="zh-CN" dirty="0">
                <a:latin typeface="Times New Roman" panose="02020603050405020304" pitchFamily="18" charset="0"/>
                <a:cs typeface="Times New Roman" panose="02020603050405020304" pitchFamily="18" charset="0"/>
              </a:rPr>
              <a:t>:</a:t>
            </a:r>
          </a:p>
          <a:p>
            <a:endParaRPr lang="zh-CN" altLang="en-US" dirty="0">
              <a:latin typeface="Times New Roman" panose="02020603050405020304" pitchFamily="18" charset="0"/>
              <a:cs typeface="Times New Roman" panose="02020603050405020304" pitchFamily="18" charset="0"/>
            </a:endParaRPr>
          </a:p>
        </p:txBody>
      </p:sp>
      <p:pic>
        <p:nvPicPr>
          <p:cNvPr id="6" name="内容占位符 3">
            <a:extLst>
              <a:ext uri="{FF2B5EF4-FFF2-40B4-BE49-F238E27FC236}">
                <a16:creationId xmlns:a16="http://schemas.microsoft.com/office/drawing/2014/main" xmlns="" id="{4A7E9856-741C-400F-92EA-9B2C5DC72B41}"/>
              </a:ext>
            </a:extLst>
          </p:cNvPr>
          <p:cNvPicPr>
            <a:picLocks noChangeAspect="1"/>
          </p:cNvPicPr>
          <p:nvPr/>
        </p:nvPicPr>
        <p:blipFill>
          <a:blip r:embed="rId2"/>
          <a:stretch>
            <a:fillRect/>
          </a:stretch>
        </p:blipFill>
        <p:spPr>
          <a:xfrm>
            <a:off x="4574326" y="408634"/>
            <a:ext cx="3858474" cy="6190286"/>
          </a:xfrm>
          <a:prstGeom prst="rect">
            <a:avLst/>
          </a:prstGeom>
        </p:spPr>
      </p:pic>
    </p:spTree>
    <p:extLst>
      <p:ext uri="{BB962C8B-B14F-4D97-AF65-F5344CB8AC3E}">
        <p14:creationId xmlns:p14="http://schemas.microsoft.com/office/powerpoint/2010/main" val="180786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3">
            <a:extLst>
              <a:ext uri="{FF2B5EF4-FFF2-40B4-BE49-F238E27FC236}">
                <a16:creationId xmlns:a16="http://schemas.microsoft.com/office/drawing/2014/main" xmlns="" id="{7715E24E-4E02-46ED-BD68-C4B1AF310D2A}"/>
              </a:ext>
            </a:extLst>
          </p:cNvPr>
          <p:cNvPicPr>
            <a:picLocks noChangeAspect="1"/>
          </p:cNvPicPr>
          <p:nvPr/>
        </p:nvPicPr>
        <p:blipFill>
          <a:blip r:embed="rId2"/>
          <a:stretch>
            <a:fillRect/>
          </a:stretch>
        </p:blipFill>
        <p:spPr>
          <a:xfrm>
            <a:off x="8239760" y="3995728"/>
            <a:ext cx="3952240" cy="2862272"/>
          </a:xfrm>
          <a:prstGeom prst="rect">
            <a:avLst/>
          </a:prstGeom>
        </p:spPr>
      </p:pic>
      <p:sp>
        <p:nvSpPr>
          <p:cNvPr id="3" name="内容占位符 2">
            <a:extLst>
              <a:ext uri="{FF2B5EF4-FFF2-40B4-BE49-F238E27FC236}">
                <a16:creationId xmlns:a16="http://schemas.microsoft.com/office/drawing/2014/main" xmlns="" id="{73DACE0E-04F3-4007-9147-DFDAA77391F5}"/>
              </a:ext>
            </a:extLst>
          </p:cNvPr>
          <p:cNvSpPr>
            <a:spLocks noGrp="1"/>
          </p:cNvSpPr>
          <p:nvPr>
            <p:ph idx="1"/>
          </p:nvPr>
        </p:nvSpPr>
        <p:spPr>
          <a:xfrm>
            <a:off x="838200" y="680720"/>
            <a:ext cx="10515600" cy="5496243"/>
          </a:xfrm>
        </p:spPr>
        <p:txBody>
          <a:bodyPr/>
          <a:lstStyle/>
          <a:p>
            <a:pPr>
              <a:buFont typeface="Wingdings" panose="05000000000000000000" pitchFamily="2" charset="2"/>
              <a:buChar char="p"/>
            </a:pPr>
            <a:r>
              <a:rPr lang="en-US" altLang="zh-CN" sz="3200" dirty="0">
                <a:latin typeface="Times New Roman" panose="02020603050405020304" pitchFamily="18" charset="0"/>
                <a:cs typeface="Times New Roman" panose="02020603050405020304" pitchFamily="18" charset="0"/>
              </a:rPr>
              <a:t> Background:</a:t>
            </a:r>
          </a:p>
          <a:p>
            <a:r>
              <a:rPr lang="en-US" altLang="zh-CN" dirty="0">
                <a:latin typeface="Times New Roman" panose="02020603050405020304" pitchFamily="18" charset="0"/>
                <a:cs typeface="Times New Roman" panose="02020603050405020304" pitchFamily="18" charset="0"/>
              </a:rPr>
              <a:t>Traditional machine learning: training data and test data are drawn from the </a:t>
            </a:r>
            <a:r>
              <a:rPr lang="en-US" altLang="zh-CN" i="1" dirty="0">
                <a:latin typeface="Times New Roman" panose="02020603050405020304" pitchFamily="18" charset="0"/>
                <a:cs typeface="Times New Roman" panose="02020603050405020304" pitchFamily="18" charset="0"/>
              </a:rPr>
              <a:t>same</a:t>
            </a:r>
            <a:r>
              <a:rPr lang="en-US" altLang="zh-CN" dirty="0">
                <a:latin typeface="Times New Roman" panose="02020603050405020304" pitchFamily="18" charset="0"/>
                <a:cs typeface="Times New Roman" panose="02020603050405020304" pitchFamily="18" charset="0"/>
              </a:rPr>
              <a:t> feature space and the </a:t>
            </a:r>
            <a:r>
              <a:rPr lang="en-US" altLang="zh-CN" i="1" dirty="0">
                <a:latin typeface="Times New Roman" panose="02020603050405020304" pitchFamily="18" charset="0"/>
                <a:cs typeface="Times New Roman" panose="02020603050405020304" pitchFamily="18" charset="0"/>
              </a:rPr>
              <a:t>same</a:t>
            </a:r>
            <a:r>
              <a:rPr lang="en-US" altLang="zh-CN" dirty="0">
                <a:latin typeface="Times New Roman" panose="02020603050405020304" pitchFamily="18" charset="0"/>
                <a:cs typeface="Times New Roman" panose="02020603050405020304" pitchFamily="18" charset="0"/>
              </a:rPr>
              <a:t> distribution.</a:t>
            </a:r>
          </a:p>
          <a:p>
            <a:r>
              <a:rPr lang="en-US" altLang="zh-CN" dirty="0">
                <a:latin typeface="Times New Roman" panose="02020603050405020304" pitchFamily="18" charset="0"/>
                <a:cs typeface="Times New Roman" panose="02020603050405020304" pitchFamily="18" charset="0"/>
              </a:rPr>
              <a:t>Distribution </a:t>
            </a:r>
            <a:r>
              <a:rPr lang="en-US" altLang="zh-CN" i="1" dirty="0">
                <a:latin typeface="Times New Roman" panose="02020603050405020304" pitchFamily="18" charset="0"/>
                <a:cs typeface="Times New Roman" panose="02020603050405020304" pitchFamily="18" charset="0"/>
              </a:rPr>
              <a:t>change</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It is </a:t>
            </a:r>
            <a:r>
              <a:rPr lang="en-US" altLang="zh-CN" i="1" dirty="0">
                <a:latin typeface="Times New Roman" panose="02020603050405020304" pitchFamily="18" charset="0"/>
                <a:cs typeface="Times New Roman" panose="02020603050405020304" pitchFamily="18" charset="0"/>
              </a:rPr>
              <a:t>expensive</a:t>
            </a:r>
            <a:r>
              <a:rPr lang="en-US" altLang="zh-CN" dirty="0">
                <a:latin typeface="Times New Roman" panose="02020603050405020304" pitchFamily="18" charset="0"/>
                <a:cs typeface="Times New Roman" panose="02020603050405020304" pitchFamily="18" charset="0"/>
              </a:rPr>
              <a:t> or </a:t>
            </a:r>
            <a:r>
              <a:rPr lang="en-US" altLang="zh-CN" i="1" dirty="0">
                <a:latin typeface="Times New Roman" panose="02020603050405020304" pitchFamily="18" charset="0"/>
                <a:cs typeface="Times New Roman" panose="02020603050405020304" pitchFamily="18" charset="0"/>
              </a:rPr>
              <a:t>impossible</a:t>
            </a:r>
            <a:r>
              <a:rPr lang="en-US" altLang="zh-CN" dirty="0">
                <a:latin typeface="Times New Roman" panose="02020603050405020304" pitchFamily="18" charset="0"/>
                <a:cs typeface="Times New Roman" panose="02020603050405020304" pitchFamily="18" charset="0"/>
              </a:rPr>
              <a:t> to re-collect the needed training data and rebuild the models.</a:t>
            </a:r>
          </a:p>
          <a:p>
            <a:r>
              <a:rPr lang="en-US" altLang="zh-CN" dirty="0">
                <a:latin typeface="Times New Roman" panose="02020603050405020304" pitchFamily="18" charset="0"/>
                <a:cs typeface="Times New Roman" panose="02020603050405020304" pitchFamily="18" charset="0"/>
              </a:rPr>
              <a:t>In such cased, </a:t>
            </a:r>
            <a:r>
              <a:rPr lang="en-US" altLang="zh-CN" i="1" dirty="0">
                <a:latin typeface="Times New Roman" panose="02020603050405020304" pitchFamily="18" charset="0"/>
                <a:cs typeface="Times New Roman" panose="02020603050405020304" pitchFamily="18" charset="0"/>
              </a:rPr>
              <a:t>domain adaptation </a:t>
            </a:r>
            <a:r>
              <a:rPr lang="en-US" altLang="zh-CN" dirty="0">
                <a:latin typeface="Times New Roman" panose="02020603050405020304" pitchFamily="18" charset="0"/>
                <a:cs typeface="Times New Roman" panose="02020603050405020304" pitchFamily="18" charset="0"/>
              </a:rPr>
              <a:t>is extensively studied to bridge different but related domains.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677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A560083B-B48D-4AEA-8E12-2D7CA13524F7}"/>
              </a:ext>
            </a:extLst>
          </p:cNvPr>
          <p:cNvSpPr>
            <a:spLocks noGrp="1"/>
          </p:cNvSpPr>
          <p:nvPr>
            <p:ph idx="1"/>
          </p:nvPr>
        </p:nvSpPr>
        <p:spPr>
          <a:xfrm>
            <a:off x="838200" y="518160"/>
            <a:ext cx="10515600" cy="5658803"/>
          </a:xfrm>
        </p:spPr>
        <p:txBody>
          <a:bodyPr/>
          <a:lstStyle/>
          <a:p>
            <a:r>
              <a:rPr lang="en-US" altLang="zh-CN" i="1" dirty="0">
                <a:latin typeface="Times New Roman" panose="02020603050405020304" pitchFamily="18" charset="0"/>
                <a:cs typeface="Times New Roman" panose="02020603050405020304" pitchFamily="18" charset="0"/>
              </a:rPr>
              <a:t>Goal: </a:t>
            </a:r>
            <a:r>
              <a:rPr lang="en-US" altLang="zh-CN" dirty="0">
                <a:latin typeface="Times New Roman" panose="02020603050405020304" pitchFamily="18" charset="0"/>
                <a:cs typeface="Times New Roman" panose="02020603050405020304" pitchFamily="18" charset="0"/>
              </a:rPr>
              <a:t>narrow down the distribution gap between source and target data, such that the labeled source data from one or more relevant domains can be utilized for executing tasks in target domain.</a:t>
            </a:r>
          </a:p>
          <a:p>
            <a:endParaRPr lang="zh-CN" altLang="en-US" dirty="0"/>
          </a:p>
        </p:txBody>
      </p:sp>
      <p:pic>
        <p:nvPicPr>
          <p:cNvPr id="5" name="图片 4">
            <a:extLst>
              <a:ext uri="{FF2B5EF4-FFF2-40B4-BE49-F238E27FC236}">
                <a16:creationId xmlns:a16="http://schemas.microsoft.com/office/drawing/2014/main" xmlns="" id="{16997E9A-60B3-41CC-9E62-0123E9AEC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960" y="2847340"/>
            <a:ext cx="2382520" cy="1786890"/>
          </a:xfrm>
          <a:prstGeom prst="rect">
            <a:avLst/>
          </a:prstGeom>
        </p:spPr>
      </p:pic>
      <p:pic>
        <p:nvPicPr>
          <p:cNvPr id="7" name="图片 6">
            <a:extLst>
              <a:ext uri="{FF2B5EF4-FFF2-40B4-BE49-F238E27FC236}">
                <a16:creationId xmlns:a16="http://schemas.microsoft.com/office/drawing/2014/main" xmlns="" id="{9C05D318-F889-467E-8455-C9F47657C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1720" y="2881630"/>
            <a:ext cx="2619375" cy="1752600"/>
          </a:xfrm>
          <a:prstGeom prst="rect">
            <a:avLst/>
          </a:prstGeom>
        </p:spPr>
      </p:pic>
      <p:sp>
        <p:nvSpPr>
          <p:cNvPr id="8" name="文本框 7">
            <a:extLst>
              <a:ext uri="{FF2B5EF4-FFF2-40B4-BE49-F238E27FC236}">
                <a16:creationId xmlns:a16="http://schemas.microsoft.com/office/drawing/2014/main" xmlns="" id="{38CDFE7C-7C55-41AC-B499-E7D37537C6C8}"/>
              </a:ext>
            </a:extLst>
          </p:cNvPr>
          <p:cNvSpPr txBox="1"/>
          <p:nvPr/>
        </p:nvSpPr>
        <p:spPr>
          <a:xfrm>
            <a:off x="2479040" y="2225040"/>
            <a:ext cx="215392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Source domain</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xmlns="" id="{FC415A2A-4FEC-4C91-9956-CF5CF8F9EB64}"/>
              </a:ext>
            </a:extLst>
          </p:cNvPr>
          <p:cNvSpPr txBox="1"/>
          <p:nvPr/>
        </p:nvSpPr>
        <p:spPr>
          <a:xfrm>
            <a:off x="8036560" y="2225040"/>
            <a:ext cx="215392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target domain</a:t>
            </a:r>
            <a:endParaRPr lang="zh-CN" altLang="en-US" dirty="0">
              <a:latin typeface="Times New Roman" panose="02020603050405020304" pitchFamily="18" charset="0"/>
              <a:cs typeface="Times New Roman" panose="02020603050405020304" pitchFamily="18" charset="0"/>
            </a:endParaRPr>
          </a:p>
        </p:txBody>
      </p:sp>
      <p:sp>
        <p:nvSpPr>
          <p:cNvPr id="10" name="箭头: 右 9">
            <a:extLst>
              <a:ext uri="{FF2B5EF4-FFF2-40B4-BE49-F238E27FC236}">
                <a16:creationId xmlns:a16="http://schemas.microsoft.com/office/drawing/2014/main" xmlns="" id="{C132862E-FAA1-41F2-9820-5744CB737D43}"/>
              </a:ext>
            </a:extLst>
          </p:cNvPr>
          <p:cNvSpPr/>
          <p:nvPr/>
        </p:nvSpPr>
        <p:spPr>
          <a:xfrm>
            <a:off x="5191760" y="3637280"/>
            <a:ext cx="2382520" cy="182880"/>
          </a:xfrm>
          <a:prstGeom prst="rightArrow">
            <a:avLst/>
          </a:prstGeom>
          <a:solidFill>
            <a:schemeClr val="tx2">
              <a:lumMod val="20000"/>
              <a:lumOff val="8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xmlns="" id="{E70DCA6B-68B1-4A39-94AC-2D400BEF3D33}"/>
              </a:ext>
            </a:extLst>
          </p:cNvPr>
          <p:cNvSpPr txBox="1"/>
          <p:nvPr/>
        </p:nvSpPr>
        <p:spPr>
          <a:xfrm>
            <a:off x="5313680" y="3036054"/>
            <a:ext cx="213868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Distribution match</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xmlns="" id="{89DBD136-6EBE-467E-B53F-B4B7FB1C87E5}"/>
              </a:ext>
            </a:extLst>
          </p:cNvPr>
          <p:cNvSpPr txBox="1"/>
          <p:nvPr/>
        </p:nvSpPr>
        <p:spPr>
          <a:xfrm>
            <a:off x="5435600" y="4029789"/>
            <a:ext cx="213868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Transfer model</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82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C531C8F-BA19-47BF-AB46-0834329D895C}"/>
              </a:ext>
            </a:extLst>
          </p:cNvPr>
          <p:cNvSpPr>
            <a:spLocks noGrp="1"/>
          </p:cNvSpPr>
          <p:nvPr>
            <p:ph type="title"/>
          </p:nvPr>
        </p:nvSpPr>
        <p:spPr>
          <a:xfrm>
            <a:off x="838200" y="579120"/>
            <a:ext cx="10515600" cy="609600"/>
          </a:xfrm>
        </p:spPr>
        <p:txBody>
          <a:bodyPr>
            <a:normAutofit/>
          </a:bodyPr>
          <a:lstStyle/>
          <a:p>
            <a:pPr marL="571500" indent="-571500">
              <a:buFont typeface="Wingdings" panose="05000000000000000000" pitchFamily="2" charset="2"/>
              <a:buChar char="p"/>
            </a:pPr>
            <a:r>
              <a:rPr lang="en-US" altLang="zh-CN" sz="3200" dirty="0">
                <a:latin typeface="Times New Roman" panose="02020603050405020304" pitchFamily="18" charset="0"/>
                <a:cs typeface="Times New Roman" panose="02020603050405020304" pitchFamily="18" charset="0"/>
              </a:rPr>
              <a:t>Related works:</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775AC9CD-69D1-4956-8A7D-5BDFD4E2A03E}"/>
              </a:ext>
            </a:extLst>
          </p:cNvPr>
          <p:cNvSpPr>
            <a:spLocks noGrp="1"/>
          </p:cNvSpPr>
          <p:nvPr>
            <p:ph idx="1"/>
          </p:nvPr>
        </p:nvSpPr>
        <p:spPr>
          <a:xfrm>
            <a:off x="838200" y="1036320"/>
            <a:ext cx="10515600" cy="5140643"/>
          </a:xfrm>
        </p:spPr>
        <p:txBody>
          <a:bodyPr/>
          <a:lstStyle/>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shallow regime</a:t>
            </a:r>
          </a:p>
          <a:p>
            <a:pPr marL="0" indent="0">
              <a:buNone/>
            </a:pPr>
            <a:r>
              <a:rPr lang="en-US" altLang="zh-CN" dirty="0">
                <a:latin typeface="Times New Roman" panose="02020603050405020304" pitchFamily="18" charset="0"/>
                <a:cs typeface="Times New Roman" panose="02020603050405020304" pitchFamily="18" charset="0"/>
              </a:rPr>
              <a:t>                                              </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Domain adaptation</a:t>
            </a:r>
            <a:endParaRPr lang="zh-CN" altLang="en-US" dirty="0">
              <a:latin typeface="Times New Roman" panose="02020603050405020304" pitchFamily="18" charset="0"/>
              <a:cs typeface="Times New Roman" panose="02020603050405020304" pitchFamily="18" charset="0"/>
            </a:endParaRPr>
          </a:p>
        </p:txBody>
      </p:sp>
      <p:sp>
        <p:nvSpPr>
          <p:cNvPr id="4" name="左大括号 3">
            <a:extLst>
              <a:ext uri="{FF2B5EF4-FFF2-40B4-BE49-F238E27FC236}">
                <a16:creationId xmlns:a16="http://schemas.microsoft.com/office/drawing/2014/main" xmlns="" id="{4FCEBFF3-D9F7-4AB9-882B-656039FD026F}"/>
              </a:ext>
            </a:extLst>
          </p:cNvPr>
          <p:cNvSpPr/>
          <p:nvPr/>
        </p:nvSpPr>
        <p:spPr>
          <a:xfrm>
            <a:off x="3804924" y="1432560"/>
            <a:ext cx="1249680" cy="39928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a:extLst>
              <a:ext uri="{FF2B5EF4-FFF2-40B4-BE49-F238E27FC236}">
                <a16:creationId xmlns:a16="http://schemas.microsoft.com/office/drawing/2014/main" xmlns="" id="{6264EFFC-0684-49A8-A100-C244242C2DA1}"/>
              </a:ext>
            </a:extLst>
          </p:cNvPr>
          <p:cNvSpPr/>
          <p:nvPr/>
        </p:nvSpPr>
        <p:spPr>
          <a:xfrm>
            <a:off x="7294882" y="762000"/>
            <a:ext cx="548640" cy="22555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6AF0F675-2DF2-432C-BD72-FC3A96937242}"/>
              </a:ext>
            </a:extLst>
          </p:cNvPr>
          <p:cNvSpPr txBox="1"/>
          <p:nvPr/>
        </p:nvSpPr>
        <p:spPr>
          <a:xfrm>
            <a:off x="7934960" y="609600"/>
            <a:ext cx="3576326" cy="954107"/>
          </a:xfrm>
          <a:prstGeom prst="rect">
            <a:avLst/>
          </a:prstGeom>
          <a:noFill/>
        </p:spPr>
        <p:txBody>
          <a:bodyPr wrap="square" rtlCol="0">
            <a:spAutoFit/>
          </a:bodyPr>
          <a:lstStyle/>
          <a:p>
            <a:r>
              <a:rPr lang="en-US" altLang="zh-CN" dirty="0"/>
              <a:t> </a:t>
            </a:r>
            <a:r>
              <a:rPr lang="en-US" altLang="zh-CN" sz="2800" dirty="0">
                <a:latin typeface="Times New Roman" panose="02020603050405020304" pitchFamily="18" charset="0"/>
                <a:cs typeface="Times New Roman" panose="02020603050405020304" pitchFamily="18" charset="0"/>
              </a:rPr>
              <a:t>Instance reweighting       adaptation</a:t>
            </a:r>
            <a:endParaRPr lang="zh-CN" altLang="en-US" sz="28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xmlns="" id="{1B5B4794-7803-48A9-9910-5B660C517F84}"/>
              </a:ext>
            </a:extLst>
          </p:cNvPr>
          <p:cNvSpPr txBox="1"/>
          <p:nvPr/>
        </p:nvSpPr>
        <p:spPr>
          <a:xfrm>
            <a:off x="8087360" y="2712720"/>
            <a:ext cx="2946400"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Feature adaptation</a:t>
            </a:r>
            <a:endParaRPr lang="zh-CN" altLang="en-US" sz="28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xmlns="" id="{0183AD01-4BA7-43D9-8BC9-45DEF840FA0C}"/>
              </a:ext>
            </a:extLst>
          </p:cNvPr>
          <p:cNvSpPr txBox="1"/>
          <p:nvPr/>
        </p:nvSpPr>
        <p:spPr>
          <a:xfrm>
            <a:off x="4988568" y="4744720"/>
            <a:ext cx="3114036"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Deep regime</a:t>
            </a:r>
            <a:endParaRPr lang="zh-CN" altLang="en-US" sz="2800" dirty="0">
              <a:latin typeface="Times New Roman" panose="02020603050405020304" pitchFamily="18" charset="0"/>
              <a:cs typeface="Times New Roman" panose="02020603050405020304" pitchFamily="18" charset="0"/>
            </a:endParaRPr>
          </a:p>
        </p:txBody>
      </p:sp>
      <p:sp>
        <p:nvSpPr>
          <p:cNvPr id="10" name="左大括号 9">
            <a:extLst>
              <a:ext uri="{FF2B5EF4-FFF2-40B4-BE49-F238E27FC236}">
                <a16:creationId xmlns:a16="http://schemas.microsoft.com/office/drawing/2014/main" xmlns="" id="{A787E99B-7C8C-4B16-B872-EBE527C1A568}"/>
              </a:ext>
            </a:extLst>
          </p:cNvPr>
          <p:cNvSpPr/>
          <p:nvPr/>
        </p:nvSpPr>
        <p:spPr>
          <a:xfrm>
            <a:off x="7239006" y="3840480"/>
            <a:ext cx="548640" cy="22555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xmlns="" id="{76F2B85A-CBAB-44F6-89CB-08AAD7155403}"/>
              </a:ext>
            </a:extLst>
          </p:cNvPr>
          <p:cNvSpPr txBox="1"/>
          <p:nvPr/>
        </p:nvSpPr>
        <p:spPr>
          <a:xfrm>
            <a:off x="7934960" y="3840480"/>
            <a:ext cx="3576326" cy="954107"/>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Deep network adaptation</a:t>
            </a:r>
            <a:endParaRPr lang="zh-CN" altLang="en-US" sz="28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xmlns="" id="{CF0B6C13-133E-485E-B05D-41E64B921996}"/>
              </a:ext>
            </a:extLst>
          </p:cNvPr>
          <p:cNvSpPr txBox="1"/>
          <p:nvPr/>
        </p:nvSpPr>
        <p:spPr>
          <a:xfrm>
            <a:off x="8199120" y="5516880"/>
            <a:ext cx="3154680" cy="954107"/>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Adversarial adaptation</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02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15E03A45-A78C-4589-AA6D-7B2B68B33FC0}"/>
              </a:ext>
            </a:extLst>
          </p:cNvPr>
          <p:cNvSpPr>
            <a:spLocks noGrp="1"/>
          </p:cNvSpPr>
          <p:nvPr>
            <p:ph idx="1"/>
          </p:nvPr>
        </p:nvSpPr>
        <p:spPr>
          <a:xfrm>
            <a:off x="838200" y="589280"/>
            <a:ext cx="10515600" cy="5587683"/>
          </a:xfrm>
        </p:spPr>
        <p:txBody>
          <a:bodyPr/>
          <a:lstStyle/>
          <a:p>
            <a:pPr>
              <a:buFont typeface="Wingdings" panose="05000000000000000000" pitchFamily="2" charset="2"/>
              <a:buChar char="l"/>
            </a:pPr>
            <a:r>
              <a:rPr lang="en-US" altLang="zh-CN" dirty="0"/>
              <a:t> </a:t>
            </a:r>
            <a:r>
              <a:rPr lang="en-US" altLang="zh-CN" dirty="0">
                <a:latin typeface="Times New Roman" panose="02020603050405020304" pitchFamily="18" charset="0"/>
                <a:cs typeface="Times New Roman" panose="02020603050405020304" pitchFamily="18" charset="0"/>
              </a:rPr>
              <a:t>shallow regime</a:t>
            </a:r>
          </a:p>
          <a:p>
            <a:pPr>
              <a:buFont typeface="Wingdings" panose="05000000000000000000" pitchFamily="2" charset="2"/>
              <a:buChar char="ü"/>
            </a:pPr>
            <a:r>
              <a:rPr lang="zh-CN" altLang="en-US" dirty="0"/>
              <a:t> </a:t>
            </a:r>
            <a:r>
              <a:rPr lang="en-US" altLang="zh-CN" i="1" dirty="0">
                <a:latin typeface="Times New Roman" panose="02020603050405020304" pitchFamily="18" charset="0"/>
                <a:cs typeface="Times New Roman" panose="02020603050405020304" pitchFamily="18" charset="0"/>
              </a:rPr>
              <a:t>Instance reweighting adaptation:</a:t>
            </a:r>
          </a:p>
          <a:p>
            <a:pPr marL="0" indent="0">
              <a:buNone/>
            </a:pPr>
            <a:r>
              <a:rPr lang="en-US" altLang="zh-CN" dirty="0">
                <a:latin typeface="Times New Roman" panose="02020603050405020304" pitchFamily="18" charset="0"/>
                <a:cs typeface="Times New Roman" panose="02020603050405020304" pitchFamily="18" charset="0"/>
              </a:rPr>
              <a:t>1. The difference between the source domain and </a:t>
            </a:r>
          </a:p>
          <a:p>
            <a:pPr marL="0" indent="0">
              <a:buNone/>
            </a:pPr>
            <a:r>
              <a:rPr lang="en-US" altLang="zh-CN" dirty="0">
                <a:latin typeface="Times New Roman" panose="02020603050405020304" pitchFamily="18" charset="0"/>
                <a:cs typeface="Times New Roman" panose="02020603050405020304" pitchFamily="18" charset="0"/>
              </a:rPr>
              <a:t>the target domain is not too large.</a:t>
            </a:r>
          </a:p>
          <a:p>
            <a:pPr marL="0" indent="0">
              <a:buNone/>
            </a:pPr>
            <a:r>
              <a:rPr lang="en-US" altLang="zh-CN" dirty="0">
                <a:latin typeface="Times New Roman" panose="02020603050405020304" pitchFamily="18" charset="0"/>
                <a:cs typeface="Times New Roman" panose="02020603050405020304" pitchFamily="18" charset="0"/>
              </a:rPr>
              <a:t>2. The objective is to reweight the source data </a:t>
            </a:r>
          </a:p>
          <a:p>
            <a:pPr marL="0" indent="0">
              <a:buNone/>
            </a:pPr>
            <a:r>
              <a:rPr lang="en-US" altLang="zh-CN" dirty="0">
                <a:latin typeface="Times New Roman" panose="02020603050405020304" pitchFamily="18" charset="0"/>
                <a:cs typeface="Times New Roman" panose="02020603050405020304" pitchFamily="18" charset="0"/>
              </a:rPr>
              <a:t> so that the distribution across domains can be </a:t>
            </a:r>
          </a:p>
          <a:p>
            <a:pPr marL="0" indent="0">
              <a:buNone/>
            </a:pPr>
            <a:r>
              <a:rPr lang="en-US" altLang="zh-CN" dirty="0">
                <a:latin typeface="Times New Roman" panose="02020603050405020304" pitchFamily="18" charset="0"/>
                <a:cs typeface="Times New Roman" panose="02020603050405020304" pitchFamily="18" charset="0"/>
              </a:rPr>
              <a:t>more closed.</a:t>
            </a:r>
          </a:p>
          <a:p>
            <a:pPr marL="0" indent="0">
              <a:buNone/>
            </a:pPr>
            <a:r>
              <a:rPr lang="en-US" altLang="zh-CN" dirty="0">
                <a:latin typeface="Times New Roman" panose="02020603050405020304" pitchFamily="18" charset="0"/>
                <a:cs typeface="Times New Roman" panose="02020603050405020304" pitchFamily="18" charset="0"/>
              </a:rPr>
              <a:t>3. </a:t>
            </a:r>
            <a:r>
              <a:rPr lang="en-US" altLang="zh-CN" i="1"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TrAdaBoost</a:t>
            </a:r>
            <a:r>
              <a:rPr lang="en-US" altLang="zh-CN" i="1"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[1]</a:t>
            </a:r>
          </a:p>
          <a:p>
            <a:pPr marL="0" indent="0">
              <a:buNone/>
            </a:pPr>
            <a:r>
              <a:rPr lang="en-US" altLang="zh-CN" i="1" dirty="0">
                <a:latin typeface="Times New Roman" panose="02020603050405020304" pitchFamily="18" charset="0"/>
                <a:cs typeface="Times New Roman" panose="02020603050405020304" pitchFamily="18" charset="0"/>
              </a:rPr>
              <a:t>   Hypothesis: </a:t>
            </a:r>
            <a:r>
              <a:rPr lang="en-US" altLang="zh-CN" dirty="0">
                <a:latin typeface="Times New Roman" panose="02020603050405020304" pitchFamily="18" charset="0"/>
                <a:cs typeface="Times New Roman" panose="02020603050405020304" pitchFamily="18" charset="0"/>
              </a:rPr>
              <a:t>certain parts of source data can still be reused.</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Method: </a:t>
            </a:r>
            <a:r>
              <a:rPr lang="en-US" altLang="zh-CN" dirty="0">
                <a:latin typeface="Times New Roman" panose="02020603050405020304" pitchFamily="18" charset="0"/>
                <a:cs typeface="Times New Roman" panose="02020603050405020304" pitchFamily="18" charset="0"/>
              </a:rPr>
              <a:t>find out which those data are by employing a small amount of labeled target data.</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xmlns="" id="{D5225121-9F20-4CF9-AC24-E75253B97703}"/>
              </a:ext>
            </a:extLst>
          </p:cNvPr>
          <p:cNvPicPr>
            <a:picLocks noChangeAspect="1"/>
          </p:cNvPicPr>
          <p:nvPr/>
        </p:nvPicPr>
        <p:blipFill>
          <a:blip r:embed="rId3"/>
          <a:stretch>
            <a:fillRect/>
          </a:stretch>
        </p:blipFill>
        <p:spPr>
          <a:xfrm>
            <a:off x="8120109" y="401368"/>
            <a:ext cx="3492771" cy="3027632"/>
          </a:xfrm>
          <a:prstGeom prst="rect">
            <a:avLst/>
          </a:prstGeom>
        </p:spPr>
      </p:pic>
    </p:spTree>
    <p:extLst>
      <p:ext uri="{BB962C8B-B14F-4D97-AF65-F5344CB8AC3E}">
        <p14:creationId xmlns:p14="http://schemas.microsoft.com/office/powerpoint/2010/main" val="344388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93318334-911F-4C4C-9627-7259471911AC}"/>
                  </a:ext>
                </a:extLst>
              </p:cNvPr>
              <p:cNvSpPr>
                <a:spLocks noGrp="1"/>
              </p:cNvSpPr>
              <p:nvPr>
                <p:ph idx="1"/>
              </p:nvPr>
            </p:nvSpPr>
            <p:spPr>
              <a:xfrm>
                <a:off x="838200" y="680720"/>
                <a:ext cx="10515600" cy="5496243"/>
              </a:xfrm>
            </p:spPr>
            <p:txBody>
              <a:bodyPr/>
              <a:lstStyle/>
              <a:p>
                <a:pPr>
                  <a:buFont typeface="Wingdings" panose="05000000000000000000" pitchFamily="2" charset="2"/>
                  <a:buChar char="ü"/>
                </a:pPr>
                <a:r>
                  <a:rPr lang="en-US" altLang="zh-CN" i="1" dirty="0">
                    <a:latin typeface="Times New Roman" panose="02020603050405020304" pitchFamily="18" charset="0"/>
                    <a:cs typeface="Times New Roman" panose="02020603050405020304" pitchFamily="18" charset="0"/>
                  </a:rPr>
                  <a:t>Feature adaptation</a:t>
                </a:r>
                <a:endParaRPr lang="zh-CN" altLang="en-US" i="1"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1. Feature adaptation  aims to discover the </a:t>
                </a:r>
              </a:p>
              <a:p>
                <a:pPr marL="0" indent="0">
                  <a:buNone/>
                </a:pPr>
                <a:r>
                  <a:rPr lang="en-US" altLang="zh-CN" dirty="0">
                    <a:latin typeface="Times New Roman" panose="02020603050405020304" pitchFamily="18" charset="0"/>
                    <a:cs typeface="Times New Roman" panose="02020603050405020304" pitchFamily="18" charset="0"/>
                  </a:rPr>
                  <a:t>common feature representation of the data drawn from multiple source by using different techniques.</a:t>
                </a:r>
              </a:p>
              <a:p>
                <a:pPr marL="0" indent="0">
                  <a:buNone/>
                </a:pPr>
                <a:r>
                  <a:rPr lang="en-US" altLang="zh-CN" dirty="0">
                    <a:latin typeface="Times New Roman" panose="02020603050405020304" pitchFamily="18" charset="0"/>
                    <a:cs typeface="Times New Roman" panose="02020603050405020304" pitchFamily="18" charset="0"/>
                  </a:rPr>
                  <a:t>2. “TCA, JDA”---MMD</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i="1" dirty="0">
                    <a:latin typeface="Times New Roman" panose="02020603050405020304" pitchFamily="18" charset="0"/>
                    <a:cs typeface="Times New Roman" panose="02020603050405020304" pitchFamily="18" charset="0"/>
                  </a:rPr>
                  <a:t>2.1 TCA: </a:t>
                </a:r>
                <a:r>
                  <a:rPr lang="en-US" altLang="zh-CN" sz="1800" dirty="0">
                    <a:latin typeface="Times New Roman" panose="02020603050405020304" pitchFamily="18" charset="0"/>
                    <a:cs typeface="Times New Roman" panose="02020603050405020304" pitchFamily="18" charset="0"/>
                  </a:rPr>
                  <a:t>[2]</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𝑚𝑖𝑛</m:t>
                          </m:r>
                        </m:e>
                        <m:sub>
                          <m:r>
                            <a:rPr lang="en-US" altLang="zh-CN" b="0" i="1" smtClean="0">
                              <a:latin typeface="Cambria Math" panose="02040503050406030204" pitchFamily="18" charset="0"/>
                              <a:cs typeface="Times New Roman" panose="02020603050405020304" pitchFamily="18" charset="0"/>
                            </a:rPr>
                            <m:t>𝑊</m:t>
                          </m:r>
                        </m:sub>
                      </m:sSub>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𝑑</m:t>
                          </m:r>
                        </m:e>
                        <m:sub>
                          <m:r>
                            <a:rPr lang="en-US" altLang="zh-CN" b="0" i="1" smtClean="0">
                              <a:latin typeface="Cambria Math" panose="02040503050406030204" pitchFamily="18" charset="0"/>
                              <a:cs typeface="Times New Roman" panose="02020603050405020304" pitchFamily="18" charset="0"/>
                            </a:rPr>
                            <m:t>𝑚</m:t>
                          </m:r>
                        </m:sub>
                        <m:sup>
                          <m:r>
                            <a:rPr lang="en-US" altLang="zh-CN" b="0" i="1" smtClean="0">
                              <a:latin typeface="Cambria Math" panose="02040503050406030204" pitchFamily="18" charset="0"/>
                              <a:cs typeface="Times New Roman" panose="02020603050405020304" pitchFamily="18" charset="0"/>
                            </a:rPr>
                            <m:t>2</m:t>
                          </m:r>
                        </m:sup>
                      </m:sSubSup>
                      <m:d>
                        <m:dPr>
                          <m:ctrlPr>
                            <a:rPr lang="en-US" altLang="zh-CN" i="1" smtClean="0">
                              <a:latin typeface="Cambria Math" panose="02040503050406030204" pitchFamily="18" charset="0"/>
                              <a:cs typeface="Times New Roman" panose="02020603050405020304" pitchFamily="18" charset="0"/>
                            </a:rPr>
                          </m:ctrlPr>
                        </m:dPr>
                        <m:e>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𝑋</m:t>
                              </m:r>
                            </m:e>
                            <m:sub>
                              <m:r>
                                <a:rPr lang="en-US" altLang="zh-CN" b="0" i="1" smtClean="0">
                                  <a:latin typeface="Cambria Math" panose="02040503050406030204" pitchFamily="18" charset="0"/>
                                  <a:cs typeface="Times New Roman" panose="02020603050405020304" pitchFamily="18" charset="0"/>
                                </a:rPr>
                                <m:t>𝑇</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𝑋</m:t>
                              </m:r>
                            </m:e>
                            <m:sub>
                              <m:r>
                                <a:rPr lang="en-US" altLang="zh-CN" b="0" i="1" smtClean="0">
                                  <a:latin typeface="Cambria Math" panose="02040503050406030204" pitchFamily="18" charset="0"/>
                                  <a:cs typeface="Times New Roman" panose="02020603050405020304" pitchFamily="18" charset="0"/>
                                </a:rPr>
                                <m:t>𝑆</m:t>
                              </m:r>
                            </m:sub>
                          </m:sSub>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𝑊</m:t>
                          </m:r>
                        </m:e>
                      </m:d>
                    </m:oMath>
                  </m:oMathPara>
                </a14:m>
                <a:endParaRPr lang="en-US" altLang="zh-CN" i="1" dirty="0">
                  <a:latin typeface="Times New Roman" panose="02020603050405020304" pitchFamily="18" charset="0"/>
                  <a:cs typeface="Times New Roman" panose="02020603050405020304" pitchFamily="18" charset="0"/>
                </a:endParaRPr>
              </a:p>
              <a:p>
                <a:pPr marL="0" indent="0">
                  <a:buNone/>
                </a:pPr>
                <a:r>
                  <a:rPr lang="en-US" altLang="zh-CN" i="1" dirty="0">
                    <a:latin typeface="Times New Roman" panose="02020603050405020304" pitchFamily="18" charset="0"/>
                    <a:cs typeface="Times New Roman" panose="02020603050405020304" pitchFamily="18" charset="0"/>
                  </a:rPr>
                  <a:t>2.2 JDA</a:t>
                </a:r>
                <a:r>
                  <a:rPr lang="en-US" altLang="zh-CN"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[3]</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𝑚𝑖𝑛</m:t>
                          </m:r>
                        </m:e>
                        <m:sub>
                          <m:r>
                            <a:rPr lang="en-US" altLang="zh-CN" b="0" i="1" smtClean="0">
                              <a:latin typeface="Cambria Math" panose="02040503050406030204" pitchFamily="18" charset="0"/>
                              <a:cs typeface="Times New Roman" panose="02020603050405020304" pitchFamily="18" charset="0"/>
                            </a:rPr>
                            <m:t>𝑊</m:t>
                          </m:r>
                        </m:sub>
                      </m:sSub>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𝑑</m:t>
                          </m:r>
                        </m:e>
                        <m:sub>
                          <m:r>
                            <a:rPr lang="en-US" altLang="zh-CN" b="0" i="1" smtClean="0">
                              <a:latin typeface="Cambria Math" panose="02040503050406030204" pitchFamily="18" charset="0"/>
                              <a:cs typeface="Times New Roman" panose="02020603050405020304" pitchFamily="18" charset="0"/>
                            </a:rPr>
                            <m:t>𝑚</m:t>
                          </m:r>
                        </m:sub>
                        <m:sup>
                          <m:r>
                            <a:rPr lang="en-US" altLang="zh-CN" b="0" i="1" smtClean="0">
                              <a:latin typeface="Cambria Math" panose="02040503050406030204" pitchFamily="18" charset="0"/>
                              <a:cs typeface="Times New Roman" panose="02020603050405020304" pitchFamily="18" charset="0"/>
                            </a:rPr>
                            <m:t>2</m:t>
                          </m:r>
                        </m:sup>
                      </m:sSubSup>
                      <m:d>
                        <m:dPr>
                          <m:ctrlPr>
                            <a:rPr lang="en-US" altLang="zh-CN" i="1" smtClean="0">
                              <a:latin typeface="Cambria Math" panose="02040503050406030204" pitchFamily="18" charset="0"/>
                              <a:cs typeface="Times New Roman" panose="02020603050405020304" pitchFamily="18" charset="0"/>
                            </a:rPr>
                          </m:ctrlPr>
                        </m:dPr>
                        <m:e>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𝑋</m:t>
                              </m:r>
                            </m:e>
                            <m:sub>
                              <m:r>
                                <a:rPr lang="en-US" altLang="zh-CN" b="0" i="1" smtClean="0">
                                  <a:latin typeface="Cambria Math" panose="02040503050406030204" pitchFamily="18" charset="0"/>
                                  <a:cs typeface="Times New Roman" panose="02020603050405020304" pitchFamily="18" charset="0"/>
                                </a:rPr>
                                <m:t>𝑆</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𝑋</m:t>
                              </m:r>
                            </m:e>
                            <m:sub>
                              <m:r>
                                <a:rPr lang="en-US" altLang="zh-CN" b="0" i="1" smtClean="0">
                                  <a:latin typeface="Cambria Math" panose="02040503050406030204" pitchFamily="18" charset="0"/>
                                  <a:cs typeface="Times New Roman" panose="02020603050405020304" pitchFamily="18" charset="0"/>
                                </a:rPr>
                                <m:t>𝑇</m:t>
                              </m:r>
                            </m:sub>
                          </m:sSub>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𝑊</m:t>
                          </m:r>
                        </m:e>
                      </m:d>
                      <m:r>
                        <a:rPr lang="en-US" altLang="zh-CN" b="0" i="1"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𝜆</m:t>
                      </m:r>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𝑑</m:t>
                          </m:r>
                        </m:e>
                        <m:sub>
                          <m:r>
                            <a:rPr lang="en-US" altLang="zh-CN" b="0" i="1" smtClean="0">
                              <a:latin typeface="Cambria Math" panose="02040503050406030204" pitchFamily="18" charset="0"/>
                              <a:cs typeface="Times New Roman" panose="02020603050405020304" pitchFamily="18" charset="0"/>
                            </a:rPr>
                            <m:t>𝑐</m:t>
                          </m:r>
                        </m:sub>
                        <m:sup>
                          <m:r>
                            <a:rPr lang="en-US" altLang="zh-CN" b="0" i="1" smtClean="0">
                              <a:latin typeface="Cambria Math" panose="02040503050406030204" pitchFamily="18" charset="0"/>
                              <a:cs typeface="Times New Roman" panose="02020603050405020304" pitchFamily="18" charset="0"/>
                            </a:rPr>
                            <m:t>2</m:t>
                          </m:r>
                        </m:sup>
                      </m:sSubSup>
                      <m:d>
                        <m:dPr>
                          <m:ctrlPr>
                            <a:rPr lang="en-US" altLang="zh-CN" b="0" i="1" smtClean="0">
                              <a:latin typeface="Cambria Math" panose="02040503050406030204" pitchFamily="18" charset="0"/>
                              <a:cs typeface="Times New Roman" panose="02020603050405020304" pitchFamily="18" charset="0"/>
                            </a:rPr>
                          </m:ctrlPr>
                        </m:dPr>
                        <m:e>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𝑋</m:t>
                              </m:r>
                            </m:e>
                            <m:sub>
                              <m:r>
                                <a:rPr lang="en-US" altLang="zh-CN" b="0" i="1" smtClean="0">
                                  <a:latin typeface="Cambria Math" panose="02040503050406030204" pitchFamily="18" charset="0"/>
                                  <a:cs typeface="Times New Roman" panose="02020603050405020304" pitchFamily="18" charset="0"/>
                                </a:rPr>
                                <m:t>𝑆</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𝑋</m:t>
                              </m:r>
                            </m:e>
                            <m:sub>
                              <m:r>
                                <a:rPr lang="en-US" altLang="zh-CN" b="0" i="1" smtClean="0">
                                  <a:latin typeface="Cambria Math" panose="02040503050406030204" pitchFamily="18" charset="0"/>
                                  <a:cs typeface="Times New Roman" panose="02020603050405020304" pitchFamily="18" charset="0"/>
                                </a:rPr>
                                <m:t>𝑇</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𝑌</m:t>
                              </m:r>
                            </m:e>
                            <m:sub>
                              <m:r>
                                <a:rPr lang="en-US" altLang="zh-CN" b="0" i="1" smtClean="0">
                                  <a:latin typeface="Cambria Math" panose="02040503050406030204" pitchFamily="18" charset="0"/>
                                  <a:cs typeface="Times New Roman" panose="02020603050405020304" pitchFamily="18" charset="0"/>
                                </a:rPr>
                                <m:t>𝑆</m:t>
                              </m:r>
                            </m:sub>
                          </m:sSub>
                          <m:r>
                            <a:rPr lang="en-US" altLang="zh-CN" b="0" i="1" smtClean="0">
                              <a:latin typeface="Cambria Math" panose="02040503050406030204" pitchFamily="18" charset="0"/>
                              <a:cs typeface="Times New Roman" panose="02020603050405020304" pitchFamily="18" charset="0"/>
                            </a:rPr>
                            <m:t>,</m:t>
                          </m:r>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𝑌</m:t>
                              </m:r>
                            </m:e>
                            <m:sub>
                              <m:r>
                                <a:rPr lang="en-US" altLang="zh-CN" b="0" i="1" smtClean="0">
                                  <a:latin typeface="Cambria Math" panose="02040503050406030204" pitchFamily="18" charset="0"/>
                                  <a:cs typeface="Times New Roman" panose="02020603050405020304" pitchFamily="18" charset="0"/>
                                </a:rPr>
                                <m:t>𝑇</m:t>
                              </m:r>
                            </m:sub>
                            <m:sup>
                              <m:r>
                                <a:rPr lang="en-US" altLang="zh-CN" b="0" i="1" smtClean="0">
                                  <a:latin typeface="Cambria Math" panose="02040503050406030204" pitchFamily="18" charset="0"/>
                                  <a:cs typeface="Times New Roman" panose="02020603050405020304" pitchFamily="18" charset="0"/>
                                </a:rPr>
                                <m:t>′</m:t>
                              </m:r>
                            </m:sup>
                          </m:sSub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𝑊</m:t>
                          </m:r>
                        </m:e>
                      </m:d>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93318334-911F-4C4C-9627-7259471911AC}"/>
                  </a:ext>
                </a:extLst>
              </p:cNvPr>
              <p:cNvSpPr>
                <a:spLocks noGrp="1" noRot="1" noChangeAspect="1" noMove="1" noResize="1" noEditPoints="1" noAdjustHandles="1" noChangeArrowheads="1" noChangeShapeType="1" noTextEdit="1"/>
              </p:cNvSpPr>
              <p:nvPr>
                <p:ph idx="1"/>
              </p:nvPr>
            </p:nvSpPr>
            <p:spPr>
              <a:xfrm>
                <a:off x="838200" y="680720"/>
                <a:ext cx="10515600" cy="5496243"/>
              </a:xfrm>
              <a:blipFill>
                <a:blip r:embed="rId2"/>
                <a:stretch>
                  <a:fillRect l="-1217" t="-199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xmlns="" id="{AE71663B-7ABE-46D9-BA6D-93ACEE8E0387}"/>
              </a:ext>
            </a:extLst>
          </p:cNvPr>
          <p:cNvPicPr>
            <a:picLocks noChangeAspect="1"/>
          </p:cNvPicPr>
          <p:nvPr/>
        </p:nvPicPr>
        <p:blipFill>
          <a:blip r:embed="rId3"/>
          <a:stretch>
            <a:fillRect/>
          </a:stretch>
        </p:blipFill>
        <p:spPr>
          <a:xfrm>
            <a:off x="8791335" y="448838"/>
            <a:ext cx="3116186" cy="2980003"/>
          </a:xfrm>
          <a:prstGeom prst="rect">
            <a:avLst/>
          </a:prstGeom>
        </p:spPr>
      </p:pic>
    </p:spTree>
    <p:extLst>
      <p:ext uri="{BB962C8B-B14F-4D97-AF65-F5344CB8AC3E}">
        <p14:creationId xmlns:p14="http://schemas.microsoft.com/office/powerpoint/2010/main" val="28427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B7B64973-7567-4B8A-8363-BC2AE88D821B}"/>
                  </a:ext>
                </a:extLst>
              </p:cNvPr>
              <p:cNvSpPr>
                <a:spLocks noGrp="1"/>
              </p:cNvSpPr>
              <p:nvPr>
                <p:ph idx="1"/>
              </p:nvPr>
            </p:nvSpPr>
            <p:spPr>
              <a:xfrm>
                <a:off x="838200" y="528320"/>
                <a:ext cx="10515600" cy="5648643"/>
              </a:xfrm>
            </p:spPr>
            <p:txBody>
              <a:bodyPr/>
              <a:lstStyle/>
              <a:p>
                <a:pPr>
                  <a:buFont typeface="Wingdings" panose="05000000000000000000" pitchFamily="2" charset="2"/>
                  <a:buChar char="l"/>
                </a:pPr>
                <a:r>
                  <a:rPr lang="en-US" altLang="zh-CN" dirty="0"/>
                  <a:t> </a:t>
                </a:r>
                <a:r>
                  <a:rPr lang="en-US" altLang="zh-CN" dirty="0">
                    <a:latin typeface="Times New Roman" panose="02020603050405020304" pitchFamily="18" charset="0"/>
                    <a:cs typeface="Times New Roman" panose="02020603050405020304" pitchFamily="18" charset="0"/>
                  </a:rPr>
                  <a:t>Deep regime</a:t>
                </a:r>
              </a:p>
              <a:p>
                <a:pPr>
                  <a:buFont typeface="Wingdings" panose="05000000000000000000" pitchFamily="2" charset="2"/>
                  <a:buChar char="ü"/>
                </a:pP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Deep network adaptation</a:t>
                </a:r>
                <a:endParaRPr lang="zh-CN" altLang="en-US" i="1"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1. </a:t>
                </a:r>
                <a:r>
                  <a:rPr lang="en-US" altLang="zh-CN" dirty="0" err="1">
                    <a:latin typeface="Times New Roman" panose="02020603050405020304" pitchFamily="18" charset="0"/>
                    <a:cs typeface="Times New Roman" panose="02020603050405020304" pitchFamily="18" charset="0"/>
                  </a:rPr>
                  <a:t>Yosinski</a:t>
                </a:r>
                <a:r>
                  <a:rPr lang="en-US" altLang="zh-CN" dirty="0">
                    <a:latin typeface="Times New Roman" panose="02020603050405020304" pitchFamily="18" charset="0"/>
                    <a:cs typeface="Times New Roman" panose="02020603050405020304" pitchFamily="18" charset="0"/>
                  </a:rPr>
                  <a:t>: Transferability of feature in bottom, middle and top layers of DNN, and demonstrated that the transferability of features decrease as the distance between domains increase </a:t>
                </a:r>
                <a:r>
                  <a:rPr lang="en-US" altLang="zh-CN" sz="1800" dirty="0">
                    <a:latin typeface="Times New Roman" panose="02020603050405020304" pitchFamily="18" charset="0"/>
                    <a:cs typeface="Times New Roman" panose="02020603050405020304" pitchFamily="18" charset="0"/>
                  </a:rPr>
                  <a:t>[4].</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2. </a:t>
                </a:r>
                <a:r>
                  <a:rPr lang="en-US" altLang="zh-CN" i="1" dirty="0">
                    <a:latin typeface="Times New Roman" panose="02020603050405020304" pitchFamily="18" charset="0"/>
                    <a:cs typeface="Times New Roman" panose="02020603050405020304" pitchFamily="18" charset="0"/>
                  </a:rPr>
                  <a:t>DAN</a:t>
                </a:r>
                <a:r>
                  <a:rPr lang="en-US" altLang="zh-CN"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[5]</a:t>
                </a:r>
                <a:endParaRPr lang="en-US" altLang="zh-CN" sz="1800" i="1"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The basic idea of DAN is to enhance feature transferability in task-specific layers of DNNs.</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𝑚𝑖𝑛</m:t>
                          </m:r>
                        </m:e>
                        <m:sub>
                          <m:r>
                            <a:rPr lang="zh-CN" altLang="en-US" i="1" smtClean="0">
                              <a:latin typeface="Cambria Math" panose="02040503050406030204" pitchFamily="18" charset="0"/>
                              <a:cs typeface="Times New Roman" panose="02020603050405020304" pitchFamily="18" charset="0"/>
                            </a:rPr>
                            <m:t>𝜃</m:t>
                          </m:r>
                        </m:sub>
                      </m:sSub>
                      <m:f>
                        <m:fPr>
                          <m:ctrlPr>
                            <a:rPr lang="en-US" altLang="zh-CN"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1</m:t>
                          </m:r>
                        </m:num>
                        <m:den>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𝑠</m:t>
                              </m:r>
                            </m:sub>
                          </m:sSub>
                        </m:den>
                      </m:f>
                      <m:nary>
                        <m:naryPr>
                          <m:chr m:val="∑"/>
                          <m:ctrlPr>
                            <a:rPr lang="en-US" altLang="zh-CN"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sub>
                        <m:sup>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𝑠</m:t>
                              </m:r>
                            </m:sub>
                          </m:sSub>
                        </m:sup>
                        <m:e>
                          <m:r>
                            <a:rPr lang="en-US" altLang="zh-CN" b="0" i="1" smtClean="0">
                              <a:latin typeface="Cambria Math" panose="02040503050406030204" pitchFamily="18" charset="0"/>
                              <a:cs typeface="Times New Roman" panose="02020603050405020304" pitchFamily="18" charset="0"/>
                            </a:rPr>
                            <m:t>𝐽</m:t>
                          </m:r>
                          <m:d>
                            <m:dPr>
                              <m:ctrlPr>
                                <a:rPr lang="en-US" altLang="zh-CN" b="0" i="1" smtClean="0">
                                  <a:latin typeface="Cambria Math" panose="02040503050406030204" pitchFamily="18" charset="0"/>
                                  <a:cs typeface="Times New Roman" panose="02020603050405020304" pitchFamily="18" charset="0"/>
                                </a:rPr>
                              </m:ctrlPr>
                            </m:dPr>
                            <m:e>
                              <m:r>
                                <a:rPr lang="zh-CN" altLang="en-US" b="0" i="1" smtClean="0">
                                  <a:latin typeface="Cambria Math" panose="02040503050406030204" pitchFamily="18" charset="0"/>
                                  <a:cs typeface="Times New Roman" panose="02020603050405020304" pitchFamily="18" charset="0"/>
                                </a:rPr>
                                <m:t>𝜃</m:t>
                              </m:r>
                              <m:d>
                                <m:dPr>
                                  <m:ctrlPr>
                                    <a:rPr lang="en-US" altLang="zh-CN" b="0" i="1" smtClean="0">
                                      <a:latin typeface="Cambria Math" panose="02040503050406030204" pitchFamily="18" charset="0"/>
                                      <a:cs typeface="Times New Roman" panose="02020603050405020304" pitchFamily="18" charset="0"/>
                                    </a:rPr>
                                  </m:ctrlPr>
                                </m:dPr>
                                <m:e>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𝑖</m:t>
                                      </m:r>
                                    </m:sub>
                                  </m:sSub>
                                </m:e>
                              </m:d>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𝑦</m:t>
                                  </m:r>
                                </m:e>
                                <m:sub>
                                  <m:r>
                                    <a:rPr lang="en-US" altLang="zh-CN" b="0" i="1" smtClean="0">
                                      <a:latin typeface="Cambria Math" panose="02040503050406030204" pitchFamily="18" charset="0"/>
                                      <a:cs typeface="Times New Roman" panose="02020603050405020304" pitchFamily="18" charset="0"/>
                                    </a:rPr>
                                    <m:t>𝑖</m:t>
                                  </m:r>
                                </m:sub>
                              </m:sSub>
                            </m:e>
                          </m:d>
                          <m:r>
                            <a:rPr lang="en-US" altLang="zh-CN" b="0" i="1"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𝜆</m:t>
                          </m:r>
                          <m:nary>
                            <m:naryPr>
                              <m:chr m:val="∑"/>
                              <m:supHide m:val="on"/>
                              <m:ctrlPr>
                                <a:rPr lang="zh-CN" altLang="en-US" b="0" i="1" smtClean="0">
                                  <a:latin typeface="Cambria Math" panose="02040503050406030204" pitchFamily="18" charset="0"/>
                                  <a:cs typeface="Times New Roman" panose="02020603050405020304" pitchFamily="18" charset="0"/>
                                </a:rPr>
                              </m:ctrlPr>
                            </m:naryPr>
                            <m:sub>
                              <m:r>
                                <m:rPr>
                                  <m:brk m:alnAt="7"/>
                                </m:rPr>
                                <a:rPr lang="en-US" altLang="zh-CN" b="0" i="1" smtClean="0">
                                  <a:latin typeface="Cambria Math" panose="02040503050406030204" pitchFamily="18" charset="0"/>
                                  <a:cs typeface="Times New Roman" panose="02020603050405020304" pitchFamily="18" charset="0"/>
                                </a:rPr>
                                <m:t>𝑙</m:t>
                              </m:r>
                            </m:sub>
                            <m:sup/>
                            <m:e>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𝑑</m:t>
                                  </m:r>
                                </m:e>
                                <m:sub>
                                  <m:r>
                                    <a:rPr lang="en-US" altLang="zh-CN" b="0" i="1" smtClean="0">
                                      <a:latin typeface="Cambria Math" panose="02040503050406030204" pitchFamily="18" charset="0"/>
                                      <a:cs typeface="Times New Roman" panose="02020603050405020304" pitchFamily="18" charset="0"/>
                                    </a:rPr>
                                    <m:t>𝑚</m:t>
                                  </m:r>
                                </m:sub>
                                <m:sup>
                                  <m:r>
                                    <a:rPr lang="en-US" altLang="zh-CN" b="0" i="1" smtClean="0">
                                      <a:latin typeface="Cambria Math" panose="02040503050406030204" pitchFamily="18" charset="0"/>
                                      <a:cs typeface="Times New Roman" panose="02020603050405020304" pitchFamily="18" charset="0"/>
                                    </a:rPr>
                                    <m:t>2</m:t>
                                  </m:r>
                                </m:sup>
                              </m:sSubSup>
                              <m:d>
                                <m:dPr>
                                  <m:ctrlPr>
                                    <a:rPr lang="en-US" altLang="zh-CN" b="0" i="1" smtClean="0">
                                      <a:latin typeface="Cambria Math" panose="02040503050406030204" pitchFamily="18" charset="0"/>
                                      <a:cs typeface="Times New Roman" panose="02020603050405020304" pitchFamily="18" charset="0"/>
                                    </a:rPr>
                                  </m:ctrlPr>
                                </m:dPr>
                                <m:e>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𝐷</m:t>
                                      </m:r>
                                    </m:e>
                                    <m:sub>
                                      <m:r>
                                        <a:rPr lang="en-US" altLang="zh-CN" b="0" i="1" smtClean="0">
                                          <a:latin typeface="Cambria Math" panose="02040503050406030204" pitchFamily="18" charset="0"/>
                                          <a:cs typeface="Times New Roman" panose="02020603050405020304" pitchFamily="18" charset="0"/>
                                        </a:rPr>
                                        <m:t>𝑆</m:t>
                                      </m:r>
                                    </m:sub>
                                    <m:sup>
                                      <m:r>
                                        <a:rPr lang="en-US" altLang="zh-CN" b="0" i="1" smtClean="0">
                                          <a:latin typeface="Cambria Math" panose="02040503050406030204" pitchFamily="18" charset="0"/>
                                          <a:cs typeface="Times New Roman" panose="02020603050405020304" pitchFamily="18" charset="0"/>
                                        </a:rPr>
                                        <m:t>𝑙</m:t>
                                      </m:r>
                                    </m:sup>
                                  </m:sSubSup>
                                  <m:r>
                                    <a:rPr lang="en-US" altLang="zh-CN" b="0" i="1" smtClean="0">
                                      <a:latin typeface="Cambria Math" panose="02040503050406030204" pitchFamily="18" charset="0"/>
                                      <a:cs typeface="Times New Roman" panose="02020603050405020304" pitchFamily="18" charset="0"/>
                                    </a:rPr>
                                    <m:t>, </m:t>
                                  </m:r>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𝐷</m:t>
                                      </m:r>
                                    </m:e>
                                    <m:sub>
                                      <m:r>
                                        <a:rPr lang="en-US" altLang="zh-CN" b="0" i="1" smtClean="0">
                                          <a:latin typeface="Cambria Math" panose="02040503050406030204" pitchFamily="18" charset="0"/>
                                          <a:cs typeface="Times New Roman" panose="02020603050405020304" pitchFamily="18" charset="0"/>
                                        </a:rPr>
                                        <m:t>𝑇</m:t>
                                      </m:r>
                                    </m:sub>
                                    <m:sup>
                                      <m:r>
                                        <a:rPr lang="en-US" altLang="zh-CN" b="0" i="1" smtClean="0">
                                          <a:latin typeface="Cambria Math" panose="02040503050406030204" pitchFamily="18" charset="0"/>
                                          <a:cs typeface="Times New Roman" panose="02020603050405020304" pitchFamily="18" charset="0"/>
                                        </a:rPr>
                                        <m:t>𝑙</m:t>
                                      </m:r>
                                    </m:sup>
                                  </m:sSubSup>
                                </m:e>
                              </m:d>
                            </m:e>
                          </m:nary>
                        </m:e>
                      </m:nary>
                    </m:oMath>
                  </m:oMathPara>
                </a14:m>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B7B64973-7567-4B8A-8363-BC2AE88D821B}"/>
                  </a:ext>
                </a:extLst>
              </p:cNvPr>
              <p:cNvSpPr>
                <a:spLocks noGrp="1" noRot="1" noChangeAspect="1" noMove="1" noResize="1" noEditPoints="1" noAdjustHandles="1" noChangeArrowheads="1" noChangeShapeType="1" noTextEdit="1"/>
              </p:cNvSpPr>
              <p:nvPr>
                <p:ph idx="1"/>
              </p:nvPr>
            </p:nvSpPr>
            <p:spPr>
              <a:xfrm>
                <a:off x="838200" y="528320"/>
                <a:ext cx="10515600" cy="5648643"/>
              </a:xfrm>
              <a:blipFill>
                <a:blip r:embed="rId2"/>
                <a:stretch>
                  <a:fillRect l="-1217" t="-205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xmlns="" id="{5035C523-F60D-4D08-891D-6F0F39356BB0}"/>
              </a:ext>
            </a:extLst>
          </p:cNvPr>
          <p:cNvPicPr>
            <a:picLocks noChangeAspect="1"/>
          </p:cNvPicPr>
          <p:nvPr/>
        </p:nvPicPr>
        <p:blipFill>
          <a:blip r:embed="rId3"/>
          <a:stretch>
            <a:fillRect/>
          </a:stretch>
        </p:blipFill>
        <p:spPr>
          <a:xfrm>
            <a:off x="838200" y="3205480"/>
            <a:ext cx="9810750" cy="3571875"/>
          </a:xfrm>
          <a:prstGeom prst="rect">
            <a:avLst/>
          </a:prstGeom>
        </p:spPr>
      </p:pic>
    </p:spTree>
    <p:extLst>
      <p:ext uri="{BB962C8B-B14F-4D97-AF65-F5344CB8AC3E}">
        <p14:creationId xmlns:p14="http://schemas.microsoft.com/office/powerpoint/2010/main" val="200236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B051AA55-8EAC-42EA-93D4-CC6D6B22468C}"/>
              </a:ext>
            </a:extLst>
          </p:cNvPr>
          <p:cNvSpPr>
            <a:spLocks noGrp="1"/>
          </p:cNvSpPr>
          <p:nvPr>
            <p:ph idx="1"/>
          </p:nvPr>
        </p:nvSpPr>
        <p:spPr>
          <a:xfrm>
            <a:off x="838200" y="609600"/>
            <a:ext cx="10515600" cy="5567363"/>
          </a:xfrm>
        </p:spPr>
        <p:txBody>
          <a:bodyPr/>
          <a:lstStyle/>
          <a:p>
            <a:r>
              <a:rPr lang="en-US" altLang="zh-CN" i="1" dirty="0">
                <a:latin typeface="Times New Roman" panose="02020603050405020304" pitchFamily="18" charset="0"/>
                <a:cs typeface="Times New Roman" panose="02020603050405020304" pitchFamily="18" charset="0"/>
              </a:rPr>
              <a:t>Adversarial adaptation</a:t>
            </a:r>
            <a:endParaRPr lang="zh-CN" altLang="en-US" i="1"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1. Minimization of the domain disparity is amount to </a:t>
            </a:r>
            <a:r>
              <a:rPr lang="en-US" altLang="zh-CN" i="1" dirty="0">
                <a:latin typeface="Times New Roman" panose="02020603050405020304" pitchFamily="18" charset="0"/>
                <a:cs typeface="Times New Roman" panose="02020603050405020304" pitchFamily="18" charset="0"/>
              </a:rPr>
              <a:t>domain confusion </a:t>
            </a:r>
            <a:r>
              <a:rPr lang="en-US" altLang="zh-CN" dirty="0">
                <a:latin typeface="Times New Roman" panose="02020603050405020304" pitchFamily="18" charset="0"/>
                <a:cs typeface="Times New Roman" panose="02020603050405020304" pitchFamily="18" charset="0"/>
              </a:rPr>
              <a:t>in a learnt feature space, where the </a:t>
            </a:r>
            <a:r>
              <a:rPr lang="en-US" altLang="zh-CN" i="1" dirty="0">
                <a:latin typeface="Times New Roman" panose="02020603050405020304" pitchFamily="18" charset="0"/>
                <a:cs typeface="Times New Roman" panose="02020603050405020304" pitchFamily="18" charset="0"/>
              </a:rPr>
              <a:t>domain discriminator </a:t>
            </a:r>
            <a:r>
              <a:rPr lang="en-US" altLang="zh-CN" dirty="0">
                <a:latin typeface="Times New Roman" panose="02020603050405020304" pitchFamily="18" charset="0"/>
                <a:cs typeface="Times New Roman" panose="02020603050405020304" pitchFamily="18" charset="0"/>
              </a:rPr>
              <a:t>cannot discriminate which domain a sample comes from.</a:t>
            </a:r>
          </a:p>
          <a:p>
            <a:pPr marL="0" indent="0">
              <a:buNone/>
            </a:pPr>
            <a:r>
              <a:rPr lang="en-US" altLang="zh-CN"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GRL” </a:t>
            </a:r>
            <a:r>
              <a:rPr lang="en-US" altLang="zh-CN" sz="1800" dirty="0">
                <a:latin typeface="Times New Roman" panose="02020603050405020304" pitchFamily="18" charset="0"/>
                <a:cs typeface="Times New Roman" panose="02020603050405020304" pitchFamily="18" charset="0"/>
              </a:rPr>
              <a:t>[6], </a:t>
            </a:r>
            <a:r>
              <a:rPr lang="en-US" altLang="zh-CN" i="1" dirty="0">
                <a:latin typeface="Times New Roman" panose="02020603050405020304" pitchFamily="18" charset="0"/>
                <a:cs typeface="Times New Roman" panose="02020603050405020304" pitchFamily="18" charset="0"/>
              </a:rPr>
              <a:t>“ADDA” </a:t>
            </a:r>
            <a:r>
              <a:rPr lang="en-US" altLang="zh-CN" sz="1800" dirty="0">
                <a:latin typeface="Times New Roman" panose="02020603050405020304" pitchFamily="18" charset="0"/>
                <a:cs typeface="Times New Roman" panose="02020603050405020304" pitchFamily="18" charset="0"/>
              </a:rPr>
              <a:t>[7]:</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2.1 “GRL”—</a:t>
            </a:r>
            <a:r>
              <a:rPr lang="en-US" altLang="zh-CN" i="1" dirty="0">
                <a:latin typeface="Times New Roman" panose="02020603050405020304" pitchFamily="18" charset="0"/>
                <a:cs typeface="Times New Roman" panose="02020603050405020304" pitchFamily="18" charset="0"/>
              </a:rPr>
              <a:t>gradient reversal layers</a:t>
            </a:r>
          </a:p>
        </p:txBody>
      </p:sp>
      <p:sp>
        <p:nvSpPr>
          <p:cNvPr id="4" name="左大括号 3">
            <a:extLst>
              <a:ext uri="{FF2B5EF4-FFF2-40B4-BE49-F238E27FC236}">
                <a16:creationId xmlns:a16="http://schemas.microsoft.com/office/drawing/2014/main" xmlns="" id="{9CD781AC-6131-4E27-8BCE-EB134DC553F8}"/>
              </a:ext>
            </a:extLst>
          </p:cNvPr>
          <p:cNvSpPr/>
          <p:nvPr/>
        </p:nvSpPr>
        <p:spPr>
          <a:xfrm>
            <a:off x="1676400" y="3677920"/>
            <a:ext cx="894080" cy="236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xmlns="" id="{DDFF7D7E-9CEE-4077-A8FA-07F75643EA10}"/>
                  </a:ext>
                </a:extLst>
              </p:cNvPr>
              <p:cNvSpPr txBox="1"/>
              <p:nvPr/>
            </p:nvSpPr>
            <p:spPr>
              <a:xfrm>
                <a:off x="2783840" y="3546157"/>
                <a:ext cx="5689600" cy="491288"/>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Domain invariant feature representation </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𝜃</m:t>
                        </m:r>
                      </m:e>
                      <m:sub>
                        <m:r>
                          <a:rPr lang="en-US" altLang="zh-CN" sz="2400" b="0" i="1" smtClean="0">
                            <a:latin typeface="Cambria Math" panose="02040503050406030204" pitchFamily="18" charset="0"/>
                          </a:rPr>
                          <m:t>𝑓</m:t>
                        </m:r>
                      </m:sub>
                    </m:sSub>
                  </m:oMath>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DDFF7D7E-9CEE-4077-A8FA-07F75643EA10}"/>
                  </a:ext>
                </a:extLst>
              </p:cNvPr>
              <p:cNvSpPr txBox="1">
                <a:spLocks noRot="1" noChangeAspect="1" noMove="1" noResize="1" noEditPoints="1" noAdjustHandles="1" noChangeArrowheads="1" noChangeShapeType="1" noTextEdit="1"/>
              </p:cNvSpPr>
              <p:nvPr/>
            </p:nvSpPr>
            <p:spPr>
              <a:xfrm>
                <a:off x="2783840" y="3546157"/>
                <a:ext cx="5689600" cy="491288"/>
              </a:xfrm>
              <a:prstGeom prst="rect">
                <a:avLst/>
              </a:prstGeom>
              <a:blipFill>
                <a:blip r:embed="rId2"/>
                <a:stretch>
                  <a:fillRect l="-1715" t="-10000" b="-2250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xmlns="" id="{BFA4D1FB-CEA4-44E3-9F20-D442FAB1AEEC}"/>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xmlns="" id="{7253FD67-E75A-4EAE-AE6E-D80D886BBF0C}"/>
                  </a:ext>
                </a:extLst>
              </p:cNvPr>
              <p:cNvSpPr txBox="1"/>
              <p:nvPr/>
            </p:nvSpPr>
            <p:spPr>
              <a:xfrm>
                <a:off x="2783840" y="4404360"/>
                <a:ext cx="5303520" cy="490840"/>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Visual classifier </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𝜃</m:t>
                        </m:r>
                      </m:e>
                      <m:sub>
                        <m:r>
                          <a:rPr lang="en-US" altLang="zh-CN" sz="2400" b="0" i="1" smtClean="0">
                            <a:latin typeface="Cambria Math" panose="02040503050406030204" pitchFamily="18" charset="0"/>
                          </a:rPr>
                          <m:t>𝑦</m:t>
                        </m:r>
                      </m:sub>
                    </m:sSub>
                  </m:oMath>
                </a14:m>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7253FD67-E75A-4EAE-AE6E-D80D886BBF0C}"/>
                  </a:ext>
                </a:extLst>
              </p:cNvPr>
              <p:cNvSpPr txBox="1">
                <a:spLocks noRot="1" noChangeAspect="1" noMove="1" noResize="1" noEditPoints="1" noAdjustHandles="1" noChangeArrowheads="1" noChangeShapeType="1" noTextEdit="1"/>
              </p:cNvSpPr>
              <p:nvPr/>
            </p:nvSpPr>
            <p:spPr>
              <a:xfrm>
                <a:off x="2783840" y="4404360"/>
                <a:ext cx="5303520" cy="490840"/>
              </a:xfrm>
              <a:prstGeom prst="rect">
                <a:avLst/>
              </a:prstGeom>
              <a:blipFill>
                <a:blip r:embed="rId3"/>
                <a:stretch>
                  <a:fillRect l="-1839" t="-10000" b="-21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xmlns="" id="{B33FC9B8-F1DE-464A-9EAB-B65CF9855526}"/>
                  </a:ext>
                </a:extLst>
              </p:cNvPr>
              <p:cNvSpPr txBox="1"/>
              <p:nvPr/>
            </p:nvSpPr>
            <p:spPr>
              <a:xfrm>
                <a:off x="2983186" y="5473962"/>
                <a:ext cx="5104174"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Domain classifier </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𝜃</m:t>
                        </m:r>
                      </m:e>
                      <m:sub>
                        <m:r>
                          <a:rPr lang="en-US" altLang="zh-CN" sz="2400" b="0" i="1" smtClean="0">
                            <a:latin typeface="Cambria Math" panose="02040503050406030204" pitchFamily="18" charset="0"/>
                          </a:rPr>
                          <m:t>𝑑</m:t>
                        </m:r>
                      </m:sub>
                    </m:sSub>
                  </m:oMath>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B33FC9B8-F1DE-464A-9EAB-B65CF9855526}"/>
                  </a:ext>
                </a:extLst>
              </p:cNvPr>
              <p:cNvSpPr txBox="1">
                <a:spLocks noRot="1" noChangeAspect="1" noMove="1" noResize="1" noEditPoints="1" noAdjustHandles="1" noChangeArrowheads="1" noChangeShapeType="1" noTextEdit="1"/>
              </p:cNvSpPr>
              <p:nvPr/>
            </p:nvSpPr>
            <p:spPr>
              <a:xfrm>
                <a:off x="2983186" y="5473962"/>
                <a:ext cx="5104174" cy="461665"/>
              </a:xfrm>
              <a:prstGeom prst="rect">
                <a:avLst/>
              </a:prstGeom>
              <a:blipFill>
                <a:blip r:embed="rId4"/>
                <a:stretch>
                  <a:fillRect l="-1790" t="-10526" b="-28947"/>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xmlns="" id="{C01072B2-C7EE-4573-93E2-BE1BA20CBC26}"/>
              </a:ext>
            </a:extLst>
          </p:cNvPr>
          <p:cNvPicPr>
            <a:picLocks noChangeAspect="1"/>
          </p:cNvPicPr>
          <p:nvPr/>
        </p:nvPicPr>
        <p:blipFill>
          <a:blip r:embed="rId5"/>
          <a:stretch>
            <a:fillRect/>
          </a:stretch>
        </p:blipFill>
        <p:spPr>
          <a:xfrm>
            <a:off x="1392620" y="2964217"/>
            <a:ext cx="9042400" cy="3794686"/>
          </a:xfrm>
          <a:prstGeom prst="rect">
            <a:avLst/>
          </a:prstGeom>
        </p:spPr>
      </p:pic>
    </p:spTree>
    <p:extLst>
      <p:ext uri="{BB962C8B-B14F-4D97-AF65-F5344CB8AC3E}">
        <p14:creationId xmlns:p14="http://schemas.microsoft.com/office/powerpoint/2010/main" val="17384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278E9D2C-5C87-4452-BD99-367542AFFE3A}"/>
                  </a:ext>
                </a:extLst>
              </p:cNvPr>
              <p:cNvSpPr>
                <a:spLocks noGrp="1"/>
              </p:cNvSpPr>
              <p:nvPr>
                <p:ph idx="1"/>
              </p:nvPr>
            </p:nvSpPr>
            <p:spPr>
              <a:xfrm>
                <a:off x="838200" y="1148080"/>
                <a:ext cx="10515600" cy="5028883"/>
              </a:xfrm>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𝑓</m:t>
                        </m:r>
                      </m:sub>
                    </m:sSub>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can be learnt by trying to minimize the visual classifier loss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𝑦</m:t>
                        </m:r>
                      </m:sub>
                    </m:sSub>
                  </m:oMath>
                </a14:m>
                <a:r>
                  <a:rPr lang="en-US" altLang="zh-CN" dirty="0">
                    <a:latin typeface="Times New Roman" panose="02020603050405020304" pitchFamily="18" charset="0"/>
                    <a:cs typeface="Times New Roman" panose="02020603050405020304" pitchFamily="18" charset="0"/>
                  </a:rPr>
                  <a:t> and simultaneously maximize the domain classifier loss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𝑑</m:t>
                        </m:r>
                      </m:sub>
                    </m:sSub>
                  </m:oMath>
                </a14:m>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The contribution gradient from loss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𝑦</m:t>
                        </m:r>
                      </m:sub>
                    </m:sSub>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𝑑</m:t>
                        </m:r>
                      </m:sub>
                    </m:sSub>
                  </m:oMath>
                </a14:m>
                <a:r>
                  <a:rPr lang="en-US" altLang="zh-CN" dirty="0">
                    <a:latin typeface="Times New Roman" panose="02020603050405020304" pitchFamily="18" charset="0"/>
                    <a:cs typeface="Times New Roman" panose="02020603050405020304" pitchFamily="18" charset="0"/>
                  </a:rPr>
                  <a:t> are </a:t>
                </a:r>
                <a14:m>
                  <m:oMath xmlns:m="http://schemas.openxmlformats.org/officeDocument/2006/math">
                    <m:f>
                      <m:fPr>
                        <m:ctrlPr>
                          <a:rPr lang="en-US" altLang="zh-CN" i="1" smtClean="0">
                            <a:latin typeface="Cambria Math" panose="02040503050406030204" pitchFamily="18" charset="0"/>
                            <a:cs typeface="Times New Roman" panose="02020603050405020304" pitchFamily="18" charset="0"/>
                          </a:rPr>
                        </m:ctrlPr>
                      </m:fPr>
                      <m:num>
                        <m:r>
                          <a:rPr lang="en-US" altLang="zh-CN"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𝑦</m:t>
                            </m:r>
                          </m:sub>
                        </m:sSub>
                      </m:num>
                      <m:den>
                        <m:r>
                          <a:rPr lang="en-US" altLang="zh-CN"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𝑓</m:t>
                            </m:r>
                          </m:sub>
                        </m:sSub>
                      </m:den>
                    </m:f>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𝜆</m:t>
                    </m:r>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𝑑</m:t>
                            </m:r>
                          </m:sub>
                        </m:sSub>
                      </m:num>
                      <m:den>
                        <m:r>
                          <a:rPr lang="en-US" altLang="zh-CN" i="1">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𝑓</m:t>
                            </m:r>
                          </m:sub>
                        </m:sSub>
                      </m:den>
                    </m:f>
                  </m:oMath>
                </a14:m>
                <a:r>
                  <a:rPr lang="en-US" altLang="zh-CN" dirty="0">
                    <a:latin typeface="Times New Roman" panose="02020603050405020304" pitchFamily="18" charset="0"/>
                    <a:cs typeface="Times New Roman" panose="02020603050405020304" pitchFamily="18" charset="0"/>
                  </a:rPr>
                  <a:t>.</a:t>
                </a:r>
              </a:p>
              <a:p>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278E9D2C-5C87-4452-BD99-367542AFFE3A}"/>
                  </a:ext>
                </a:extLst>
              </p:cNvPr>
              <p:cNvSpPr>
                <a:spLocks noGrp="1" noRot="1" noChangeAspect="1" noMove="1" noResize="1" noEditPoints="1" noAdjustHandles="1" noChangeArrowheads="1" noChangeShapeType="1" noTextEdit="1"/>
              </p:cNvSpPr>
              <p:nvPr>
                <p:ph idx="1"/>
              </p:nvPr>
            </p:nvSpPr>
            <p:spPr>
              <a:xfrm>
                <a:off x="838200" y="1148080"/>
                <a:ext cx="10515600" cy="5028883"/>
              </a:xfrm>
              <a:blipFill>
                <a:blip r:embed="rId2"/>
                <a:stretch>
                  <a:fillRect l="-1043" t="-1939" r="-63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xmlns="" id="{CB3B3828-9F28-457C-9A58-CE423C14D5B2}"/>
              </a:ext>
            </a:extLst>
          </p:cNvPr>
          <p:cNvPicPr>
            <a:picLocks noChangeAspect="1"/>
          </p:cNvPicPr>
          <p:nvPr/>
        </p:nvPicPr>
        <p:blipFill>
          <a:blip r:embed="rId3"/>
          <a:stretch>
            <a:fillRect/>
          </a:stretch>
        </p:blipFill>
        <p:spPr>
          <a:xfrm>
            <a:off x="3336925" y="3429000"/>
            <a:ext cx="4811395" cy="1684724"/>
          </a:xfrm>
          <a:prstGeom prst="rect">
            <a:avLst/>
          </a:prstGeom>
        </p:spPr>
      </p:pic>
    </p:spTree>
    <p:extLst>
      <p:ext uri="{BB962C8B-B14F-4D97-AF65-F5344CB8AC3E}">
        <p14:creationId xmlns:p14="http://schemas.microsoft.com/office/powerpoint/2010/main" val="12794071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678</Words>
  <Application>Microsoft Office PowerPoint</Application>
  <PresentationFormat>宽屏</PresentationFormat>
  <Paragraphs>78</Paragraphs>
  <Slides>15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等线 Light</vt:lpstr>
      <vt:lpstr>宋体</vt:lpstr>
      <vt:lpstr>Arial</vt:lpstr>
      <vt:lpstr>Cambria Math</vt:lpstr>
      <vt:lpstr>Times New Roman</vt:lpstr>
      <vt:lpstr>Wingdings</vt:lpstr>
      <vt:lpstr>Office 主题​​</vt:lpstr>
      <vt:lpstr>Domain adaptation</vt:lpstr>
      <vt:lpstr>PowerPoint 演示文稿</vt:lpstr>
      <vt:lpstr>PowerPoint 演示文稿</vt:lpstr>
      <vt:lpstr>Related works:</vt:lpstr>
      <vt:lpstr>PowerPoint 演示文稿</vt:lpstr>
      <vt:lpstr>PowerPoint 演示文稿</vt:lpstr>
      <vt:lpstr>PowerPoint 演示文稿</vt:lpstr>
      <vt:lpstr>PowerPoint 演示文稿</vt:lpstr>
      <vt:lpstr>PowerPoint 演示文稿</vt:lpstr>
      <vt:lpstr>PowerPoint 演示文稿</vt:lpstr>
      <vt:lpstr>Reference:</vt:lpstr>
      <vt:lpstr>PowerPoint 演示文稿</vt:lpstr>
      <vt:lpstr>Supplements:</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adaptation</dc:title>
  <dc:creator>DELL</dc:creator>
  <cp:lastModifiedBy>FuSichao</cp:lastModifiedBy>
  <cp:revision>122</cp:revision>
  <dcterms:created xsi:type="dcterms:W3CDTF">2019-05-29T13:11:53Z</dcterms:created>
  <dcterms:modified xsi:type="dcterms:W3CDTF">2019-06-01T10:56:12Z</dcterms:modified>
</cp:coreProperties>
</file>