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 id="2147483682" r:id="rId4"/>
  </p:sldMasterIdLst>
  <p:notesMasterIdLst>
    <p:notesMasterId r:id="rId32"/>
  </p:notesMasterIdLst>
  <p:sldIdLst>
    <p:sldId id="256" r:id="rId5"/>
    <p:sldId id="338" r:id="rId6"/>
    <p:sldId id="363" r:id="rId7"/>
    <p:sldId id="257" r:id="rId8"/>
    <p:sldId id="258" r:id="rId9"/>
    <p:sldId id="259" r:id="rId10"/>
    <p:sldId id="343" r:id="rId11"/>
    <p:sldId id="336" r:id="rId12"/>
    <p:sldId id="362" r:id="rId13"/>
    <p:sldId id="372" r:id="rId14"/>
    <p:sldId id="292" r:id="rId15"/>
    <p:sldId id="356" r:id="rId16"/>
    <p:sldId id="357" r:id="rId17"/>
    <p:sldId id="361" r:id="rId18"/>
    <p:sldId id="364" r:id="rId19"/>
    <p:sldId id="260" r:id="rId20"/>
    <p:sldId id="366" r:id="rId21"/>
    <p:sldId id="369" r:id="rId22"/>
    <p:sldId id="367" r:id="rId23"/>
    <p:sldId id="365" r:id="rId24"/>
    <p:sldId id="371" r:id="rId25"/>
    <p:sldId id="340" r:id="rId26"/>
    <p:sldId id="370" r:id="rId27"/>
    <p:sldId id="263" r:id="rId28"/>
    <p:sldId id="339" r:id="rId29"/>
    <p:sldId id="261" r:id="rId30"/>
    <p:sldId id="28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1" autoAdjust="0"/>
  </p:normalViewPr>
  <p:slideViewPr>
    <p:cSldViewPr snapToGrid="0">
      <p:cViewPr varScale="1">
        <p:scale>
          <a:sx n="81" d="100"/>
          <a:sy n="81"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usp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YA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coi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Sheet1!$A$1:$E$1</c:f>
              <c:numCache>
                <c:formatCode>General</c:formatCode>
                <c:ptCount val="5"/>
                <c:pt idx="0">
                  <c:v>-1</c:v>
                </c:pt>
                <c:pt idx="1">
                  <c:v>-1</c:v>
                </c:pt>
                <c:pt idx="2">
                  <c:v>0</c:v>
                </c:pt>
                <c:pt idx="3">
                  <c:v>2</c:v>
                </c:pt>
                <c:pt idx="4">
                  <c:v>0</c:v>
                </c:pt>
              </c:numCache>
            </c:numRef>
          </c:xVal>
          <c:yVal>
            <c:numRef>
              <c:f>Sheet1!$A$2:$E$2</c:f>
              <c:numCache>
                <c:formatCode>General</c:formatCode>
                <c:ptCount val="5"/>
                <c:pt idx="0">
                  <c:v>-2</c:v>
                </c:pt>
                <c:pt idx="1">
                  <c:v>0</c:v>
                </c:pt>
                <c:pt idx="2">
                  <c:v>0</c:v>
                </c:pt>
                <c:pt idx="3">
                  <c:v>1</c:v>
                </c:pt>
                <c:pt idx="4">
                  <c:v>1</c:v>
                </c:pt>
              </c:numCache>
            </c:numRef>
          </c:yVal>
          <c:smooth val="0"/>
          <c:extLst xmlns:c16r2="http://schemas.microsoft.com/office/drawing/2015/06/chart">
            <c:ext xmlns:c16="http://schemas.microsoft.com/office/drawing/2014/chart" uri="{C3380CC4-5D6E-409C-BE32-E72D297353CC}">
              <c16:uniqueId val="{00000000-32DD-49CB-94F2-4C7B81A3E96D}"/>
            </c:ext>
          </c:extLst>
        </c:ser>
        <c:dLbls>
          <c:showLegendKey val="0"/>
          <c:showVal val="0"/>
          <c:showCatName val="0"/>
          <c:showSerName val="0"/>
          <c:showPercent val="0"/>
          <c:showBubbleSize val="0"/>
        </c:dLbls>
        <c:axId val="-1852952832"/>
        <c:axId val="-1852957728"/>
      </c:scatterChart>
      <c:valAx>
        <c:axId val="-185295283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2957728"/>
        <c:crosses val="autoZero"/>
        <c:crossBetween val="midCat"/>
      </c:valAx>
      <c:valAx>
        <c:axId val="-185295772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295283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accent1"/>
              </a:solidFill>
              <a:ln w="15875">
                <a:solidFill>
                  <a:schemeClr val="bg1"/>
                </a:solidFill>
              </a:ln>
              <a:effectLst/>
            </c:spPr>
          </c:marker>
          <c:xVal>
            <c:numRef>
              <c:f>Sheet1!$A$1:$E$1</c:f>
              <c:numCache>
                <c:formatCode>General</c:formatCode>
                <c:ptCount val="5"/>
                <c:pt idx="0">
                  <c:v>-1</c:v>
                </c:pt>
                <c:pt idx="1">
                  <c:v>-1</c:v>
                </c:pt>
                <c:pt idx="2">
                  <c:v>0</c:v>
                </c:pt>
                <c:pt idx="3">
                  <c:v>2</c:v>
                </c:pt>
                <c:pt idx="4">
                  <c:v>0</c:v>
                </c:pt>
              </c:numCache>
            </c:numRef>
          </c:xVal>
          <c:yVal>
            <c:numRef>
              <c:f>Sheet1!$A$2:$E$2</c:f>
              <c:numCache>
                <c:formatCode>General</c:formatCode>
                <c:ptCount val="5"/>
                <c:pt idx="0">
                  <c:v>-2</c:v>
                </c:pt>
                <c:pt idx="1">
                  <c:v>0</c:v>
                </c:pt>
                <c:pt idx="2">
                  <c:v>0</c:v>
                </c:pt>
                <c:pt idx="3">
                  <c:v>1</c:v>
                </c:pt>
                <c:pt idx="4">
                  <c:v>1</c:v>
                </c:pt>
              </c:numCache>
            </c:numRef>
          </c:yVal>
          <c:smooth val="0"/>
          <c:extLst xmlns:c16r2="http://schemas.microsoft.com/office/drawing/2015/06/chart">
            <c:ext xmlns:c16="http://schemas.microsoft.com/office/drawing/2014/chart" uri="{C3380CC4-5D6E-409C-BE32-E72D297353CC}">
              <c16:uniqueId val="{00000000-7B00-4233-B75E-ECD7F61DB326}"/>
            </c:ext>
          </c:extLst>
        </c:ser>
        <c:dLbls>
          <c:showLegendKey val="0"/>
          <c:showVal val="0"/>
          <c:showCatName val="0"/>
          <c:showSerName val="0"/>
          <c:showPercent val="0"/>
          <c:showBubbleSize val="0"/>
        </c:dLbls>
        <c:axId val="-1852950656"/>
        <c:axId val="-1852955008"/>
      </c:scatterChart>
      <c:scatterChart>
        <c:scatterStyle val="smoothMarker"/>
        <c:varyColors val="0"/>
        <c:ser>
          <c:idx val="1"/>
          <c:order val="1"/>
          <c:spPr>
            <a:ln w="19050" cap="rnd">
              <a:solidFill>
                <a:schemeClr val="accent2"/>
              </a:solidFill>
              <a:round/>
            </a:ln>
            <a:effectLst/>
          </c:spPr>
          <c:marker>
            <c:symbol val="none"/>
          </c:marker>
          <c:xVal>
            <c:numRef>
              <c:f>Sheet1!$A$3:$E$3</c:f>
              <c:numCache>
                <c:formatCode>General</c:formatCode>
                <c:ptCount val="5"/>
                <c:pt idx="0">
                  <c:v>0</c:v>
                </c:pt>
                <c:pt idx="1">
                  <c:v>1</c:v>
                </c:pt>
                <c:pt idx="2">
                  <c:v>-1</c:v>
                </c:pt>
                <c:pt idx="3">
                  <c:v>-2</c:v>
                </c:pt>
                <c:pt idx="4">
                  <c:v>2</c:v>
                </c:pt>
              </c:numCache>
            </c:numRef>
          </c:xVal>
          <c:yVal>
            <c:numRef>
              <c:f>Sheet1!$A$4:$E$4</c:f>
              <c:numCache>
                <c:formatCode>General</c:formatCode>
                <c:ptCount val="5"/>
                <c:pt idx="0">
                  <c:v>0</c:v>
                </c:pt>
                <c:pt idx="1">
                  <c:v>1</c:v>
                </c:pt>
                <c:pt idx="2">
                  <c:v>-1</c:v>
                </c:pt>
                <c:pt idx="3">
                  <c:v>-2</c:v>
                </c:pt>
                <c:pt idx="4">
                  <c:v>2</c:v>
                </c:pt>
              </c:numCache>
            </c:numRef>
          </c:yVal>
          <c:smooth val="1"/>
          <c:extLst xmlns:c16r2="http://schemas.microsoft.com/office/drawing/2015/06/chart">
            <c:ext xmlns:c16="http://schemas.microsoft.com/office/drawing/2014/chart" uri="{C3380CC4-5D6E-409C-BE32-E72D297353CC}">
              <c16:uniqueId val="{00000001-7B00-4233-B75E-ECD7F61DB326}"/>
            </c:ext>
          </c:extLst>
        </c:ser>
        <c:dLbls>
          <c:showLegendKey val="0"/>
          <c:showVal val="0"/>
          <c:showCatName val="0"/>
          <c:showSerName val="0"/>
          <c:showPercent val="0"/>
          <c:showBubbleSize val="0"/>
        </c:dLbls>
        <c:axId val="-1852950656"/>
        <c:axId val="-1852955008"/>
      </c:scatterChart>
      <c:valAx>
        <c:axId val="-18529506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2955008"/>
        <c:crosses val="autoZero"/>
        <c:crossBetween val="midCat"/>
      </c:valAx>
      <c:valAx>
        <c:axId val="-185295500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2950656"/>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altLang="zh-CN" sz="1600">
                <a:solidFill>
                  <a:schemeClr val="tx1"/>
                </a:solidFill>
                <a:latin typeface="Times New Roman" panose="02020603050405020304" pitchFamily="18" charset="0"/>
                <a:cs typeface="Times New Roman" panose="02020603050405020304" pitchFamily="18" charset="0"/>
              </a:rPr>
              <a:t>Result for USPS Dataset</a:t>
            </a:r>
            <a:endParaRPr lang="zh-CN" altLang="en-US" sz="16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0077318170528466"/>
          <c:y val="2.5120825414064626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K-Means</c:v>
          </c:tx>
          <c:spPr>
            <a:pattFill prst="pct10">
              <a:fgClr>
                <a:srgbClr val="0070C0"/>
              </a:fgClr>
              <a:bgClr>
                <a:schemeClr val="bg1"/>
              </a:bgClr>
            </a:pattFill>
            <a:ln>
              <a:solidFill>
                <a:srgbClr val="0070C0"/>
              </a:solidFill>
            </a:ln>
            <a:effectLst/>
          </c:spPr>
          <c:invertIfNegative val="0"/>
          <c:cat>
            <c:numRef>
              <c:f>Sheet1!$D$7:$D$10</c:f>
              <c:numCache>
                <c:formatCode>0%</c:formatCode>
                <c:ptCount val="4"/>
                <c:pt idx="0">
                  <c:v>0</c:v>
                </c:pt>
                <c:pt idx="1">
                  <c:v>0.15</c:v>
                </c:pt>
                <c:pt idx="2">
                  <c:v>0.35</c:v>
                </c:pt>
                <c:pt idx="3">
                  <c:v>0.5</c:v>
                </c:pt>
              </c:numCache>
            </c:numRef>
          </c:cat>
          <c:val>
            <c:numRef>
              <c:f>Sheet1!$A$1:$A$4</c:f>
              <c:numCache>
                <c:formatCode>General</c:formatCode>
                <c:ptCount val="4"/>
                <c:pt idx="0">
                  <c:v>59.43</c:v>
                </c:pt>
                <c:pt idx="1">
                  <c:v>66.77</c:v>
                </c:pt>
                <c:pt idx="2">
                  <c:v>67.72</c:v>
                </c:pt>
                <c:pt idx="3">
                  <c:v>68.209999999999994</c:v>
                </c:pt>
              </c:numCache>
            </c:numRef>
          </c:val>
          <c:extLst xmlns:c16r2="http://schemas.microsoft.com/office/drawing/2015/06/chart">
            <c:ext xmlns:c16="http://schemas.microsoft.com/office/drawing/2014/chart" uri="{C3380CC4-5D6E-409C-BE32-E72D297353CC}">
              <c16:uniqueId val="{00000000-E0BB-497C-A7F8-56EA5F82439E}"/>
            </c:ext>
          </c:extLst>
        </c:ser>
        <c:ser>
          <c:idx val="1"/>
          <c:order val="1"/>
          <c:tx>
            <c:v>PCA</c:v>
          </c:tx>
          <c:spPr>
            <a:pattFill prst="pct20">
              <a:fgClr>
                <a:srgbClr val="C00000"/>
              </a:fgClr>
              <a:bgClr>
                <a:schemeClr val="bg1"/>
              </a:bgClr>
            </a:pattFill>
            <a:ln>
              <a:solidFill>
                <a:srgbClr val="C00000"/>
              </a:solidFill>
            </a:ln>
            <a:effectLst/>
          </c:spPr>
          <c:invertIfNegative val="0"/>
          <c:cat>
            <c:numRef>
              <c:f>Sheet1!$D$7:$D$10</c:f>
              <c:numCache>
                <c:formatCode>0%</c:formatCode>
                <c:ptCount val="4"/>
                <c:pt idx="0">
                  <c:v>0</c:v>
                </c:pt>
                <c:pt idx="1">
                  <c:v>0.15</c:v>
                </c:pt>
                <c:pt idx="2">
                  <c:v>0.35</c:v>
                </c:pt>
                <c:pt idx="3">
                  <c:v>0.5</c:v>
                </c:pt>
              </c:numCache>
            </c:numRef>
          </c:cat>
          <c:val>
            <c:numRef>
              <c:f>Sheet1!$B$1:$B$4</c:f>
              <c:numCache>
                <c:formatCode>General</c:formatCode>
                <c:ptCount val="4"/>
                <c:pt idx="0">
                  <c:v>61.05</c:v>
                </c:pt>
                <c:pt idx="1">
                  <c:v>68.31</c:v>
                </c:pt>
                <c:pt idx="2">
                  <c:v>68.81</c:v>
                </c:pt>
                <c:pt idx="3">
                  <c:v>70.790000000000006</c:v>
                </c:pt>
              </c:numCache>
            </c:numRef>
          </c:val>
          <c:extLst xmlns:c16r2="http://schemas.microsoft.com/office/drawing/2015/06/chart">
            <c:ext xmlns:c16="http://schemas.microsoft.com/office/drawing/2014/chart" uri="{C3380CC4-5D6E-409C-BE32-E72D297353CC}">
              <c16:uniqueId val="{00000001-E0BB-497C-A7F8-56EA5F82439E}"/>
            </c:ext>
          </c:extLst>
        </c:ser>
        <c:ser>
          <c:idx val="2"/>
          <c:order val="2"/>
          <c:tx>
            <c:v>GLPCA</c:v>
          </c:tx>
          <c:spPr>
            <a:pattFill prst="dashVert">
              <a:fgClr>
                <a:srgbClr val="FFC000"/>
              </a:fgClr>
              <a:bgClr>
                <a:schemeClr val="bg1"/>
              </a:bgClr>
            </a:pattFill>
            <a:ln>
              <a:solidFill>
                <a:srgbClr val="FFC000"/>
              </a:solidFill>
            </a:ln>
            <a:effectLst/>
          </c:spPr>
          <c:invertIfNegative val="0"/>
          <c:cat>
            <c:numRef>
              <c:f>Sheet1!$D$7:$D$10</c:f>
              <c:numCache>
                <c:formatCode>0%</c:formatCode>
                <c:ptCount val="4"/>
                <c:pt idx="0">
                  <c:v>0</c:v>
                </c:pt>
                <c:pt idx="1">
                  <c:v>0.15</c:v>
                </c:pt>
                <c:pt idx="2">
                  <c:v>0.35</c:v>
                </c:pt>
                <c:pt idx="3">
                  <c:v>0.5</c:v>
                </c:pt>
              </c:numCache>
            </c:numRef>
          </c:cat>
          <c:val>
            <c:numRef>
              <c:f>Sheet1!$C$1:$C$4</c:f>
              <c:numCache>
                <c:formatCode>General</c:formatCode>
                <c:ptCount val="4"/>
                <c:pt idx="0">
                  <c:v>65.42</c:v>
                </c:pt>
                <c:pt idx="1">
                  <c:v>72.010000000000005</c:v>
                </c:pt>
                <c:pt idx="2">
                  <c:v>71.489999999999995</c:v>
                </c:pt>
                <c:pt idx="3">
                  <c:v>72.5</c:v>
                </c:pt>
              </c:numCache>
            </c:numRef>
          </c:val>
          <c:extLst xmlns:c16r2="http://schemas.microsoft.com/office/drawing/2015/06/chart">
            <c:ext xmlns:c16="http://schemas.microsoft.com/office/drawing/2014/chart" uri="{C3380CC4-5D6E-409C-BE32-E72D297353CC}">
              <c16:uniqueId val="{00000002-E0BB-497C-A7F8-56EA5F82439E}"/>
            </c:ext>
          </c:extLst>
        </c:ser>
        <c:ser>
          <c:idx val="3"/>
          <c:order val="3"/>
          <c:tx>
            <c:v>GHPCA</c:v>
          </c:tx>
          <c:spPr>
            <a:solidFill>
              <a:srgbClr val="0070C0"/>
            </a:solidFill>
            <a:ln>
              <a:solidFill>
                <a:srgbClr val="0070C0"/>
              </a:solidFill>
            </a:ln>
            <a:effectLst/>
          </c:spPr>
          <c:invertIfNegative val="0"/>
          <c:cat>
            <c:numRef>
              <c:f>Sheet1!$D$7:$D$10</c:f>
              <c:numCache>
                <c:formatCode>0%</c:formatCode>
                <c:ptCount val="4"/>
                <c:pt idx="0">
                  <c:v>0</c:v>
                </c:pt>
                <c:pt idx="1">
                  <c:v>0.15</c:v>
                </c:pt>
                <c:pt idx="2">
                  <c:v>0.35</c:v>
                </c:pt>
                <c:pt idx="3">
                  <c:v>0.5</c:v>
                </c:pt>
              </c:numCache>
            </c:numRef>
          </c:cat>
          <c:val>
            <c:numRef>
              <c:f>Sheet1!$D$1:$D$4</c:f>
              <c:numCache>
                <c:formatCode>General</c:formatCode>
                <c:ptCount val="4"/>
                <c:pt idx="0">
                  <c:v>66.150000000000006</c:v>
                </c:pt>
                <c:pt idx="1">
                  <c:v>73.02</c:v>
                </c:pt>
                <c:pt idx="2">
                  <c:v>73.010000000000005</c:v>
                </c:pt>
                <c:pt idx="3">
                  <c:v>73.78</c:v>
                </c:pt>
              </c:numCache>
            </c:numRef>
          </c:val>
          <c:extLst xmlns:c16r2="http://schemas.microsoft.com/office/drawing/2015/06/chart">
            <c:ext xmlns:c16="http://schemas.microsoft.com/office/drawing/2014/chart" uri="{C3380CC4-5D6E-409C-BE32-E72D297353CC}">
              <c16:uniqueId val="{00000003-E0BB-497C-A7F8-56EA5F82439E}"/>
            </c:ext>
          </c:extLst>
        </c:ser>
        <c:ser>
          <c:idx val="4"/>
          <c:order val="4"/>
          <c:tx>
            <c:v>RPCA</c:v>
          </c:tx>
          <c:spPr>
            <a:pattFill prst="pct20">
              <a:fgClr>
                <a:srgbClr val="92D050"/>
              </a:fgClr>
              <a:bgClr>
                <a:schemeClr val="bg1"/>
              </a:bgClr>
            </a:pattFill>
            <a:ln>
              <a:solidFill>
                <a:srgbClr val="92D050"/>
              </a:solidFill>
            </a:ln>
            <a:effectLst/>
          </c:spPr>
          <c:invertIfNegative val="0"/>
          <c:cat>
            <c:numRef>
              <c:f>Sheet1!$D$7:$D$10</c:f>
              <c:numCache>
                <c:formatCode>0%</c:formatCode>
                <c:ptCount val="4"/>
                <c:pt idx="0">
                  <c:v>0</c:v>
                </c:pt>
                <c:pt idx="1">
                  <c:v>0.15</c:v>
                </c:pt>
                <c:pt idx="2">
                  <c:v>0.35</c:v>
                </c:pt>
                <c:pt idx="3">
                  <c:v>0.5</c:v>
                </c:pt>
              </c:numCache>
            </c:numRef>
          </c:cat>
          <c:val>
            <c:numRef>
              <c:f>Sheet1!$E$1:$E$4</c:f>
              <c:numCache>
                <c:formatCode>General</c:formatCode>
                <c:ptCount val="4"/>
                <c:pt idx="0">
                  <c:v>71.790000000000006</c:v>
                </c:pt>
                <c:pt idx="1">
                  <c:v>71.63</c:v>
                </c:pt>
                <c:pt idx="2">
                  <c:v>69.900000000000006</c:v>
                </c:pt>
                <c:pt idx="3">
                  <c:v>71.180000000000007</c:v>
                </c:pt>
              </c:numCache>
            </c:numRef>
          </c:val>
          <c:extLst xmlns:c16r2="http://schemas.microsoft.com/office/drawing/2015/06/chart">
            <c:ext xmlns:c16="http://schemas.microsoft.com/office/drawing/2014/chart" uri="{C3380CC4-5D6E-409C-BE32-E72D297353CC}">
              <c16:uniqueId val="{00000004-E0BB-497C-A7F8-56EA5F82439E}"/>
            </c:ext>
          </c:extLst>
        </c:ser>
        <c:ser>
          <c:idx val="5"/>
          <c:order val="5"/>
          <c:tx>
            <c:v>RPCAG</c:v>
          </c:tx>
          <c:spPr>
            <a:pattFill prst="pct5">
              <a:fgClr>
                <a:srgbClr val="00B0F0"/>
              </a:fgClr>
              <a:bgClr>
                <a:schemeClr val="bg1"/>
              </a:bgClr>
            </a:pattFill>
            <a:ln>
              <a:solidFill>
                <a:srgbClr val="00B0F0"/>
              </a:solidFill>
            </a:ln>
            <a:effectLst/>
          </c:spPr>
          <c:invertIfNegative val="0"/>
          <c:cat>
            <c:numRef>
              <c:f>Sheet1!$D$7:$D$10</c:f>
              <c:numCache>
                <c:formatCode>0%</c:formatCode>
                <c:ptCount val="4"/>
                <c:pt idx="0">
                  <c:v>0</c:v>
                </c:pt>
                <c:pt idx="1">
                  <c:v>0.15</c:v>
                </c:pt>
                <c:pt idx="2">
                  <c:v>0.35</c:v>
                </c:pt>
                <c:pt idx="3">
                  <c:v>0.5</c:v>
                </c:pt>
              </c:numCache>
            </c:numRef>
          </c:cat>
          <c:val>
            <c:numRef>
              <c:f>Sheet1!$F$1:$F$4</c:f>
              <c:numCache>
                <c:formatCode>General</c:formatCode>
                <c:ptCount val="4"/>
                <c:pt idx="0">
                  <c:v>79.77</c:v>
                </c:pt>
                <c:pt idx="1">
                  <c:v>78.290000000000006</c:v>
                </c:pt>
                <c:pt idx="2">
                  <c:v>77.23</c:v>
                </c:pt>
                <c:pt idx="3">
                  <c:v>71.62</c:v>
                </c:pt>
              </c:numCache>
            </c:numRef>
          </c:val>
          <c:extLst xmlns:c16r2="http://schemas.microsoft.com/office/drawing/2015/06/chart">
            <c:ext xmlns:c16="http://schemas.microsoft.com/office/drawing/2014/chart" uri="{C3380CC4-5D6E-409C-BE32-E72D297353CC}">
              <c16:uniqueId val="{00000005-E0BB-497C-A7F8-56EA5F82439E}"/>
            </c:ext>
          </c:extLst>
        </c:ser>
        <c:ser>
          <c:idx val="6"/>
          <c:order val="6"/>
          <c:tx>
            <c:v>GHRPCA</c:v>
          </c:tx>
          <c:spPr>
            <a:solidFill>
              <a:srgbClr val="C00000"/>
            </a:solidFill>
            <a:ln>
              <a:solidFill>
                <a:srgbClr val="C00000"/>
              </a:solidFill>
            </a:ln>
            <a:effectLst/>
          </c:spPr>
          <c:invertIfNegative val="0"/>
          <c:cat>
            <c:numRef>
              <c:f>Sheet1!$D$7:$D$10</c:f>
              <c:numCache>
                <c:formatCode>0%</c:formatCode>
                <c:ptCount val="4"/>
                <c:pt idx="0">
                  <c:v>0</c:v>
                </c:pt>
                <c:pt idx="1">
                  <c:v>0.15</c:v>
                </c:pt>
                <c:pt idx="2">
                  <c:v>0.35</c:v>
                </c:pt>
                <c:pt idx="3">
                  <c:v>0.5</c:v>
                </c:pt>
              </c:numCache>
            </c:numRef>
          </c:cat>
          <c:val>
            <c:numRef>
              <c:f>Sheet1!$G$1:$G$4</c:f>
              <c:numCache>
                <c:formatCode>General</c:formatCode>
                <c:ptCount val="4"/>
                <c:pt idx="0">
                  <c:v>80.290000000000006</c:v>
                </c:pt>
                <c:pt idx="1">
                  <c:v>79.319999999999993</c:v>
                </c:pt>
                <c:pt idx="2">
                  <c:v>77.78</c:v>
                </c:pt>
                <c:pt idx="3">
                  <c:v>73.400000000000006</c:v>
                </c:pt>
              </c:numCache>
            </c:numRef>
          </c:val>
          <c:extLst xmlns:c16r2="http://schemas.microsoft.com/office/drawing/2015/06/chart">
            <c:ext xmlns:c16="http://schemas.microsoft.com/office/drawing/2014/chart" uri="{C3380CC4-5D6E-409C-BE32-E72D297353CC}">
              <c16:uniqueId val="{00000006-E0BB-497C-A7F8-56EA5F82439E}"/>
            </c:ext>
          </c:extLst>
        </c:ser>
        <c:dLbls>
          <c:showLegendKey val="0"/>
          <c:showVal val="0"/>
          <c:showCatName val="0"/>
          <c:showSerName val="0"/>
          <c:showPercent val="0"/>
          <c:showBubbleSize val="0"/>
        </c:dLbls>
        <c:gapWidth val="219"/>
        <c:overlap val="-27"/>
        <c:axId val="-1852957184"/>
        <c:axId val="-1852953376"/>
      </c:barChart>
      <c:catAx>
        <c:axId val="-1852957184"/>
        <c:scaling>
          <c:orientation val="minMax"/>
        </c:scaling>
        <c:delete val="0"/>
        <c:axPos val="b"/>
        <c:title>
          <c:tx>
            <c:rich>
              <a:bodyPr rot="0" spcFirstLastPara="1" vertOverflow="ellipsis" vert="horz" wrap="square" anchor="ctr" anchorCtr="1"/>
              <a:lstStyle/>
              <a:p>
                <a:pPr algn="ctr" rtl="0">
                  <a:defRPr lang="en-US" altLang="zh-CN"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zh-CN" sz="1400" b="0" i="0" u="none" strike="noStrike" kern="1200" baseline="0">
                    <a:solidFill>
                      <a:schemeClr val="tx1"/>
                    </a:solidFill>
                    <a:latin typeface="Times New Roman" panose="02020603050405020304" pitchFamily="18" charset="0"/>
                    <a:ea typeface="+mn-ea"/>
                    <a:cs typeface="Times New Roman" panose="02020603050405020304" pitchFamily="18" charset="0"/>
                  </a:rPr>
                  <a:t>Missing Proportion</a:t>
                </a:r>
              </a:p>
            </c:rich>
          </c:tx>
          <c:layout>
            <c:manualLayout>
              <c:xMode val="edge"/>
              <c:yMode val="edge"/>
              <c:x val="0.38866815959931617"/>
              <c:y val="0.91757907542579065"/>
            </c:manualLayout>
          </c:layout>
          <c:overlay val="0"/>
          <c:spPr>
            <a:noFill/>
            <a:ln>
              <a:noFill/>
            </a:ln>
            <a:effectLst/>
          </c:spPr>
          <c:txPr>
            <a:bodyPr rot="0" spcFirstLastPara="1" vertOverflow="ellipsis" vert="horz" wrap="square" anchor="ctr" anchorCtr="1"/>
            <a:lstStyle/>
            <a:p>
              <a:pPr algn="ctr" rtl="0">
                <a:defRPr lang="en-US" altLang="zh-CN"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crossAx val="-1852953376"/>
        <c:crosses val="autoZero"/>
        <c:auto val="1"/>
        <c:lblAlgn val="ctr"/>
        <c:lblOffset val="100"/>
        <c:noMultiLvlLbl val="0"/>
      </c:catAx>
      <c:valAx>
        <c:axId val="-1852953376"/>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a:solidFill>
                      <a:schemeClr val="tx1"/>
                    </a:solidFill>
                    <a:latin typeface="Times New Roman" panose="02020603050405020304" pitchFamily="18" charset="0"/>
                    <a:cs typeface="Times New Roman" panose="02020603050405020304" pitchFamily="18" charset="0"/>
                  </a:rPr>
                  <a:t>Accuray(%)</a:t>
                </a:r>
                <a:endParaRPr lang="zh-CN" altLang="en-US" sz="14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1467889908256881E-2"/>
              <c:y val="0.408062244956606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2957184"/>
        <c:crosses val="autoZero"/>
        <c:crossBetween val="between"/>
      </c:valAx>
      <c:spPr>
        <a:noFill/>
        <a:ln w="25400">
          <a:noFill/>
        </a:ln>
        <a:effectLst/>
      </c:spPr>
    </c:plotArea>
    <c:legend>
      <c:legendPos val="r"/>
      <c:legendEntry>
        <c:idx val="2"/>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legendEntry>
      <c:legendEntry>
        <c:idx val="3"/>
        <c:txPr>
          <a:bodyPr rot="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mn-cs"/>
              </a:defRPr>
            </a:pPr>
            <a:endParaRPr lang="zh-CN"/>
          </a:p>
        </c:txPr>
      </c:legendEntry>
      <c:legendEntry>
        <c:idx val="6"/>
        <c:txPr>
          <a:bodyPr rot="0" spcFirstLastPara="1" vertOverflow="ellipsis" vert="horz" wrap="square" anchor="ctr" anchorCtr="1"/>
          <a:lstStyle/>
          <a:p>
            <a:pPr>
              <a:defRPr sz="900" b="1" i="0" u="none" strike="noStrike" kern="1200" baseline="0">
                <a:solidFill>
                  <a:sysClr val="windowText" lastClr="000000"/>
                </a:solidFill>
                <a:latin typeface="Times New Roman" panose="02020603050405020304" pitchFamily="18" charset="0"/>
                <a:ea typeface="+mn-ea"/>
                <a:cs typeface="+mn-cs"/>
              </a:defRPr>
            </a:pPr>
            <a:endParaRPr lang="zh-CN"/>
          </a:p>
        </c:txPr>
      </c:legendEntry>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600" b="0" i="0" baseline="0">
                <a:solidFill>
                  <a:schemeClr val="tx1"/>
                </a:solidFill>
                <a:effectLst/>
                <a:latin typeface="Times New Roman" panose="02020603050405020304" pitchFamily="18" charset="0"/>
                <a:cs typeface="Times New Roman" panose="02020603050405020304" pitchFamily="18" charset="0"/>
              </a:rPr>
              <a:t>Result for YALE Dataset</a:t>
            </a:r>
            <a:endParaRPr lang="zh-CN" altLang="zh-CN" sz="1600">
              <a:solidFill>
                <a:schemeClr val="tx1"/>
              </a:solidFill>
              <a:effectLst/>
              <a:latin typeface="Times New Roman" panose="02020603050405020304" pitchFamily="18" charset="0"/>
              <a:cs typeface="Times New Roman" panose="02020603050405020304" pitchFamily="18" charset="0"/>
            </a:endParaRPr>
          </a:p>
        </c:rich>
      </c:tx>
      <c:layout>
        <c:manualLayout>
          <c:xMode val="edge"/>
          <c:yMode val="edge"/>
          <c:x val="0.30763891390532599"/>
          <c:y val="4.63313381485481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K-Means</c:v>
          </c:tx>
          <c:spPr>
            <a:pattFill prst="pct10">
              <a:fgClr>
                <a:srgbClr val="0070C0"/>
              </a:fgClr>
              <a:bgClr>
                <a:schemeClr val="bg1"/>
              </a:bgClr>
            </a:pattFill>
            <a:ln>
              <a:solidFill>
                <a:srgbClr val="0070C0"/>
              </a:solidFill>
            </a:ln>
            <a:effectLst/>
          </c:spPr>
          <c:invertIfNegative val="0"/>
          <c:cat>
            <c:numRef>
              <c:f>Sheet1!$C$8:$C$11</c:f>
              <c:numCache>
                <c:formatCode>0%</c:formatCode>
                <c:ptCount val="4"/>
                <c:pt idx="0">
                  <c:v>0</c:v>
                </c:pt>
                <c:pt idx="1">
                  <c:v>0.15</c:v>
                </c:pt>
                <c:pt idx="2">
                  <c:v>0.35</c:v>
                </c:pt>
                <c:pt idx="3">
                  <c:v>0.5</c:v>
                </c:pt>
              </c:numCache>
            </c:numRef>
          </c:cat>
          <c:val>
            <c:numRef>
              <c:f>Sheet1!$A$1:$A$4</c:f>
              <c:numCache>
                <c:formatCode>General</c:formatCode>
                <c:ptCount val="4"/>
                <c:pt idx="0">
                  <c:v>46.79</c:v>
                </c:pt>
                <c:pt idx="1">
                  <c:v>40.85</c:v>
                </c:pt>
                <c:pt idx="2">
                  <c:v>34.79</c:v>
                </c:pt>
                <c:pt idx="3">
                  <c:v>30.3</c:v>
                </c:pt>
              </c:numCache>
            </c:numRef>
          </c:val>
          <c:extLst xmlns:c16r2="http://schemas.microsoft.com/office/drawing/2015/06/chart">
            <c:ext xmlns:c16="http://schemas.microsoft.com/office/drawing/2014/chart" uri="{C3380CC4-5D6E-409C-BE32-E72D297353CC}">
              <c16:uniqueId val="{00000000-C14D-451E-B709-BFE037AC0A11}"/>
            </c:ext>
          </c:extLst>
        </c:ser>
        <c:ser>
          <c:idx val="1"/>
          <c:order val="1"/>
          <c:tx>
            <c:v>PCA</c:v>
          </c:tx>
          <c:spPr>
            <a:pattFill prst="pct20">
              <a:fgClr>
                <a:srgbClr val="C00000"/>
              </a:fgClr>
              <a:bgClr>
                <a:schemeClr val="bg1"/>
              </a:bgClr>
            </a:pattFill>
            <a:ln>
              <a:solidFill>
                <a:srgbClr val="C00000"/>
              </a:solidFill>
            </a:ln>
            <a:effectLst/>
          </c:spPr>
          <c:invertIfNegative val="0"/>
          <c:cat>
            <c:numRef>
              <c:f>Sheet1!$C$8:$C$11</c:f>
              <c:numCache>
                <c:formatCode>0%</c:formatCode>
                <c:ptCount val="4"/>
                <c:pt idx="0">
                  <c:v>0</c:v>
                </c:pt>
                <c:pt idx="1">
                  <c:v>0.15</c:v>
                </c:pt>
                <c:pt idx="2">
                  <c:v>0.35</c:v>
                </c:pt>
                <c:pt idx="3">
                  <c:v>0.5</c:v>
                </c:pt>
              </c:numCache>
            </c:numRef>
          </c:cat>
          <c:val>
            <c:numRef>
              <c:f>Sheet1!$B$1:$B$4</c:f>
              <c:numCache>
                <c:formatCode>General</c:formatCode>
                <c:ptCount val="4"/>
                <c:pt idx="0">
                  <c:v>44</c:v>
                </c:pt>
                <c:pt idx="1">
                  <c:v>39.15</c:v>
                </c:pt>
                <c:pt idx="2">
                  <c:v>36.36</c:v>
                </c:pt>
                <c:pt idx="3">
                  <c:v>32.97</c:v>
                </c:pt>
              </c:numCache>
            </c:numRef>
          </c:val>
          <c:extLst xmlns:c16r2="http://schemas.microsoft.com/office/drawing/2015/06/chart">
            <c:ext xmlns:c16="http://schemas.microsoft.com/office/drawing/2014/chart" uri="{C3380CC4-5D6E-409C-BE32-E72D297353CC}">
              <c16:uniqueId val="{00000001-C14D-451E-B709-BFE037AC0A11}"/>
            </c:ext>
          </c:extLst>
        </c:ser>
        <c:ser>
          <c:idx val="2"/>
          <c:order val="2"/>
          <c:tx>
            <c:v>GLPCA</c:v>
          </c:tx>
          <c:spPr>
            <a:pattFill prst="dashVert">
              <a:fgClr>
                <a:srgbClr val="FFC000"/>
              </a:fgClr>
              <a:bgClr>
                <a:schemeClr val="bg1"/>
              </a:bgClr>
            </a:pattFill>
            <a:ln>
              <a:solidFill>
                <a:srgbClr val="FFC000"/>
              </a:solidFill>
            </a:ln>
            <a:effectLst/>
          </c:spPr>
          <c:invertIfNegative val="0"/>
          <c:cat>
            <c:numRef>
              <c:f>Sheet1!$C$8:$C$11</c:f>
              <c:numCache>
                <c:formatCode>0%</c:formatCode>
                <c:ptCount val="4"/>
                <c:pt idx="0">
                  <c:v>0</c:v>
                </c:pt>
                <c:pt idx="1">
                  <c:v>0.15</c:v>
                </c:pt>
                <c:pt idx="2">
                  <c:v>0.35</c:v>
                </c:pt>
                <c:pt idx="3">
                  <c:v>0.5</c:v>
                </c:pt>
              </c:numCache>
            </c:numRef>
          </c:cat>
          <c:val>
            <c:numRef>
              <c:f>Sheet1!$C$1:$C$4</c:f>
              <c:numCache>
                <c:formatCode>General</c:formatCode>
                <c:ptCount val="4"/>
                <c:pt idx="0">
                  <c:v>48.48</c:v>
                </c:pt>
                <c:pt idx="1">
                  <c:v>41.09</c:v>
                </c:pt>
                <c:pt idx="2">
                  <c:v>37.33</c:v>
                </c:pt>
                <c:pt idx="3">
                  <c:v>34.549999999999997</c:v>
                </c:pt>
              </c:numCache>
            </c:numRef>
          </c:val>
          <c:extLst xmlns:c16r2="http://schemas.microsoft.com/office/drawing/2015/06/chart">
            <c:ext xmlns:c16="http://schemas.microsoft.com/office/drawing/2014/chart" uri="{C3380CC4-5D6E-409C-BE32-E72D297353CC}">
              <c16:uniqueId val="{00000002-C14D-451E-B709-BFE037AC0A11}"/>
            </c:ext>
          </c:extLst>
        </c:ser>
        <c:ser>
          <c:idx val="3"/>
          <c:order val="3"/>
          <c:tx>
            <c:v>GHPCA</c:v>
          </c:tx>
          <c:spPr>
            <a:solidFill>
              <a:srgbClr val="0070C0"/>
            </a:solidFill>
            <a:ln>
              <a:solidFill>
                <a:srgbClr val="0070C0"/>
              </a:solidFill>
            </a:ln>
            <a:effectLst/>
          </c:spPr>
          <c:invertIfNegative val="0"/>
          <c:cat>
            <c:numRef>
              <c:f>Sheet1!$C$8:$C$11</c:f>
              <c:numCache>
                <c:formatCode>0%</c:formatCode>
                <c:ptCount val="4"/>
                <c:pt idx="0">
                  <c:v>0</c:v>
                </c:pt>
                <c:pt idx="1">
                  <c:v>0.15</c:v>
                </c:pt>
                <c:pt idx="2">
                  <c:v>0.35</c:v>
                </c:pt>
                <c:pt idx="3">
                  <c:v>0.5</c:v>
                </c:pt>
              </c:numCache>
            </c:numRef>
          </c:cat>
          <c:val>
            <c:numRef>
              <c:f>Sheet1!$D$1:$D$4</c:f>
              <c:numCache>
                <c:formatCode>General</c:formatCode>
                <c:ptCount val="4"/>
                <c:pt idx="0">
                  <c:v>51.27</c:v>
                </c:pt>
                <c:pt idx="1">
                  <c:v>45.09</c:v>
                </c:pt>
                <c:pt idx="2">
                  <c:v>38.79</c:v>
                </c:pt>
                <c:pt idx="3">
                  <c:v>36.61</c:v>
                </c:pt>
              </c:numCache>
            </c:numRef>
          </c:val>
          <c:extLst xmlns:c16r2="http://schemas.microsoft.com/office/drawing/2015/06/chart">
            <c:ext xmlns:c16="http://schemas.microsoft.com/office/drawing/2014/chart" uri="{C3380CC4-5D6E-409C-BE32-E72D297353CC}">
              <c16:uniqueId val="{00000003-C14D-451E-B709-BFE037AC0A11}"/>
            </c:ext>
          </c:extLst>
        </c:ser>
        <c:ser>
          <c:idx val="4"/>
          <c:order val="4"/>
          <c:tx>
            <c:v>RPCA</c:v>
          </c:tx>
          <c:spPr>
            <a:pattFill prst="pct20">
              <a:fgClr>
                <a:srgbClr val="92D050"/>
              </a:fgClr>
              <a:bgClr>
                <a:schemeClr val="bg1"/>
              </a:bgClr>
            </a:pattFill>
            <a:ln>
              <a:solidFill>
                <a:srgbClr val="92D050"/>
              </a:solidFill>
            </a:ln>
            <a:effectLst/>
          </c:spPr>
          <c:invertIfNegative val="0"/>
          <c:cat>
            <c:numRef>
              <c:f>Sheet1!$C$8:$C$11</c:f>
              <c:numCache>
                <c:formatCode>0%</c:formatCode>
                <c:ptCount val="4"/>
                <c:pt idx="0">
                  <c:v>0</c:v>
                </c:pt>
                <c:pt idx="1">
                  <c:v>0.15</c:v>
                </c:pt>
                <c:pt idx="2">
                  <c:v>0.35</c:v>
                </c:pt>
                <c:pt idx="3">
                  <c:v>0.5</c:v>
                </c:pt>
              </c:numCache>
            </c:numRef>
          </c:cat>
          <c:val>
            <c:numRef>
              <c:f>Sheet1!$E$1:$E$4</c:f>
              <c:numCache>
                <c:formatCode>General</c:formatCode>
                <c:ptCount val="4"/>
                <c:pt idx="0">
                  <c:v>50.91</c:v>
                </c:pt>
                <c:pt idx="1">
                  <c:v>52.73</c:v>
                </c:pt>
                <c:pt idx="2">
                  <c:v>44.61</c:v>
                </c:pt>
                <c:pt idx="3">
                  <c:v>38.42</c:v>
                </c:pt>
              </c:numCache>
            </c:numRef>
          </c:val>
          <c:extLst xmlns:c16r2="http://schemas.microsoft.com/office/drawing/2015/06/chart">
            <c:ext xmlns:c16="http://schemas.microsoft.com/office/drawing/2014/chart" uri="{C3380CC4-5D6E-409C-BE32-E72D297353CC}">
              <c16:uniqueId val="{00000004-C14D-451E-B709-BFE037AC0A11}"/>
            </c:ext>
          </c:extLst>
        </c:ser>
        <c:ser>
          <c:idx val="5"/>
          <c:order val="5"/>
          <c:tx>
            <c:v>RPCAG</c:v>
          </c:tx>
          <c:spPr>
            <a:pattFill prst="pct5">
              <a:fgClr>
                <a:srgbClr val="00B0F0"/>
              </a:fgClr>
              <a:bgClr>
                <a:schemeClr val="bg1"/>
              </a:bgClr>
            </a:pattFill>
            <a:ln>
              <a:solidFill>
                <a:srgbClr val="00B050"/>
              </a:solidFill>
            </a:ln>
            <a:effectLst/>
          </c:spPr>
          <c:invertIfNegative val="0"/>
          <c:cat>
            <c:numRef>
              <c:f>Sheet1!$C$8:$C$11</c:f>
              <c:numCache>
                <c:formatCode>0%</c:formatCode>
                <c:ptCount val="4"/>
                <c:pt idx="0">
                  <c:v>0</c:v>
                </c:pt>
                <c:pt idx="1">
                  <c:v>0.15</c:v>
                </c:pt>
                <c:pt idx="2">
                  <c:v>0.35</c:v>
                </c:pt>
                <c:pt idx="3">
                  <c:v>0.5</c:v>
                </c:pt>
              </c:numCache>
            </c:numRef>
          </c:cat>
          <c:val>
            <c:numRef>
              <c:f>Sheet1!$F$1:$F$4</c:f>
              <c:numCache>
                <c:formatCode>General</c:formatCode>
                <c:ptCount val="4"/>
                <c:pt idx="0">
                  <c:v>54.79</c:v>
                </c:pt>
                <c:pt idx="1">
                  <c:v>54.55</c:v>
                </c:pt>
                <c:pt idx="2">
                  <c:v>46.18</c:v>
                </c:pt>
                <c:pt idx="3">
                  <c:v>40.729999999999997</c:v>
                </c:pt>
              </c:numCache>
            </c:numRef>
          </c:val>
          <c:extLst xmlns:c16r2="http://schemas.microsoft.com/office/drawing/2015/06/chart">
            <c:ext xmlns:c16="http://schemas.microsoft.com/office/drawing/2014/chart" uri="{C3380CC4-5D6E-409C-BE32-E72D297353CC}">
              <c16:uniqueId val="{00000005-C14D-451E-B709-BFE037AC0A11}"/>
            </c:ext>
          </c:extLst>
        </c:ser>
        <c:ser>
          <c:idx val="6"/>
          <c:order val="6"/>
          <c:tx>
            <c:v>GHRPCA</c:v>
          </c:tx>
          <c:spPr>
            <a:solidFill>
              <a:srgbClr val="C00000"/>
            </a:solidFill>
            <a:ln>
              <a:solidFill>
                <a:srgbClr val="C00000"/>
              </a:solidFill>
            </a:ln>
            <a:effectLst/>
          </c:spPr>
          <c:invertIfNegative val="0"/>
          <c:cat>
            <c:numRef>
              <c:f>Sheet1!$C$8:$C$11</c:f>
              <c:numCache>
                <c:formatCode>0%</c:formatCode>
                <c:ptCount val="4"/>
                <c:pt idx="0">
                  <c:v>0</c:v>
                </c:pt>
                <c:pt idx="1">
                  <c:v>0.15</c:v>
                </c:pt>
                <c:pt idx="2">
                  <c:v>0.35</c:v>
                </c:pt>
                <c:pt idx="3">
                  <c:v>0.5</c:v>
                </c:pt>
              </c:numCache>
            </c:numRef>
          </c:cat>
          <c:val>
            <c:numRef>
              <c:f>Sheet1!$G$1:$G$4</c:f>
              <c:numCache>
                <c:formatCode>General</c:formatCode>
                <c:ptCount val="4"/>
                <c:pt idx="0">
                  <c:v>55.52</c:v>
                </c:pt>
                <c:pt idx="1">
                  <c:v>56.48</c:v>
                </c:pt>
                <c:pt idx="2">
                  <c:v>47.52</c:v>
                </c:pt>
                <c:pt idx="3">
                  <c:v>41.82</c:v>
                </c:pt>
              </c:numCache>
            </c:numRef>
          </c:val>
          <c:extLst xmlns:c16r2="http://schemas.microsoft.com/office/drawing/2015/06/chart">
            <c:ext xmlns:c16="http://schemas.microsoft.com/office/drawing/2014/chart" uri="{C3380CC4-5D6E-409C-BE32-E72D297353CC}">
              <c16:uniqueId val="{00000006-C14D-451E-B709-BFE037AC0A11}"/>
            </c:ext>
          </c:extLst>
        </c:ser>
        <c:dLbls>
          <c:showLegendKey val="0"/>
          <c:showVal val="0"/>
          <c:showCatName val="0"/>
          <c:showSerName val="0"/>
          <c:showPercent val="0"/>
          <c:showBubbleSize val="0"/>
        </c:dLbls>
        <c:gapWidth val="219"/>
        <c:overlap val="-27"/>
        <c:axId val="-1852956096"/>
        <c:axId val="-1852949568"/>
      </c:barChart>
      <c:catAx>
        <c:axId val="-1852956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0" i="0" baseline="0">
                    <a:solidFill>
                      <a:schemeClr val="tx1"/>
                    </a:solidFill>
                    <a:effectLst/>
                    <a:latin typeface="Times New Roman" panose="02020603050405020304" pitchFamily="18" charset="0"/>
                    <a:cs typeface="Times New Roman" panose="02020603050405020304" pitchFamily="18" charset="0"/>
                  </a:rPr>
                  <a:t>Missing Proportion</a:t>
                </a:r>
                <a:endParaRPr lang="zh-CN" altLang="zh-CN" sz="1400">
                  <a:solidFill>
                    <a:schemeClr val="tx1"/>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crossAx val="-1852949568"/>
        <c:crosses val="autoZero"/>
        <c:auto val="1"/>
        <c:lblAlgn val="ctr"/>
        <c:lblOffset val="100"/>
        <c:noMultiLvlLbl val="0"/>
      </c:catAx>
      <c:valAx>
        <c:axId val="-1852949568"/>
        <c:scaling>
          <c:orientation val="minMax"/>
          <c:min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b="0" i="0" baseline="0">
                    <a:solidFill>
                      <a:schemeClr val="tx1"/>
                    </a:solidFill>
                    <a:effectLst/>
                    <a:latin typeface="Times New Roman" panose="02020603050405020304" pitchFamily="18" charset="0"/>
                    <a:cs typeface="Times New Roman" panose="02020603050405020304" pitchFamily="18" charset="0"/>
                  </a:rPr>
                  <a:t>Accuray(%)</a:t>
                </a:r>
                <a:endParaRPr lang="zh-CN" altLang="zh-CN" sz="1400">
                  <a:solidFill>
                    <a:schemeClr val="tx1"/>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52956096"/>
        <c:crosses val="autoZero"/>
        <c:crossBetween val="between"/>
      </c:valAx>
      <c:spPr>
        <a:noFill/>
        <a:ln>
          <a:noFill/>
        </a:ln>
        <a:effectLst/>
      </c:spPr>
    </c:plotArea>
    <c:legend>
      <c:legendPos val="r"/>
      <c:legendEntry>
        <c:idx val="3"/>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zh-CN"/>
          </a:p>
        </c:txPr>
      </c:legendEntry>
      <c:legendEntry>
        <c:idx val="6"/>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zh-CN"/>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Times New Roman" panose="02020603050405020304" pitchFamily="18" charset="0"/>
                <a:ea typeface="+mn-ea"/>
                <a:cs typeface="+mn-cs"/>
              </a:defRPr>
            </a:pPr>
            <a:r>
              <a:rPr lang="en-US" altLang="zh-CN" sz="1600" b="0" i="0" baseline="0">
                <a:effectLst/>
              </a:rPr>
              <a:t>Result for COIL20 Dataset</a:t>
            </a:r>
            <a:endParaRPr lang="zh-CN" altLang="zh-CN" sz="16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Times New Roman" panose="02020603050405020304" pitchFamily="18" charset="0"/>
              <a:ea typeface="+mn-ea"/>
              <a:cs typeface="+mn-cs"/>
            </a:defRPr>
          </a:pPr>
          <a:endParaRPr lang="zh-CN"/>
        </a:p>
      </c:txPr>
    </c:title>
    <c:autoTitleDeleted val="0"/>
    <c:plotArea>
      <c:layout/>
      <c:barChart>
        <c:barDir val="col"/>
        <c:grouping val="clustered"/>
        <c:varyColors val="0"/>
        <c:ser>
          <c:idx val="0"/>
          <c:order val="0"/>
          <c:tx>
            <c:v>K-Means</c:v>
          </c:tx>
          <c:spPr>
            <a:pattFill prst="pct5">
              <a:fgClr>
                <a:srgbClr val="0070C0"/>
              </a:fgClr>
              <a:bgClr>
                <a:schemeClr val="bg1"/>
              </a:bgClr>
            </a:pattFill>
            <a:ln>
              <a:solidFill>
                <a:srgbClr val="0070C0"/>
              </a:solidFill>
            </a:ln>
            <a:effectLst/>
          </c:spPr>
          <c:invertIfNegative val="0"/>
          <c:dPt>
            <c:idx val="0"/>
            <c:invertIfNegative val="0"/>
            <c:bubble3D val="0"/>
            <c:spPr>
              <a:pattFill prst="pct5">
                <a:fgClr>
                  <a:srgbClr val="0070C0"/>
                </a:fgClr>
                <a:bgClr>
                  <a:schemeClr val="bg1"/>
                </a:bgClr>
              </a:pattFill>
              <a:ln>
                <a:solidFill>
                  <a:srgbClr val="0070C0"/>
                </a:solidFill>
              </a:ln>
              <a:effectLst/>
            </c:spPr>
            <c:extLst xmlns:c16r2="http://schemas.microsoft.com/office/drawing/2015/06/chart">
              <c:ext xmlns:c16="http://schemas.microsoft.com/office/drawing/2014/chart" uri="{C3380CC4-5D6E-409C-BE32-E72D297353CC}">
                <c16:uniqueId val="{00000001-697A-489F-B5E8-2EAF60BE4FBD}"/>
              </c:ext>
            </c:extLst>
          </c:dPt>
          <c:cat>
            <c:numRef>
              <c:f>Sheet1!$C$10:$C$13</c:f>
              <c:numCache>
                <c:formatCode>0%</c:formatCode>
                <c:ptCount val="4"/>
                <c:pt idx="0">
                  <c:v>0</c:v>
                </c:pt>
                <c:pt idx="1">
                  <c:v>0.15</c:v>
                </c:pt>
                <c:pt idx="2">
                  <c:v>0.35</c:v>
                </c:pt>
                <c:pt idx="3">
                  <c:v>0.5</c:v>
                </c:pt>
              </c:numCache>
            </c:numRef>
          </c:cat>
          <c:val>
            <c:numRef>
              <c:f>Sheet1!$A$1:$A$4</c:f>
              <c:numCache>
                <c:formatCode>General</c:formatCode>
                <c:ptCount val="4"/>
                <c:pt idx="0">
                  <c:v>59.89</c:v>
                </c:pt>
                <c:pt idx="1">
                  <c:v>59.44</c:v>
                </c:pt>
                <c:pt idx="2">
                  <c:v>58.06</c:v>
                </c:pt>
                <c:pt idx="3">
                  <c:v>55.22</c:v>
                </c:pt>
              </c:numCache>
            </c:numRef>
          </c:val>
          <c:extLst xmlns:c16r2="http://schemas.microsoft.com/office/drawing/2015/06/chart">
            <c:ext xmlns:c16="http://schemas.microsoft.com/office/drawing/2014/chart" uri="{C3380CC4-5D6E-409C-BE32-E72D297353CC}">
              <c16:uniqueId val="{00000002-697A-489F-B5E8-2EAF60BE4FBD}"/>
            </c:ext>
          </c:extLst>
        </c:ser>
        <c:ser>
          <c:idx val="1"/>
          <c:order val="1"/>
          <c:tx>
            <c:v>PCA</c:v>
          </c:tx>
          <c:spPr>
            <a:pattFill prst="pct20">
              <a:fgClr>
                <a:srgbClr val="C00000"/>
              </a:fgClr>
              <a:bgClr>
                <a:schemeClr val="bg1"/>
              </a:bgClr>
            </a:pattFill>
            <a:ln>
              <a:solidFill>
                <a:srgbClr val="C00000"/>
              </a:solidFill>
            </a:ln>
            <a:effectLst/>
          </c:spPr>
          <c:invertIfNegative val="0"/>
          <c:cat>
            <c:numRef>
              <c:f>Sheet1!$C$10:$C$13</c:f>
              <c:numCache>
                <c:formatCode>0%</c:formatCode>
                <c:ptCount val="4"/>
                <c:pt idx="0">
                  <c:v>0</c:v>
                </c:pt>
                <c:pt idx="1">
                  <c:v>0.15</c:v>
                </c:pt>
                <c:pt idx="2">
                  <c:v>0.35</c:v>
                </c:pt>
                <c:pt idx="3">
                  <c:v>0.5</c:v>
                </c:pt>
              </c:numCache>
            </c:numRef>
          </c:cat>
          <c:val>
            <c:numRef>
              <c:f>Sheet1!$B$1:$B$4</c:f>
              <c:numCache>
                <c:formatCode>General</c:formatCode>
                <c:ptCount val="4"/>
                <c:pt idx="0">
                  <c:v>61.08</c:v>
                </c:pt>
                <c:pt idx="1">
                  <c:v>61.07</c:v>
                </c:pt>
                <c:pt idx="2">
                  <c:v>59.51</c:v>
                </c:pt>
                <c:pt idx="3">
                  <c:v>59.49</c:v>
                </c:pt>
              </c:numCache>
            </c:numRef>
          </c:val>
          <c:extLst xmlns:c16r2="http://schemas.microsoft.com/office/drawing/2015/06/chart">
            <c:ext xmlns:c16="http://schemas.microsoft.com/office/drawing/2014/chart" uri="{C3380CC4-5D6E-409C-BE32-E72D297353CC}">
              <c16:uniqueId val="{00000003-697A-489F-B5E8-2EAF60BE4FBD}"/>
            </c:ext>
          </c:extLst>
        </c:ser>
        <c:ser>
          <c:idx val="2"/>
          <c:order val="2"/>
          <c:tx>
            <c:v>GLPCA</c:v>
          </c:tx>
          <c:spPr>
            <a:pattFill prst="dashVert">
              <a:fgClr>
                <a:srgbClr val="0070C0"/>
              </a:fgClr>
              <a:bgClr>
                <a:schemeClr val="bg1"/>
              </a:bgClr>
            </a:pattFill>
            <a:ln>
              <a:solidFill>
                <a:srgbClr val="FFC000"/>
              </a:solidFill>
            </a:ln>
            <a:effectLst/>
          </c:spPr>
          <c:invertIfNegative val="0"/>
          <c:cat>
            <c:numRef>
              <c:f>Sheet1!$C$10:$C$13</c:f>
              <c:numCache>
                <c:formatCode>0%</c:formatCode>
                <c:ptCount val="4"/>
                <c:pt idx="0">
                  <c:v>0</c:v>
                </c:pt>
                <c:pt idx="1">
                  <c:v>0.15</c:v>
                </c:pt>
                <c:pt idx="2">
                  <c:v>0.35</c:v>
                </c:pt>
                <c:pt idx="3">
                  <c:v>0.5</c:v>
                </c:pt>
              </c:numCache>
            </c:numRef>
          </c:cat>
          <c:val>
            <c:numRef>
              <c:f>Sheet1!$C$1:$C$4</c:f>
              <c:numCache>
                <c:formatCode>General</c:formatCode>
                <c:ptCount val="4"/>
                <c:pt idx="0">
                  <c:v>61.15</c:v>
                </c:pt>
                <c:pt idx="1">
                  <c:v>62.01</c:v>
                </c:pt>
                <c:pt idx="2">
                  <c:v>60.01</c:v>
                </c:pt>
                <c:pt idx="3">
                  <c:v>59.74</c:v>
                </c:pt>
              </c:numCache>
            </c:numRef>
          </c:val>
          <c:extLst xmlns:c16r2="http://schemas.microsoft.com/office/drawing/2015/06/chart">
            <c:ext xmlns:c16="http://schemas.microsoft.com/office/drawing/2014/chart" uri="{C3380CC4-5D6E-409C-BE32-E72D297353CC}">
              <c16:uniqueId val="{00000004-697A-489F-B5E8-2EAF60BE4FBD}"/>
            </c:ext>
          </c:extLst>
        </c:ser>
        <c:ser>
          <c:idx val="3"/>
          <c:order val="3"/>
          <c:tx>
            <c:v>GHPCA</c:v>
          </c:tx>
          <c:spPr>
            <a:solidFill>
              <a:srgbClr val="0070C0"/>
            </a:solidFill>
            <a:ln>
              <a:solidFill>
                <a:srgbClr val="0070C0"/>
              </a:solidFill>
            </a:ln>
            <a:effectLst/>
          </c:spPr>
          <c:invertIfNegative val="0"/>
          <c:cat>
            <c:numRef>
              <c:f>Sheet1!$C$10:$C$13</c:f>
              <c:numCache>
                <c:formatCode>0%</c:formatCode>
                <c:ptCount val="4"/>
                <c:pt idx="0">
                  <c:v>0</c:v>
                </c:pt>
                <c:pt idx="1">
                  <c:v>0.15</c:v>
                </c:pt>
                <c:pt idx="2">
                  <c:v>0.35</c:v>
                </c:pt>
                <c:pt idx="3">
                  <c:v>0.5</c:v>
                </c:pt>
              </c:numCache>
            </c:numRef>
          </c:cat>
          <c:val>
            <c:numRef>
              <c:f>Sheet1!$D$1:$D$4</c:f>
              <c:numCache>
                <c:formatCode>General</c:formatCode>
                <c:ptCount val="4"/>
                <c:pt idx="0">
                  <c:v>62.22</c:v>
                </c:pt>
                <c:pt idx="1">
                  <c:v>62.85</c:v>
                </c:pt>
                <c:pt idx="2">
                  <c:v>61.85</c:v>
                </c:pt>
                <c:pt idx="3">
                  <c:v>60.86</c:v>
                </c:pt>
              </c:numCache>
            </c:numRef>
          </c:val>
          <c:extLst xmlns:c16r2="http://schemas.microsoft.com/office/drawing/2015/06/chart">
            <c:ext xmlns:c16="http://schemas.microsoft.com/office/drawing/2014/chart" uri="{C3380CC4-5D6E-409C-BE32-E72D297353CC}">
              <c16:uniqueId val="{00000005-697A-489F-B5E8-2EAF60BE4FBD}"/>
            </c:ext>
          </c:extLst>
        </c:ser>
        <c:ser>
          <c:idx val="4"/>
          <c:order val="4"/>
          <c:tx>
            <c:v>RPCA</c:v>
          </c:tx>
          <c:spPr>
            <a:pattFill prst="pct20">
              <a:fgClr>
                <a:srgbClr val="92D050"/>
              </a:fgClr>
              <a:bgClr>
                <a:schemeClr val="bg1"/>
              </a:bgClr>
            </a:pattFill>
            <a:ln>
              <a:solidFill>
                <a:srgbClr val="92D050"/>
              </a:solidFill>
            </a:ln>
            <a:effectLst/>
          </c:spPr>
          <c:invertIfNegative val="0"/>
          <c:cat>
            <c:numRef>
              <c:f>Sheet1!$C$10:$C$13</c:f>
              <c:numCache>
                <c:formatCode>0%</c:formatCode>
                <c:ptCount val="4"/>
                <c:pt idx="0">
                  <c:v>0</c:v>
                </c:pt>
                <c:pt idx="1">
                  <c:v>0.15</c:v>
                </c:pt>
                <c:pt idx="2">
                  <c:v>0.35</c:v>
                </c:pt>
                <c:pt idx="3">
                  <c:v>0.5</c:v>
                </c:pt>
              </c:numCache>
            </c:numRef>
          </c:cat>
          <c:val>
            <c:numRef>
              <c:f>Sheet1!$E$1:$E$4</c:f>
              <c:numCache>
                <c:formatCode>General</c:formatCode>
                <c:ptCount val="4"/>
                <c:pt idx="0">
                  <c:v>62.13</c:v>
                </c:pt>
                <c:pt idx="1">
                  <c:v>62.29</c:v>
                </c:pt>
                <c:pt idx="2">
                  <c:v>64.959999999999994</c:v>
                </c:pt>
                <c:pt idx="3">
                  <c:v>61.43</c:v>
                </c:pt>
              </c:numCache>
            </c:numRef>
          </c:val>
          <c:extLst xmlns:c16r2="http://schemas.microsoft.com/office/drawing/2015/06/chart">
            <c:ext xmlns:c16="http://schemas.microsoft.com/office/drawing/2014/chart" uri="{C3380CC4-5D6E-409C-BE32-E72D297353CC}">
              <c16:uniqueId val="{00000006-697A-489F-B5E8-2EAF60BE4FBD}"/>
            </c:ext>
          </c:extLst>
        </c:ser>
        <c:ser>
          <c:idx val="5"/>
          <c:order val="5"/>
          <c:tx>
            <c:v>RPCAG</c:v>
          </c:tx>
          <c:spPr>
            <a:pattFill prst="pct5">
              <a:fgClr>
                <a:srgbClr val="00B0F0"/>
              </a:fgClr>
              <a:bgClr>
                <a:schemeClr val="bg1"/>
              </a:bgClr>
            </a:pattFill>
            <a:ln>
              <a:solidFill>
                <a:srgbClr val="00B0F0"/>
              </a:solidFill>
            </a:ln>
            <a:effectLst/>
          </c:spPr>
          <c:invertIfNegative val="0"/>
          <c:cat>
            <c:numRef>
              <c:f>Sheet1!$C$10:$C$13</c:f>
              <c:numCache>
                <c:formatCode>0%</c:formatCode>
                <c:ptCount val="4"/>
                <c:pt idx="0">
                  <c:v>0</c:v>
                </c:pt>
                <c:pt idx="1">
                  <c:v>0.15</c:v>
                </c:pt>
                <c:pt idx="2">
                  <c:v>0.35</c:v>
                </c:pt>
                <c:pt idx="3">
                  <c:v>0.5</c:v>
                </c:pt>
              </c:numCache>
            </c:numRef>
          </c:cat>
          <c:val>
            <c:numRef>
              <c:f>Sheet1!$F$1:$F$4</c:f>
              <c:numCache>
                <c:formatCode>General</c:formatCode>
                <c:ptCount val="4"/>
                <c:pt idx="0">
                  <c:v>65.650000000000006</c:v>
                </c:pt>
                <c:pt idx="1">
                  <c:v>64.930000000000007</c:v>
                </c:pt>
                <c:pt idx="2">
                  <c:v>65.06</c:v>
                </c:pt>
                <c:pt idx="3">
                  <c:v>62.56</c:v>
                </c:pt>
              </c:numCache>
            </c:numRef>
          </c:val>
          <c:extLst xmlns:c16r2="http://schemas.microsoft.com/office/drawing/2015/06/chart">
            <c:ext xmlns:c16="http://schemas.microsoft.com/office/drawing/2014/chart" uri="{C3380CC4-5D6E-409C-BE32-E72D297353CC}">
              <c16:uniqueId val="{00000007-697A-489F-B5E8-2EAF60BE4FBD}"/>
            </c:ext>
          </c:extLst>
        </c:ser>
        <c:ser>
          <c:idx val="6"/>
          <c:order val="6"/>
          <c:tx>
            <c:v>GHRPCA</c:v>
          </c:tx>
          <c:spPr>
            <a:solidFill>
              <a:srgbClr val="C00000"/>
            </a:solidFill>
            <a:ln>
              <a:solidFill>
                <a:srgbClr val="C00000"/>
              </a:solidFill>
            </a:ln>
            <a:effectLst/>
          </c:spPr>
          <c:invertIfNegative val="0"/>
          <c:cat>
            <c:numRef>
              <c:f>Sheet1!$C$10:$C$13</c:f>
              <c:numCache>
                <c:formatCode>0%</c:formatCode>
                <c:ptCount val="4"/>
                <c:pt idx="0">
                  <c:v>0</c:v>
                </c:pt>
                <c:pt idx="1">
                  <c:v>0.15</c:v>
                </c:pt>
                <c:pt idx="2">
                  <c:v>0.35</c:v>
                </c:pt>
                <c:pt idx="3">
                  <c:v>0.5</c:v>
                </c:pt>
              </c:numCache>
            </c:numRef>
          </c:cat>
          <c:val>
            <c:numRef>
              <c:f>Sheet1!$G$1:$G$4</c:f>
              <c:numCache>
                <c:formatCode>General</c:formatCode>
                <c:ptCount val="4"/>
                <c:pt idx="0">
                  <c:v>65.959999999999994</c:v>
                </c:pt>
                <c:pt idx="1">
                  <c:v>66.08</c:v>
                </c:pt>
                <c:pt idx="2">
                  <c:v>66.19</c:v>
                </c:pt>
                <c:pt idx="3">
                  <c:v>63.04</c:v>
                </c:pt>
              </c:numCache>
            </c:numRef>
          </c:val>
          <c:extLst xmlns:c16r2="http://schemas.microsoft.com/office/drawing/2015/06/chart">
            <c:ext xmlns:c16="http://schemas.microsoft.com/office/drawing/2014/chart" uri="{C3380CC4-5D6E-409C-BE32-E72D297353CC}">
              <c16:uniqueId val="{00000008-697A-489F-B5E8-2EAF60BE4FBD}"/>
            </c:ext>
          </c:extLst>
        </c:ser>
        <c:dLbls>
          <c:showLegendKey val="0"/>
          <c:showVal val="0"/>
          <c:showCatName val="0"/>
          <c:showSerName val="0"/>
          <c:showPercent val="0"/>
          <c:showBubbleSize val="0"/>
        </c:dLbls>
        <c:gapWidth val="219"/>
        <c:overlap val="-27"/>
        <c:axId val="-1852951200"/>
        <c:axId val="-1852953920"/>
      </c:barChart>
      <c:catAx>
        <c:axId val="-1852951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r>
                  <a:rPr lang="en-US" altLang="zh-CN" sz="1400" b="0" i="0" baseline="0">
                    <a:effectLst/>
                  </a:rPr>
                  <a:t>Missing Proportion</a:t>
                </a:r>
                <a:endParaRPr lang="zh-CN" altLang="zh-CN" sz="14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crossAx val="-1852953920"/>
        <c:crosses val="autoZero"/>
        <c:auto val="1"/>
        <c:lblAlgn val="ctr"/>
        <c:lblOffset val="100"/>
        <c:noMultiLvlLbl val="0"/>
      </c:catAx>
      <c:valAx>
        <c:axId val="-1852953920"/>
        <c:scaling>
          <c:orientation val="minMax"/>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r>
                  <a:rPr lang="en-US" altLang="zh-CN" sz="1400" b="0" i="0" baseline="0">
                    <a:effectLst/>
                  </a:rPr>
                  <a:t>Accuray(%)</a:t>
                </a:r>
                <a:endParaRPr lang="zh-CN" altLang="zh-CN" sz="14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crossAx val="-1852951200"/>
        <c:crosses val="autoZero"/>
        <c:crossBetween val="between"/>
      </c:valAx>
      <c:spPr>
        <a:noFill/>
        <a:ln>
          <a:noFill/>
        </a:ln>
        <a:effectLst/>
      </c:spPr>
    </c:plotArea>
    <c:legend>
      <c:legendPos val="r"/>
      <c:legendEntry>
        <c:idx val="3"/>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zh-CN"/>
          </a:p>
        </c:txPr>
      </c:legendEntry>
      <c:legendEntry>
        <c:idx val="6"/>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zh-CN"/>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aseline="0">
          <a:solidFill>
            <a:schemeClr val="tx1"/>
          </a:solidFill>
          <a:latin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32.wmf"/><Relationship Id="rId1" Type="http://schemas.openxmlformats.org/officeDocument/2006/relationships/image" Target="../media/image1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drawings/drawing1.xml><?xml version="1.0" encoding="utf-8"?>
<c:userShapes xmlns:c="http://schemas.openxmlformats.org/drawingml/2006/chart">
  <cdr:relSizeAnchor xmlns:cdr="http://schemas.openxmlformats.org/drawingml/2006/chartDrawing">
    <cdr:from>
      <cdr:x>0.28214</cdr:x>
      <cdr:y>0.72655</cdr:y>
    </cdr:from>
    <cdr:to>
      <cdr:x>0.30097</cdr:x>
      <cdr:y>0.75894</cdr:y>
    </cdr:to>
    <cdr:sp macro="" textlink="">
      <cdr:nvSpPr>
        <cdr:cNvPr id="2" name="流程图: 接点 1">
          <a:extLst xmlns:a="http://schemas.openxmlformats.org/drawingml/2006/main">
            <a:ext uri="{FF2B5EF4-FFF2-40B4-BE49-F238E27FC236}">
              <a16:creationId xmlns:a16="http://schemas.microsoft.com/office/drawing/2014/main" xmlns="" id="{7B2DB378-8DAC-4194-A031-892A8635FA6D}"/>
            </a:ext>
          </a:extLst>
        </cdr:cNvPr>
        <cdr:cNvSpPr/>
      </cdr:nvSpPr>
      <cdr:spPr>
        <a:xfrm xmlns:a="http://schemas.openxmlformats.org/drawingml/2006/main">
          <a:off x="1130038" y="1903602"/>
          <a:ext cx="75415" cy="84841"/>
        </a:xfrm>
        <a:prstGeom xmlns:a="http://schemas.openxmlformats.org/drawingml/2006/main" prst="flowChartConnector">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zh-CN" alt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3E27D-440C-4385-90E1-B0FF34552653}" type="datetimeFigureOut">
              <a:rPr lang="zh-CN" altLang="en-US" smtClean="0"/>
              <a:t>2019/6/1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3B03E-1039-43A1-9A7E-B774E72F5F67}" type="slidenum">
              <a:rPr lang="zh-CN" altLang="en-US" smtClean="0"/>
              <a:t>‹#›</a:t>
            </a:fld>
            <a:endParaRPr lang="zh-CN" altLang="en-US"/>
          </a:p>
        </p:txBody>
      </p:sp>
    </p:spTree>
    <p:extLst>
      <p:ext uri="{BB962C8B-B14F-4D97-AF65-F5344CB8AC3E}">
        <p14:creationId xmlns:p14="http://schemas.microsoft.com/office/powerpoint/2010/main" val="70851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1</a:t>
            </a:fld>
            <a:endParaRPr lang="zh-CN" altLang="en-US"/>
          </a:p>
        </p:txBody>
      </p:sp>
    </p:spTree>
    <p:extLst>
      <p:ext uri="{BB962C8B-B14F-4D97-AF65-F5344CB8AC3E}">
        <p14:creationId xmlns:p14="http://schemas.microsoft.com/office/powerpoint/2010/main" val="2499240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主成分分析虽然已经有了较早就已经被提出，但直到现在他仍然作为</a:t>
            </a:r>
            <a:r>
              <a:rPr lang="zh-CN" altLang="en-US" dirty="0">
                <a:latin typeface="宋体" panose="02010600030101010101" pitchFamily="2" charset="-122"/>
                <a:ea typeface="宋体" panose="02010600030101010101" pitchFamily="2" charset="-122"/>
              </a:rPr>
              <a:t>最经典的降维算法之一被使用。并且从不同角度基于</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的改进算法一直在持续研究</a:t>
            </a:r>
          </a:p>
          <a:p>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10</a:t>
            </a:fld>
            <a:endParaRPr lang="zh-CN" altLang="en-US"/>
          </a:p>
        </p:txBody>
      </p:sp>
    </p:spTree>
    <p:extLst>
      <p:ext uri="{BB962C8B-B14F-4D97-AF65-F5344CB8AC3E}">
        <p14:creationId xmlns:p14="http://schemas.microsoft.com/office/powerpoint/2010/main" val="279678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主成分分析：简单总结就是通过一组正交变换，将高维空间中的原始数据矩阵投影到了低维空间中，使得矩阵维度降低，可以减少后续任务的运算时间并提高准确率</a:t>
            </a:r>
          </a:p>
          <a:p>
            <a:r>
              <a:rPr lang="zh-CN" altLang="en-US" dirty="0"/>
              <a:t> 但当所使用的数据中存在较大的异常值、离群值时，主成分分析会受其影响无法得到好的投影效果</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11</a:t>
            </a:fld>
            <a:endParaRPr lang="zh-CN" altLang="en-US"/>
          </a:p>
        </p:txBody>
      </p:sp>
    </p:spTree>
    <p:extLst>
      <p:ext uri="{BB962C8B-B14F-4D97-AF65-F5344CB8AC3E}">
        <p14:creationId xmlns:p14="http://schemas.microsoft.com/office/powerpoint/2010/main" val="2816184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相比于其他的</a:t>
            </a:r>
            <a:r>
              <a:rPr lang="en-US" altLang="zh-CN" sz="900" b="0" i="0" kern="1200" dirty="0">
                <a:solidFill>
                  <a:schemeClr val="tx1"/>
                </a:solidFill>
                <a:effectLst/>
                <a:latin typeface="+mn-lt"/>
                <a:ea typeface="+mn-ea"/>
                <a:cs typeface="+mn-cs"/>
              </a:rPr>
              <a:t>synthetic noise distribution</a:t>
            </a:r>
            <a:r>
              <a:rPr lang="zh-CN" altLang="en-US" sz="900" b="0" i="0" kern="1200" dirty="0">
                <a:solidFill>
                  <a:schemeClr val="tx1"/>
                </a:solidFill>
                <a:effectLst/>
                <a:latin typeface="+mn-lt"/>
                <a:ea typeface="+mn-ea"/>
                <a:cs typeface="+mn-cs"/>
              </a:rPr>
              <a:t>，高斯噪音确实有他的合理性。在真实噪音的噪音源特别复杂的时候，高斯噪音可能算是最好的对真实噪音的模拟</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采用高斯噪音，是为了更好地模拟未知的真实噪音：在真实环境中，噪音往往不是由单一源头造成的，而是很多不同来源的噪音复合体</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在高斯噪音试验下效果的算法，不一定在真实噪音下效果也同样地好。这个要看真实噪音具体长啥样，还要看算法本身的设计是否对噪音分布有一定的鲁棒性。</a:t>
            </a:r>
            <a:endParaRPr lang="en-US" altLang="zh-CN" sz="900" b="0" i="0" kern="1200" dirty="0">
              <a:solidFill>
                <a:schemeClr val="tx1"/>
              </a:solidFill>
              <a:effectLst/>
              <a:latin typeface="+mn-lt"/>
              <a:ea typeface="+mn-ea"/>
              <a:cs typeface="+mn-cs"/>
            </a:endParaRPr>
          </a:p>
          <a:p>
            <a:r>
              <a:rPr lang="en-US" altLang="zh-CN" sz="900" kern="1200" dirty="0">
                <a:solidFill>
                  <a:schemeClr val="tx1"/>
                </a:solidFill>
                <a:latin typeface="+mn-lt"/>
                <a:ea typeface="+mn-ea"/>
                <a:cs typeface="+mn-cs"/>
              </a:rPr>
              <a:t>PCA</a:t>
            </a:r>
            <a:r>
              <a:rPr lang="zh-CN" altLang="en-US" sz="900" kern="1200" dirty="0">
                <a:solidFill>
                  <a:schemeClr val="tx1"/>
                </a:solidFill>
                <a:latin typeface="+mn-lt"/>
                <a:ea typeface="+mn-ea"/>
                <a:cs typeface="+mn-cs"/>
              </a:rPr>
              <a:t>可以说是目前用于数据分析和尺寸缩减的最广泛使用的统计工具。然而，它在严重腐败的观察中的脆弱性往往使其有效性处于危险之中 </a:t>
            </a:r>
            <a:r>
              <a:rPr lang="en-US" altLang="zh-CN" sz="900" kern="1200" dirty="0">
                <a:solidFill>
                  <a:schemeClr val="tx1"/>
                </a:solidFill>
                <a:latin typeface="+mn-lt"/>
                <a:ea typeface="+mn-ea"/>
                <a:cs typeface="+mn-cs"/>
              </a:rPr>
              <a:t>- </a:t>
            </a:r>
            <a:r>
              <a:rPr lang="zh-CN" altLang="en-US" sz="900" kern="1200" dirty="0">
                <a:solidFill>
                  <a:schemeClr val="tx1"/>
                </a:solidFill>
                <a:latin typeface="+mn-lt"/>
                <a:ea typeface="+mn-ea"/>
                <a:cs typeface="+mn-cs"/>
              </a:rPr>
              <a:t>在</a:t>
            </a:r>
            <a:r>
              <a:rPr lang="en-US" altLang="zh-CN" sz="900" kern="1200" dirty="0">
                <a:solidFill>
                  <a:schemeClr val="tx1"/>
                </a:solidFill>
                <a:latin typeface="+mn-lt"/>
                <a:ea typeface="+mn-ea"/>
                <a:cs typeface="+mn-cs"/>
              </a:rPr>
              <a:t>M</a:t>
            </a:r>
            <a:r>
              <a:rPr lang="zh-CN" altLang="en-US" sz="900" kern="1200" dirty="0">
                <a:solidFill>
                  <a:schemeClr val="tx1"/>
                </a:solidFill>
                <a:latin typeface="+mn-lt"/>
                <a:ea typeface="+mn-ea"/>
                <a:cs typeface="+mn-cs"/>
              </a:rPr>
              <a:t>中单一严重腐败的进入可能使我估计的任意远离真正的</a:t>
            </a:r>
            <a:r>
              <a:rPr lang="en-US" altLang="zh-CN" sz="900" kern="1200" dirty="0">
                <a:solidFill>
                  <a:schemeClr val="tx1"/>
                </a:solidFill>
                <a:latin typeface="+mn-lt"/>
                <a:ea typeface="+mn-ea"/>
                <a:cs typeface="+mn-cs"/>
              </a:rPr>
              <a:t>Lo</a:t>
            </a:r>
            <a:r>
              <a:rPr lang="zh-CN" altLang="en-US" sz="900" kern="1200" dirty="0">
                <a:solidFill>
                  <a:schemeClr val="tx1"/>
                </a:solidFill>
                <a:latin typeface="+mn-lt"/>
                <a:ea typeface="+mn-ea"/>
                <a:cs typeface="+mn-cs"/>
              </a:rPr>
              <a:t>。不幸的是，现在在图像处理，网络数据分析和生物信息学这样的现代应用中普遍存在严重错误，其中一些测量可能被任意破坏（由于遮挡，恶意篡改或传感器故障）或者与低 </a:t>
            </a:r>
            <a:r>
              <a:rPr lang="en-US" altLang="zh-CN" sz="900" kern="1200" dirty="0">
                <a:solidFill>
                  <a:schemeClr val="tx1"/>
                </a:solidFill>
                <a:latin typeface="+mn-lt"/>
                <a:ea typeface="+mn-ea"/>
                <a:cs typeface="+mn-cs"/>
              </a:rPr>
              <a:t>- </a:t>
            </a:r>
            <a:r>
              <a:rPr lang="zh-CN" altLang="en-US" sz="900" kern="1200" dirty="0">
                <a:solidFill>
                  <a:schemeClr val="tx1"/>
                </a:solidFill>
                <a:latin typeface="+mn-lt"/>
                <a:ea typeface="+mn-ea"/>
                <a:cs typeface="+mn-cs"/>
              </a:rPr>
              <a:t>无关我们寻求识别的维数结构</a:t>
            </a:r>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78682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L0</a:t>
            </a:r>
            <a:r>
              <a:rPr lang="zh-CN" altLang="en-US" sz="1200" b="1" i="0" kern="1200" dirty="0">
                <a:solidFill>
                  <a:schemeClr val="tx1"/>
                </a:solidFill>
                <a:effectLst/>
                <a:latin typeface="+mn-lt"/>
                <a:ea typeface="+mn-ea"/>
                <a:cs typeface="+mn-cs"/>
              </a:rPr>
              <a:t>范数</a:t>
            </a:r>
            <a:r>
              <a:rPr lang="zh-CN" altLang="en-US" sz="1200" b="0" i="0" kern="1200" dirty="0">
                <a:solidFill>
                  <a:schemeClr val="tx1"/>
                </a:solidFill>
                <a:effectLst/>
                <a:latin typeface="+mn-lt"/>
                <a:ea typeface="+mn-ea"/>
                <a:cs typeface="+mn-cs"/>
              </a:rPr>
              <a:t>是指向量中非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的元素的个数。如果我们用</a:t>
            </a:r>
            <a:r>
              <a:rPr lang="en-US" altLang="zh-CN" sz="1200" b="0" i="0" kern="1200" dirty="0">
                <a:solidFill>
                  <a:schemeClr val="tx1"/>
                </a:solidFill>
                <a:effectLst/>
                <a:latin typeface="+mn-lt"/>
                <a:ea typeface="+mn-ea"/>
                <a:cs typeface="+mn-cs"/>
              </a:rPr>
              <a:t>L0</a:t>
            </a:r>
            <a:r>
              <a:rPr lang="zh-CN" altLang="en-US" sz="1200" b="0" i="0" kern="1200" dirty="0">
                <a:solidFill>
                  <a:schemeClr val="tx1"/>
                </a:solidFill>
                <a:effectLst/>
                <a:latin typeface="+mn-lt"/>
                <a:ea typeface="+mn-ea"/>
                <a:cs typeface="+mn-cs"/>
              </a:rPr>
              <a:t>范数来规则化一个参数矩阵</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的话，就是希望</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的大部分元素都是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。矩阵</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为稀疏矩阵，但都用</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范数去实现稀疏。</a:t>
            </a:r>
          </a:p>
          <a:p>
            <a:r>
              <a:rPr lang="en-US" altLang="zh-CN" sz="1200" b="1" i="0" kern="1200" dirty="0">
                <a:solidFill>
                  <a:schemeClr val="tx1"/>
                </a:solidFill>
                <a:effectLst/>
                <a:latin typeface="+mn-lt"/>
                <a:ea typeface="+mn-ea"/>
                <a:cs typeface="+mn-cs"/>
              </a:rPr>
              <a:t>L1</a:t>
            </a:r>
            <a:r>
              <a:rPr lang="zh-CN" altLang="en-US" sz="1200" b="1" i="0" kern="1200" dirty="0">
                <a:solidFill>
                  <a:schemeClr val="tx1"/>
                </a:solidFill>
                <a:effectLst/>
                <a:latin typeface="+mn-lt"/>
                <a:ea typeface="+mn-ea"/>
                <a:cs typeface="+mn-cs"/>
              </a:rPr>
              <a:t>范数</a:t>
            </a:r>
            <a:r>
              <a:rPr lang="zh-CN" altLang="en-US" sz="1200" b="0" i="0" kern="1200" dirty="0">
                <a:solidFill>
                  <a:schemeClr val="tx1"/>
                </a:solidFill>
                <a:effectLst/>
                <a:latin typeface="+mn-lt"/>
                <a:ea typeface="+mn-ea"/>
                <a:cs typeface="+mn-cs"/>
              </a:rPr>
              <a:t>是指向量中各个元素绝对值之和，也有个美称叫 </a:t>
            </a:r>
            <a:r>
              <a:rPr lang="zh-CN" altLang="en-US" sz="1200" b="1" i="0" kern="1200" dirty="0">
                <a:solidFill>
                  <a:schemeClr val="tx1"/>
                </a:solidFill>
                <a:effectLst/>
                <a:latin typeface="+mn-lt"/>
                <a:ea typeface="+mn-ea"/>
                <a:cs typeface="+mn-cs"/>
              </a:rPr>
              <a:t>“稀疏规则算子”（</a:t>
            </a:r>
            <a:r>
              <a:rPr lang="en-US" altLang="zh-CN" sz="1200" b="1" i="0" kern="1200" dirty="0">
                <a:solidFill>
                  <a:schemeClr val="tx1"/>
                </a:solidFill>
                <a:effectLst/>
                <a:latin typeface="+mn-lt"/>
                <a:ea typeface="+mn-ea"/>
                <a:cs typeface="+mn-cs"/>
              </a:rPr>
              <a:t>Lasso regularization</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为什么</a:t>
            </a:r>
            <a:r>
              <a:rPr lang="en-US" altLang="zh-CN" sz="1200" b="1" i="0" kern="1200" dirty="0">
                <a:solidFill>
                  <a:schemeClr val="tx1"/>
                </a:solidFill>
                <a:effectLst/>
                <a:latin typeface="+mn-lt"/>
                <a:ea typeface="+mn-ea"/>
                <a:cs typeface="+mn-cs"/>
              </a:rPr>
              <a:t>L1</a:t>
            </a:r>
            <a:r>
              <a:rPr lang="zh-CN" altLang="en-US" sz="1200" b="1" i="0" kern="1200" dirty="0">
                <a:solidFill>
                  <a:schemeClr val="tx1"/>
                </a:solidFill>
                <a:effectLst/>
                <a:latin typeface="+mn-lt"/>
                <a:ea typeface="+mn-ea"/>
                <a:cs typeface="+mn-cs"/>
              </a:rPr>
              <a:t>范数会使权值稀疏？</a:t>
            </a:r>
          </a:p>
          <a:p>
            <a:r>
              <a:rPr lang="zh-CN" altLang="en-US" sz="1200" b="0" i="0" kern="1200" dirty="0">
                <a:solidFill>
                  <a:schemeClr val="tx1"/>
                </a:solidFill>
                <a:effectLst/>
                <a:latin typeface="+mn-lt"/>
                <a:ea typeface="+mn-ea"/>
                <a:cs typeface="+mn-cs"/>
              </a:rPr>
              <a:t>它是</a:t>
            </a:r>
            <a:r>
              <a:rPr lang="en-US" altLang="zh-CN" sz="1200" b="0" i="0" kern="1200" dirty="0">
                <a:solidFill>
                  <a:schemeClr val="tx1"/>
                </a:solidFill>
                <a:effectLst/>
                <a:latin typeface="+mn-lt"/>
                <a:ea typeface="+mn-ea"/>
                <a:cs typeface="+mn-cs"/>
              </a:rPr>
              <a:t>L0</a:t>
            </a:r>
            <a:r>
              <a:rPr lang="zh-CN" altLang="en-US" sz="1200" b="0" i="0" kern="1200" dirty="0">
                <a:solidFill>
                  <a:schemeClr val="tx1"/>
                </a:solidFill>
                <a:effectLst/>
                <a:latin typeface="+mn-lt"/>
                <a:ea typeface="+mn-ea"/>
                <a:cs typeface="+mn-cs"/>
              </a:rPr>
              <a:t>范数的最优凸近似；</a:t>
            </a:r>
          </a:p>
          <a:p>
            <a:r>
              <a:rPr lang="zh-CN" altLang="en-US" sz="1200" b="0" i="0" kern="1200" dirty="0">
                <a:solidFill>
                  <a:schemeClr val="tx1"/>
                </a:solidFill>
                <a:effectLst/>
                <a:latin typeface="+mn-lt"/>
                <a:ea typeface="+mn-ea"/>
                <a:cs typeface="+mn-cs"/>
              </a:rPr>
              <a:t>任何的规则化算子，如果他在</a:t>
            </a:r>
            <a:r>
              <a:rPr lang="en-US" altLang="zh-CN" sz="1200" b="0" i="0" kern="1200" dirty="0">
                <a:solidFill>
                  <a:schemeClr val="tx1"/>
                </a:solidFill>
                <a:effectLst/>
                <a:latin typeface="+mn-lt"/>
                <a:ea typeface="+mn-ea"/>
                <a:cs typeface="+mn-cs"/>
              </a:rPr>
              <a:t>Wi=0</a:t>
            </a:r>
            <a:r>
              <a:rPr lang="zh-CN" altLang="en-US" sz="1200" b="0" i="0" kern="1200" dirty="0">
                <a:solidFill>
                  <a:schemeClr val="tx1"/>
                </a:solidFill>
                <a:effectLst/>
                <a:latin typeface="+mn-lt"/>
                <a:ea typeface="+mn-ea"/>
                <a:cs typeface="+mn-cs"/>
              </a:rPr>
              <a:t>的地方不可微，并且可以分解为一个“求和”的形式，那么这个规则化算子就可以实现稀疏。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详情见</a:t>
            </a:r>
            <a:r>
              <a:rPr lang="en-US" altLang="zh-CN"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不用</a:t>
            </a:r>
            <a:r>
              <a:rPr lang="en-US" altLang="zh-CN" sz="1200" b="1" i="0" kern="1200" dirty="0">
                <a:solidFill>
                  <a:schemeClr val="tx1"/>
                </a:solidFill>
                <a:effectLst/>
                <a:latin typeface="+mn-lt"/>
                <a:ea typeface="+mn-ea"/>
                <a:cs typeface="+mn-cs"/>
              </a:rPr>
              <a:t>L0</a:t>
            </a:r>
            <a:r>
              <a:rPr lang="zh-CN" altLang="en-US" sz="1200" b="1" i="0" kern="1200" dirty="0">
                <a:solidFill>
                  <a:schemeClr val="tx1"/>
                </a:solidFill>
                <a:effectLst/>
                <a:latin typeface="+mn-lt"/>
                <a:ea typeface="+mn-ea"/>
                <a:cs typeface="+mn-cs"/>
              </a:rPr>
              <a:t>范数实现稀疏，一是因为很难优化求解（</a:t>
            </a:r>
            <a:r>
              <a:rPr lang="en-US" altLang="zh-CN" sz="1200" b="1" i="0" kern="1200" dirty="0">
                <a:solidFill>
                  <a:schemeClr val="tx1"/>
                </a:solidFill>
                <a:effectLst/>
                <a:latin typeface="+mn-lt"/>
                <a:ea typeface="+mn-ea"/>
                <a:cs typeface="+mn-cs"/>
              </a:rPr>
              <a:t>NP</a:t>
            </a:r>
            <a:r>
              <a:rPr lang="zh-CN" altLang="en-US" sz="1200" b="1" i="0" kern="1200" dirty="0">
                <a:solidFill>
                  <a:schemeClr val="tx1"/>
                </a:solidFill>
                <a:effectLst/>
                <a:latin typeface="+mn-lt"/>
                <a:ea typeface="+mn-ea"/>
                <a:cs typeface="+mn-cs"/>
              </a:rPr>
              <a:t>难问题），二是</a:t>
            </a:r>
            <a:r>
              <a:rPr lang="en-US" altLang="zh-CN" sz="1200" b="1" i="0" kern="1200" dirty="0">
                <a:solidFill>
                  <a:schemeClr val="tx1"/>
                </a:solidFill>
                <a:effectLst/>
                <a:latin typeface="+mn-lt"/>
                <a:ea typeface="+mn-ea"/>
                <a:cs typeface="+mn-cs"/>
              </a:rPr>
              <a:t>L1</a:t>
            </a:r>
            <a:r>
              <a:rPr lang="zh-CN" altLang="en-US" sz="1200" b="1" i="0" kern="1200" dirty="0">
                <a:solidFill>
                  <a:schemeClr val="tx1"/>
                </a:solidFill>
                <a:effectLst/>
                <a:latin typeface="+mn-lt"/>
                <a:ea typeface="+mn-ea"/>
                <a:cs typeface="+mn-cs"/>
              </a:rPr>
              <a:t>范数是</a:t>
            </a:r>
            <a:r>
              <a:rPr lang="en-US" altLang="zh-CN" sz="1200" b="1" i="0" kern="1200" dirty="0">
                <a:solidFill>
                  <a:schemeClr val="tx1"/>
                </a:solidFill>
                <a:effectLst/>
                <a:latin typeface="+mn-lt"/>
                <a:ea typeface="+mn-ea"/>
                <a:cs typeface="+mn-cs"/>
              </a:rPr>
              <a:t>L0</a:t>
            </a:r>
            <a:r>
              <a:rPr lang="zh-CN" altLang="en-US" sz="1200" b="1" i="0" kern="1200" dirty="0">
                <a:solidFill>
                  <a:schemeClr val="tx1"/>
                </a:solidFill>
                <a:effectLst/>
                <a:latin typeface="+mn-lt"/>
                <a:ea typeface="+mn-ea"/>
                <a:cs typeface="+mn-cs"/>
              </a:rPr>
              <a:t>的最优凸近似，更易求解。</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3838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mn-lt"/>
                <a:ea typeface="+mn-ea"/>
                <a:cs typeface="+mn-cs"/>
              </a:rPr>
              <a:t>增广的拉格朗日乘子法</a:t>
            </a:r>
            <a:r>
              <a:rPr lang="en-US" altLang="zh-CN" sz="900" kern="1200" dirty="0">
                <a:solidFill>
                  <a:schemeClr val="tx1"/>
                </a:solidFill>
                <a:effectLst/>
                <a:latin typeface="+mn-lt"/>
                <a:ea typeface="+mn-ea"/>
                <a:cs typeface="+mn-cs"/>
              </a:rPr>
              <a:t>    1/sqrt(max(</a:t>
            </a:r>
            <a:r>
              <a:rPr lang="en-US" altLang="zh-CN" sz="900" kern="1200" dirty="0" err="1">
                <a:solidFill>
                  <a:schemeClr val="tx1"/>
                </a:solidFill>
                <a:effectLst/>
                <a:latin typeface="+mn-lt"/>
                <a:ea typeface="+mn-ea"/>
                <a:cs typeface="+mn-cs"/>
              </a:rPr>
              <a:t>n,q</a:t>
            </a:r>
            <a:r>
              <a:rPr lang="en-US" altLang="zh-CN" sz="900" kern="1200" dirty="0">
                <a:solidFill>
                  <a:schemeClr val="tx1"/>
                </a:solidFill>
                <a:effectLst/>
                <a:latin typeface="+mn-lt"/>
                <a:ea typeface="+mn-ea"/>
                <a:cs typeface="+mn-cs"/>
              </a:rPr>
              <a:t>))</a:t>
            </a:r>
          </a:p>
          <a:p>
            <a:r>
              <a:rPr lang="zh-CN" altLang="zh-CN" sz="900" kern="1200" dirty="0">
                <a:solidFill>
                  <a:schemeClr val="tx1"/>
                </a:solidFill>
                <a:effectLst/>
                <a:latin typeface="+mn-lt"/>
                <a:ea typeface="+mn-ea"/>
                <a:cs typeface="+mn-cs"/>
              </a:rPr>
              <a:t>加速近端梯度算法</a:t>
            </a:r>
            <a:endParaRPr lang="en-US" altLang="zh-CN" sz="900" kern="1200" dirty="0">
              <a:solidFill>
                <a:schemeClr val="tx1"/>
              </a:solidFill>
              <a:effectLst/>
              <a:latin typeface="+mn-lt"/>
              <a:ea typeface="+mn-ea"/>
              <a:cs typeface="+mn-cs"/>
            </a:endParaRPr>
          </a:p>
          <a:p>
            <a:r>
              <a:rPr lang="zh-CN" altLang="zh-CN" sz="900" kern="1200" dirty="0">
                <a:solidFill>
                  <a:schemeClr val="tx1"/>
                </a:solidFill>
                <a:effectLst/>
                <a:latin typeface="+mn-lt"/>
                <a:ea typeface="+mn-ea"/>
                <a:cs typeface="+mn-cs"/>
              </a:rPr>
              <a:t>奇异值阈值法</a:t>
            </a:r>
            <a:endParaRPr lang="en-US" altLang="zh-CN" sz="900" kern="1200" dirty="0">
              <a:solidFill>
                <a:schemeClr val="tx1"/>
              </a:solidFill>
              <a:effectLst/>
              <a:latin typeface="+mn-lt"/>
              <a:ea typeface="+mn-ea"/>
              <a:cs typeface="+mn-cs"/>
            </a:endParaRPr>
          </a:p>
          <a:p>
            <a:r>
              <a:rPr lang="zh-CN" altLang="zh-CN" sz="900" kern="1200" dirty="0">
                <a:solidFill>
                  <a:schemeClr val="tx1"/>
                </a:solidFill>
                <a:effectLst/>
                <a:latin typeface="+mn-lt"/>
                <a:ea typeface="+mn-ea"/>
                <a:cs typeface="+mn-cs"/>
              </a:rPr>
              <a:t>迭代阈值算法</a:t>
            </a:r>
            <a:endParaRPr lang="en-US" altLang="zh-CN" sz="900" kern="1200" dirty="0">
              <a:solidFill>
                <a:schemeClr val="tx1"/>
              </a:solidFill>
              <a:effectLst/>
              <a:latin typeface="+mn-lt"/>
              <a:ea typeface="+mn-ea"/>
              <a:cs typeface="+mn-cs"/>
            </a:endParaRPr>
          </a:p>
          <a:p>
            <a:r>
              <a:rPr lang="zh-CN" altLang="zh-CN" dirty="0">
                <a:latin typeface="Times New Roman" panose="02020603050405020304" pitchFamily="18" charset="0"/>
                <a:ea typeface="+mn-ea"/>
                <a:cs typeface="Times New Roman" panose="02020603050405020304" pitchFamily="18" charset="0"/>
              </a:rPr>
              <a:t>当原始样本数据较大的时候，经典的</a:t>
            </a:r>
            <a:r>
              <a:rPr lang="x-none" altLang="zh-CN" dirty="0">
                <a:ea typeface="+mn-ea"/>
                <a:cs typeface="Times New Roman" panose="02020603050405020304" pitchFamily="18" charset="0"/>
              </a:rPr>
              <a:t>PCA</a:t>
            </a:r>
            <a:r>
              <a:rPr lang="zh-CN" altLang="zh-CN" dirty="0">
                <a:latin typeface="Times New Roman" panose="02020603050405020304" pitchFamily="18" charset="0"/>
                <a:ea typeface="+mn-ea"/>
                <a:cs typeface="Times New Roman" panose="02020603050405020304" pitchFamily="18" charset="0"/>
              </a:rPr>
              <a:t>无法得到想要的降维结果，但鲁棒主成分分析能够从较大且被稀疏噪声数据干扰的数据矩阵中分解得到本质上的低秩数据矩阵。</a:t>
            </a:r>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410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15</a:t>
            </a:fld>
            <a:endParaRPr lang="zh-CN" altLang="en-US"/>
          </a:p>
        </p:txBody>
      </p:sp>
    </p:spTree>
    <p:extLst>
      <p:ext uri="{BB962C8B-B14F-4D97-AF65-F5344CB8AC3E}">
        <p14:creationId xmlns:p14="http://schemas.microsoft.com/office/powerpoint/2010/main" val="139469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如</a:t>
            </a:r>
            <a:r>
              <a:rPr lang="en-US" altLang="zh-CN" sz="1200" kern="1200" dirty="0">
                <a:solidFill>
                  <a:schemeClr val="tx1"/>
                </a:solidFill>
                <a:latin typeface="+mn-lt"/>
                <a:ea typeface="+mn-ea"/>
                <a:cs typeface="+mn-cs"/>
              </a:rPr>
              <a:t>PCA</a:t>
            </a:r>
            <a:r>
              <a:rPr lang="zh-CN" altLang="en-US" sz="1200" kern="1200" dirty="0">
                <a:solidFill>
                  <a:schemeClr val="tx1"/>
                </a:solidFill>
                <a:latin typeface="+mn-lt"/>
                <a:ea typeface="+mn-ea"/>
                <a:cs typeface="+mn-cs"/>
              </a:rPr>
              <a:t>所属的线性降维方法假设从高维空间到低维空间的函数映射是线性的，然而，在不少现实任务中，可能需要非线性映射才能找到恰当的低维嵌入</a:t>
            </a:r>
            <a:r>
              <a:rPr lang="en-US" altLang="zh-CN" sz="12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如图给出了一个例子，样本点从二维空间中的矩形区域采样后以</a:t>
            </a:r>
            <a:r>
              <a:rPr lang="en-US" altLang="zh-CN" sz="1200" kern="1200" dirty="0">
                <a:solidFill>
                  <a:schemeClr val="tx1"/>
                </a:solidFill>
                <a:latin typeface="+mn-lt"/>
                <a:ea typeface="+mn-ea"/>
                <a:cs typeface="+mn-cs"/>
              </a:rPr>
              <a:t>S</a:t>
            </a:r>
            <a:r>
              <a:rPr lang="zh-CN" altLang="en-US" sz="1200" kern="1200" dirty="0">
                <a:solidFill>
                  <a:schemeClr val="tx1"/>
                </a:solidFill>
                <a:latin typeface="+mn-lt"/>
                <a:ea typeface="+mn-ea"/>
                <a:cs typeface="+mn-cs"/>
              </a:rPr>
              <a:t>形曲面的形式嵌入到三维空间，若直接使用线性降维方法对三维空间观察到的样本点进行降维，则将丢失原本的低维结构。我们可以看到右侧</a:t>
            </a:r>
            <a:r>
              <a:rPr lang="en-US" altLang="zh-CN" sz="1200" kern="1200" dirty="0">
                <a:solidFill>
                  <a:schemeClr val="tx1"/>
                </a:solidFill>
                <a:latin typeface="+mn-lt"/>
                <a:ea typeface="+mn-ea"/>
                <a:cs typeface="+mn-cs"/>
              </a:rPr>
              <a:t>PCA</a:t>
            </a:r>
            <a:r>
              <a:rPr lang="zh-CN" altLang="en-US" sz="1200" kern="1200" dirty="0">
                <a:solidFill>
                  <a:schemeClr val="tx1"/>
                </a:solidFill>
                <a:latin typeface="+mn-lt"/>
                <a:ea typeface="+mn-ea"/>
                <a:cs typeface="+mn-cs"/>
              </a:rPr>
              <a:t>的结果，与原始二维空间的结果差别很大。说明直接利用线性的方法是行不通的</a:t>
            </a:r>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16</a:t>
            </a:fld>
            <a:endParaRPr lang="zh-CN" altLang="en-US"/>
          </a:p>
        </p:txBody>
      </p:sp>
    </p:spTree>
    <p:extLst>
      <p:ext uri="{BB962C8B-B14F-4D97-AF65-F5344CB8AC3E}">
        <p14:creationId xmlns:p14="http://schemas.microsoft.com/office/powerpoint/2010/main" val="3296394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非线性降维中一种比较常见的方法就是流形学习。</a:t>
            </a:r>
            <a:r>
              <a:rPr lang="en-US" altLang="zh-CN" sz="1200" b="0" i="0" u="none" strike="noStrike" kern="1200" baseline="0" dirty="0">
                <a:solidFill>
                  <a:schemeClr val="tx1"/>
                </a:solidFill>
                <a:latin typeface="+mn-lt"/>
                <a:ea typeface="+mn-ea"/>
                <a:cs typeface="+mn-cs"/>
              </a:rPr>
              <a:t>2000</a:t>
            </a:r>
            <a:r>
              <a:rPr lang="zh-CN" altLang="en-US" sz="1200" b="0" i="0" u="none" strike="noStrike" kern="1200" baseline="0" dirty="0">
                <a:solidFill>
                  <a:schemeClr val="tx1"/>
                </a:solidFill>
                <a:latin typeface="+mn-lt"/>
                <a:ea typeface="+mn-ea"/>
                <a:cs typeface="+mn-cs"/>
              </a:rPr>
              <a:t>年，</a:t>
            </a:r>
            <a:r>
              <a:rPr lang="en-US" altLang="zh-CN" sz="1200" b="0" i="0" u="none" strike="noStrike" kern="1200" baseline="0" dirty="0">
                <a:solidFill>
                  <a:schemeClr val="tx1"/>
                </a:solidFill>
                <a:latin typeface="+mn-lt"/>
                <a:ea typeface="+mn-ea"/>
                <a:cs typeface="+mn-cs"/>
              </a:rPr>
              <a:t>Seung</a:t>
            </a:r>
            <a:r>
              <a:rPr lang="zh-CN" altLang="en-US" sz="1200" b="0" i="0" u="none" strike="noStrike" kern="1200" baseline="0" dirty="0">
                <a:solidFill>
                  <a:schemeClr val="tx1"/>
                </a:solidFill>
                <a:latin typeface="+mn-lt"/>
                <a:ea typeface="+mn-ea"/>
                <a:cs typeface="+mn-cs"/>
              </a:rPr>
              <a:t>等人在著名的科学杂志</a:t>
            </a:r>
            <a:r>
              <a:rPr lang="en-US" altLang="zh-CN" sz="1200" b="0" i="0" u="none" strike="noStrike" kern="1200" baseline="0" dirty="0">
                <a:solidFill>
                  <a:schemeClr val="tx1"/>
                </a:solidFill>
                <a:latin typeface="+mn-lt"/>
                <a:ea typeface="+mn-ea"/>
                <a:cs typeface="+mn-cs"/>
              </a:rPr>
              <a:t>《Science》</a:t>
            </a:r>
            <a:r>
              <a:rPr lang="zh-CN" altLang="en-US" sz="1200" b="0" i="0" u="none" strike="noStrike" kern="1200" baseline="0" dirty="0">
                <a:solidFill>
                  <a:schemeClr val="tx1"/>
                </a:solidFill>
                <a:latin typeface="+mn-lt"/>
                <a:ea typeface="+mn-ea"/>
                <a:cs typeface="+mn-cs"/>
              </a:rPr>
              <a:t>上发表的论文中，首次提到“流形（</a:t>
            </a:r>
            <a:r>
              <a:rPr lang="en-US" altLang="zh-CN" sz="1200" b="0" i="0" u="none" strike="noStrike" kern="1200" baseline="0" dirty="0">
                <a:solidFill>
                  <a:schemeClr val="tx1"/>
                </a:solidFill>
                <a:latin typeface="+mn-lt"/>
                <a:ea typeface="+mn-ea"/>
                <a:cs typeface="+mn-cs"/>
              </a:rPr>
              <a:t>manifold</a:t>
            </a:r>
            <a:r>
              <a:rPr lang="zh-CN" altLang="en-US" sz="1200" b="0" i="0" u="none" strike="noStrike" kern="1200" baseline="0" dirty="0">
                <a:solidFill>
                  <a:schemeClr val="tx1"/>
                </a:solidFill>
                <a:latin typeface="+mn-lt"/>
                <a:ea typeface="+mn-ea"/>
                <a:cs typeface="+mn-cs"/>
              </a:rPr>
              <a:t>）”的概念。</a:t>
            </a:r>
            <a:endParaRPr lang="en-US" altLang="zh-CN" sz="1200" b="0" i="0" u="none" strike="noStrike" kern="1200" baseline="0" dirty="0">
              <a:solidFill>
                <a:schemeClr val="tx1"/>
              </a:solidFill>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形学习的方法认为我们所能观察到的数据实际上是由一个低维流行映射到高维空间的。由于数据内部特征的限制，一些高维中的数据会产生维度上的冗余，实际上这些数据只要比较低的维度就能唯一的表示。所以直观上来讲，一个流形好比是一个</a:t>
            </a:r>
            <a:r>
              <a:rPr lang="en-US" altLang="zh-CN" sz="1200" b="0" i="0" u="none" strike="noStrike" kern="1200" dirty="0">
                <a:solidFill>
                  <a:schemeClr val="tx1"/>
                </a:solidFill>
                <a:effectLst/>
                <a:latin typeface="+mn-lt"/>
                <a:ea typeface="+mn-ea"/>
                <a:cs typeface="+mn-cs"/>
              </a:rPr>
              <a:t>dd</a:t>
            </a:r>
            <a:r>
              <a:rPr lang="zh-CN" altLang="en-US" sz="1200" b="0" i="0" kern="1200" dirty="0">
                <a:solidFill>
                  <a:schemeClr val="tx1"/>
                </a:solidFill>
                <a:effectLst/>
                <a:latin typeface="+mn-lt"/>
                <a:ea typeface="+mn-ea"/>
                <a:cs typeface="+mn-cs"/>
              </a:rPr>
              <a:t>维的空间，在一个</a:t>
            </a:r>
            <a:r>
              <a:rPr lang="en-US" altLang="zh-CN" sz="1200" b="0" i="0" u="none" strike="noStrike" kern="1200" dirty="0">
                <a:solidFill>
                  <a:schemeClr val="tx1"/>
                </a:solidFill>
                <a:effectLst/>
                <a:latin typeface="+mn-lt"/>
                <a:ea typeface="+mn-ea"/>
                <a:cs typeface="+mn-cs"/>
              </a:rPr>
              <a:t>mm</a:t>
            </a:r>
            <a:r>
              <a:rPr lang="zh-CN" altLang="en-US" sz="1200" b="0" i="0" kern="1200" dirty="0">
                <a:solidFill>
                  <a:schemeClr val="tx1"/>
                </a:solidFill>
                <a:effectLst/>
                <a:latin typeface="+mn-lt"/>
                <a:ea typeface="+mn-ea"/>
                <a:cs typeface="+mn-cs"/>
              </a:rPr>
              <a:t>维的空间中</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m&gt;d</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m&gt;d</a:t>
            </a:r>
            <a:r>
              <a:rPr lang="zh-CN" altLang="en-US"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被扭曲之后的结果。需要注意的是流形并不是一个形状，而是一个空间。欧式空间也是流形的一种特殊情况</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863B03E-1039-43A1-9A7E-B774E72F5F67}" type="slidenum">
              <a:rPr lang="zh-CN" altLang="en-US" smtClean="0"/>
              <a:t>17</a:t>
            </a:fld>
            <a:endParaRPr lang="zh-CN" altLang="en-US"/>
          </a:p>
        </p:txBody>
      </p:sp>
    </p:spTree>
    <p:extLst>
      <p:ext uri="{BB962C8B-B14F-4D97-AF65-F5344CB8AC3E}">
        <p14:creationId xmlns:p14="http://schemas.microsoft.com/office/powerpoint/2010/main" val="1846497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根据观察的点不同，多种流形学习的方法被提出。</a:t>
            </a:r>
          </a:p>
        </p:txBody>
      </p:sp>
      <p:sp>
        <p:nvSpPr>
          <p:cNvPr id="4" name="灯片编号占位符 3"/>
          <p:cNvSpPr>
            <a:spLocks noGrp="1"/>
          </p:cNvSpPr>
          <p:nvPr>
            <p:ph type="sldNum" sz="quarter" idx="5"/>
          </p:nvPr>
        </p:nvSpPr>
        <p:spPr/>
        <p:txBody>
          <a:bodyPr/>
          <a:lstStyle/>
          <a:p>
            <a:fld id="{A863B03E-1039-43A1-9A7E-B774E72F5F67}" type="slidenum">
              <a:rPr lang="zh-CN" altLang="en-US" smtClean="0"/>
              <a:t>18</a:t>
            </a:fld>
            <a:endParaRPr lang="zh-CN" altLang="en-US"/>
          </a:p>
        </p:txBody>
      </p:sp>
    </p:spTree>
    <p:extLst>
      <p:ext uri="{BB962C8B-B14F-4D97-AF65-F5344CB8AC3E}">
        <p14:creationId xmlns:p14="http://schemas.microsoft.com/office/powerpoint/2010/main" val="2367395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下面选取比较常见的</a:t>
            </a:r>
            <a:r>
              <a:rPr lang="zh-CN" altLang="en-US" dirty="0">
                <a:latin typeface="宋体" panose="02010600030101010101" pitchFamily="2" charset="-122"/>
                <a:ea typeface="宋体" panose="02010600030101010101" pitchFamily="2" charset="-122"/>
              </a:rPr>
              <a:t>拉普拉斯特征映射进行简单介绍。该方法在</a:t>
            </a:r>
            <a:r>
              <a:rPr lang="en-US" altLang="zh-CN" dirty="0">
                <a:latin typeface="宋体" panose="02010600030101010101" pitchFamily="2" charset="-122"/>
                <a:ea typeface="宋体" panose="02010600030101010101" pitchFamily="2" charset="-122"/>
              </a:rPr>
              <a:t>2001</a:t>
            </a:r>
            <a:r>
              <a:rPr lang="zh-CN" altLang="en-US" dirty="0">
                <a:latin typeface="宋体" panose="02010600030101010101" pitchFamily="2" charset="-122"/>
                <a:ea typeface="宋体" panose="02010600030101010101" pitchFamily="2" charset="-122"/>
              </a:rPr>
              <a:t>年被提出。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借助一个近邻矩阵</a:t>
            </a:r>
            <a:r>
              <a:rPr lang="en-US" altLang="zh-CN" dirty="0">
                <a:latin typeface="宋体" panose="02010600030101010101" pitchFamily="2" charset="-122"/>
                <a:ea typeface="宋体" panose="02010600030101010101" pitchFamily="2" charset="-122"/>
              </a:rPr>
              <a:t>W</a:t>
            </a:r>
            <a:r>
              <a:rPr lang="zh-CN" altLang="en-US">
                <a:latin typeface="宋体" panose="02010600030101010101" pitchFamily="2" charset="-122"/>
                <a:ea typeface="宋体" panose="02010600030101010101" pitchFamily="2" charset="-122"/>
              </a:rPr>
              <a:t>来描述样本之间的关系，构造拉普拉斯矩阵来对样本进行低维映射，</a:t>
            </a:r>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19</a:t>
            </a:fld>
            <a:endParaRPr lang="zh-CN" altLang="en-US"/>
          </a:p>
        </p:txBody>
      </p:sp>
    </p:spTree>
    <p:extLst>
      <p:ext uri="{BB962C8B-B14F-4D97-AF65-F5344CB8AC3E}">
        <p14:creationId xmlns:p14="http://schemas.microsoft.com/office/powerpoint/2010/main" val="210210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2</a:t>
            </a:fld>
            <a:endParaRPr lang="zh-CN" altLang="en-US"/>
          </a:p>
        </p:txBody>
      </p:sp>
    </p:spTree>
    <p:extLst>
      <p:ext uri="{BB962C8B-B14F-4D97-AF65-F5344CB8AC3E}">
        <p14:creationId xmlns:p14="http://schemas.microsoft.com/office/powerpoint/2010/main" val="4232422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20</a:t>
            </a:fld>
            <a:endParaRPr lang="zh-CN" altLang="en-US"/>
          </a:p>
        </p:txBody>
      </p:sp>
    </p:spTree>
    <p:extLst>
      <p:ext uri="{BB962C8B-B14F-4D97-AF65-F5344CB8AC3E}">
        <p14:creationId xmlns:p14="http://schemas.microsoft.com/office/powerpoint/2010/main" val="3488648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并且根据这两种模型来进行不同的求解方式</a:t>
            </a:r>
          </a:p>
        </p:txBody>
      </p:sp>
      <p:sp>
        <p:nvSpPr>
          <p:cNvPr id="4" name="灯片编号占位符 3"/>
          <p:cNvSpPr>
            <a:spLocks noGrp="1"/>
          </p:cNvSpPr>
          <p:nvPr>
            <p:ph type="sldNum" sz="quarter" idx="5"/>
          </p:nvPr>
        </p:nvSpPr>
        <p:spPr/>
        <p:txBody>
          <a:bodyPr/>
          <a:lstStyle/>
          <a:p>
            <a:fld id="{A863B03E-1039-43A1-9A7E-B774E72F5F67}" type="slidenum">
              <a:rPr lang="zh-CN" altLang="en-US" smtClean="0"/>
              <a:t>22</a:t>
            </a:fld>
            <a:endParaRPr lang="zh-CN" altLang="en-US"/>
          </a:p>
        </p:txBody>
      </p:sp>
    </p:spTree>
    <p:extLst>
      <p:ext uri="{BB962C8B-B14F-4D97-AF65-F5344CB8AC3E}">
        <p14:creationId xmlns:p14="http://schemas.microsoft.com/office/powerpoint/2010/main" val="21953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，函数𝑓∈𝐶∞</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𝑀</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将高维样本映射到实数域𝑓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𝑀→𝑅。𝑆</a:t>
            </a:r>
            <a:r>
              <a:rPr lang="en-US" altLang="zh-CN" sz="1200" b="0" i="0" u="none" strike="noStrike" kern="1200" baseline="0" dirty="0">
                <a:solidFill>
                  <a:schemeClr val="tx1"/>
                </a:solidFill>
                <a:latin typeface="+mn-lt"/>
                <a:ea typeface="+mn-ea"/>
                <a:cs typeface="+mn-cs"/>
              </a:rPr>
              <a:t>Δ</a:t>
            </a:r>
            <a:r>
              <a:rPr lang="zh-CN" altLang="en-US" sz="1200" b="0" i="0" u="none" strike="noStrike" kern="1200" baseline="0" dirty="0">
                <a:solidFill>
                  <a:schemeClr val="tx1"/>
                </a:solidFill>
                <a:latin typeface="+mn-lt"/>
                <a:ea typeface="+mn-ea"/>
                <a:cs typeface="+mn-cs"/>
              </a:rPr>
              <a:t>的零空间，即：</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𝑓∈𝐶∞</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𝑀</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𝑆</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𝑓</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 ，只是𝑀上的常数函数</a:t>
            </a:r>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23</a:t>
            </a:fld>
            <a:endParaRPr lang="zh-CN" altLang="en-US"/>
          </a:p>
        </p:txBody>
      </p:sp>
    </p:spTree>
    <p:extLst>
      <p:ext uri="{BB962C8B-B14F-4D97-AF65-F5344CB8AC3E}">
        <p14:creationId xmlns:p14="http://schemas.microsoft.com/office/powerpoint/2010/main" val="4049915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268491-1078-41AB-B577-E8139A0617C4}" type="slidenum">
              <a:rPr lang="zh-CN" altLang="en-US" smtClean="0"/>
              <a:t>3</a:t>
            </a:fld>
            <a:endParaRPr lang="zh-CN" altLang="en-US"/>
          </a:p>
        </p:txBody>
      </p:sp>
    </p:spTree>
    <p:extLst>
      <p:ext uri="{BB962C8B-B14F-4D97-AF65-F5344CB8AC3E}">
        <p14:creationId xmlns:p14="http://schemas.microsoft.com/office/powerpoint/2010/main" val="308936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信息冗余的存在一方面增加了数据解释和分析的难度，造成数据理解障碍，</a:t>
            </a:r>
            <a:r>
              <a:rPr lang="zh-CN" altLang="en-US" dirty="0">
                <a:latin typeface="宋体" panose="02010600030101010101" pitchFamily="2" charset="-122"/>
                <a:ea typeface="宋体" panose="02010600030101010101" pitchFamily="2" charset="-122"/>
              </a:rPr>
              <a:t>无法通过它们学习有价值的信息</a:t>
            </a:r>
            <a:r>
              <a:rPr lang="zh-CN" altLang="en-US" sz="1200" b="0" i="0" u="none" strike="noStrike" kern="1200" baseline="0" dirty="0">
                <a:solidFill>
                  <a:schemeClr val="tx1"/>
                </a:solidFill>
                <a:latin typeface="+mn-lt"/>
                <a:ea typeface="+mn-ea"/>
                <a:cs typeface="+mn-cs"/>
              </a:rPr>
              <a:t>；另一方面会占用大量的存储空间，降低数据处理效率，甚至导致维度灾难。</a:t>
            </a:r>
            <a:endParaRPr lang="en-US" altLang="zh-CN"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例如有一组数据，当它处于一维空间时，他的分布很紧凑，我们可以根据需要提取一些信息，然后把他们放在二维空间中，虽然已经较为分散，但看上去仍然可以获得一些信息，但当把他们放在三维空间中是，我们可以看到此时他们的分布已经很分散了，如果我们利用这样分布的数据进行学习时，则无法得到好的效果。</a:t>
            </a:r>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4</a:t>
            </a:fld>
            <a:endParaRPr lang="zh-CN" altLang="en-US"/>
          </a:p>
        </p:txBody>
      </p:sp>
    </p:spTree>
    <p:extLst>
      <p:ext uri="{BB962C8B-B14F-4D97-AF65-F5344CB8AC3E}">
        <p14:creationId xmlns:p14="http://schemas.microsoft.com/office/powerpoint/2010/main" val="3934053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子空间学习算法可以解决此问题，来获取数据在低维空间中的分布，减少信息冗余的同时 增加样本密度。</a:t>
            </a:r>
            <a:endParaRPr lang="en-US" altLang="zh-CN" dirty="0"/>
          </a:p>
          <a:p>
            <a:r>
              <a:rPr lang="zh-CN" altLang="en-US" sz="1200" kern="1200" dirty="0">
                <a:solidFill>
                  <a:schemeClr val="tx1"/>
                </a:solidFill>
                <a:latin typeface="+mn-lt"/>
                <a:ea typeface="+mn-ea"/>
                <a:cs typeface="+mn-cs"/>
              </a:rPr>
              <a:t>为什么能进行降维？这是因为在很多时候，人们观测或收集到的数据样本虽是高维的，但与学习任务密切相关的也许仅是某个低维分布，即高维空间中的一个低维“嵌入”（</a:t>
            </a:r>
            <a:r>
              <a:rPr lang="en-US" altLang="zh-CN" sz="1200" kern="1200" dirty="0">
                <a:solidFill>
                  <a:schemeClr val="tx1"/>
                </a:solidFill>
                <a:latin typeface="+mn-lt"/>
                <a:ea typeface="+mn-ea"/>
                <a:cs typeface="+mn-cs"/>
              </a:rPr>
              <a:t>embedding</a:t>
            </a:r>
            <a:r>
              <a:rPr lang="zh-CN" altLang="en-US" sz="1200" kern="120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A863B03E-1039-43A1-9A7E-B774E72F5F67}" type="slidenum">
              <a:rPr lang="zh-CN" altLang="en-US" smtClean="0"/>
              <a:t>5</a:t>
            </a:fld>
            <a:endParaRPr lang="zh-CN" altLang="en-US"/>
          </a:p>
        </p:txBody>
      </p:sp>
    </p:spTree>
    <p:extLst>
      <p:ext uri="{BB962C8B-B14F-4D97-AF65-F5344CB8AC3E}">
        <p14:creationId xmlns:p14="http://schemas.microsoft.com/office/powerpoint/2010/main" val="64903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下面我们从最大可分性方向进行一下分析</a:t>
            </a:r>
            <a:endParaRPr lang="en-US" altLang="zh-CN" dirty="0"/>
          </a:p>
          <a:p>
            <a:r>
              <a:rPr lang="zh-CN" altLang="en-US" dirty="0">
                <a:latin typeface="宋体" panose="02010600030101010101" pitchFamily="2" charset="-122"/>
                <a:ea typeface="宋体" panose="02010600030101010101" pitchFamily="2" charset="-122"/>
              </a:rPr>
              <a:t>主成分分析</a:t>
            </a:r>
            <a:r>
              <a:rPr lang="zh-CN" altLang="zh-CN" dirty="0">
                <a:latin typeface="宋体" panose="02010600030101010101" pitchFamily="2" charset="-122"/>
                <a:ea typeface="宋体" panose="02010600030101010101" pitchFamily="2" charset="-122"/>
              </a:rPr>
              <a:t>将重复多余的变量删去，建立尽可能少维度的新变量，使得这些新变量是两两不相关的，而且这些新变量在反映</a:t>
            </a:r>
            <a:r>
              <a:rPr lang="zh-CN" altLang="en-US" dirty="0">
                <a:latin typeface="宋体" panose="02010600030101010101" pitchFamily="2" charset="-122"/>
                <a:ea typeface="宋体" panose="02010600030101010101" pitchFamily="2" charset="-122"/>
              </a:rPr>
              <a:t>的</a:t>
            </a:r>
            <a:r>
              <a:rPr lang="zh-CN" altLang="zh-CN" dirty="0">
                <a:latin typeface="宋体" panose="02010600030101010101" pitchFamily="2" charset="-122"/>
                <a:ea typeface="宋体" panose="02010600030101010101" pitchFamily="2" charset="-122"/>
              </a:rPr>
              <a:t>信息方面尽可能保持原有的信息。</a:t>
            </a:r>
            <a:r>
              <a:rPr lang="zh-CN" altLang="en-US" dirty="0">
                <a:latin typeface="宋体" panose="02010600030101010101" pitchFamily="2" charset="-122"/>
                <a:ea typeface="宋体" panose="02010600030101010101" pitchFamily="2" charset="-122"/>
              </a:rPr>
              <a:t>直观上看也就是希望</a:t>
            </a:r>
            <a:r>
              <a:rPr lang="zh-CN" altLang="en-US" dirty="0">
                <a:latin typeface="Times New Roman" panose="02020603050405020304" pitchFamily="18" charset="0"/>
                <a:ea typeface="宋体" panose="02010600030101010101" pitchFamily="2" charset="-122"/>
                <a:cs typeface="Times New Roman" panose="02020603050405020304" pitchFamily="18" charset="0"/>
              </a:rPr>
              <a:t>投影后的值尽可能分散，而这种分散程度，可以用数学上的</a:t>
            </a:r>
            <a:r>
              <a:rPr lang="zh-CN" altLang="en-US"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方差。</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863B03E-1039-43A1-9A7E-B774E72F5F67}" type="slidenum">
              <a:rPr lang="zh-CN" altLang="en-US" smtClean="0"/>
              <a:t>6</a:t>
            </a:fld>
            <a:endParaRPr lang="zh-CN" altLang="en-US"/>
          </a:p>
        </p:txBody>
      </p:sp>
    </p:spTree>
    <p:extLst>
      <p:ext uri="{BB962C8B-B14F-4D97-AF65-F5344CB8AC3E}">
        <p14:creationId xmlns:p14="http://schemas.microsoft.com/office/powerpoint/2010/main" val="75865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当扩展到多维降到多维的情况下，如果我们只选择方差最大的方向，很显然维度是不满足的，因此，应该还有其他约束条件。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让不同的维度上尽可能表示更多的原始信息，则不希望它们之间存在（线性）相关性的，因为相关性意味着两个字段不是完全独立，必然存在重复表示的信息。</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在数学上，用</a:t>
            </a:r>
            <a:r>
              <a:rPr lang="zh-CN" altLang="en-US"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协方差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表示其相关性</a:t>
            </a:r>
            <a:endParaRPr lang="en-US" altLang="zh-CN" b="0" i="0" dirty="0">
              <a:solidFill>
                <a:srgbClr val="5A5A5A"/>
              </a:solidFill>
              <a:effectLst/>
              <a:latin typeface="Helvetica Neue"/>
            </a:endParaRPr>
          </a:p>
          <a:p>
            <a:pPr algn="l"/>
            <a:r>
              <a:rPr lang="zh-CN" altLang="en-US" b="0" i="0" dirty="0">
                <a:solidFill>
                  <a:srgbClr val="5A5A5A"/>
                </a:solidFill>
                <a:effectLst/>
                <a:latin typeface="Helvetica Neue"/>
              </a:rPr>
              <a:t>协方差矩阵</a:t>
            </a:r>
            <a:r>
              <a:rPr lang="en-US" altLang="zh-CN" b="0" i="0" dirty="0">
                <a:solidFill>
                  <a:srgbClr val="5A5A5A"/>
                </a:solidFill>
                <a:effectLst/>
                <a:latin typeface="Helvetica Neue"/>
              </a:rPr>
              <a:t>C</a:t>
            </a:r>
            <a:r>
              <a:rPr lang="zh-CN" altLang="en-US" b="0" i="0" dirty="0">
                <a:solidFill>
                  <a:srgbClr val="5A5A5A"/>
                </a:solidFill>
                <a:effectLst/>
                <a:latin typeface="Helvetica Neue"/>
              </a:rPr>
              <a:t>是一个是对称矩阵，由线性代数的知识，我们知道实对称矩阵有一系列非常好的性质：实对称矩阵不同特征值对应的特征向量必然正交。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主成分分析是一种线性的数据降维算法，其主要思想是对一组有内部线性相关性的变量进行线性降维，使得高维数据投影到低维空间后保证：不同维度两两之间相互独立，即协方差为零；同时，同一个维度上的数据尽可能的离散，即每个维度方差最大。</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496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mn-ea"/>
              </a:rPr>
              <a:t>我们从另一个角度，从保持最小重构误差的角度来进行一下计算</a:t>
            </a:r>
            <a:endParaRPr lang="zh-CN" altLang="en-US" dirty="0"/>
          </a:p>
          <a:p>
            <a:r>
              <a:rPr lang="zh-CN" altLang="en-US" dirty="0">
                <a:latin typeface="宋体" panose="02010600030101010101" pitchFamily="2" charset="-122"/>
                <a:ea typeface="+mn-ea"/>
              </a:rPr>
              <a:t>利用</a:t>
            </a:r>
            <a:r>
              <a:rPr lang="en-US" altLang="zh-CN" dirty="0">
                <a:latin typeface="宋体" panose="02010600030101010101" pitchFamily="2" charset="-122"/>
                <a:ea typeface="+mn-ea"/>
              </a:rPr>
              <a:t>UQ</a:t>
            </a:r>
            <a:r>
              <a:rPr lang="zh-CN" altLang="en-US" dirty="0">
                <a:latin typeface="宋体" panose="02010600030101010101" pitchFamily="2" charset="-122"/>
                <a:ea typeface="+mn-ea"/>
              </a:rPr>
              <a:t>的乘积，我们可以对数据</a:t>
            </a:r>
            <a:r>
              <a:rPr lang="en-US" altLang="zh-CN" dirty="0">
                <a:latin typeface="宋体" panose="02010600030101010101" pitchFamily="2" charset="-122"/>
                <a:ea typeface="+mn-ea"/>
              </a:rPr>
              <a:t>X</a:t>
            </a:r>
            <a:r>
              <a:rPr lang="zh-CN" altLang="en-US" dirty="0">
                <a:latin typeface="宋体" panose="02010600030101010101" pitchFamily="2" charset="-122"/>
                <a:ea typeface="+mn-ea"/>
              </a:rPr>
              <a:t>其进行重构，而当重构误差最小时所得到的</a:t>
            </a:r>
            <a:r>
              <a:rPr lang="en-US" altLang="zh-CN" dirty="0">
                <a:latin typeface="宋体" panose="02010600030101010101" pitchFamily="2" charset="-122"/>
                <a:ea typeface="+mn-ea"/>
              </a:rPr>
              <a:t>U</a:t>
            </a:r>
            <a:r>
              <a:rPr lang="zh-CN" altLang="en-US" dirty="0">
                <a:latin typeface="宋体" panose="02010600030101010101" pitchFamily="2" charset="-122"/>
                <a:ea typeface="+mn-ea"/>
              </a:rPr>
              <a:t>、</a:t>
            </a:r>
            <a:r>
              <a:rPr lang="en-US" altLang="zh-CN" dirty="0">
                <a:latin typeface="宋体" panose="02010600030101010101" pitchFamily="2" charset="-122"/>
                <a:ea typeface="+mn-ea"/>
              </a:rPr>
              <a:t>Q</a:t>
            </a:r>
            <a:r>
              <a:rPr lang="zh-CN" altLang="en-US" dirty="0">
                <a:latin typeface="宋体" panose="02010600030101010101" pitchFamily="2" charset="-122"/>
                <a:ea typeface="+mn-ea"/>
              </a:rPr>
              <a:t>即为最优的正交基</a:t>
            </a:r>
            <a:endParaRPr lang="en-US" altLang="zh-CN" dirty="0">
              <a:latin typeface="宋体" panose="02010600030101010101" pitchFamily="2" charset="-122"/>
              <a:ea typeface="+mn-ea"/>
            </a:endParaRPr>
          </a:p>
          <a:p>
            <a:r>
              <a:rPr lang="zh-CN" altLang="en-US" dirty="0">
                <a:latin typeface="宋体" panose="02010600030101010101" pitchFamily="2" charset="-122"/>
                <a:ea typeface="+mn-ea"/>
              </a:rPr>
              <a:t>所需的降维投影方向为数据矩阵的协方差矩阵所对应的特征向量</a:t>
            </a:r>
            <a:endParaRPr lang="en-US" altLang="zh-CN" dirty="0">
              <a:latin typeface="宋体" panose="02010600030101010101" pitchFamily="2" charset="-122"/>
              <a:ea typeface="+mn-ea"/>
            </a:endParaRPr>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68114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这里显示了</a:t>
            </a:r>
            <a:r>
              <a:rPr lang="en-US" altLang="zh-CN" dirty="0"/>
              <a:t>USPS</a:t>
            </a:r>
            <a:r>
              <a:rPr lang="zh-CN" altLang="en-US" dirty="0"/>
              <a:t>数据库中选取的</a:t>
            </a:r>
            <a:r>
              <a:rPr lang="en-US" altLang="zh-CN" dirty="0"/>
              <a:t>0</a:t>
            </a:r>
            <a:r>
              <a:rPr lang="zh-CN" altLang="en-US" dirty="0"/>
              <a:t>、</a:t>
            </a:r>
            <a:r>
              <a:rPr lang="en-US" altLang="zh-CN" dirty="0"/>
              <a:t>8</a:t>
            </a:r>
            <a:r>
              <a:rPr lang="zh-CN" altLang="en-US" dirty="0"/>
              <a:t>两个手写数字的主成分分析结果 以及利用提取的主成分进行重构的实验结果</a:t>
            </a:r>
          </a:p>
        </p:txBody>
      </p:sp>
      <p:sp>
        <p:nvSpPr>
          <p:cNvPr id="4" name="灯片编号占位符 3"/>
          <p:cNvSpPr>
            <a:spLocks noGrp="1"/>
          </p:cNvSpPr>
          <p:nvPr>
            <p:ph type="sldNum" sz="quarter" idx="5"/>
          </p:nvPr>
        </p:nvSpPr>
        <p:spPr/>
        <p:txBody>
          <a:bodyPr/>
          <a:lstStyle/>
          <a:p>
            <a:fld id="{A863B03E-1039-43A1-9A7E-B774E72F5F67}" type="slidenum">
              <a:rPr lang="zh-CN" altLang="en-US" smtClean="0"/>
              <a:t>9</a:t>
            </a:fld>
            <a:endParaRPr lang="zh-CN" altLang="en-US"/>
          </a:p>
        </p:txBody>
      </p:sp>
    </p:spTree>
    <p:extLst>
      <p:ext uri="{BB962C8B-B14F-4D97-AF65-F5344CB8AC3E}">
        <p14:creationId xmlns:p14="http://schemas.microsoft.com/office/powerpoint/2010/main" val="32030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DE799C-93BE-4DF3-AC91-AF42BA709F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5CCEEAD-CAAA-4F0A-88C8-C364D49FC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E36F583E-0556-4D8A-BF34-0247DD936B60}"/>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E927B63B-0223-433D-965C-DA9768C172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F568B3A-8F57-49B5-B48F-17D6FE65FCCC}"/>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158071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43AC6D-E753-4521-93AB-6BB253A466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9D55936D-48EC-4EBF-9D34-ACD537F5EC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12C40B2-07AE-4E13-9F35-78573C5B5228}"/>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3F71B071-320B-449B-92CD-2B35726AE4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E0426C2-8D10-4EFF-856C-327B2F881AD4}"/>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2886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D945BC49-0683-43E1-9C88-24EF7519D9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1EB8BF43-5955-4D2C-A7F2-FB603987D5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3E0FA05-96C0-4CCF-9DCC-A8D873F6A6C9}"/>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1EB077BA-EE7B-451C-9A70-F9024C6DF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69682BB-1780-49E6-A936-E0CAB679CF2F}"/>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1162571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503311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264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1049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4"/>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4"/>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20060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9"/>
            <a:ext cx="4873575"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8697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55956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92085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0"/>
            <a:ext cx="6172200" cy="540385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4165349" cy="3811588"/>
          </a:xfrm>
        </p:spPr>
        <p:txBody>
          <a:bodyPr/>
          <a:lstStyle>
            <a:lvl1pPr marL="0" indent="0">
              <a:buNone/>
              <a:defRPr sz="2000"/>
            </a:lvl1pPr>
            <a:lvl2pPr marL="457189" indent="0">
              <a:buNone/>
              <a:defRPr sz="1867"/>
            </a:lvl2pPr>
            <a:lvl3pPr marL="914377" indent="0">
              <a:buNone/>
              <a:defRPr sz="1600"/>
            </a:lvl3pPr>
            <a:lvl4pPr marL="1371566" indent="0">
              <a:buNone/>
              <a:defRPr sz="1467"/>
            </a:lvl4pPr>
            <a:lvl5pPr marL="1828754" indent="0">
              <a:buNone/>
              <a:defRPr sz="1467"/>
            </a:lvl5pPr>
            <a:lvl6pPr marL="2285943" indent="0">
              <a:buNone/>
              <a:defRPr sz="1467"/>
            </a:lvl6pPr>
            <a:lvl7pPr marL="2743131" indent="0">
              <a:buNone/>
              <a:defRPr sz="1467"/>
            </a:lvl7pPr>
            <a:lvl8pPr marL="3200320" indent="0">
              <a:buNone/>
              <a:defRPr sz="1467"/>
            </a:lvl8pPr>
            <a:lvl9pPr marL="3657509" indent="0">
              <a:buNone/>
              <a:defRPr sz="146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8784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52FDFD-DA46-46E1-89E5-7655E7AD63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26338F6-3EC9-4778-962F-DA248BB1192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B59F1EF-076B-44E0-A4D6-E8CBB019996D}"/>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2D9564BF-DC7E-4F54-B9B0-E3B0765C9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3DB02A9-2394-4166-8655-2CDE2D0D31D0}"/>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39403403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55724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3827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31445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566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747950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4"/>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4"/>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661095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9"/>
            <a:ext cx="4873575"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93596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27387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816609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0"/>
            <a:ext cx="6172200" cy="540385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4165349" cy="3811588"/>
          </a:xfrm>
        </p:spPr>
        <p:txBody>
          <a:bodyPr/>
          <a:lstStyle>
            <a:lvl1pPr marL="0" indent="0">
              <a:buNone/>
              <a:defRPr sz="2000"/>
            </a:lvl1pPr>
            <a:lvl2pPr marL="457189" indent="0">
              <a:buNone/>
              <a:defRPr sz="1867"/>
            </a:lvl2pPr>
            <a:lvl3pPr marL="914377" indent="0">
              <a:buNone/>
              <a:defRPr sz="1600"/>
            </a:lvl3pPr>
            <a:lvl4pPr marL="1371566" indent="0">
              <a:buNone/>
              <a:defRPr sz="1467"/>
            </a:lvl4pPr>
            <a:lvl5pPr marL="1828754" indent="0">
              <a:buNone/>
              <a:defRPr sz="1467"/>
            </a:lvl5pPr>
            <a:lvl6pPr marL="2285943" indent="0">
              <a:buNone/>
              <a:defRPr sz="1467"/>
            </a:lvl6pPr>
            <a:lvl7pPr marL="2743131" indent="0">
              <a:buNone/>
              <a:defRPr sz="1467"/>
            </a:lvl7pPr>
            <a:lvl8pPr marL="3200320" indent="0">
              <a:buNone/>
              <a:defRPr sz="1467"/>
            </a:lvl8pPr>
            <a:lvl9pPr marL="3657509" indent="0">
              <a:buNone/>
              <a:defRPr sz="146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61041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4A6909-3362-45C2-B3E8-15306DE8FF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7DC3F63-7CD5-40E7-A814-13BB0E9B2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B078F7D-3887-4B07-AD99-A8FC44581884}"/>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B205470C-223A-4ED3-9CAC-295EF69FB9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BD4E7A4-FC33-46DF-8B58-D633AA4A267B}"/>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24579056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84908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3758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1925502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209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25641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4"/>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4"/>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20822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9"/>
            <a:ext cx="4873575"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895052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301510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287838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0"/>
            <a:ext cx="6172200" cy="540385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4165349" cy="3811588"/>
          </a:xfrm>
        </p:spPr>
        <p:txBody>
          <a:bodyPr/>
          <a:lstStyle>
            <a:lvl1pPr marL="0" indent="0">
              <a:buNone/>
              <a:defRPr sz="2000"/>
            </a:lvl1pPr>
            <a:lvl2pPr marL="457189" indent="0">
              <a:buNone/>
              <a:defRPr sz="1867"/>
            </a:lvl2pPr>
            <a:lvl3pPr marL="914377" indent="0">
              <a:buNone/>
              <a:defRPr sz="1600"/>
            </a:lvl3pPr>
            <a:lvl4pPr marL="1371566" indent="0">
              <a:buNone/>
              <a:defRPr sz="1467"/>
            </a:lvl4pPr>
            <a:lvl5pPr marL="1828754" indent="0">
              <a:buNone/>
              <a:defRPr sz="1467"/>
            </a:lvl5pPr>
            <a:lvl6pPr marL="2285943" indent="0">
              <a:buNone/>
              <a:defRPr sz="1467"/>
            </a:lvl6pPr>
            <a:lvl7pPr marL="2743131" indent="0">
              <a:buNone/>
              <a:defRPr sz="1467"/>
            </a:lvl7pPr>
            <a:lvl8pPr marL="3200320" indent="0">
              <a:buNone/>
              <a:defRPr sz="1467"/>
            </a:lvl8pPr>
            <a:lvl9pPr marL="3657509" indent="0">
              <a:buNone/>
              <a:defRPr sz="146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4979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A304B4-3143-47F5-8A83-6E986BC4BD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EB5A70E-7244-4DAC-B1C2-CBECFBD414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C987E1FC-A0BA-467D-A545-2E2A8FA770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80EA7D8-139B-409C-9468-BB8A7F8D54E1}"/>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xmlns="" id="{E22E96BA-AB9D-4D74-87E5-24FB8FCFDA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672A03D-F980-4E46-8868-1E146C9FCAFA}"/>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4792251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202813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1504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16B48C-330D-4D7A-9B11-304815E0BD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8AE01A1-4CD5-4EC7-B01C-43815A225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EE8758F-16E9-486B-8280-279202225C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D9ECB3C6-C50B-4D46-ACE4-D28D1C50A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F58611E2-9BBA-4BF0-B1B4-3A23434970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62D8771F-89B6-48F2-96EC-DBD65398899A}"/>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8" name="页脚占位符 7">
            <a:extLst>
              <a:ext uri="{FF2B5EF4-FFF2-40B4-BE49-F238E27FC236}">
                <a16:creationId xmlns:a16="http://schemas.microsoft.com/office/drawing/2014/main" xmlns="" id="{E1F7A170-2BB7-46F1-957F-257A0730DE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BC462607-319F-4CB7-B3D2-001C25EE9E5A}"/>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117159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9F449B-771D-4367-B5DD-12D266BED6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6FF2A8AB-826C-4AC4-B3A8-E0A74446B09B}"/>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4" name="页脚占位符 3">
            <a:extLst>
              <a:ext uri="{FF2B5EF4-FFF2-40B4-BE49-F238E27FC236}">
                <a16:creationId xmlns:a16="http://schemas.microsoft.com/office/drawing/2014/main" xmlns="" id="{21C00CB0-D002-4E27-BD06-3188B2808A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23F97B6B-70CD-4D2A-8575-DE3865344947}"/>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18792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2B2FD98-92AA-4FC9-A572-E027C39092C1}"/>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3" name="页脚占位符 2">
            <a:extLst>
              <a:ext uri="{FF2B5EF4-FFF2-40B4-BE49-F238E27FC236}">
                <a16:creationId xmlns:a16="http://schemas.microsoft.com/office/drawing/2014/main" xmlns="" id="{BA3A4A23-08DB-45EF-9AF3-B91D4E0FA5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C5BC496-DDB8-4874-AD87-9463B2AE9738}"/>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76311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BEC59C-7FA5-4E7A-982C-66E74EAD6A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5D61152-EF04-46D4-B6CD-721450643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650F941-4B1F-4126-A8D9-FC3AF9FCD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3ED274B-0AC2-47A4-B28C-5775B43698D1}"/>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xmlns="" id="{FC2D6E1C-8191-4CD3-B36C-6A898C7A16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79D7EB7-4DBC-4815-BF55-8490F71916FC}"/>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195976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724850-E42D-48A3-BD1E-757275475D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62751C6-9C3C-4D20-9D1B-E6049A224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F3D68EB3-231B-4C91-9204-9FF687BF5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457C4009-AF07-44D8-9BBF-592A556159FE}"/>
              </a:ext>
            </a:extLst>
          </p:cNvPr>
          <p:cNvSpPr>
            <a:spLocks noGrp="1"/>
          </p:cNvSpPr>
          <p:nvPr>
            <p:ph type="dt" sz="half" idx="10"/>
          </p:nvPr>
        </p:nvSpPr>
        <p:spPr/>
        <p:txBody>
          <a:bodyPr/>
          <a:lstStyle/>
          <a:p>
            <a:fld id="{4524C159-CBCC-48D1-9F53-A9CB469D46E3}" type="datetimeFigureOut">
              <a:rPr lang="zh-CN" altLang="en-US" smtClean="0"/>
              <a:t>2019/6/1</a:t>
            </a:fld>
            <a:endParaRPr lang="zh-CN" altLang="en-US"/>
          </a:p>
        </p:txBody>
      </p:sp>
      <p:sp>
        <p:nvSpPr>
          <p:cNvPr id="6" name="页脚占位符 5">
            <a:extLst>
              <a:ext uri="{FF2B5EF4-FFF2-40B4-BE49-F238E27FC236}">
                <a16:creationId xmlns:a16="http://schemas.microsoft.com/office/drawing/2014/main" xmlns="" id="{A6A36F31-ABE0-4E98-AFE3-9B6AE3666E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500945C-8C98-4F9B-914A-40A0C853FB6D}"/>
              </a:ext>
            </a:extLst>
          </p:cNvPr>
          <p:cNvSpPr>
            <a:spLocks noGrp="1"/>
          </p:cNvSpPr>
          <p:nvPr>
            <p:ph type="sldNum" sz="quarter" idx="12"/>
          </p:nvPr>
        </p:nvSpPr>
        <p:spPr/>
        <p:txBody>
          <a:body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144593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54C05F3-0680-4904-AE12-29ABB4F48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BFCD449-8BAF-4BD1-9766-FA2DFEB947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5223331-82A6-4CA1-BECC-C4A6D1FEA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4C159-CBCC-48D1-9F53-A9CB469D46E3}" type="datetimeFigureOut">
              <a:rPr lang="zh-CN" altLang="en-US" smtClean="0"/>
              <a:t>2019/6/1</a:t>
            </a:fld>
            <a:endParaRPr lang="zh-CN" altLang="en-US"/>
          </a:p>
        </p:txBody>
      </p:sp>
      <p:sp>
        <p:nvSpPr>
          <p:cNvPr id="5" name="页脚占位符 4">
            <a:extLst>
              <a:ext uri="{FF2B5EF4-FFF2-40B4-BE49-F238E27FC236}">
                <a16:creationId xmlns:a16="http://schemas.microsoft.com/office/drawing/2014/main" xmlns="" id="{9B608B52-947D-42C7-8B8B-5D101F04E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313ECD2-D4F2-438B-AA7D-79A4BB9F0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23661-CEED-49A1-80C4-91FB826CAACB}" type="slidenum">
              <a:rPr lang="zh-CN" altLang="en-US" smtClean="0"/>
              <a:t>‹#›</a:t>
            </a:fld>
            <a:endParaRPr lang="zh-CN" altLang="en-US"/>
          </a:p>
        </p:txBody>
      </p:sp>
    </p:spTree>
    <p:extLst>
      <p:ext uri="{BB962C8B-B14F-4D97-AF65-F5344CB8AC3E}">
        <p14:creationId xmlns:p14="http://schemas.microsoft.com/office/powerpoint/2010/main" val="235475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4"/>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45417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4"/>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819804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4"/>
            <a:ext cx="10515600" cy="4351339"/>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fld id="{82F288E0-7875-42C4-84C8-98DBBD3BF4D2}" type="datetimeFigureOut">
              <a:rPr lang="zh-CN" altLang="en-US" smtClean="0"/>
              <a:t>2019/6/1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1849749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3.wmf"/><Relationship Id="rId2" Type="http://schemas.openxmlformats.org/officeDocument/2006/relationships/slideLayout" Target="../slideLayouts/slideLayout23.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22.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9.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12.bin"/><Relationship Id="rId10" Type="http://schemas.openxmlformats.org/officeDocument/2006/relationships/image" Target="../media/image30.wmf"/><Relationship Id="rId4" Type="http://schemas.openxmlformats.org/officeDocument/2006/relationships/image" Target="../media/image31.png"/><Relationship Id="rId9"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8.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6.bin"/><Relationship Id="rId10" Type="http://schemas.openxmlformats.org/officeDocument/2006/relationships/image" Target="../media/image33.wmf"/><Relationship Id="rId4" Type="http://schemas.openxmlformats.org/officeDocument/2006/relationships/image" Target="../media/image14.wmf"/><Relationship Id="rId9"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21.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19.bin"/><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1.wmf"/><Relationship Id="rId18" Type="http://schemas.openxmlformats.org/officeDocument/2006/relationships/oleObject" Target="../embeddings/oleObject28.bin"/><Relationship Id="rId26" Type="http://schemas.openxmlformats.org/officeDocument/2006/relationships/oleObject" Target="../embeddings/oleObject32.bin"/><Relationship Id="rId3" Type="http://schemas.openxmlformats.org/officeDocument/2006/relationships/notesSlide" Target="../notesSlides/notesSlide22.xml"/><Relationship Id="rId21" Type="http://schemas.openxmlformats.org/officeDocument/2006/relationships/image" Target="../media/image45.wmf"/><Relationship Id="rId7" Type="http://schemas.openxmlformats.org/officeDocument/2006/relationships/image" Target="../media/image38.wmf"/><Relationship Id="rId12" Type="http://schemas.openxmlformats.org/officeDocument/2006/relationships/oleObject" Target="../embeddings/oleObject25.bin"/><Relationship Id="rId17" Type="http://schemas.openxmlformats.org/officeDocument/2006/relationships/image" Target="../media/image43.wmf"/><Relationship Id="rId25" Type="http://schemas.openxmlformats.org/officeDocument/2006/relationships/image" Target="../media/image47.wmf"/><Relationship Id="rId2" Type="http://schemas.openxmlformats.org/officeDocument/2006/relationships/slideLayout" Target="../slideLayouts/slideLayout7.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40.wmf"/><Relationship Id="rId24" Type="http://schemas.openxmlformats.org/officeDocument/2006/relationships/oleObject" Target="../embeddings/oleObject31.bin"/><Relationship Id="rId5" Type="http://schemas.openxmlformats.org/officeDocument/2006/relationships/image" Target="../media/image37.wmf"/><Relationship Id="rId15" Type="http://schemas.openxmlformats.org/officeDocument/2006/relationships/image" Target="../media/image42.wmf"/><Relationship Id="rId23" Type="http://schemas.openxmlformats.org/officeDocument/2006/relationships/image" Target="../media/image46.wmf"/><Relationship Id="rId28" Type="http://schemas.openxmlformats.org/officeDocument/2006/relationships/oleObject" Target="../embeddings/oleObject33.bin"/><Relationship Id="rId10" Type="http://schemas.openxmlformats.org/officeDocument/2006/relationships/oleObject" Target="../embeddings/oleObject24.bin"/><Relationship Id="rId19" Type="http://schemas.openxmlformats.org/officeDocument/2006/relationships/image" Target="../media/image44.wmf"/><Relationship Id="rId4" Type="http://schemas.openxmlformats.org/officeDocument/2006/relationships/oleObject" Target="../embeddings/oleObject21.bin"/><Relationship Id="rId9" Type="http://schemas.openxmlformats.org/officeDocument/2006/relationships/image" Target="../media/image39.w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48.wmf"/></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8.wmf"/><Relationship Id="rId2" Type="http://schemas.openxmlformats.org/officeDocument/2006/relationships/slideLayout" Target="../slideLayouts/slideLayout3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3" Type="http://schemas.openxmlformats.org/officeDocument/2006/relationships/notesSlide" Target="../notesSlides/notesSlide8.xml"/><Relationship Id="rId7" Type="http://schemas.openxmlformats.org/officeDocument/2006/relationships/image" Target="../media/image12.wmf"/><Relationship Id="rId12"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B43D635-6F7A-4F75-8504-5330429F4808}"/>
              </a:ext>
            </a:extLst>
          </p:cNvPr>
          <p:cNvSpPr txBox="1"/>
          <p:nvPr/>
        </p:nvSpPr>
        <p:spPr>
          <a:xfrm>
            <a:off x="1677970" y="2356702"/>
            <a:ext cx="9078013"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Principal Component Analysis on Graph-Hessian</a:t>
            </a:r>
            <a:endParaRPr lang="zh-CN" altLang="en-US" sz="32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xmlns="" id="{4F5B8E05-A835-4DCB-BCA2-82F68407E792}"/>
              </a:ext>
            </a:extLst>
          </p:cNvPr>
          <p:cNvSpPr txBox="1"/>
          <p:nvPr/>
        </p:nvSpPr>
        <p:spPr>
          <a:xfrm>
            <a:off x="8672660" y="4308050"/>
            <a:ext cx="1498862" cy="523220"/>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潘宜辰</a:t>
            </a:r>
          </a:p>
        </p:txBody>
      </p:sp>
    </p:spTree>
    <p:extLst>
      <p:ext uri="{BB962C8B-B14F-4D97-AF65-F5344CB8AC3E}">
        <p14:creationId xmlns:p14="http://schemas.microsoft.com/office/powerpoint/2010/main" val="252013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67E5D09-36C0-4D69-806F-5752C6D35902}"/>
              </a:ext>
            </a:extLst>
          </p:cNvPr>
          <p:cNvSpPr txBox="1"/>
          <p:nvPr/>
        </p:nvSpPr>
        <p:spPr>
          <a:xfrm>
            <a:off x="1260621" y="3063281"/>
            <a:ext cx="269240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主成分分析</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PCA</a:t>
            </a:r>
            <a:r>
              <a:rPr lang="zh-CN" altLang="en-US" sz="2000" dirty="0">
                <a:latin typeface="Times New Roman" panose="02020603050405020304" pitchFamily="18" charset="0"/>
                <a:cs typeface="Times New Roman" panose="02020603050405020304" pitchFamily="18" charset="0"/>
              </a:rPr>
              <a:t>）</a:t>
            </a:r>
          </a:p>
        </p:txBody>
      </p:sp>
      <p:sp>
        <p:nvSpPr>
          <p:cNvPr id="3" name="文本框 2">
            <a:extLst>
              <a:ext uri="{FF2B5EF4-FFF2-40B4-BE49-F238E27FC236}">
                <a16:creationId xmlns:a16="http://schemas.microsoft.com/office/drawing/2014/main" xmlns="" id="{48BF13A3-7A83-4AE2-B9FA-D1F5CCDAE2A1}"/>
              </a:ext>
            </a:extLst>
          </p:cNvPr>
          <p:cNvSpPr txBox="1"/>
          <p:nvPr/>
        </p:nvSpPr>
        <p:spPr>
          <a:xfrm>
            <a:off x="5578621" y="1262867"/>
            <a:ext cx="332232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概率主成分分析</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PPCA</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xmlns="" id="{91B43DF5-C196-4D9F-ABC3-9922B3EB034C}"/>
              </a:ext>
            </a:extLst>
          </p:cNvPr>
          <p:cNvSpPr txBox="1"/>
          <p:nvPr/>
        </p:nvSpPr>
        <p:spPr>
          <a:xfrm>
            <a:off x="5578621" y="2081099"/>
            <a:ext cx="316992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二维主成分分析</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2DPCA</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xmlns="" id="{B636115C-CB63-437E-83EB-BED0D34ABC57}"/>
              </a:ext>
            </a:extLst>
          </p:cNvPr>
          <p:cNvSpPr txBox="1"/>
          <p:nvPr/>
        </p:nvSpPr>
        <p:spPr>
          <a:xfrm>
            <a:off x="5578621" y="2909393"/>
            <a:ext cx="2692400"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旋转不变</a:t>
            </a:r>
            <a:r>
              <a:rPr lang="en-US" altLang="zh-CN" sz="2000" dirty="0">
                <a:latin typeface="宋体" panose="02010600030101010101" pitchFamily="2" charset="-122"/>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Times New Roman" panose="02020603050405020304" pitchFamily="18" charset="0"/>
              </a:rPr>
              <a:t>范数主成分分析</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R1-PCA</a:t>
            </a:r>
            <a:r>
              <a:rPr lang="zh-CN" altLang="en-US" sz="2000"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xmlns="" id="{8EC3EBA7-C49A-4CFE-9D29-F867B733514B}"/>
              </a:ext>
            </a:extLst>
          </p:cNvPr>
          <p:cNvSpPr txBox="1"/>
          <p:nvPr/>
        </p:nvSpPr>
        <p:spPr>
          <a:xfrm>
            <a:off x="5578621" y="441431"/>
            <a:ext cx="332232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核主成分分析</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KPCA</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xmlns="" id="{A15C3343-3C2E-4870-ABB7-B0EF7BED5A2B}"/>
              </a:ext>
            </a:extLst>
          </p:cNvPr>
          <p:cNvSpPr txBox="1"/>
          <p:nvPr/>
        </p:nvSpPr>
        <p:spPr>
          <a:xfrm>
            <a:off x="5578621" y="3881181"/>
            <a:ext cx="316992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稀疏主成分分析</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SPCA</a:t>
            </a:r>
            <a:r>
              <a:rPr lang="zh-CN" altLang="en-US" sz="2000" dirty="0">
                <a:latin typeface="Times New Roman" panose="02020603050405020304" pitchFamily="18" charset="0"/>
                <a:cs typeface="Times New Roman" panose="02020603050405020304" pitchFamily="18" charset="0"/>
              </a:rPr>
              <a:t>）</a:t>
            </a:r>
          </a:p>
        </p:txBody>
      </p:sp>
      <p:sp>
        <p:nvSpPr>
          <p:cNvPr id="9" name="文本框 8">
            <a:extLst>
              <a:ext uri="{FF2B5EF4-FFF2-40B4-BE49-F238E27FC236}">
                <a16:creationId xmlns:a16="http://schemas.microsoft.com/office/drawing/2014/main" xmlns="" id="{FC7828BE-46A2-4A37-8DE4-7E6FF16AF152}"/>
              </a:ext>
            </a:extLst>
          </p:cNvPr>
          <p:cNvSpPr txBox="1"/>
          <p:nvPr/>
        </p:nvSpPr>
        <p:spPr>
          <a:xfrm>
            <a:off x="5578621" y="4699081"/>
            <a:ext cx="3169920" cy="40011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Times New Roman" panose="02020603050405020304" pitchFamily="18" charset="0"/>
              </a:rPr>
              <a:t>鲁棒主成分分析</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RPCA</a:t>
            </a:r>
            <a:r>
              <a:rPr lang="zh-CN" altLang="en-US" sz="200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xmlns="" id="{09928A3D-D642-416E-A0C9-73B9944B95F1}"/>
              </a:ext>
            </a:extLst>
          </p:cNvPr>
          <p:cNvCxnSpPr>
            <a:stCxn id="2" idx="3"/>
            <a:endCxn id="7" idx="1"/>
          </p:cNvCxnSpPr>
          <p:nvPr/>
        </p:nvCxnSpPr>
        <p:spPr>
          <a:xfrm flipV="1">
            <a:off x="3953021" y="641486"/>
            <a:ext cx="1625600" cy="262185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xmlns="" id="{F01EDE12-78B4-4344-8730-25714CE54D66}"/>
              </a:ext>
            </a:extLst>
          </p:cNvPr>
          <p:cNvCxnSpPr>
            <a:stCxn id="2" idx="3"/>
            <a:endCxn id="3" idx="1"/>
          </p:cNvCxnSpPr>
          <p:nvPr/>
        </p:nvCxnSpPr>
        <p:spPr>
          <a:xfrm flipV="1">
            <a:off x="3953021" y="1462922"/>
            <a:ext cx="1625600" cy="18004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C2E41009-C422-4BCA-BCA0-45F89D9076CF}"/>
              </a:ext>
            </a:extLst>
          </p:cNvPr>
          <p:cNvCxnSpPr>
            <a:stCxn id="2" idx="3"/>
            <a:endCxn id="4" idx="1"/>
          </p:cNvCxnSpPr>
          <p:nvPr/>
        </p:nvCxnSpPr>
        <p:spPr>
          <a:xfrm flipV="1">
            <a:off x="3953021" y="2281154"/>
            <a:ext cx="1625600" cy="9821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A731C7EB-A1DA-4D96-AE8F-9085ED895B71}"/>
              </a:ext>
            </a:extLst>
          </p:cNvPr>
          <p:cNvCxnSpPr>
            <a:stCxn id="2" idx="3"/>
            <a:endCxn id="5" idx="1"/>
          </p:cNvCxnSpPr>
          <p:nvPr/>
        </p:nvCxnSpPr>
        <p:spPr>
          <a:xfrm>
            <a:off x="3953021" y="3263336"/>
            <a:ext cx="1625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47DA25C1-90F4-43A1-834A-8E7F0EBD229F}"/>
              </a:ext>
            </a:extLst>
          </p:cNvPr>
          <p:cNvCxnSpPr>
            <a:stCxn id="2" idx="3"/>
            <a:endCxn id="8" idx="1"/>
          </p:cNvCxnSpPr>
          <p:nvPr/>
        </p:nvCxnSpPr>
        <p:spPr>
          <a:xfrm>
            <a:off x="3953021" y="3263336"/>
            <a:ext cx="1625600" cy="8179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5AB25E33-BB17-46E3-BF5F-E84E65602521}"/>
              </a:ext>
            </a:extLst>
          </p:cNvPr>
          <p:cNvCxnSpPr>
            <a:stCxn id="2" idx="3"/>
            <a:endCxn id="9" idx="1"/>
          </p:cNvCxnSpPr>
          <p:nvPr/>
        </p:nvCxnSpPr>
        <p:spPr>
          <a:xfrm>
            <a:off x="3953021" y="3263336"/>
            <a:ext cx="1625600" cy="1635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xmlns="" id="{E7A292EE-1160-4F63-B6F9-F044D6D35463}"/>
              </a:ext>
            </a:extLst>
          </p:cNvPr>
          <p:cNvSpPr txBox="1"/>
          <p:nvPr/>
        </p:nvSpPr>
        <p:spPr>
          <a:xfrm>
            <a:off x="5578621" y="5516981"/>
            <a:ext cx="3169920"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PCANet</a:t>
            </a:r>
            <a:endParaRPr lang="zh-CN" altLang="en-US" sz="2000"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xmlns="" id="{5E365706-F7F1-438B-9506-6A1F0FFB1A7B}"/>
              </a:ext>
            </a:extLst>
          </p:cNvPr>
          <p:cNvCxnSpPr>
            <a:stCxn id="2" idx="3"/>
            <a:endCxn id="22" idx="1"/>
          </p:cNvCxnSpPr>
          <p:nvPr/>
        </p:nvCxnSpPr>
        <p:spPr>
          <a:xfrm>
            <a:off x="3953021" y="3263336"/>
            <a:ext cx="1625600" cy="24537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流程图: 接点 19">
            <a:extLst>
              <a:ext uri="{FF2B5EF4-FFF2-40B4-BE49-F238E27FC236}">
                <a16:creationId xmlns:a16="http://schemas.microsoft.com/office/drawing/2014/main" xmlns="" id="{9D038DEE-0CAB-4FD4-BBD8-11367DE3E1C9}"/>
              </a:ext>
            </a:extLst>
          </p:cNvPr>
          <p:cNvSpPr/>
          <p:nvPr/>
        </p:nvSpPr>
        <p:spPr>
          <a:xfrm>
            <a:off x="5955323" y="6018962"/>
            <a:ext cx="63641" cy="10029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xmlns="" id="{66FDE485-63F9-448B-840B-6DEC79A9E19A}"/>
              </a:ext>
            </a:extLst>
          </p:cNvPr>
          <p:cNvSpPr/>
          <p:nvPr/>
        </p:nvSpPr>
        <p:spPr>
          <a:xfrm>
            <a:off x="5955322" y="6320505"/>
            <a:ext cx="63641" cy="10029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xmlns="" id="{6ECE1A8E-996D-4635-B55E-F6911F3A16B3}"/>
              </a:ext>
            </a:extLst>
          </p:cNvPr>
          <p:cNvSpPr/>
          <p:nvPr/>
        </p:nvSpPr>
        <p:spPr>
          <a:xfrm>
            <a:off x="5955322" y="6622048"/>
            <a:ext cx="63641" cy="10029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9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261BF6E7-C860-4E65-945B-FC3BC9011AAC}"/>
              </a:ext>
            </a:extLst>
          </p:cNvPr>
          <p:cNvPicPr>
            <a:picLocks noChangeAspect="1"/>
          </p:cNvPicPr>
          <p:nvPr/>
        </p:nvPicPr>
        <p:blipFill>
          <a:blip r:embed="rId3"/>
          <a:stretch>
            <a:fillRect/>
          </a:stretch>
        </p:blipFill>
        <p:spPr>
          <a:xfrm>
            <a:off x="378198" y="464975"/>
            <a:ext cx="5057775" cy="3048000"/>
          </a:xfrm>
          <a:prstGeom prst="rect">
            <a:avLst/>
          </a:prstGeom>
        </p:spPr>
      </p:pic>
      <p:pic>
        <p:nvPicPr>
          <p:cNvPr id="3" name="图片 2">
            <a:extLst>
              <a:ext uri="{FF2B5EF4-FFF2-40B4-BE49-F238E27FC236}">
                <a16:creationId xmlns:a16="http://schemas.microsoft.com/office/drawing/2014/main" xmlns="" id="{3F8AD20F-487A-499B-B3BA-E6966CF09EEC}"/>
              </a:ext>
            </a:extLst>
          </p:cNvPr>
          <p:cNvPicPr>
            <a:picLocks noChangeAspect="1"/>
          </p:cNvPicPr>
          <p:nvPr/>
        </p:nvPicPr>
        <p:blipFill>
          <a:blip r:embed="rId4"/>
          <a:stretch>
            <a:fillRect/>
          </a:stretch>
        </p:blipFill>
        <p:spPr>
          <a:xfrm>
            <a:off x="6403910" y="687778"/>
            <a:ext cx="4076700" cy="2390775"/>
          </a:xfrm>
          <a:prstGeom prst="rect">
            <a:avLst/>
          </a:prstGeom>
        </p:spPr>
      </p:pic>
      <p:pic>
        <p:nvPicPr>
          <p:cNvPr id="4" name="图片 3">
            <a:extLst>
              <a:ext uri="{FF2B5EF4-FFF2-40B4-BE49-F238E27FC236}">
                <a16:creationId xmlns:a16="http://schemas.microsoft.com/office/drawing/2014/main" xmlns="" id="{E22923A7-98EA-4B44-9C67-6943D3869EEA}"/>
              </a:ext>
            </a:extLst>
          </p:cNvPr>
          <p:cNvPicPr>
            <a:picLocks noChangeAspect="1"/>
          </p:cNvPicPr>
          <p:nvPr/>
        </p:nvPicPr>
        <p:blipFill>
          <a:blip r:embed="rId5"/>
          <a:stretch>
            <a:fillRect/>
          </a:stretch>
        </p:blipFill>
        <p:spPr>
          <a:xfrm>
            <a:off x="3438931" y="3301355"/>
            <a:ext cx="4924425" cy="3457575"/>
          </a:xfrm>
          <a:prstGeom prst="rect">
            <a:avLst/>
          </a:prstGeom>
        </p:spPr>
      </p:pic>
      <p:sp>
        <p:nvSpPr>
          <p:cNvPr id="5" name="矩形 4">
            <a:extLst>
              <a:ext uri="{FF2B5EF4-FFF2-40B4-BE49-F238E27FC236}">
                <a16:creationId xmlns:a16="http://schemas.microsoft.com/office/drawing/2014/main" xmlns="" id="{2FD1FC2A-523D-4DAD-A527-FB1AA2563CA7}"/>
              </a:ext>
            </a:extLst>
          </p:cNvPr>
          <p:cNvSpPr/>
          <p:nvPr/>
        </p:nvSpPr>
        <p:spPr>
          <a:xfrm>
            <a:off x="526111" y="99917"/>
            <a:ext cx="1069424" cy="523220"/>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rPr>
              <a:t>PCA</a:t>
            </a:r>
          </a:p>
        </p:txBody>
      </p:sp>
    </p:spTree>
    <p:extLst>
      <p:ext uri="{BB962C8B-B14F-4D97-AF65-F5344CB8AC3E}">
        <p14:creationId xmlns:p14="http://schemas.microsoft.com/office/powerpoint/2010/main" val="330770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2F242C9-FAD7-431B-BEDF-942F66C17A9F}"/>
              </a:ext>
            </a:extLst>
          </p:cNvPr>
          <p:cNvSpPr/>
          <p:nvPr/>
        </p:nvSpPr>
        <p:spPr>
          <a:xfrm>
            <a:off x="1561097" y="1165502"/>
            <a:ext cx="9069805" cy="2192908"/>
          </a:xfrm>
          <a:prstGeom prst="rect">
            <a:avLst/>
          </a:prstGeom>
        </p:spPr>
        <p:txBody>
          <a:bodyPr wrap="square">
            <a:spAutoFit/>
          </a:bodyPr>
          <a:lstStyle/>
          <a:p>
            <a:pPr defTabSz="914377">
              <a:lnSpc>
                <a:spcPct val="150000"/>
              </a:lnSpc>
            </a:pP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经典</a:t>
            </a:r>
            <a:r>
              <a:rPr lang="x-none" altLang="zh-CN" sz="1867" dirty="0">
                <a:solidFill>
                  <a:prstClr val="black"/>
                </a:solidFill>
                <a:latin typeface="Times New Roman" panose="02020603050405020304" pitchFamily="18" charset="0"/>
                <a:ea typeface="宋体" panose="02010600030101010101" pitchFamily="2" charset="-122"/>
              </a:rPr>
              <a:t>PCA</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进行降维的时候，假设的数据噪声是高斯</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分布</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的，但是对于大的噪声以及严重的离群点，经典</a:t>
            </a:r>
            <a:r>
              <a:rPr lang="x-none" altLang="zh-CN" sz="1867" dirty="0">
                <a:solidFill>
                  <a:prstClr val="black"/>
                </a:solidFill>
                <a:latin typeface="Times New Roman" panose="02020603050405020304" pitchFamily="18" charset="0"/>
                <a:ea typeface="宋体" panose="02010600030101010101" pitchFamily="2" charset="-122"/>
              </a:rPr>
              <a:t>PCA</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较为敏感，无法正常工作</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defTabSz="914377">
              <a:lnSpc>
                <a:spcPct val="150000"/>
              </a:lnSpc>
            </a:pPr>
            <a:endPar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defTabSz="914377">
              <a:lnSpc>
                <a:spcPct val="150000"/>
              </a:lnSpc>
            </a:pP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假设有一个数据矩阵（内部含有噪声信息），它是低秩矩阵和稀疏矩阵的叠加。我们可以单独恢复每个矩阵吗？</a:t>
            </a:r>
            <a:endPar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3">
            <a:extLst>
              <a:ext uri="{FF2B5EF4-FFF2-40B4-BE49-F238E27FC236}">
                <a16:creationId xmlns:a16="http://schemas.microsoft.com/office/drawing/2014/main" xmlns="" id="{BB5F100F-762B-4D8B-B669-8FDA85440E84}"/>
              </a:ext>
            </a:extLst>
          </p:cNvPr>
          <p:cNvPicPr>
            <a:picLocks noChangeAspect="1" noChangeArrowheads="1"/>
          </p:cNvPicPr>
          <p:nvPr/>
        </p:nvPicPr>
        <p:blipFill>
          <a:blip r:embed="rId3" cstate="print"/>
          <a:srcRect/>
          <a:stretch>
            <a:fillRect/>
          </a:stretch>
        </p:blipFill>
        <p:spPr bwMode="auto">
          <a:xfrm>
            <a:off x="2450541" y="3673540"/>
            <a:ext cx="6899129" cy="2218073"/>
          </a:xfrm>
          <a:prstGeom prst="rect">
            <a:avLst/>
          </a:prstGeom>
          <a:noFill/>
          <a:ln w="9525">
            <a:noFill/>
            <a:miter lim="800000"/>
            <a:headEnd/>
            <a:tailEnd/>
          </a:ln>
        </p:spPr>
      </p:pic>
    </p:spTree>
    <p:extLst>
      <p:ext uri="{BB962C8B-B14F-4D97-AF65-F5344CB8AC3E}">
        <p14:creationId xmlns:p14="http://schemas.microsoft.com/office/powerpoint/2010/main" val="1802614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xmlns="" id="{ED1ECC7B-A429-4552-98DA-266F4DE7FF8A}"/>
              </a:ext>
            </a:extLst>
          </p:cNvPr>
          <p:cNvSpPr/>
          <p:nvPr/>
        </p:nvSpPr>
        <p:spPr>
          <a:xfrm>
            <a:off x="1491172" y="4277634"/>
            <a:ext cx="8459536" cy="2195858"/>
          </a:xfrm>
          <a:prstGeom prst="rect">
            <a:avLst/>
          </a:prstGeom>
        </p:spPr>
        <p:txBody>
          <a:bodyPr wrap="square">
            <a:spAutoFit/>
          </a:bodyPr>
          <a:lstStyle/>
          <a:p>
            <a:pPr defTabSz="914377">
              <a:lnSpc>
                <a:spcPct val="150000"/>
              </a:lnSpc>
            </a:pP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与经典</a:t>
            </a:r>
            <a:r>
              <a:rPr lang="x-none" altLang="zh-CN" sz="1867" dirty="0">
                <a:solidFill>
                  <a:prstClr val="black"/>
                </a:solidFill>
                <a:latin typeface="微软雅黑"/>
                <a:ea typeface="宋体" panose="02010600030101010101" pitchFamily="2" charset="-122"/>
                <a:cs typeface="Times New Roman" panose="02020603050405020304" pitchFamily="18" charset="0"/>
              </a:rPr>
              <a:t>PCA</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的比较：</a:t>
            </a:r>
            <a:endPar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defTabSz="914377">
              <a:lnSpc>
                <a:spcPct val="150000"/>
              </a:lnSpc>
            </a:pPr>
            <a:r>
              <a:rPr lang="en-US" altLang="zh-CN" sz="1867" dirty="0">
                <a:solidFill>
                  <a:prstClr val="black"/>
                </a:solidFill>
                <a:latin typeface="微软雅黑"/>
                <a:ea typeface="宋体" panose="02010600030101010101" pitchFamily="2" charset="-122"/>
                <a:cs typeface="Times New Roman" panose="02020603050405020304" pitchFamily="18" charset="0"/>
              </a:rPr>
              <a:t>       </a:t>
            </a:r>
            <a:r>
              <a:rPr lang="x-none" altLang="zh-CN" sz="1867" dirty="0">
                <a:solidFill>
                  <a:prstClr val="black"/>
                </a:solidFill>
                <a:latin typeface="微软雅黑"/>
                <a:ea typeface="宋体" panose="02010600030101010101" pitchFamily="2" charset="-122"/>
                <a:cs typeface="Times New Roman" panose="02020603050405020304" pitchFamily="18" charset="0"/>
              </a:rPr>
              <a:t>Robust PCA</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（鲁棒主成分分析）的本质目的也是寻找原始样本数据在低维空间上的最佳投影</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；但它不需要假设</a:t>
            </a:r>
            <a:r>
              <a:rPr lang="zh-CN" altLang="zh-CN" sz="1867" dirty="0">
                <a:solidFill>
                  <a:prstClr val="black"/>
                </a:solidFill>
                <a:latin typeface="宋体" panose="02010600030101010101" pitchFamily="2" charset="-122"/>
                <a:ea typeface="宋体" panose="02010600030101010101" pitchFamily="2" charset="-122"/>
              </a:rPr>
              <a:t>所遇到的噪声数据是高斯的</a:t>
            </a:r>
            <a:r>
              <a:rPr lang="zh-CN" altLang="en-US" sz="1867" dirty="0">
                <a:solidFill>
                  <a:prstClr val="black"/>
                </a:solidFill>
                <a:latin typeface="宋体" panose="02010600030101010101" pitchFamily="2" charset="-122"/>
                <a:ea typeface="宋体" panose="02010600030101010101" pitchFamily="2" charset="-122"/>
              </a:rPr>
              <a:t>，对于</a:t>
            </a:r>
            <a:r>
              <a:rPr lang="zh-CN" altLang="zh-CN" sz="1867" dirty="0">
                <a:solidFill>
                  <a:prstClr val="black"/>
                </a:solidFill>
                <a:latin typeface="宋体" panose="02010600030101010101" pitchFamily="2" charset="-122"/>
                <a:ea typeface="宋体" panose="02010600030101010101" pitchFamily="2" charset="-122"/>
              </a:rPr>
              <a:t>影响较大的噪声或者比较严重的分散点</a:t>
            </a:r>
            <a:r>
              <a:rPr lang="zh-CN" altLang="en-US" sz="1867" dirty="0">
                <a:solidFill>
                  <a:prstClr val="black"/>
                </a:solidFill>
                <a:latin typeface="宋体" panose="02010600030101010101" pitchFamily="2" charset="-122"/>
                <a:ea typeface="宋体" panose="02010600030101010101" pitchFamily="2" charset="-122"/>
              </a:rPr>
              <a:t>，也具有较好的鲁棒性</a:t>
            </a:r>
            <a:endPar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defTabSz="914377">
              <a:lnSpc>
                <a:spcPct val="150000"/>
              </a:lnSpc>
            </a:pP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xmlns="" id="{2F79B003-F76F-40A8-80E6-86CCB6DD0CBB}"/>
              </a:ext>
            </a:extLst>
          </p:cNvPr>
          <p:cNvGraphicFramePr>
            <a:graphicFrameLocks noChangeAspect="1"/>
          </p:cNvGraphicFramePr>
          <p:nvPr>
            <p:extLst>
              <p:ext uri="{D42A27DB-BD31-4B8C-83A1-F6EECF244321}">
                <p14:modId xmlns:p14="http://schemas.microsoft.com/office/powerpoint/2010/main" val="189594932"/>
              </p:ext>
            </p:extLst>
          </p:nvPr>
        </p:nvGraphicFramePr>
        <p:xfrm>
          <a:off x="3689707" y="2571569"/>
          <a:ext cx="3875616" cy="461433"/>
        </p:xfrm>
        <a:graphic>
          <a:graphicData uri="http://schemas.openxmlformats.org/presentationml/2006/ole">
            <mc:AlternateContent xmlns:mc="http://schemas.openxmlformats.org/markup-compatibility/2006">
              <mc:Choice xmlns:v="urn:schemas-microsoft-com:vml" Requires="v">
                <p:oleObj spid="_x0000_s5839" name="Equation" r:id="rId4" imgW="2133360" imgH="253800" progId="Equation.DSMT4">
                  <p:embed/>
                </p:oleObj>
              </mc:Choice>
              <mc:Fallback>
                <p:oleObj name="Equation" r:id="rId4" imgW="2133360" imgH="253800" progId="Equation.DSMT4">
                  <p:embed/>
                  <p:pic>
                    <p:nvPicPr>
                      <p:cNvPr id="9" name="对象 8">
                        <a:extLst>
                          <a:ext uri="{FF2B5EF4-FFF2-40B4-BE49-F238E27FC236}">
                            <a16:creationId xmlns:a16="http://schemas.microsoft.com/office/drawing/2014/main" xmlns="" id="{2F79B003-F76F-40A8-80E6-86CCB6DD0CBB}"/>
                          </a:ext>
                        </a:extLst>
                      </p:cNvPr>
                      <p:cNvPicPr/>
                      <p:nvPr/>
                    </p:nvPicPr>
                    <p:blipFill>
                      <a:blip r:embed="rId5"/>
                      <a:stretch>
                        <a:fillRect/>
                      </a:stretch>
                    </p:blipFill>
                    <p:spPr>
                      <a:xfrm>
                        <a:off x="3689707" y="2571569"/>
                        <a:ext cx="3875616" cy="461433"/>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xmlns="" id="{4C9BA7A6-EED5-4623-88F9-63413DEF52FF}"/>
              </a:ext>
            </a:extLst>
          </p:cNvPr>
          <p:cNvSpPr/>
          <p:nvPr/>
        </p:nvSpPr>
        <p:spPr>
          <a:xfrm>
            <a:off x="1609215" y="1017280"/>
            <a:ext cx="3098925" cy="379656"/>
          </a:xfrm>
          <a:prstGeom prst="rect">
            <a:avLst/>
          </a:prstGeom>
        </p:spPr>
        <p:txBody>
          <a:bodyPr wrap="none">
            <a:spAutoFit/>
          </a:bodyPr>
          <a:lstStyle/>
          <a:p>
            <a:pPr defTabSz="914377"/>
            <a:r>
              <a:rPr lang="en-US" altLang="zh-CN" sz="1867"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Candes</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等人提出了此模型：</a:t>
            </a:r>
          </a:p>
        </p:txBody>
      </p:sp>
      <p:sp>
        <p:nvSpPr>
          <p:cNvPr id="10" name="矩形 9">
            <a:extLst>
              <a:ext uri="{FF2B5EF4-FFF2-40B4-BE49-F238E27FC236}">
                <a16:creationId xmlns:a16="http://schemas.microsoft.com/office/drawing/2014/main" xmlns="" id="{B271088A-F656-432C-A8A2-872A1B8998AC}"/>
              </a:ext>
            </a:extLst>
          </p:cNvPr>
          <p:cNvSpPr/>
          <p:nvPr/>
        </p:nvSpPr>
        <p:spPr>
          <a:xfrm>
            <a:off x="1609215" y="3137951"/>
            <a:ext cx="8459536" cy="900503"/>
          </a:xfrm>
          <a:prstGeom prst="rect">
            <a:avLst/>
          </a:prstGeom>
        </p:spPr>
        <p:txBody>
          <a:bodyPr wrap="square">
            <a:spAutoFit/>
          </a:bodyPr>
          <a:lstStyle/>
          <a:p>
            <a:pPr defTabSz="914377">
              <a:lnSpc>
                <a:spcPct val="150000"/>
              </a:lnSpc>
            </a:pP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对于一个矩阵</a:t>
            </a:r>
            <a:r>
              <a:rPr lang="x-none" altLang="zh-CN" sz="1867" dirty="0">
                <a:solidFill>
                  <a:prstClr val="black"/>
                </a:solidFill>
                <a:latin typeface="微软雅黑"/>
                <a:ea typeface="宋体" panose="02010600030101010101" pitchFamily="2" charset="-122"/>
                <a:cs typeface="Times New Roman" panose="02020603050405020304" pitchFamily="18" charset="0"/>
              </a:rPr>
              <a:t>X</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x-none" altLang="zh-CN" sz="1867" dirty="0">
                <a:solidFill>
                  <a:prstClr val="black"/>
                </a:solidFill>
                <a:latin typeface="微软雅黑"/>
                <a:ea typeface="宋体" panose="02010600030101010101" pitchFamily="2" charset="-122"/>
                <a:cs typeface="Times New Roman" panose="02020603050405020304" pitchFamily="18" charset="0"/>
              </a:rPr>
              <a:t>Robust PCA</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将这个矩阵分解为两个矩阵相加，一个是低秩矩阵</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，内部包含</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特征</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信息；另一个是一个稀疏矩阵</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S</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，内部含有噪声信息。</a:t>
            </a:r>
            <a:endParaRPr lang="zh-CN" altLang="en-US" sz="1867" dirty="0">
              <a:solidFill>
                <a:prstClr val="black"/>
              </a:solidFill>
              <a:latin typeface="微软雅黑"/>
              <a:ea typeface="微软雅黑"/>
            </a:endParaRPr>
          </a:p>
        </p:txBody>
      </p:sp>
      <p:graphicFrame>
        <p:nvGraphicFramePr>
          <p:cNvPr id="11" name="对象 10">
            <a:extLst>
              <a:ext uri="{FF2B5EF4-FFF2-40B4-BE49-F238E27FC236}">
                <a16:creationId xmlns:a16="http://schemas.microsoft.com/office/drawing/2014/main" xmlns="" id="{D536959D-1D0F-4B2A-B419-EC2C5430DE1E}"/>
              </a:ext>
            </a:extLst>
          </p:cNvPr>
          <p:cNvGraphicFramePr>
            <a:graphicFrameLocks noChangeAspect="1"/>
          </p:cNvGraphicFramePr>
          <p:nvPr>
            <p:extLst>
              <p:ext uri="{D42A27DB-BD31-4B8C-83A1-F6EECF244321}">
                <p14:modId xmlns:p14="http://schemas.microsoft.com/office/powerpoint/2010/main" val="3830734340"/>
              </p:ext>
            </p:extLst>
          </p:nvPr>
        </p:nvGraphicFramePr>
        <p:xfrm>
          <a:off x="4611370" y="1017280"/>
          <a:ext cx="4044950" cy="423863"/>
        </p:xfrm>
        <a:graphic>
          <a:graphicData uri="http://schemas.openxmlformats.org/presentationml/2006/ole">
            <mc:AlternateContent xmlns:mc="http://schemas.openxmlformats.org/markup-compatibility/2006">
              <mc:Choice xmlns:v="urn:schemas-microsoft-com:vml" Requires="v">
                <p:oleObj spid="_x0000_s5840" name="Equation" r:id="rId6" imgW="2425680" imgH="253800" progId="Equation.DSMT4">
                  <p:embed/>
                </p:oleObj>
              </mc:Choice>
              <mc:Fallback>
                <p:oleObj name="Equation" r:id="rId6" imgW="2425680" imgH="253800" progId="Equation.DSMT4">
                  <p:embed/>
                  <p:pic>
                    <p:nvPicPr>
                      <p:cNvPr id="3" name="对象 2">
                        <a:extLst>
                          <a:ext uri="{FF2B5EF4-FFF2-40B4-BE49-F238E27FC236}">
                            <a16:creationId xmlns:a16="http://schemas.microsoft.com/office/drawing/2014/main" xmlns="" id="{2671AC23-5B5B-45F5-9CCA-16980219F2AC}"/>
                          </a:ext>
                        </a:extLst>
                      </p:cNvPr>
                      <p:cNvPicPr/>
                      <p:nvPr/>
                    </p:nvPicPr>
                    <p:blipFill>
                      <a:blip r:embed="rId7"/>
                      <a:stretch>
                        <a:fillRect/>
                      </a:stretch>
                    </p:blipFill>
                    <p:spPr>
                      <a:xfrm>
                        <a:off x="4611370" y="1017280"/>
                        <a:ext cx="4044950" cy="423863"/>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xmlns="" id="{620BCB1C-3AC8-4CCE-9406-C51368DB18FB}"/>
              </a:ext>
            </a:extLst>
          </p:cNvPr>
          <p:cNvSpPr/>
          <p:nvPr/>
        </p:nvSpPr>
        <p:spPr>
          <a:xfrm>
            <a:off x="1609215" y="1785002"/>
            <a:ext cx="8666480" cy="666977"/>
          </a:xfrm>
          <a:prstGeom prst="rect">
            <a:avLst/>
          </a:prstGeom>
        </p:spPr>
        <p:txBody>
          <a:bodyPr wrap="square">
            <a:spAutoFit/>
          </a:bodyPr>
          <a:lstStyle/>
          <a:p>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rank</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L0</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范数在优化上存在非凸和非光滑特性，所以将它转换成求解以下一个松弛的凸优化问题：</a:t>
            </a:r>
          </a:p>
        </p:txBody>
      </p:sp>
    </p:spTree>
    <p:extLst>
      <p:ext uri="{BB962C8B-B14F-4D97-AF65-F5344CB8AC3E}">
        <p14:creationId xmlns:p14="http://schemas.microsoft.com/office/powerpoint/2010/main" val="3887625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0"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xmlns="" id="{8182F211-9A92-4E4D-A71C-269EAF1E27BB}"/>
              </a:ext>
            </a:extLst>
          </p:cNvPr>
          <p:cNvSpPr txBox="1"/>
          <p:nvPr/>
        </p:nvSpPr>
        <p:spPr>
          <a:xfrm>
            <a:off x="2240280" y="4841691"/>
            <a:ext cx="7391400" cy="666977"/>
          </a:xfrm>
          <a:prstGeom prst="rect">
            <a:avLst/>
          </a:prstGeom>
          <a:noFill/>
        </p:spPr>
        <p:txBody>
          <a:bodyPr wrap="square" rtlCol="0">
            <a:spAutoFit/>
          </a:bodyPr>
          <a:lstStyle/>
          <a:p>
            <a:pPr defTabSz="914377"/>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一幅粒子的图片：左侧是原图，红框标出的为真正的粒子；中间为经过</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Robust PCA</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后的低秩矩阵绘制的图像；右侧为稀疏矩阵</a:t>
            </a:r>
          </a:p>
        </p:txBody>
      </p:sp>
      <p:pic>
        <p:nvPicPr>
          <p:cNvPr id="11" name="图片 10">
            <a:extLst>
              <a:ext uri="{FF2B5EF4-FFF2-40B4-BE49-F238E27FC236}">
                <a16:creationId xmlns:a16="http://schemas.microsoft.com/office/drawing/2014/main" xmlns="" id="{58AF172E-8E12-4F32-9160-199994C5F0F9}"/>
              </a:ext>
            </a:extLst>
          </p:cNvPr>
          <p:cNvPicPr>
            <a:picLocks noChangeAspect="1"/>
          </p:cNvPicPr>
          <p:nvPr/>
        </p:nvPicPr>
        <p:blipFill>
          <a:blip r:embed="rId3"/>
          <a:stretch>
            <a:fillRect/>
          </a:stretch>
        </p:blipFill>
        <p:spPr>
          <a:xfrm>
            <a:off x="668345" y="1337826"/>
            <a:ext cx="10855308" cy="3317572"/>
          </a:xfrm>
          <a:prstGeom prst="rect">
            <a:avLst/>
          </a:prstGeom>
        </p:spPr>
      </p:pic>
      <p:pic>
        <p:nvPicPr>
          <p:cNvPr id="12" name="图片 11">
            <a:extLst>
              <a:ext uri="{FF2B5EF4-FFF2-40B4-BE49-F238E27FC236}">
                <a16:creationId xmlns:a16="http://schemas.microsoft.com/office/drawing/2014/main" xmlns="" id="{32435D4A-EE3B-4D6A-A842-40730C54D3C2}"/>
              </a:ext>
            </a:extLst>
          </p:cNvPr>
          <p:cNvPicPr>
            <a:picLocks noChangeAspect="1"/>
          </p:cNvPicPr>
          <p:nvPr/>
        </p:nvPicPr>
        <p:blipFill>
          <a:blip r:embed="rId4"/>
          <a:stretch>
            <a:fillRect/>
          </a:stretch>
        </p:blipFill>
        <p:spPr>
          <a:xfrm>
            <a:off x="668345" y="1303918"/>
            <a:ext cx="10855307" cy="3385385"/>
          </a:xfrm>
          <a:prstGeom prst="rect">
            <a:avLst/>
          </a:prstGeom>
        </p:spPr>
      </p:pic>
      <p:sp>
        <p:nvSpPr>
          <p:cNvPr id="13" name="矩形 12">
            <a:extLst>
              <a:ext uri="{FF2B5EF4-FFF2-40B4-BE49-F238E27FC236}">
                <a16:creationId xmlns:a16="http://schemas.microsoft.com/office/drawing/2014/main" xmlns="" id="{93FA4A54-9EC6-4402-9D16-2AAA6B8A8194}"/>
              </a:ext>
            </a:extLst>
          </p:cNvPr>
          <p:cNvSpPr/>
          <p:nvPr/>
        </p:nvSpPr>
        <p:spPr>
          <a:xfrm>
            <a:off x="2123440" y="1544320"/>
            <a:ext cx="934720" cy="579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latin typeface="微软雅黑"/>
              <a:ea typeface="微软雅黑"/>
            </a:endParaRPr>
          </a:p>
        </p:txBody>
      </p:sp>
      <p:sp>
        <p:nvSpPr>
          <p:cNvPr id="14" name="矩形 13">
            <a:extLst>
              <a:ext uri="{FF2B5EF4-FFF2-40B4-BE49-F238E27FC236}">
                <a16:creationId xmlns:a16="http://schemas.microsoft.com/office/drawing/2014/main" xmlns="" id="{3CA1A028-79BE-46AF-AE78-DA2CC9FC7BC4}"/>
              </a:ext>
            </a:extLst>
          </p:cNvPr>
          <p:cNvSpPr/>
          <p:nvPr/>
        </p:nvSpPr>
        <p:spPr>
          <a:xfrm>
            <a:off x="2392680" y="3891280"/>
            <a:ext cx="665480" cy="477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867">
              <a:solidFill>
                <a:prstClr val="white"/>
              </a:solidFill>
              <a:latin typeface="微软雅黑"/>
              <a:ea typeface="微软雅黑"/>
            </a:endParaRPr>
          </a:p>
        </p:txBody>
      </p:sp>
    </p:spTree>
    <p:extLst>
      <p:ext uri="{BB962C8B-B14F-4D97-AF65-F5344CB8AC3E}">
        <p14:creationId xmlns:p14="http://schemas.microsoft.com/office/powerpoint/2010/main" val="2531730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E69ABA3-27A3-46FE-8EAB-7C18EEFFF3F8}"/>
              </a:ext>
            </a:extLst>
          </p:cNvPr>
          <p:cNvSpPr txBox="1"/>
          <p:nvPr/>
        </p:nvSpPr>
        <p:spPr>
          <a:xfrm>
            <a:off x="3631757" y="1498245"/>
            <a:ext cx="5929971" cy="3693319"/>
          </a:xfrm>
          <a:prstGeom prst="rect">
            <a:avLst/>
          </a:prstGeom>
          <a:noFill/>
        </p:spPr>
        <p:txBody>
          <a:bodyPr wrap="square" rtlCol="0">
            <a:spAutoFit/>
          </a:bodyPr>
          <a:lstStyle/>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r>
              <a:rPr lang="zh-CN" altLang="en-US" sz="3600" b="1" dirty="0">
                <a:latin typeface="宋体" panose="02010600030101010101" pitchFamily="2" charset="-122"/>
                <a:ea typeface="宋体" panose="02010600030101010101" pitchFamily="2" charset="-122"/>
                <a:cs typeface="Times New Roman" panose="02020603050405020304" pitchFamily="18" charset="0"/>
              </a:rPr>
              <a:t>非线性降维</a:t>
            </a:r>
            <a:r>
              <a:rPr lang="en-US" altLang="zh-CN" sz="3600" b="1" dirty="0">
                <a:latin typeface="宋体" panose="02010600030101010101" pitchFamily="2" charset="-122"/>
                <a:ea typeface="宋体" panose="02010600030101010101" pitchFamily="2" charset="-122"/>
                <a:cs typeface="Times New Roman" panose="02020603050405020304" pitchFamily="18" charset="0"/>
              </a:rPr>
              <a:t>—</a:t>
            </a:r>
            <a:r>
              <a:rPr lang="zh-CN" altLang="en-US" sz="3600" b="1" dirty="0">
                <a:latin typeface="宋体" panose="02010600030101010101" pitchFamily="2" charset="-122"/>
                <a:ea typeface="宋体" panose="02010600030101010101" pitchFamily="2" charset="-122"/>
                <a:cs typeface="Times New Roman" panose="02020603050405020304" pitchFamily="18" charset="0"/>
              </a:rPr>
              <a:t>流形学习</a:t>
            </a:r>
            <a:endParaRPr lang="en-US" altLang="zh-CN" sz="36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zh-CN" altLang="en-US" b="1" dirty="0"/>
          </a:p>
        </p:txBody>
      </p:sp>
    </p:spTree>
    <p:extLst>
      <p:ext uri="{BB962C8B-B14F-4D97-AF65-F5344CB8AC3E}">
        <p14:creationId xmlns:p14="http://schemas.microsoft.com/office/powerpoint/2010/main" val="186791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460E6AB2-EFD8-425E-B99E-7C2E1D142F28}"/>
              </a:ext>
            </a:extLst>
          </p:cNvPr>
          <p:cNvPicPr>
            <a:picLocks noChangeAspect="1"/>
          </p:cNvPicPr>
          <p:nvPr/>
        </p:nvPicPr>
        <p:blipFill>
          <a:blip r:embed="rId3"/>
          <a:stretch>
            <a:fillRect/>
          </a:stretch>
        </p:blipFill>
        <p:spPr>
          <a:xfrm>
            <a:off x="1138595" y="1095405"/>
            <a:ext cx="9914808" cy="3367738"/>
          </a:xfrm>
          <a:prstGeom prst="rect">
            <a:avLst/>
          </a:prstGeom>
        </p:spPr>
      </p:pic>
      <p:sp>
        <p:nvSpPr>
          <p:cNvPr id="5" name="矩形 4">
            <a:extLst>
              <a:ext uri="{FF2B5EF4-FFF2-40B4-BE49-F238E27FC236}">
                <a16:creationId xmlns:a16="http://schemas.microsoft.com/office/drawing/2014/main" xmlns="" id="{B84BC0A1-01F9-4405-BCD3-AC3734C8788A}"/>
              </a:ext>
            </a:extLst>
          </p:cNvPr>
          <p:cNvSpPr/>
          <p:nvPr/>
        </p:nvSpPr>
        <p:spPr>
          <a:xfrm>
            <a:off x="1992084" y="4878365"/>
            <a:ext cx="8207829" cy="646331"/>
          </a:xfrm>
          <a:prstGeom prst="rect">
            <a:avLst/>
          </a:prstGeom>
        </p:spPr>
        <p:txBody>
          <a:bodyPr wrap="square">
            <a:spAutoFit/>
          </a:bodyPr>
          <a:lstStyle/>
          <a:p>
            <a:pPr lvl="0">
              <a:defRPr/>
            </a:pPr>
            <a:r>
              <a:rPr lang="zh-CN" altLang="en-US" dirty="0">
                <a:latin typeface="宋体" panose="02010600030101010101" pitchFamily="2" charset="-122"/>
                <a:ea typeface="宋体" panose="02010600030101010101" pitchFamily="2" charset="-122"/>
              </a:rPr>
              <a:t>样本点从二维空间中的矩形区域采样后以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宋体" panose="02010600030101010101" pitchFamily="2" charset="-122"/>
                <a:ea typeface="宋体" panose="02010600030101010101" pitchFamily="2" charset="-122"/>
              </a:rPr>
              <a:t>形曲面嵌入到三维空间，若直接使用线性降维方法对三维空间观察到的样本点进行降维，则将丢失原本的低维结构。</a:t>
            </a:r>
          </a:p>
        </p:txBody>
      </p:sp>
    </p:spTree>
    <p:extLst>
      <p:ext uri="{BB962C8B-B14F-4D97-AF65-F5344CB8AC3E}">
        <p14:creationId xmlns:p14="http://schemas.microsoft.com/office/powerpoint/2010/main" val="116091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5BF502CC-EDA2-48BD-AA0A-7962AF60F7EF}"/>
              </a:ext>
            </a:extLst>
          </p:cNvPr>
          <p:cNvSpPr/>
          <p:nvPr/>
        </p:nvSpPr>
        <p:spPr>
          <a:xfrm>
            <a:off x="1823357" y="927965"/>
            <a:ext cx="8697686" cy="1754326"/>
          </a:xfrm>
          <a:prstGeom prst="rect">
            <a:avLst/>
          </a:prstGeom>
        </p:spPr>
        <p:txBody>
          <a:bodyPr wrap="square">
            <a:spAutoFit/>
          </a:bodyPr>
          <a:lstStyle/>
          <a:p>
            <a:r>
              <a:rPr lang="zh-CN" altLang="en-US" dirty="0">
                <a:solidFill>
                  <a:srgbClr val="333333"/>
                </a:solidFill>
                <a:latin typeface="宋体" panose="02010600030101010101" pitchFamily="2" charset="-122"/>
                <a:ea typeface="宋体" panose="02010600030101010101" pitchFamily="2" charset="-122"/>
              </a:rPr>
              <a:t>流形具有在局部与欧式空间同胚的空间，也就是它在局部具有欧式空间的性质，能用欧式距离来进行距离计算。</a:t>
            </a:r>
            <a:endParaRPr lang="en-US" altLang="zh-CN" dirty="0">
              <a:solidFill>
                <a:srgbClr val="333333"/>
              </a:solidFill>
              <a:latin typeface="宋体" panose="02010600030101010101" pitchFamily="2" charset="-122"/>
              <a:ea typeface="宋体" panose="02010600030101010101" pitchFamily="2" charset="-122"/>
            </a:endParaRPr>
          </a:p>
          <a:p>
            <a:endParaRPr lang="en-US" altLang="zh-CN" dirty="0">
              <a:solidFill>
                <a:srgbClr val="333333"/>
              </a:solidFill>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若低维流形嵌入到了高维空间，此时样本在高维空间的分布虽然复杂，但在局部上仍具有欧式空间的性质，因此可以在局部建立降维映射关系，然后再设法将局部映射关系推广到全局。</a:t>
            </a:r>
          </a:p>
        </p:txBody>
      </p:sp>
      <p:pic>
        <p:nvPicPr>
          <p:cNvPr id="5" name="图片 4">
            <a:extLst>
              <a:ext uri="{FF2B5EF4-FFF2-40B4-BE49-F238E27FC236}">
                <a16:creationId xmlns:a16="http://schemas.microsoft.com/office/drawing/2014/main" xmlns="" id="{3F4B5A26-3D04-4412-8E8E-25D5B7DD18C4}"/>
              </a:ext>
            </a:extLst>
          </p:cNvPr>
          <p:cNvPicPr>
            <a:picLocks noChangeAspect="1"/>
          </p:cNvPicPr>
          <p:nvPr/>
        </p:nvPicPr>
        <p:blipFill>
          <a:blip r:embed="rId3"/>
          <a:stretch>
            <a:fillRect/>
          </a:stretch>
        </p:blipFill>
        <p:spPr>
          <a:xfrm>
            <a:off x="2186078" y="3110858"/>
            <a:ext cx="7819843" cy="2920777"/>
          </a:xfrm>
          <a:prstGeom prst="rect">
            <a:avLst/>
          </a:prstGeom>
        </p:spPr>
      </p:pic>
    </p:spTree>
    <p:extLst>
      <p:ext uri="{BB962C8B-B14F-4D97-AF65-F5344CB8AC3E}">
        <p14:creationId xmlns:p14="http://schemas.microsoft.com/office/powerpoint/2010/main" val="224568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2F40EA0-9C46-4DC2-8223-06E4C60CB756}"/>
              </a:ext>
            </a:extLst>
          </p:cNvPr>
          <p:cNvSpPr/>
          <p:nvPr/>
        </p:nvSpPr>
        <p:spPr>
          <a:xfrm>
            <a:off x="1047372" y="3112626"/>
            <a:ext cx="1991251" cy="400110"/>
          </a:xfrm>
          <a:prstGeom prst="rect">
            <a:avLst/>
          </a:prstGeom>
        </p:spPr>
        <p:txBody>
          <a:bodyPr wrap="none">
            <a:spAutoFit/>
          </a:bodyPr>
          <a:lstStyle/>
          <a:p>
            <a:r>
              <a:rPr lang="zh-CN" altLang="en-US" sz="2000" b="1" dirty="0">
                <a:solidFill>
                  <a:srgbClr val="000000"/>
                </a:solidFill>
                <a:latin typeface="宋体" panose="02010600030101010101" pitchFamily="2" charset="-122"/>
                <a:ea typeface="宋体" panose="02010600030101010101" pitchFamily="2" charset="-122"/>
              </a:rPr>
              <a:t>非线性流形学习</a:t>
            </a:r>
            <a:endParaRPr lang="zh-CN" altLang="en-US" sz="2000" b="1" dirty="0"/>
          </a:p>
        </p:txBody>
      </p:sp>
      <p:cxnSp>
        <p:nvCxnSpPr>
          <p:cNvPr id="4" name="直接连接符 3">
            <a:extLst>
              <a:ext uri="{FF2B5EF4-FFF2-40B4-BE49-F238E27FC236}">
                <a16:creationId xmlns:a16="http://schemas.microsoft.com/office/drawing/2014/main" xmlns="" id="{91326661-193A-4D24-8187-C6BD7C9477AE}"/>
              </a:ext>
            </a:extLst>
          </p:cNvPr>
          <p:cNvCxnSpPr>
            <a:cxnSpLocks/>
            <a:stCxn id="2" idx="3"/>
            <a:endCxn id="11" idx="1"/>
          </p:cNvCxnSpPr>
          <p:nvPr/>
        </p:nvCxnSpPr>
        <p:spPr>
          <a:xfrm flipV="1">
            <a:off x="3038623" y="1525969"/>
            <a:ext cx="1660962" cy="1786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xmlns="" id="{1EA28C96-CCDF-4193-84FB-DD69F3B9B024}"/>
              </a:ext>
            </a:extLst>
          </p:cNvPr>
          <p:cNvCxnSpPr>
            <a:cxnSpLocks/>
            <a:stCxn id="2" idx="3"/>
            <a:endCxn id="12" idx="1"/>
          </p:cNvCxnSpPr>
          <p:nvPr/>
        </p:nvCxnSpPr>
        <p:spPr>
          <a:xfrm flipV="1">
            <a:off x="3038623" y="2758683"/>
            <a:ext cx="1660965" cy="55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C64814F7-A2D1-4B8D-AD45-EE8C86CCA796}"/>
              </a:ext>
            </a:extLst>
          </p:cNvPr>
          <p:cNvCxnSpPr>
            <a:cxnSpLocks/>
            <a:stCxn id="2" idx="3"/>
            <a:endCxn id="13" idx="1"/>
          </p:cNvCxnSpPr>
          <p:nvPr/>
        </p:nvCxnSpPr>
        <p:spPr>
          <a:xfrm>
            <a:off x="3038623" y="3312681"/>
            <a:ext cx="1660961" cy="678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FC1B2A85-17F4-4C65-A801-7D35C38EBB9F}"/>
              </a:ext>
            </a:extLst>
          </p:cNvPr>
          <p:cNvCxnSpPr>
            <a:cxnSpLocks/>
            <a:stCxn id="2" idx="3"/>
            <a:endCxn id="14" idx="1"/>
          </p:cNvCxnSpPr>
          <p:nvPr/>
        </p:nvCxnSpPr>
        <p:spPr>
          <a:xfrm>
            <a:off x="3038623" y="3312681"/>
            <a:ext cx="1660961" cy="191143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23960D0D-8A86-4485-91C2-EDFA363DA24C}"/>
              </a:ext>
            </a:extLst>
          </p:cNvPr>
          <p:cNvSpPr txBox="1"/>
          <p:nvPr/>
        </p:nvSpPr>
        <p:spPr>
          <a:xfrm>
            <a:off x="4699585" y="1172026"/>
            <a:ext cx="5449417" cy="707886"/>
          </a:xfrm>
          <a:prstGeom prst="rect">
            <a:avLst/>
          </a:prstGeom>
          <a:noFill/>
        </p:spPr>
        <p:txBody>
          <a:bodyPr wrap="square" rtlCol="0">
            <a:spAutoFit/>
          </a:bodyPr>
          <a:lstStyle/>
          <a:p>
            <a:r>
              <a:rPr lang="zh-CN" altLang="en-US" sz="2000" dirty="0">
                <a:solidFill>
                  <a:srgbClr val="FF0000"/>
                </a:solidFill>
              </a:rPr>
              <a:t>等距映射</a:t>
            </a:r>
            <a:r>
              <a:rPr lang="en-US" altLang="zh-CN" sz="2000" dirty="0">
                <a:solidFill>
                  <a:srgbClr val="FF0000"/>
                </a:solidFill>
              </a:rPr>
              <a:t>(</a:t>
            </a:r>
            <a:r>
              <a:rPr lang="en-US" altLang="zh-CN" sz="2000" dirty="0" err="1">
                <a:solidFill>
                  <a:srgbClr val="FF0000"/>
                </a:solidFill>
              </a:rPr>
              <a:t>Isomap</a:t>
            </a:r>
            <a:r>
              <a:rPr lang="en-US" altLang="zh-CN" sz="2000" dirty="0">
                <a:solidFill>
                  <a:srgbClr val="FF0000"/>
                </a:solidFill>
              </a:rPr>
              <a:t>)</a:t>
            </a:r>
            <a:r>
              <a:rPr lang="zh-CN" altLang="en-US" sz="2000" dirty="0"/>
              <a:t>：保持样本之间的“测地距离”不变</a:t>
            </a:r>
          </a:p>
        </p:txBody>
      </p:sp>
      <p:sp>
        <p:nvSpPr>
          <p:cNvPr id="12" name="文本框 11">
            <a:extLst>
              <a:ext uri="{FF2B5EF4-FFF2-40B4-BE49-F238E27FC236}">
                <a16:creationId xmlns:a16="http://schemas.microsoft.com/office/drawing/2014/main" xmlns="" id="{09E3DE80-AEF7-4711-8DE0-F4B9948C1025}"/>
              </a:ext>
            </a:extLst>
          </p:cNvPr>
          <p:cNvSpPr txBox="1"/>
          <p:nvPr/>
        </p:nvSpPr>
        <p:spPr>
          <a:xfrm>
            <a:off x="4699588" y="2404740"/>
            <a:ext cx="5449414" cy="707886"/>
          </a:xfrm>
          <a:prstGeom prst="rect">
            <a:avLst/>
          </a:prstGeom>
          <a:noFill/>
        </p:spPr>
        <p:txBody>
          <a:bodyPr wrap="square" rtlCol="0">
            <a:spAutoFit/>
          </a:bodyPr>
          <a:lstStyle/>
          <a:p>
            <a:r>
              <a:rPr lang="zh-CN" altLang="en-US" sz="2000" dirty="0">
                <a:solidFill>
                  <a:srgbClr val="FF0000"/>
                </a:solidFill>
              </a:rPr>
              <a:t>局部线性嵌入</a:t>
            </a:r>
            <a:r>
              <a:rPr lang="en-US" altLang="zh-CN" sz="2000" dirty="0">
                <a:solidFill>
                  <a:srgbClr val="FF0000"/>
                </a:solidFill>
              </a:rPr>
              <a:t>(LLE)</a:t>
            </a:r>
            <a:r>
              <a:rPr lang="zh-CN" altLang="en-US" sz="2000" dirty="0"/>
              <a:t>：保持局部邻接结构的一致性</a:t>
            </a:r>
          </a:p>
        </p:txBody>
      </p:sp>
      <p:sp>
        <p:nvSpPr>
          <p:cNvPr id="13" name="文本框 12">
            <a:extLst>
              <a:ext uri="{FF2B5EF4-FFF2-40B4-BE49-F238E27FC236}">
                <a16:creationId xmlns:a16="http://schemas.microsoft.com/office/drawing/2014/main" xmlns="" id="{07A4D8A6-CF2E-4CCA-A964-A026E9E03C6B}"/>
              </a:ext>
            </a:extLst>
          </p:cNvPr>
          <p:cNvSpPr txBox="1"/>
          <p:nvPr/>
        </p:nvSpPr>
        <p:spPr>
          <a:xfrm>
            <a:off x="4699584" y="3637454"/>
            <a:ext cx="5449414" cy="707886"/>
          </a:xfrm>
          <a:prstGeom prst="rect">
            <a:avLst/>
          </a:prstGeom>
          <a:noFill/>
        </p:spPr>
        <p:txBody>
          <a:bodyPr wrap="square" rtlCol="0">
            <a:spAutoFit/>
          </a:bodyPr>
          <a:lstStyle/>
          <a:p>
            <a:r>
              <a:rPr lang="zh-CN" altLang="en-US" sz="2000" dirty="0">
                <a:solidFill>
                  <a:srgbClr val="FF0000"/>
                </a:solidFill>
              </a:rPr>
              <a:t>拉普拉斯特征映射</a:t>
            </a:r>
            <a:r>
              <a:rPr lang="en-US" altLang="zh-CN" sz="2000" dirty="0">
                <a:solidFill>
                  <a:srgbClr val="FF0000"/>
                </a:solidFill>
              </a:rPr>
              <a:t>(LE)</a:t>
            </a:r>
            <a:r>
              <a:rPr lang="zh-CN" altLang="en-US" sz="2000" dirty="0"/>
              <a:t>：在高维空间中被认为是“近邻”的点在低维空间中尽可能接近</a:t>
            </a:r>
          </a:p>
        </p:txBody>
      </p:sp>
      <p:sp>
        <p:nvSpPr>
          <p:cNvPr id="14" name="文本框 13">
            <a:extLst>
              <a:ext uri="{FF2B5EF4-FFF2-40B4-BE49-F238E27FC236}">
                <a16:creationId xmlns:a16="http://schemas.microsoft.com/office/drawing/2014/main" xmlns="" id="{DC62B84F-30C1-46FE-9AEE-18C9D5150545}"/>
              </a:ext>
            </a:extLst>
          </p:cNvPr>
          <p:cNvSpPr txBox="1"/>
          <p:nvPr/>
        </p:nvSpPr>
        <p:spPr>
          <a:xfrm>
            <a:off x="4699584" y="4870168"/>
            <a:ext cx="5449413" cy="707886"/>
          </a:xfrm>
          <a:prstGeom prst="rect">
            <a:avLst/>
          </a:prstGeom>
          <a:noFill/>
        </p:spPr>
        <p:txBody>
          <a:bodyPr wrap="square" rtlCol="0">
            <a:spAutoFit/>
          </a:bodyPr>
          <a:lstStyle/>
          <a:p>
            <a:r>
              <a:rPr lang="en-US" altLang="zh-CN" sz="2000" dirty="0">
                <a:solidFill>
                  <a:srgbClr val="FF0000"/>
                </a:solidFill>
              </a:rPr>
              <a:t>Hessian</a:t>
            </a:r>
            <a:r>
              <a:rPr lang="zh-CN" altLang="en-US" sz="2000" dirty="0">
                <a:solidFill>
                  <a:srgbClr val="FF0000"/>
                </a:solidFill>
              </a:rPr>
              <a:t>特征映射</a:t>
            </a:r>
            <a:r>
              <a:rPr lang="en-US" altLang="zh-CN" sz="2000" dirty="0">
                <a:solidFill>
                  <a:srgbClr val="FF0000"/>
                </a:solidFill>
              </a:rPr>
              <a:t>(HLLE)</a:t>
            </a:r>
            <a:r>
              <a:rPr lang="zh-CN" altLang="en-US" sz="2000" dirty="0"/>
              <a:t>：更好的保持高维数据点的邻域关系不变</a:t>
            </a:r>
          </a:p>
        </p:txBody>
      </p:sp>
    </p:spTree>
    <p:extLst>
      <p:ext uri="{BB962C8B-B14F-4D97-AF65-F5344CB8AC3E}">
        <p14:creationId xmlns:p14="http://schemas.microsoft.com/office/powerpoint/2010/main" val="942885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B900401-5554-4828-BDB2-D3ECD427B947}"/>
              </a:ext>
            </a:extLst>
          </p:cNvPr>
          <p:cNvSpPr/>
          <p:nvPr/>
        </p:nvSpPr>
        <p:spPr>
          <a:xfrm>
            <a:off x="2035740" y="972785"/>
            <a:ext cx="8512856" cy="923330"/>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2001</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Belkin</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Niyogi</a:t>
            </a:r>
            <a:r>
              <a:rPr lang="zh-CN" altLang="en-US" dirty="0">
                <a:latin typeface="宋体" panose="02010600030101010101" pitchFamily="2" charset="-122"/>
                <a:ea typeface="宋体" panose="02010600030101010101" pitchFamily="2" charset="-122"/>
              </a:rPr>
              <a:t>提出了拉普拉斯特征映射（</a:t>
            </a:r>
            <a:r>
              <a:rPr lang="en-US" altLang="zh-CN" dirty="0">
                <a:latin typeface="宋体" panose="02010600030101010101" pitchFamily="2" charset="-122"/>
                <a:ea typeface="宋体" panose="02010600030101010101" pitchFamily="2" charset="-122"/>
              </a:rPr>
              <a:t>Laplacian eigenmaps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LE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LE</a:t>
            </a:r>
            <a:r>
              <a:rPr lang="zh-CN" altLang="en-US" dirty="0">
                <a:latin typeface="宋体" panose="02010600030101010101" pitchFamily="2" charset="-122"/>
                <a:ea typeface="宋体" panose="02010600030101010101" pitchFamily="2" charset="-122"/>
              </a:rPr>
              <a:t>属于非线性数据降维算法，其主要思想是在高维空间中被认为是“近邻”的点，降到低维空间之后，使它们之间的距离尽可能的接近。</a:t>
            </a:r>
          </a:p>
        </p:txBody>
      </p:sp>
      <p:pic>
        <p:nvPicPr>
          <p:cNvPr id="3" name="图片 2">
            <a:extLst>
              <a:ext uri="{FF2B5EF4-FFF2-40B4-BE49-F238E27FC236}">
                <a16:creationId xmlns:a16="http://schemas.microsoft.com/office/drawing/2014/main" xmlns="" id="{E9769D13-A3A1-4BDF-9FD7-6AF555194C46}"/>
              </a:ext>
            </a:extLst>
          </p:cNvPr>
          <p:cNvPicPr>
            <a:picLocks noChangeAspect="1"/>
          </p:cNvPicPr>
          <p:nvPr/>
        </p:nvPicPr>
        <p:blipFill>
          <a:blip r:embed="rId4"/>
          <a:stretch>
            <a:fillRect/>
          </a:stretch>
        </p:blipFill>
        <p:spPr>
          <a:xfrm>
            <a:off x="2449053" y="2109545"/>
            <a:ext cx="6457952" cy="2638909"/>
          </a:xfrm>
          <a:prstGeom prst="rect">
            <a:avLst/>
          </a:prstGeom>
        </p:spPr>
      </p:pic>
      <p:graphicFrame>
        <p:nvGraphicFramePr>
          <p:cNvPr id="5" name="对象 4">
            <a:extLst>
              <a:ext uri="{FF2B5EF4-FFF2-40B4-BE49-F238E27FC236}">
                <a16:creationId xmlns:a16="http://schemas.microsoft.com/office/drawing/2014/main" xmlns="" id="{1A84C8AF-5CF9-4CD9-A094-5524734542F4}"/>
              </a:ext>
            </a:extLst>
          </p:cNvPr>
          <p:cNvGraphicFramePr>
            <a:graphicFrameLocks noChangeAspect="1"/>
          </p:cNvGraphicFramePr>
          <p:nvPr>
            <p:extLst>
              <p:ext uri="{D42A27DB-BD31-4B8C-83A1-F6EECF244321}">
                <p14:modId xmlns:p14="http://schemas.microsoft.com/office/powerpoint/2010/main" val="4206930059"/>
              </p:ext>
            </p:extLst>
          </p:nvPr>
        </p:nvGraphicFramePr>
        <p:xfrm>
          <a:off x="2449053" y="4961884"/>
          <a:ext cx="6590808" cy="730882"/>
        </p:xfrm>
        <a:graphic>
          <a:graphicData uri="http://schemas.openxmlformats.org/presentationml/2006/ole">
            <mc:AlternateContent xmlns:mc="http://schemas.openxmlformats.org/markup-compatibility/2006">
              <mc:Choice xmlns:v="urn:schemas-microsoft-com:vml" Requires="v">
                <p:oleObj spid="_x0000_s7494" name="Equation" r:id="rId5" imgW="3098520" imgH="342720" progId="Equation.DSMT4">
                  <p:embed/>
                </p:oleObj>
              </mc:Choice>
              <mc:Fallback>
                <p:oleObj name="Equation" r:id="rId5" imgW="3098520" imgH="342720" progId="Equation.DSMT4">
                  <p:embed/>
                  <p:pic>
                    <p:nvPicPr>
                      <p:cNvPr id="9" name="对象 8">
                        <a:extLst>
                          <a:ext uri="{FF2B5EF4-FFF2-40B4-BE49-F238E27FC236}">
                            <a16:creationId xmlns:a16="http://schemas.microsoft.com/office/drawing/2014/main" xmlns="" id="{4C30D506-9043-484A-988A-DB8DEE57CCF8}"/>
                          </a:ext>
                        </a:extLst>
                      </p:cNvPr>
                      <p:cNvPicPr/>
                      <p:nvPr/>
                    </p:nvPicPr>
                    <p:blipFill>
                      <a:blip r:embed="rId6"/>
                      <a:stretch>
                        <a:fillRect/>
                      </a:stretch>
                    </p:blipFill>
                    <p:spPr>
                      <a:xfrm>
                        <a:off x="2449053" y="4961884"/>
                        <a:ext cx="6590808" cy="730882"/>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xmlns="" id="{0A80D2D5-6560-4C78-BD62-5BC64A4DB4B6}"/>
              </a:ext>
            </a:extLst>
          </p:cNvPr>
          <p:cNvSpPr txBox="1"/>
          <p:nvPr/>
        </p:nvSpPr>
        <p:spPr>
          <a:xfrm>
            <a:off x="2636983" y="5765460"/>
            <a:ext cx="6270022" cy="743986"/>
          </a:xfrm>
          <a:prstGeom prst="rect">
            <a:avLst/>
          </a:prstGeom>
          <a:noFill/>
        </p:spPr>
        <p:txBody>
          <a:bodyPr wrap="square" rtlCol="0">
            <a:spAutoFit/>
          </a:bodyPr>
          <a:lstStyle/>
          <a:p>
            <a:pPr eaLnBrk="0" fontAlgn="base" hangingPunct="0">
              <a:lnSpc>
                <a:spcPct val="150000"/>
              </a:lnSpc>
              <a:spcBef>
                <a:spcPct val="0"/>
              </a:spcBef>
              <a:spcAft>
                <a:spcPct val="0"/>
              </a:spcAft>
            </a:pP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CN" sz="1600" baseline="30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个数据点的嵌入坐标</a:t>
            </a:r>
            <a:r>
              <a:rPr lang="zh-CN" altLang="en-US"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为数据的邻接矩阵，</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为度矩阵</a:t>
            </a:r>
            <a:r>
              <a:rPr lang="zh-CN" altLang="en-US" sz="1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                     </a:t>
            </a:r>
            <a:r>
              <a:rPr lang="zh-CN" altLang="en-US" sz="1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p>
        </p:txBody>
      </p:sp>
      <p:graphicFrame>
        <p:nvGraphicFramePr>
          <p:cNvPr id="7" name="对象 6">
            <a:extLst>
              <a:ext uri="{FF2B5EF4-FFF2-40B4-BE49-F238E27FC236}">
                <a16:creationId xmlns:a16="http://schemas.microsoft.com/office/drawing/2014/main" xmlns="" id="{25D7353B-9C73-40B5-81A4-938A0524D3DE}"/>
              </a:ext>
            </a:extLst>
          </p:cNvPr>
          <p:cNvGraphicFramePr>
            <a:graphicFrameLocks noChangeAspect="1"/>
          </p:cNvGraphicFramePr>
          <p:nvPr>
            <p:extLst>
              <p:ext uri="{D42A27DB-BD31-4B8C-83A1-F6EECF244321}">
                <p14:modId xmlns:p14="http://schemas.microsoft.com/office/powerpoint/2010/main" val="3655820401"/>
              </p:ext>
            </p:extLst>
          </p:nvPr>
        </p:nvGraphicFramePr>
        <p:xfrm>
          <a:off x="8678045" y="5846954"/>
          <a:ext cx="1279872" cy="363051"/>
        </p:xfrm>
        <a:graphic>
          <a:graphicData uri="http://schemas.openxmlformats.org/presentationml/2006/ole">
            <mc:AlternateContent xmlns:mc="http://schemas.openxmlformats.org/markup-compatibility/2006">
              <mc:Choice xmlns:v="urn:schemas-microsoft-com:vml" Requires="v">
                <p:oleObj spid="_x0000_s7495" name="Equation" r:id="rId7" imgW="888614" imgH="253890" progId="Equation.DSMT4">
                  <p:embed/>
                </p:oleObj>
              </mc:Choice>
              <mc:Fallback>
                <p:oleObj name="Equation" r:id="rId7" imgW="888614" imgH="253890" progId="Equation.DSMT4">
                  <p:embed/>
                  <p:pic>
                    <p:nvPicPr>
                      <p:cNvPr id="13" name="对象 12">
                        <a:extLst>
                          <a:ext uri="{FF2B5EF4-FFF2-40B4-BE49-F238E27FC236}">
                            <a16:creationId xmlns:a16="http://schemas.microsoft.com/office/drawing/2014/main" xmlns="" id="{A53D2790-4E30-497C-93A2-B620ACA8E4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78045" y="5846954"/>
                        <a:ext cx="1279872" cy="363051"/>
                      </a:xfrm>
                      <a:prstGeom prst="rect">
                        <a:avLst/>
                      </a:prstGeom>
                      <a:noFill/>
                      <a:extLst/>
                    </p:spPr>
                  </p:pic>
                </p:oleObj>
              </mc:Fallback>
            </mc:AlternateContent>
          </a:graphicData>
        </a:graphic>
      </p:graphicFrame>
      <p:graphicFrame>
        <p:nvGraphicFramePr>
          <p:cNvPr id="8" name="对象 7">
            <a:extLst>
              <a:ext uri="{FF2B5EF4-FFF2-40B4-BE49-F238E27FC236}">
                <a16:creationId xmlns:a16="http://schemas.microsoft.com/office/drawing/2014/main" xmlns="" id="{A0023103-36F1-492F-B8D9-7DBC56402300}"/>
              </a:ext>
            </a:extLst>
          </p:cNvPr>
          <p:cNvGraphicFramePr>
            <a:graphicFrameLocks noChangeAspect="1"/>
          </p:cNvGraphicFramePr>
          <p:nvPr>
            <p:extLst>
              <p:ext uri="{D42A27DB-BD31-4B8C-83A1-F6EECF244321}">
                <p14:modId xmlns:p14="http://schemas.microsoft.com/office/powerpoint/2010/main" val="3108165232"/>
              </p:ext>
            </p:extLst>
          </p:nvPr>
        </p:nvGraphicFramePr>
        <p:xfrm>
          <a:off x="3267410" y="6137453"/>
          <a:ext cx="741882" cy="489401"/>
        </p:xfrm>
        <a:graphic>
          <a:graphicData uri="http://schemas.openxmlformats.org/presentationml/2006/ole">
            <mc:AlternateContent xmlns:mc="http://schemas.openxmlformats.org/markup-compatibility/2006">
              <mc:Choice xmlns:v="urn:schemas-microsoft-com:vml" Requires="v">
                <p:oleObj spid="_x0000_s7496" name="Equation" r:id="rId9" imgW="672840" imgH="444240" progId="Equation.DSMT4">
                  <p:embed/>
                </p:oleObj>
              </mc:Choice>
              <mc:Fallback>
                <p:oleObj name="Equation" r:id="rId9" imgW="672840" imgH="444240" progId="Equation.DSMT4">
                  <p:embed/>
                  <p:pic>
                    <p:nvPicPr>
                      <p:cNvPr id="14" name="对象 13">
                        <a:extLst>
                          <a:ext uri="{FF2B5EF4-FFF2-40B4-BE49-F238E27FC236}">
                            <a16:creationId xmlns:a16="http://schemas.microsoft.com/office/drawing/2014/main" xmlns="" id="{292C4305-7F01-418D-B9E1-1FECE5BDFBCD}"/>
                          </a:ext>
                        </a:extLst>
                      </p:cNvPr>
                      <p:cNvPicPr>
                        <a:picLocks noChangeAspect="1" noChangeArrowheads="1"/>
                      </p:cNvPicPr>
                      <p:nvPr/>
                    </p:nvPicPr>
                    <p:blipFill>
                      <a:blip r:embed="rId10"/>
                      <a:srcRect/>
                      <a:stretch>
                        <a:fillRect/>
                      </a:stretch>
                    </p:blipFill>
                    <p:spPr bwMode="auto">
                      <a:xfrm>
                        <a:off x="3267410" y="6137453"/>
                        <a:ext cx="741882" cy="489401"/>
                      </a:xfrm>
                      <a:prstGeom prst="rect">
                        <a:avLst/>
                      </a:prstGeom>
                      <a:noFill/>
                      <a:extLst/>
                    </p:spPr>
                  </p:pic>
                </p:oleObj>
              </mc:Fallback>
            </mc:AlternateContent>
          </a:graphicData>
        </a:graphic>
      </p:graphicFrame>
    </p:spTree>
    <p:extLst>
      <p:ext uri="{BB962C8B-B14F-4D97-AF65-F5344CB8AC3E}">
        <p14:creationId xmlns:p14="http://schemas.microsoft.com/office/powerpoint/2010/main" val="6301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E69ABA3-27A3-46FE-8EAB-7C18EEFFF3F8}"/>
              </a:ext>
            </a:extLst>
          </p:cNvPr>
          <p:cNvSpPr txBox="1"/>
          <p:nvPr/>
        </p:nvSpPr>
        <p:spPr>
          <a:xfrm>
            <a:off x="1150666" y="638274"/>
            <a:ext cx="5929971" cy="4801314"/>
          </a:xfrm>
          <a:prstGeom prst="rect">
            <a:avLst/>
          </a:prstGeom>
          <a:noFill/>
        </p:spPr>
        <p:txBody>
          <a:bodyPr wrap="square" rtlCol="0">
            <a:spAutoFit/>
          </a:bodyPr>
          <a:lstStyle/>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3600" b="1" dirty="0">
                <a:latin typeface="宋体" panose="02010600030101010101" pitchFamily="2" charset="-122"/>
                <a:ea typeface="宋体" panose="02010600030101010101" pitchFamily="2" charset="-122"/>
                <a:cs typeface="Times New Roman" panose="02020603050405020304" pitchFamily="18" charset="0"/>
              </a:rPr>
              <a:t>线性降维</a:t>
            </a:r>
            <a:r>
              <a:rPr lang="en-US" altLang="zh-CN" sz="3600" b="1" dirty="0">
                <a:latin typeface="宋体" panose="02010600030101010101" pitchFamily="2" charset="-122"/>
                <a:ea typeface="宋体" panose="02010600030101010101" pitchFamily="2" charset="-122"/>
                <a:cs typeface="Times New Roman" panose="02020603050405020304" pitchFamily="18" charset="0"/>
              </a:rPr>
              <a:t>—</a:t>
            </a:r>
            <a:r>
              <a:rPr lang="zh-CN" altLang="en-US" sz="3600" b="1" dirty="0">
                <a:latin typeface="宋体" panose="02010600030101010101" pitchFamily="2" charset="-122"/>
                <a:ea typeface="宋体" panose="02010600030101010101" pitchFamily="2" charset="-122"/>
                <a:cs typeface="Times New Roman" panose="02020603050405020304" pitchFamily="18" charset="0"/>
              </a:rPr>
              <a:t>主成分分析</a:t>
            </a:r>
            <a:endParaRPr lang="en-US" altLang="zh-CN" sz="36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3600" b="1" dirty="0">
                <a:latin typeface="宋体" panose="02010600030101010101" pitchFamily="2" charset="-122"/>
                <a:ea typeface="宋体" panose="02010600030101010101" pitchFamily="2" charset="-122"/>
                <a:cs typeface="Times New Roman" panose="02020603050405020304" pitchFamily="18" charset="0"/>
              </a:rPr>
              <a:t>非线性降维</a:t>
            </a:r>
            <a:r>
              <a:rPr lang="en-US" altLang="zh-CN" sz="3600" b="1" dirty="0">
                <a:latin typeface="宋体" panose="02010600030101010101" pitchFamily="2" charset="-122"/>
                <a:ea typeface="宋体" panose="02010600030101010101" pitchFamily="2" charset="-122"/>
                <a:cs typeface="Times New Roman" panose="02020603050405020304" pitchFamily="18" charset="0"/>
              </a:rPr>
              <a:t>—</a:t>
            </a:r>
            <a:r>
              <a:rPr lang="zh-CN" altLang="en-US" sz="3600" b="1" dirty="0">
                <a:latin typeface="宋体" panose="02010600030101010101" pitchFamily="2" charset="-122"/>
                <a:ea typeface="宋体" panose="02010600030101010101" pitchFamily="2" charset="-122"/>
                <a:cs typeface="Times New Roman" panose="02020603050405020304" pitchFamily="18" charset="0"/>
              </a:rPr>
              <a:t>流形学习</a:t>
            </a:r>
            <a:endParaRPr lang="en-US" altLang="zh-CN" sz="36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3600" b="1" dirty="0">
                <a:latin typeface="宋体" panose="02010600030101010101" pitchFamily="2" charset="-122"/>
                <a:ea typeface="宋体" panose="02010600030101010101" pitchFamily="2" charset="-122"/>
                <a:cs typeface="Times New Roman" panose="02020603050405020304" pitchFamily="18" charset="0"/>
              </a:rPr>
              <a:t>流形正则化的主成分分析</a:t>
            </a:r>
            <a:endParaRPr lang="en-US" altLang="zh-CN" sz="36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b="1" dirty="0"/>
          </a:p>
        </p:txBody>
      </p:sp>
    </p:spTree>
    <p:extLst>
      <p:ext uri="{BB962C8B-B14F-4D97-AF65-F5344CB8AC3E}">
        <p14:creationId xmlns:p14="http://schemas.microsoft.com/office/powerpoint/2010/main" val="34996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E69ABA3-27A3-46FE-8EAB-7C18EEFFF3F8}"/>
              </a:ext>
            </a:extLst>
          </p:cNvPr>
          <p:cNvSpPr txBox="1"/>
          <p:nvPr/>
        </p:nvSpPr>
        <p:spPr>
          <a:xfrm>
            <a:off x="3349580" y="1389389"/>
            <a:ext cx="5929971" cy="2154436"/>
          </a:xfrm>
          <a:prstGeom prst="rect">
            <a:avLst/>
          </a:prstGeom>
          <a:noFill/>
        </p:spPr>
        <p:txBody>
          <a:bodyPr wrap="square" rtlCol="0">
            <a:spAutoFit/>
          </a:bodyPr>
          <a:lstStyle/>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zh-CN" altLang="en-US" sz="3600" b="1" dirty="0">
                <a:latin typeface="宋体" panose="02010600030101010101" pitchFamily="2" charset="-122"/>
                <a:ea typeface="宋体" panose="02010600030101010101" pitchFamily="2" charset="-122"/>
                <a:cs typeface="Times New Roman" panose="02020603050405020304" pitchFamily="18" charset="0"/>
              </a:rPr>
              <a:t>流形正则化的主成分分析</a:t>
            </a:r>
            <a:endParaRPr lang="en-US" altLang="zh-CN" sz="36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b="1" dirty="0"/>
          </a:p>
        </p:txBody>
      </p:sp>
    </p:spTree>
    <p:extLst>
      <p:ext uri="{BB962C8B-B14F-4D97-AF65-F5344CB8AC3E}">
        <p14:creationId xmlns:p14="http://schemas.microsoft.com/office/powerpoint/2010/main" val="39650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476FE89-DB48-48BB-81FA-62F3746886D7}"/>
              </a:ext>
            </a:extLst>
          </p:cNvPr>
          <p:cNvSpPr/>
          <p:nvPr/>
        </p:nvSpPr>
        <p:spPr>
          <a:xfrm>
            <a:off x="2047351" y="639949"/>
            <a:ext cx="8486437" cy="94268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对于给定的数据，我们可以同时使用其特征和结构信息。并且我们可以通过特征数据构建图形，即样本之间的结构信息。因此，矢量数据和图形之间的差异有时是模糊的。我们可以使用多个数据源来获得更好的结果。</a:t>
            </a:r>
          </a:p>
        </p:txBody>
      </p:sp>
      <p:sp>
        <p:nvSpPr>
          <p:cNvPr id="19" name="文本框 18">
            <a:extLst>
              <a:ext uri="{FF2B5EF4-FFF2-40B4-BE49-F238E27FC236}">
                <a16:creationId xmlns:a16="http://schemas.microsoft.com/office/drawing/2014/main" xmlns="" id="{24EDB8BE-9CC0-4707-BCAB-584958B8A399}"/>
              </a:ext>
            </a:extLst>
          </p:cNvPr>
          <p:cNvSpPr txBox="1"/>
          <p:nvPr/>
        </p:nvSpPr>
        <p:spPr>
          <a:xfrm>
            <a:off x="2627155" y="1809945"/>
            <a:ext cx="2111603" cy="523220"/>
          </a:xfrm>
          <a:prstGeom prst="rect">
            <a:avLst/>
          </a:prstGeom>
          <a:noFill/>
        </p:spPr>
        <p:txBody>
          <a:bodyPr wrap="square" rtlCol="0">
            <a:spAutoFit/>
          </a:bodyPr>
          <a:lstStyle/>
          <a:p>
            <a:r>
              <a:rPr lang="en-US" altLang="zh-CN" sz="2800" dirty="0">
                <a:latin typeface="Times New Roman" panose="02020603050405020304" pitchFamily="18" charset="0"/>
                <a:ea typeface="宋体" panose="02010600030101010101" pitchFamily="2" charset="-122"/>
              </a:rPr>
              <a:t>PCA</a:t>
            </a:r>
          </a:p>
        </p:txBody>
      </p:sp>
      <p:graphicFrame>
        <p:nvGraphicFramePr>
          <p:cNvPr id="20" name="对象 19">
            <a:extLst>
              <a:ext uri="{FF2B5EF4-FFF2-40B4-BE49-F238E27FC236}">
                <a16:creationId xmlns:a16="http://schemas.microsoft.com/office/drawing/2014/main" xmlns="" id="{F9B319FA-0A35-421B-86EB-3067717A6A39}"/>
              </a:ext>
            </a:extLst>
          </p:cNvPr>
          <p:cNvGraphicFramePr>
            <a:graphicFrameLocks noChangeAspect="1"/>
          </p:cNvGraphicFramePr>
          <p:nvPr>
            <p:extLst>
              <p:ext uri="{D42A27DB-BD31-4B8C-83A1-F6EECF244321}">
                <p14:modId xmlns:p14="http://schemas.microsoft.com/office/powerpoint/2010/main" val="2398155978"/>
              </p:ext>
            </p:extLst>
          </p:nvPr>
        </p:nvGraphicFramePr>
        <p:xfrm>
          <a:off x="3548326" y="1828085"/>
          <a:ext cx="3352360" cy="472769"/>
        </p:xfrm>
        <a:graphic>
          <a:graphicData uri="http://schemas.openxmlformats.org/presentationml/2006/ole">
            <mc:AlternateContent xmlns:mc="http://schemas.openxmlformats.org/markup-compatibility/2006">
              <mc:Choice xmlns:v="urn:schemas-microsoft-com:vml" Requires="v">
                <p:oleObj spid="_x0000_s17598" name="Equation" r:id="rId3" imgW="1981080" imgH="279360" progId="Equation.DSMT4">
                  <p:embed/>
                </p:oleObj>
              </mc:Choice>
              <mc:Fallback>
                <p:oleObj name="Equation" r:id="rId3" imgW="1981080" imgH="279360" progId="Equation.DSMT4">
                  <p:embed/>
                  <p:pic>
                    <p:nvPicPr>
                      <p:cNvPr id="3" name="对象 2">
                        <a:extLst>
                          <a:ext uri="{FF2B5EF4-FFF2-40B4-BE49-F238E27FC236}">
                            <a16:creationId xmlns:a16="http://schemas.microsoft.com/office/drawing/2014/main" xmlns="" id="{200B7311-F617-4338-A093-A6372C700BDD}"/>
                          </a:ext>
                        </a:extLst>
                      </p:cNvPr>
                      <p:cNvPicPr/>
                      <p:nvPr/>
                    </p:nvPicPr>
                    <p:blipFill>
                      <a:blip r:embed="rId4"/>
                      <a:stretch>
                        <a:fillRect/>
                      </a:stretch>
                    </p:blipFill>
                    <p:spPr>
                      <a:xfrm>
                        <a:off x="3548326" y="1828085"/>
                        <a:ext cx="3352360" cy="472769"/>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xmlns="" id="{860CBDAD-5F70-4F21-B716-6167C10474E6}"/>
              </a:ext>
            </a:extLst>
          </p:cNvPr>
          <p:cNvGraphicFramePr>
            <a:graphicFrameLocks noChangeAspect="1"/>
          </p:cNvGraphicFramePr>
          <p:nvPr>
            <p:extLst>
              <p:ext uri="{D42A27DB-BD31-4B8C-83A1-F6EECF244321}">
                <p14:modId xmlns:p14="http://schemas.microsoft.com/office/powerpoint/2010/main" val="1955115520"/>
              </p:ext>
            </p:extLst>
          </p:nvPr>
        </p:nvGraphicFramePr>
        <p:xfrm>
          <a:off x="6008688" y="4121150"/>
          <a:ext cx="4884737" cy="514350"/>
        </p:xfrm>
        <a:graphic>
          <a:graphicData uri="http://schemas.openxmlformats.org/presentationml/2006/ole">
            <mc:AlternateContent xmlns:mc="http://schemas.openxmlformats.org/markup-compatibility/2006">
              <mc:Choice xmlns:v="urn:schemas-microsoft-com:vml" Requires="v">
                <p:oleObj spid="_x0000_s17599" name="Equation" r:id="rId5" imgW="2806560" imgH="291960" progId="Equation.DSMT4">
                  <p:embed/>
                </p:oleObj>
              </mc:Choice>
              <mc:Fallback>
                <p:oleObj name="Equation" r:id="rId5" imgW="2806560" imgH="291960" progId="Equation.DSMT4">
                  <p:embed/>
                  <p:pic>
                    <p:nvPicPr>
                      <p:cNvPr id="5" name="对象 4">
                        <a:extLst>
                          <a:ext uri="{FF2B5EF4-FFF2-40B4-BE49-F238E27FC236}">
                            <a16:creationId xmlns:a16="http://schemas.microsoft.com/office/drawing/2014/main" xmlns="" id="{FA32FC5C-190D-474E-B64F-DD4C74176683}"/>
                          </a:ext>
                        </a:extLst>
                      </p:cNvPr>
                      <p:cNvPicPr>
                        <a:picLocks noChangeAspect="1" noChangeArrowheads="1"/>
                      </p:cNvPicPr>
                      <p:nvPr/>
                    </p:nvPicPr>
                    <p:blipFill>
                      <a:blip r:embed="rId6"/>
                      <a:srcRect/>
                      <a:stretch>
                        <a:fillRect/>
                      </a:stretch>
                    </p:blipFill>
                    <p:spPr bwMode="auto">
                      <a:xfrm>
                        <a:off x="6008688" y="4121150"/>
                        <a:ext cx="4884737" cy="514350"/>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xmlns="" id="{D79A5207-8494-47A6-B3CC-FE4358DE2F63}"/>
              </a:ext>
            </a:extLst>
          </p:cNvPr>
          <p:cNvGraphicFramePr>
            <a:graphicFrameLocks noChangeAspect="1"/>
          </p:cNvGraphicFramePr>
          <p:nvPr>
            <p:extLst>
              <p:ext uri="{D42A27DB-BD31-4B8C-83A1-F6EECF244321}">
                <p14:modId xmlns:p14="http://schemas.microsoft.com/office/powerpoint/2010/main" val="93535556"/>
              </p:ext>
            </p:extLst>
          </p:nvPr>
        </p:nvGraphicFramePr>
        <p:xfrm>
          <a:off x="4613115" y="3016794"/>
          <a:ext cx="3557299" cy="423534"/>
        </p:xfrm>
        <a:graphic>
          <a:graphicData uri="http://schemas.openxmlformats.org/presentationml/2006/ole">
            <mc:AlternateContent xmlns:mc="http://schemas.openxmlformats.org/markup-compatibility/2006">
              <mc:Choice xmlns:v="urn:schemas-microsoft-com:vml" Requires="v">
                <p:oleObj spid="_x0000_s17600" name="Equation" r:id="rId7" imgW="2133360" imgH="253800" progId="Equation.DSMT4">
                  <p:embed/>
                </p:oleObj>
              </mc:Choice>
              <mc:Fallback>
                <p:oleObj name="Equation" r:id="rId7" imgW="2133360" imgH="253800" progId="Equation.DSMT4">
                  <p:embed/>
                  <p:pic>
                    <p:nvPicPr>
                      <p:cNvPr id="6" name="对象 5">
                        <a:extLst>
                          <a:ext uri="{FF2B5EF4-FFF2-40B4-BE49-F238E27FC236}">
                            <a16:creationId xmlns:a16="http://schemas.microsoft.com/office/drawing/2014/main" xmlns="" id="{E82FEACA-6A75-4144-8D02-6C5D4DDA1E54}"/>
                          </a:ext>
                        </a:extLst>
                      </p:cNvPr>
                      <p:cNvPicPr/>
                      <p:nvPr/>
                    </p:nvPicPr>
                    <p:blipFill>
                      <a:blip r:embed="rId8"/>
                      <a:stretch>
                        <a:fillRect/>
                      </a:stretch>
                    </p:blipFill>
                    <p:spPr>
                      <a:xfrm>
                        <a:off x="4613115" y="3016794"/>
                        <a:ext cx="3557299" cy="423534"/>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xmlns="" id="{91844872-BA43-4E2D-B262-3B5A60BE16FE}"/>
              </a:ext>
            </a:extLst>
          </p:cNvPr>
          <p:cNvGraphicFramePr>
            <a:graphicFrameLocks noChangeAspect="1"/>
          </p:cNvGraphicFramePr>
          <p:nvPr>
            <p:extLst>
              <p:ext uri="{D42A27DB-BD31-4B8C-83A1-F6EECF244321}">
                <p14:modId xmlns:p14="http://schemas.microsoft.com/office/powerpoint/2010/main" val="2314605085"/>
              </p:ext>
            </p:extLst>
          </p:nvPr>
        </p:nvGraphicFramePr>
        <p:xfrm>
          <a:off x="6032500" y="5326063"/>
          <a:ext cx="5422900" cy="514350"/>
        </p:xfrm>
        <a:graphic>
          <a:graphicData uri="http://schemas.openxmlformats.org/presentationml/2006/ole">
            <mc:AlternateContent xmlns:mc="http://schemas.openxmlformats.org/markup-compatibility/2006">
              <mc:Choice xmlns:v="urn:schemas-microsoft-com:vml" Requires="v">
                <p:oleObj spid="_x0000_s17601" name="Equation" r:id="rId9" imgW="2946240" imgH="279360" progId="Equation.DSMT4">
                  <p:embed/>
                </p:oleObj>
              </mc:Choice>
              <mc:Fallback>
                <p:oleObj name="Equation" r:id="rId9" imgW="2946240" imgH="279360" progId="Equation.DSMT4">
                  <p:embed/>
                  <p:pic>
                    <p:nvPicPr>
                      <p:cNvPr id="7" name="对象 6">
                        <a:extLst>
                          <a:ext uri="{FF2B5EF4-FFF2-40B4-BE49-F238E27FC236}">
                            <a16:creationId xmlns:a16="http://schemas.microsoft.com/office/drawing/2014/main" xmlns="" id="{930103C0-47AD-4230-9D82-9A3F257E8FBE}"/>
                          </a:ext>
                        </a:extLst>
                      </p:cNvPr>
                      <p:cNvPicPr/>
                      <p:nvPr/>
                    </p:nvPicPr>
                    <p:blipFill>
                      <a:blip r:embed="rId10"/>
                      <a:stretch>
                        <a:fillRect/>
                      </a:stretch>
                    </p:blipFill>
                    <p:spPr>
                      <a:xfrm>
                        <a:off x="6032500" y="5326063"/>
                        <a:ext cx="5422900" cy="514350"/>
                      </a:xfrm>
                      <a:prstGeom prst="rect">
                        <a:avLst/>
                      </a:prstGeom>
                    </p:spPr>
                  </p:pic>
                </p:oleObj>
              </mc:Fallback>
            </mc:AlternateContent>
          </a:graphicData>
        </a:graphic>
      </p:graphicFrame>
      <p:sp>
        <p:nvSpPr>
          <p:cNvPr id="24" name="箭头: 下 23">
            <a:extLst>
              <a:ext uri="{FF2B5EF4-FFF2-40B4-BE49-F238E27FC236}">
                <a16:creationId xmlns:a16="http://schemas.microsoft.com/office/drawing/2014/main" xmlns="" id="{5DBB1019-3E29-4D03-BEAD-4F9BB09D68A1}"/>
              </a:ext>
            </a:extLst>
          </p:cNvPr>
          <p:cNvSpPr/>
          <p:nvPr/>
        </p:nvSpPr>
        <p:spPr>
          <a:xfrm>
            <a:off x="2939501" y="2300854"/>
            <a:ext cx="296479" cy="7315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xmlns="" id="{62E22C1C-4A61-448C-A80B-795832146495}"/>
              </a:ext>
            </a:extLst>
          </p:cNvPr>
          <p:cNvSpPr/>
          <p:nvPr/>
        </p:nvSpPr>
        <p:spPr>
          <a:xfrm>
            <a:off x="2546076" y="4112954"/>
            <a:ext cx="3473451" cy="523220"/>
          </a:xfrm>
          <a:prstGeom prst="rect">
            <a:avLst/>
          </a:prstGeom>
        </p:spPr>
        <p:txBody>
          <a:bodyPr wrap="none">
            <a:spAutoFit/>
          </a:bodyPr>
          <a:lstStyle/>
          <a:p>
            <a:r>
              <a:rPr lang="en-US" altLang="zh-CN" sz="2800">
                <a:latin typeface="Times New Roman" panose="02020603050405020304" pitchFamily="18" charset="0"/>
                <a:ea typeface="宋体" panose="02010600030101010101" pitchFamily="2" charset="-122"/>
              </a:rPr>
              <a:t>Graph-Laplacian</a:t>
            </a:r>
            <a:r>
              <a:rPr lang="zh-CN" altLang="en-US" sz="28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PCA </a:t>
            </a:r>
            <a:endParaRPr lang="zh-CN" altLang="en-US" sz="2800" dirty="0">
              <a:latin typeface="Times New Roman" panose="02020603050405020304" pitchFamily="18" charset="0"/>
              <a:ea typeface="宋体" panose="02010600030101010101" pitchFamily="2" charset="-122"/>
              <a:sym typeface="+mn-lt"/>
            </a:endParaRPr>
          </a:p>
        </p:txBody>
      </p:sp>
      <p:sp>
        <p:nvSpPr>
          <p:cNvPr id="26" name="矩形 25">
            <a:extLst>
              <a:ext uri="{FF2B5EF4-FFF2-40B4-BE49-F238E27FC236}">
                <a16:creationId xmlns:a16="http://schemas.microsoft.com/office/drawing/2014/main" xmlns="" id="{B4E0AB7F-138A-4689-B757-A5E896277374}"/>
              </a:ext>
            </a:extLst>
          </p:cNvPr>
          <p:cNvSpPr/>
          <p:nvPr/>
        </p:nvSpPr>
        <p:spPr>
          <a:xfrm>
            <a:off x="2602180" y="5317393"/>
            <a:ext cx="3406125" cy="523220"/>
          </a:xfrm>
          <a:prstGeom prst="rect">
            <a:avLst/>
          </a:prstGeom>
        </p:spPr>
        <p:txBody>
          <a:bodyPr wrap="none">
            <a:spAutoFit/>
          </a:bodyPr>
          <a:lstStyle/>
          <a:p>
            <a:r>
              <a:rPr lang="en-US" altLang="zh-CN" sz="2800" dirty="0">
                <a:latin typeface="Times New Roman" panose="02020603050405020304" pitchFamily="18" charset="0"/>
                <a:ea typeface="宋体" panose="02010600030101010101" pitchFamily="2" charset="-122"/>
              </a:rPr>
              <a:t>Robust PCA on Graph</a:t>
            </a:r>
            <a:endParaRPr lang="zh-CN" altLang="en-US" sz="2800" dirty="0">
              <a:latin typeface="Times New Roman" panose="02020603050405020304" pitchFamily="18" charset="0"/>
              <a:ea typeface="宋体" panose="02010600030101010101" pitchFamily="2" charset="-122"/>
              <a:sym typeface="+mn-lt"/>
            </a:endParaRPr>
          </a:p>
        </p:txBody>
      </p:sp>
      <p:sp>
        <p:nvSpPr>
          <p:cNvPr id="27" name="箭头: 左弧形 26">
            <a:extLst>
              <a:ext uri="{FF2B5EF4-FFF2-40B4-BE49-F238E27FC236}">
                <a16:creationId xmlns:a16="http://schemas.microsoft.com/office/drawing/2014/main" xmlns="" id="{DDC541F8-DE75-4091-9477-31CDCC30A165}"/>
              </a:ext>
            </a:extLst>
          </p:cNvPr>
          <p:cNvSpPr/>
          <p:nvPr/>
        </p:nvSpPr>
        <p:spPr>
          <a:xfrm>
            <a:off x="1410991" y="1970202"/>
            <a:ext cx="1216163" cy="26659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箭头: 左弧形 27">
            <a:extLst>
              <a:ext uri="{FF2B5EF4-FFF2-40B4-BE49-F238E27FC236}">
                <a16:creationId xmlns:a16="http://schemas.microsoft.com/office/drawing/2014/main" xmlns="" id="{34D1D2C2-ABB5-41B3-B64A-DAD1485B2DED}"/>
              </a:ext>
            </a:extLst>
          </p:cNvPr>
          <p:cNvSpPr/>
          <p:nvPr/>
        </p:nvSpPr>
        <p:spPr>
          <a:xfrm>
            <a:off x="1082377" y="3129699"/>
            <a:ext cx="1623114" cy="2821093"/>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xmlns="" id="{D0CEFC8C-DAF9-4A30-B45C-0293D8D73DE2}"/>
              </a:ext>
            </a:extLst>
          </p:cNvPr>
          <p:cNvSpPr txBox="1"/>
          <p:nvPr/>
        </p:nvSpPr>
        <p:spPr>
          <a:xfrm>
            <a:off x="418013" y="2702292"/>
            <a:ext cx="1216162" cy="369332"/>
          </a:xfrm>
          <a:prstGeom prst="rect">
            <a:avLst/>
          </a:prstGeom>
          <a:noFill/>
        </p:spPr>
        <p:txBody>
          <a:bodyPr wrap="square" rtlCol="0">
            <a:spAutoFit/>
          </a:bodyPr>
          <a:lstStyle/>
          <a:p>
            <a:r>
              <a:rPr lang="zh-CN" altLang="en-US" dirty="0">
                <a:solidFill>
                  <a:srgbClr val="FF0000"/>
                </a:solidFill>
                <a:latin typeface="宋体" panose="02010600030101010101" pitchFamily="2" charset="-122"/>
                <a:ea typeface="宋体" panose="02010600030101010101" pitchFamily="2" charset="-122"/>
              </a:rPr>
              <a:t>主成分图</a:t>
            </a:r>
          </a:p>
        </p:txBody>
      </p:sp>
      <p:sp>
        <p:nvSpPr>
          <p:cNvPr id="30" name="文本框 29">
            <a:extLst>
              <a:ext uri="{FF2B5EF4-FFF2-40B4-BE49-F238E27FC236}">
                <a16:creationId xmlns:a16="http://schemas.microsoft.com/office/drawing/2014/main" xmlns="" id="{1934CEB4-3FE9-4051-AEDD-C9870F5D39B3}"/>
              </a:ext>
            </a:extLst>
          </p:cNvPr>
          <p:cNvSpPr txBox="1"/>
          <p:nvPr/>
        </p:nvSpPr>
        <p:spPr>
          <a:xfrm>
            <a:off x="286588" y="4279817"/>
            <a:ext cx="1216162" cy="369332"/>
          </a:xfrm>
          <a:prstGeom prst="rect">
            <a:avLst/>
          </a:prstGeom>
          <a:noFill/>
        </p:spPr>
        <p:txBody>
          <a:bodyPr wrap="square" rtlCol="0">
            <a:spAutoFit/>
          </a:bodyPr>
          <a:lstStyle/>
          <a:p>
            <a:r>
              <a:rPr lang="zh-CN" altLang="en-US" dirty="0">
                <a:solidFill>
                  <a:srgbClr val="FF0000"/>
                </a:solidFill>
                <a:latin typeface="宋体" panose="02010600030101010101" pitchFamily="2" charset="-122"/>
                <a:ea typeface="宋体" panose="02010600030101010101" pitchFamily="2" charset="-122"/>
              </a:rPr>
              <a:t>低秩图</a:t>
            </a:r>
          </a:p>
        </p:txBody>
      </p:sp>
      <p:sp>
        <p:nvSpPr>
          <p:cNvPr id="31" name="矩形 30">
            <a:extLst>
              <a:ext uri="{FF2B5EF4-FFF2-40B4-BE49-F238E27FC236}">
                <a16:creationId xmlns:a16="http://schemas.microsoft.com/office/drawing/2014/main" xmlns="" id="{D1001448-32C1-4DA4-90B6-2C3EACA4ADC1}"/>
              </a:ext>
            </a:extLst>
          </p:cNvPr>
          <p:cNvSpPr/>
          <p:nvPr/>
        </p:nvSpPr>
        <p:spPr>
          <a:xfrm>
            <a:off x="8295587" y="4121608"/>
            <a:ext cx="1178350" cy="523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xmlns="" id="{A3C044B5-CB37-4A8C-873B-1C1909D5D641}"/>
              </a:ext>
            </a:extLst>
          </p:cNvPr>
          <p:cNvSpPr/>
          <p:nvPr/>
        </p:nvSpPr>
        <p:spPr>
          <a:xfrm>
            <a:off x="8568964" y="5334640"/>
            <a:ext cx="1133976" cy="505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xmlns="" id="{C58FE443-A5C9-4741-B11A-1D0FBE0B28B3}"/>
              </a:ext>
            </a:extLst>
          </p:cNvPr>
          <p:cNvSpPr/>
          <p:nvPr/>
        </p:nvSpPr>
        <p:spPr>
          <a:xfrm>
            <a:off x="2679031" y="2966951"/>
            <a:ext cx="2064299" cy="523220"/>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rPr>
              <a:t>Robust PCA</a:t>
            </a:r>
            <a:endParaRPr lang="zh-CN" altLang="en-US" sz="2800" dirty="0">
              <a:latin typeface="Times New Roman" panose="02020603050405020304" pitchFamily="18" charset="0"/>
              <a:ea typeface="宋体" panose="02010600030101010101" pitchFamily="2" charset="-122"/>
            </a:endParaRPr>
          </a:p>
        </p:txBody>
      </p:sp>
      <p:sp>
        <p:nvSpPr>
          <p:cNvPr id="35" name="矩形 34">
            <a:extLst>
              <a:ext uri="{FF2B5EF4-FFF2-40B4-BE49-F238E27FC236}">
                <a16:creationId xmlns:a16="http://schemas.microsoft.com/office/drawing/2014/main" xmlns="" id="{A490172E-046E-49B3-B7F3-8FF987FAD2C7}"/>
              </a:ext>
            </a:extLst>
          </p:cNvPr>
          <p:cNvSpPr/>
          <p:nvPr/>
        </p:nvSpPr>
        <p:spPr>
          <a:xfrm>
            <a:off x="2705491" y="3671955"/>
            <a:ext cx="4956806" cy="369332"/>
          </a:xfrm>
          <a:prstGeom prst="rect">
            <a:avLst/>
          </a:prstGeom>
        </p:spPr>
        <p:txBody>
          <a:bodyPr wrap="none">
            <a:spAutoFit/>
          </a:bodyPr>
          <a:lstStyle/>
          <a:p>
            <a:r>
              <a:rPr lang="zh-CN" altLang="en-US" dirty="0">
                <a:solidFill>
                  <a:srgbClr val="FF0000"/>
                </a:solidFill>
              </a:rPr>
              <a:t>高维数据通常位于或接近位于平滑的低维流形</a:t>
            </a:r>
            <a:endParaRPr lang="zh-CN" altLang="en-US" dirty="0"/>
          </a:p>
        </p:txBody>
      </p:sp>
    </p:spTree>
    <p:extLst>
      <p:ext uri="{BB962C8B-B14F-4D97-AF65-F5344CB8AC3E}">
        <p14:creationId xmlns:p14="http://schemas.microsoft.com/office/powerpoint/2010/main" val="407298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additive="base">
                                        <p:cTn id="63" dur="500" fill="hold"/>
                                        <p:tgtEl>
                                          <p:spTgt spid="30"/>
                                        </p:tgtEl>
                                        <p:attrNameLst>
                                          <p:attrName>ppt_x</p:attrName>
                                        </p:attrNameLst>
                                      </p:cBhvr>
                                      <p:tavLst>
                                        <p:tav tm="0">
                                          <p:val>
                                            <p:strVal val="#ppt_x"/>
                                          </p:val>
                                        </p:tav>
                                        <p:tav tm="100000">
                                          <p:val>
                                            <p:strVal val="#ppt_x"/>
                                          </p:val>
                                        </p:tav>
                                      </p:tavLst>
                                    </p:anim>
                                    <p:anim calcmode="lin" valueType="num">
                                      <p:cBhvr additive="base">
                                        <p:cTn id="64" dur="500" fill="hold"/>
                                        <p:tgtEl>
                                          <p:spTgt spid="3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ppt_x"/>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P spid="25" grpId="0"/>
      <p:bldP spid="26" grpId="0"/>
      <p:bldP spid="27" grpId="0" animBg="1"/>
      <p:bldP spid="28" grpId="0" animBg="1"/>
      <p:bldP spid="29" grpId="0"/>
      <p:bldP spid="30" grpId="0"/>
      <p:bldP spid="31" grpId="0" animBg="1"/>
      <p:bldP spid="32" grpId="0" animBg="1"/>
      <p:bldP spid="33"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dell\Desktop\4.png">
            <a:extLst>
              <a:ext uri="{FF2B5EF4-FFF2-40B4-BE49-F238E27FC236}">
                <a16:creationId xmlns:a16="http://schemas.microsoft.com/office/drawing/2014/main" xmlns="" id="{EFDE351A-F399-4189-8B5E-7BD534586774}"/>
              </a:ext>
            </a:extLst>
          </p:cNvPr>
          <p:cNvPicPr/>
          <p:nvPr/>
        </p:nvPicPr>
        <p:blipFill rotWithShape="1">
          <a:blip r:embed="rId4" cstate="print">
            <a:extLst>
              <a:ext uri="{28A0092B-C50C-407E-A947-70E740481C1C}">
                <a14:useLocalDpi xmlns:a14="http://schemas.microsoft.com/office/drawing/2010/main" val="0"/>
              </a:ext>
            </a:extLst>
          </a:blip>
          <a:srcRect l="6066" t="14384" r="9415" b="23459"/>
          <a:stretch/>
        </p:blipFill>
        <p:spPr bwMode="auto">
          <a:xfrm>
            <a:off x="2364924" y="1493216"/>
            <a:ext cx="7096401" cy="2989305"/>
          </a:xfrm>
          <a:prstGeom prst="rect">
            <a:avLst/>
          </a:prstGeom>
          <a:noFill/>
          <a:ln>
            <a:noFill/>
          </a:ln>
          <a:extLst>
            <a:ext uri="{53640926-AAD7-44D8-BBD7-CCE9431645EC}">
              <a14:shadowObscured xmlns:a14="http://schemas.microsoft.com/office/drawing/2010/main"/>
            </a:ext>
          </a:extLst>
        </p:spPr>
      </p:pic>
      <p:sp>
        <p:nvSpPr>
          <p:cNvPr id="6" name="Rectangle 4">
            <a:extLst>
              <a:ext uri="{FF2B5EF4-FFF2-40B4-BE49-F238E27FC236}">
                <a16:creationId xmlns:a16="http://schemas.microsoft.com/office/drawing/2014/main" xmlns="" id="{71275CE7-94BA-452B-93FB-FBCF826E6D8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xmlns="" id="{AF4D1BD3-2973-41B3-A888-AF1AD48C7444}"/>
              </a:ext>
            </a:extLst>
          </p:cNvPr>
          <p:cNvGraphicFramePr>
            <a:graphicFrameLocks noChangeAspect="1"/>
          </p:cNvGraphicFramePr>
          <p:nvPr>
            <p:extLst>
              <p:ext uri="{D42A27DB-BD31-4B8C-83A1-F6EECF244321}">
                <p14:modId xmlns:p14="http://schemas.microsoft.com/office/powerpoint/2010/main" val="1469172582"/>
              </p:ext>
            </p:extLst>
          </p:nvPr>
        </p:nvGraphicFramePr>
        <p:xfrm>
          <a:off x="3885535" y="4388171"/>
          <a:ext cx="4420927" cy="558033"/>
        </p:xfrm>
        <a:graphic>
          <a:graphicData uri="http://schemas.openxmlformats.org/presentationml/2006/ole">
            <mc:AlternateContent xmlns:mc="http://schemas.openxmlformats.org/markup-compatibility/2006">
              <mc:Choice xmlns:v="urn:schemas-microsoft-com:vml" Requires="v">
                <p:oleObj spid="_x0000_s4736" name="Equation" r:id="rId5" imgW="2590800" imgH="330200" progId="Equation.DSMT4">
                  <p:embed/>
                </p:oleObj>
              </mc:Choice>
              <mc:Fallback>
                <p:oleObj name="Equation" r:id="rId5" imgW="2590800" imgH="330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5535" y="4388171"/>
                        <a:ext cx="4420927" cy="558033"/>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xmlns="" id="{A76377B8-EF97-4148-9AB4-7A8347697CEC}"/>
              </a:ext>
            </a:extLst>
          </p:cNvPr>
          <p:cNvSpPr/>
          <p:nvPr/>
        </p:nvSpPr>
        <p:spPr>
          <a:xfrm>
            <a:off x="1885753" y="876543"/>
            <a:ext cx="8420493"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因为拉普拉斯算子寻求一阶导数的问题，所以解决方案偏向于常数并且外推能力不强，并且所获得的结构信息不够丰富。</a:t>
            </a:r>
            <a:r>
              <a:rPr lang="en-US" altLang="zh-CN" dirty="0">
                <a:latin typeface="宋体" panose="02010600030101010101" pitchFamily="2" charset="-122"/>
                <a:ea typeface="宋体" panose="02010600030101010101" pitchFamily="2" charset="-122"/>
              </a:rPr>
              <a:t>Hessian</a:t>
            </a:r>
            <a:r>
              <a:rPr lang="zh-CN" altLang="en-US" dirty="0">
                <a:latin typeface="宋体" panose="02010600030101010101" pitchFamily="2" charset="-122"/>
                <a:ea typeface="宋体" panose="02010600030101010101" pitchFamily="2" charset="-122"/>
              </a:rPr>
              <a:t>算子计算更高的二阶梯度，具有更加丰富的等空间，在数据降维过程中更好的保持数据流形的局部结构信息。</a:t>
            </a:r>
          </a:p>
        </p:txBody>
      </p:sp>
      <p:sp>
        <p:nvSpPr>
          <p:cNvPr id="10" name="Rectangle 45">
            <a:extLst>
              <a:ext uri="{FF2B5EF4-FFF2-40B4-BE49-F238E27FC236}">
                <a16:creationId xmlns:a16="http://schemas.microsoft.com/office/drawing/2014/main" xmlns="" id="{E0F21490-29BE-40E0-981E-A4B58588C9F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xmlns="" id="{116B69A7-FA81-4B9A-9FA8-6E4B1855C926}"/>
              </a:ext>
            </a:extLst>
          </p:cNvPr>
          <p:cNvGraphicFramePr>
            <a:graphicFrameLocks noChangeAspect="1"/>
          </p:cNvGraphicFramePr>
          <p:nvPr>
            <p:extLst>
              <p:ext uri="{D42A27DB-BD31-4B8C-83A1-F6EECF244321}">
                <p14:modId xmlns:p14="http://schemas.microsoft.com/office/powerpoint/2010/main" val="600817470"/>
              </p:ext>
            </p:extLst>
          </p:nvPr>
        </p:nvGraphicFramePr>
        <p:xfrm>
          <a:off x="3928439" y="5169412"/>
          <a:ext cx="5000197" cy="558033"/>
        </p:xfrm>
        <a:graphic>
          <a:graphicData uri="http://schemas.openxmlformats.org/presentationml/2006/ole">
            <mc:AlternateContent xmlns:mc="http://schemas.openxmlformats.org/markup-compatibility/2006">
              <mc:Choice xmlns:v="urn:schemas-microsoft-com:vml" Requires="v">
                <p:oleObj spid="_x0000_s4737" name="Equation" r:id="rId7" imgW="2870200" imgH="317500" progId="Equation.DSMT4">
                  <p:embed/>
                </p:oleObj>
              </mc:Choice>
              <mc:Fallback>
                <p:oleObj name="Equation" r:id="rId7" imgW="2870200" imgH="31750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8439" y="5169412"/>
                        <a:ext cx="5000197" cy="558033"/>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xmlns="" id="{80E99AF1-D21C-4C23-AAAC-75CC0D353E8E}"/>
              </a:ext>
            </a:extLst>
          </p:cNvPr>
          <p:cNvSpPr/>
          <p:nvPr/>
        </p:nvSpPr>
        <p:spPr>
          <a:xfrm>
            <a:off x="2576787" y="5259140"/>
            <a:ext cx="1351652"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GHRPCA</a:t>
            </a:r>
            <a:r>
              <a:rPr lang="zh-CN" altLang="en-US" dirty="0">
                <a:latin typeface="Times New Roman" panose="02020603050405020304" pitchFamily="18" charset="0"/>
                <a:ea typeface="宋体" panose="02010600030101010101" pitchFamily="2" charset="-122"/>
              </a:rPr>
              <a:t>：</a:t>
            </a:r>
            <a:endParaRPr lang="zh-CN" altLang="en-US" dirty="0"/>
          </a:p>
        </p:txBody>
      </p:sp>
      <p:sp>
        <p:nvSpPr>
          <p:cNvPr id="13" name="矩形 12">
            <a:extLst>
              <a:ext uri="{FF2B5EF4-FFF2-40B4-BE49-F238E27FC236}">
                <a16:creationId xmlns:a16="http://schemas.microsoft.com/office/drawing/2014/main" xmlns="" id="{0761808A-65B7-4753-897D-7E23FD8CB8D2}"/>
              </a:ext>
            </a:extLst>
          </p:cNvPr>
          <p:cNvSpPr/>
          <p:nvPr/>
        </p:nvSpPr>
        <p:spPr>
          <a:xfrm>
            <a:off x="2730675" y="4482521"/>
            <a:ext cx="1197764"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GHPCA</a:t>
            </a:r>
            <a:r>
              <a:rPr lang="zh-CN" altLang="en-US" dirty="0">
                <a:latin typeface="Times New Roman" panose="02020603050405020304" pitchFamily="18" charset="0"/>
                <a:ea typeface="宋体" panose="02010600030101010101" pitchFamily="2" charset="-122"/>
              </a:rPr>
              <a:t>：</a:t>
            </a:r>
            <a:endParaRPr lang="zh-CN" altLang="en-US" dirty="0"/>
          </a:p>
        </p:txBody>
      </p:sp>
      <p:sp>
        <p:nvSpPr>
          <p:cNvPr id="14" name="文本框 13">
            <a:extLst>
              <a:ext uri="{FF2B5EF4-FFF2-40B4-BE49-F238E27FC236}">
                <a16:creationId xmlns:a16="http://schemas.microsoft.com/office/drawing/2014/main" xmlns="" id="{8E81F9D6-A7BF-4780-A39E-DA69A8286E0D}"/>
              </a:ext>
            </a:extLst>
          </p:cNvPr>
          <p:cNvSpPr txBox="1"/>
          <p:nvPr/>
        </p:nvSpPr>
        <p:spPr>
          <a:xfrm>
            <a:off x="1986280" y="5765399"/>
            <a:ext cx="821944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我们的模型相比于基于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Laplacian</a:t>
            </a:r>
            <a:r>
              <a:rPr lang="zh-CN" altLang="en-US" dirty="0">
                <a:latin typeface="宋体" panose="02010600030101010101" pitchFamily="2" charset="-122"/>
                <a:ea typeface="宋体" panose="02010600030101010101" pitchFamily="2" charset="-122"/>
              </a:rPr>
              <a:t>的模型，在降维后的数据中可以保留更多的局部结构信息，从而使得基于主成分分析的后续任务结果准确度更高。</a:t>
            </a:r>
          </a:p>
        </p:txBody>
      </p:sp>
    </p:spTree>
    <p:extLst>
      <p:ext uri="{BB962C8B-B14F-4D97-AF65-F5344CB8AC3E}">
        <p14:creationId xmlns:p14="http://schemas.microsoft.com/office/powerpoint/2010/main" val="225601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xmlns="" id="{9084D6C1-ADE8-4E82-8F4F-B5DF839C83D8}"/>
              </a:ext>
            </a:extLst>
          </p:cNvPr>
          <p:cNvGraphicFramePr>
            <a:graphicFrameLocks noChangeAspect="1"/>
          </p:cNvGraphicFramePr>
          <p:nvPr>
            <p:extLst>
              <p:ext uri="{D42A27DB-BD31-4B8C-83A1-F6EECF244321}">
                <p14:modId xmlns:p14="http://schemas.microsoft.com/office/powerpoint/2010/main" val="3937924849"/>
              </p:ext>
            </p:extLst>
          </p:nvPr>
        </p:nvGraphicFramePr>
        <p:xfrm>
          <a:off x="4983839" y="1125579"/>
          <a:ext cx="2675823" cy="580231"/>
        </p:xfrm>
        <a:graphic>
          <a:graphicData uri="http://schemas.openxmlformats.org/presentationml/2006/ole">
            <mc:AlternateContent xmlns:mc="http://schemas.openxmlformats.org/markup-compatibility/2006">
              <mc:Choice xmlns:v="urn:schemas-microsoft-com:vml" Requires="v">
                <p:oleObj spid="_x0000_s17393" name="Equation" r:id="rId4" imgW="1511300" imgH="330200" progId="Equation.DSMT4">
                  <p:embed/>
                </p:oleObj>
              </mc:Choice>
              <mc:Fallback>
                <p:oleObj name="Equation" r:id="rId4" imgW="1511300" imgH="330200" progId="Equation.DSMT4">
                  <p:embed/>
                  <p:pic>
                    <p:nvPicPr>
                      <p:cNvPr id="5" name="对象 4">
                        <a:extLst>
                          <a:ext uri="{FF2B5EF4-FFF2-40B4-BE49-F238E27FC236}">
                            <a16:creationId xmlns:a16="http://schemas.microsoft.com/office/drawing/2014/main" xmlns="" id="{06B361D0-547B-4EAA-8ED9-AE4BD09D36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839" y="1125579"/>
                        <a:ext cx="2675823" cy="580231"/>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xmlns="" id="{23954CF4-D25E-40FB-8E26-3906B6C440B6}"/>
              </a:ext>
            </a:extLst>
          </p:cNvPr>
          <p:cNvGraphicFramePr>
            <a:graphicFrameLocks noChangeAspect="1"/>
          </p:cNvGraphicFramePr>
          <p:nvPr>
            <p:extLst>
              <p:ext uri="{D42A27DB-BD31-4B8C-83A1-F6EECF244321}">
                <p14:modId xmlns:p14="http://schemas.microsoft.com/office/powerpoint/2010/main" val="3887594484"/>
              </p:ext>
            </p:extLst>
          </p:nvPr>
        </p:nvGraphicFramePr>
        <p:xfrm>
          <a:off x="4956067" y="1829474"/>
          <a:ext cx="3110428" cy="753051"/>
        </p:xfrm>
        <a:graphic>
          <a:graphicData uri="http://schemas.openxmlformats.org/presentationml/2006/ole">
            <mc:AlternateContent xmlns:mc="http://schemas.openxmlformats.org/markup-compatibility/2006">
              <mc:Choice xmlns:v="urn:schemas-microsoft-com:vml" Requires="v">
                <p:oleObj spid="_x0000_s17394" name="Equation" r:id="rId6" imgW="2120900" imgH="508000" progId="Equation.DSMT4">
                  <p:embed/>
                </p:oleObj>
              </mc:Choice>
              <mc:Fallback>
                <p:oleObj name="Equation" r:id="rId6" imgW="2120900" imgH="508000" progId="Equation.DSMT4">
                  <p:embed/>
                  <p:pic>
                    <p:nvPicPr>
                      <p:cNvPr id="7" name="对象 6">
                        <a:extLst>
                          <a:ext uri="{FF2B5EF4-FFF2-40B4-BE49-F238E27FC236}">
                            <a16:creationId xmlns:a16="http://schemas.microsoft.com/office/drawing/2014/main" xmlns="" id="{40838E40-C7AF-4A54-90D8-D584F677A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6067" y="1829474"/>
                        <a:ext cx="3110428" cy="753051"/>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xmlns="" id="{C2FC3579-E4F7-42D4-A96B-65097B5449F4}"/>
              </a:ext>
            </a:extLst>
          </p:cNvPr>
          <p:cNvSpPr/>
          <p:nvPr/>
        </p:nvSpPr>
        <p:spPr>
          <a:xfrm>
            <a:off x="1298530" y="3077869"/>
            <a:ext cx="9594939" cy="646331"/>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命题</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latin typeface="Times New Roman" panose="02020603050405020304" pitchFamily="18" charset="0"/>
              </a:rPr>
              <a:t>Eells</a:t>
            </a:r>
            <a:r>
              <a:rPr lang="zh-CN" altLang="en-US" b="1" dirty="0">
                <a:latin typeface="Times New Roman" panose="02020603050405020304" pitchFamily="18" charset="0"/>
              </a:rPr>
              <a:t>和</a:t>
            </a:r>
            <a:r>
              <a:rPr lang="en-US" altLang="zh-CN" b="1" dirty="0">
                <a:latin typeface="Times New Roman" panose="02020603050405020304" pitchFamily="18" charset="0"/>
              </a:rPr>
              <a:t>Lemaire</a:t>
            </a:r>
            <a:r>
              <a:rPr lang="zh-CN" altLang="en-US" b="1" dirty="0">
                <a:latin typeface="Times New Roman" panose="02020603050405020304" pitchFamily="18" charset="0"/>
              </a:rPr>
              <a:t>）</a:t>
            </a:r>
            <a:r>
              <a:rPr lang="zh-CN" altLang="en-US" dirty="0">
                <a:latin typeface="宋体" panose="02010600030101010101" pitchFamily="2" charset="-122"/>
                <a:ea typeface="宋体" panose="02010600030101010101" pitchFamily="2" charset="-122"/>
              </a:rPr>
              <a:t>一个函数        ，        的二阶导数为零               ，当且仅当对于任意由弧长  参数化的测地线           ，存在一个取决于</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的常数  ，满足：</a:t>
            </a:r>
          </a:p>
        </p:txBody>
      </p:sp>
      <p:graphicFrame>
        <p:nvGraphicFramePr>
          <p:cNvPr id="7" name="对象 6">
            <a:extLst>
              <a:ext uri="{FF2B5EF4-FFF2-40B4-BE49-F238E27FC236}">
                <a16:creationId xmlns:a16="http://schemas.microsoft.com/office/drawing/2014/main" xmlns="" id="{A7C73663-9817-4241-B378-F3D526E69CAF}"/>
              </a:ext>
            </a:extLst>
          </p:cNvPr>
          <p:cNvGraphicFramePr>
            <a:graphicFrameLocks noChangeAspect="1"/>
          </p:cNvGraphicFramePr>
          <p:nvPr>
            <p:extLst>
              <p:ext uri="{D42A27DB-BD31-4B8C-83A1-F6EECF244321}">
                <p14:modId xmlns:p14="http://schemas.microsoft.com/office/powerpoint/2010/main" val="1657175028"/>
              </p:ext>
            </p:extLst>
          </p:nvPr>
        </p:nvGraphicFramePr>
        <p:xfrm>
          <a:off x="4883653" y="3145035"/>
          <a:ext cx="860523" cy="250825"/>
        </p:xfrm>
        <a:graphic>
          <a:graphicData uri="http://schemas.openxmlformats.org/presentationml/2006/ole">
            <mc:AlternateContent xmlns:mc="http://schemas.openxmlformats.org/markup-compatibility/2006">
              <mc:Choice xmlns:v="urn:schemas-microsoft-com:vml" Requires="v">
                <p:oleObj spid="_x0000_s17395" name="Equation" r:id="rId8" imgW="711000" imgH="203040" progId="Equation.DSMT4">
                  <p:embed/>
                </p:oleObj>
              </mc:Choice>
              <mc:Fallback>
                <p:oleObj name="Equation" r:id="rId8" imgW="711000" imgH="203040" progId="Equation.DSMT4">
                  <p:embed/>
                  <p:pic>
                    <p:nvPicPr>
                      <p:cNvPr id="11" name="对象 10">
                        <a:extLst>
                          <a:ext uri="{FF2B5EF4-FFF2-40B4-BE49-F238E27FC236}">
                            <a16:creationId xmlns:a16="http://schemas.microsoft.com/office/drawing/2014/main" xmlns="" id="{3FF8A06B-692F-4574-AFCC-E98811A62907}"/>
                          </a:ext>
                        </a:extLst>
                      </p:cNvPr>
                      <p:cNvPicPr>
                        <a:picLocks noChangeAspect="1" noChangeArrowheads="1"/>
                      </p:cNvPicPr>
                      <p:nvPr/>
                    </p:nvPicPr>
                    <p:blipFill>
                      <a:blip r:embed="rId9"/>
                      <a:srcRect/>
                      <a:stretch>
                        <a:fillRect/>
                      </a:stretch>
                    </p:blipFill>
                    <p:spPr bwMode="auto">
                      <a:xfrm>
                        <a:off x="4883653" y="3145035"/>
                        <a:ext cx="860523" cy="250825"/>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xmlns="" id="{4DF04719-DCCB-4FB0-A54B-52D328C3AC23}"/>
              </a:ext>
            </a:extLst>
          </p:cNvPr>
          <p:cNvGraphicFramePr>
            <a:graphicFrameLocks noChangeAspect="1"/>
          </p:cNvGraphicFramePr>
          <p:nvPr>
            <p:extLst>
              <p:ext uri="{D42A27DB-BD31-4B8C-83A1-F6EECF244321}">
                <p14:modId xmlns:p14="http://schemas.microsoft.com/office/powerpoint/2010/main" val="1491659543"/>
              </p:ext>
            </p:extLst>
          </p:nvPr>
        </p:nvGraphicFramePr>
        <p:xfrm>
          <a:off x="5921428" y="3111451"/>
          <a:ext cx="994225" cy="317991"/>
        </p:xfrm>
        <a:graphic>
          <a:graphicData uri="http://schemas.openxmlformats.org/presentationml/2006/ole">
            <mc:AlternateContent xmlns:mc="http://schemas.openxmlformats.org/markup-compatibility/2006">
              <mc:Choice xmlns:v="urn:schemas-microsoft-com:vml" Requires="v">
                <p:oleObj spid="_x0000_s17396" name="Equation" r:id="rId10" imgW="787058" imgH="253890" progId="Equation.DSMT4">
                  <p:embed/>
                </p:oleObj>
              </mc:Choice>
              <mc:Fallback>
                <p:oleObj name="Equation" r:id="rId10" imgW="787058" imgH="253890" progId="Equation.DSMT4">
                  <p:embed/>
                  <p:pic>
                    <p:nvPicPr>
                      <p:cNvPr id="14" name="对象 13">
                        <a:extLst>
                          <a:ext uri="{FF2B5EF4-FFF2-40B4-BE49-F238E27FC236}">
                            <a16:creationId xmlns:a16="http://schemas.microsoft.com/office/drawing/2014/main" xmlns="" id="{BF9EF027-6313-4A1C-B972-891C29CFA9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1428" y="3111451"/>
                        <a:ext cx="994225" cy="317991"/>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xmlns="" id="{4C46F8E9-80E2-4712-B226-8F94FABE4961}"/>
              </a:ext>
            </a:extLst>
          </p:cNvPr>
          <p:cNvGraphicFramePr>
            <a:graphicFrameLocks noChangeAspect="1"/>
          </p:cNvGraphicFramePr>
          <p:nvPr>
            <p:extLst>
              <p:ext uri="{D42A27DB-BD31-4B8C-83A1-F6EECF244321}">
                <p14:modId xmlns:p14="http://schemas.microsoft.com/office/powerpoint/2010/main" val="3630877117"/>
              </p:ext>
            </p:extLst>
          </p:nvPr>
        </p:nvGraphicFramePr>
        <p:xfrm>
          <a:off x="8644053" y="3111451"/>
          <a:ext cx="1580439" cy="284407"/>
        </p:xfrm>
        <a:graphic>
          <a:graphicData uri="http://schemas.openxmlformats.org/presentationml/2006/ole">
            <mc:AlternateContent xmlns:mc="http://schemas.openxmlformats.org/markup-compatibility/2006">
              <mc:Choice xmlns:v="urn:schemas-microsoft-com:vml" Requires="v">
                <p:oleObj spid="_x0000_s17397" name="Equation" r:id="rId12" imgW="1396394" imgH="253890" progId="Equation.DSMT4">
                  <p:embed/>
                </p:oleObj>
              </mc:Choice>
              <mc:Fallback>
                <p:oleObj name="Equation" r:id="rId12" imgW="1396394" imgH="253890" progId="Equation.DSMT4">
                  <p:embed/>
                  <p:pic>
                    <p:nvPicPr>
                      <p:cNvPr id="16" name="对象 15">
                        <a:extLst>
                          <a:ext uri="{FF2B5EF4-FFF2-40B4-BE49-F238E27FC236}">
                            <a16:creationId xmlns:a16="http://schemas.microsoft.com/office/drawing/2014/main" xmlns="" id="{6B3E5F85-4264-4920-8CB9-9562F1AA49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4053" y="3111451"/>
                        <a:ext cx="1580439" cy="284407"/>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xmlns="" id="{14DD00CA-00E8-467C-AD25-EF2A657C1B90}"/>
              </a:ext>
            </a:extLst>
          </p:cNvPr>
          <p:cNvGraphicFramePr>
            <a:graphicFrameLocks noChangeAspect="1"/>
          </p:cNvGraphicFramePr>
          <p:nvPr>
            <p:extLst>
              <p:ext uri="{D42A27DB-BD31-4B8C-83A1-F6EECF244321}">
                <p14:modId xmlns:p14="http://schemas.microsoft.com/office/powerpoint/2010/main" val="2743712553"/>
              </p:ext>
            </p:extLst>
          </p:nvPr>
        </p:nvGraphicFramePr>
        <p:xfrm>
          <a:off x="3675236" y="3390107"/>
          <a:ext cx="245173" cy="292846"/>
        </p:xfrm>
        <a:graphic>
          <a:graphicData uri="http://schemas.openxmlformats.org/presentationml/2006/ole">
            <mc:AlternateContent xmlns:mc="http://schemas.openxmlformats.org/markup-compatibility/2006">
              <mc:Choice xmlns:v="urn:schemas-microsoft-com:vml" Requires="v">
                <p:oleObj spid="_x0000_s17398" name="Equation" r:id="rId14" imgW="114201" imgH="139579" progId="Equation.DSMT4">
                  <p:embed/>
                </p:oleObj>
              </mc:Choice>
              <mc:Fallback>
                <p:oleObj name="Equation" r:id="rId14" imgW="114201" imgH="139579" progId="Equation.DSMT4">
                  <p:embed/>
                  <p:pic>
                    <p:nvPicPr>
                      <p:cNvPr id="23" name="对象 22">
                        <a:extLst>
                          <a:ext uri="{FF2B5EF4-FFF2-40B4-BE49-F238E27FC236}">
                            <a16:creationId xmlns:a16="http://schemas.microsoft.com/office/drawing/2014/main" xmlns="" id="{47E9A283-C809-41FB-8195-3147F32AFD2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75236" y="3390107"/>
                        <a:ext cx="245173" cy="292846"/>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xmlns="" id="{2F64F848-6F3F-4528-B030-DC3ADF0F8372}"/>
              </a:ext>
            </a:extLst>
          </p:cNvPr>
          <p:cNvGraphicFramePr>
            <a:graphicFrameLocks noChangeAspect="1"/>
          </p:cNvGraphicFramePr>
          <p:nvPr>
            <p:extLst>
              <p:ext uri="{D42A27DB-BD31-4B8C-83A1-F6EECF244321}">
                <p14:modId xmlns:p14="http://schemas.microsoft.com/office/powerpoint/2010/main" val="1095386898"/>
              </p:ext>
            </p:extLst>
          </p:nvPr>
        </p:nvGraphicFramePr>
        <p:xfrm>
          <a:off x="9592688" y="3320276"/>
          <a:ext cx="303416" cy="440813"/>
        </p:xfrm>
        <a:graphic>
          <a:graphicData uri="http://schemas.openxmlformats.org/presentationml/2006/ole">
            <mc:AlternateContent xmlns:mc="http://schemas.openxmlformats.org/markup-compatibility/2006">
              <mc:Choice xmlns:v="urn:schemas-microsoft-com:vml" Requires="v">
                <p:oleObj spid="_x0000_s17399" name="Equation" r:id="rId16" imgW="164957" imgH="241091" progId="Equation.DSMT4">
                  <p:embed/>
                </p:oleObj>
              </mc:Choice>
              <mc:Fallback>
                <p:oleObj name="Equation" r:id="rId16" imgW="164957" imgH="241091" progId="Equation.DSMT4">
                  <p:embed/>
                  <p:pic>
                    <p:nvPicPr>
                      <p:cNvPr id="25" name="对象 24">
                        <a:extLst>
                          <a:ext uri="{FF2B5EF4-FFF2-40B4-BE49-F238E27FC236}">
                            <a16:creationId xmlns:a16="http://schemas.microsoft.com/office/drawing/2014/main" xmlns="" id="{E5B52A6B-A611-4DF9-8246-85F9EC1047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92688" y="3320276"/>
                        <a:ext cx="303416" cy="440813"/>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xmlns="" id="{3168F146-A1AC-4500-A642-187C23C9CF49}"/>
              </a:ext>
            </a:extLst>
          </p:cNvPr>
          <p:cNvGraphicFramePr>
            <a:graphicFrameLocks noChangeAspect="1"/>
          </p:cNvGraphicFramePr>
          <p:nvPr>
            <p:extLst>
              <p:ext uri="{D42A27DB-BD31-4B8C-83A1-F6EECF244321}">
                <p14:modId xmlns:p14="http://schemas.microsoft.com/office/powerpoint/2010/main" val="598148927"/>
              </p:ext>
            </p:extLst>
          </p:nvPr>
        </p:nvGraphicFramePr>
        <p:xfrm>
          <a:off x="4110919" y="3918488"/>
          <a:ext cx="3394211" cy="704193"/>
        </p:xfrm>
        <a:graphic>
          <a:graphicData uri="http://schemas.openxmlformats.org/presentationml/2006/ole">
            <mc:AlternateContent xmlns:mc="http://schemas.openxmlformats.org/markup-compatibility/2006">
              <mc:Choice xmlns:v="urn:schemas-microsoft-com:vml" Requires="v">
                <p:oleObj spid="_x0000_s17400" name="Equation" r:id="rId18" imgW="1905000" imgH="393700" progId="Equation.DSMT4">
                  <p:embed/>
                </p:oleObj>
              </mc:Choice>
              <mc:Fallback>
                <p:oleObj name="Equation" r:id="rId18" imgW="1905000" imgH="393700" progId="Equation.DSMT4">
                  <p:embed/>
                  <p:pic>
                    <p:nvPicPr>
                      <p:cNvPr id="29" name="对象 28">
                        <a:extLst>
                          <a:ext uri="{FF2B5EF4-FFF2-40B4-BE49-F238E27FC236}">
                            <a16:creationId xmlns:a16="http://schemas.microsoft.com/office/drawing/2014/main" xmlns="" id="{A57262D1-316D-4422-93DF-5E2B78CD22F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10919" y="3918488"/>
                        <a:ext cx="3394211" cy="704193"/>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xmlns="" id="{99752508-DFE9-4DF3-9BC6-F859452A863E}"/>
              </a:ext>
            </a:extLst>
          </p:cNvPr>
          <p:cNvSpPr/>
          <p:nvPr/>
        </p:nvSpPr>
        <p:spPr>
          <a:xfrm>
            <a:off x="2092128" y="473743"/>
            <a:ext cx="6755726"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假设</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是流形</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上的光滑函数集合，   位于欧式空间中：</a:t>
            </a:r>
          </a:p>
        </p:txBody>
      </p:sp>
      <p:graphicFrame>
        <p:nvGraphicFramePr>
          <p:cNvPr id="17" name="对象 16">
            <a:extLst>
              <a:ext uri="{FF2B5EF4-FFF2-40B4-BE49-F238E27FC236}">
                <a16:creationId xmlns:a16="http://schemas.microsoft.com/office/drawing/2014/main" xmlns="" id="{7002A75A-80CD-43C2-9D79-7ECDD2698E2B}"/>
              </a:ext>
            </a:extLst>
          </p:cNvPr>
          <p:cNvGraphicFramePr>
            <a:graphicFrameLocks noChangeAspect="1"/>
          </p:cNvGraphicFramePr>
          <p:nvPr>
            <p:extLst>
              <p:ext uri="{D42A27DB-BD31-4B8C-83A1-F6EECF244321}">
                <p14:modId xmlns:p14="http://schemas.microsoft.com/office/powerpoint/2010/main" val="3835221781"/>
              </p:ext>
            </p:extLst>
          </p:nvPr>
        </p:nvGraphicFramePr>
        <p:xfrm>
          <a:off x="2666259" y="514371"/>
          <a:ext cx="693894" cy="326295"/>
        </p:xfrm>
        <a:graphic>
          <a:graphicData uri="http://schemas.openxmlformats.org/presentationml/2006/ole">
            <mc:AlternateContent xmlns:mc="http://schemas.openxmlformats.org/markup-compatibility/2006">
              <mc:Choice xmlns:v="urn:schemas-microsoft-com:vml" Requires="v">
                <p:oleObj spid="_x0000_s17401" name="Equation" r:id="rId20" imgW="533160" imgH="253800" progId="Equation.DSMT4">
                  <p:embed/>
                </p:oleObj>
              </mc:Choice>
              <mc:Fallback>
                <p:oleObj name="Equation" r:id="rId20" imgW="533160" imgH="253800" progId="Equation.DSMT4">
                  <p:embed/>
                  <p:pic>
                    <p:nvPicPr>
                      <p:cNvPr id="16" name="对象 15">
                        <a:extLst>
                          <a:ext uri="{FF2B5EF4-FFF2-40B4-BE49-F238E27FC236}">
                            <a16:creationId xmlns:a16="http://schemas.microsoft.com/office/drawing/2014/main" xmlns="" id="{0BF1F650-D44D-448B-A1AB-8C6875829B46}"/>
                          </a:ext>
                        </a:extLst>
                      </p:cNvPr>
                      <p:cNvPicPr>
                        <a:picLocks noChangeAspect="1" noChangeArrowheads="1"/>
                      </p:cNvPicPr>
                      <p:nvPr/>
                    </p:nvPicPr>
                    <p:blipFill>
                      <a:blip r:embed="rId21"/>
                      <a:srcRect/>
                      <a:stretch>
                        <a:fillRect/>
                      </a:stretch>
                    </p:blipFill>
                    <p:spPr bwMode="auto">
                      <a:xfrm>
                        <a:off x="2666259" y="514371"/>
                        <a:ext cx="693894" cy="326295"/>
                      </a:xfrm>
                      <a:prstGeom prst="rect">
                        <a:avLst/>
                      </a:prstGeom>
                      <a:noFill/>
                    </p:spPr>
                  </p:pic>
                </p:oleObj>
              </mc:Fallback>
            </mc:AlternateContent>
          </a:graphicData>
        </a:graphic>
      </p:graphicFrame>
      <p:sp>
        <p:nvSpPr>
          <p:cNvPr id="20" name="文本框 19">
            <a:extLst>
              <a:ext uri="{FF2B5EF4-FFF2-40B4-BE49-F238E27FC236}">
                <a16:creationId xmlns:a16="http://schemas.microsoft.com/office/drawing/2014/main" xmlns="" id="{7D38F188-A014-4B3A-BE27-0FF4044C5935}"/>
              </a:ext>
            </a:extLst>
          </p:cNvPr>
          <p:cNvSpPr txBox="1"/>
          <p:nvPr/>
        </p:nvSpPr>
        <p:spPr>
          <a:xfrm>
            <a:off x="3013206" y="1231150"/>
            <a:ext cx="1861593"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Laplacian</a:t>
            </a:r>
            <a:r>
              <a:rPr lang="zh-CN" altLang="en-US" dirty="0">
                <a:latin typeface="宋体" panose="02010600030101010101" pitchFamily="2" charset="-122"/>
                <a:ea typeface="宋体" panose="02010600030101010101" pitchFamily="2" charset="-122"/>
              </a:rPr>
              <a:t>正则化</a:t>
            </a:r>
            <a:r>
              <a:rPr lang="zh-CN" altLang="en-US" dirty="0">
                <a:latin typeface="宋体" panose="02010600030101010101" pitchFamily="2" charset="-122"/>
                <a:ea typeface="宋体" panose="02010600030101010101" pitchFamily="2" charset="-122"/>
                <a:cs typeface="Times New Roman" panose="02020603050405020304" pitchFamily="18" charset="0"/>
              </a:rPr>
              <a:t>：</a:t>
            </a:r>
          </a:p>
        </p:txBody>
      </p:sp>
      <p:sp>
        <p:nvSpPr>
          <p:cNvPr id="21" name="文本框 20">
            <a:extLst>
              <a:ext uri="{FF2B5EF4-FFF2-40B4-BE49-F238E27FC236}">
                <a16:creationId xmlns:a16="http://schemas.microsoft.com/office/drawing/2014/main" xmlns="" id="{FF343BB6-B15F-435D-9CFF-54CA927E1B70}"/>
              </a:ext>
            </a:extLst>
          </p:cNvPr>
          <p:cNvSpPr txBox="1"/>
          <p:nvPr/>
        </p:nvSpPr>
        <p:spPr>
          <a:xfrm>
            <a:off x="3180123" y="2033496"/>
            <a:ext cx="1861593"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Hessian</a:t>
            </a:r>
            <a:r>
              <a:rPr lang="zh-CN" altLang="en-US" dirty="0">
                <a:latin typeface="宋体" panose="02010600030101010101" pitchFamily="2" charset="-122"/>
                <a:ea typeface="宋体" panose="02010600030101010101" pitchFamily="2" charset="-122"/>
                <a:cs typeface="Times New Roman" panose="02020603050405020304" pitchFamily="18" charset="0"/>
              </a:rPr>
              <a:t>正则化</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22" name="对象 21">
            <a:extLst>
              <a:ext uri="{FF2B5EF4-FFF2-40B4-BE49-F238E27FC236}">
                <a16:creationId xmlns:a16="http://schemas.microsoft.com/office/drawing/2014/main" xmlns="" id="{3C44365C-FA76-405C-84E0-98545BA790AE}"/>
              </a:ext>
            </a:extLst>
          </p:cNvPr>
          <p:cNvGraphicFramePr>
            <a:graphicFrameLocks noChangeAspect="1"/>
          </p:cNvGraphicFramePr>
          <p:nvPr>
            <p:extLst>
              <p:ext uri="{D42A27DB-BD31-4B8C-83A1-F6EECF244321}">
                <p14:modId xmlns:p14="http://schemas.microsoft.com/office/powerpoint/2010/main" val="1554719620"/>
              </p:ext>
            </p:extLst>
          </p:nvPr>
        </p:nvGraphicFramePr>
        <p:xfrm>
          <a:off x="5558179" y="3414369"/>
          <a:ext cx="1202931" cy="302167"/>
        </p:xfrm>
        <a:graphic>
          <a:graphicData uri="http://schemas.openxmlformats.org/presentationml/2006/ole">
            <mc:AlternateContent xmlns:mc="http://schemas.openxmlformats.org/markup-compatibility/2006">
              <mc:Choice xmlns:v="urn:schemas-microsoft-com:vml" Requires="v">
                <p:oleObj spid="_x0000_s17402" name="Equation" r:id="rId22" imgW="990170" imgH="253890" progId="Equation.DSMT4">
                  <p:embed/>
                </p:oleObj>
              </mc:Choice>
              <mc:Fallback>
                <p:oleObj name="Equation" r:id="rId22" imgW="990170" imgH="253890" progId="Equation.DSMT4">
                  <p:embed/>
                  <p:pic>
                    <p:nvPicPr>
                      <p:cNvPr id="10" name="对象 9">
                        <a:extLst>
                          <a:ext uri="{FF2B5EF4-FFF2-40B4-BE49-F238E27FC236}">
                            <a16:creationId xmlns:a16="http://schemas.microsoft.com/office/drawing/2014/main" xmlns="" id="{1AA77EED-B749-46E8-900F-5A399276321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58179" y="3414369"/>
                        <a:ext cx="1202931" cy="302167"/>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xmlns="" id="{B57D95E6-ACDA-4257-A643-BDAC2F81EBAA}"/>
              </a:ext>
            </a:extLst>
          </p:cNvPr>
          <p:cNvGraphicFramePr>
            <a:graphicFrameLocks noChangeAspect="1"/>
          </p:cNvGraphicFramePr>
          <p:nvPr>
            <p:extLst>
              <p:ext uri="{D42A27DB-BD31-4B8C-83A1-F6EECF244321}">
                <p14:modId xmlns:p14="http://schemas.microsoft.com/office/powerpoint/2010/main" val="683253151"/>
              </p:ext>
            </p:extLst>
          </p:nvPr>
        </p:nvGraphicFramePr>
        <p:xfrm>
          <a:off x="8644053" y="3419503"/>
          <a:ext cx="203801" cy="263450"/>
        </p:xfrm>
        <a:graphic>
          <a:graphicData uri="http://schemas.openxmlformats.org/presentationml/2006/ole">
            <mc:AlternateContent xmlns:mc="http://schemas.openxmlformats.org/markup-compatibility/2006">
              <mc:Choice xmlns:v="urn:schemas-microsoft-com:vml" Requires="v">
                <p:oleObj spid="_x0000_s17403" name="Equation" r:id="rId24" imgW="126780" imgH="164814" progId="Equation.DSMT4">
                  <p:embed/>
                </p:oleObj>
              </mc:Choice>
              <mc:Fallback>
                <p:oleObj name="Equation" r:id="rId24" imgW="126780" imgH="164814" progId="Equation.DSMT4">
                  <p:embed/>
                  <p:pic>
                    <p:nvPicPr>
                      <p:cNvPr id="13" name="对象 12">
                        <a:extLst>
                          <a:ext uri="{FF2B5EF4-FFF2-40B4-BE49-F238E27FC236}">
                            <a16:creationId xmlns:a16="http://schemas.microsoft.com/office/drawing/2014/main" xmlns="" id="{828A7EB9-849E-4F71-9420-5F6C2D07904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44053" y="3419503"/>
                        <a:ext cx="203801" cy="263450"/>
                      </a:xfrm>
                      <a:prstGeom prst="rect">
                        <a:avLst/>
                      </a:prstGeom>
                      <a:noFill/>
                    </p:spPr>
                  </p:pic>
                </p:oleObj>
              </mc:Fallback>
            </mc:AlternateContent>
          </a:graphicData>
        </a:graphic>
      </p:graphicFrame>
      <p:sp>
        <p:nvSpPr>
          <p:cNvPr id="24" name="矩形 23">
            <a:extLst>
              <a:ext uri="{FF2B5EF4-FFF2-40B4-BE49-F238E27FC236}">
                <a16:creationId xmlns:a16="http://schemas.microsoft.com/office/drawing/2014/main" xmlns="" id="{F95EB58F-D150-4683-9819-9FB243A86A7F}"/>
              </a:ext>
            </a:extLst>
          </p:cNvPr>
          <p:cNvSpPr/>
          <p:nvPr/>
        </p:nvSpPr>
        <p:spPr>
          <a:xfrm>
            <a:off x="1822841" y="4816969"/>
            <a:ext cx="8621639" cy="1200329"/>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所有满足此条件函数称为测地函数。因此，</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Hessian</a:t>
            </a:r>
            <a:r>
              <a:rPr lang="zh-CN" altLang="en-US" dirty="0">
                <a:latin typeface="宋体" panose="02010600030101010101" pitchFamily="2" charset="-122"/>
                <a:ea typeface="宋体" panose="02010600030101010101" pitchFamily="2" charset="-122"/>
              </a:rPr>
              <a:t>正则项的零空间是线性函数，这些函数随着测地距离的变化而恒定改变，这也意味着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Hessian</a:t>
            </a:r>
            <a:r>
              <a:rPr lang="zh-CN" altLang="en-US" dirty="0">
                <a:latin typeface="宋体" panose="02010600030101010101" pitchFamily="2" charset="-122"/>
                <a:ea typeface="宋体" panose="02010600030101010101" pitchFamily="2" charset="-122"/>
              </a:rPr>
              <a:t>比</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Laplacian</a:t>
            </a:r>
            <a:r>
              <a:rPr lang="zh-CN" altLang="en-US" dirty="0">
                <a:latin typeface="宋体" panose="02010600030101010101" pitchFamily="2" charset="-122"/>
                <a:ea typeface="宋体" panose="02010600030101010101" pitchFamily="2" charset="-122"/>
              </a:rPr>
              <a:t>有更加丰富的零空间。得益于零空间里的这些测地函数，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Hessian</a:t>
            </a:r>
            <a:r>
              <a:rPr lang="zh-CN" altLang="en-US" dirty="0">
                <a:latin typeface="宋体" panose="02010600030101010101" pitchFamily="2" charset="-122"/>
                <a:ea typeface="宋体" panose="02010600030101010101" pitchFamily="2" charset="-122"/>
              </a:rPr>
              <a:t>正则项能够更好的保持流形的局部结构并且提供了更加优越的推断能力。</a:t>
            </a:r>
          </a:p>
        </p:txBody>
      </p:sp>
      <p:graphicFrame>
        <p:nvGraphicFramePr>
          <p:cNvPr id="26" name="对象 25">
            <a:extLst>
              <a:ext uri="{FF2B5EF4-FFF2-40B4-BE49-F238E27FC236}">
                <a16:creationId xmlns:a16="http://schemas.microsoft.com/office/drawing/2014/main" xmlns="" id="{980F9252-FEAF-4EFC-9822-534811B7B24B}"/>
              </a:ext>
            </a:extLst>
          </p:cNvPr>
          <p:cNvGraphicFramePr>
            <a:graphicFrameLocks noChangeAspect="1"/>
          </p:cNvGraphicFramePr>
          <p:nvPr>
            <p:extLst>
              <p:ext uri="{D42A27DB-BD31-4B8C-83A1-F6EECF244321}">
                <p14:modId xmlns:p14="http://schemas.microsoft.com/office/powerpoint/2010/main" val="1327763762"/>
              </p:ext>
            </p:extLst>
          </p:nvPr>
        </p:nvGraphicFramePr>
        <p:xfrm>
          <a:off x="4110920" y="528026"/>
          <a:ext cx="328962" cy="268231"/>
        </p:xfrm>
        <a:graphic>
          <a:graphicData uri="http://schemas.openxmlformats.org/presentationml/2006/ole">
            <mc:AlternateContent xmlns:mc="http://schemas.openxmlformats.org/markup-compatibility/2006">
              <mc:Choice xmlns:v="urn:schemas-microsoft-com:vml" Requires="v">
                <p:oleObj spid="_x0000_s17404" name="Equation" r:id="rId26" imgW="203024" imgH="164957" progId="Equation.DSMT4">
                  <p:embed/>
                </p:oleObj>
              </mc:Choice>
              <mc:Fallback>
                <p:oleObj name="Equation" r:id="rId26" imgW="203024" imgH="164957" progId="Equation.DSMT4">
                  <p:embed/>
                  <p:pic>
                    <p:nvPicPr>
                      <p:cNvPr id="0" name="Object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10920" y="528026"/>
                        <a:ext cx="328962" cy="268231"/>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xmlns="" id="{FD0E75D9-7FA6-40A5-B2AE-9C71B82C04E7}"/>
              </a:ext>
            </a:extLst>
          </p:cNvPr>
          <p:cNvGraphicFramePr>
            <a:graphicFrameLocks noChangeAspect="1"/>
          </p:cNvGraphicFramePr>
          <p:nvPr>
            <p:extLst>
              <p:ext uri="{D42A27DB-BD31-4B8C-83A1-F6EECF244321}">
                <p14:modId xmlns:p14="http://schemas.microsoft.com/office/powerpoint/2010/main" val="3186480919"/>
              </p:ext>
            </p:extLst>
          </p:nvPr>
        </p:nvGraphicFramePr>
        <p:xfrm>
          <a:off x="6511281" y="524293"/>
          <a:ext cx="328963" cy="268231"/>
        </p:xfrm>
        <a:graphic>
          <a:graphicData uri="http://schemas.openxmlformats.org/presentationml/2006/ole">
            <mc:AlternateContent xmlns:mc="http://schemas.openxmlformats.org/markup-compatibility/2006">
              <mc:Choice xmlns:v="urn:schemas-microsoft-com:vml" Requires="v">
                <p:oleObj spid="_x0000_s17405" name="Equation" r:id="rId28" imgW="203024" imgH="164957" progId="Equation.DSMT4">
                  <p:embed/>
                </p:oleObj>
              </mc:Choice>
              <mc:Fallback>
                <p:oleObj name="Equation" r:id="rId28" imgW="203024" imgH="164957" progId="Equation.DSMT4">
                  <p:embed/>
                  <p:pic>
                    <p:nvPicPr>
                      <p:cNvPr id="0" name="Object 4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511281" y="524293"/>
                        <a:ext cx="328963" cy="268231"/>
                      </a:xfrm>
                      <a:prstGeom prst="rect">
                        <a:avLst/>
                      </a:prstGeom>
                      <a:noFill/>
                    </p:spPr>
                  </p:pic>
                </p:oleObj>
              </mc:Fallback>
            </mc:AlternateContent>
          </a:graphicData>
        </a:graphic>
      </p:graphicFrame>
    </p:spTree>
    <p:extLst>
      <p:ext uri="{BB962C8B-B14F-4D97-AF65-F5344CB8AC3E}">
        <p14:creationId xmlns:p14="http://schemas.microsoft.com/office/powerpoint/2010/main" val="352214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FC202E66-4FA8-49CE-9EDD-D49DC2CB44F1}"/>
              </a:ext>
            </a:extLst>
          </p:cNvPr>
          <p:cNvPicPr/>
          <p:nvPr/>
        </p:nvPicPr>
        <p:blipFill>
          <a:blip r:embed="rId2"/>
          <a:stretch>
            <a:fillRect/>
          </a:stretch>
        </p:blipFill>
        <p:spPr>
          <a:xfrm>
            <a:off x="2996114" y="114300"/>
            <a:ext cx="5832203" cy="2890158"/>
          </a:xfrm>
          <a:prstGeom prst="rect">
            <a:avLst/>
          </a:prstGeom>
        </p:spPr>
      </p:pic>
      <p:graphicFrame>
        <p:nvGraphicFramePr>
          <p:cNvPr id="5" name="图表 4">
            <a:extLst>
              <a:ext uri="{FF2B5EF4-FFF2-40B4-BE49-F238E27FC236}">
                <a16:creationId xmlns:a16="http://schemas.microsoft.com/office/drawing/2014/main" xmlns="" id="{EC7FACA0-4A71-4FCB-A0DE-09B646F30E67}"/>
              </a:ext>
            </a:extLst>
          </p:cNvPr>
          <p:cNvGraphicFramePr/>
          <p:nvPr>
            <p:extLst>
              <p:ext uri="{D42A27DB-BD31-4B8C-83A1-F6EECF244321}">
                <p14:modId xmlns:p14="http://schemas.microsoft.com/office/powerpoint/2010/main" val="3076161961"/>
              </p:ext>
            </p:extLst>
          </p:nvPr>
        </p:nvGraphicFramePr>
        <p:xfrm>
          <a:off x="2996114" y="3118758"/>
          <a:ext cx="5832202" cy="3739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08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xmlns="" id="{7594266B-F314-4EBB-98B1-7851C283E098}"/>
              </a:ext>
            </a:extLst>
          </p:cNvPr>
          <p:cNvGraphicFramePr/>
          <p:nvPr>
            <p:extLst>
              <p:ext uri="{D42A27DB-BD31-4B8C-83A1-F6EECF244321}">
                <p14:modId xmlns:p14="http://schemas.microsoft.com/office/powerpoint/2010/main" val="4134635806"/>
              </p:ext>
            </p:extLst>
          </p:nvPr>
        </p:nvGraphicFramePr>
        <p:xfrm>
          <a:off x="2803070" y="3015343"/>
          <a:ext cx="6585859" cy="3733801"/>
        </p:xfrm>
        <a:graphic>
          <a:graphicData uri="http://schemas.openxmlformats.org/drawingml/2006/chart">
            <c:chart xmlns:c="http://schemas.openxmlformats.org/drawingml/2006/chart" xmlns:r="http://schemas.openxmlformats.org/officeDocument/2006/relationships" r:id="rId2"/>
          </a:graphicData>
        </a:graphic>
      </p:graphicFrame>
      <p:pic>
        <p:nvPicPr>
          <p:cNvPr id="3" name="图片 2">
            <a:extLst>
              <a:ext uri="{FF2B5EF4-FFF2-40B4-BE49-F238E27FC236}">
                <a16:creationId xmlns:a16="http://schemas.microsoft.com/office/drawing/2014/main" xmlns="" id="{3F16C337-8B4C-4CD1-A8A0-0468C69751C2}"/>
              </a:ext>
            </a:extLst>
          </p:cNvPr>
          <p:cNvPicPr/>
          <p:nvPr/>
        </p:nvPicPr>
        <p:blipFill>
          <a:blip r:embed="rId3"/>
          <a:stretch>
            <a:fillRect/>
          </a:stretch>
        </p:blipFill>
        <p:spPr>
          <a:xfrm>
            <a:off x="2803070" y="208189"/>
            <a:ext cx="6396173" cy="2622098"/>
          </a:xfrm>
          <a:prstGeom prst="rect">
            <a:avLst/>
          </a:prstGeom>
        </p:spPr>
      </p:pic>
    </p:spTree>
    <p:extLst>
      <p:ext uri="{BB962C8B-B14F-4D97-AF65-F5344CB8AC3E}">
        <p14:creationId xmlns:p14="http://schemas.microsoft.com/office/powerpoint/2010/main" val="370468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xmlns="" id="{E3328930-636E-4E4B-8528-2B0ED5CD39CD}"/>
              </a:ext>
            </a:extLst>
          </p:cNvPr>
          <p:cNvGraphicFramePr/>
          <p:nvPr>
            <p:extLst>
              <p:ext uri="{D42A27DB-BD31-4B8C-83A1-F6EECF244321}">
                <p14:modId xmlns:p14="http://schemas.microsoft.com/office/powerpoint/2010/main" val="1214225067"/>
              </p:ext>
            </p:extLst>
          </p:nvPr>
        </p:nvGraphicFramePr>
        <p:xfrm>
          <a:off x="3386954" y="3167406"/>
          <a:ext cx="5643924" cy="3690594"/>
        </p:xfrm>
        <a:graphic>
          <a:graphicData uri="http://schemas.openxmlformats.org/drawingml/2006/chart">
            <c:chart xmlns:c="http://schemas.openxmlformats.org/drawingml/2006/chart" xmlns:r="http://schemas.openxmlformats.org/officeDocument/2006/relationships" r:id="rId2"/>
          </a:graphicData>
        </a:graphic>
      </p:graphicFrame>
      <p:pic>
        <p:nvPicPr>
          <p:cNvPr id="6" name="图片 5">
            <a:extLst>
              <a:ext uri="{FF2B5EF4-FFF2-40B4-BE49-F238E27FC236}">
                <a16:creationId xmlns:a16="http://schemas.microsoft.com/office/drawing/2014/main" xmlns="" id="{AD639D62-F509-4472-9ACA-3EFFFB079100}"/>
              </a:ext>
            </a:extLst>
          </p:cNvPr>
          <p:cNvPicPr/>
          <p:nvPr/>
        </p:nvPicPr>
        <p:blipFill>
          <a:blip r:embed="rId3"/>
          <a:stretch>
            <a:fillRect/>
          </a:stretch>
        </p:blipFill>
        <p:spPr>
          <a:xfrm>
            <a:off x="2869522" y="205249"/>
            <a:ext cx="6263592" cy="2853638"/>
          </a:xfrm>
          <a:prstGeom prst="rect">
            <a:avLst/>
          </a:prstGeom>
        </p:spPr>
      </p:pic>
    </p:spTree>
    <p:extLst>
      <p:ext uri="{BB962C8B-B14F-4D97-AF65-F5344CB8AC3E}">
        <p14:creationId xmlns:p14="http://schemas.microsoft.com/office/powerpoint/2010/main" val="167260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E69ABA3-27A3-46FE-8EAB-7C18EEFFF3F8}"/>
              </a:ext>
            </a:extLst>
          </p:cNvPr>
          <p:cNvSpPr txBox="1"/>
          <p:nvPr/>
        </p:nvSpPr>
        <p:spPr>
          <a:xfrm>
            <a:off x="3218952" y="2351782"/>
            <a:ext cx="5929971" cy="2154436"/>
          </a:xfrm>
          <a:prstGeom prst="rect">
            <a:avLst/>
          </a:prstGeom>
          <a:noFill/>
        </p:spPr>
        <p:txBody>
          <a:bodyPr wrap="square" rtlCol="0">
            <a:spAutoFit/>
          </a:bodyPr>
          <a:lstStyle/>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r>
              <a:rPr lang="zh-CN" altLang="en-US" sz="3600" b="1" dirty="0">
                <a:latin typeface="宋体" panose="02010600030101010101" pitchFamily="2" charset="-122"/>
                <a:ea typeface="宋体" panose="02010600030101010101" pitchFamily="2" charset="-122"/>
                <a:cs typeface="Times New Roman" panose="02020603050405020304" pitchFamily="18" charset="0"/>
              </a:rPr>
              <a:t>线性降维</a:t>
            </a:r>
            <a:r>
              <a:rPr lang="en-US" altLang="zh-CN" sz="3600" b="1" dirty="0">
                <a:latin typeface="宋体" panose="02010600030101010101" pitchFamily="2" charset="-122"/>
                <a:ea typeface="宋体" panose="02010600030101010101" pitchFamily="2" charset="-122"/>
                <a:cs typeface="Times New Roman" panose="02020603050405020304" pitchFamily="18" charset="0"/>
              </a:rPr>
              <a:t>—</a:t>
            </a:r>
            <a:r>
              <a:rPr lang="zh-CN" altLang="en-US" sz="3600" b="1" dirty="0">
                <a:latin typeface="宋体" panose="02010600030101010101" pitchFamily="2" charset="-122"/>
                <a:ea typeface="宋体" panose="02010600030101010101" pitchFamily="2" charset="-122"/>
                <a:cs typeface="Times New Roman" panose="02020603050405020304" pitchFamily="18" charset="0"/>
              </a:rPr>
              <a:t>主成分分析</a:t>
            </a:r>
            <a:endParaRPr lang="en-US" altLang="zh-CN" sz="3600" b="1" dirty="0">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b="1" dirty="0">
              <a:latin typeface="Times New Roman" panose="02020603050405020304" pitchFamily="18" charset="0"/>
              <a:cs typeface="Times New Roman" panose="02020603050405020304" pitchFamily="18" charset="0"/>
            </a:endParaRPr>
          </a:p>
          <a:p>
            <a:endParaRPr lang="zh-CN" altLang="en-US" b="1" dirty="0"/>
          </a:p>
        </p:txBody>
      </p:sp>
    </p:spTree>
    <p:extLst>
      <p:ext uri="{BB962C8B-B14F-4D97-AF65-F5344CB8AC3E}">
        <p14:creationId xmlns:p14="http://schemas.microsoft.com/office/powerpoint/2010/main" val="143573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EB6AA242-AD5F-4952-8E7E-288AF82A9F9F}"/>
              </a:ext>
            </a:extLst>
          </p:cNvPr>
          <p:cNvSpPr/>
          <p:nvPr/>
        </p:nvSpPr>
        <p:spPr>
          <a:xfrm>
            <a:off x="1783492" y="536270"/>
            <a:ext cx="8625016" cy="4108817"/>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随着大数据时代的到来，数据的维度、大小和复杂性正以爆炸性的速度扩展。</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在一些高维数据中，特征的数量远大于样本的数量。</a:t>
            </a:r>
            <a:endParaRPr lang="en-US" altLang="zh-CN" dirty="0">
              <a:latin typeface="宋体" panose="02010600030101010101" pitchFamily="2" charset="-122"/>
              <a:ea typeface="宋体" panose="02010600030101010101" pitchFamily="2" charset="-122"/>
            </a:endParaRPr>
          </a:p>
          <a:p>
            <a:endParaRPr lang="en-US" altLang="zh-CN" dirty="0">
              <a:solidFill>
                <a:srgbClr val="FF0000"/>
              </a:solidFill>
              <a:latin typeface="宋体" panose="02010600030101010101" pitchFamily="2" charset="-122"/>
              <a:ea typeface="宋体" panose="02010600030101010101" pitchFamily="2" charset="-122"/>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数据库：每幅图像像素为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92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，转化完一幅图像即为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10304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400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幅图像则数据矩阵为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10304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宋体" panose="02010600030101010101" pitchFamily="2" charset="-122"/>
                <a:ea typeface="宋体" panose="02010600030101010101" pitchFamily="2" charset="-122"/>
              </a:rPr>
              <a:t>在这样的数据中变量之间是存在相关关系的。变量之间的相关性可以视为信息的重复表达或者信息冗余。</a:t>
            </a:r>
            <a:endParaRPr lang="en-US" altLang="zh-CN" dirty="0">
              <a:latin typeface="宋体" panose="02010600030101010101" pitchFamily="2" charset="-122"/>
              <a:ea typeface="宋体" panose="02010600030101010101" pitchFamily="2" charset="-122"/>
            </a:endParaRPr>
          </a:p>
          <a:p>
            <a:endParaRPr lang="en-US" altLang="zh-CN" dirty="0"/>
          </a:p>
          <a:p>
            <a:endParaRPr lang="en-US" altLang="zh-CN" dirty="0"/>
          </a:p>
          <a:p>
            <a:r>
              <a:rPr lang="zh-CN" altLang="en-US" dirty="0"/>
              <a:t/>
            </a:r>
            <a:br>
              <a:rPr lang="zh-CN" altLang="en-US" dirty="0"/>
            </a:br>
            <a:endParaRPr lang="zh-CN" altLang="en-US" dirty="0"/>
          </a:p>
        </p:txBody>
      </p:sp>
      <p:sp>
        <p:nvSpPr>
          <p:cNvPr id="4" name="矩形 3">
            <a:extLst>
              <a:ext uri="{FF2B5EF4-FFF2-40B4-BE49-F238E27FC236}">
                <a16:creationId xmlns:a16="http://schemas.microsoft.com/office/drawing/2014/main" xmlns="" id="{B5070AB4-6B22-4475-A02F-7634E9C7D67F}"/>
              </a:ext>
            </a:extLst>
          </p:cNvPr>
          <p:cNvSpPr/>
          <p:nvPr/>
        </p:nvSpPr>
        <p:spPr>
          <a:xfrm>
            <a:off x="3048000" y="197346"/>
            <a:ext cx="8625016" cy="923330"/>
          </a:xfrm>
          <a:prstGeom prst="rect">
            <a:avLst/>
          </a:prstGeom>
        </p:spPr>
        <p:txBody>
          <a:bodyPr wrap="square">
            <a:spAutoFit/>
          </a:bodyPr>
          <a:lstStyle/>
          <a:p>
            <a:r>
              <a:rPr lang="zh-CN" altLang="en-US" dirty="0"/>
              <a:t/>
            </a:r>
            <a:br>
              <a:rPr lang="zh-CN" altLang="en-US" dirty="0"/>
            </a:br>
            <a:r>
              <a:rPr lang="zh-CN" altLang="en-US" dirty="0"/>
              <a:t/>
            </a:r>
            <a:br>
              <a:rPr lang="zh-CN" altLang="en-US" dirty="0"/>
            </a:br>
            <a:endParaRPr lang="zh-CN" altLang="en-US" dirty="0"/>
          </a:p>
        </p:txBody>
      </p:sp>
      <p:pic>
        <p:nvPicPr>
          <p:cNvPr id="5" name="图片 4">
            <a:extLst>
              <a:ext uri="{FF2B5EF4-FFF2-40B4-BE49-F238E27FC236}">
                <a16:creationId xmlns:a16="http://schemas.microsoft.com/office/drawing/2014/main" xmlns="" id="{70FE60CC-A53D-4AF1-84B6-A2C7DD70E853}"/>
              </a:ext>
            </a:extLst>
          </p:cNvPr>
          <p:cNvPicPr>
            <a:picLocks noChangeAspect="1"/>
          </p:cNvPicPr>
          <p:nvPr/>
        </p:nvPicPr>
        <p:blipFill>
          <a:blip r:embed="rId3"/>
          <a:stretch>
            <a:fillRect/>
          </a:stretch>
        </p:blipFill>
        <p:spPr>
          <a:xfrm>
            <a:off x="540409" y="5192026"/>
            <a:ext cx="3459170" cy="1032090"/>
          </a:xfrm>
          <a:prstGeom prst="rect">
            <a:avLst/>
          </a:prstGeom>
        </p:spPr>
      </p:pic>
      <p:pic>
        <p:nvPicPr>
          <p:cNvPr id="6" name="图片 5">
            <a:extLst>
              <a:ext uri="{FF2B5EF4-FFF2-40B4-BE49-F238E27FC236}">
                <a16:creationId xmlns:a16="http://schemas.microsoft.com/office/drawing/2014/main" xmlns="" id="{0EDA2D29-0B17-4ED4-B047-8EA26EA94695}"/>
              </a:ext>
            </a:extLst>
          </p:cNvPr>
          <p:cNvPicPr>
            <a:picLocks noChangeAspect="1"/>
          </p:cNvPicPr>
          <p:nvPr/>
        </p:nvPicPr>
        <p:blipFill>
          <a:blip r:embed="rId4"/>
          <a:stretch>
            <a:fillRect/>
          </a:stretch>
        </p:blipFill>
        <p:spPr>
          <a:xfrm>
            <a:off x="4441947" y="4396527"/>
            <a:ext cx="2423370" cy="2461473"/>
          </a:xfrm>
          <a:prstGeom prst="rect">
            <a:avLst/>
          </a:prstGeom>
        </p:spPr>
      </p:pic>
      <p:pic>
        <p:nvPicPr>
          <p:cNvPr id="7" name="图片 6">
            <a:extLst>
              <a:ext uri="{FF2B5EF4-FFF2-40B4-BE49-F238E27FC236}">
                <a16:creationId xmlns:a16="http://schemas.microsoft.com/office/drawing/2014/main" xmlns="" id="{2E0055C6-E2C5-4758-86BD-A5559252752F}"/>
              </a:ext>
            </a:extLst>
          </p:cNvPr>
          <p:cNvPicPr>
            <a:picLocks noChangeAspect="1"/>
          </p:cNvPicPr>
          <p:nvPr/>
        </p:nvPicPr>
        <p:blipFill>
          <a:blip r:embed="rId5"/>
          <a:stretch>
            <a:fillRect/>
          </a:stretch>
        </p:blipFill>
        <p:spPr>
          <a:xfrm>
            <a:off x="7750054" y="3567426"/>
            <a:ext cx="3787468" cy="3177815"/>
          </a:xfrm>
          <a:prstGeom prst="rect">
            <a:avLst/>
          </a:prstGeom>
        </p:spPr>
      </p:pic>
    </p:spTree>
    <p:extLst>
      <p:ext uri="{BB962C8B-B14F-4D97-AF65-F5344CB8AC3E}">
        <p14:creationId xmlns:p14="http://schemas.microsoft.com/office/powerpoint/2010/main" val="134581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AF44116-0B75-40FE-BDA2-599EB43E8DC3}"/>
              </a:ext>
            </a:extLst>
          </p:cNvPr>
          <p:cNvSpPr/>
          <p:nvPr/>
        </p:nvSpPr>
        <p:spPr>
          <a:xfrm>
            <a:off x="1753386" y="748115"/>
            <a:ext cx="81353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子空间学习：通过某种变换，实现原始高维空间向低维子空间的映射，是一种经典的降维思想。</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子空间学习的主要问题，就是如何将特征从高维空间压缩到低维空间，需要保留什么样的信息，设定什么样的准则等问题。</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在模式识别中，绝大多数的维数约简算法都算是子空间学习，如</a:t>
            </a:r>
            <a:r>
              <a:rPr lang="en-US" altLang="zh-CN" dirty="0">
                <a:latin typeface="宋体" panose="02010600030101010101" pitchFamily="2" charset="-122"/>
                <a:ea typeface="宋体" panose="02010600030101010101" pitchFamily="2" charset="-122"/>
              </a:rPr>
              <a:t>PCA, LDA, LLE</a:t>
            </a:r>
            <a:r>
              <a:rPr lang="zh-CN" altLang="en-US" dirty="0">
                <a:latin typeface="宋体" panose="02010600030101010101" pitchFamily="2" charset="-122"/>
                <a:ea typeface="宋体" panose="02010600030101010101" pitchFamily="2" charset="-122"/>
              </a:rPr>
              <a:t>等等。</a:t>
            </a:r>
          </a:p>
          <a:p>
            <a:endParaRPr lang="en-US" altLang="zh-CN" dirty="0">
              <a:latin typeface="宋体" panose="02010600030101010101" pitchFamily="2" charset="-122"/>
              <a:ea typeface="宋体" panose="02010600030101010101" pitchFamily="2" charset="-122"/>
            </a:endParaRPr>
          </a:p>
        </p:txBody>
      </p:sp>
      <p:graphicFrame>
        <p:nvGraphicFramePr>
          <p:cNvPr id="3" name="图表 2">
            <a:extLst>
              <a:ext uri="{FF2B5EF4-FFF2-40B4-BE49-F238E27FC236}">
                <a16:creationId xmlns:a16="http://schemas.microsoft.com/office/drawing/2014/main" xmlns="" id="{078B3941-0A6B-4D11-9D85-8D62E4EF65C4}"/>
              </a:ext>
            </a:extLst>
          </p:cNvPr>
          <p:cNvGraphicFramePr>
            <a:graphicFrameLocks/>
          </p:cNvGraphicFramePr>
          <p:nvPr>
            <p:extLst>
              <p:ext uri="{D42A27DB-BD31-4B8C-83A1-F6EECF244321}">
                <p14:modId xmlns:p14="http://schemas.microsoft.com/office/powerpoint/2010/main" val="2944025474"/>
              </p:ext>
            </p:extLst>
          </p:nvPr>
        </p:nvGraphicFramePr>
        <p:xfrm>
          <a:off x="1603988" y="3989950"/>
          <a:ext cx="3825851" cy="26200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a:extLst>
              <a:ext uri="{FF2B5EF4-FFF2-40B4-BE49-F238E27FC236}">
                <a16:creationId xmlns:a16="http://schemas.microsoft.com/office/drawing/2014/main" xmlns="" id="{3ADD853F-161E-41FB-861B-7648C707D185}"/>
              </a:ext>
            </a:extLst>
          </p:cNvPr>
          <p:cNvGraphicFramePr>
            <a:graphicFrameLocks/>
          </p:cNvGraphicFramePr>
          <p:nvPr>
            <p:extLst>
              <p:ext uri="{D42A27DB-BD31-4B8C-83A1-F6EECF244321}">
                <p14:modId xmlns:p14="http://schemas.microsoft.com/office/powerpoint/2010/main" val="4206232861"/>
              </p:ext>
            </p:extLst>
          </p:nvPr>
        </p:nvGraphicFramePr>
        <p:xfrm>
          <a:off x="6096000" y="3989950"/>
          <a:ext cx="4005214" cy="2620039"/>
        </p:xfrm>
        <a:graphic>
          <a:graphicData uri="http://schemas.openxmlformats.org/drawingml/2006/chart">
            <c:chart xmlns:c="http://schemas.openxmlformats.org/drawingml/2006/chart" xmlns:r="http://schemas.openxmlformats.org/officeDocument/2006/relationships" r:id="rId4"/>
          </a:graphicData>
        </a:graphic>
      </p:graphicFrame>
      <p:sp>
        <p:nvSpPr>
          <p:cNvPr id="5" name="流程图: 接点 4">
            <a:extLst>
              <a:ext uri="{FF2B5EF4-FFF2-40B4-BE49-F238E27FC236}">
                <a16:creationId xmlns:a16="http://schemas.microsoft.com/office/drawing/2014/main" xmlns="" id="{7B2DB378-8DAC-4194-A031-892A8635FA6D}"/>
              </a:ext>
            </a:extLst>
          </p:cNvPr>
          <p:cNvSpPr/>
          <p:nvPr/>
        </p:nvSpPr>
        <p:spPr>
          <a:xfrm>
            <a:off x="8297158" y="5071620"/>
            <a:ext cx="75415" cy="848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xmlns="" id="{0B748B1B-4445-475B-B67A-5BED35CECAFD}"/>
              </a:ext>
            </a:extLst>
          </p:cNvPr>
          <p:cNvSpPr/>
          <p:nvPr/>
        </p:nvSpPr>
        <p:spPr>
          <a:xfrm>
            <a:off x="8060899" y="5253200"/>
            <a:ext cx="75415" cy="848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6">
            <a:extLst>
              <a:ext uri="{FF2B5EF4-FFF2-40B4-BE49-F238E27FC236}">
                <a16:creationId xmlns:a16="http://schemas.microsoft.com/office/drawing/2014/main" xmlns="" id="{D8EBE754-4004-45BE-8174-600ACB742A65}"/>
              </a:ext>
            </a:extLst>
          </p:cNvPr>
          <p:cNvSpPr/>
          <p:nvPr/>
        </p:nvSpPr>
        <p:spPr>
          <a:xfrm>
            <a:off x="7667134" y="5563386"/>
            <a:ext cx="75415" cy="848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xmlns="" id="{21D45BC9-3249-4C8B-9BEB-5A9D96EB96B3}"/>
              </a:ext>
            </a:extLst>
          </p:cNvPr>
          <p:cNvSpPr/>
          <p:nvPr/>
        </p:nvSpPr>
        <p:spPr>
          <a:xfrm>
            <a:off x="9024594" y="4526437"/>
            <a:ext cx="75415" cy="8484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xmlns="" id="{0B128756-AEE2-4409-80F2-FD3179C1AD46}"/>
              </a:ext>
            </a:extLst>
          </p:cNvPr>
          <p:cNvPicPr>
            <a:picLocks noChangeAspect="1"/>
          </p:cNvPicPr>
          <p:nvPr/>
        </p:nvPicPr>
        <p:blipFill>
          <a:blip r:embed="rId5"/>
          <a:stretch>
            <a:fillRect/>
          </a:stretch>
        </p:blipFill>
        <p:spPr>
          <a:xfrm>
            <a:off x="1599131" y="3429000"/>
            <a:ext cx="8369164" cy="3180989"/>
          </a:xfrm>
          <a:prstGeom prst="rect">
            <a:avLst/>
          </a:prstGeom>
        </p:spPr>
      </p:pic>
    </p:spTree>
    <p:extLst>
      <p:ext uri="{BB962C8B-B14F-4D97-AF65-F5344CB8AC3E}">
        <p14:creationId xmlns:p14="http://schemas.microsoft.com/office/powerpoint/2010/main" val="23401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images.jianshu.io/upload_images/6006099-f3e04bdb9dd0a243.png?imageMogr2/auto-orient/">
            <a:extLst>
              <a:ext uri="{FF2B5EF4-FFF2-40B4-BE49-F238E27FC236}">
                <a16:creationId xmlns:a16="http://schemas.microsoft.com/office/drawing/2014/main" xmlns="" id="{F130E22F-264C-4527-8746-504D027BE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138" y="1182359"/>
            <a:ext cx="7648575" cy="3695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xmlns="" id="{F6968CD4-0CB5-46BA-9F26-7996BE499263}"/>
              </a:ext>
            </a:extLst>
          </p:cNvPr>
          <p:cNvSpPr/>
          <p:nvPr/>
        </p:nvSpPr>
        <p:spPr>
          <a:xfrm>
            <a:off x="1463457" y="608153"/>
            <a:ext cx="8813653" cy="400110"/>
          </a:xfrm>
          <a:prstGeom prst="rect">
            <a:avLst/>
          </a:prstGeom>
        </p:spPr>
        <p:txBody>
          <a:bodyPr wrap="square">
            <a:spAutoFit/>
          </a:bodyPr>
          <a:lstStyle/>
          <a:p>
            <a:r>
              <a:rPr lang="zh-CN" altLang="zh-CN" dirty="0">
                <a:latin typeface="宋体" panose="02010600030101010101" pitchFamily="2" charset="-122"/>
                <a:ea typeface="宋体" panose="02010600030101010101" pitchFamily="2" charset="-122"/>
              </a:rPr>
              <a:t>主成分分析通过</a:t>
            </a:r>
            <a:r>
              <a:rPr lang="zh-CN" altLang="zh-CN" sz="2000" dirty="0">
                <a:solidFill>
                  <a:srgbClr val="FF0000"/>
                </a:solidFill>
                <a:latin typeface="宋体" panose="02010600030101010101" pitchFamily="2" charset="-122"/>
                <a:ea typeface="宋体" panose="02010600030101010101" pitchFamily="2" charset="-122"/>
              </a:rPr>
              <a:t>正交变换</a:t>
            </a:r>
            <a:r>
              <a:rPr lang="zh-CN" altLang="zh-CN" dirty="0">
                <a:latin typeface="宋体" panose="02010600030101010101" pitchFamily="2" charset="-122"/>
                <a:ea typeface="宋体" panose="02010600030101010101" pitchFamily="2" charset="-122"/>
              </a:rPr>
              <a:t>将一组可能存在相关性的变量转换为一组线性不相关的变量</a:t>
            </a:r>
            <a:r>
              <a:rPr lang="zh-CN" altLang="en-US" dirty="0">
                <a:latin typeface="宋体" panose="02010600030101010101" pitchFamily="2" charset="-122"/>
                <a:ea typeface="宋体" panose="02010600030101010101" pitchFamily="2" charset="-122"/>
              </a:rPr>
              <a:t>。</a:t>
            </a:r>
            <a:endParaRPr lang="zh-CN" altLang="en-US" dirty="0"/>
          </a:p>
        </p:txBody>
      </p:sp>
      <p:sp>
        <p:nvSpPr>
          <p:cNvPr id="3" name="矩形 2">
            <a:extLst>
              <a:ext uri="{FF2B5EF4-FFF2-40B4-BE49-F238E27FC236}">
                <a16:creationId xmlns:a16="http://schemas.microsoft.com/office/drawing/2014/main" xmlns="" id="{F1AD01A7-18ED-4EF1-B95E-73C3D87697E4}"/>
              </a:ext>
            </a:extLst>
          </p:cNvPr>
          <p:cNvSpPr/>
          <p:nvPr/>
        </p:nvSpPr>
        <p:spPr>
          <a:xfrm>
            <a:off x="1689173" y="5052155"/>
            <a:ext cx="8813653" cy="1477328"/>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给定原始空间，</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会找到一个到更低维度空间的线性映射。因为需要使所有样本的投影尽可能分开，则需要最大化投影点的方差。</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它具有如下性质：</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保留方差是最大的</a:t>
            </a:r>
            <a:br>
              <a:rPr lang="zh-CN" altLang="en-US"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最终的重构误差（从变换后回到原始情况）是最小的</a:t>
            </a:r>
          </a:p>
        </p:txBody>
      </p:sp>
    </p:spTree>
    <p:extLst>
      <p:ext uri="{BB962C8B-B14F-4D97-AF65-F5344CB8AC3E}">
        <p14:creationId xmlns:p14="http://schemas.microsoft.com/office/powerpoint/2010/main" val="19082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1CC1684-FD59-405A-B980-7FEB669A2C5E}"/>
              </a:ext>
            </a:extLst>
          </p:cNvPr>
          <p:cNvSpPr/>
          <p:nvPr/>
        </p:nvSpPr>
        <p:spPr>
          <a:xfrm>
            <a:off x="856617" y="906374"/>
            <a:ext cx="10187303" cy="1734064"/>
          </a:xfrm>
          <a:prstGeom prst="rect">
            <a:avLst/>
          </a:prstGeom>
        </p:spPr>
        <p:txBody>
          <a:bodyPr wrap="square">
            <a:spAutoFit/>
          </a:bodyPr>
          <a:lstStyle/>
          <a:p>
            <a:pPr defTabSz="914377">
              <a:lnSpc>
                <a:spcPct val="150000"/>
              </a:lnSpc>
            </a:pP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133"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优化目标</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：将一组</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维向量降为</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维（</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大于</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），其目标是选择</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个单位（模为</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）正交基，使得原始数据变换到这组基上后，各字段两两间协方差为</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，而字段的方差则尽可能大（在正交的约束下，取最大的</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个方差）。</a:t>
            </a:r>
            <a:endPar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defTabSz="914377"/>
            <a:endParaRPr lang="zh-CN" altLang="en-US" sz="1867" dirty="0">
              <a:solidFill>
                <a:prstClr val="black"/>
              </a:solidFill>
              <a:latin typeface="微软雅黑"/>
              <a:ea typeface="微软雅黑"/>
            </a:endParaRPr>
          </a:p>
        </p:txBody>
      </p:sp>
      <p:graphicFrame>
        <p:nvGraphicFramePr>
          <p:cNvPr id="3" name="对象 2">
            <a:extLst>
              <a:ext uri="{FF2B5EF4-FFF2-40B4-BE49-F238E27FC236}">
                <a16:creationId xmlns:a16="http://schemas.microsoft.com/office/drawing/2014/main" xmlns="" id="{500ED6B3-4BAB-43E7-B51D-1D43F36E36D1}"/>
              </a:ext>
            </a:extLst>
          </p:cNvPr>
          <p:cNvGraphicFramePr>
            <a:graphicFrameLocks noChangeAspect="1"/>
          </p:cNvGraphicFramePr>
          <p:nvPr>
            <p:extLst>
              <p:ext uri="{D42A27DB-BD31-4B8C-83A1-F6EECF244321}">
                <p14:modId xmlns:p14="http://schemas.microsoft.com/office/powerpoint/2010/main" val="1130469472"/>
              </p:ext>
            </p:extLst>
          </p:nvPr>
        </p:nvGraphicFramePr>
        <p:xfrm>
          <a:off x="2067773" y="2386036"/>
          <a:ext cx="1625600" cy="639233"/>
        </p:xfrm>
        <a:graphic>
          <a:graphicData uri="http://schemas.openxmlformats.org/presentationml/2006/ole">
            <mc:AlternateContent xmlns:mc="http://schemas.openxmlformats.org/markup-compatibility/2006">
              <mc:Choice xmlns:v="urn:schemas-microsoft-com:vml" Requires="v">
                <p:oleObj spid="_x0000_s13238" name="Equation" r:id="rId4" imgW="1218671" imgH="482391" progId="Equation.DSMT4">
                  <p:embed/>
                </p:oleObj>
              </mc:Choice>
              <mc:Fallback>
                <p:oleObj name="Equation" r:id="rId4" imgW="1218671" imgH="482391" progId="Equation.DSMT4">
                  <p:embed/>
                  <p:pic>
                    <p:nvPicPr>
                      <p:cNvPr id="3" name="对象 2">
                        <a:extLst>
                          <a:ext uri="{FF2B5EF4-FFF2-40B4-BE49-F238E27FC236}">
                            <a16:creationId xmlns:a16="http://schemas.microsoft.com/office/drawing/2014/main" xmlns="" id="{500ED6B3-4BAB-43E7-B51D-1D43F36E36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7773" y="2386036"/>
                        <a:ext cx="1625600" cy="639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xmlns="" id="{2CE1D428-E146-4C98-A6C2-34CB66AFA68B}"/>
              </a:ext>
            </a:extLst>
          </p:cNvPr>
          <p:cNvGraphicFramePr>
            <a:graphicFrameLocks noChangeAspect="1"/>
          </p:cNvGraphicFramePr>
          <p:nvPr>
            <p:extLst>
              <p:ext uri="{D42A27DB-BD31-4B8C-83A1-F6EECF244321}">
                <p14:modId xmlns:p14="http://schemas.microsoft.com/office/powerpoint/2010/main" val="3757760867"/>
              </p:ext>
            </p:extLst>
          </p:nvPr>
        </p:nvGraphicFramePr>
        <p:xfrm>
          <a:off x="6600825" y="2076175"/>
          <a:ext cx="2753784" cy="1189567"/>
        </p:xfrm>
        <a:graphic>
          <a:graphicData uri="http://schemas.openxmlformats.org/presentationml/2006/ole">
            <mc:AlternateContent xmlns:mc="http://schemas.openxmlformats.org/markup-compatibility/2006">
              <mc:Choice xmlns:v="urn:schemas-microsoft-com:vml" Requires="v">
                <p:oleObj spid="_x0000_s13239" name="Equation" r:id="rId6" imgW="2057400" imgH="889000" progId="Equation.DSMT4">
                  <p:embed/>
                </p:oleObj>
              </mc:Choice>
              <mc:Fallback>
                <p:oleObj name="Equation" r:id="rId6" imgW="2057400" imgH="889000" progId="Equation.DSMT4">
                  <p:embed/>
                  <p:pic>
                    <p:nvPicPr>
                      <p:cNvPr id="7" name="对象 6">
                        <a:extLst>
                          <a:ext uri="{FF2B5EF4-FFF2-40B4-BE49-F238E27FC236}">
                            <a16:creationId xmlns:a16="http://schemas.microsoft.com/office/drawing/2014/main" xmlns="" id="{2CE1D428-E146-4C98-A6C2-34CB66AFA6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0825" y="2076175"/>
                        <a:ext cx="2753784" cy="11895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a:extLst>
              <a:ext uri="{FF2B5EF4-FFF2-40B4-BE49-F238E27FC236}">
                <a16:creationId xmlns:a16="http://schemas.microsoft.com/office/drawing/2014/main" xmlns="" id="{704E101E-2575-45F3-9C6A-3DC52A7EBAF3}"/>
              </a:ext>
            </a:extLst>
          </p:cNvPr>
          <p:cNvSpPr>
            <a:spLocks noChangeArrowheads="1"/>
          </p:cNvSpPr>
          <p:nvPr/>
        </p:nvSpPr>
        <p:spPr bwMode="auto">
          <a:xfrm>
            <a:off x="1212656" y="2499886"/>
            <a:ext cx="5746945" cy="41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设矩阵                            ，我们求得它的协方差矩阵</a:t>
            </a:r>
          </a:p>
        </p:txBody>
      </p:sp>
      <p:sp>
        <p:nvSpPr>
          <p:cNvPr id="9" name="Rectangle 4">
            <a:extLst>
              <a:ext uri="{FF2B5EF4-FFF2-40B4-BE49-F238E27FC236}">
                <a16:creationId xmlns:a16="http://schemas.microsoft.com/office/drawing/2014/main" xmlns="" id="{C8450928-02F7-4726-9A81-5604B760D176}"/>
              </a:ext>
            </a:extLst>
          </p:cNvPr>
          <p:cNvSpPr>
            <a:spLocks noChangeArrowheads="1"/>
          </p:cNvSpPr>
          <p:nvPr/>
        </p:nvSpPr>
        <p:spPr bwMode="auto">
          <a:xfrm>
            <a:off x="4551680" y="2283162"/>
            <a:ext cx="5090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dirty="0">
              <a:solidFill>
                <a:prstClr val="black"/>
              </a:solidFill>
              <a:latin typeface="Arial" panose="020B0604020202020204" pitchFamily="34" charset="0"/>
              <a:ea typeface="微软雅黑"/>
            </a:endParaRPr>
          </a:p>
        </p:txBody>
      </p:sp>
      <p:sp>
        <p:nvSpPr>
          <p:cNvPr id="11" name="Rectangle 9">
            <a:extLst>
              <a:ext uri="{FF2B5EF4-FFF2-40B4-BE49-F238E27FC236}">
                <a16:creationId xmlns:a16="http://schemas.microsoft.com/office/drawing/2014/main" xmlns="" id="{7FFCA92D-AED4-4B76-A1CE-832403BC1A33}"/>
              </a:ext>
            </a:extLst>
          </p:cNvPr>
          <p:cNvSpPr>
            <a:spLocks noChangeArrowheads="1"/>
          </p:cNvSpPr>
          <p:nvPr/>
        </p:nvSpPr>
        <p:spPr bwMode="auto">
          <a:xfrm>
            <a:off x="856617" y="3324605"/>
            <a:ext cx="10187303" cy="123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lnSpc>
                <a:spcPct val="150000"/>
              </a:lnSpc>
              <a:spcBef>
                <a:spcPct val="0"/>
              </a:spcBef>
              <a:spcAft>
                <a:spcPct val="0"/>
              </a:spcAft>
            </a:pP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设</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为原始数据矩阵</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的协方差矩阵，设一个变换矩阵</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，设</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Y=PX</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即为</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做基变换后的矩阵。设</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的协方差矩阵为</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，则：</a:t>
            </a:r>
          </a:p>
          <a:p>
            <a:pPr indent="406390" defTabSz="1219170" eaLnBrk="0" fontAlgn="base" hangingPunct="0">
              <a:spcBef>
                <a:spcPct val="0"/>
              </a:spcBef>
              <a:spcAft>
                <a:spcPct val="0"/>
              </a:spcAft>
            </a:pPr>
            <a:r>
              <a:rPr lang="zh-CN" altLang="en-US"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dirty="0">
              <a:solidFill>
                <a:prstClr val="black"/>
              </a:solidFill>
              <a:latin typeface="Arial" panose="020B0604020202020204" pitchFamily="34" charset="0"/>
              <a:ea typeface="微软雅黑"/>
            </a:endParaRPr>
          </a:p>
        </p:txBody>
      </p:sp>
      <p:graphicFrame>
        <p:nvGraphicFramePr>
          <p:cNvPr id="12" name="对象 11">
            <a:extLst>
              <a:ext uri="{FF2B5EF4-FFF2-40B4-BE49-F238E27FC236}">
                <a16:creationId xmlns:a16="http://schemas.microsoft.com/office/drawing/2014/main" xmlns="" id="{5CEE0CF7-D4D0-44B7-AB4F-2793A01F1DF9}"/>
              </a:ext>
            </a:extLst>
          </p:cNvPr>
          <p:cNvGraphicFramePr>
            <a:graphicFrameLocks noChangeAspect="1"/>
          </p:cNvGraphicFramePr>
          <p:nvPr>
            <p:extLst>
              <p:ext uri="{D42A27DB-BD31-4B8C-83A1-F6EECF244321}">
                <p14:modId xmlns:p14="http://schemas.microsoft.com/office/powerpoint/2010/main" val="4049464687"/>
              </p:ext>
            </p:extLst>
          </p:nvPr>
        </p:nvGraphicFramePr>
        <p:xfrm>
          <a:off x="3356821" y="4322057"/>
          <a:ext cx="4542367" cy="579967"/>
        </p:xfrm>
        <a:graphic>
          <a:graphicData uri="http://schemas.openxmlformats.org/presentationml/2006/ole">
            <mc:AlternateContent xmlns:mc="http://schemas.openxmlformats.org/markup-compatibility/2006">
              <mc:Choice xmlns:v="urn:schemas-microsoft-com:vml" Requires="v">
                <p:oleObj spid="_x0000_s13240" name="Equation" r:id="rId8" imgW="3403600" imgH="431800" progId="Equation.DSMT4">
                  <p:embed/>
                </p:oleObj>
              </mc:Choice>
              <mc:Fallback>
                <p:oleObj name="Equation" r:id="rId8" imgW="3403600" imgH="431800" progId="Equation.DSMT4">
                  <p:embed/>
                  <p:pic>
                    <p:nvPicPr>
                      <p:cNvPr id="12" name="对象 11">
                        <a:extLst>
                          <a:ext uri="{FF2B5EF4-FFF2-40B4-BE49-F238E27FC236}">
                            <a16:creationId xmlns:a16="http://schemas.microsoft.com/office/drawing/2014/main" xmlns="" id="{5CEE0CF7-D4D0-44B7-AB4F-2793A01F1D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6821" y="4322057"/>
                        <a:ext cx="4542367" cy="5799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9">
            <a:extLst>
              <a:ext uri="{FF2B5EF4-FFF2-40B4-BE49-F238E27FC236}">
                <a16:creationId xmlns:a16="http://schemas.microsoft.com/office/drawing/2014/main" xmlns="" id="{0D366407-AABF-43D3-B86C-60C59166C686}"/>
              </a:ext>
            </a:extLst>
          </p:cNvPr>
          <p:cNvSpPr>
            <a:spLocks noChangeArrowheads="1"/>
          </p:cNvSpPr>
          <p:nvPr/>
        </p:nvSpPr>
        <p:spPr bwMode="auto">
          <a:xfrm>
            <a:off x="991998" y="5111924"/>
            <a:ext cx="10051921" cy="123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defTabSz="1219170" eaLnBrk="0" fontAlgn="base" hangingPunct="0">
              <a:lnSpc>
                <a:spcPct val="150000"/>
              </a:lnSpc>
              <a:spcBef>
                <a:spcPct val="0"/>
              </a:spcBef>
              <a:spcAft>
                <a:spcPct val="0"/>
              </a:spcAft>
            </a:pPr>
            <a:r>
              <a:rPr lang="zh-CN" altLang="en-US" sz="2133"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优化目标</a:t>
            </a:r>
            <a:r>
              <a:rPr lang="zh-CN" altLang="en-US" sz="1600" dirty="0">
                <a:solidFill>
                  <a:prstClr val="black"/>
                </a:solidFill>
                <a:latin typeface="宋体" panose="02010600030101010101" pitchFamily="2" charset="-122"/>
                <a:ea typeface="宋体" panose="02010600030101010101" pitchFamily="2" charset="-122"/>
                <a:cs typeface="Times New Roman" panose="02020603050405020304" pitchFamily="18" charset="0"/>
              </a:rPr>
              <a:t>：寻找一个矩阵</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a:solidFill>
                  <a:prstClr val="black"/>
                </a:solidFill>
                <a:latin typeface="宋体" panose="02010600030101010101" pitchFamily="2" charset="-122"/>
                <a:ea typeface="宋体" panose="02010600030101010101" pitchFamily="2" charset="-122"/>
                <a:cs typeface="Times New Roman" panose="02020603050405020304" pitchFamily="18" charset="0"/>
              </a:rPr>
              <a:t>，使其满足     是一个对角阵，对角线上的元素按从大到小的顺序排列，其他位置的元素为</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a:solidFill>
                  <a:prstClr val="black"/>
                </a:solidFill>
                <a:latin typeface="宋体" panose="02010600030101010101" pitchFamily="2" charset="-122"/>
                <a:ea typeface="宋体" panose="02010600030101010101" pitchFamily="2" charset="-122"/>
                <a:cs typeface="Times New Roman" panose="02020603050405020304" pitchFamily="18" charset="0"/>
              </a:rPr>
              <a:t>的前</a:t>
            </a:r>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600" dirty="0">
                <a:solidFill>
                  <a:prstClr val="black"/>
                </a:solidFill>
                <a:latin typeface="宋体" panose="02010600030101010101" pitchFamily="2" charset="-122"/>
                <a:ea typeface="宋体" panose="02010600030101010101" pitchFamily="2" charset="-122"/>
                <a:cs typeface="Times New Roman" panose="02020603050405020304" pitchFamily="18" charset="0"/>
              </a:rPr>
              <a:t>行即为所要寻找的基向量。</a:t>
            </a:r>
            <a:r>
              <a:rPr lang="zh-CN" altLang="en-US" sz="800" dirty="0">
                <a:solidFill>
                  <a:prstClr val="black"/>
                </a:solidFill>
                <a:latin typeface="微软雅黑"/>
                <a:ea typeface="微软雅黑"/>
              </a:rPr>
              <a:t> </a:t>
            </a:r>
            <a:endParaRPr lang="zh-CN" altLang="en-US" sz="2400" dirty="0">
              <a:solidFill>
                <a:prstClr val="black"/>
              </a:solidFill>
              <a:latin typeface="Arial" panose="020B0604020202020204" pitchFamily="34" charset="0"/>
              <a:ea typeface="微软雅黑"/>
            </a:endParaRPr>
          </a:p>
          <a:p>
            <a:pPr defTabSz="1219170" eaLnBrk="0" fontAlgn="base" hangingPunct="0">
              <a:spcBef>
                <a:spcPct val="0"/>
              </a:spcBef>
              <a:spcAft>
                <a:spcPct val="0"/>
              </a:spcAft>
            </a:pPr>
            <a:r>
              <a:rPr lang="zh-CN" altLang="en-US" sz="1600" dirty="0">
                <a:solidFill>
                  <a:prstClr val="black"/>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sz="2400" dirty="0">
              <a:solidFill>
                <a:prstClr val="black"/>
              </a:solidFill>
              <a:latin typeface="Arial" panose="020B0604020202020204" pitchFamily="34" charset="0"/>
              <a:ea typeface="微软雅黑"/>
            </a:endParaRPr>
          </a:p>
        </p:txBody>
      </p:sp>
      <p:graphicFrame>
        <p:nvGraphicFramePr>
          <p:cNvPr id="16" name="对象 15">
            <a:extLst>
              <a:ext uri="{FF2B5EF4-FFF2-40B4-BE49-F238E27FC236}">
                <a16:creationId xmlns:a16="http://schemas.microsoft.com/office/drawing/2014/main" xmlns="" id="{29288491-C448-4270-AE30-3ED5ED5D0F72}"/>
              </a:ext>
            </a:extLst>
          </p:cNvPr>
          <p:cNvGraphicFramePr>
            <a:graphicFrameLocks noChangeAspect="1"/>
          </p:cNvGraphicFramePr>
          <p:nvPr>
            <p:extLst>
              <p:ext uri="{D42A27DB-BD31-4B8C-83A1-F6EECF244321}">
                <p14:modId xmlns:p14="http://schemas.microsoft.com/office/powerpoint/2010/main" val="1755683250"/>
              </p:ext>
            </p:extLst>
          </p:nvPr>
        </p:nvGraphicFramePr>
        <p:xfrm>
          <a:off x="5090370" y="5326538"/>
          <a:ext cx="537633" cy="275167"/>
        </p:xfrm>
        <a:graphic>
          <a:graphicData uri="http://schemas.openxmlformats.org/presentationml/2006/ole">
            <mc:AlternateContent xmlns:mc="http://schemas.openxmlformats.org/markup-compatibility/2006">
              <mc:Choice xmlns:v="urn:schemas-microsoft-com:vml" Requires="v">
                <p:oleObj spid="_x0000_s13241" name="Equation" r:id="rId10" imgW="406048" imgH="203024" progId="Equation.DSMT4">
                  <p:embed/>
                </p:oleObj>
              </mc:Choice>
              <mc:Fallback>
                <p:oleObj name="Equation" r:id="rId10" imgW="406048" imgH="203024" progId="Equation.DSMT4">
                  <p:embed/>
                  <p:pic>
                    <p:nvPicPr>
                      <p:cNvPr id="16" name="对象 15">
                        <a:extLst>
                          <a:ext uri="{FF2B5EF4-FFF2-40B4-BE49-F238E27FC236}">
                            <a16:creationId xmlns:a16="http://schemas.microsoft.com/office/drawing/2014/main" xmlns="" id="{29288491-C448-4270-AE30-3ED5ED5D0F7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0370" y="5326538"/>
                        <a:ext cx="537633" cy="275167"/>
                      </a:xfrm>
                      <a:prstGeom prst="rect">
                        <a:avLst/>
                      </a:prstGeom>
                      <a:noFill/>
                    </p:spPr>
                  </p:pic>
                </p:oleObj>
              </mc:Fallback>
            </mc:AlternateContent>
          </a:graphicData>
        </a:graphic>
      </p:graphicFrame>
    </p:spTree>
    <p:extLst>
      <p:ext uri="{BB962C8B-B14F-4D97-AF65-F5344CB8AC3E}">
        <p14:creationId xmlns:p14="http://schemas.microsoft.com/office/powerpoint/2010/main" val="731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A701F6EE-312F-4B5C-AEFF-9C4F456D2268}"/>
              </a:ext>
            </a:extLst>
          </p:cNvPr>
          <p:cNvSpPr/>
          <p:nvPr/>
        </p:nvSpPr>
        <p:spPr>
          <a:xfrm>
            <a:off x="1810182" y="1093002"/>
            <a:ext cx="8563512" cy="1761893"/>
          </a:xfrm>
          <a:prstGeom prst="rect">
            <a:avLst/>
          </a:prstGeom>
        </p:spPr>
        <p:txBody>
          <a:bodyPr wrap="square">
            <a:spAutoFit/>
          </a:bodyPr>
          <a:lstStyle/>
          <a:p>
            <a:pPr defTabSz="914377">
              <a:lnSpc>
                <a:spcPct val="150000"/>
              </a:lnSpc>
            </a:pP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给定具有</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维数据向量的数据矩阵</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经典的主成分分析可以表示为在以正交基</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为特征的</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维线性空间中得到</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的投影</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U</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被称作主方向和主成分。借助主成分</a:t>
            </a:r>
            <a:r>
              <a:rPr lang="en-US" altLang="zh-CN"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867"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来代替原始数据矩阵进行操作，来达到降维的目的，减少运算。</a:t>
            </a:r>
          </a:p>
        </p:txBody>
      </p:sp>
      <p:graphicFrame>
        <p:nvGraphicFramePr>
          <p:cNvPr id="9" name="对象 8">
            <a:extLst>
              <a:ext uri="{FF2B5EF4-FFF2-40B4-BE49-F238E27FC236}">
                <a16:creationId xmlns:a16="http://schemas.microsoft.com/office/drawing/2014/main" xmlns="" id="{85BEF3A6-CB80-4061-B2D3-F41D4F89BDCF}"/>
              </a:ext>
            </a:extLst>
          </p:cNvPr>
          <p:cNvGraphicFramePr>
            <a:graphicFrameLocks noChangeAspect="1"/>
          </p:cNvGraphicFramePr>
          <p:nvPr>
            <p:extLst>
              <p:ext uri="{D42A27DB-BD31-4B8C-83A1-F6EECF244321}">
                <p14:modId xmlns:p14="http://schemas.microsoft.com/office/powerpoint/2010/main" val="2481844094"/>
              </p:ext>
            </p:extLst>
          </p:nvPr>
        </p:nvGraphicFramePr>
        <p:xfrm>
          <a:off x="6091938" y="1205914"/>
          <a:ext cx="885755" cy="303341"/>
        </p:xfrm>
        <a:graphic>
          <a:graphicData uri="http://schemas.openxmlformats.org/presentationml/2006/ole">
            <mc:AlternateContent xmlns:mc="http://schemas.openxmlformats.org/markup-compatibility/2006">
              <mc:Choice xmlns:v="urn:schemas-microsoft-com:vml" Requires="v">
                <p:oleObj spid="_x0000_s15249" name="Equation" r:id="rId4" imgW="571252" imgH="190417" progId="Equation.DSMT4">
                  <p:embed/>
                </p:oleObj>
              </mc:Choice>
              <mc:Fallback>
                <p:oleObj name="Equation" r:id="rId4" imgW="571252" imgH="190417" progId="Equation.DSMT4">
                  <p:embed/>
                  <p:pic>
                    <p:nvPicPr>
                      <p:cNvPr id="9" name="对象 8">
                        <a:extLst>
                          <a:ext uri="{FF2B5EF4-FFF2-40B4-BE49-F238E27FC236}">
                            <a16:creationId xmlns:a16="http://schemas.microsoft.com/office/drawing/2014/main" xmlns="" id="{85BEF3A6-CB80-4061-B2D3-F41D4F89BD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938" y="1205914"/>
                        <a:ext cx="885755" cy="303341"/>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xmlns="" id="{AEB48006-02F9-4FDB-B5A5-6F4CFF23F30F}"/>
              </a:ext>
            </a:extLst>
          </p:cNvPr>
          <p:cNvGraphicFramePr>
            <a:graphicFrameLocks noChangeAspect="1"/>
          </p:cNvGraphicFramePr>
          <p:nvPr>
            <p:extLst>
              <p:ext uri="{D42A27DB-BD31-4B8C-83A1-F6EECF244321}">
                <p14:modId xmlns:p14="http://schemas.microsoft.com/office/powerpoint/2010/main" val="3656523273"/>
              </p:ext>
            </p:extLst>
          </p:nvPr>
        </p:nvGraphicFramePr>
        <p:xfrm>
          <a:off x="3378971" y="1655361"/>
          <a:ext cx="913912" cy="324947"/>
        </p:xfrm>
        <a:graphic>
          <a:graphicData uri="http://schemas.openxmlformats.org/presentationml/2006/ole">
            <mc:AlternateContent xmlns:mc="http://schemas.openxmlformats.org/markup-compatibility/2006">
              <mc:Choice xmlns:v="urn:schemas-microsoft-com:vml" Requires="v">
                <p:oleObj spid="_x0000_s15250" name="Equation" r:id="rId6" imgW="571320" imgH="203040" progId="Equation.DSMT4">
                  <p:embed/>
                </p:oleObj>
              </mc:Choice>
              <mc:Fallback>
                <p:oleObj name="Equation" r:id="rId6" imgW="571320" imgH="203040" progId="Equation.DSMT4">
                  <p:embed/>
                  <p:pic>
                    <p:nvPicPr>
                      <p:cNvPr id="10" name="对象 9">
                        <a:extLst>
                          <a:ext uri="{FF2B5EF4-FFF2-40B4-BE49-F238E27FC236}">
                            <a16:creationId xmlns:a16="http://schemas.microsoft.com/office/drawing/2014/main" xmlns="" id="{AEB48006-02F9-4FDB-B5A5-6F4CFF23F30F}"/>
                          </a:ext>
                        </a:extLst>
                      </p:cNvPr>
                      <p:cNvPicPr/>
                      <p:nvPr/>
                    </p:nvPicPr>
                    <p:blipFill>
                      <a:blip r:embed="rId7"/>
                      <a:stretch>
                        <a:fillRect/>
                      </a:stretch>
                    </p:blipFill>
                    <p:spPr>
                      <a:xfrm>
                        <a:off x="3378971" y="1655361"/>
                        <a:ext cx="913912" cy="32494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xmlns="" id="{C0172296-B6FD-431F-A7EE-15C86DB95DDE}"/>
              </a:ext>
            </a:extLst>
          </p:cNvPr>
          <p:cNvGraphicFramePr>
            <a:graphicFrameLocks noChangeAspect="1"/>
          </p:cNvGraphicFramePr>
          <p:nvPr>
            <p:extLst>
              <p:ext uri="{D42A27DB-BD31-4B8C-83A1-F6EECF244321}">
                <p14:modId xmlns:p14="http://schemas.microsoft.com/office/powerpoint/2010/main" val="1968073827"/>
              </p:ext>
            </p:extLst>
          </p:nvPr>
        </p:nvGraphicFramePr>
        <p:xfrm>
          <a:off x="8072630" y="1624869"/>
          <a:ext cx="913911" cy="385932"/>
        </p:xfrm>
        <a:graphic>
          <a:graphicData uri="http://schemas.openxmlformats.org/presentationml/2006/ole">
            <mc:AlternateContent xmlns:mc="http://schemas.openxmlformats.org/markup-compatibility/2006">
              <mc:Choice xmlns:v="urn:schemas-microsoft-com:vml" Requires="v">
                <p:oleObj spid="_x0000_s15251" name="Equation" r:id="rId8" imgW="545863" imgH="228501" progId="Equation.DSMT4">
                  <p:embed/>
                </p:oleObj>
              </mc:Choice>
              <mc:Fallback>
                <p:oleObj name="Equation" r:id="rId8" imgW="545863" imgH="228501" progId="Equation.DSMT4">
                  <p:embed/>
                  <p:pic>
                    <p:nvPicPr>
                      <p:cNvPr id="12" name="对象 11">
                        <a:extLst>
                          <a:ext uri="{FF2B5EF4-FFF2-40B4-BE49-F238E27FC236}">
                            <a16:creationId xmlns:a16="http://schemas.microsoft.com/office/drawing/2014/main" xmlns="" id="{C0172296-B6FD-431F-A7EE-15C86DB95D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2630" y="1624869"/>
                        <a:ext cx="913911" cy="385932"/>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xmlns="" id="{B2C4C6A8-BF09-443E-AC4A-A3B0D325E87A}"/>
              </a:ext>
            </a:extLst>
          </p:cNvPr>
          <p:cNvGraphicFramePr>
            <a:graphicFrameLocks noChangeAspect="1"/>
          </p:cNvGraphicFramePr>
          <p:nvPr>
            <p:extLst>
              <p:ext uri="{D42A27DB-BD31-4B8C-83A1-F6EECF244321}">
                <p14:modId xmlns:p14="http://schemas.microsoft.com/office/powerpoint/2010/main" val="2159309316"/>
              </p:ext>
            </p:extLst>
          </p:nvPr>
        </p:nvGraphicFramePr>
        <p:xfrm>
          <a:off x="4514119" y="3515738"/>
          <a:ext cx="3358955" cy="473699"/>
        </p:xfrm>
        <a:graphic>
          <a:graphicData uri="http://schemas.openxmlformats.org/presentationml/2006/ole">
            <mc:AlternateContent xmlns:mc="http://schemas.openxmlformats.org/markup-compatibility/2006">
              <mc:Choice xmlns:v="urn:schemas-microsoft-com:vml" Requires="v">
                <p:oleObj spid="_x0000_s15252" name="Equation" r:id="rId10" imgW="1981080" imgH="279360" progId="Equation.DSMT4">
                  <p:embed/>
                </p:oleObj>
              </mc:Choice>
              <mc:Fallback>
                <p:oleObj name="Equation" r:id="rId10" imgW="1981080" imgH="279360" progId="Equation.DSMT4">
                  <p:embed/>
                  <p:pic>
                    <p:nvPicPr>
                      <p:cNvPr id="13" name="对象 12">
                        <a:extLst>
                          <a:ext uri="{FF2B5EF4-FFF2-40B4-BE49-F238E27FC236}">
                            <a16:creationId xmlns:a16="http://schemas.microsoft.com/office/drawing/2014/main" xmlns="" id="{B2C4C6A8-BF09-443E-AC4A-A3B0D325E87A}"/>
                          </a:ext>
                        </a:extLst>
                      </p:cNvPr>
                      <p:cNvPicPr/>
                      <p:nvPr/>
                    </p:nvPicPr>
                    <p:blipFill>
                      <a:blip r:embed="rId11"/>
                      <a:stretch>
                        <a:fillRect/>
                      </a:stretch>
                    </p:blipFill>
                    <p:spPr>
                      <a:xfrm>
                        <a:off x="4514119" y="3515738"/>
                        <a:ext cx="3358955" cy="473699"/>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xmlns="" id="{C2144634-7804-4B09-894D-72BE512AD6F6}"/>
              </a:ext>
            </a:extLst>
          </p:cNvPr>
          <p:cNvGraphicFramePr>
            <a:graphicFrameLocks noChangeAspect="1"/>
          </p:cNvGraphicFramePr>
          <p:nvPr>
            <p:extLst>
              <p:ext uri="{D42A27DB-BD31-4B8C-83A1-F6EECF244321}">
                <p14:modId xmlns:p14="http://schemas.microsoft.com/office/powerpoint/2010/main" val="2753716620"/>
              </p:ext>
            </p:extLst>
          </p:nvPr>
        </p:nvGraphicFramePr>
        <p:xfrm>
          <a:off x="5289084" y="4847322"/>
          <a:ext cx="1609557" cy="392957"/>
        </p:xfrm>
        <a:graphic>
          <a:graphicData uri="http://schemas.openxmlformats.org/presentationml/2006/ole">
            <mc:AlternateContent xmlns:mc="http://schemas.openxmlformats.org/markup-compatibility/2006">
              <mc:Choice xmlns:v="urn:schemas-microsoft-com:vml" Requires="v">
                <p:oleObj spid="_x0000_s15253" name="Equation" r:id="rId12" imgW="812520" imgH="203040" progId="Equation.DSMT4">
                  <p:embed/>
                </p:oleObj>
              </mc:Choice>
              <mc:Fallback>
                <p:oleObj name="Equation" r:id="rId12" imgW="812520" imgH="203040" progId="Equation.DSMT4">
                  <p:embed/>
                  <p:pic>
                    <p:nvPicPr>
                      <p:cNvPr id="14" name="对象 13">
                        <a:extLst>
                          <a:ext uri="{FF2B5EF4-FFF2-40B4-BE49-F238E27FC236}">
                            <a16:creationId xmlns:a16="http://schemas.microsoft.com/office/drawing/2014/main" xmlns="" id="{C2144634-7804-4B09-894D-72BE512AD6F6}"/>
                          </a:ext>
                        </a:extLst>
                      </p:cNvPr>
                      <p:cNvPicPr>
                        <a:picLocks noChangeAspect="1" noChangeArrowheads="1"/>
                      </p:cNvPicPr>
                      <p:nvPr/>
                    </p:nvPicPr>
                    <p:blipFill>
                      <a:blip r:embed="rId13"/>
                      <a:srcRect/>
                      <a:stretch>
                        <a:fillRect/>
                      </a:stretch>
                    </p:blipFill>
                    <p:spPr bwMode="auto">
                      <a:xfrm>
                        <a:off x="5289084" y="4847322"/>
                        <a:ext cx="1609557" cy="392957"/>
                      </a:xfrm>
                      <a:prstGeom prst="rect">
                        <a:avLst/>
                      </a:prstGeom>
                      <a:noFill/>
                      <a:extLst/>
                    </p:spPr>
                  </p:pic>
                </p:oleObj>
              </mc:Fallback>
            </mc:AlternateContent>
          </a:graphicData>
        </a:graphic>
      </p:graphicFrame>
      <p:sp>
        <p:nvSpPr>
          <p:cNvPr id="15" name="文本框 14">
            <a:extLst>
              <a:ext uri="{FF2B5EF4-FFF2-40B4-BE49-F238E27FC236}">
                <a16:creationId xmlns:a16="http://schemas.microsoft.com/office/drawing/2014/main" xmlns="" id="{2A5736F8-B489-4F8E-ADF0-FB1BF0EAC4FC}"/>
              </a:ext>
            </a:extLst>
          </p:cNvPr>
          <p:cNvSpPr txBox="1"/>
          <p:nvPr/>
        </p:nvSpPr>
        <p:spPr>
          <a:xfrm>
            <a:off x="2994809" y="3133941"/>
            <a:ext cx="3676249" cy="379656"/>
          </a:xfrm>
          <a:prstGeom prst="rect">
            <a:avLst/>
          </a:prstGeom>
          <a:noFill/>
        </p:spPr>
        <p:txBody>
          <a:bodyPr wrap="square" rtlCol="0">
            <a:spAutoFit/>
          </a:bodyPr>
          <a:lstStyle/>
          <a:p>
            <a:pPr defTabSz="914377"/>
            <a:r>
              <a:rPr lang="zh-CN" altLang="en-US" sz="1867" dirty="0">
                <a:solidFill>
                  <a:prstClr val="black"/>
                </a:solidFill>
                <a:latin typeface="宋体" panose="02010600030101010101" pitchFamily="2" charset="-122"/>
                <a:ea typeface="宋体" panose="02010600030101010101" pitchFamily="2" charset="-122"/>
              </a:rPr>
              <a:t>经典主成分分析模型如下所示：</a:t>
            </a:r>
          </a:p>
        </p:txBody>
      </p:sp>
      <p:sp>
        <p:nvSpPr>
          <p:cNvPr id="16" name="文本框 15">
            <a:extLst>
              <a:ext uri="{FF2B5EF4-FFF2-40B4-BE49-F238E27FC236}">
                <a16:creationId xmlns:a16="http://schemas.microsoft.com/office/drawing/2014/main" xmlns="" id="{7EB09B6C-67F4-484C-B75D-CC67C4BE8865}"/>
              </a:ext>
            </a:extLst>
          </p:cNvPr>
          <p:cNvSpPr txBox="1"/>
          <p:nvPr/>
        </p:nvSpPr>
        <p:spPr>
          <a:xfrm>
            <a:off x="2994809" y="4406127"/>
            <a:ext cx="4117192" cy="379656"/>
          </a:xfrm>
          <a:prstGeom prst="rect">
            <a:avLst/>
          </a:prstGeom>
          <a:noFill/>
        </p:spPr>
        <p:txBody>
          <a:bodyPr wrap="square" rtlCol="0">
            <a:spAutoFit/>
          </a:bodyPr>
          <a:lstStyle/>
          <a:p>
            <a:pPr defTabSz="914377"/>
            <a:r>
              <a:rPr lang="zh-CN" altLang="en-US" sz="1867" dirty="0">
                <a:solidFill>
                  <a:prstClr val="black"/>
                </a:solidFill>
                <a:latin typeface="宋体" panose="02010600030101010101" pitchFamily="2" charset="-122"/>
                <a:ea typeface="宋体" panose="02010600030101010101" pitchFamily="2" charset="-122"/>
              </a:rPr>
              <a:t>利用拉格朗日乘子法进行求解可得到：</a:t>
            </a:r>
          </a:p>
        </p:txBody>
      </p:sp>
    </p:spTree>
    <p:extLst>
      <p:ext uri="{BB962C8B-B14F-4D97-AF65-F5344CB8AC3E}">
        <p14:creationId xmlns:p14="http://schemas.microsoft.com/office/powerpoint/2010/main" val="246506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A1F33B12-054F-436C-9E66-D13547430BA7}"/>
              </a:ext>
            </a:extLst>
          </p:cNvPr>
          <p:cNvPicPr>
            <a:picLocks noChangeAspect="1"/>
          </p:cNvPicPr>
          <p:nvPr/>
        </p:nvPicPr>
        <p:blipFill>
          <a:blip r:embed="rId3"/>
          <a:stretch>
            <a:fillRect/>
          </a:stretch>
        </p:blipFill>
        <p:spPr>
          <a:xfrm>
            <a:off x="938055" y="995189"/>
            <a:ext cx="10023860" cy="1602915"/>
          </a:xfrm>
          <a:prstGeom prst="rect">
            <a:avLst/>
          </a:prstGeom>
        </p:spPr>
      </p:pic>
      <p:pic>
        <p:nvPicPr>
          <p:cNvPr id="13" name="图片 12">
            <a:extLst>
              <a:ext uri="{FF2B5EF4-FFF2-40B4-BE49-F238E27FC236}">
                <a16:creationId xmlns:a16="http://schemas.microsoft.com/office/drawing/2014/main" xmlns="" id="{63FE9625-8F39-4F85-8A06-6553E3D1364E}"/>
              </a:ext>
            </a:extLst>
          </p:cNvPr>
          <p:cNvPicPr>
            <a:picLocks noChangeAspect="1"/>
          </p:cNvPicPr>
          <p:nvPr/>
        </p:nvPicPr>
        <p:blipFill>
          <a:blip r:embed="rId4"/>
          <a:stretch>
            <a:fillRect/>
          </a:stretch>
        </p:blipFill>
        <p:spPr>
          <a:xfrm>
            <a:off x="867298" y="3424077"/>
            <a:ext cx="10165374" cy="1671640"/>
          </a:xfrm>
          <a:prstGeom prst="rect">
            <a:avLst/>
          </a:prstGeom>
        </p:spPr>
      </p:pic>
      <p:sp>
        <p:nvSpPr>
          <p:cNvPr id="14" name="文本框 13">
            <a:extLst>
              <a:ext uri="{FF2B5EF4-FFF2-40B4-BE49-F238E27FC236}">
                <a16:creationId xmlns:a16="http://schemas.microsoft.com/office/drawing/2014/main" xmlns="" id="{ED8E8B91-6DC1-4027-8AF8-3E7DFF68B00F}"/>
              </a:ext>
            </a:extLst>
          </p:cNvPr>
          <p:cNvSpPr txBox="1"/>
          <p:nvPr/>
        </p:nvSpPr>
        <p:spPr>
          <a:xfrm>
            <a:off x="4922595" y="5310662"/>
            <a:ext cx="32657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xmlns="" id="{9D61FEAF-5D99-490B-BACF-29BEBDA2BEC9}"/>
              </a:ext>
            </a:extLst>
          </p:cNvPr>
          <p:cNvSpPr txBox="1"/>
          <p:nvPr/>
        </p:nvSpPr>
        <p:spPr>
          <a:xfrm>
            <a:off x="6613071" y="5310662"/>
            <a:ext cx="53884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xmlns="" id="{497EE0B9-B2EC-432F-AF6A-89AB6F85B5F5}"/>
              </a:ext>
            </a:extLst>
          </p:cNvPr>
          <p:cNvSpPr txBox="1"/>
          <p:nvPr/>
        </p:nvSpPr>
        <p:spPr>
          <a:xfrm>
            <a:off x="8213273" y="5311445"/>
            <a:ext cx="5388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30</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xmlns="" id="{52188C37-AF7A-43DD-B85B-3C8840D72BE2}"/>
              </a:ext>
            </a:extLst>
          </p:cNvPr>
          <p:cNvSpPr txBox="1"/>
          <p:nvPr/>
        </p:nvSpPr>
        <p:spPr>
          <a:xfrm>
            <a:off x="9976758" y="5311445"/>
            <a:ext cx="53884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50</a:t>
            </a:r>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xmlns="" id="{6720AA99-9CD2-4892-A95E-AF140E44AE6D}"/>
              </a:ext>
            </a:extLst>
          </p:cNvPr>
          <p:cNvSpPr txBox="1"/>
          <p:nvPr/>
        </p:nvSpPr>
        <p:spPr>
          <a:xfrm>
            <a:off x="998076" y="5310662"/>
            <a:ext cx="128698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原始图像</a:t>
            </a:r>
          </a:p>
        </p:txBody>
      </p:sp>
      <p:sp>
        <p:nvSpPr>
          <p:cNvPr id="9" name="文本框 8">
            <a:extLst>
              <a:ext uri="{FF2B5EF4-FFF2-40B4-BE49-F238E27FC236}">
                <a16:creationId xmlns:a16="http://schemas.microsoft.com/office/drawing/2014/main" xmlns="" id="{ED49C191-DCA3-4B99-BC46-D17BCA2FE9B0}"/>
              </a:ext>
            </a:extLst>
          </p:cNvPr>
          <p:cNvSpPr txBox="1"/>
          <p:nvPr/>
        </p:nvSpPr>
        <p:spPr>
          <a:xfrm>
            <a:off x="2866211" y="5310662"/>
            <a:ext cx="128698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主成分</a:t>
            </a:r>
          </a:p>
        </p:txBody>
      </p:sp>
    </p:spTree>
    <p:extLst>
      <p:ext uri="{BB962C8B-B14F-4D97-AF65-F5344CB8AC3E}">
        <p14:creationId xmlns:p14="http://schemas.microsoft.com/office/powerpoint/2010/main" val="3789249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2938</Words>
  <Application>Microsoft Office PowerPoint</Application>
  <PresentationFormat>宽屏</PresentationFormat>
  <Paragraphs>191</Paragraphs>
  <Slides>27</Slides>
  <Notes>23</Notes>
  <HiddenSlides>4</HiddenSlides>
  <MMClips>0</MMClips>
  <ScaleCrop>false</ScaleCrop>
  <HeadingPairs>
    <vt:vector size="8" baseType="variant">
      <vt:variant>
        <vt:lpstr>已用的字体</vt:lpstr>
      </vt:variant>
      <vt:variant>
        <vt:i4>8</vt:i4>
      </vt:variant>
      <vt:variant>
        <vt:lpstr>主题</vt:lpstr>
      </vt:variant>
      <vt:variant>
        <vt:i4>4</vt:i4>
      </vt:variant>
      <vt:variant>
        <vt:lpstr>嵌入 OLE 服务器</vt:lpstr>
      </vt:variant>
      <vt:variant>
        <vt:i4>1</vt:i4>
      </vt:variant>
      <vt:variant>
        <vt:lpstr>幻灯片标题</vt:lpstr>
      </vt:variant>
      <vt:variant>
        <vt:i4>27</vt:i4>
      </vt:variant>
    </vt:vector>
  </HeadingPairs>
  <TitlesOfParts>
    <vt:vector size="40" baseType="lpstr">
      <vt:lpstr>Helvetica Neue</vt:lpstr>
      <vt:lpstr>等线</vt:lpstr>
      <vt:lpstr>等线 Light</vt:lpstr>
      <vt:lpstr>宋体</vt:lpstr>
      <vt:lpstr>微软雅黑</vt:lpstr>
      <vt:lpstr>Arial</vt:lpstr>
      <vt:lpstr>Calibri</vt:lpstr>
      <vt:lpstr>Times New Roman</vt:lpstr>
      <vt:lpstr>Office 主题​​</vt:lpstr>
      <vt:lpstr>Office 主题</vt:lpstr>
      <vt:lpstr>1_Office 主题</vt:lpstr>
      <vt:lpstr>2_Office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yc p</dc:creator>
  <cp:lastModifiedBy>FuSichao</cp:lastModifiedBy>
  <cp:revision>241</cp:revision>
  <dcterms:created xsi:type="dcterms:W3CDTF">2019-05-05T04:29:57Z</dcterms:created>
  <dcterms:modified xsi:type="dcterms:W3CDTF">2019-06-01T10:55:14Z</dcterms:modified>
</cp:coreProperties>
</file>