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81" r:id="rId4"/>
    <p:sldId id="286" r:id="rId5"/>
    <p:sldId id="282" r:id="rId6"/>
    <p:sldId id="290" r:id="rId7"/>
    <p:sldId id="305" r:id="rId8"/>
    <p:sldId id="306" r:id="rId9"/>
    <p:sldId id="310" r:id="rId10"/>
    <p:sldId id="283" r:id="rId11"/>
    <p:sldId id="308" r:id="rId12"/>
    <p:sldId id="307" r:id="rId13"/>
    <p:sldId id="294" r:id="rId14"/>
    <p:sldId id="285" r:id="rId15"/>
    <p:sldId id="309" r:id="rId16"/>
    <p:sldId id="30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6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1" autoAdjust="0"/>
    <p:restoredTop sz="85995" autoAdjust="0"/>
  </p:normalViewPr>
  <p:slideViewPr>
    <p:cSldViewPr snapToGrid="0" showGuides="1">
      <p:cViewPr varScale="1">
        <p:scale>
          <a:sx n="75" d="100"/>
          <a:sy n="75" d="100"/>
        </p:scale>
        <p:origin x="826" y="62"/>
      </p:cViewPr>
      <p:guideLst>
        <p:guide orient="horz" pos="2154"/>
        <p:guide pos="368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t>2019/4/10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t>‹#›</a:t>
            </a:fld>
            <a:endParaRPr lang="zh-CN" altLang="en-US"/>
          </a:p>
        </p:txBody>
      </p:sp>
    </p:spTree>
    <p:extLst>
      <p:ext uri="{BB962C8B-B14F-4D97-AF65-F5344CB8AC3E}">
        <p14:creationId xmlns:p14="http://schemas.microsoft.com/office/powerpoint/2010/main" val="20605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大家好，我今天讲的内容是基于深度神经网络的谱聚类算法研究。</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a:t>
            </a:fld>
            <a:endParaRPr lang="zh-CN" altLang="en-US"/>
          </a:p>
        </p:txBody>
      </p:sp>
    </p:spTree>
    <p:extLst>
      <p:ext uri="{BB962C8B-B14F-4D97-AF65-F5344CB8AC3E}">
        <p14:creationId xmlns:p14="http://schemas.microsoft.com/office/powerpoint/2010/main" val="1074635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QR</a:t>
            </a:r>
            <a:r>
              <a:rPr lang="zh-CN" altLang="en-US" dirty="0" smtClean="0"/>
              <a:t>分解是将矩阵分解为一个正交矩阵与上三角矩阵的乘积。</a:t>
            </a:r>
            <a:endParaRPr lang="en-US" altLang="zh-CN" dirty="0" smtClean="0"/>
          </a:p>
          <a:p>
            <a:r>
              <a:rPr lang="zh-CN" altLang="en-US" sz="1200" b="0" i="0" kern="1200" dirty="0" smtClean="0">
                <a:solidFill>
                  <a:schemeClr val="tx1"/>
                </a:solidFill>
                <a:effectLst/>
                <a:latin typeface="+mn-lt"/>
                <a:ea typeface="+mn-ea"/>
                <a:cs typeface="+mn-cs"/>
              </a:rPr>
              <a:t>若</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是对称正定，则存在一个对角元为正数的下三角矩阵</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，使得</a:t>
            </a:r>
            <a:r>
              <a:rPr lang="en-US" altLang="zh-CN" sz="1200" b="0" i="0" kern="1200" dirty="0" smtClean="0">
                <a:solidFill>
                  <a:schemeClr val="tx1"/>
                </a:solidFill>
                <a:effectLst/>
                <a:latin typeface="+mn-lt"/>
                <a:ea typeface="+mn-ea"/>
                <a:cs typeface="+mn-cs"/>
              </a:rPr>
              <a:t>A = LLT</a:t>
            </a:r>
            <a:r>
              <a:rPr lang="zh-CN" altLang="en-US" sz="1200" b="0" i="0" kern="1200" dirty="0" smtClean="0">
                <a:solidFill>
                  <a:schemeClr val="tx1"/>
                </a:solidFill>
                <a:effectLst/>
                <a:latin typeface="+mn-lt"/>
                <a:ea typeface="+mn-ea"/>
                <a:cs typeface="+mn-cs"/>
              </a:rPr>
              <a:t>成立。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12</a:t>
            </a:fld>
            <a:endParaRPr lang="zh-CN" altLang="en-US"/>
          </a:p>
        </p:txBody>
      </p:sp>
    </p:spTree>
    <p:extLst>
      <p:ext uri="{BB962C8B-B14F-4D97-AF65-F5344CB8AC3E}">
        <p14:creationId xmlns:p14="http://schemas.microsoft.com/office/powerpoint/2010/main" val="213067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主要包括这四个部分，我先简单介绍一下我要说的内容，再说一下我对谱聚类还有</a:t>
            </a:r>
            <a:r>
              <a:rPr lang="en-US" altLang="zh-CN" dirty="0" smtClean="0"/>
              <a:t>SpectralNet</a:t>
            </a:r>
            <a:r>
              <a:rPr lang="zh-CN" altLang="en-US" dirty="0" smtClean="0"/>
              <a:t>的学习情况。最后是我接下来打算做什么。</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2</a:t>
            </a:fld>
            <a:endParaRPr lang="zh-CN" altLang="en-US"/>
          </a:p>
        </p:txBody>
      </p:sp>
    </p:spTree>
    <p:extLst>
      <p:ext uri="{BB962C8B-B14F-4D97-AF65-F5344CB8AC3E}">
        <p14:creationId xmlns:p14="http://schemas.microsoft.com/office/powerpoint/2010/main" val="152773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首先是简要介绍部分</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3</a:t>
            </a:fld>
            <a:endParaRPr lang="zh-CN" altLang="en-US"/>
          </a:p>
        </p:txBody>
      </p:sp>
    </p:spTree>
    <p:extLst>
      <p:ext uri="{BB962C8B-B14F-4D97-AF65-F5344CB8AC3E}">
        <p14:creationId xmlns:p14="http://schemas.microsoft.com/office/powerpoint/2010/main" val="194973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我今天说这两个我最近学的东西，首先是谱聚类，他是一种，，，，，因为他特别好用，所以人们想办法去克服他的缺点，</a:t>
            </a:r>
            <a:r>
              <a:rPr lang="en-US" altLang="zh-CN" dirty="0" smtClean="0"/>
              <a:t>SpectralNet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4</a:t>
            </a:fld>
            <a:endParaRPr lang="zh-CN" altLang="en-US"/>
          </a:p>
        </p:txBody>
      </p:sp>
    </p:spTree>
    <p:extLst>
      <p:ext uri="{BB962C8B-B14F-4D97-AF65-F5344CB8AC3E}">
        <p14:creationId xmlns:p14="http://schemas.microsoft.com/office/powerpoint/2010/main" val="231596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接下来我讲一下谱聚类</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5</a:t>
            </a:fld>
            <a:endParaRPr lang="zh-CN" altLang="en-US"/>
          </a:p>
        </p:txBody>
      </p:sp>
    </p:spTree>
    <p:extLst>
      <p:ext uri="{BB962C8B-B14F-4D97-AF65-F5344CB8AC3E}">
        <p14:creationId xmlns:p14="http://schemas.microsoft.com/office/powerpoint/2010/main" val="3963154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首先是谱聚类的核心</a:t>
            </a:r>
            <a:r>
              <a:rPr lang="en-US" altLang="zh-CN" dirty="0" smtClean="0"/>
              <a:t>Laplacian</a:t>
            </a:r>
            <a:r>
              <a:rPr lang="zh-CN" altLang="en-US" dirty="0" smtClean="0"/>
              <a:t>矩阵，</a:t>
            </a:r>
            <a:r>
              <a:rPr lang="en-US" altLang="zh-CN" dirty="0" err="1" smtClean="0"/>
              <a:t>Lsym</a:t>
            </a:r>
            <a:r>
              <a:rPr lang="zh-CN" altLang="en-US" dirty="0" smtClean="0"/>
              <a:t>是对称矩阵，</a:t>
            </a:r>
            <a:r>
              <a:rPr lang="en-US" altLang="zh-CN" dirty="0" err="1" smtClean="0"/>
              <a:t>Lrw</a:t>
            </a:r>
            <a:r>
              <a:rPr lang="zh-CN" altLang="en-US" dirty="0" smtClean="0"/>
              <a:t>跟随机游走有很大关系</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6</a:t>
            </a:fld>
            <a:endParaRPr lang="zh-CN" altLang="en-US"/>
          </a:p>
        </p:txBody>
      </p:sp>
    </p:spTree>
    <p:extLst>
      <p:ext uri="{BB962C8B-B14F-4D97-AF65-F5344CB8AC3E}">
        <p14:creationId xmlns:p14="http://schemas.microsoft.com/office/powerpoint/2010/main" val="1780490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Spectral clustering</a:t>
            </a:r>
            <a:r>
              <a:rPr lang="zh-CN" altLang="en-US" dirty="0" smtClean="0"/>
              <a:t>与</a:t>
            </a:r>
            <a:r>
              <a:rPr lang="en-US" altLang="zh-CN" dirty="0" smtClean="0"/>
              <a:t>k-means</a:t>
            </a:r>
            <a:r>
              <a:rPr lang="zh-CN" altLang="en-US" dirty="0" smtClean="0"/>
              <a:t>的区别：避免了</a:t>
            </a:r>
            <a:r>
              <a:rPr lang="en-US" altLang="zh-CN" dirty="0" smtClean="0"/>
              <a:t>NP-hard</a:t>
            </a:r>
            <a:r>
              <a:rPr lang="zh-CN" altLang="en-US" dirty="0" smtClean="0"/>
              <a:t>问题，不会陷入局部最小。</a:t>
            </a:r>
            <a:endParaRPr lang="en-US" altLang="zh-CN" dirty="0" smtClean="0"/>
          </a:p>
          <a:p>
            <a:r>
              <a:rPr lang="en-US" altLang="zh-CN" dirty="0" smtClean="0"/>
              <a:t>Spectral clustering</a:t>
            </a:r>
            <a:r>
              <a:rPr lang="zh-CN" altLang="en-US" dirty="0" smtClean="0"/>
              <a:t>引入了非线性变换，解决了线性变换无法获得好的可分性的问题。</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7</a:t>
            </a:fld>
            <a:endParaRPr lang="zh-CN" altLang="en-US"/>
          </a:p>
        </p:txBody>
      </p:sp>
    </p:spTree>
    <p:extLst>
      <p:ext uri="{BB962C8B-B14F-4D97-AF65-F5344CB8AC3E}">
        <p14:creationId xmlns:p14="http://schemas.microsoft.com/office/powerpoint/2010/main" val="1875781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8</a:t>
            </a:fld>
            <a:endParaRPr lang="zh-CN" altLang="en-US"/>
          </a:p>
        </p:txBody>
      </p:sp>
    </p:spTree>
    <p:extLst>
      <p:ext uri="{BB962C8B-B14F-4D97-AF65-F5344CB8AC3E}">
        <p14:creationId xmlns:p14="http://schemas.microsoft.com/office/powerpoint/2010/main" val="395179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9</a:t>
            </a:fld>
            <a:endParaRPr lang="zh-CN" altLang="en-US"/>
          </a:p>
        </p:txBody>
      </p:sp>
    </p:spTree>
    <p:extLst>
      <p:ext uri="{BB962C8B-B14F-4D97-AF65-F5344CB8AC3E}">
        <p14:creationId xmlns:p14="http://schemas.microsoft.com/office/powerpoint/2010/main" val="424831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
        <p:nvSpPr>
          <p:cNvPr id="9" name="矩形 8"/>
          <p:cNvSpPr/>
          <p:nvPr userDrawn="1"/>
        </p:nvSpPr>
        <p:spPr>
          <a:xfrm>
            <a:off x="8867084" y="6393028"/>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60373" y="560370"/>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基于深度神经网络的谱聚类算法</a:t>
            </a:r>
            <a:r>
              <a:rPr lang="zh-CN" altLang="en-US" dirty="0" smtClean="0"/>
              <a:t>研究 </a:t>
            </a:r>
            <a:endParaRPr lang="zh-CN" altLang="en-US" dirty="0"/>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34307" y="2210019"/>
            <a:ext cx="7697941" cy="646331"/>
          </a:xfrm>
          <a:prstGeom prst="rect">
            <a:avLst/>
          </a:prstGeom>
          <a:noFill/>
        </p:spPr>
        <p:txBody>
          <a:bodyPr wrap="none" rtlCol="0">
            <a:spAutoFit/>
          </a:bodyPr>
          <a:lstStyle/>
          <a:p>
            <a:r>
              <a:rPr lang="zh-CN" altLang="en-US" sz="3600" dirty="0"/>
              <a:t> 基于深度神经网络的谱聚类算法研究</a:t>
            </a:r>
          </a:p>
        </p:txBody>
      </p:sp>
      <p:sp>
        <p:nvSpPr>
          <p:cNvPr id="9" name="文本框 8"/>
          <p:cNvSpPr txBox="1"/>
          <p:nvPr/>
        </p:nvSpPr>
        <p:spPr>
          <a:xfrm>
            <a:off x="8242233" y="4731355"/>
            <a:ext cx="1980029" cy="400110"/>
          </a:xfrm>
          <a:prstGeom prst="rect">
            <a:avLst/>
          </a:prstGeom>
          <a:noFill/>
        </p:spPr>
        <p:txBody>
          <a:bodyPr wrap="none" rtlCol="0">
            <a:spAutoFit/>
          </a:bodyPr>
          <a:lstStyle/>
          <a:p>
            <a:r>
              <a:rPr lang="zh-CN" altLang="en-US" sz="2000" dirty="0" smtClean="0"/>
              <a:t>报告人：昝畅通</a:t>
            </a:r>
            <a:endParaRPr lang="zh-CN" altLang="en-US" sz="2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03</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r>
              <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SpectralNet</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SpectralNet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057275" y="1268970"/>
            <a:ext cx="4857420" cy="461665"/>
          </a:xfrm>
          <a:prstGeom prst="rect">
            <a:avLst/>
          </a:prstGeom>
          <a:noFill/>
        </p:spPr>
        <p:txBody>
          <a:bodyPr wrap="none" rtlCol="0">
            <a:spAutoFit/>
          </a:bodyPr>
          <a:lstStyle/>
          <a:p>
            <a:r>
              <a:rPr lang="zh-CN" altLang="en-US" sz="2400" dirty="0"/>
              <a:t>使用</a:t>
            </a:r>
            <a:r>
              <a:rPr lang="en-US" altLang="zh-CN" sz="2400" dirty="0" smtClean="0"/>
              <a:t>Siamese net</a:t>
            </a:r>
            <a:r>
              <a:rPr lang="zh-CN" altLang="en-US" sz="2400" dirty="0" smtClean="0"/>
              <a:t>计算相似度矩阵。</a:t>
            </a:r>
            <a:endParaRPr lang="zh-CN" altLang="en-US" sz="2400" dirty="0"/>
          </a:p>
        </p:txBody>
      </p:sp>
      <p:sp>
        <p:nvSpPr>
          <p:cNvPr id="3" name="文本框 2"/>
          <p:cNvSpPr txBox="1"/>
          <p:nvPr/>
        </p:nvSpPr>
        <p:spPr>
          <a:xfrm>
            <a:off x="1057275" y="2198255"/>
            <a:ext cx="9573780" cy="830997"/>
          </a:xfrm>
          <a:prstGeom prst="rect">
            <a:avLst/>
          </a:prstGeom>
          <a:noFill/>
        </p:spPr>
        <p:txBody>
          <a:bodyPr wrap="square" rtlCol="0">
            <a:spAutoFit/>
          </a:bodyPr>
          <a:lstStyle/>
          <a:p>
            <a:r>
              <a:rPr lang="zh-CN" altLang="en-US" sz="2400" dirty="0" smtClean="0"/>
              <a:t>根据经验，去监督应用</a:t>
            </a:r>
            <a:r>
              <a:rPr lang="en-US" altLang="zh-CN" sz="2400" dirty="0" smtClean="0"/>
              <a:t>Siamese net</a:t>
            </a:r>
            <a:r>
              <a:rPr lang="zh-CN" altLang="en-US" sz="2400" dirty="0" smtClean="0"/>
              <a:t>得到的相似度矩阵一般都会提高聚类的质量。</a:t>
            </a:r>
            <a:endParaRPr lang="zh-CN" altLang="en-US" sz="2400" dirty="0"/>
          </a:p>
        </p:txBody>
      </p:sp>
      <p:sp>
        <p:nvSpPr>
          <p:cNvPr id="8" name="文本框 7"/>
          <p:cNvSpPr txBox="1"/>
          <p:nvPr/>
        </p:nvSpPr>
        <p:spPr>
          <a:xfrm>
            <a:off x="1057275" y="3496872"/>
            <a:ext cx="6088526" cy="461665"/>
          </a:xfrm>
          <a:prstGeom prst="rect">
            <a:avLst/>
          </a:prstGeom>
          <a:noFill/>
        </p:spPr>
        <p:txBody>
          <a:bodyPr wrap="none" rtlCol="0">
            <a:spAutoFit/>
          </a:bodyPr>
          <a:lstStyle/>
          <a:p>
            <a:r>
              <a:rPr lang="en-US" altLang="zh-CN" sz="2400" dirty="0" smtClean="0"/>
              <a:t>Siamese net</a:t>
            </a:r>
            <a:r>
              <a:rPr lang="zh-CN" altLang="en-US" sz="2400" dirty="0" smtClean="0"/>
              <a:t>一般被训练来最小化损失函数：</a:t>
            </a:r>
            <a:endParaRPr lang="zh-CN" altLang="en-US" sz="2400" dirty="0"/>
          </a:p>
        </p:txBody>
      </p:sp>
      <p:pic>
        <p:nvPicPr>
          <p:cNvPr id="9" name="图片 8"/>
          <p:cNvPicPr>
            <a:picLocks noChangeAspect="1"/>
          </p:cNvPicPr>
          <p:nvPr/>
        </p:nvPicPr>
        <p:blipFill>
          <a:blip r:embed="rId2"/>
          <a:stretch>
            <a:fillRect/>
          </a:stretch>
        </p:blipFill>
        <p:spPr>
          <a:xfrm>
            <a:off x="1924638" y="4033605"/>
            <a:ext cx="7839054" cy="947726"/>
          </a:xfrm>
          <a:prstGeom prst="rect">
            <a:avLst/>
          </a:prstGeom>
        </p:spPr>
      </p:pic>
      <p:sp>
        <p:nvSpPr>
          <p:cNvPr id="11" name="文本框 10"/>
          <p:cNvSpPr txBox="1"/>
          <p:nvPr/>
        </p:nvSpPr>
        <p:spPr>
          <a:xfrm>
            <a:off x="1057275" y="5123321"/>
            <a:ext cx="2339102" cy="461665"/>
          </a:xfrm>
          <a:prstGeom prst="rect">
            <a:avLst/>
          </a:prstGeom>
          <a:noFill/>
        </p:spPr>
        <p:txBody>
          <a:bodyPr wrap="none" rtlCol="0">
            <a:spAutoFit/>
          </a:bodyPr>
          <a:lstStyle/>
          <a:p>
            <a:r>
              <a:rPr lang="zh-CN" altLang="en-US" sz="2400" dirty="0" smtClean="0"/>
              <a:t>训练结束后，用</a:t>
            </a:r>
            <a:endParaRPr lang="zh-CN" altLang="en-US" sz="2400" dirty="0"/>
          </a:p>
        </p:txBody>
      </p:sp>
      <p:pic>
        <p:nvPicPr>
          <p:cNvPr id="12" name="图片 11"/>
          <p:cNvPicPr>
            <a:picLocks noChangeAspect="1"/>
          </p:cNvPicPr>
          <p:nvPr/>
        </p:nvPicPr>
        <p:blipFill>
          <a:blip r:embed="rId3"/>
          <a:stretch>
            <a:fillRect/>
          </a:stretch>
        </p:blipFill>
        <p:spPr>
          <a:xfrm>
            <a:off x="3320693" y="5186497"/>
            <a:ext cx="899238" cy="335309"/>
          </a:xfrm>
          <a:prstGeom prst="rect">
            <a:avLst/>
          </a:prstGeom>
        </p:spPr>
      </p:pic>
      <p:sp>
        <p:nvSpPr>
          <p:cNvPr id="14" name="文本框 13"/>
          <p:cNvSpPr txBox="1"/>
          <p:nvPr/>
        </p:nvSpPr>
        <p:spPr>
          <a:xfrm>
            <a:off x="4219931" y="5123321"/>
            <a:ext cx="3262432" cy="461665"/>
          </a:xfrm>
          <a:prstGeom prst="rect">
            <a:avLst/>
          </a:prstGeom>
          <a:noFill/>
        </p:spPr>
        <p:txBody>
          <a:bodyPr wrap="none" rtlCol="0">
            <a:spAutoFit/>
          </a:bodyPr>
          <a:lstStyle/>
          <a:p>
            <a:r>
              <a:rPr lang="zh-CN" altLang="en-US" sz="2400" dirty="0" smtClean="0"/>
              <a:t>来代替高斯核函数中的</a:t>
            </a:r>
            <a:endParaRPr lang="zh-CN" altLang="en-US" sz="2400" dirty="0"/>
          </a:p>
        </p:txBody>
      </p:sp>
      <p:pic>
        <p:nvPicPr>
          <p:cNvPr id="15" name="图片 14"/>
          <p:cNvPicPr>
            <a:picLocks noChangeAspect="1"/>
          </p:cNvPicPr>
          <p:nvPr/>
        </p:nvPicPr>
        <p:blipFill>
          <a:blip r:embed="rId4"/>
          <a:stretch>
            <a:fillRect/>
          </a:stretch>
        </p:blipFill>
        <p:spPr>
          <a:xfrm>
            <a:off x="7368576" y="5220789"/>
            <a:ext cx="1057860" cy="301017"/>
          </a:xfrm>
          <a:prstGeom prst="rect">
            <a:avLst/>
          </a:prstGeom>
        </p:spPr>
      </p:pic>
    </p:spTree>
    <p:extLst>
      <p:ext uri="{BB962C8B-B14F-4D97-AF65-F5344CB8AC3E}">
        <p14:creationId xmlns:p14="http://schemas.microsoft.com/office/powerpoint/2010/main" val="455400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SpectralNet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xmlns:a14="http://schemas.microsoft.com/office/drawing/2010/main">
        <mc:Choice Requires="a14">
          <p:sp>
            <p:nvSpPr>
              <p:cNvPr id="2" name="文本框 1"/>
              <p:cNvSpPr txBox="1"/>
              <p:nvPr/>
            </p:nvSpPr>
            <p:spPr>
              <a:xfrm>
                <a:off x="1057275" y="1939834"/>
                <a:ext cx="10271760" cy="461665"/>
              </a:xfrm>
              <a:prstGeom prst="rect">
                <a:avLst/>
              </a:prstGeom>
              <a:noFill/>
            </p:spPr>
            <p:txBody>
              <a:bodyPr wrap="square" rtlCol="0">
                <a:spAutoFit/>
              </a:bodyPr>
              <a:lstStyle/>
              <a:p>
                <a:r>
                  <a:rPr lang="zh-CN" altLang="en-US" sz="2400" dirty="0" smtClean="0"/>
                  <a:t>梯度步骤：在每一次迭代中都随机抽取</a:t>
                </a:r>
                <a14:m>
                  <m:oMath xmlns:m="http://schemas.openxmlformats.org/officeDocument/2006/math">
                    <m:r>
                      <a:rPr lang="en-US" altLang="zh-CN" sz="2400" i="1" dirty="0" smtClean="0">
                        <a:latin typeface="Cambria Math" panose="02040503050406030204" pitchFamily="18" charset="0"/>
                      </a:rPr>
                      <m:t>𝑚</m:t>
                    </m:r>
                    <m:r>
                      <a:rPr lang="en-US" altLang="zh-CN" sz="2400" i="1" dirty="0" smtClean="0">
                        <a:latin typeface="Cambria Math" panose="02040503050406030204" pitchFamily="18" charset="0"/>
                        <a:ea typeface="Cambria Math" panose="02040503050406030204" pitchFamily="18" charset="0"/>
                      </a:rPr>
                      <m:t>×</m:t>
                    </m:r>
                    <m:r>
                      <a:rPr lang="en-US" altLang="zh-CN" sz="2400" i="1" dirty="0" smtClean="0">
                        <a:latin typeface="Cambria Math" panose="02040503050406030204" pitchFamily="18" charset="0"/>
                      </a:rPr>
                      <m:t>𝑑</m:t>
                    </m:r>
                  </m:oMath>
                </a14:m>
                <a:r>
                  <a:rPr lang="zh-CN" altLang="en-US" sz="2400" dirty="0" smtClean="0"/>
                  <a:t>的小样本集，最小化损失函数</a:t>
                </a:r>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1057275" y="1939834"/>
                <a:ext cx="10271760" cy="461665"/>
              </a:xfrm>
              <a:prstGeom prst="rect">
                <a:avLst/>
              </a:prstGeom>
              <a:blipFill>
                <a:blip r:embed="rId3"/>
                <a:stretch>
                  <a:fillRect l="-890"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057275" y="1185926"/>
                <a:ext cx="4847930" cy="461665"/>
              </a:xfrm>
              <a:prstGeom prst="rect">
                <a:avLst/>
              </a:prstGeom>
              <a:noFill/>
            </p:spPr>
            <p:txBody>
              <a:bodyPr wrap="none" rtlCol="0">
                <a:spAutoFit/>
              </a:bodyPr>
              <a:lstStyle/>
              <a:p>
                <a:r>
                  <a:rPr lang="zh-CN" altLang="en-US" sz="2400" dirty="0" smtClean="0"/>
                  <a:t>主要目的：获得</a:t>
                </a:r>
                <a:r>
                  <a:rPr lang="en-US" altLang="zh-CN" sz="2400" dirty="0"/>
                  <a:t>X</a:t>
                </a:r>
                <a:r>
                  <a:rPr lang="en-US" altLang="zh-CN" sz="2400" dirty="0" smtClean="0"/>
                  <a:t>→</a:t>
                </a:r>
                <a:r>
                  <a:rPr lang="en-US" altLang="zh-CN" sz="2400" dirty="0"/>
                  <a:t>Y</a:t>
                </a:r>
                <a:r>
                  <a:rPr lang="zh-CN" altLang="en-US" sz="2400" dirty="0" smtClean="0"/>
                  <a:t>的映射函数</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𝐹</m:t>
                        </m:r>
                      </m:e>
                      <m:sub>
                        <m:r>
                          <a:rPr lang="zh-CN" altLang="en-US" sz="2400" i="1" dirty="0" smtClean="0">
                            <a:latin typeface="Cambria Math" panose="02040503050406030204" pitchFamily="18" charset="0"/>
                          </a:rPr>
                          <m:t>𝜃</m:t>
                        </m:r>
                      </m:sub>
                    </m:sSub>
                  </m:oMath>
                </a14:m>
                <a:endParaRPr lang="zh-CN" altLang="en-US"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7275" y="1185926"/>
                <a:ext cx="4847930" cy="461665"/>
              </a:xfrm>
              <a:prstGeom prst="rect">
                <a:avLst/>
              </a:prstGeom>
              <a:blipFill>
                <a:blip r:embed="rId4"/>
                <a:stretch>
                  <a:fillRect l="-1884" t="-9333" b="-32000"/>
                </a:stretch>
              </a:blipFill>
            </p:spPr>
            <p:txBody>
              <a:bodyPr/>
              <a:lstStyle/>
              <a:p>
                <a:r>
                  <a:rPr lang="zh-CN" altLang="en-US">
                    <a:noFill/>
                  </a:rPr>
                  <a:t> </a:t>
                </a:r>
              </a:p>
            </p:txBody>
          </p:sp>
        </mc:Fallback>
      </mc:AlternateContent>
      <p:pic>
        <p:nvPicPr>
          <p:cNvPr id="8" name="图片 7"/>
          <p:cNvPicPr>
            <a:picLocks noChangeAspect="1"/>
          </p:cNvPicPr>
          <p:nvPr/>
        </p:nvPicPr>
        <p:blipFill>
          <a:blip r:embed="rId5"/>
          <a:stretch>
            <a:fillRect/>
          </a:stretch>
        </p:blipFill>
        <p:spPr>
          <a:xfrm>
            <a:off x="4215593" y="2401499"/>
            <a:ext cx="3955123" cy="731583"/>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2662316" y="3133082"/>
                <a:ext cx="5050485" cy="491417"/>
              </a:xfrm>
              <a:prstGeom prst="rect">
                <a:avLst/>
              </a:prstGeom>
              <a:noFill/>
            </p:spPr>
            <p:txBody>
              <a:bodyPr wrap="none" rtlCol="0">
                <a:spAutoFit/>
              </a:bodyPr>
              <a:lstStyle/>
              <a:p>
                <a:r>
                  <a:rPr lang="zh-CN" altLang="en-US" sz="2400" dirty="0" smtClean="0"/>
                  <a:t>其中：</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zh-CN" altLang="en-US" sz="2400" i="1" smtClean="0">
                            <a:latin typeface="Cambria Math" panose="02040503050406030204" pitchFamily="18" charset="0"/>
                          </a:rPr>
                          <m:t>𝜃</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zh-CN" altLang="en-US" sz="240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𝑤</m:t>
                    </m:r>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0" smtClean="0">
                        <a:latin typeface="Cambria Math" panose="02040503050406030204" pitchFamily="18" charset="0"/>
                      </a:rPr>
                      <m:t>)</m:t>
                    </m:r>
                  </m:oMath>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662316" y="3133082"/>
                <a:ext cx="5050485" cy="491417"/>
              </a:xfrm>
              <a:prstGeom prst="rect">
                <a:avLst/>
              </a:prstGeom>
              <a:blipFill>
                <a:blip r:embed="rId6"/>
                <a:stretch>
                  <a:fillRect l="-1932" t="-7407" b="-234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138555" y="4600968"/>
                <a:ext cx="10271760" cy="1354538"/>
              </a:xfrm>
              <a:prstGeom prst="rect">
                <a:avLst/>
              </a:prstGeom>
              <a:noFill/>
            </p:spPr>
            <p:txBody>
              <a:bodyPr wrap="square" rtlCol="0">
                <a:spAutoFit/>
              </a:bodyPr>
              <a:lstStyle/>
              <a:p>
                <a:r>
                  <a:rPr lang="zh-CN" altLang="en-US" sz="2400" dirty="0" smtClean="0"/>
                  <a:t>正交化步骤：要求通过线性变换使输出满足</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𝑚</m:t>
                        </m:r>
                      </m:den>
                    </m:f>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𝑌</m:t>
                        </m:r>
                      </m:e>
                      <m:sup>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𝐼</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b>
                    </m:sSub>
                    <m:r>
                      <a:rPr lang="zh-CN" altLang="en-US" sz="2400" i="1">
                        <a:latin typeface="Cambria Math" panose="02040503050406030204" pitchFamily="18" charset="0"/>
                      </a:rPr>
                      <m:t>其中</m:t>
                    </m:r>
                  </m:oMath>
                </a14:m>
                <a:r>
                  <a:rPr lang="en-US" altLang="zh-CN" sz="2400" dirty="0" smtClean="0"/>
                  <a:t>Y</a:t>
                </a:r>
                <a:r>
                  <a:rPr lang="zh-CN" altLang="en-US" sz="2400" dirty="0" smtClean="0"/>
                  <a:t>是一个</a:t>
                </a:r>
                <a14:m>
                  <m:oMath xmlns:m="http://schemas.openxmlformats.org/officeDocument/2006/math">
                    <m:r>
                      <a:rPr lang="en-US" altLang="zh-CN" sz="2400" b="0" i="1" smtClean="0">
                        <a:latin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𝑘</m:t>
                    </m:r>
                    <m:r>
                      <a:rPr lang="zh-CN" altLang="en-US" sz="2400" i="1">
                        <a:latin typeface="Cambria Math" panose="02040503050406030204" pitchFamily="18" charset="0"/>
                      </a:rPr>
                      <m:t>的</m:t>
                    </m:r>
                  </m:oMath>
                </a14:m>
                <a:r>
                  <a:rPr lang="zh-CN" altLang="en-US" sz="2400" dirty="0" smtClean="0"/>
                  <a:t>输出矩阵。通过</a:t>
                </a:r>
                <a:r>
                  <a:rPr lang="en-US" altLang="zh-CN" sz="2400" dirty="0"/>
                  <a:t>C</a:t>
                </a:r>
                <a:r>
                  <a:rPr lang="en-US" altLang="zh-CN" sz="2400" dirty="0" smtClean="0"/>
                  <a:t>holesky</a:t>
                </a:r>
                <a:r>
                  <a:rPr lang="zh-CN" altLang="en-US" sz="2400" dirty="0" smtClean="0"/>
                  <a:t>分解获得最后一层输入数据的</a:t>
                </a:r>
                <a:r>
                  <a:rPr lang="en-US" altLang="zh-CN" sz="2400" dirty="0" smtClean="0"/>
                  <a:t>QR</a:t>
                </a:r>
                <a:r>
                  <a:rPr lang="zh-CN" altLang="en-US" sz="2400" dirty="0" smtClean="0"/>
                  <a:t>分解，进而获得正定的输出矩阵。</a:t>
                </a:r>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138555" y="4600968"/>
                <a:ext cx="10271760" cy="1354538"/>
              </a:xfrm>
              <a:prstGeom prst="rect">
                <a:avLst/>
              </a:prstGeom>
              <a:blipFill>
                <a:blip r:embed="rId7"/>
                <a:stretch>
                  <a:fillRect l="-950" b="-99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138555" y="3744031"/>
                <a:ext cx="5413661" cy="874085"/>
              </a:xfrm>
              <a:prstGeom prst="rect">
                <a:avLst/>
              </a:prstGeom>
              <a:noFill/>
            </p:spPr>
            <p:txBody>
              <a:bodyPr wrap="none" rtlCol="0">
                <a:spAutoFit/>
              </a:bodyPr>
              <a:lstStyle/>
              <a:p>
                <a:r>
                  <a:rPr lang="zh-CN" altLang="en-US" sz="2400" dirty="0" smtClean="0"/>
                  <a:t>标准化的</a:t>
                </a:r>
                <a:r>
                  <a:rPr lang="en-US" altLang="zh-CN" sz="2400" dirty="0" smtClean="0"/>
                  <a:t>Laplacian</a:t>
                </a:r>
                <a:r>
                  <a:rPr lang="zh-CN" altLang="en-US" sz="2400" dirty="0" smtClean="0"/>
                  <a:t>矩阵对应损失函数：</a:t>
                </a:r>
                <a:endParaRPr lang="en-US" altLang="zh-CN" sz="2400" dirty="0" smtClean="0"/>
              </a:p>
              <a:p>
                <a:r>
                  <a:rPr lang="zh-CN" altLang="en-US" sz="2400" dirty="0" smtClean="0"/>
                  <a:t>                  其中：</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e>
                    </m:nary>
                  </m:oMath>
                </a14:m>
                <a:endParaRPr lang="zh-CN" altLang="en-US" sz="2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138555" y="3744031"/>
                <a:ext cx="5413661" cy="874085"/>
              </a:xfrm>
              <a:prstGeom prst="rect">
                <a:avLst/>
              </a:prstGeom>
              <a:blipFill>
                <a:blip r:embed="rId8"/>
                <a:stretch>
                  <a:fillRect l="-1802" t="-26389" r="-788" b="-97917"/>
                </a:stretch>
              </a:blipFill>
            </p:spPr>
            <p:txBody>
              <a:bodyPr/>
              <a:lstStyle/>
              <a:p>
                <a:r>
                  <a:rPr lang="zh-CN" altLang="en-US">
                    <a:noFill/>
                  </a:rPr>
                  <a:t> </a:t>
                </a:r>
              </a:p>
            </p:txBody>
          </p:sp>
        </mc:Fallback>
      </mc:AlternateContent>
      <p:pic>
        <p:nvPicPr>
          <p:cNvPr id="14" name="图片 13"/>
          <p:cNvPicPr>
            <a:picLocks noChangeAspect="1"/>
          </p:cNvPicPr>
          <p:nvPr/>
        </p:nvPicPr>
        <p:blipFill>
          <a:blip r:embed="rId9"/>
          <a:stretch>
            <a:fillRect/>
          </a:stretch>
        </p:blipFill>
        <p:spPr>
          <a:xfrm>
            <a:off x="6483350" y="3624499"/>
            <a:ext cx="4000694" cy="764638"/>
          </a:xfrm>
          <a:prstGeom prst="rect">
            <a:avLst/>
          </a:prstGeom>
        </p:spPr>
      </p:pic>
    </p:spTree>
    <p:extLst>
      <p:ext uri="{BB962C8B-B14F-4D97-AF65-F5344CB8AC3E}">
        <p14:creationId xmlns:p14="http://schemas.microsoft.com/office/powerpoint/2010/main" val="3699840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SpectralNet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6" name="图片 15"/>
          <p:cNvPicPr>
            <a:picLocks noChangeAspect="1"/>
          </p:cNvPicPr>
          <p:nvPr/>
        </p:nvPicPr>
        <p:blipFill>
          <a:blip r:embed="rId2"/>
          <a:stretch>
            <a:fillRect/>
          </a:stretch>
        </p:blipFill>
        <p:spPr>
          <a:xfrm>
            <a:off x="2101475" y="792718"/>
            <a:ext cx="7499726" cy="4451110"/>
          </a:xfrm>
          <a:prstGeom prst="rect">
            <a:avLst/>
          </a:prstGeom>
        </p:spPr>
      </p:pic>
      <p:sp>
        <p:nvSpPr>
          <p:cNvPr id="17" name="文本框 16"/>
          <p:cNvSpPr txBox="1"/>
          <p:nvPr/>
        </p:nvSpPr>
        <p:spPr>
          <a:xfrm>
            <a:off x="1057275" y="5586174"/>
            <a:ext cx="5724644" cy="369332"/>
          </a:xfrm>
          <a:prstGeom prst="rect">
            <a:avLst/>
          </a:prstGeom>
          <a:noFill/>
        </p:spPr>
        <p:txBody>
          <a:bodyPr wrap="none" rtlCol="0">
            <a:spAutoFit/>
          </a:bodyPr>
          <a:lstStyle/>
          <a:p>
            <a:r>
              <a:rPr lang="en-US" altLang="zh-CN" dirty="0" smtClean="0"/>
              <a:t>SpectralNet</a:t>
            </a:r>
            <a:r>
              <a:rPr lang="zh-CN" altLang="en-US" dirty="0" smtClean="0"/>
              <a:t>通过牺牲精准度来获得获得扩展和泛化能力</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a:t>
            </a:r>
            <a:r>
              <a:rPr lang="en-US" altLang="zh-CN" sz="8800" dirty="0">
                <a:latin typeface="FuturaBookC" pitchFamily="2" charset="-52"/>
              </a:rPr>
              <a:t>4</a:t>
            </a:r>
            <a:endParaRPr 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下一步安排</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下一步安排</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395027" y="2743200"/>
            <a:ext cx="4651693" cy="830997"/>
          </a:xfrm>
          <a:prstGeom prst="rect">
            <a:avLst/>
          </a:prstGeom>
          <a:noFill/>
        </p:spPr>
        <p:txBody>
          <a:bodyPr wrap="square" rtlCol="0">
            <a:spAutoFit/>
          </a:bodyPr>
          <a:lstStyle/>
          <a:p>
            <a:r>
              <a:rPr lang="zh-CN" altLang="en-US" sz="4800" dirty="0" smtClean="0"/>
              <a:t>调通</a:t>
            </a:r>
            <a:r>
              <a:rPr lang="en-US" altLang="zh-CN" sz="4800" dirty="0" smtClean="0"/>
              <a:t>SpectralNet</a:t>
            </a:r>
          </a:p>
        </p:txBody>
      </p:sp>
    </p:spTree>
    <p:extLst>
      <p:ext uri="{BB962C8B-B14F-4D97-AF65-F5344CB8AC3E}">
        <p14:creationId xmlns:p14="http://schemas.microsoft.com/office/powerpoint/2010/main" val="428447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972208" y="2767915"/>
            <a:ext cx="2247583" cy="1323439"/>
          </a:xfrm>
          <a:prstGeom prst="rect">
            <a:avLst/>
          </a:prstGeom>
          <a:noFill/>
        </p:spPr>
        <p:txBody>
          <a:bodyPr vert="horz" wrap="square" rtlCol="0">
            <a:spAutoFit/>
          </a:bodyPr>
          <a:lstStyle/>
          <a:p>
            <a:r>
              <a:rPr lang="zh-CN" altLang="en-US" sz="8000" dirty="0">
                <a:latin typeface="微软雅黑" panose="020B0503020204020204" pitchFamily="34" charset="-122"/>
                <a:ea typeface="微软雅黑" panose="020B0503020204020204" pitchFamily="34" charset="-122"/>
                <a:cs typeface="微软雅黑" panose="020B0503020204020204" pitchFamily="34" charset="-122"/>
              </a:rPr>
              <a:t>谢谢</a:t>
            </a:r>
            <a:endParaRPr lang="zh-CN"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5" name="圆角矩形 4"/>
          <p:cNvSpPr/>
          <p:nvPr/>
        </p:nvSpPr>
        <p:spPr>
          <a:xfrm>
            <a:off x="686645" y="502817"/>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7148864" y="4151434"/>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工作进度计划</a:t>
            </a:r>
          </a:p>
        </p:txBody>
      </p:sp>
      <p:sp>
        <p:nvSpPr>
          <p:cNvPr id="57" name="矩形 56"/>
          <p:cNvSpPr/>
          <p:nvPr/>
        </p:nvSpPr>
        <p:spPr>
          <a:xfrm>
            <a:off x="1847533" y="1722773"/>
            <a:ext cx="4774531" cy="523220"/>
          </a:xfrm>
          <a:prstGeom prst="rect">
            <a:avLst/>
          </a:prstGeom>
        </p:spPr>
        <p:txBody>
          <a:bodyPr wrap="square">
            <a:spAutoFit/>
          </a:bodyPr>
          <a:lstStyle/>
          <a:p>
            <a:r>
              <a:rPr lang="en-US" altLang="zh-CN" sz="2800" dirty="0" smtClean="0">
                <a:latin typeface="微软雅黑" panose="020B0503020204020204" pitchFamily="34" charset="-122"/>
                <a:ea typeface="微软雅黑" panose="020B0503020204020204" pitchFamily="34" charset="-122"/>
              </a:rPr>
              <a:t>01 </a:t>
            </a:r>
            <a:r>
              <a:rPr lang="zh-CN" altLang="en-US" sz="2800" dirty="0" smtClean="0">
                <a:latin typeface="微软雅黑" panose="020B0503020204020204" pitchFamily="34" charset="-122"/>
                <a:ea typeface="微软雅黑" panose="020B0503020204020204" pitchFamily="34" charset="-122"/>
              </a:rPr>
              <a:t>简要介绍</a:t>
            </a:r>
            <a:r>
              <a:rPr lang="en-US" altLang="zh-CN" sz="2800" dirty="0" smtClean="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1205865" y="697999"/>
            <a:ext cx="1795953" cy="646331"/>
          </a:xfrm>
          <a:prstGeom prst="rect">
            <a:avLst/>
          </a:prstGeom>
          <a:noFill/>
          <a:ln w="22225">
            <a:solidFill>
              <a:schemeClr val="tx1">
                <a:lumMod val="75000"/>
                <a:lumOff val="25000"/>
              </a:schemeClr>
            </a:solidFill>
            <a:prstDash val="lgDashDot"/>
          </a:ln>
        </p:spPr>
        <p:txBody>
          <a:bodyPr wrap="square" rtlCol="0">
            <a:spAutoFit/>
          </a:bodyPr>
          <a:lstStyle/>
          <a:p>
            <a:pPr algn="ctr"/>
            <a:r>
              <a:rPr lang="zh-CN" altLang="en-US" sz="3600" dirty="0">
                <a:solidFill>
                  <a:srgbClr val="48505B"/>
                </a:solidFill>
                <a:latin typeface="微软雅黑" panose="020B0503020204020204" pitchFamily="34" charset="-122"/>
                <a:ea typeface="微软雅黑" panose="020B0503020204020204" pitchFamily="34" charset="-122"/>
                <a:cs typeface="Arial" panose="020B0604020202020204" pitchFamily="34" charset="0"/>
              </a:rPr>
              <a:t>目  录</a:t>
            </a:r>
          </a:p>
        </p:txBody>
      </p:sp>
      <p:sp>
        <p:nvSpPr>
          <p:cNvPr id="30" name="矩形 29"/>
          <p:cNvSpPr/>
          <p:nvPr/>
        </p:nvSpPr>
        <p:spPr>
          <a:xfrm>
            <a:off x="1847532" y="2242551"/>
            <a:ext cx="4774531" cy="523220"/>
          </a:xfrm>
          <a:prstGeom prst="rect">
            <a:avLst/>
          </a:prstGeom>
        </p:spPr>
        <p:txBody>
          <a:bodyPr wrap="square">
            <a:spAutoFit/>
          </a:bodyPr>
          <a:lstStyle/>
          <a:p>
            <a:r>
              <a:rPr lang="en-US" altLang="zh-CN" sz="2800" dirty="0" smtClean="0">
                <a:latin typeface="微软雅黑" panose="020B0503020204020204" pitchFamily="34" charset="-122"/>
                <a:ea typeface="微软雅黑" panose="020B0503020204020204" pitchFamily="34" charset="-122"/>
              </a:rPr>
              <a:t>02 Spectral clustering   </a:t>
            </a:r>
            <a:endParaRPr lang="zh-CN" altLang="en-US" sz="2800" dirty="0">
              <a:latin typeface="微软雅黑" panose="020B0503020204020204" pitchFamily="34" charset="-122"/>
              <a:ea typeface="微软雅黑" panose="020B0503020204020204" pitchFamily="34" charset="-122"/>
            </a:endParaRPr>
          </a:p>
        </p:txBody>
      </p:sp>
      <p:sp>
        <p:nvSpPr>
          <p:cNvPr id="31" name="矩形 30"/>
          <p:cNvSpPr/>
          <p:nvPr/>
        </p:nvSpPr>
        <p:spPr>
          <a:xfrm>
            <a:off x="1847532" y="2762329"/>
            <a:ext cx="4774531" cy="523220"/>
          </a:xfrm>
          <a:prstGeom prst="rect">
            <a:avLst/>
          </a:prstGeom>
        </p:spPr>
        <p:txBody>
          <a:bodyPr wrap="square">
            <a:spAutoFit/>
          </a:bodyPr>
          <a:lstStyle/>
          <a:p>
            <a:r>
              <a:rPr lang="en-US" altLang="zh-CN" sz="2800" dirty="0" smtClean="0">
                <a:latin typeface="微软雅黑" panose="020B0503020204020204" pitchFamily="34" charset="-122"/>
                <a:ea typeface="微软雅黑" panose="020B0503020204020204" pitchFamily="34" charset="-122"/>
              </a:rPr>
              <a:t>03 SpectralNet</a:t>
            </a:r>
            <a:endParaRPr lang="zh-CN" altLang="en-US" sz="2800" dirty="0">
              <a:latin typeface="微软雅黑" panose="020B0503020204020204" pitchFamily="34" charset="-122"/>
              <a:ea typeface="微软雅黑" panose="020B0503020204020204" pitchFamily="34" charset="-122"/>
            </a:endParaRPr>
          </a:p>
        </p:txBody>
      </p:sp>
      <p:sp>
        <p:nvSpPr>
          <p:cNvPr id="33" name="矩形 32"/>
          <p:cNvSpPr/>
          <p:nvPr/>
        </p:nvSpPr>
        <p:spPr>
          <a:xfrm>
            <a:off x="1847531" y="3278665"/>
            <a:ext cx="4774531" cy="523220"/>
          </a:xfrm>
          <a:prstGeom prst="rect">
            <a:avLst/>
          </a:prstGeom>
        </p:spPr>
        <p:txBody>
          <a:bodyPr wrap="square">
            <a:spAutoFit/>
          </a:bodyPr>
          <a:lstStyle/>
          <a:p>
            <a:r>
              <a:rPr lang="en-US" altLang="zh-CN" sz="2800" dirty="0" smtClean="0">
                <a:latin typeface="微软雅黑" panose="020B0503020204020204" pitchFamily="34" charset="-122"/>
                <a:ea typeface="微软雅黑" panose="020B0503020204020204" pitchFamily="34" charset="-122"/>
              </a:rPr>
              <a:t>04 </a:t>
            </a:r>
            <a:r>
              <a:rPr lang="zh-CN" altLang="en-US" sz="2800" dirty="0" smtClean="0">
                <a:latin typeface="微软雅黑" panose="020B0503020204020204" pitchFamily="34" charset="-122"/>
                <a:ea typeface="微软雅黑" panose="020B0503020204020204" pitchFamily="34" charset="-122"/>
              </a:rPr>
              <a:t>下一步安排</a:t>
            </a:r>
            <a:r>
              <a:rPr lang="en-US" altLang="zh-CN" sz="2800" dirty="0" smtClean="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smtClean="0">
                <a:latin typeface="FuturaBookC" pitchFamily="2" charset="-52"/>
              </a:rPr>
              <a:t>01</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简要介绍</a:t>
            </a: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简要介绍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229771" y="1539615"/>
            <a:ext cx="9133430" cy="1569660"/>
          </a:xfrm>
          <a:prstGeom prst="rect">
            <a:avLst/>
          </a:prstGeom>
          <a:noFill/>
        </p:spPr>
        <p:txBody>
          <a:bodyPr wrap="square" rtlCol="0">
            <a:spAutoFit/>
          </a:bodyPr>
          <a:lstStyle/>
          <a:p>
            <a:pPr indent="457200"/>
            <a:r>
              <a:rPr lang="zh-CN" altLang="en-US" sz="2400" dirty="0" smtClean="0"/>
              <a:t>谱聚类是一种领先且极受欢迎的聚类</a:t>
            </a:r>
            <a:r>
              <a:rPr lang="zh-CN" altLang="en-US" sz="2400" dirty="0"/>
              <a:t>算法</a:t>
            </a:r>
            <a:r>
              <a:rPr lang="zh-CN" altLang="en-US" sz="2400" dirty="0" smtClean="0"/>
              <a:t>，他易于实现，多数情况要比传统的聚类算法（如</a:t>
            </a:r>
            <a:r>
              <a:rPr lang="en-US" altLang="zh-CN" sz="2400" dirty="0" err="1"/>
              <a:t>K</a:t>
            </a:r>
            <a:r>
              <a:rPr lang="en-US" altLang="zh-CN" sz="2400" dirty="0" err="1" smtClean="0"/>
              <a:t>means</a:t>
            </a:r>
            <a:r>
              <a:rPr lang="zh-CN" altLang="en-US" sz="2400" dirty="0" smtClean="0"/>
              <a:t>）表现要好。</a:t>
            </a:r>
            <a:r>
              <a:rPr lang="zh-CN" altLang="en-US" sz="2400" dirty="0"/>
              <a:t>但是它还有</a:t>
            </a:r>
            <a:r>
              <a:rPr lang="zh-CN" altLang="en-US" sz="2400" dirty="0" smtClean="0"/>
              <a:t>诸如</a:t>
            </a:r>
            <a:r>
              <a:rPr lang="zh-CN" altLang="en-US" sz="2400" dirty="0"/>
              <a:t>频谱嵌入的可扩展性和</a:t>
            </a:r>
            <a:r>
              <a:rPr lang="zh-CN" altLang="en-US" sz="2400" dirty="0" smtClean="0"/>
              <a:t>泛化、选择</a:t>
            </a:r>
            <a:r>
              <a:rPr lang="zh-CN" altLang="en-US" sz="2400" dirty="0"/>
              <a:t>特征向量</a:t>
            </a:r>
            <a:r>
              <a:rPr lang="zh-CN" altLang="en-US" sz="2400" dirty="0" smtClean="0"/>
              <a:t>、自动</a:t>
            </a:r>
            <a:r>
              <a:rPr lang="zh-CN" altLang="en-US" sz="2400" dirty="0"/>
              <a:t>确定聚类数目</a:t>
            </a:r>
            <a:r>
              <a:rPr lang="zh-CN" altLang="en-US" sz="2400" dirty="0" smtClean="0"/>
              <a:t>、等</a:t>
            </a:r>
            <a:r>
              <a:rPr lang="zh-CN" altLang="en-US" sz="2400" dirty="0"/>
              <a:t>问题亟待改进</a:t>
            </a:r>
            <a:r>
              <a:rPr lang="zh-CN" altLang="en-US" sz="2400" dirty="0" smtClean="0"/>
              <a:t>。</a:t>
            </a:r>
            <a:endParaRPr lang="zh-CN" altLang="en-US" sz="2400" dirty="0"/>
          </a:p>
        </p:txBody>
      </p:sp>
      <p:sp>
        <p:nvSpPr>
          <p:cNvPr id="3" name="文本框 2"/>
          <p:cNvSpPr txBox="1"/>
          <p:nvPr/>
        </p:nvSpPr>
        <p:spPr>
          <a:xfrm>
            <a:off x="1229772" y="3546764"/>
            <a:ext cx="9133430" cy="1569660"/>
          </a:xfrm>
          <a:prstGeom prst="rect">
            <a:avLst/>
          </a:prstGeom>
          <a:noFill/>
        </p:spPr>
        <p:txBody>
          <a:bodyPr wrap="square" rtlCol="0">
            <a:spAutoFit/>
          </a:bodyPr>
          <a:lstStyle/>
          <a:p>
            <a:pPr indent="457200"/>
            <a:r>
              <a:rPr lang="en-US" altLang="zh-CN" sz="2400" dirty="0" smtClean="0"/>
              <a:t>SpectralNet</a:t>
            </a:r>
            <a:r>
              <a:rPr lang="zh-CN" altLang="en-US" sz="2400" dirty="0" smtClean="0"/>
              <a:t>对传统谱聚类算法的一种改进，通过应用深度学习的方法来克服品频谱嵌入的可扩展性和泛化的问题。</a:t>
            </a:r>
            <a:r>
              <a:rPr lang="en-US" altLang="zh-CN" sz="2400" dirty="0" smtClean="0"/>
              <a:t>SpectralNet</a:t>
            </a:r>
            <a:r>
              <a:rPr lang="zh-CN" altLang="en-US" sz="2400" dirty="0" smtClean="0"/>
              <a:t>的训练方法主要是约束随机优化，其中随机优化允许其扩展到更大的数据集，约束可以保持输出的正交性。</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02</a:t>
            </a:r>
            <a:endParaRPr lang="zh-CN" altLang="en-US" sz="8800" dirty="0">
              <a:latin typeface="FuturaBookC" pitchFamily="2" charset="-52"/>
            </a:endParaRPr>
          </a:p>
        </p:txBody>
      </p:sp>
      <p:sp>
        <p:nvSpPr>
          <p:cNvPr id="32" name="文本框 31"/>
          <p:cNvSpPr txBox="1"/>
          <p:nvPr/>
        </p:nvSpPr>
        <p:spPr>
          <a:xfrm>
            <a:off x="5304472" y="2637065"/>
            <a:ext cx="4790873" cy="707886"/>
          </a:xfrm>
          <a:prstGeom prst="rect">
            <a:avLst/>
          </a:prstGeom>
          <a:noFill/>
        </p:spPr>
        <p:txBody>
          <a:bodyPr wrap="square" rtlCol="0">
            <a:spAutoFit/>
          </a:bodyPr>
          <a:lstStyle/>
          <a:p>
            <a:r>
              <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Spectral clustering</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Spectral clustering</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6" name="文本框 45"/>
          <p:cNvSpPr txBox="1"/>
          <p:nvPr/>
        </p:nvSpPr>
        <p:spPr>
          <a:xfrm>
            <a:off x="1413164" y="1237673"/>
            <a:ext cx="8608291" cy="1569660"/>
          </a:xfrm>
          <a:prstGeom prst="rect">
            <a:avLst/>
          </a:prstGeom>
          <a:noFill/>
        </p:spPr>
        <p:txBody>
          <a:bodyPr wrap="square" rtlCol="0">
            <a:spAutoFit/>
          </a:bodyPr>
          <a:lstStyle/>
          <a:p>
            <a:r>
              <a:rPr lang="en-US" altLang="zh-CN" sz="2400" dirty="0" smtClean="0"/>
              <a:t>Graph Laplacian</a:t>
            </a:r>
            <a:r>
              <a:rPr lang="zh-CN" altLang="en-US" sz="2400" dirty="0" smtClean="0"/>
              <a:t>：是谱聚类的研究的主要工具，</a:t>
            </a:r>
            <a:r>
              <a:rPr lang="zh-CN" altLang="en-US" sz="2400" dirty="0"/>
              <a:t>其在谱聚类算法中的主要作用是将数据信息映射到图空间</a:t>
            </a:r>
            <a:r>
              <a:rPr lang="zh-CN" altLang="en-US" sz="2400" dirty="0" smtClean="0"/>
              <a:t>。</a:t>
            </a:r>
            <a:r>
              <a:rPr lang="en-US" altLang="zh-CN" sz="2400" dirty="0" smtClean="0"/>
              <a:t>Graph Laplacian</a:t>
            </a:r>
            <a:r>
              <a:rPr lang="zh-CN" altLang="en-US" sz="2400" dirty="0" smtClean="0"/>
              <a:t>一般分为非标准化和标准化两种，但通常每个作者都会将自己所用的矩阵称为</a:t>
            </a:r>
            <a:r>
              <a:rPr lang="en-US" altLang="zh-CN" sz="2400" dirty="0"/>
              <a:t>Graph Laplacian</a:t>
            </a:r>
            <a:r>
              <a:rPr lang="zh-CN" altLang="en-US" sz="2400" dirty="0" smtClean="0"/>
              <a:t>。</a:t>
            </a:r>
            <a:endParaRPr lang="zh-CN" altLang="en-US" sz="2400" dirty="0"/>
          </a:p>
        </p:txBody>
      </p:sp>
      <p:sp>
        <p:nvSpPr>
          <p:cNvPr id="49" name="文本框 48"/>
          <p:cNvSpPr txBox="1"/>
          <p:nvPr/>
        </p:nvSpPr>
        <p:spPr>
          <a:xfrm>
            <a:off x="1413164" y="3343564"/>
            <a:ext cx="3259226" cy="461665"/>
          </a:xfrm>
          <a:prstGeom prst="rect">
            <a:avLst/>
          </a:prstGeom>
          <a:noFill/>
        </p:spPr>
        <p:txBody>
          <a:bodyPr wrap="none" rtlCol="0">
            <a:spAutoFit/>
          </a:bodyPr>
          <a:lstStyle/>
          <a:p>
            <a:r>
              <a:rPr lang="zh-CN" altLang="en-US" sz="2400" dirty="0" smtClean="0"/>
              <a:t>非标准化</a:t>
            </a:r>
            <a:r>
              <a:rPr lang="en-US" altLang="zh-CN" sz="2400" dirty="0" smtClean="0"/>
              <a:t>Laplacian</a:t>
            </a:r>
            <a:r>
              <a:rPr lang="zh-CN" altLang="en-US" sz="2400" dirty="0" smtClean="0"/>
              <a:t>矩阵</a:t>
            </a:r>
            <a:endParaRPr lang="zh-CN" altLang="en-US" sz="2400" dirty="0"/>
          </a:p>
        </p:txBody>
      </p:sp>
      <p:pic>
        <p:nvPicPr>
          <p:cNvPr id="53" name="图片 52"/>
          <p:cNvPicPr>
            <a:picLocks noChangeAspect="1"/>
          </p:cNvPicPr>
          <p:nvPr/>
        </p:nvPicPr>
        <p:blipFill>
          <a:blip r:embed="rId3"/>
          <a:stretch>
            <a:fillRect/>
          </a:stretch>
        </p:blipFill>
        <p:spPr>
          <a:xfrm>
            <a:off x="2009283" y="3805228"/>
            <a:ext cx="2066988" cy="725812"/>
          </a:xfrm>
          <a:prstGeom prst="rect">
            <a:avLst/>
          </a:prstGeom>
        </p:spPr>
      </p:pic>
      <p:sp>
        <p:nvSpPr>
          <p:cNvPr id="54" name="文本框 53"/>
          <p:cNvSpPr txBox="1"/>
          <p:nvPr/>
        </p:nvSpPr>
        <p:spPr>
          <a:xfrm>
            <a:off x="6483350" y="3343563"/>
            <a:ext cx="2951449" cy="461665"/>
          </a:xfrm>
          <a:prstGeom prst="rect">
            <a:avLst/>
          </a:prstGeom>
          <a:noFill/>
        </p:spPr>
        <p:txBody>
          <a:bodyPr wrap="none" rtlCol="0">
            <a:spAutoFit/>
          </a:bodyPr>
          <a:lstStyle/>
          <a:p>
            <a:r>
              <a:rPr lang="zh-CN" altLang="en-US" sz="2400" dirty="0" smtClean="0"/>
              <a:t>标准化</a:t>
            </a:r>
            <a:r>
              <a:rPr lang="en-US" altLang="zh-CN" sz="2400" dirty="0" smtClean="0"/>
              <a:t>Laplacian</a:t>
            </a:r>
            <a:r>
              <a:rPr lang="zh-CN" altLang="en-US" sz="2400" dirty="0"/>
              <a:t>矩阵</a:t>
            </a:r>
          </a:p>
        </p:txBody>
      </p:sp>
      <p:pic>
        <p:nvPicPr>
          <p:cNvPr id="55" name="图片 54"/>
          <p:cNvPicPr>
            <a:picLocks noChangeAspect="1"/>
          </p:cNvPicPr>
          <p:nvPr/>
        </p:nvPicPr>
        <p:blipFill>
          <a:blip r:embed="rId4"/>
          <a:stretch>
            <a:fillRect/>
          </a:stretch>
        </p:blipFill>
        <p:spPr>
          <a:xfrm>
            <a:off x="5717309" y="3972126"/>
            <a:ext cx="5018997" cy="987801"/>
          </a:xfrm>
          <a:prstGeom prst="rect">
            <a:avLst/>
          </a:prstGeom>
        </p:spPr>
      </p:pic>
      <p:sp>
        <p:nvSpPr>
          <p:cNvPr id="56" name="文本框 55"/>
          <p:cNvSpPr txBox="1"/>
          <p:nvPr/>
        </p:nvSpPr>
        <p:spPr>
          <a:xfrm>
            <a:off x="1579791" y="4959927"/>
            <a:ext cx="8441663" cy="830997"/>
          </a:xfrm>
          <a:prstGeom prst="rect">
            <a:avLst/>
          </a:prstGeom>
          <a:noFill/>
        </p:spPr>
        <p:txBody>
          <a:bodyPr wrap="square" rtlCol="0">
            <a:spAutoFit/>
          </a:bodyPr>
          <a:lstStyle/>
          <a:p>
            <a:r>
              <a:rPr lang="en-US" altLang="zh-CN" sz="2400" dirty="0" smtClean="0"/>
              <a:t>W</a:t>
            </a:r>
            <a:r>
              <a:rPr lang="zh-CN" altLang="en-US" sz="2400" dirty="0" smtClean="0"/>
              <a:t>：数据集的距离矩阵。</a:t>
            </a:r>
            <a:endParaRPr lang="en-US" altLang="zh-CN" sz="2400" dirty="0" smtClean="0"/>
          </a:p>
          <a:p>
            <a:r>
              <a:rPr lang="en-US" altLang="zh-CN" sz="2400" dirty="0" smtClean="0"/>
              <a:t>D </a:t>
            </a:r>
            <a:r>
              <a:rPr lang="zh-CN" altLang="en-US" sz="2400" dirty="0" smtClean="0"/>
              <a:t>：</a:t>
            </a:r>
            <a:r>
              <a:rPr lang="en-US" altLang="zh-CN" sz="2400" dirty="0" smtClean="0"/>
              <a:t>W</a:t>
            </a:r>
            <a:r>
              <a:rPr lang="zh-CN" altLang="en-US" sz="2400" dirty="0" smtClean="0"/>
              <a:t>的度矩阵。</a:t>
            </a:r>
            <a:endParaRPr lang="zh-CN" altLang="en-US" sz="2400" dirty="0"/>
          </a:p>
        </p:txBody>
      </p:sp>
      <p:pic>
        <p:nvPicPr>
          <p:cNvPr id="57" name="图片 56"/>
          <p:cNvPicPr>
            <a:picLocks noChangeAspect="1"/>
          </p:cNvPicPr>
          <p:nvPr/>
        </p:nvPicPr>
        <p:blipFill>
          <a:blip r:embed="rId5"/>
          <a:stretch>
            <a:fillRect/>
          </a:stretch>
        </p:blipFill>
        <p:spPr>
          <a:xfrm>
            <a:off x="4522238" y="5375149"/>
            <a:ext cx="1509107" cy="73299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Spectral clustering</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7" name="文本框 46"/>
          <p:cNvSpPr txBox="1"/>
          <p:nvPr/>
        </p:nvSpPr>
        <p:spPr>
          <a:xfrm>
            <a:off x="1057275" y="2854687"/>
            <a:ext cx="8602107" cy="1569660"/>
          </a:xfrm>
          <a:prstGeom prst="rect">
            <a:avLst/>
          </a:prstGeom>
          <a:noFill/>
        </p:spPr>
        <p:txBody>
          <a:bodyPr wrap="square" rtlCol="0">
            <a:spAutoFit/>
          </a:bodyPr>
          <a:lstStyle/>
          <a:p>
            <a:r>
              <a:rPr lang="en-US" altLang="zh-CN" sz="2400" dirty="0" smtClean="0"/>
              <a:t>Spectral clustering</a:t>
            </a:r>
            <a:r>
              <a:rPr lang="zh-CN" altLang="en-US" sz="2400" dirty="0" smtClean="0"/>
              <a:t>与</a:t>
            </a:r>
            <a:r>
              <a:rPr lang="en-US" altLang="zh-CN" sz="2400" dirty="0" smtClean="0"/>
              <a:t>PCA</a:t>
            </a:r>
            <a:r>
              <a:rPr lang="zh-CN" altLang="en-US" sz="2400" dirty="0" smtClean="0"/>
              <a:t>区别：</a:t>
            </a:r>
            <a:r>
              <a:rPr lang="en-US" altLang="zh-CN" sz="2400" dirty="0"/>
              <a:t>S</a:t>
            </a:r>
            <a:r>
              <a:rPr lang="en-US" altLang="zh-CN" sz="2400" dirty="0" smtClean="0"/>
              <a:t>pectral clustering</a:t>
            </a:r>
            <a:r>
              <a:rPr lang="zh-CN" altLang="en-US" sz="2400" dirty="0" smtClean="0"/>
              <a:t>是在</a:t>
            </a:r>
            <a:r>
              <a:rPr lang="en-US" altLang="zh-CN" sz="2400" dirty="0" smtClean="0"/>
              <a:t>Laplacian</a:t>
            </a:r>
            <a:r>
              <a:rPr lang="zh-CN" altLang="en-US" sz="2400" dirty="0" smtClean="0"/>
              <a:t>矩阵进行特征值分解之后再做</a:t>
            </a:r>
            <a:r>
              <a:rPr lang="en-US" altLang="zh-CN" sz="2400" dirty="0" err="1"/>
              <a:t>K</a:t>
            </a:r>
            <a:r>
              <a:rPr lang="en-US" altLang="zh-CN" sz="2400" dirty="0" err="1" smtClean="0"/>
              <a:t>means</a:t>
            </a:r>
            <a:r>
              <a:rPr lang="zh-CN" altLang="en-US" sz="2400" dirty="0" smtClean="0"/>
              <a:t>聚类；</a:t>
            </a:r>
            <a:r>
              <a:rPr lang="en-US" altLang="zh-CN" sz="2400" dirty="0" smtClean="0"/>
              <a:t>KernelPCA</a:t>
            </a:r>
            <a:r>
              <a:rPr lang="zh-CN" altLang="en-US" sz="2400" dirty="0" smtClean="0"/>
              <a:t>是对核函数映射过的相似度矩阵进行特征值分解。</a:t>
            </a:r>
            <a:r>
              <a:rPr lang="en-US" altLang="zh-CN" sz="2400" dirty="0" smtClean="0"/>
              <a:t>Spectral clustering</a:t>
            </a:r>
            <a:r>
              <a:rPr lang="zh-CN" altLang="en-US" sz="2400" dirty="0" smtClean="0"/>
              <a:t>就是核化的</a:t>
            </a:r>
            <a:r>
              <a:rPr lang="en-US" altLang="zh-CN" sz="2400" dirty="0" err="1" smtClean="0"/>
              <a:t>PCA+Kmeans</a:t>
            </a:r>
            <a:r>
              <a:rPr lang="zh-CN" altLang="en-US" sz="2400" dirty="0" smtClean="0"/>
              <a:t>聚类。</a:t>
            </a:r>
            <a:endParaRPr lang="zh-CN" altLang="en-US" sz="2400" dirty="0"/>
          </a:p>
        </p:txBody>
      </p:sp>
      <p:sp>
        <p:nvSpPr>
          <p:cNvPr id="48" name="文本框 47"/>
          <p:cNvSpPr txBox="1"/>
          <p:nvPr/>
        </p:nvSpPr>
        <p:spPr>
          <a:xfrm>
            <a:off x="1057275" y="1412520"/>
            <a:ext cx="8608291" cy="830997"/>
          </a:xfrm>
          <a:prstGeom prst="rect">
            <a:avLst/>
          </a:prstGeom>
          <a:noFill/>
        </p:spPr>
        <p:txBody>
          <a:bodyPr wrap="square" rtlCol="0">
            <a:spAutoFit/>
          </a:bodyPr>
          <a:lstStyle/>
          <a:p>
            <a:r>
              <a:rPr lang="en-US" altLang="zh-CN" sz="2400" dirty="0" smtClean="0"/>
              <a:t>Spectral clustering</a:t>
            </a:r>
            <a:r>
              <a:rPr lang="zh-CN" altLang="en-US" sz="2400" dirty="0" smtClean="0"/>
              <a:t>名字来源：</a:t>
            </a:r>
            <a:r>
              <a:rPr lang="en-US" altLang="zh-CN" sz="2400" dirty="0" smtClean="0"/>
              <a:t>Spectral theory</a:t>
            </a:r>
            <a:r>
              <a:rPr lang="zh-CN" altLang="en-US" sz="2400" dirty="0"/>
              <a:t>，</a:t>
            </a:r>
            <a:r>
              <a:rPr lang="zh-CN" altLang="en-US" sz="2400" dirty="0" smtClean="0"/>
              <a:t>即用</a:t>
            </a:r>
            <a:r>
              <a:rPr lang="en-US" altLang="zh-CN" sz="2400" dirty="0" smtClean="0"/>
              <a:t>SVD/</a:t>
            </a:r>
            <a:r>
              <a:rPr lang="zh-CN" altLang="en-US" sz="2400" dirty="0" smtClean="0"/>
              <a:t>特征值分解来解决问题的理论。</a:t>
            </a:r>
            <a:endParaRPr lang="zh-CN" altLang="en-US" sz="2400" dirty="0"/>
          </a:p>
        </p:txBody>
      </p:sp>
    </p:spTree>
    <p:extLst>
      <p:ext uri="{BB962C8B-B14F-4D97-AF65-F5344CB8AC3E}">
        <p14:creationId xmlns:p14="http://schemas.microsoft.com/office/powerpoint/2010/main" val="2676416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Spectral clustering</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3"/>
          <a:stretch>
            <a:fillRect/>
          </a:stretch>
        </p:blipFill>
        <p:spPr>
          <a:xfrm>
            <a:off x="6034799" y="3179211"/>
            <a:ext cx="5001780" cy="1631360"/>
          </a:xfrm>
          <a:prstGeom prst="rect">
            <a:avLst/>
          </a:prstGeom>
        </p:spPr>
      </p:pic>
      <p:pic>
        <p:nvPicPr>
          <p:cNvPr id="3" name="图片 2"/>
          <p:cNvPicPr>
            <a:picLocks noChangeAspect="1"/>
          </p:cNvPicPr>
          <p:nvPr/>
        </p:nvPicPr>
        <p:blipFill>
          <a:blip r:embed="rId4"/>
          <a:stretch>
            <a:fillRect/>
          </a:stretch>
        </p:blipFill>
        <p:spPr>
          <a:xfrm>
            <a:off x="1057275" y="3179211"/>
            <a:ext cx="4977525" cy="1916035"/>
          </a:xfrm>
          <a:prstGeom prst="rect">
            <a:avLst/>
          </a:prstGeom>
        </p:spPr>
      </p:pic>
      <p:pic>
        <p:nvPicPr>
          <p:cNvPr id="9" name="图片 8"/>
          <p:cNvPicPr>
            <a:picLocks noChangeAspect="1"/>
          </p:cNvPicPr>
          <p:nvPr/>
        </p:nvPicPr>
        <p:blipFill>
          <a:blip r:embed="rId5"/>
          <a:stretch>
            <a:fillRect/>
          </a:stretch>
        </p:blipFill>
        <p:spPr>
          <a:xfrm>
            <a:off x="3546037" y="1163470"/>
            <a:ext cx="4977525" cy="1653621"/>
          </a:xfrm>
          <a:prstGeom prst="rect">
            <a:avLst/>
          </a:prstGeom>
        </p:spPr>
      </p:pic>
      <p:sp>
        <p:nvSpPr>
          <p:cNvPr id="12" name="文本框 11"/>
          <p:cNvSpPr txBox="1"/>
          <p:nvPr/>
        </p:nvSpPr>
        <p:spPr>
          <a:xfrm>
            <a:off x="1057275" y="5586174"/>
            <a:ext cx="9804689" cy="369332"/>
          </a:xfrm>
          <a:prstGeom prst="rect">
            <a:avLst/>
          </a:prstGeom>
          <a:noFill/>
        </p:spPr>
        <p:txBody>
          <a:bodyPr wrap="square" rtlCol="0">
            <a:spAutoFit/>
          </a:bodyPr>
          <a:lstStyle/>
          <a:p>
            <a:r>
              <a:rPr lang="en-US" altLang="zh-CN" sz="1600" dirty="0" smtClean="0"/>
              <a:t>reference</a:t>
            </a:r>
            <a:r>
              <a:rPr lang="zh-CN" altLang="en-US" sz="1600" dirty="0" smtClean="0"/>
              <a:t>：</a:t>
            </a:r>
            <a:r>
              <a:rPr lang="en-US" altLang="zh-CN" sz="1600" dirty="0" smtClean="0"/>
              <a:t>Ulrike Von </a:t>
            </a:r>
            <a:r>
              <a:rPr lang="en-US" altLang="zh-CN" sz="1600" dirty="0" err="1" smtClean="0"/>
              <a:t>Luxburg</a:t>
            </a:r>
            <a:r>
              <a:rPr lang="en-US" altLang="zh-CN" sz="1600" dirty="0" smtClean="0"/>
              <a:t>. A </a:t>
            </a:r>
            <a:r>
              <a:rPr lang="en-US" altLang="zh-CN" sz="1600" dirty="0"/>
              <a:t>t</a:t>
            </a:r>
            <a:r>
              <a:rPr lang="en-US" altLang="zh-CN" sz="1600" dirty="0" smtClean="0"/>
              <a:t>utorial on spectral clustering. Statistics and computing, 17(4):395-416,2007</a:t>
            </a:r>
            <a:r>
              <a:rPr lang="en-US" altLang="zh-CN" dirty="0" smtClean="0"/>
              <a:t>.</a:t>
            </a:r>
            <a:endParaRPr lang="zh-CN" altLang="en-US" dirty="0"/>
          </a:p>
        </p:txBody>
      </p:sp>
    </p:spTree>
    <p:extLst>
      <p:ext uri="{BB962C8B-B14F-4D97-AF65-F5344CB8AC3E}">
        <p14:creationId xmlns:p14="http://schemas.microsoft.com/office/powerpoint/2010/main" val="3273643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Spectral clustering</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057275" y="1016000"/>
            <a:ext cx="4172937" cy="461665"/>
          </a:xfrm>
          <a:prstGeom prst="rect">
            <a:avLst/>
          </a:prstGeom>
          <a:noFill/>
        </p:spPr>
        <p:txBody>
          <a:bodyPr wrap="none" rtlCol="0">
            <a:spAutoFit/>
          </a:bodyPr>
          <a:lstStyle/>
          <a:p>
            <a:r>
              <a:rPr lang="en-US" altLang="zh-CN" sz="2400" dirty="0" smtClean="0"/>
              <a:t>matlab</a:t>
            </a:r>
            <a:r>
              <a:rPr lang="zh-CN" altLang="en-US" sz="2400" dirty="0" smtClean="0"/>
              <a:t>代码实现与聚类效果：</a:t>
            </a:r>
            <a:endParaRPr lang="zh-CN" altLang="en-US" sz="2400" dirty="0"/>
          </a:p>
        </p:txBody>
      </p:sp>
      <p:pic>
        <p:nvPicPr>
          <p:cNvPr id="11" name="图片 10"/>
          <p:cNvPicPr>
            <a:picLocks noChangeAspect="1"/>
          </p:cNvPicPr>
          <p:nvPr/>
        </p:nvPicPr>
        <p:blipFill>
          <a:blip r:embed="rId3"/>
          <a:stretch>
            <a:fillRect/>
          </a:stretch>
        </p:blipFill>
        <p:spPr>
          <a:xfrm>
            <a:off x="6329817" y="1527229"/>
            <a:ext cx="4999218" cy="4428277"/>
          </a:xfrm>
          <a:prstGeom prst="rect">
            <a:avLst/>
          </a:prstGeom>
        </p:spPr>
      </p:pic>
      <p:pic>
        <p:nvPicPr>
          <p:cNvPr id="15" name="图片 14"/>
          <p:cNvPicPr>
            <a:picLocks noChangeAspect="1"/>
          </p:cNvPicPr>
          <p:nvPr/>
        </p:nvPicPr>
        <p:blipFill>
          <a:blip r:embed="rId4"/>
          <a:stretch>
            <a:fillRect/>
          </a:stretch>
        </p:blipFill>
        <p:spPr>
          <a:xfrm>
            <a:off x="1176021" y="1692315"/>
            <a:ext cx="4054191" cy="3627434"/>
          </a:xfrm>
          <a:prstGeom prst="rect">
            <a:avLst/>
          </a:prstGeom>
        </p:spPr>
      </p:pic>
    </p:spTree>
    <p:extLst>
      <p:ext uri="{BB962C8B-B14F-4D97-AF65-F5344CB8AC3E}">
        <p14:creationId xmlns:p14="http://schemas.microsoft.com/office/powerpoint/2010/main" val="702701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682</Words>
  <Application>Microsoft Office PowerPoint</Application>
  <PresentationFormat>宽屏</PresentationFormat>
  <Paragraphs>71</Paragraphs>
  <Slides>16</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FuturaBookC</vt:lpstr>
      <vt:lpstr>等线</vt:lpstr>
      <vt:lpstr>等线 Light</vt:lpstr>
      <vt:lpstr>宋体</vt:lpstr>
      <vt:lpstr>微软雅黑</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第一PPT</dc:creator>
  <cp:keywords>www.1ppt.com</cp:keywords>
  <dc:description>www.1ppt.com</dc:description>
  <cp:lastModifiedBy>changtong zan</cp:lastModifiedBy>
  <cp:revision>109</cp:revision>
  <dcterms:created xsi:type="dcterms:W3CDTF">2018-03-08T13:14:00Z</dcterms:created>
  <dcterms:modified xsi:type="dcterms:W3CDTF">2019-04-10T15:47:01Z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