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4" r:id="rId2"/>
    <p:sldId id="257" r:id="rId3"/>
    <p:sldId id="261" r:id="rId4"/>
    <p:sldId id="258" r:id="rId5"/>
    <p:sldId id="259" r:id="rId6"/>
    <p:sldId id="260" r:id="rId7"/>
    <p:sldId id="262" r:id="rId8"/>
    <p:sldId id="263" r:id="rId9"/>
    <p:sldId id="268" r:id="rId10"/>
    <p:sldId id="269" r:id="rId11"/>
    <p:sldId id="270" r:id="rId12"/>
    <p:sldId id="271" r:id="rId13"/>
    <p:sldId id="272" r:id="rId14"/>
    <p:sldId id="273" r:id="rId15"/>
    <p:sldId id="26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 yc" initials="py" lastIdx="1" clrIdx="0">
    <p:extLst>
      <p:ext uri="{19B8F6BF-5375-455C-9EA6-DF929625EA0E}">
        <p15:presenceInfo xmlns:p15="http://schemas.microsoft.com/office/powerpoint/2012/main" xmlns="" userId="0432034a49eb47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28" autoAdjust="0"/>
  </p:normalViewPr>
  <p:slideViewPr>
    <p:cSldViewPr snapToGrid="0">
      <p:cViewPr varScale="1">
        <p:scale>
          <a:sx n="71" d="100"/>
          <a:sy n="71" d="100"/>
        </p:scale>
        <p:origin x="-86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23C6A8-C32B-4568-ABF3-D4D4085EBBA9}" type="datetimeFigureOut">
              <a:rPr lang="zh-CN" altLang="en-US" smtClean="0"/>
              <a:t>2019/10/25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CFA20-4B02-4D70-B3FB-148EEC21C86B}" type="slidenum">
              <a:rPr lang="zh-CN" altLang="en-US" smtClean="0"/>
              <a:t>‹#›</a:t>
            </a:fld>
            <a:endParaRPr lang="zh-CN" altLang="en-US"/>
          </a:p>
        </p:txBody>
      </p:sp>
    </p:spTree>
    <p:extLst>
      <p:ext uri="{BB962C8B-B14F-4D97-AF65-F5344CB8AC3E}">
        <p14:creationId xmlns:p14="http://schemas.microsoft.com/office/powerpoint/2010/main" val="39023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今天讲一下结合我最近看的论文对后面的工作提出的两个简单想法。一个是滤波器阶次以及系数的求解方法，一个是潜在的低秩表示网络</a:t>
            </a:r>
          </a:p>
        </p:txBody>
      </p:sp>
      <p:sp>
        <p:nvSpPr>
          <p:cNvPr id="4" name="灯片编号占位符 3"/>
          <p:cNvSpPr>
            <a:spLocks noGrp="1"/>
          </p:cNvSpPr>
          <p:nvPr>
            <p:ph type="sldNum" sz="quarter" idx="10"/>
          </p:nvPr>
        </p:nvSpPr>
        <p:spPr/>
        <p:txBody>
          <a:bodyPr/>
          <a:lstStyle/>
          <a:p>
            <a:fld id="{408BDAF9-6EFF-4C6C-AF64-DAD7E6F7DEF3}" type="slidenum">
              <a:rPr lang="zh-CN" altLang="en-US" smtClean="0"/>
              <a:t>1</a:t>
            </a:fld>
            <a:endParaRPr lang="zh-CN" altLang="en-US"/>
          </a:p>
        </p:txBody>
      </p:sp>
    </p:spTree>
    <p:extLst>
      <p:ext uri="{BB962C8B-B14F-4D97-AF65-F5344CB8AC3E}">
        <p14:creationId xmlns:p14="http://schemas.microsoft.com/office/powerpoint/2010/main" val="306072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该网络仅包含非常基本的数据处理组件：级联主成分分析（</a:t>
            </a:r>
            <a:r>
              <a:rPr lang="en-US" altLang="zh-CN" sz="1200" b="0" i="0" u="none" strike="noStrike" kern="1200" baseline="0" dirty="0">
                <a:solidFill>
                  <a:schemeClr val="tx1"/>
                </a:solidFill>
                <a:latin typeface="+mn-lt"/>
                <a:ea typeface="+mn-ea"/>
                <a:cs typeface="+mn-cs"/>
              </a:rPr>
              <a:t>PCA</a:t>
            </a:r>
            <a:r>
              <a:rPr lang="zh-CN" altLang="en-US" sz="1200" b="0" i="0" u="none" strike="noStrike" kern="1200" baseline="0" dirty="0">
                <a:solidFill>
                  <a:schemeClr val="tx1"/>
                </a:solidFill>
                <a:latin typeface="+mn-lt"/>
                <a:ea typeface="+mn-ea"/>
                <a:cs typeface="+mn-cs"/>
              </a:rPr>
              <a:t>），二值化和逐块直方图。</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简单的流程如图中所示。</a:t>
            </a:r>
            <a:r>
              <a:rPr lang="en-US" altLang="zh-CN" sz="1200" b="0" i="0" u="none" strike="noStrike" kern="1200" baseline="0" dirty="0">
                <a:solidFill>
                  <a:schemeClr val="tx1"/>
                </a:solidFill>
                <a:latin typeface="+mn-lt"/>
                <a:ea typeface="+mn-ea"/>
                <a:cs typeface="+mn-cs"/>
              </a:rPr>
              <a:t>PCANet</a:t>
            </a:r>
            <a:r>
              <a:rPr lang="zh-CN" altLang="en-US" sz="1200" b="0" i="0" u="none" strike="noStrike" kern="1200" baseline="0" dirty="0">
                <a:solidFill>
                  <a:schemeClr val="tx1"/>
                </a:solidFill>
                <a:latin typeface="+mn-lt"/>
                <a:ea typeface="+mn-ea"/>
                <a:cs typeface="+mn-cs"/>
              </a:rPr>
              <a:t>由级联的主成分分析来学习所需的滤波器组，图像经过多层滤波后的输出通过二值化和基于块的直方图统计生成最后的特征。</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见面简单介绍一下级联部分，也就是我初步想改变的部分。</a:t>
            </a:r>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BBBCFA20-4B02-4D70-B3FB-148EEC21C86B}" type="slidenum">
              <a:rPr lang="zh-CN" altLang="en-US" smtClean="0"/>
              <a:t>10</a:t>
            </a:fld>
            <a:endParaRPr lang="zh-CN" altLang="en-US"/>
          </a:p>
        </p:txBody>
      </p:sp>
    </p:spTree>
    <p:extLst>
      <p:ext uri="{BB962C8B-B14F-4D97-AF65-F5344CB8AC3E}">
        <p14:creationId xmlns:p14="http://schemas.microsoft.com/office/powerpoint/2010/main" val="1618271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一般情况下，主成分分析网络被设计为两层，这样已经可以取得较好的效果。</a:t>
            </a:r>
            <a:endParaRPr lang="en-US" altLang="zh-CN" dirty="0"/>
          </a:p>
          <a:p>
            <a:r>
              <a:rPr lang="zh-CN" altLang="en-US" dirty="0"/>
              <a:t>首先对于第一层，它的输入是</a:t>
            </a:r>
            <a:r>
              <a:rPr lang="en-US" altLang="zh-CN" dirty="0"/>
              <a:t>n</a:t>
            </a:r>
            <a:r>
              <a:rPr lang="zh-CN" altLang="en-US" dirty="0"/>
              <a:t>幅图像，每幅图像大小为</a:t>
            </a:r>
            <a:r>
              <a:rPr lang="en-US" altLang="zh-CN" dirty="0"/>
              <a:t>m*n</a:t>
            </a:r>
            <a:r>
              <a:rPr lang="zh-CN" altLang="en-US" dirty="0"/>
              <a:t>。定义所有层滤波器的大小均为</a:t>
            </a:r>
            <a:r>
              <a:rPr lang="en-US" altLang="zh-CN" dirty="0"/>
              <a:t>k1*k2</a:t>
            </a:r>
            <a:r>
              <a:rPr lang="zh-CN" altLang="en-US" dirty="0"/>
              <a:t>。</a:t>
            </a:r>
            <a:endParaRPr lang="en-US" altLang="zh-CN" dirty="0"/>
          </a:p>
          <a:p>
            <a:r>
              <a:rPr lang="en-US" altLang="zh-CN" dirty="0"/>
              <a:t> </a:t>
            </a:r>
            <a:r>
              <a:rPr lang="zh-CN" altLang="en-US" dirty="0"/>
              <a:t>当图像进入第一层后，首先进行图像的分块操作，对于一副图像中的每个像素点，选取周围</a:t>
            </a:r>
            <a:r>
              <a:rPr lang="en-US" altLang="zh-CN" dirty="0"/>
              <a:t>k1*k2</a:t>
            </a:r>
            <a:r>
              <a:rPr lang="zh-CN" altLang="en-US" dirty="0"/>
              <a:t>大小的像素组成一个图像块，然后对起进行矢量化以及中心化，得到一个</a:t>
            </a:r>
            <a:r>
              <a:rPr lang="en-US" altLang="zh-CN" dirty="0"/>
              <a:t>k1k2*</a:t>
            </a:r>
            <a:r>
              <a:rPr lang="en-US" altLang="zh-CN" dirty="0" err="1"/>
              <a:t>mn</a:t>
            </a:r>
            <a:r>
              <a:rPr lang="zh-CN" altLang="en-US" dirty="0"/>
              <a:t>的矩阵，然后对于所有图像均进行此操作，排列在一起并形成一个新的矩阵。然后，对得到的矩阵</a:t>
            </a:r>
            <a:r>
              <a:rPr lang="en-US" altLang="zh-CN" dirty="0"/>
              <a:t>X</a:t>
            </a:r>
            <a:r>
              <a:rPr lang="zh-CN" altLang="en-US" dirty="0"/>
              <a:t>进行主成分分析，假设第一层中滤波器的个数为</a:t>
            </a:r>
            <a:r>
              <a:rPr lang="en-US" altLang="zh-CN" dirty="0"/>
              <a:t>L1</a:t>
            </a:r>
            <a:r>
              <a:rPr lang="zh-CN" altLang="en-US" dirty="0"/>
              <a:t>，则最后的投影基取前</a:t>
            </a:r>
            <a:r>
              <a:rPr lang="en-US" altLang="zh-CN" dirty="0"/>
              <a:t>L1</a:t>
            </a:r>
            <a:r>
              <a:rPr lang="zh-CN" altLang="en-US" dirty="0"/>
              <a:t>个最大的特征值所对应的特征向量。然后对每一个特征向量进行向量到矩阵的映射，即可得到所需的滤波器。然后对原始的</a:t>
            </a:r>
            <a:r>
              <a:rPr lang="en-US" altLang="zh-CN" dirty="0"/>
              <a:t>N</a:t>
            </a:r>
            <a:r>
              <a:rPr lang="zh-CN" altLang="en-US" dirty="0"/>
              <a:t>幅图像进行卷据滤波运算，则可得到第一层的输出。</a:t>
            </a:r>
          </a:p>
        </p:txBody>
      </p:sp>
      <p:sp>
        <p:nvSpPr>
          <p:cNvPr id="4" name="灯片编号占位符 3"/>
          <p:cNvSpPr>
            <a:spLocks noGrp="1"/>
          </p:cNvSpPr>
          <p:nvPr>
            <p:ph type="sldNum" sz="quarter" idx="5"/>
          </p:nvPr>
        </p:nvSpPr>
        <p:spPr/>
        <p:txBody>
          <a:bodyPr/>
          <a:lstStyle/>
          <a:p>
            <a:fld id="{BBBCFA20-4B02-4D70-B3FB-148EEC21C86B}" type="slidenum">
              <a:rPr lang="zh-CN" altLang="en-US" smtClean="0"/>
              <a:t>11</a:t>
            </a:fld>
            <a:endParaRPr lang="zh-CN" altLang="en-US"/>
          </a:p>
        </p:txBody>
      </p:sp>
    </p:spTree>
    <p:extLst>
      <p:ext uri="{BB962C8B-B14F-4D97-AF65-F5344CB8AC3E}">
        <p14:creationId xmlns:p14="http://schemas.microsoft.com/office/powerpoint/2010/main" val="180946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层网络结构与第一层是一样的。将第一层的输出作为输入，来进行取块、拼接以及主成分分析等操作，同样的方式得到滤波器，对第二层的输入进行卷积操作，即可得到第二层的输出，然后将结果进行二值化以及块直方图统计，即可得到每个输入图像的特征。这个网络十分简单，实现起来也并不困难，但在</a:t>
            </a:r>
            <a:r>
              <a:rPr lang="en-US" altLang="zh-CN" sz="1200" b="0" i="0" u="none" strike="noStrike" kern="1200" baseline="0" dirty="0">
                <a:solidFill>
                  <a:schemeClr val="tx1"/>
                </a:solidFill>
                <a:latin typeface="+mn-lt"/>
                <a:ea typeface="+mn-ea"/>
                <a:cs typeface="+mn-cs"/>
              </a:rPr>
              <a:t>Extend Yale-B</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AR</a:t>
            </a:r>
            <a:r>
              <a:rPr lang="zh-CN" altLang="en-US" sz="1200" b="0" i="0" u="none" strike="noStrike" kern="1200" baseline="0" dirty="0">
                <a:solidFill>
                  <a:schemeClr val="tx1"/>
                </a:solidFill>
                <a:latin typeface="+mn-lt"/>
                <a:ea typeface="+mn-ea"/>
                <a:cs typeface="+mn-cs"/>
              </a:rPr>
              <a:t>以及 </a:t>
            </a:r>
            <a:r>
              <a:rPr lang="en-US" altLang="zh-CN" sz="1200" b="0" i="0" u="none" strike="noStrike" kern="1200" baseline="0" dirty="0">
                <a:solidFill>
                  <a:schemeClr val="tx1"/>
                </a:solidFill>
                <a:latin typeface="+mn-lt"/>
                <a:ea typeface="+mn-ea"/>
                <a:cs typeface="+mn-cs"/>
              </a:rPr>
              <a:t>MNIST</a:t>
            </a:r>
            <a:r>
              <a:rPr lang="zh-CN" altLang="en-US" sz="1200" b="0" i="0" u="none" strike="noStrike" kern="1200" baseline="0" dirty="0">
                <a:solidFill>
                  <a:schemeClr val="tx1"/>
                </a:solidFill>
                <a:latin typeface="+mn-lt"/>
                <a:ea typeface="+mn-ea"/>
                <a:cs typeface="+mn-cs"/>
              </a:rPr>
              <a:t>等几个著名的数据库上获得了跟</a:t>
            </a:r>
            <a:r>
              <a:rPr lang="en-US" altLang="zh-CN" sz="1200" b="0" i="0" u="none" strike="noStrike" kern="1200" baseline="0" dirty="0">
                <a:solidFill>
                  <a:schemeClr val="tx1"/>
                </a:solidFill>
                <a:latin typeface="+mn-lt"/>
                <a:ea typeface="+mn-ea"/>
                <a:cs typeface="+mn-cs"/>
              </a:rPr>
              <a:t>CNN</a:t>
            </a:r>
            <a:r>
              <a:rPr lang="zh-CN" altLang="en-US" sz="1200" b="0" i="0" u="none" strike="noStrike" kern="1200" baseline="0" dirty="0">
                <a:solidFill>
                  <a:schemeClr val="tx1"/>
                </a:solidFill>
                <a:latin typeface="+mn-lt"/>
                <a:ea typeface="+mn-ea"/>
                <a:cs typeface="+mn-cs"/>
              </a:rPr>
              <a:t>和</a:t>
            </a:r>
            <a:r>
              <a:rPr lang="en-US" altLang="zh-CN" sz="1200" b="0" i="0" u="none" strike="noStrike" kern="1200" baseline="0" dirty="0" err="1">
                <a:solidFill>
                  <a:schemeClr val="tx1"/>
                </a:solidFill>
                <a:latin typeface="+mn-lt"/>
                <a:ea typeface="+mn-ea"/>
                <a:cs typeface="+mn-cs"/>
              </a:rPr>
              <a:t>ScatNet</a:t>
            </a:r>
            <a:r>
              <a:rPr lang="zh-CN" altLang="en-US" sz="1200" b="0" i="0" u="none" strike="noStrike" kern="1200" baseline="0" dirty="0">
                <a:solidFill>
                  <a:schemeClr val="tx1"/>
                </a:solidFill>
                <a:latin typeface="+mn-lt"/>
                <a:ea typeface="+mn-ea"/>
                <a:cs typeface="+mn-cs"/>
              </a:rPr>
              <a:t>相同或者更好的识别结果。 </a:t>
            </a:r>
            <a:endParaRPr lang="zh-CN" altLang="en-US" dirty="0"/>
          </a:p>
        </p:txBody>
      </p:sp>
      <p:sp>
        <p:nvSpPr>
          <p:cNvPr id="4" name="灯片编号占位符 3"/>
          <p:cNvSpPr>
            <a:spLocks noGrp="1"/>
          </p:cNvSpPr>
          <p:nvPr>
            <p:ph type="sldNum" sz="quarter" idx="5"/>
          </p:nvPr>
        </p:nvSpPr>
        <p:spPr/>
        <p:txBody>
          <a:bodyPr/>
          <a:lstStyle/>
          <a:p>
            <a:fld id="{BBBCFA20-4B02-4D70-B3FB-148EEC21C86B}" type="slidenum">
              <a:rPr lang="zh-CN" altLang="en-US" smtClean="0"/>
              <a:t>12</a:t>
            </a:fld>
            <a:endParaRPr lang="zh-CN" altLang="en-US"/>
          </a:p>
        </p:txBody>
      </p:sp>
    </p:spTree>
    <p:extLst>
      <p:ext uri="{BB962C8B-B14F-4D97-AF65-F5344CB8AC3E}">
        <p14:creationId xmlns:p14="http://schemas.microsoft.com/office/powerpoint/2010/main" val="343018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来简单对主成分分析网络、卷积神经网络以及小波散射网络进行一个比较。</a:t>
            </a:r>
            <a:endParaRPr lang="en-US" altLang="zh-CN" dirty="0"/>
          </a:p>
          <a:p>
            <a:r>
              <a:rPr lang="zh-CN" altLang="en-US" dirty="0"/>
              <a:t>在</a:t>
            </a:r>
            <a:r>
              <a:rPr lang="en-US" altLang="zh-CN" dirty="0"/>
              <a:t>CNN</a:t>
            </a:r>
            <a:r>
              <a:rPr lang="zh-CN" altLang="en-US" dirty="0"/>
              <a:t>中，卷积层中的滤波器一般是通过随机梯度下降学习得到的，每个滤波器提取输入图像的一种特征。但在卷积神经网络中，调整参数需要花费较多时间。另外</a:t>
            </a:r>
            <a:r>
              <a:rPr lang="zh-CN" altLang="en-US" sz="1200" b="0" i="0" u="none" strike="noStrike" kern="1200" baseline="0" dirty="0">
                <a:solidFill>
                  <a:schemeClr val="tx1"/>
                </a:solidFill>
                <a:latin typeface="+mn-lt"/>
                <a:ea typeface="+mn-ea"/>
                <a:cs typeface="+mn-cs"/>
              </a:rPr>
              <a:t>，理想的识别效果需要通过足够深的网络结构提供保障，</a:t>
            </a:r>
            <a:r>
              <a:rPr lang="zh-CN" altLang="en-US" dirty="0"/>
              <a:t>在某些情况（例如</a:t>
            </a:r>
            <a:r>
              <a:rPr lang="zh-CN" altLang="en-US" sz="1200" b="0" i="0" u="none" strike="noStrike" kern="1200" baseline="0" dirty="0">
                <a:solidFill>
                  <a:schemeClr val="tx1"/>
                </a:solidFill>
                <a:latin typeface="+mn-lt"/>
                <a:ea typeface="+mn-ea"/>
                <a:cs typeface="+mn-cs"/>
              </a:rPr>
              <a:t>对大规模图像识别</a:t>
            </a:r>
            <a:r>
              <a:rPr lang="zh-CN" altLang="en-US" dirty="0"/>
              <a:t>）下，只有模型足够深时才能获得较高的识别率。</a:t>
            </a:r>
          </a:p>
          <a:p>
            <a:r>
              <a:rPr lang="zh-CN" altLang="en-US" dirty="0"/>
              <a:t>在深度模型中另一种比较特殊的网络是小波散射网络。它使用已知的小波算子作为滤波器，在数据输入前已经提前计算号，因此</a:t>
            </a:r>
            <a:r>
              <a:rPr lang="en-US" altLang="zh-CN" dirty="0" err="1"/>
              <a:t>ScatNet</a:t>
            </a:r>
            <a:r>
              <a:rPr lang="zh-CN" altLang="en-US" dirty="0"/>
              <a:t>中不需要训练滤波器。但当进行类内变化较大的人脸识别任务中，它的结果并不能令人满意。</a:t>
            </a:r>
            <a:endParaRPr lang="en-US" altLang="zh-CN" dirty="0"/>
          </a:p>
          <a:p>
            <a:r>
              <a:rPr lang="zh-CN" altLang="en-US" dirty="0"/>
              <a:t>而对于主成分分析网络来说，首先作为特征提取的手段，毫无疑问，</a:t>
            </a:r>
            <a:r>
              <a:rPr lang="en-US" altLang="zh-CN" dirty="0"/>
              <a:t>PCA</a:t>
            </a:r>
            <a:r>
              <a:rPr lang="zh-CN" altLang="en-US" dirty="0"/>
              <a:t>获得的变换基矩阵可以用作滤波器来进行滤波操作。</a:t>
            </a:r>
            <a:r>
              <a:rPr lang="en-US" altLang="zh-CN" dirty="0"/>
              <a:t>PCA</a:t>
            </a:r>
            <a:r>
              <a:rPr lang="zh-CN" altLang="en-US" dirty="0"/>
              <a:t>可以看作是最简单的自动编码器，可以最大程度地减少重构误差。在获取滤波器的过程中没有复杂的参数。通过使用</a:t>
            </a:r>
            <a:r>
              <a:rPr lang="en-US" altLang="zh-CN" dirty="0"/>
              <a:t>PCA</a:t>
            </a:r>
            <a:r>
              <a:rPr lang="zh-CN" altLang="en-US" dirty="0"/>
              <a:t>的结果作为过滤器，</a:t>
            </a:r>
            <a:r>
              <a:rPr lang="en-US" altLang="zh-CN" dirty="0"/>
              <a:t>PCANet</a:t>
            </a:r>
            <a:r>
              <a:rPr lang="zh-CN" altLang="en-US" dirty="0"/>
              <a:t>可以更好地捕获数据中的主要信息。不需要很深的层次就可以达到很高的识别率。</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BBCFA20-4B02-4D70-B3FB-148EEC21C86B}" type="slidenum">
              <a:rPr lang="zh-CN" altLang="en-US" smtClean="0"/>
              <a:t>13</a:t>
            </a:fld>
            <a:endParaRPr lang="zh-CN" altLang="en-US"/>
          </a:p>
        </p:txBody>
      </p:sp>
    </p:spTree>
    <p:extLst>
      <p:ext uri="{BB962C8B-B14F-4D97-AF65-F5344CB8AC3E}">
        <p14:creationId xmlns:p14="http://schemas.microsoft.com/office/powerpoint/2010/main" val="825600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基于这样的框架下，我想要将潜在低秩表示模型中的显著性特征矩阵作为滤波器引入的网络中，替换主成分分析部分。</a:t>
            </a:r>
            <a:endParaRPr lang="en-US" altLang="zh-CN" dirty="0"/>
          </a:p>
          <a:p>
            <a:r>
              <a:rPr lang="zh-CN" altLang="en-US" dirty="0"/>
              <a:t>首先，矩阵</a:t>
            </a:r>
            <a:r>
              <a:rPr lang="en-US" altLang="zh-CN" dirty="0"/>
              <a:t>L</a:t>
            </a:r>
            <a:r>
              <a:rPr lang="zh-CN" altLang="en-US" dirty="0"/>
              <a:t>可以从数据中提取到显著性的特征，例如人眼或者一些其他显著的轮廓。</a:t>
            </a:r>
            <a:endParaRPr lang="en-US" altLang="zh-CN" dirty="0"/>
          </a:p>
          <a:p>
            <a:r>
              <a:rPr lang="zh-CN" altLang="en-US" dirty="0"/>
              <a:t>其次，这个模型在多子空间的条件下探索数据的结构，更加符合数据的真实情况。该方法作为低秩表示模型的改进方法，受到隐藏效应的影响，可以减少因输入数据不足带来的影响。而该方法作为一种子空间聚类以及特征提取相结合的方法，它与主成分分析一样是可以作为滤波器的。此外，如表中所展示的一些结果，该方法所提取到的特征对于分类任务而言更精确而且对于损坏数据的鲁棒性更好。并且在模型求解的过程中并没有复杂的参数，并且参数个数较少。</a:t>
            </a:r>
          </a:p>
        </p:txBody>
      </p:sp>
      <p:sp>
        <p:nvSpPr>
          <p:cNvPr id="4" name="灯片编号占位符 3"/>
          <p:cNvSpPr>
            <a:spLocks noGrp="1"/>
          </p:cNvSpPr>
          <p:nvPr>
            <p:ph type="sldNum" sz="quarter" idx="5"/>
          </p:nvPr>
        </p:nvSpPr>
        <p:spPr/>
        <p:txBody>
          <a:bodyPr/>
          <a:lstStyle/>
          <a:p>
            <a:fld id="{BBBCFA20-4B02-4D70-B3FB-148EEC21C86B}" type="slidenum">
              <a:rPr lang="zh-CN" altLang="en-US" smtClean="0"/>
              <a:t>14</a:t>
            </a:fld>
            <a:endParaRPr lang="zh-CN" altLang="en-US"/>
          </a:p>
        </p:txBody>
      </p:sp>
    </p:spTree>
    <p:extLst>
      <p:ext uri="{BB962C8B-B14F-4D97-AF65-F5344CB8AC3E}">
        <p14:creationId xmlns:p14="http://schemas.microsoft.com/office/powerpoint/2010/main" val="3808355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030193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下面将从以下两部分来引入进行介绍。一个是集成流形正则化，一个是主成分分析网络。</a:t>
            </a:r>
          </a:p>
        </p:txBody>
      </p:sp>
      <p:sp>
        <p:nvSpPr>
          <p:cNvPr id="4" name="灯片编号占位符 3"/>
          <p:cNvSpPr>
            <a:spLocks noGrp="1"/>
          </p:cNvSpPr>
          <p:nvPr>
            <p:ph type="sldNum" sz="quarter" idx="5"/>
          </p:nvPr>
        </p:nvSpPr>
        <p:spPr/>
        <p:txBody>
          <a:bodyPr/>
          <a:lstStyle/>
          <a:p>
            <a:fld id="{BBBCFA20-4B02-4D70-B3FB-148EEC21C86B}" type="slidenum">
              <a:rPr lang="zh-CN" altLang="en-US" smtClean="0"/>
              <a:t>2</a:t>
            </a:fld>
            <a:endParaRPr lang="zh-CN" altLang="en-US"/>
          </a:p>
        </p:txBody>
      </p:sp>
    </p:spTree>
    <p:extLst>
      <p:ext uri="{BB962C8B-B14F-4D97-AF65-F5344CB8AC3E}">
        <p14:creationId xmlns:p14="http://schemas.microsoft.com/office/powerpoint/2010/main" val="262460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首先讲一下集成流形正则化。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随着数据采集技术的发展，样本数据间的关系越来越复杂。不能仅仅依靠简单的线性关系进行描述。而为了描述样本之间的非线性关系，捕获数据间的局部几何结构，流形学习是比较常用的方式。其中较为常见且有效的一种方法是利用拉普拉斯特征映射的思想，来计算样本的拉普拉斯矩阵，来近似逼近流形。</a:t>
            </a:r>
            <a:endParaRPr lang="en-US" altLang="zh-CN" sz="1200" kern="1200" dirty="0">
              <a:solidFill>
                <a:schemeClr val="tx1"/>
              </a:solidFill>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然后在常规正则化框架下，流形逼近与分类器学习或特征提取方法结合在一起。如下公式中所示，这样可以将获取到的结构信息与所需的任务结合起来。</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流形学习的方法认为我们所能观察到的数据实际上是由一个低维流行映射到高维空间的。由于数据内部特征的限制，一些高维中的数据会产生维度上的冗余，实际上这些数据只要比较低的维度就能唯一的表示。所以直观上来讲，一个流形好比是一个</a:t>
            </a:r>
            <a:r>
              <a:rPr lang="en-US" altLang="zh-CN" sz="1200" b="0" i="0" u="none" strike="noStrike" kern="1200" dirty="0">
                <a:solidFill>
                  <a:schemeClr val="tx1"/>
                </a:solidFill>
                <a:effectLst/>
                <a:latin typeface="+mn-lt"/>
                <a:ea typeface="+mn-ea"/>
                <a:cs typeface="+mn-cs"/>
              </a:rPr>
              <a:t>dd</a:t>
            </a:r>
            <a:r>
              <a:rPr lang="zh-CN" altLang="en-US" sz="1200" b="0" i="0" kern="1200" dirty="0">
                <a:solidFill>
                  <a:schemeClr val="tx1"/>
                </a:solidFill>
                <a:effectLst/>
                <a:latin typeface="+mn-lt"/>
                <a:ea typeface="+mn-ea"/>
                <a:cs typeface="+mn-cs"/>
              </a:rPr>
              <a:t>维的空间，在一个</a:t>
            </a:r>
            <a:r>
              <a:rPr lang="en-US" altLang="zh-CN" sz="1200" b="0" i="0" u="none" strike="noStrike" kern="1200" dirty="0">
                <a:solidFill>
                  <a:schemeClr val="tx1"/>
                </a:solidFill>
                <a:effectLst/>
                <a:latin typeface="+mn-lt"/>
                <a:ea typeface="+mn-ea"/>
                <a:cs typeface="+mn-cs"/>
              </a:rPr>
              <a:t>mm</a:t>
            </a:r>
            <a:r>
              <a:rPr lang="zh-CN" altLang="en-US" sz="1200" b="0" i="0" kern="1200" dirty="0">
                <a:solidFill>
                  <a:schemeClr val="tx1"/>
                </a:solidFill>
                <a:effectLst/>
                <a:latin typeface="+mn-lt"/>
                <a:ea typeface="+mn-ea"/>
                <a:cs typeface="+mn-cs"/>
              </a:rPr>
              <a:t>维的空间中</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m&gt;d</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m&gt;d</a:t>
            </a:r>
            <a:r>
              <a:rPr lang="zh-CN" altLang="en-US" sz="1200" b="0" i="0" u="none" strike="noStrike"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被扭曲之后的结果。需要注意的是流形并不是一个形状，而是一个空间。欧式空间也是流形的一种特殊情况</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BBCFA20-4B02-4D70-B3FB-148EEC21C86B}" type="slidenum">
              <a:rPr lang="zh-CN" altLang="en-US" smtClean="0"/>
              <a:t>3</a:t>
            </a:fld>
            <a:endParaRPr lang="zh-CN" altLang="en-US"/>
          </a:p>
        </p:txBody>
      </p:sp>
    </p:spTree>
    <p:extLst>
      <p:ext uri="{BB962C8B-B14F-4D97-AF65-F5344CB8AC3E}">
        <p14:creationId xmlns:p14="http://schemas.microsoft.com/office/powerpoint/2010/main" val="168053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在构建拉普拉斯矩阵的过程中，存在着多种构造方式、多个图形超参数可供选择。首先是样本的邻居数量，然后是对拉普拉斯矩阵是否进行归一化，再者是邻居间权重的构造方式，主要有以下几种，</a:t>
            </a:r>
            <a:r>
              <a:rPr lang="en-US" altLang="zh-CN" sz="1200" kern="1200" dirty="0">
                <a:solidFill>
                  <a:schemeClr val="tx1"/>
                </a:solidFill>
                <a:latin typeface="+mn-lt"/>
                <a:ea typeface="+mn-ea"/>
                <a:cs typeface="+mn-cs"/>
              </a:rPr>
              <a:t>0-1</a:t>
            </a:r>
            <a:r>
              <a:rPr lang="zh-CN" altLang="en-US" sz="1200" kern="1200" dirty="0">
                <a:solidFill>
                  <a:schemeClr val="tx1"/>
                </a:solidFill>
                <a:latin typeface="+mn-lt"/>
                <a:ea typeface="+mn-ea"/>
                <a:cs typeface="+mn-cs"/>
              </a:rPr>
              <a:t>权重，热核权重以及点积加权。而在构造的过程中，并没有一个明确的规则来选择图超参数进行内在流形估计，因为通过定义的目标函数来求解这些超参数是十分困难的。通常，是根据经验判断以及交叉验证的方式。</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比如样本的邻居数，根据经验判断，我们通常选择的是</a:t>
            </a:r>
            <a:r>
              <a:rPr lang="en-US" altLang="zh-CN" sz="1200" kern="1200" dirty="0">
                <a:solidFill>
                  <a:schemeClr val="tx1"/>
                </a:solidFill>
                <a:latin typeface="+mn-lt"/>
                <a:ea typeface="+mn-ea"/>
                <a:cs typeface="+mn-cs"/>
              </a:rPr>
              <a:t>10</a:t>
            </a:r>
            <a:r>
              <a:rPr lang="zh-CN" altLang="en-US" sz="1200" kern="1200" dirty="0">
                <a:solidFill>
                  <a:schemeClr val="tx1"/>
                </a:solidFill>
                <a:latin typeface="+mn-lt"/>
                <a:ea typeface="+mn-ea"/>
                <a:cs typeface="+mn-cs"/>
              </a:rPr>
              <a:t>个邻居左右。</a:t>
            </a:r>
          </a:p>
        </p:txBody>
      </p:sp>
      <p:sp>
        <p:nvSpPr>
          <p:cNvPr id="4" name="灯片编号占位符 3"/>
          <p:cNvSpPr>
            <a:spLocks noGrp="1"/>
          </p:cNvSpPr>
          <p:nvPr>
            <p:ph type="sldNum" sz="quarter" idx="5"/>
          </p:nvPr>
        </p:nvSpPr>
        <p:spPr/>
        <p:txBody>
          <a:bodyPr/>
          <a:lstStyle/>
          <a:p>
            <a:fld id="{BBBCFA20-4B02-4D70-B3FB-148EEC21C86B}" type="slidenum">
              <a:rPr lang="zh-CN" altLang="en-US" smtClean="0"/>
              <a:t>4</a:t>
            </a:fld>
            <a:endParaRPr lang="zh-CN" altLang="en-US"/>
          </a:p>
        </p:txBody>
      </p:sp>
    </p:spTree>
    <p:extLst>
      <p:ext uri="{BB962C8B-B14F-4D97-AF65-F5344CB8AC3E}">
        <p14:creationId xmlns:p14="http://schemas.microsoft.com/office/powerpoint/2010/main" val="62857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但是，这种选择参数的方法代表着我们只是从参数空间的离散状态中选择参数，并且缺乏近似最优解的能力。</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例如图中所示，从上到下，有四个不同方式、参数下估计的流形。数据的本真数据流形如图中红点组成的流形所示。然而这四个中任意单一一个流形都无法近似本征流形。固有数据流形是第二个和第三个的线性组合。</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此外，基于交叉验证选择参数的方式，当参数取值的可能性较多时，它不能很好地扩展。我们在验证参数的时候，是根据模型的性能来测量，例如分类精度，但这种方式对于评估近似流形和固有流形之间的差异几乎没有关系。最后，基于纯交叉验证的参数选择不可避免地导致模型过度拟合训练或验证集，可能使得模型失去泛化能力。</a:t>
            </a:r>
            <a:endParaRPr lang="zh-CN" altLang="en-US" dirty="0"/>
          </a:p>
        </p:txBody>
      </p:sp>
      <p:sp>
        <p:nvSpPr>
          <p:cNvPr id="4" name="灯片编号占位符 3"/>
          <p:cNvSpPr>
            <a:spLocks noGrp="1"/>
          </p:cNvSpPr>
          <p:nvPr>
            <p:ph type="sldNum" sz="quarter" idx="5"/>
          </p:nvPr>
        </p:nvSpPr>
        <p:spPr/>
        <p:txBody>
          <a:bodyPr/>
          <a:lstStyle/>
          <a:p>
            <a:fld id="{BBBCFA20-4B02-4D70-B3FB-148EEC21C86B}" type="slidenum">
              <a:rPr lang="zh-CN" altLang="en-US" smtClean="0"/>
              <a:t>5</a:t>
            </a:fld>
            <a:endParaRPr lang="zh-CN" altLang="en-US"/>
          </a:p>
        </p:txBody>
      </p:sp>
    </p:spTree>
    <p:extLst>
      <p:ext uri="{BB962C8B-B14F-4D97-AF65-F5344CB8AC3E}">
        <p14:creationId xmlns:p14="http://schemas.microsoft.com/office/powerpoint/2010/main" val="3020308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为了解决上述问题，耿等人。 提出了一种集成流形正则化（</a:t>
            </a:r>
            <a:r>
              <a:rPr lang="en-US" altLang="zh-CN" dirty="0"/>
              <a:t>EMR</a:t>
            </a:r>
            <a:r>
              <a:rPr lang="zh-CN" altLang="en-US" dirty="0"/>
              <a:t>）框架。 </a:t>
            </a:r>
            <a:endParaRPr lang="en-US" altLang="zh-CN" dirty="0"/>
          </a:p>
          <a:p>
            <a:r>
              <a:rPr lang="zh-CN" altLang="en-US" dirty="0"/>
              <a:t>定义一组候选图拉普拉斯算子，这些算子可以是不同的参数下，也可以是不同的权重构造方式下形成的。然后利用集成的思想，将不同的拉普拉斯算子给与不同的加权，然后线性组合在一起形成一个新的算子。通过线性组合，这个算子仍然是一个拉普拉斯算子。并且为了防止某一项起副作用，定义权重系数大于等于</a:t>
            </a:r>
            <a:r>
              <a:rPr lang="en-US" altLang="zh-CN" dirty="0"/>
              <a:t>0</a:t>
            </a:r>
            <a:r>
              <a:rPr lang="zh-CN" altLang="en-US" dirty="0"/>
              <a:t>。这样通过线性组合的方式，避免了通过经验或者交叉验证选择参数的问题，也解决的单一参数下并不能很好的近似本征流形的问题。同样的，将其与分类器或者特征矩阵结合构建正则化项，代替原始正则化项，可以起到更好的性能，并且权重系数可以通过目标函数进行求解。</a:t>
            </a:r>
            <a:endParaRPr lang="en-US" altLang="zh-CN" dirty="0"/>
          </a:p>
          <a:p>
            <a:r>
              <a:rPr lang="zh-CN" altLang="en-US" dirty="0"/>
              <a:t>总的来说通过提供图拉普拉斯算子的一系列初始猜测，模型学会以有条件的最佳方式将它们组合起来以近似本征流形。</a:t>
            </a:r>
            <a:endParaRPr lang="en-US" altLang="zh-CN" dirty="0"/>
          </a:p>
          <a:p>
            <a:r>
              <a:rPr lang="zh-CN" altLang="en-US" dirty="0"/>
              <a:t>这一思想对我们所做的涉及到流行正则化的方法都是可以用的。</a:t>
            </a:r>
          </a:p>
        </p:txBody>
      </p:sp>
      <p:sp>
        <p:nvSpPr>
          <p:cNvPr id="4" name="灯片编号占位符 3"/>
          <p:cNvSpPr>
            <a:spLocks noGrp="1"/>
          </p:cNvSpPr>
          <p:nvPr>
            <p:ph type="sldNum" sz="quarter" idx="5"/>
          </p:nvPr>
        </p:nvSpPr>
        <p:spPr/>
        <p:txBody>
          <a:bodyPr/>
          <a:lstStyle/>
          <a:p>
            <a:fld id="{BBBCFA20-4B02-4D70-B3FB-148EEC21C86B}" type="slidenum">
              <a:rPr lang="zh-CN" altLang="en-US" smtClean="0"/>
              <a:t>6</a:t>
            </a:fld>
            <a:endParaRPr lang="zh-CN" altLang="en-US"/>
          </a:p>
        </p:txBody>
      </p:sp>
    </p:spTree>
    <p:extLst>
      <p:ext uri="{BB962C8B-B14F-4D97-AF65-F5344CB8AC3E}">
        <p14:creationId xmlns:p14="http://schemas.microsoft.com/office/powerpoint/2010/main" val="3786151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截取了一部分结果来看一下，在特征提取方法</a:t>
            </a:r>
            <a:r>
              <a:rPr lang="en-US" altLang="zh-CN" dirty="0"/>
              <a:t>NMF</a:t>
            </a:r>
            <a:r>
              <a:rPr lang="zh-CN" altLang="en-US" dirty="0"/>
              <a:t>、</a:t>
            </a:r>
            <a:r>
              <a:rPr lang="en-US" altLang="zh-CN" dirty="0"/>
              <a:t>PCA</a:t>
            </a:r>
            <a:r>
              <a:rPr lang="zh-CN" altLang="en-US" dirty="0"/>
              <a:t>下，该项的加入可以起到较好的效果，并且对与超图拉普拉斯仍然是有效的。</a:t>
            </a:r>
          </a:p>
        </p:txBody>
      </p:sp>
      <p:sp>
        <p:nvSpPr>
          <p:cNvPr id="4" name="灯片编号占位符 3"/>
          <p:cNvSpPr>
            <a:spLocks noGrp="1"/>
          </p:cNvSpPr>
          <p:nvPr>
            <p:ph type="sldNum" sz="quarter" idx="5"/>
          </p:nvPr>
        </p:nvSpPr>
        <p:spPr/>
        <p:txBody>
          <a:bodyPr/>
          <a:lstStyle/>
          <a:p>
            <a:fld id="{BBBCFA20-4B02-4D70-B3FB-148EEC21C86B}" type="slidenum">
              <a:rPr lang="zh-CN" altLang="en-US" smtClean="0"/>
              <a:t>7</a:t>
            </a:fld>
            <a:endParaRPr lang="zh-CN" altLang="en-US"/>
          </a:p>
        </p:txBody>
      </p:sp>
    </p:spTree>
    <p:extLst>
      <p:ext uri="{BB962C8B-B14F-4D97-AF65-F5344CB8AC3E}">
        <p14:creationId xmlns:p14="http://schemas.microsoft.com/office/powerpoint/2010/main" val="1064120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根据集成流形的思想，我觉得同样可以解决我之前遇到的关于滤波器的阶次选择以及滤波器参数</a:t>
            </a:r>
            <a:r>
              <a:rPr lang="en-US" altLang="zh-CN" dirty="0" err="1"/>
              <a:t>seita</a:t>
            </a:r>
            <a:r>
              <a:rPr lang="zh-CN" altLang="en-US" dirty="0"/>
              <a:t>的计算问题。在非深度的模型中引入图谱滤波器，对于滤波器阶次的判断是一大问题。模型没有深度模型中的多层结构，因此阶次一旦确定后，并不能通过多层级联来增加阶次，而在判断阶次的时候通常采用经验上的判断。而在滤波器参数</a:t>
            </a:r>
            <a:r>
              <a:rPr lang="en-US" altLang="zh-CN" dirty="0" err="1"/>
              <a:t>seita</a:t>
            </a:r>
            <a:r>
              <a:rPr lang="zh-CN" altLang="en-US" dirty="0"/>
              <a:t>上，将滤波器的公式带入目标函数来进行计算也是一个难题，因此通常选用交叉验证的方式，得到的结果并不一定是接近最优的。</a:t>
            </a:r>
            <a:endParaRPr lang="en-US" altLang="zh-CN" dirty="0"/>
          </a:p>
          <a:p>
            <a:r>
              <a:rPr lang="zh-CN" altLang="en-US" dirty="0"/>
              <a:t>而借助集成的思想，将不同阶次下的滤波器构建一组候选图滤波器。然后利用加权系数，将其进行加权组合，这样可以避免人为来固定滤波器的阶次。此外，加权系数是可以较容易根据目标函数来进行计算的，通过它的调整来反映</a:t>
            </a:r>
            <a:r>
              <a:rPr lang="en-US" altLang="zh-CN" dirty="0" err="1"/>
              <a:t>seita</a:t>
            </a:r>
            <a:r>
              <a:rPr lang="zh-CN" altLang="en-US" dirty="0"/>
              <a:t>的变化，避免了直接计算的困难。</a:t>
            </a:r>
          </a:p>
        </p:txBody>
      </p:sp>
      <p:sp>
        <p:nvSpPr>
          <p:cNvPr id="4" name="灯片编号占位符 3"/>
          <p:cNvSpPr>
            <a:spLocks noGrp="1"/>
          </p:cNvSpPr>
          <p:nvPr>
            <p:ph type="sldNum" sz="quarter" idx="5"/>
          </p:nvPr>
        </p:nvSpPr>
        <p:spPr/>
        <p:txBody>
          <a:bodyPr/>
          <a:lstStyle/>
          <a:p>
            <a:fld id="{BBBCFA20-4B02-4D70-B3FB-148EEC21C86B}" type="slidenum">
              <a:rPr lang="zh-CN" altLang="en-US" smtClean="0"/>
              <a:t>8</a:t>
            </a:fld>
            <a:endParaRPr lang="zh-CN" altLang="en-US"/>
          </a:p>
        </p:txBody>
      </p:sp>
    </p:spTree>
    <p:extLst>
      <p:ext uri="{BB962C8B-B14F-4D97-AF65-F5344CB8AC3E}">
        <p14:creationId xmlns:p14="http://schemas.microsoft.com/office/powerpoint/2010/main" val="3180069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下面讲一下关于主成分分析网络</a:t>
            </a:r>
            <a:r>
              <a:rPr lang="en-US" altLang="zh-CN" dirty="0"/>
              <a:t>PCANet</a:t>
            </a:r>
            <a:r>
              <a:rPr lang="zh-CN" altLang="en-US" dirty="0"/>
              <a:t>的一些内容。</a:t>
            </a:r>
            <a:endParaRPr lang="en-US" altLang="zh-CN" dirty="0"/>
          </a:p>
          <a:p>
            <a:r>
              <a:rPr lang="zh-CN" altLang="en-US" dirty="0"/>
              <a:t>在图像分类任务中，尽管人工设计了许多的低层次图像特征，可以有效的提取数字图像中的各种特征，但是这种低层次特征是很难直接用于新的分类任务。而为了克服这样的问题，从数据中学习特征被认为是纠正人为设计特征的局限性的一种可行方法。 一些浅层的特征提取方法是一种可行方案，另一种引起高度关注的方案是通过深度神经网络（</a:t>
            </a:r>
            <a:r>
              <a:rPr lang="en-US" altLang="zh-CN" dirty="0"/>
              <a:t>DNN</a:t>
            </a:r>
            <a:r>
              <a:rPr lang="zh-CN" altLang="en-US" dirty="0"/>
              <a:t>）进行学习。</a:t>
            </a:r>
            <a:endParaRPr lang="en-US" altLang="zh-CN" dirty="0"/>
          </a:p>
          <a:p>
            <a:r>
              <a:rPr lang="zh-CN" altLang="en-US" dirty="0"/>
              <a:t>而在深度网络中中比较特殊的一种方法</a:t>
            </a:r>
            <a:r>
              <a:rPr lang="en-US" altLang="zh-CN" dirty="0"/>
              <a:t>-PCANet</a:t>
            </a:r>
            <a:r>
              <a:rPr lang="zh-CN" altLang="en-US" dirty="0"/>
              <a:t>，是一种比较简单但又十分有效的深度网络模型。</a:t>
            </a:r>
          </a:p>
        </p:txBody>
      </p:sp>
      <p:sp>
        <p:nvSpPr>
          <p:cNvPr id="4" name="灯片编号占位符 3"/>
          <p:cNvSpPr>
            <a:spLocks noGrp="1"/>
          </p:cNvSpPr>
          <p:nvPr>
            <p:ph type="sldNum" sz="quarter" idx="5"/>
          </p:nvPr>
        </p:nvSpPr>
        <p:spPr/>
        <p:txBody>
          <a:bodyPr/>
          <a:lstStyle/>
          <a:p>
            <a:fld id="{BBBCFA20-4B02-4D70-B3FB-148EEC21C86B}" type="slidenum">
              <a:rPr lang="zh-CN" altLang="en-US" smtClean="0"/>
              <a:t>9</a:t>
            </a:fld>
            <a:endParaRPr lang="zh-CN" altLang="en-US"/>
          </a:p>
        </p:txBody>
      </p:sp>
    </p:spTree>
    <p:extLst>
      <p:ext uri="{BB962C8B-B14F-4D97-AF65-F5344CB8AC3E}">
        <p14:creationId xmlns:p14="http://schemas.microsoft.com/office/powerpoint/2010/main" val="56172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8E0E465-1A78-4D34-8DD7-3383CC822D9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2C9C4E92-C0C5-42D2-9E86-BA9F2B67BB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215713EC-35CA-455B-8935-256C5F8A6CB4}"/>
              </a:ext>
            </a:extLst>
          </p:cNvPr>
          <p:cNvSpPr>
            <a:spLocks noGrp="1"/>
          </p:cNvSpPr>
          <p:nvPr>
            <p:ph type="dt" sz="half" idx="10"/>
          </p:nvPr>
        </p:nvSpPr>
        <p:spPr/>
        <p:txBody>
          <a:bodyPr/>
          <a:lstStyle/>
          <a:p>
            <a:fld id="{7495C245-84F3-4145-B5D6-DB632322166A}"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xmlns="" id="{0EBF26D8-FC37-43AB-A9AD-D247FEF81A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8115FD4-F0C1-4CF4-9DAE-ED9531F43173}"/>
              </a:ext>
            </a:extLst>
          </p:cNvPr>
          <p:cNvSpPr>
            <a:spLocks noGrp="1"/>
          </p:cNvSpPr>
          <p:nvPr>
            <p:ph type="sldNum" sz="quarter" idx="12"/>
          </p:nvPr>
        </p:nvSpPr>
        <p:spPr/>
        <p:txBody>
          <a:bodyPr/>
          <a:lstStyle/>
          <a:p>
            <a:fld id="{346EDD7C-6965-498C-AAD6-D9D26DA933AC}" type="slidenum">
              <a:rPr lang="zh-CN" altLang="en-US" smtClean="0"/>
              <a:t>‹#›</a:t>
            </a:fld>
            <a:endParaRPr lang="zh-CN" altLang="en-US"/>
          </a:p>
        </p:txBody>
      </p:sp>
    </p:spTree>
    <p:extLst>
      <p:ext uri="{BB962C8B-B14F-4D97-AF65-F5344CB8AC3E}">
        <p14:creationId xmlns:p14="http://schemas.microsoft.com/office/powerpoint/2010/main" val="110128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FF5F950-F2E8-48D7-BFFB-4D411B5659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E17E7298-67A3-4591-9716-23E13BBF860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BDD66B60-84D6-4245-8652-3E8CB68DB268}"/>
              </a:ext>
            </a:extLst>
          </p:cNvPr>
          <p:cNvSpPr>
            <a:spLocks noGrp="1"/>
          </p:cNvSpPr>
          <p:nvPr>
            <p:ph type="dt" sz="half" idx="10"/>
          </p:nvPr>
        </p:nvSpPr>
        <p:spPr/>
        <p:txBody>
          <a:bodyPr/>
          <a:lstStyle/>
          <a:p>
            <a:fld id="{7495C245-84F3-4145-B5D6-DB632322166A}"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xmlns="" id="{E79775FB-5FD3-463E-8727-1F8A36BFB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6FA03A4-3703-48D3-B50D-CB1DE17B9094}"/>
              </a:ext>
            </a:extLst>
          </p:cNvPr>
          <p:cNvSpPr>
            <a:spLocks noGrp="1"/>
          </p:cNvSpPr>
          <p:nvPr>
            <p:ph type="sldNum" sz="quarter" idx="12"/>
          </p:nvPr>
        </p:nvSpPr>
        <p:spPr/>
        <p:txBody>
          <a:bodyPr/>
          <a:lstStyle/>
          <a:p>
            <a:fld id="{346EDD7C-6965-498C-AAD6-D9D26DA933AC}" type="slidenum">
              <a:rPr lang="zh-CN" altLang="en-US" smtClean="0"/>
              <a:t>‹#›</a:t>
            </a:fld>
            <a:endParaRPr lang="zh-CN" altLang="en-US"/>
          </a:p>
        </p:txBody>
      </p:sp>
    </p:spTree>
    <p:extLst>
      <p:ext uri="{BB962C8B-B14F-4D97-AF65-F5344CB8AC3E}">
        <p14:creationId xmlns:p14="http://schemas.microsoft.com/office/powerpoint/2010/main" val="23924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AE1C74A0-9510-4B18-9AF5-9C5A456F9D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CB90E863-50E0-4A41-B834-9F4A322BEDF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58F438A-0223-4CEB-9F80-9EB4EE6B599C}"/>
              </a:ext>
            </a:extLst>
          </p:cNvPr>
          <p:cNvSpPr>
            <a:spLocks noGrp="1"/>
          </p:cNvSpPr>
          <p:nvPr>
            <p:ph type="dt" sz="half" idx="10"/>
          </p:nvPr>
        </p:nvSpPr>
        <p:spPr/>
        <p:txBody>
          <a:bodyPr/>
          <a:lstStyle/>
          <a:p>
            <a:fld id="{7495C245-84F3-4145-B5D6-DB632322166A}"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xmlns="" id="{414D09CC-3876-4A4F-97A7-EBD8688EC6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BA826A8-BABF-4E21-8CF3-1E5C6D056B9E}"/>
              </a:ext>
            </a:extLst>
          </p:cNvPr>
          <p:cNvSpPr>
            <a:spLocks noGrp="1"/>
          </p:cNvSpPr>
          <p:nvPr>
            <p:ph type="sldNum" sz="quarter" idx="12"/>
          </p:nvPr>
        </p:nvSpPr>
        <p:spPr/>
        <p:txBody>
          <a:bodyPr/>
          <a:lstStyle/>
          <a:p>
            <a:fld id="{346EDD7C-6965-498C-AAD6-D9D26DA933AC}" type="slidenum">
              <a:rPr lang="zh-CN" altLang="en-US" smtClean="0"/>
              <a:t>‹#›</a:t>
            </a:fld>
            <a:endParaRPr lang="zh-CN" altLang="en-US"/>
          </a:p>
        </p:txBody>
      </p:sp>
    </p:spTree>
    <p:extLst>
      <p:ext uri="{BB962C8B-B14F-4D97-AF65-F5344CB8AC3E}">
        <p14:creationId xmlns:p14="http://schemas.microsoft.com/office/powerpoint/2010/main" val="11442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9AD092-32C8-4786-BEA5-1B4A65D3D8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D97C27D-380F-435A-9F4C-C5E89540794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A2AF517E-54B5-41E1-ACBD-1264102D7EEC}"/>
              </a:ext>
            </a:extLst>
          </p:cNvPr>
          <p:cNvSpPr>
            <a:spLocks noGrp="1"/>
          </p:cNvSpPr>
          <p:nvPr>
            <p:ph type="dt" sz="half" idx="10"/>
          </p:nvPr>
        </p:nvSpPr>
        <p:spPr/>
        <p:txBody>
          <a:bodyPr/>
          <a:lstStyle/>
          <a:p>
            <a:fld id="{7495C245-84F3-4145-B5D6-DB632322166A}"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xmlns="" id="{56B4AC13-7F65-48F8-9D91-D502C6D284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369FEBA-4D3F-4AE3-8882-2FEEDFC4696B}"/>
              </a:ext>
            </a:extLst>
          </p:cNvPr>
          <p:cNvSpPr>
            <a:spLocks noGrp="1"/>
          </p:cNvSpPr>
          <p:nvPr>
            <p:ph type="sldNum" sz="quarter" idx="12"/>
          </p:nvPr>
        </p:nvSpPr>
        <p:spPr/>
        <p:txBody>
          <a:bodyPr/>
          <a:lstStyle/>
          <a:p>
            <a:fld id="{346EDD7C-6965-498C-AAD6-D9D26DA933AC}" type="slidenum">
              <a:rPr lang="zh-CN" altLang="en-US" smtClean="0"/>
              <a:t>‹#›</a:t>
            </a:fld>
            <a:endParaRPr lang="zh-CN" altLang="en-US"/>
          </a:p>
        </p:txBody>
      </p:sp>
    </p:spTree>
    <p:extLst>
      <p:ext uri="{BB962C8B-B14F-4D97-AF65-F5344CB8AC3E}">
        <p14:creationId xmlns:p14="http://schemas.microsoft.com/office/powerpoint/2010/main" val="116615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D85FDF5-735E-436B-866F-6111EB573AF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A1C9BB2E-6471-404A-AC65-B2426C3DAD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49196B0B-42B5-417B-876B-1406BAA40328}"/>
              </a:ext>
            </a:extLst>
          </p:cNvPr>
          <p:cNvSpPr>
            <a:spLocks noGrp="1"/>
          </p:cNvSpPr>
          <p:nvPr>
            <p:ph type="dt" sz="half" idx="10"/>
          </p:nvPr>
        </p:nvSpPr>
        <p:spPr/>
        <p:txBody>
          <a:bodyPr/>
          <a:lstStyle/>
          <a:p>
            <a:fld id="{7495C245-84F3-4145-B5D6-DB632322166A}"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xmlns="" id="{7D1E80EF-E0BF-43AA-94A3-8492BB7ADA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781F50B-32B5-498E-B5D1-5AC6C0B59D8E}"/>
              </a:ext>
            </a:extLst>
          </p:cNvPr>
          <p:cNvSpPr>
            <a:spLocks noGrp="1"/>
          </p:cNvSpPr>
          <p:nvPr>
            <p:ph type="sldNum" sz="quarter" idx="12"/>
          </p:nvPr>
        </p:nvSpPr>
        <p:spPr/>
        <p:txBody>
          <a:bodyPr/>
          <a:lstStyle/>
          <a:p>
            <a:fld id="{346EDD7C-6965-498C-AAD6-D9D26DA933AC}" type="slidenum">
              <a:rPr lang="zh-CN" altLang="en-US" smtClean="0"/>
              <a:t>‹#›</a:t>
            </a:fld>
            <a:endParaRPr lang="zh-CN" altLang="en-US"/>
          </a:p>
        </p:txBody>
      </p:sp>
    </p:spTree>
    <p:extLst>
      <p:ext uri="{BB962C8B-B14F-4D97-AF65-F5344CB8AC3E}">
        <p14:creationId xmlns:p14="http://schemas.microsoft.com/office/powerpoint/2010/main" val="36947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DA3AB62-385D-44DD-857E-05FDE08900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B23DE27-7833-4343-9DB4-92EB95D37B8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91BB00B3-7512-49E9-82E9-14721154D8C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1935161C-01E7-431C-AD53-B11FDD7D45ED}"/>
              </a:ext>
            </a:extLst>
          </p:cNvPr>
          <p:cNvSpPr>
            <a:spLocks noGrp="1"/>
          </p:cNvSpPr>
          <p:nvPr>
            <p:ph type="dt" sz="half" idx="10"/>
          </p:nvPr>
        </p:nvSpPr>
        <p:spPr/>
        <p:txBody>
          <a:bodyPr/>
          <a:lstStyle/>
          <a:p>
            <a:fld id="{7495C245-84F3-4145-B5D6-DB632322166A}" type="datetimeFigureOut">
              <a:rPr lang="zh-CN" altLang="en-US" smtClean="0"/>
              <a:t>2019/10/25</a:t>
            </a:fld>
            <a:endParaRPr lang="zh-CN" altLang="en-US"/>
          </a:p>
        </p:txBody>
      </p:sp>
      <p:sp>
        <p:nvSpPr>
          <p:cNvPr id="6" name="页脚占位符 5">
            <a:extLst>
              <a:ext uri="{FF2B5EF4-FFF2-40B4-BE49-F238E27FC236}">
                <a16:creationId xmlns:a16="http://schemas.microsoft.com/office/drawing/2014/main" xmlns="" id="{F4F8D2CB-CD4B-4A8D-B2CE-93945656B4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0A90B9D9-97CD-4DAC-98D9-B036BC1CA3CD}"/>
              </a:ext>
            </a:extLst>
          </p:cNvPr>
          <p:cNvSpPr>
            <a:spLocks noGrp="1"/>
          </p:cNvSpPr>
          <p:nvPr>
            <p:ph type="sldNum" sz="quarter" idx="12"/>
          </p:nvPr>
        </p:nvSpPr>
        <p:spPr/>
        <p:txBody>
          <a:bodyPr/>
          <a:lstStyle/>
          <a:p>
            <a:fld id="{346EDD7C-6965-498C-AAD6-D9D26DA933AC}" type="slidenum">
              <a:rPr lang="zh-CN" altLang="en-US" smtClean="0"/>
              <a:t>‹#›</a:t>
            </a:fld>
            <a:endParaRPr lang="zh-CN" altLang="en-US"/>
          </a:p>
        </p:txBody>
      </p:sp>
    </p:spTree>
    <p:extLst>
      <p:ext uri="{BB962C8B-B14F-4D97-AF65-F5344CB8AC3E}">
        <p14:creationId xmlns:p14="http://schemas.microsoft.com/office/powerpoint/2010/main" val="107010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B365DD0-67A3-4161-8591-C73B4A48C73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DF0B8FA-CD11-4E3B-BCC6-73544B7AA9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97C7371E-ADFE-4FD6-BB3C-37396CA6DC1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FF44D5E6-9F15-4067-ADB8-81B57BDF13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CD71D903-A0D4-4236-8043-CFB03D3F067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4A6896FB-EB60-4B9E-8AB9-5E1E6DF1AE50}"/>
              </a:ext>
            </a:extLst>
          </p:cNvPr>
          <p:cNvSpPr>
            <a:spLocks noGrp="1"/>
          </p:cNvSpPr>
          <p:nvPr>
            <p:ph type="dt" sz="half" idx="10"/>
          </p:nvPr>
        </p:nvSpPr>
        <p:spPr/>
        <p:txBody>
          <a:bodyPr/>
          <a:lstStyle/>
          <a:p>
            <a:fld id="{7495C245-84F3-4145-B5D6-DB632322166A}" type="datetimeFigureOut">
              <a:rPr lang="zh-CN" altLang="en-US" smtClean="0"/>
              <a:t>2019/10/25</a:t>
            </a:fld>
            <a:endParaRPr lang="zh-CN" altLang="en-US"/>
          </a:p>
        </p:txBody>
      </p:sp>
      <p:sp>
        <p:nvSpPr>
          <p:cNvPr id="8" name="页脚占位符 7">
            <a:extLst>
              <a:ext uri="{FF2B5EF4-FFF2-40B4-BE49-F238E27FC236}">
                <a16:creationId xmlns:a16="http://schemas.microsoft.com/office/drawing/2014/main" xmlns="" id="{1DBB10FE-009A-47AF-A7DA-DAE651B242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8E0DFCCA-4C03-4BA4-8516-004033130018}"/>
              </a:ext>
            </a:extLst>
          </p:cNvPr>
          <p:cNvSpPr>
            <a:spLocks noGrp="1"/>
          </p:cNvSpPr>
          <p:nvPr>
            <p:ph type="sldNum" sz="quarter" idx="12"/>
          </p:nvPr>
        </p:nvSpPr>
        <p:spPr/>
        <p:txBody>
          <a:bodyPr/>
          <a:lstStyle/>
          <a:p>
            <a:fld id="{346EDD7C-6965-498C-AAD6-D9D26DA933AC}" type="slidenum">
              <a:rPr lang="zh-CN" altLang="en-US" smtClean="0"/>
              <a:t>‹#›</a:t>
            </a:fld>
            <a:endParaRPr lang="zh-CN" altLang="en-US"/>
          </a:p>
        </p:txBody>
      </p:sp>
    </p:spTree>
    <p:extLst>
      <p:ext uri="{BB962C8B-B14F-4D97-AF65-F5344CB8AC3E}">
        <p14:creationId xmlns:p14="http://schemas.microsoft.com/office/powerpoint/2010/main" val="44384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F2A576C-3689-47F8-BCA5-5CE4A99016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0F6226A6-7070-4762-B285-B4840360A6E8}"/>
              </a:ext>
            </a:extLst>
          </p:cNvPr>
          <p:cNvSpPr>
            <a:spLocks noGrp="1"/>
          </p:cNvSpPr>
          <p:nvPr>
            <p:ph type="dt" sz="half" idx="10"/>
          </p:nvPr>
        </p:nvSpPr>
        <p:spPr/>
        <p:txBody>
          <a:bodyPr/>
          <a:lstStyle/>
          <a:p>
            <a:fld id="{7495C245-84F3-4145-B5D6-DB632322166A}" type="datetimeFigureOut">
              <a:rPr lang="zh-CN" altLang="en-US" smtClean="0"/>
              <a:t>2019/10/25</a:t>
            </a:fld>
            <a:endParaRPr lang="zh-CN" altLang="en-US"/>
          </a:p>
        </p:txBody>
      </p:sp>
      <p:sp>
        <p:nvSpPr>
          <p:cNvPr id="4" name="页脚占位符 3">
            <a:extLst>
              <a:ext uri="{FF2B5EF4-FFF2-40B4-BE49-F238E27FC236}">
                <a16:creationId xmlns:a16="http://schemas.microsoft.com/office/drawing/2014/main" xmlns="" id="{707B4FF3-6A16-44F6-9195-5379AFBC2F7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1512476F-F6A2-4833-BE6D-6904428DD681}"/>
              </a:ext>
            </a:extLst>
          </p:cNvPr>
          <p:cNvSpPr>
            <a:spLocks noGrp="1"/>
          </p:cNvSpPr>
          <p:nvPr>
            <p:ph type="sldNum" sz="quarter" idx="12"/>
          </p:nvPr>
        </p:nvSpPr>
        <p:spPr/>
        <p:txBody>
          <a:bodyPr/>
          <a:lstStyle/>
          <a:p>
            <a:fld id="{346EDD7C-6965-498C-AAD6-D9D26DA933AC}" type="slidenum">
              <a:rPr lang="zh-CN" altLang="en-US" smtClean="0"/>
              <a:t>‹#›</a:t>
            </a:fld>
            <a:endParaRPr lang="zh-CN" altLang="en-US"/>
          </a:p>
        </p:txBody>
      </p:sp>
    </p:spTree>
    <p:extLst>
      <p:ext uri="{BB962C8B-B14F-4D97-AF65-F5344CB8AC3E}">
        <p14:creationId xmlns:p14="http://schemas.microsoft.com/office/powerpoint/2010/main" val="264569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A8DF0CF1-2D82-46EE-9AAC-10DA63E0D0B1}"/>
              </a:ext>
            </a:extLst>
          </p:cNvPr>
          <p:cNvSpPr>
            <a:spLocks noGrp="1"/>
          </p:cNvSpPr>
          <p:nvPr>
            <p:ph type="dt" sz="half" idx="10"/>
          </p:nvPr>
        </p:nvSpPr>
        <p:spPr/>
        <p:txBody>
          <a:bodyPr/>
          <a:lstStyle/>
          <a:p>
            <a:fld id="{7495C245-84F3-4145-B5D6-DB632322166A}" type="datetimeFigureOut">
              <a:rPr lang="zh-CN" altLang="en-US" smtClean="0"/>
              <a:t>2019/10/25</a:t>
            </a:fld>
            <a:endParaRPr lang="zh-CN" altLang="en-US"/>
          </a:p>
        </p:txBody>
      </p:sp>
      <p:sp>
        <p:nvSpPr>
          <p:cNvPr id="3" name="页脚占位符 2">
            <a:extLst>
              <a:ext uri="{FF2B5EF4-FFF2-40B4-BE49-F238E27FC236}">
                <a16:creationId xmlns:a16="http://schemas.microsoft.com/office/drawing/2014/main" xmlns="" id="{E0D6B996-480C-4B15-8DF3-5AF77B9AAC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0D9F61EE-B67E-4AC7-B97C-CBDF29E37DC0}"/>
              </a:ext>
            </a:extLst>
          </p:cNvPr>
          <p:cNvSpPr>
            <a:spLocks noGrp="1"/>
          </p:cNvSpPr>
          <p:nvPr>
            <p:ph type="sldNum" sz="quarter" idx="12"/>
          </p:nvPr>
        </p:nvSpPr>
        <p:spPr/>
        <p:txBody>
          <a:bodyPr/>
          <a:lstStyle/>
          <a:p>
            <a:fld id="{346EDD7C-6965-498C-AAD6-D9D26DA933AC}" type="slidenum">
              <a:rPr lang="zh-CN" altLang="en-US" smtClean="0"/>
              <a:t>‹#›</a:t>
            </a:fld>
            <a:endParaRPr lang="zh-CN" altLang="en-US"/>
          </a:p>
        </p:txBody>
      </p:sp>
    </p:spTree>
    <p:extLst>
      <p:ext uri="{BB962C8B-B14F-4D97-AF65-F5344CB8AC3E}">
        <p14:creationId xmlns:p14="http://schemas.microsoft.com/office/powerpoint/2010/main" val="2476668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54057B-F5F0-47A4-8452-3ADE13E5B2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2AA0633B-1AE1-459C-B765-AC0FBC4A95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140EAA6D-DCAF-43A9-8304-4696391A5F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67240678-BB74-4BF2-B2A7-F3BB4311E219}"/>
              </a:ext>
            </a:extLst>
          </p:cNvPr>
          <p:cNvSpPr>
            <a:spLocks noGrp="1"/>
          </p:cNvSpPr>
          <p:nvPr>
            <p:ph type="dt" sz="half" idx="10"/>
          </p:nvPr>
        </p:nvSpPr>
        <p:spPr/>
        <p:txBody>
          <a:bodyPr/>
          <a:lstStyle/>
          <a:p>
            <a:fld id="{7495C245-84F3-4145-B5D6-DB632322166A}" type="datetimeFigureOut">
              <a:rPr lang="zh-CN" altLang="en-US" smtClean="0"/>
              <a:t>2019/10/25</a:t>
            </a:fld>
            <a:endParaRPr lang="zh-CN" altLang="en-US"/>
          </a:p>
        </p:txBody>
      </p:sp>
      <p:sp>
        <p:nvSpPr>
          <p:cNvPr id="6" name="页脚占位符 5">
            <a:extLst>
              <a:ext uri="{FF2B5EF4-FFF2-40B4-BE49-F238E27FC236}">
                <a16:creationId xmlns:a16="http://schemas.microsoft.com/office/drawing/2014/main" xmlns="" id="{8AE09C86-D49E-4634-983F-82F0847025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70079761-17C9-477E-B02A-58CFE0B83137}"/>
              </a:ext>
            </a:extLst>
          </p:cNvPr>
          <p:cNvSpPr>
            <a:spLocks noGrp="1"/>
          </p:cNvSpPr>
          <p:nvPr>
            <p:ph type="sldNum" sz="quarter" idx="12"/>
          </p:nvPr>
        </p:nvSpPr>
        <p:spPr/>
        <p:txBody>
          <a:bodyPr/>
          <a:lstStyle/>
          <a:p>
            <a:fld id="{346EDD7C-6965-498C-AAD6-D9D26DA933AC}" type="slidenum">
              <a:rPr lang="zh-CN" altLang="en-US" smtClean="0"/>
              <a:t>‹#›</a:t>
            </a:fld>
            <a:endParaRPr lang="zh-CN" altLang="en-US"/>
          </a:p>
        </p:txBody>
      </p:sp>
    </p:spTree>
    <p:extLst>
      <p:ext uri="{BB962C8B-B14F-4D97-AF65-F5344CB8AC3E}">
        <p14:creationId xmlns:p14="http://schemas.microsoft.com/office/powerpoint/2010/main" val="259121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B14404-F599-47C7-9780-66BF97CCDF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E3CB0D5B-9EAA-4378-AE6B-4910E1BDC6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B8BFE75F-7BD5-47BD-A880-63D09D0C9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53D23927-1C5F-427B-B040-F63D9673E84A}"/>
              </a:ext>
            </a:extLst>
          </p:cNvPr>
          <p:cNvSpPr>
            <a:spLocks noGrp="1"/>
          </p:cNvSpPr>
          <p:nvPr>
            <p:ph type="dt" sz="half" idx="10"/>
          </p:nvPr>
        </p:nvSpPr>
        <p:spPr/>
        <p:txBody>
          <a:bodyPr/>
          <a:lstStyle/>
          <a:p>
            <a:fld id="{7495C245-84F3-4145-B5D6-DB632322166A}" type="datetimeFigureOut">
              <a:rPr lang="zh-CN" altLang="en-US" smtClean="0"/>
              <a:t>2019/10/25</a:t>
            </a:fld>
            <a:endParaRPr lang="zh-CN" altLang="en-US"/>
          </a:p>
        </p:txBody>
      </p:sp>
      <p:sp>
        <p:nvSpPr>
          <p:cNvPr id="6" name="页脚占位符 5">
            <a:extLst>
              <a:ext uri="{FF2B5EF4-FFF2-40B4-BE49-F238E27FC236}">
                <a16:creationId xmlns:a16="http://schemas.microsoft.com/office/drawing/2014/main" xmlns="" id="{F4CEB1C8-6C42-45F5-A83B-29691BA379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F356928-0002-452C-8B40-ABB597F12425}"/>
              </a:ext>
            </a:extLst>
          </p:cNvPr>
          <p:cNvSpPr>
            <a:spLocks noGrp="1"/>
          </p:cNvSpPr>
          <p:nvPr>
            <p:ph type="sldNum" sz="quarter" idx="12"/>
          </p:nvPr>
        </p:nvSpPr>
        <p:spPr/>
        <p:txBody>
          <a:bodyPr/>
          <a:lstStyle/>
          <a:p>
            <a:fld id="{346EDD7C-6965-498C-AAD6-D9D26DA933AC}" type="slidenum">
              <a:rPr lang="zh-CN" altLang="en-US" smtClean="0"/>
              <a:t>‹#›</a:t>
            </a:fld>
            <a:endParaRPr lang="zh-CN" altLang="en-US"/>
          </a:p>
        </p:txBody>
      </p:sp>
    </p:spTree>
    <p:extLst>
      <p:ext uri="{BB962C8B-B14F-4D97-AF65-F5344CB8AC3E}">
        <p14:creationId xmlns:p14="http://schemas.microsoft.com/office/powerpoint/2010/main" val="1663592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624042B3-0C11-4E27-AE86-58A4035CB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58D5904F-2739-4AA1-A45F-8171E0C3F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50453955-3E71-4E79-9671-7E3C32278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5C245-84F3-4145-B5D6-DB632322166A}"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xmlns="" id="{C072E12B-2FDB-4E26-BB98-39721897C0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F4595B42-5829-46C6-A5CD-31B1B8CF91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EDD7C-6965-498C-AAD6-D9D26DA933AC}" type="slidenum">
              <a:rPr lang="zh-CN" altLang="en-US" smtClean="0"/>
              <a:t>‹#›</a:t>
            </a:fld>
            <a:endParaRPr lang="zh-CN" altLang="en-US"/>
          </a:p>
        </p:txBody>
      </p:sp>
    </p:spTree>
    <p:extLst>
      <p:ext uri="{BB962C8B-B14F-4D97-AF65-F5344CB8AC3E}">
        <p14:creationId xmlns:p14="http://schemas.microsoft.com/office/powerpoint/2010/main" val="384484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39417" y="2437534"/>
            <a:ext cx="10377394" cy="584775"/>
          </a:xfrm>
          <a:prstGeom prst="rect">
            <a:avLst/>
          </a:prstGeom>
        </p:spPr>
        <p:txBody>
          <a:bodyPr wrap="square">
            <a:spAutoFit/>
          </a:bodyPr>
          <a:lstStyle/>
          <a:p>
            <a:r>
              <a:rPr lang="en-US" altLang="zh-CN" sz="3200" b="1" dirty="0">
                <a:latin typeface="Times New Roman" panose="02020603050405020304" pitchFamily="18" charset="0"/>
                <a:cs typeface="Times New Roman" panose="02020603050405020304" pitchFamily="18" charset="0"/>
              </a:rPr>
              <a:t>New filter order and coefficient solution and </a:t>
            </a:r>
            <a:r>
              <a:rPr lang="en-US" altLang="zh-CN" sz="3200" b="1" dirty="0" err="1">
                <a:latin typeface="Times New Roman" panose="02020603050405020304" pitchFamily="18" charset="0"/>
                <a:cs typeface="Times New Roman" panose="02020603050405020304" pitchFamily="18" charset="0"/>
              </a:rPr>
              <a:t>LatLRRNet</a:t>
            </a:r>
            <a:endParaRPr lang="zh-CN" altLang="en-US" sz="3200" dirty="0"/>
          </a:p>
        </p:txBody>
      </p:sp>
      <p:sp>
        <p:nvSpPr>
          <p:cNvPr id="5" name="文本框 4"/>
          <p:cNvSpPr txBox="1"/>
          <p:nvPr/>
        </p:nvSpPr>
        <p:spPr>
          <a:xfrm>
            <a:off x="9366759" y="5414712"/>
            <a:ext cx="2297151"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Pan </a:t>
            </a:r>
            <a:r>
              <a:rPr lang="en-US" altLang="zh-CN" sz="2400" b="1" dirty="0" err="1">
                <a:latin typeface="Times New Roman" panose="02020603050405020304" pitchFamily="18" charset="0"/>
                <a:cs typeface="Times New Roman" panose="02020603050405020304" pitchFamily="18" charset="0"/>
              </a:rPr>
              <a:t>Yichen</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29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208E3CF0-9142-4727-A154-86EDDB25B282}"/>
              </a:ext>
            </a:extLst>
          </p:cNvPr>
          <p:cNvSpPr/>
          <p:nvPr/>
        </p:nvSpPr>
        <p:spPr>
          <a:xfrm>
            <a:off x="1654627" y="393451"/>
            <a:ext cx="8523515" cy="960328"/>
          </a:xfrm>
          <a:prstGeom prst="rect">
            <a:avLst/>
          </a:prstGeom>
        </p:spPr>
        <p:txBody>
          <a:bodyPr wrap="square">
            <a:spAutoFit/>
          </a:bodyPr>
          <a:lstStyle/>
          <a:p>
            <a:pPr>
              <a:lnSpc>
                <a:spcPct val="150000"/>
              </a:lnSpc>
            </a:pPr>
            <a:r>
              <a:rPr lang="en-US" altLang="zh-CN" dirty="0">
                <a:solidFill>
                  <a:srgbClr val="000000"/>
                </a:solidFill>
                <a:latin typeface="Times New Roman" panose="02020603050405020304" pitchFamily="18" charset="0"/>
                <a:cs typeface="Times New Roman" panose="02020603050405020304" pitchFamily="18" charset="0"/>
              </a:rPr>
              <a:t>The network contains only the very basic data processing components: </a:t>
            </a:r>
            <a:r>
              <a:rPr lang="en-US" altLang="zh-CN" sz="2000" dirty="0">
                <a:solidFill>
                  <a:srgbClr val="FF0000"/>
                </a:solidFill>
                <a:latin typeface="Times New Roman" panose="02020603050405020304" pitchFamily="18" charset="0"/>
                <a:cs typeface="Times New Roman" panose="02020603050405020304" pitchFamily="18" charset="0"/>
              </a:rPr>
              <a:t>cascaded principal component analysis (PCA)</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FF0000"/>
                </a:solidFill>
                <a:latin typeface="Times New Roman" panose="02020603050405020304" pitchFamily="18" charset="0"/>
                <a:cs typeface="Times New Roman" panose="02020603050405020304" pitchFamily="18" charset="0"/>
              </a:rPr>
              <a:t>binary hashing</a:t>
            </a:r>
            <a:r>
              <a:rPr lang="en-US" altLang="zh-CN" dirty="0">
                <a:solidFill>
                  <a:srgbClr val="000000"/>
                </a:solidFill>
                <a:latin typeface="Times New Roman" panose="02020603050405020304" pitchFamily="18" charset="0"/>
                <a:cs typeface="Times New Roman" panose="02020603050405020304" pitchFamily="18" charset="0"/>
              </a:rPr>
              <a:t>, and </a:t>
            </a:r>
            <a:r>
              <a:rPr lang="en-US" altLang="zh-CN" sz="2000" dirty="0">
                <a:solidFill>
                  <a:srgbClr val="FF0000"/>
                </a:solidFill>
                <a:latin typeface="Times New Roman" panose="02020603050405020304" pitchFamily="18" charset="0"/>
                <a:cs typeface="Times New Roman" panose="02020603050405020304" pitchFamily="18" charset="0"/>
              </a:rPr>
              <a:t>block-wise histograms</a:t>
            </a:r>
            <a:r>
              <a:rPr lang="en-US" altLang="zh-CN" dirty="0">
                <a:solidFill>
                  <a:srgbClr val="000000"/>
                </a:solidFill>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xmlns="" id="{F632A1BC-DCCB-44D8-B89B-052531B0C042}"/>
              </a:ext>
            </a:extLst>
          </p:cNvPr>
          <p:cNvPicPr>
            <a:picLocks noChangeAspect="1"/>
          </p:cNvPicPr>
          <p:nvPr/>
        </p:nvPicPr>
        <p:blipFill>
          <a:blip r:embed="rId3"/>
          <a:stretch>
            <a:fillRect/>
          </a:stretch>
        </p:blipFill>
        <p:spPr>
          <a:xfrm>
            <a:off x="2684325" y="1353779"/>
            <a:ext cx="5833382" cy="4532737"/>
          </a:xfrm>
          <a:prstGeom prst="rect">
            <a:avLst/>
          </a:prstGeom>
        </p:spPr>
      </p:pic>
      <p:sp>
        <p:nvSpPr>
          <p:cNvPr id="6" name="矩形 5">
            <a:extLst>
              <a:ext uri="{FF2B5EF4-FFF2-40B4-BE49-F238E27FC236}">
                <a16:creationId xmlns:a16="http://schemas.microsoft.com/office/drawing/2014/main" xmlns="" id="{66B215DB-DCEE-4150-930E-5D573BBAD03C}"/>
              </a:ext>
            </a:extLst>
          </p:cNvPr>
          <p:cNvSpPr/>
          <p:nvPr/>
        </p:nvSpPr>
        <p:spPr>
          <a:xfrm>
            <a:off x="1459363" y="5835219"/>
            <a:ext cx="8914041" cy="879472"/>
          </a:xfrm>
          <a:prstGeom prst="rect">
            <a:avLst/>
          </a:prstGeom>
        </p:spPr>
        <p:txBody>
          <a:bodyPr wrap="square">
            <a:spAutoFit/>
          </a:bodyPr>
          <a:lstStyle/>
          <a:p>
            <a:pPr>
              <a:lnSpc>
                <a:spcPct val="150000"/>
              </a:lnSpc>
            </a:pPr>
            <a:r>
              <a:rPr lang="en-US" altLang="zh-CN" dirty="0">
                <a:solidFill>
                  <a:srgbClr val="000000"/>
                </a:solidFill>
                <a:latin typeface="Times New Roman" panose="02020603050405020304" pitchFamily="18" charset="0"/>
                <a:cs typeface="Times New Roman" panose="02020603050405020304" pitchFamily="18" charset="0"/>
              </a:rPr>
              <a:t>PCANet learns the two-layer filter bank from the PCA in series, and finally generates the final feature through binarization and block-based histograms.</a:t>
            </a:r>
            <a:endParaRPr lang="zh-CN" altLang="en-US" dirty="0"/>
          </a:p>
        </p:txBody>
      </p:sp>
    </p:spTree>
    <p:extLst>
      <p:ext uri="{BB962C8B-B14F-4D97-AF65-F5344CB8AC3E}">
        <p14:creationId xmlns:p14="http://schemas.microsoft.com/office/powerpoint/2010/main" val="2726708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xmlns="" id="{B5B8EDD0-44FE-4BAF-862C-192EC1588D50}"/>
                  </a:ext>
                </a:extLst>
              </p:cNvPr>
              <p:cNvSpPr txBox="1"/>
              <p:nvPr/>
            </p:nvSpPr>
            <p:spPr>
              <a:xfrm>
                <a:off x="1527568" y="37043"/>
                <a:ext cx="8414660" cy="692241"/>
              </a:xfrm>
              <a:prstGeom prst="rect">
                <a:avLst/>
              </a:prstGeom>
              <a:noFill/>
            </p:spPr>
            <p:txBody>
              <a:bodyPr wrap="square" rtlCol="0">
                <a:spAutoFit/>
              </a:bodyPr>
              <a:lstStyle/>
              <a:p>
                <a:r>
                  <a:rPr lang="en-US" altLang="zh-CN" sz="2000" b="1" dirty="0">
                    <a:solidFill>
                      <a:srgbClr val="FF0000"/>
                    </a:solidFill>
                    <a:latin typeface="Times New Roman" panose="02020603050405020304" pitchFamily="18" charset="0"/>
                    <a:cs typeface="Times New Roman" panose="02020603050405020304" pitchFamily="18" charset="0"/>
                  </a:rPr>
                  <a:t>First layer Input:</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             N images </a:t>
                </a:r>
                <a14:m>
                  <m:oMath xmlns:m="http://schemas.openxmlformats.org/officeDocument/2006/math">
                    <m:sSubSup>
                      <m:sSubSupPr>
                        <m:ctrlPr>
                          <a:rPr lang="en-US" altLang="zh-CN" i="1" smtClean="0">
                            <a:latin typeface="Cambria Math"/>
                            <a:cs typeface="Times New Roman" panose="02020603050405020304" pitchFamily="18" charset="0"/>
                          </a:rPr>
                        </m:ctrlPr>
                      </m:sSubSupPr>
                      <m:e>
                        <m:d>
                          <m:dPr>
                            <m:begChr m:val="{"/>
                            <m:endChr m:val="}"/>
                            <m:ctrlPr>
                              <a:rPr lang="en-US" altLang="zh-CN" i="1" smtClean="0">
                                <a:latin typeface="Cambria Math"/>
                                <a:cs typeface="Times New Roman" panose="02020603050405020304" pitchFamily="18" charset="0"/>
                              </a:rPr>
                            </m:ctrlPr>
                          </m:dPr>
                          <m:e>
                            <m:sSub>
                              <m:sSubPr>
                                <m:ctrlPr>
                                  <a:rPr lang="en-US" altLang="zh-CN" i="1" smtClean="0">
                                    <a:latin typeface="Cambria Math"/>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𝐼</m:t>
                                </m:r>
                              </m:e>
                              <m:sub>
                                <m:r>
                                  <a:rPr lang="en-US" altLang="zh-CN" b="0" i="1" smtClean="0">
                                    <a:latin typeface="Cambria Math" panose="02040503050406030204" pitchFamily="18" charset="0"/>
                                    <a:cs typeface="Times New Roman" panose="02020603050405020304" pitchFamily="18" charset="0"/>
                                  </a:rPr>
                                  <m:t>𝑖</m:t>
                                </m:r>
                              </m:sub>
                            </m:sSub>
                          </m:e>
                        </m:d>
                      </m:e>
                      <m:sub>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𝑁</m:t>
                        </m:r>
                      </m:sup>
                    </m:sSubSup>
                  </m:oMath>
                </a14:m>
                <a:r>
                  <a:rPr lang="en-US" altLang="zh-CN" dirty="0">
                    <a:latin typeface="Times New Roman" panose="02020603050405020304" pitchFamily="18" charset="0"/>
                    <a:cs typeface="Times New Roman" panose="02020603050405020304" pitchFamily="18" charset="0"/>
                  </a:rPr>
                  <a:t>, the size of each image is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𝑚</m:t>
                    </m:r>
                    <m:r>
                      <a:rPr lang="en-US" altLang="zh-CN" i="1" dirty="0" smtClean="0">
                        <a:latin typeface="Cambria Math" panose="02040503050406030204" pitchFamily="18" charset="0"/>
                        <a:cs typeface="Times New Roman" panose="02020603050405020304" pitchFamily="18" charset="0"/>
                      </a:rPr>
                      <m:t>×</m:t>
                    </m:r>
                    <m:r>
                      <a:rPr lang="en-US" altLang="zh-CN" i="1" dirty="0" smtClean="0">
                        <a:latin typeface="Cambria Math" panose="02040503050406030204" pitchFamily="18" charset="0"/>
                        <a:cs typeface="Times New Roman" panose="02020603050405020304" pitchFamily="18" charset="0"/>
                      </a:rPr>
                      <m:t>𝑛</m:t>
                    </m:r>
                  </m:oMath>
                </a14:m>
                <a:r>
                  <a:rPr lang="en-US" altLang="zh-CN" dirty="0">
                    <a:latin typeface="Times New Roman" panose="02020603050405020304" pitchFamily="18" charset="0"/>
                    <a:cs typeface="Times New Roman" panose="02020603050405020304" pitchFamily="18" charset="0"/>
                  </a:rPr>
                  <a:t>, patch(filter) size:</a:t>
                </a:r>
                <a14:m>
                  <m:oMath xmlns:m="http://schemas.openxmlformats.org/officeDocument/2006/math">
                    <m:sSub>
                      <m:sSubPr>
                        <m:ctrlPr>
                          <a:rPr lang="en-US" altLang="zh-CN" i="1" smtClean="0">
                            <a:latin typeface="Cambria Math"/>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𝑘</m:t>
                        </m:r>
                      </m:e>
                      <m:sub>
                        <m:r>
                          <a:rPr lang="en-US" altLang="zh-CN" b="0" i="1" smtClean="0">
                            <a:latin typeface="Cambria Math" panose="02040503050406030204" pitchFamily="18" charset="0"/>
                            <a:cs typeface="Times New Roman" panose="02020603050405020304" pitchFamily="18" charset="0"/>
                          </a:rPr>
                          <m:t>1</m:t>
                        </m:r>
                      </m:sub>
                    </m:sSub>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𝑘</m:t>
                        </m:r>
                      </m:e>
                      <m:sub>
                        <m:r>
                          <a:rPr lang="en-US" altLang="zh-CN" b="0" i="1" smtClean="0">
                            <a:latin typeface="Cambria Math" panose="02040503050406030204" pitchFamily="18" charset="0"/>
                            <a:cs typeface="Times New Roman" panose="02020603050405020304" pitchFamily="18" charset="0"/>
                          </a:rPr>
                          <m:t>2</m:t>
                        </m:r>
                      </m:sub>
                    </m:sSub>
                  </m:oMath>
                </a14:m>
                <a:endParaRPr lang="en-US" altLang="zh-CN" dirty="0">
                  <a:latin typeface="Times New Roman" panose="02020603050405020304" pitchFamily="18" charset="0"/>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B5B8EDD0-44FE-4BAF-862C-192EC1588D50}"/>
                  </a:ext>
                </a:extLst>
              </p:cNvPr>
              <p:cNvSpPr txBox="1">
                <a:spLocks noRot="1" noChangeAspect="1" noMove="1" noResize="1" noEditPoints="1" noAdjustHandles="1" noChangeArrowheads="1" noChangeShapeType="1" noTextEdit="1"/>
              </p:cNvSpPr>
              <p:nvPr/>
            </p:nvSpPr>
            <p:spPr>
              <a:xfrm>
                <a:off x="1527568" y="37043"/>
                <a:ext cx="8414660" cy="692241"/>
              </a:xfrm>
              <a:prstGeom prst="rect">
                <a:avLst/>
              </a:prstGeom>
              <a:blipFill>
                <a:blip r:embed="rId3"/>
                <a:stretch>
                  <a:fillRect l="-797" t="-4386" b="-12281"/>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xmlns="" id="{CD56A3B5-B428-469A-A303-161DCBD01ABB}"/>
              </a:ext>
            </a:extLst>
          </p:cNvPr>
          <p:cNvSpPr/>
          <p:nvPr/>
        </p:nvSpPr>
        <p:spPr>
          <a:xfrm>
            <a:off x="1503215" y="765518"/>
            <a:ext cx="2427268"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cs typeface="Times New Roman" panose="02020603050405020304" pitchFamily="18" charset="0"/>
              </a:rPr>
              <a:t>The first stage: PCA</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0D9061B1-A68D-49F1-9460-8FF65839529A}"/>
                  </a:ext>
                </a:extLst>
              </p:cNvPr>
              <p:cNvSpPr/>
              <p:nvPr/>
            </p:nvSpPr>
            <p:spPr>
              <a:xfrm>
                <a:off x="2246251" y="1105660"/>
                <a:ext cx="7268853" cy="3092450"/>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round each pixel of</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𝐼</m:t>
                        </m:r>
                      </m:e>
                      <m:sub>
                        <m:r>
                          <a:rPr lang="en-US" altLang="zh-CN" i="1">
                            <a:latin typeface="Cambria Math" panose="02040503050406030204" pitchFamily="18" charset="0"/>
                            <a:cs typeface="Times New Roman" panose="02020603050405020304" pitchFamily="18" charset="0"/>
                          </a:rPr>
                          <m:t>𝑖</m:t>
                        </m:r>
                      </m:sub>
                    </m:sSub>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taking </a:t>
                </a:r>
                <a:r>
                  <a:rPr lang="zh-CN" altLang="en-US" dirty="0">
                    <a:latin typeface="Times New Roman" panose="02020603050405020304" pitchFamily="18" charset="0"/>
                    <a:cs typeface="Times New Roman" panose="02020603050405020304" pitchFamily="18" charset="0"/>
                  </a:rPr>
                  <a:t>an</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smtClean="0">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1</m:t>
                        </m:r>
                      </m:sub>
                    </m:sSub>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2</m:t>
                        </m:r>
                      </m:sub>
                    </m:sSub>
                  </m:oMath>
                </a14:m>
                <a:r>
                  <a:rPr lang="zh-CN" altLang="en-US" dirty="0">
                    <a:solidFill>
                      <a:srgbClr val="FF0000"/>
                    </a:solidFill>
                    <a:latin typeface="Times New Roman" panose="02020603050405020304" pitchFamily="18" charset="0"/>
                    <a:cs typeface="Times New Roman" panose="02020603050405020304" pitchFamily="18" charset="0"/>
                  </a:rPr>
                  <a:t> image block</a:t>
                </a:r>
                <a:endParaRPr lang="en-US" altLang="zh-CN" b="0" i="0" dirty="0">
                  <a:latin typeface="Cambria Math" panose="02040503050406030204" pitchFamily="18" charset="0"/>
                  <a:cs typeface="Times New Roman" panose="02020603050405020304" pitchFamily="18" charset="0"/>
                </a:endParaRPr>
              </a:p>
              <a:p>
                <a:endParaRPr lang="en-US" altLang="zh-CN" sz="2800" b="0" i="0" dirty="0">
                  <a:latin typeface="Cambria Math" panose="02040503050406030204" pitchFamily="18" charset="0"/>
                  <a:cs typeface="Times New Roman" panose="02020603050405020304" pitchFamily="18" charset="0"/>
                </a:endParaRPr>
              </a:p>
              <a:p>
                <a14:m>
                  <m:oMath xmlns:m="http://schemas.openxmlformats.org/officeDocument/2006/math">
                    <m:d>
                      <m:dPr>
                        <m:begChr m:val="["/>
                        <m:endChr m:val="]"/>
                        <m:ctrlPr>
                          <a:rPr lang="en-US" altLang="zh-CN" b="0" i="1" smtClean="0">
                            <a:solidFill>
                              <a:srgbClr val="FF0000"/>
                            </a:solidFill>
                            <a:latin typeface="Cambria Math"/>
                            <a:cs typeface="Times New Roman" panose="02020603050405020304" pitchFamily="18" charset="0"/>
                          </a:rPr>
                        </m:ctrlPr>
                      </m:dPr>
                      <m:e>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𝑥</m:t>
                            </m:r>
                          </m:e>
                          <m:sub>
                            <m:r>
                              <a:rPr lang="en-US" altLang="zh-CN" i="1">
                                <a:solidFill>
                                  <a:srgbClr val="FF0000"/>
                                </a:solidFill>
                                <a:latin typeface="Cambria Math" panose="02040503050406030204" pitchFamily="18" charset="0"/>
                                <a:cs typeface="Times New Roman" panose="02020603050405020304" pitchFamily="18" charset="0"/>
                              </a:rPr>
                              <m:t>𝑖</m:t>
                            </m:r>
                            <m:r>
                              <a:rPr lang="en-US" altLang="zh-CN" i="1">
                                <a:solidFill>
                                  <a:srgbClr val="FF0000"/>
                                </a:solidFill>
                                <a:latin typeface="Cambria Math" panose="02040503050406030204" pitchFamily="18" charset="0"/>
                                <a:cs typeface="Times New Roman" panose="02020603050405020304" pitchFamily="18" charset="0"/>
                              </a:rPr>
                              <m:t>,1</m:t>
                            </m:r>
                          </m:sub>
                        </m:sSub>
                        <m:r>
                          <a:rPr lang="en-US" altLang="zh-CN" i="1">
                            <a:solidFill>
                              <a:srgbClr val="FF0000"/>
                            </a:solidFill>
                            <a:latin typeface="Cambria Math" panose="02040503050406030204" pitchFamily="18" charset="0"/>
                            <a:cs typeface="Times New Roman" panose="02020603050405020304" pitchFamily="18" charset="0"/>
                          </a:rPr>
                          <m:t>,</m:t>
                        </m:r>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𝑥</m:t>
                            </m:r>
                          </m:e>
                          <m:sub>
                            <m:r>
                              <a:rPr lang="en-US" altLang="zh-CN" i="1">
                                <a:solidFill>
                                  <a:srgbClr val="FF0000"/>
                                </a:solidFill>
                                <a:latin typeface="Cambria Math" panose="02040503050406030204" pitchFamily="18" charset="0"/>
                                <a:cs typeface="Times New Roman" panose="02020603050405020304" pitchFamily="18" charset="0"/>
                              </a:rPr>
                              <m:t>𝑖</m:t>
                            </m:r>
                            <m:r>
                              <a:rPr lang="en-US" altLang="zh-CN" i="1">
                                <a:solidFill>
                                  <a:srgbClr val="FF0000"/>
                                </a:solidFill>
                                <a:latin typeface="Cambria Math" panose="02040503050406030204" pitchFamily="18" charset="0"/>
                                <a:cs typeface="Times New Roman" panose="02020603050405020304" pitchFamily="18" charset="0"/>
                              </a:rPr>
                              <m:t>,2</m:t>
                            </m:r>
                          </m:sub>
                        </m:sSub>
                        <m:r>
                          <a:rPr lang="en-US" altLang="zh-CN" i="1">
                            <a:solidFill>
                              <a:srgbClr val="FF0000"/>
                            </a:solidFill>
                            <a:latin typeface="Cambria Math" panose="02040503050406030204" pitchFamily="18" charset="0"/>
                            <a:cs typeface="Times New Roman" panose="02020603050405020304" pitchFamily="18" charset="0"/>
                          </a:rPr>
                          <m:t>,…</m:t>
                        </m:r>
                        <m:r>
                          <a:rPr lang="en-US" altLang="zh-CN">
                            <a:solidFill>
                              <a:srgbClr val="FF0000"/>
                            </a:solidFill>
                            <a:latin typeface="Cambria Math" panose="02040503050406030204" pitchFamily="18" charset="0"/>
                            <a:cs typeface="Times New Roman" panose="02020603050405020304" pitchFamily="18" charset="0"/>
                          </a:rPr>
                          <m:t>,</m:t>
                        </m:r>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𝑥</m:t>
                            </m:r>
                          </m:e>
                          <m:sub>
                            <m:r>
                              <a:rPr lang="en-US" altLang="zh-CN" i="1">
                                <a:solidFill>
                                  <a:srgbClr val="FF0000"/>
                                </a:solidFill>
                                <a:latin typeface="Cambria Math" panose="02040503050406030204" pitchFamily="18" charset="0"/>
                                <a:cs typeface="Times New Roman" panose="02020603050405020304" pitchFamily="18" charset="0"/>
                              </a:rPr>
                              <m:t>𝑖</m:t>
                            </m:r>
                            <m:r>
                              <a:rPr lang="en-US" altLang="zh-CN" i="1">
                                <a:solidFill>
                                  <a:srgbClr val="FF0000"/>
                                </a:solidFill>
                                <a:latin typeface="Cambria Math" panose="02040503050406030204" pitchFamily="18" charset="0"/>
                                <a:cs typeface="Times New Roman" panose="02020603050405020304" pitchFamily="18" charset="0"/>
                              </a:rPr>
                              <m:t>,</m:t>
                            </m:r>
                            <m:r>
                              <a:rPr lang="en-US" altLang="zh-CN" i="1">
                                <a:solidFill>
                                  <a:srgbClr val="FF0000"/>
                                </a:solidFill>
                                <a:latin typeface="Cambria Math" panose="02040503050406030204" pitchFamily="18" charset="0"/>
                                <a:cs typeface="Times New Roman" panose="02020603050405020304" pitchFamily="18" charset="0"/>
                              </a:rPr>
                              <m:t>𝑚𝑛</m:t>
                            </m:r>
                          </m:sub>
                        </m:sSub>
                      </m:e>
                    </m:d>
                    <m:r>
                      <a:rPr lang="en-US" altLang="zh-CN" b="0" i="0" smtClean="0">
                        <a:solidFill>
                          <a:srgbClr val="FF0000"/>
                        </a:solidFill>
                        <a:latin typeface="Cambria Math" panose="02040503050406030204" pitchFamily="18" charset="0"/>
                        <a:cs typeface="Times New Roman" panose="02020603050405020304" pitchFamily="18" charset="0"/>
                      </a:rPr>
                      <m:t> </m:t>
                    </m:r>
                    <m:r>
                      <a:rPr lang="en-US" altLang="zh-CN"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smtClean="0">
                            <a:solidFill>
                              <a:srgbClr val="FF0000"/>
                            </a:solidFill>
                            <a:latin typeface="Cambria Math"/>
                            <a:ea typeface="Cambria Math" panose="02040503050406030204" pitchFamily="18" charset="0"/>
                            <a:cs typeface="Times New Roman" panose="02020603050405020304" pitchFamily="18" charset="0"/>
                          </a:rPr>
                        </m:ctrlPr>
                      </m:sSupPr>
                      <m:e>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𝑅</m:t>
                        </m:r>
                      </m:e>
                      <m:sup>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1</m:t>
                            </m:r>
                          </m:sub>
                        </m:sSub>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2</m:t>
                            </m:r>
                          </m:sub>
                        </m:sSub>
                        <m:r>
                          <a:rPr lang="en-US" altLang="zh-CN"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𝑚𝑛</m:t>
                        </m:r>
                      </m:sup>
                    </m:sSup>
                  </m:oMath>
                </a14:m>
                <a:r>
                  <a:rPr lang="en-US" altLang="zh-CN" dirty="0">
                    <a:latin typeface="Times New Roman" panose="02020603050405020304" pitchFamily="18" charset="0"/>
                    <a:cs typeface="Times New Roman" panose="02020603050405020304" pitchFamily="18" charset="0"/>
                  </a:rPr>
                  <a:t>     --vectorized image block</a:t>
                </a:r>
              </a:p>
              <a:p>
                <a:endParaRPr lang="en-US" altLang="zh-CN" dirty="0">
                  <a:solidFill>
                    <a:srgbClr val="FF0000"/>
                  </a:solidFill>
                  <a:latin typeface="Times New Roman" panose="02020603050405020304" pitchFamily="18" charset="0"/>
                  <a:cs typeface="Times New Roman" panose="02020603050405020304" pitchFamily="18" charset="0"/>
                </a:endParaRPr>
              </a:p>
              <a:p>
                <a:endParaRPr lang="en-US" altLang="zh-CN" dirty="0">
                  <a:solidFill>
                    <a:srgbClr val="FF0000"/>
                  </a:solidFill>
                  <a:latin typeface="Times New Roman" panose="02020603050405020304" pitchFamily="18" charset="0"/>
                  <a:cs typeface="Times New Roman" panose="02020603050405020304" pitchFamily="18" charset="0"/>
                </a:endParaRPr>
              </a:p>
              <a:p>
                <a14:m>
                  <m:oMath xmlns:m="http://schemas.openxmlformats.org/officeDocument/2006/math">
                    <m:d>
                      <m:dPr>
                        <m:begChr m:val="["/>
                        <m:endChr m:val="]"/>
                        <m:ctrlPr>
                          <a:rPr lang="en-US" altLang="zh-CN" i="1" smtClean="0">
                            <a:solidFill>
                              <a:srgbClr val="FF0000"/>
                            </a:solidFill>
                            <a:latin typeface="Cambria Math"/>
                            <a:cs typeface="Times New Roman" panose="02020603050405020304" pitchFamily="18" charset="0"/>
                          </a:rPr>
                        </m:ctrlPr>
                      </m:dPr>
                      <m:e>
                        <m:acc>
                          <m:accPr>
                            <m:chr m:val="̅"/>
                            <m:ctrlPr>
                              <a:rPr lang="en-US" altLang="zh-CN" i="1">
                                <a:solidFill>
                                  <a:srgbClr val="FF0000"/>
                                </a:solidFill>
                                <a:latin typeface="Cambria Math"/>
                                <a:cs typeface="Times New Roman" panose="02020603050405020304" pitchFamily="18" charset="0"/>
                              </a:rPr>
                            </m:ctrlPr>
                          </m:accPr>
                          <m:e>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𝑥</m:t>
                                </m:r>
                              </m:e>
                              <m:sub>
                                <m:r>
                                  <a:rPr lang="en-US" altLang="zh-CN" i="1">
                                    <a:solidFill>
                                      <a:srgbClr val="FF0000"/>
                                    </a:solidFill>
                                    <a:latin typeface="Cambria Math" panose="02040503050406030204" pitchFamily="18" charset="0"/>
                                    <a:cs typeface="Times New Roman" panose="02020603050405020304" pitchFamily="18" charset="0"/>
                                  </a:rPr>
                                  <m:t>𝑖</m:t>
                                </m:r>
                                <m:r>
                                  <a:rPr lang="en-US" altLang="zh-CN" i="1">
                                    <a:solidFill>
                                      <a:srgbClr val="FF0000"/>
                                    </a:solidFill>
                                    <a:latin typeface="Cambria Math" panose="02040503050406030204" pitchFamily="18" charset="0"/>
                                    <a:cs typeface="Times New Roman" panose="02020603050405020304" pitchFamily="18" charset="0"/>
                                  </a:rPr>
                                  <m:t>,1</m:t>
                                </m:r>
                              </m:sub>
                            </m:sSub>
                          </m:e>
                        </m:acc>
                        <m:r>
                          <a:rPr lang="en-US" altLang="zh-CN" i="1">
                            <a:solidFill>
                              <a:srgbClr val="FF0000"/>
                            </a:solidFill>
                            <a:latin typeface="Cambria Math" panose="02040503050406030204" pitchFamily="18" charset="0"/>
                            <a:cs typeface="Times New Roman" panose="02020603050405020304" pitchFamily="18" charset="0"/>
                          </a:rPr>
                          <m:t>,</m:t>
                        </m:r>
                        <m:acc>
                          <m:accPr>
                            <m:chr m:val="̅"/>
                            <m:ctrlPr>
                              <a:rPr lang="en-US" altLang="zh-CN" i="1">
                                <a:solidFill>
                                  <a:srgbClr val="FF0000"/>
                                </a:solidFill>
                                <a:latin typeface="Cambria Math"/>
                                <a:cs typeface="Times New Roman" panose="02020603050405020304" pitchFamily="18" charset="0"/>
                              </a:rPr>
                            </m:ctrlPr>
                          </m:accPr>
                          <m:e>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𝑥</m:t>
                                </m:r>
                              </m:e>
                              <m:sub>
                                <m:r>
                                  <a:rPr lang="en-US" altLang="zh-CN" i="1">
                                    <a:solidFill>
                                      <a:srgbClr val="FF0000"/>
                                    </a:solidFill>
                                    <a:latin typeface="Cambria Math" panose="02040503050406030204" pitchFamily="18" charset="0"/>
                                    <a:cs typeface="Times New Roman" panose="02020603050405020304" pitchFamily="18" charset="0"/>
                                  </a:rPr>
                                  <m:t>𝑖</m:t>
                                </m:r>
                                <m:r>
                                  <a:rPr lang="en-US" altLang="zh-CN" i="1">
                                    <a:solidFill>
                                      <a:srgbClr val="FF0000"/>
                                    </a:solidFill>
                                    <a:latin typeface="Cambria Math" panose="02040503050406030204" pitchFamily="18" charset="0"/>
                                    <a:cs typeface="Times New Roman" panose="02020603050405020304" pitchFamily="18" charset="0"/>
                                  </a:rPr>
                                  <m:t>,2</m:t>
                                </m:r>
                              </m:sub>
                            </m:sSub>
                          </m:e>
                        </m:acc>
                        <m:r>
                          <a:rPr lang="en-US" altLang="zh-CN" i="1">
                            <a:solidFill>
                              <a:srgbClr val="FF0000"/>
                            </a:solidFill>
                            <a:latin typeface="Cambria Math" panose="02040503050406030204" pitchFamily="18" charset="0"/>
                            <a:cs typeface="Times New Roman" panose="02020603050405020304" pitchFamily="18" charset="0"/>
                          </a:rPr>
                          <m:t>,…</m:t>
                        </m:r>
                        <m:r>
                          <a:rPr lang="en-US" altLang="zh-CN">
                            <a:solidFill>
                              <a:srgbClr val="FF0000"/>
                            </a:solidFill>
                            <a:latin typeface="Cambria Math" panose="02040503050406030204" pitchFamily="18" charset="0"/>
                            <a:cs typeface="Times New Roman" panose="02020603050405020304" pitchFamily="18" charset="0"/>
                          </a:rPr>
                          <m:t>,</m:t>
                        </m:r>
                        <m:acc>
                          <m:accPr>
                            <m:chr m:val="̅"/>
                            <m:ctrlPr>
                              <a:rPr lang="en-US" altLang="zh-CN" i="1">
                                <a:solidFill>
                                  <a:srgbClr val="FF0000"/>
                                </a:solidFill>
                                <a:latin typeface="Cambria Math"/>
                                <a:cs typeface="Times New Roman" panose="02020603050405020304" pitchFamily="18" charset="0"/>
                              </a:rPr>
                            </m:ctrlPr>
                          </m:accPr>
                          <m:e>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𝑥</m:t>
                                </m:r>
                              </m:e>
                              <m:sub>
                                <m:r>
                                  <a:rPr lang="en-US" altLang="zh-CN" i="1">
                                    <a:solidFill>
                                      <a:srgbClr val="FF0000"/>
                                    </a:solidFill>
                                    <a:latin typeface="Cambria Math" panose="02040503050406030204" pitchFamily="18" charset="0"/>
                                    <a:cs typeface="Times New Roman" panose="02020603050405020304" pitchFamily="18" charset="0"/>
                                  </a:rPr>
                                  <m:t>𝑖</m:t>
                                </m:r>
                                <m:r>
                                  <a:rPr lang="en-US" altLang="zh-CN" i="1">
                                    <a:solidFill>
                                      <a:srgbClr val="FF0000"/>
                                    </a:solidFill>
                                    <a:latin typeface="Cambria Math" panose="02040503050406030204" pitchFamily="18" charset="0"/>
                                    <a:cs typeface="Times New Roman" panose="02020603050405020304" pitchFamily="18" charset="0"/>
                                  </a:rPr>
                                  <m:t>,</m:t>
                                </m:r>
                                <m:r>
                                  <a:rPr lang="en-US" altLang="zh-CN" i="1">
                                    <a:solidFill>
                                      <a:srgbClr val="FF0000"/>
                                    </a:solidFill>
                                    <a:latin typeface="Cambria Math" panose="02040503050406030204" pitchFamily="18" charset="0"/>
                                    <a:cs typeface="Times New Roman" panose="02020603050405020304" pitchFamily="18" charset="0"/>
                                  </a:rPr>
                                  <m:t>𝑚𝑛</m:t>
                                </m:r>
                              </m:sub>
                            </m:sSub>
                          </m:e>
                        </m:acc>
                      </m:e>
                    </m:d>
                  </m:oMath>
                </a14:m>
                <a:r>
                  <a:rPr lang="en-US" altLang="zh-CN" dirty="0">
                    <a:solidFill>
                      <a:srgbClr val="FF0000"/>
                    </a:solidFill>
                    <a:ea typeface="Cambria Math" panose="02040503050406030204" pitchFamily="18" charset="0"/>
                    <a:cs typeface="Times New Roman" panose="02020603050405020304" pitchFamily="18" charset="0"/>
                  </a:rPr>
                  <a:t> </a:t>
                </a:r>
                <a14:m>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solidFill>
                              <a:srgbClr val="FF0000"/>
                            </a:solidFill>
                            <a:latin typeface="Cambria Math"/>
                            <a:ea typeface="Cambria Math" panose="02040503050406030204" pitchFamily="18" charset="0"/>
                            <a:cs typeface="Times New Roman" panose="02020603050405020304" pitchFamily="18" charset="0"/>
                          </a:rPr>
                        </m:ctrlPr>
                      </m:sSup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𝑅</m:t>
                        </m:r>
                      </m:e>
                      <m:sup>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1</m:t>
                            </m:r>
                          </m:sub>
                        </m:sSub>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2</m:t>
                            </m:r>
                          </m:sub>
                        </m:sSub>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𝑚𝑛</m:t>
                        </m:r>
                      </m:sup>
                    </m:sSup>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    --centralized image block</a:t>
                </a:r>
              </a:p>
              <a:p>
                <a:endParaRPr lang="en-US" altLang="zh-CN" b="0" i="1" dirty="0">
                  <a:solidFill>
                    <a:srgbClr val="FF0000"/>
                  </a:solidFill>
                  <a:latin typeface="Times New Roman" panose="02020603050405020304" pitchFamily="18" charset="0"/>
                  <a:cs typeface="Times New Roman" panose="02020603050405020304" pitchFamily="18" charset="0"/>
                </a:endParaRPr>
              </a:p>
              <a:p>
                <a:endParaRPr lang="en-US" altLang="zh-CN" i="1" dirty="0">
                  <a:solidFill>
                    <a:srgbClr val="FF0000"/>
                  </a:solidFill>
                  <a:latin typeface="Times New Roman" panose="02020603050405020304" pitchFamily="18" charset="0"/>
                  <a:cs typeface="Times New Roman" panose="02020603050405020304" pitchFamily="18" charset="0"/>
                </a:endParaRPr>
              </a:p>
              <a:p>
                <a14:m>
                  <m:oMath xmlns:m="http://schemas.openxmlformats.org/officeDocument/2006/math">
                    <m:r>
                      <a:rPr lang="en-US" altLang="zh-CN" b="0" i="1" smtClean="0">
                        <a:solidFill>
                          <a:srgbClr val="FF0000"/>
                        </a:solidFill>
                        <a:latin typeface="Cambria Math" panose="02040503050406030204" pitchFamily="18" charset="0"/>
                        <a:cs typeface="Times New Roman" panose="02020603050405020304" pitchFamily="18" charset="0"/>
                      </a:rPr>
                      <m:t>𝑋</m:t>
                    </m:r>
                    <m:r>
                      <a:rPr lang="en-US" altLang="zh-CN" b="0" i="1" smtClean="0">
                        <a:solidFill>
                          <a:srgbClr val="FF0000"/>
                        </a:solidFill>
                        <a:latin typeface="Cambria Math" panose="02040503050406030204" pitchFamily="18" charset="0"/>
                        <a:cs typeface="Times New Roman" panose="02020603050405020304" pitchFamily="18" charset="0"/>
                      </a:rPr>
                      <m:t>=</m:t>
                    </m:r>
                    <m:d>
                      <m:dPr>
                        <m:begChr m:val="["/>
                        <m:endChr m:val="]"/>
                        <m:ctrlPr>
                          <a:rPr lang="en-US" altLang="zh-CN" b="0" i="1" smtClean="0">
                            <a:solidFill>
                              <a:srgbClr val="FF0000"/>
                            </a:solidFill>
                            <a:latin typeface="Cambria Math"/>
                            <a:cs typeface="Times New Roman" panose="02020603050405020304" pitchFamily="18" charset="0"/>
                          </a:rPr>
                        </m:ctrlPr>
                      </m:dPr>
                      <m:e>
                        <m:acc>
                          <m:accPr>
                            <m:chr m:val="̅"/>
                            <m:ctrlPr>
                              <a:rPr lang="en-US" altLang="zh-CN" b="0" i="1" smtClean="0">
                                <a:solidFill>
                                  <a:srgbClr val="FF0000"/>
                                </a:solidFill>
                                <a:latin typeface="Cambria Math"/>
                                <a:cs typeface="Times New Roman" panose="02020603050405020304" pitchFamily="18" charset="0"/>
                              </a:rPr>
                            </m:ctrlPr>
                          </m:accPr>
                          <m:e>
                            <m:sSub>
                              <m:sSubPr>
                                <m:ctrlPr>
                                  <a:rPr lang="en-US" altLang="zh-CN" b="0" i="1" smtClean="0">
                                    <a:solidFill>
                                      <a:srgbClr val="FF0000"/>
                                    </a:solidFill>
                                    <a:latin typeface="Cambria Math"/>
                                    <a:cs typeface="Times New Roman" panose="02020603050405020304" pitchFamily="18" charset="0"/>
                                  </a:rPr>
                                </m:ctrlPr>
                              </m:sSubPr>
                              <m:e>
                                <m:r>
                                  <a:rPr lang="en-US" altLang="zh-CN" b="0" i="1" smtClean="0">
                                    <a:solidFill>
                                      <a:srgbClr val="FF0000"/>
                                    </a:solidFill>
                                    <a:latin typeface="Cambria Math" panose="02040503050406030204" pitchFamily="18" charset="0"/>
                                    <a:cs typeface="Times New Roman" panose="02020603050405020304" pitchFamily="18" charset="0"/>
                                  </a:rPr>
                                  <m:t>𝑋</m:t>
                                </m:r>
                              </m:e>
                              <m:sub>
                                <m:r>
                                  <a:rPr lang="en-US" altLang="zh-CN" b="0" i="1" smtClean="0">
                                    <a:solidFill>
                                      <a:srgbClr val="FF0000"/>
                                    </a:solidFill>
                                    <a:latin typeface="Cambria Math" panose="02040503050406030204" pitchFamily="18" charset="0"/>
                                    <a:cs typeface="Times New Roman" panose="02020603050405020304" pitchFamily="18" charset="0"/>
                                  </a:rPr>
                                  <m:t>1</m:t>
                                </m:r>
                              </m:sub>
                            </m:sSub>
                          </m:e>
                        </m:acc>
                        <m:r>
                          <a:rPr lang="en-US" altLang="zh-CN" b="0" i="1" smtClean="0">
                            <a:solidFill>
                              <a:srgbClr val="FF0000"/>
                            </a:solidFill>
                            <a:latin typeface="Cambria Math" panose="02040503050406030204" pitchFamily="18" charset="0"/>
                            <a:cs typeface="Times New Roman" panose="02020603050405020304" pitchFamily="18" charset="0"/>
                          </a:rPr>
                          <m:t>,</m:t>
                        </m:r>
                        <m:acc>
                          <m:accPr>
                            <m:chr m:val="̅"/>
                            <m:ctrlPr>
                              <a:rPr lang="en-US" altLang="zh-CN" i="1">
                                <a:solidFill>
                                  <a:srgbClr val="FF0000"/>
                                </a:solidFill>
                                <a:latin typeface="Cambria Math"/>
                                <a:cs typeface="Times New Roman" panose="02020603050405020304" pitchFamily="18" charset="0"/>
                              </a:rPr>
                            </m:ctrlPr>
                          </m:accPr>
                          <m:e>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𝑋</m:t>
                                </m:r>
                              </m:e>
                              <m:sub>
                                <m:r>
                                  <a:rPr lang="en-US" altLang="zh-CN" b="0" i="1" smtClean="0">
                                    <a:solidFill>
                                      <a:srgbClr val="FF0000"/>
                                    </a:solidFill>
                                    <a:latin typeface="Cambria Math" panose="02040503050406030204" pitchFamily="18" charset="0"/>
                                    <a:cs typeface="Times New Roman" panose="02020603050405020304" pitchFamily="18" charset="0"/>
                                  </a:rPr>
                                  <m:t>2</m:t>
                                </m:r>
                              </m:sub>
                            </m:sSub>
                          </m:e>
                        </m:acc>
                        <m:r>
                          <a:rPr lang="en-US" altLang="zh-CN" b="0" i="1" smtClean="0">
                            <a:solidFill>
                              <a:srgbClr val="FF0000"/>
                            </a:solidFill>
                            <a:latin typeface="Cambria Math" panose="02040503050406030204" pitchFamily="18" charset="0"/>
                            <a:cs typeface="Times New Roman" panose="02020603050405020304" pitchFamily="18" charset="0"/>
                          </a:rPr>
                          <m:t>,…,</m:t>
                        </m:r>
                        <m:acc>
                          <m:accPr>
                            <m:chr m:val="̅"/>
                            <m:ctrlPr>
                              <a:rPr lang="en-US" altLang="zh-CN" i="1">
                                <a:solidFill>
                                  <a:srgbClr val="FF0000"/>
                                </a:solidFill>
                                <a:latin typeface="Cambria Math"/>
                                <a:cs typeface="Times New Roman" panose="02020603050405020304" pitchFamily="18" charset="0"/>
                              </a:rPr>
                            </m:ctrlPr>
                          </m:accPr>
                          <m:e>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𝑋</m:t>
                                </m:r>
                              </m:e>
                              <m:sub>
                                <m:r>
                                  <a:rPr lang="en-US" altLang="zh-CN" b="0" i="1" smtClean="0">
                                    <a:solidFill>
                                      <a:srgbClr val="FF0000"/>
                                    </a:solidFill>
                                    <a:latin typeface="Cambria Math" panose="02040503050406030204" pitchFamily="18" charset="0"/>
                                    <a:cs typeface="Times New Roman" panose="02020603050405020304" pitchFamily="18" charset="0"/>
                                  </a:rPr>
                                  <m:t>𝑁</m:t>
                                </m:r>
                              </m:sub>
                            </m:sSub>
                          </m:e>
                        </m:acc>
                      </m:e>
                    </m:d>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solidFill>
                              <a:srgbClr val="FF0000"/>
                            </a:solidFill>
                            <a:latin typeface="Cambria Math"/>
                            <a:ea typeface="Cambria Math" panose="02040503050406030204" pitchFamily="18" charset="0"/>
                            <a:cs typeface="Times New Roman" panose="02020603050405020304" pitchFamily="18" charset="0"/>
                          </a:rPr>
                        </m:ctrlPr>
                      </m:sSup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𝑅</m:t>
                        </m:r>
                      </m:e>
                      <m:sup>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1</m:t>
                            </m:r>
                          </m:sub>
                        </m:sSub>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2</m:t>
                            </m:r>
                          </m:sub>
                        </m:sSub>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𝑁</m:t>
                        </m:r>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𝑚𝑛</m:t>
                        </m:r>
                      </m:sup>
                    </m:sSup>
                  </m:oMath>
                </a14:m>
                <a:r>
                  <a:rPr lang="en-US" altLang="zh-CN" dirty="0">
                    <a:latin typeface="Times New Roman" panose="02020603050405020304" pitchFamily="18" charset="0"/>
                    <a:cs typeface="Times New Roman" panose="02020603050405020304" pitchFamily="18" charset="0"/>
                  </a:rPr>
                  <a:t>  --all image</a:t>
                </a:r>
                <a:endParaRPr lang="zh-CN" altLang="en-US" dirty="0">
                  <a:latin typeface="Times New Roman" panose="02020603050405020304" pitchFamily="18" charset="0"/>
                  <a:cs typeface="Times New Roman" panose="02020603050405020304" pitchFamily="18" charset="0"/>
                </a:endParaRPr>
              </a:p>
              <a:p>
                <a:endParaRPr lang="zh-CN" altLang="en-US"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0D9061B1-A68D-49F1-9460-8FF65839529A}"/>
                  </a:ext>
                </a:extLst>
              </p:cNvPr>
              <p:cNvSpPr>
                <a:spLocks noRot="1" noChangeAspect="1" noMove="1" noResize="1" noEditPoints="1" noAdjustHandles="1" noChangeArrowheads="1" noChangeShapeType="1" noTextEdit="1"/>
              </p:cNvSpPr>
              <p:nvPr/>
            </p:nvSpPr>
            <p:spPr>
              <a:xfrm>
                <a:off x="2246251" y="1105660"/>
                <a:ext cx="7268853" cy="3092450"/>
              </a:xfrm>
              <a:prstGeom prst="rect">
                <a:avLst/>
              </a:prstGeom>
              <a:blipFill>
                <a:blip r:embed="rId4"/>
                <a:stretch>
                  <a:fillRect l="-671" t="-1181"/>
                </a:stretch>
              </a:blipFill>
            </p:spPr>
            <p:txBody>
              <a:bodyPr/>
              <a:lstStyle/>
              <a:p>
                <a:r>
                  <a:rPr lang="zh-CN" altLang="en-US">
                    <a:noFill/>
                  </a:rPr>
                  <a:t> </a:t>
                </a:r>
              </a:p>
            </p:txBody>
          </p:sp>
        </mc:Fallback>
      </mc:AlternateContent>
      <p:sp>
        <p:nvSpPr>
          <p:cNvPr id="7" name="箭头: 下 6">
            <a:extLst>
              <a:ext uri="{FF2B5EF4-FFF2-40B4-BE49-F238E27FC236}">
                <a16:creationId xmlns:a16="http://schemas.microsoft.com/office/drawing/2014/main" xmlns="" id="{504A49B2-2B0B-401F-B5A4-3286AFE12901}"/>
              </a:ext>
            </a:extLst>
          </p:cNvPr>
          <p:cNvSpPr/>
          <p:nvPr/>
        </p:nvSpPr>
        <p:spPr>
          <a:xfrm>
            <a:off x="4807031" y="1427738"/>
            <a:ext cx="293915" cy="457200"/>
          </a:xfrm>
          <a:prstGeom prst="downArrow">
            <a:avLst>
              <a:gd name="adj1" fmla="val 5000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下 7">
            <a:extLst>
              <a:ext uri="{FF2B5EF4-FFF2-40B4-BE49-F238E27FC236}">
                <a16:creationId xmlns:a16="http://schemas.microsoft.com/office/drawing/2014/main" xmlns="" id="{EBDC5E3C-1715-4FF4-ACD8-382FEF257964}"/>
              </a:ext>
            </a:extLst>
          </p:cNvPr>
          <p:cNvSpPr/>
          <p:nvPr/>
        </p:nvSpPr>
        <p:spPr>
          <a:xfrm>
            <a:off x="4807031" y="2117519"/>
            <a:ext cx="293915" cy="4572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xmlns="" id="{85F05CEB-6B26-47DB-B526-D5E9FD9F0152}"/>
              </a:ext>
            </a:extLst>
          </p:cNvPr>
          <p:cNvSpPr/>
          <p:nvPr/>
        </p:nvSpPr>
        <p:spPr>
          <a:xfrm>
            <a:off x="4799715" y="3035916"/>
            <a:ext cx="293915" cy="457200"/>
          </a:xfrm>
          <a:prstGeom prst="downArrow">
            <a:avLst>
              <a:gd name="adj1" fmla="val 5000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xmlns="" id="{9941689B-E6D1-4F6F-9473-06ED14B4D5E6}"/>
                  </a:ext>
                </a:extLst>
              </p:cNvPr>
              <p:cNvSpPr/>
              <p:nvPr/>
            </p:nvSpPr>
            <p:spPr>
              <a:xfrm>
                <a:off x="6536167" y="3941975"/>
                <a:ext cx="3406061" cy="4630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CN" altLang="zh-CN" i="1" kern="100" smtClean="0">
                              <a:latin typeface="Cambria Math"/>
                              <a:ea typeface="Cambria Math" panose="02040503050406030204" pitchFamily="18" charset="0"/>
                              <a:cs typeface="Times New Roman" panose="02020603050405020304" pitchFamily="18" charset="0"/>
                            </a:rPr>
                          </m:ctrlPr>
                        </m:funcPr>
                        <m:fName>
                          <m:limLow>
                            <m:limLowPr>
                              <m:ctrlPr>
                                <a:rPr lang="zh-CN" altLang="zh-CN" i="1" kern="100">
                                  <a:latin typeface="Cambria Math"/>
                                  <a:ea typeface="Cambria Math" panose="02040503050406030204" pitchFamily="18" charset="0"/>
                                  <a:cs typeface="Times New Roman" panose="02020603050405020304" pitchFamily="18" charset="0"/>
                                </a:rPr>
                              </m:ctrlPr>
                            </m:limLow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i="1" kern="100">
                                  <a:latin typeface="Cambria Math" panose="02040503050406030204" pitchFamily="18" charset="0"/>
                                  <a:ea typeface="宋体" panose="02010600030101010101" pitchFamily="2" charset="-122"/>
                                  <a:cs typeface="Times New Roman" panose="02020603050405020304" pitchFamily="18" charset="0"/>
                                </a:rPr>
                                <m:t>𝑉</m:t>
                              </m:r>
                            </m:lim>
                          </m:limLow>
                        </m:fName>
                        <m:e>
                          <m:sSubSup>
                            <m:sSubSupPr>
                              <m:ctrlPr>
                                <a:rPr lang="zh-CN" altLang="zh-CN" i="1" kern="100">
                                  <a:latin typeface="Cambria Math"/>
                                  <a:ea typeface="Cambria Math" panose="02040503050406030204" pitchFamily="18" charset="0"/>
                                  <a:cs typeface="Times New Roman" panose="02020603050405020304" pitchFamily="18" charset="0"/>
                                </a:rPr>
                              </m:ctrlPr>
                            </m:sSubSupPr>
                            <m:e>
                              <m:d>
                                <m:dPr>
                                  <m:begChr m:val="‖"/>
                                  <m:endChr m:val="‖"/>
                                  <m:ctrlPr>
                                    <a:rPr lang="zh-CN" altLang="zh-CN" i="1" kern="100">
                                      <a:latin typeface="Cambria Math"/>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𝑋</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𝑉</m:t>
                                  </m:r>
                                  <m:sSup>
                                    <m:sSupPr>
                                      <m:ctrlPr>
                                        <a:rPr lang="en-US" altLang="zh-CN" i="1" kern="100" smtClean="0">
                                          <a:latin typeface="Cambria Math"/>
                                          <a:ea typeface="宋体" panose="02010600030101010101" pitchFamily="2" charset="-122"/>
                                          <a:cs typeface="Times New Roman" panose="02020603050405020304" pitchFamily="18" charset="0"/>
                                        </a:rPr>
                                      </m:ctrlPr>
                                    </m:sSup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𝑉</m:t>
                                      </m:r>
                                    </m:e>
                                    <m:sup>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𝑋</m:t>
                                  </m:r>
                                </m:e>
                              </m:d>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𝐹</m:t>
                              </m:r>
                            </m:sub>
                            <m:sup>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p>
                          </m:sSubSup>
                        </m:e>
                      </m:func>
                      <m:r>
                        <a:rPr lang="en-US" altLang="zh-CN" kern="10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𝑠</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i="1" kern="100">
                          <a:latin typeface="Cambria Math" panose="02040503050406030204" pitchFamily="18" charset="0"/>
                          <a:ea typeface="宋体" panose="02010600030101010101" pitchFamily="2" charset="-122"/>
                          <a:cs typeface="Times New Roman" panose="02020603050405020304" pitchFamily="18" charset="0"/>
                        </a:rPr>
                        <m:t>.   </m:t>
                      </m:r>
                      <m:sSup>
                        <m:sSupPr>
                          <m:ctrlPr>
                            <a:rPr lang="zh-CN" altLang="zh-CN" i="1" kern="100">
                              <a:latin typeface="Cambria Math"/>
                              <a:ea typeface="Cambria Math" panose="02040503050406030204" pitchFamily="18" charset="0"/>
                              <a:cs typeface="Times New Roman" panose="02020603050405020304" pitchFamily="18" charset="0"/>
                            </a:rPr>
                          </m:ctrlPr>
                        </m:sSup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𝑉</m:t>
                          </m:r>
                        </m:e>
                        <m:sup>
                          <m:r>
                            <a:rPr lang="en-US" altLang="zh-CN" i="1" kern="100">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𝑉</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𝐼</m:t>
                      </m:r>
                    </m:oMath>
                  </m:oMathPara>
                </a14:m>
                <a:endParaRPr lang="zh-CN" altLang="en-US" dirty="0"/>
              </a:p>
            </p:txBody>
          </p:sp>
        </mc:Choice>
        <mc:Fallback xmlns="">
          <p:sp>
            <p:nvSpPr>
              <p:cNvPr id="11" name="矩形 10">
                <a:extLst>
                  <a:ext uri="{FF2B5EF4-FFF2-40B4-BE49-F238E27FC236}">
                    <a16:creationId xmlns:a16="http://schemas.microsoft.com/office/drawing/2014/main" id="{9941689B-E6D1-4F6F-9473-06ED14B4D5E6}"/>
                  </a:ext>
                </a:extLst>
              </p:cNvPr>
              <p:cNvSpPr>
                <a:spLocks noRot="1" noChangeAspect="1" noMove="1" noResize="1" noEditPoints="1" noAdjustHandles="1" noChangeArrowheads="1" noChangeShapeType="1" noTextEdit="1"/>
              </p:cNvSpPr>
              <p:nvPr/>
            </p:nvSpPr>
            <p:spPr>
              <a:xfrm>
                <a:off x="6536167" y="3941975"/>
                <a:ext cx="3406061" cy="463012"/>
              </a:xfrm>
              <a:prstGeom prst="rect">
                <a:avLst/>
              </a:prstGeom>
              <a:blipFill>
                <a:blip r:embed="rId5"/>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xmlns="" id="{366BFEA3-97F3-45E6-A7D1-84CBA3B63309}"/>
                  </a:ext>
                </a:extLst>
              </p:cNvPr>
              <p:cNvSpPr/>
              <p:nvPr/>
            </p:nvSpPr>
            <p:spPr>
              <a:xfrm>
                <a:off x="1646715" y="3951441"/>
                <a:ext cx="5015347"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Assuming that the number of filters in layer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𝑖</m:t>
                    </m:r>
                  </m:oMath>
                </a14:m>
                <a:r>
                  <a:rPr lang="en-US" altLang="zh-CN" dirty="0">
                    <a:latin typeface="Times New Roman" panose="02020603050405020304" pitchFamily="18" charset="0"/>
                    <a:cs typeface="Times New Roman" panose="02020603050405020304" pitchFamily="18" charset="0"/>
                  </a:rPr>
                  <a:t> is</a:t>
                </a:r>
                <a14:m>
                  <m:oMath xmlns:m="http://schemas.openxmlformats.org/officeDocument/2006/math">
                    <m:r>
                      <a:rPr lang="en-US" altLang="zh-CN" b="0" i="0" dirty="0" smtClean="0">
                        <a:latin typeface="Cambria Math" panose="02040503050406030204" pitchFamily="18" charset="0"/>
                        <a:cs typeface="Times New Roman" panose="02020603050405020304" pitchFamily="18" charset="0"/>
                      </a:rPr>
                      <m:t>  </m:t>
                    </m:r>
                    <m:sSub>
                      <m:sSubPr>
                        <m:ctrlPr>
                          <a:rPr lang="en-US" altLang="zh-CN" i="1" dirty="0" smtClean="0">
                            <a:latin typeface="Cambria Math"/>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𝐿</m:t>
                        </m:r>
                      </m:e>
                      <m:sub>
                        <m:r>
                          <a:rPr lang="en-US" altLang="zh-CN" b="0" i="1" dirty="0" smtClean="0">
                            <a:latin typeface="Cambria Math" panose="02040503050406030204" pitchFamily="18" charset="0"/>
                            <a:cs typeface="Times New Roman" panose="02020603050405020304" pitchFamily="18" charset="0"/>
                          </a:rPr>
                          <m:t>𝑖</m:t>
                        </m:r>
                      </m:sub>
                    </m:sSub>
                    <m:r>
                      <a:rPr lang="en-US" altLang="zh-CN" b="0" i="0" dirty="0" smtClean="0">
                        <a:latin typeface="Cambria Math" panose="02040503050406030204" pitchFamily="18" charset="0"/>
                        <a:cs typeface="Times New Roman" panose="02020603050405020304" pitchFamily="18" charset="0"/>
                      </a:rPr>
                      <m:t>:</m:t>
                    </m:r>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366BFEA3-97F3-45E6-A7D1-84CBA3B63309}"/>
                  </a:ext>
                </a:extLst>
              </p:cNvPr>
              <p:cNvSpPr>
                <a:spLocks noRot="1" noChangeAspect="1" noMove="1" noResize="1" noEditPoints="1" noAdjustHandles="1" noChangeArrowheads="1" noChangeShapeType="1" noTextEdit="1"/>
              </p:cNvSpPr>
              <p:nvPr/>
            </p:nvSpPr>
            <p:spPr>
              <a:xfrm>
                <a:off x="1646715" y="3951441"/>
                <a:ext cx="5015347" cy="369332"/>
              </a:xfrm>
              <a:prstGeom prst="rect">
                <a:avLst/>
              </a:prstGeom>
              <a:blipFill>
                <a:blip r:embed="rId6"/>
                <a:stretch>
                  <a:fillRect l="-97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xmlns="" id="{2FEAC35A-2E91-4350-BC0F-B67D839BC398}"/>
                  </a:ext>
                </a:extLst>
              </p:cNvPr>
              <p:cNvSpPr/>
              <p:nvPr/>
            </p:nvSpPr>
            <p:spPr>
              <a:xfrm>
                <a:off x="1646715" y="4410868"/>
                <a:ext cx="8740412" cy="773032"/>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The filter of the first layer</a:t>
                </a:r>
                <a:r>
                  <a:rPr lang="en-US" altLang="zh-CN" dirty="0">
                    <a:cs typeface="Times New Roman" panose="02020603050405020304" pitchFamily="18" charset="0"/>
                  </a:rPr>
                  <a:t> </a:t>
                </a:r>
                <a14:m>
                  <m:oMath xmlns:m="http://schemas.openxmlformats.org/officeDocument/2006/math">
                    <m:sSubSup>
                      <m:sSubSupPr>
                        <m:ctrlPr>
                          <a:rPr lang="en-US" altLang="zh-CN" i="1">
                            <a:solidFill>
                              <a:srgbClr val="FF0000"/>
                            </a:solidFill>
                            <a:latin typeface="Cambria Math"/>
                            <a:cs typeface="Times New Roman" panose="02020603050405020304" pitchFamily="18" charset="0"/>
                          </a:rPr>
                        </m:ctrlPr>
                      </m:sSubSupPr>
                      <m:e>
                        <m:d>
                          <m:dPr>
                            <m:begChr m:val="{"/>
                            <m:endChr m:val="}"/>
                            <m:ctrlPr>
                              <a:rPr lang="en-US" altLang="zh-CN" i="1">
                                <a:solidFill>
                                  <a:srgbClr val="FF0000"/>
                                </a:solidFill>
                                <a:latin typeface="Cambria Math"/>
                                <a:cs typeface="Times New Roman" panose="02020603050405020304" pitchFamily="18" charset="0"/>
                              </a:rPr>
                            </m:ctrlPr>
                          </m:dPr>
                          <m:e>
                            <m:sSubSup>
                              <m:sSubSupPr>
                                <m:ctrlPr>
                                  <a:rPr lang="en-US" altLang="zh-CN" i="1">
                                    <a:solidFill>
                                      <a:srgbClr val="FF0000"/>
                                    </a:solidFill>
                                    <a:latin typeface="Cambria Math"/>
                                    <a:cs typeface="Times New Roman" panose="02020603050405020304" pitchFamily="18" charset="0"/>
                                  </a:rPr>
                                </m:ctrlPr>
                              </m:sSubSupPr>
                              <m:e>
                                <m:r>
                                  <a:rPr lang="en-US" altLang="zh-CN" i="1">
                                    <a:solidFill>
                                      <a:srgbClr val="FF0000"/>
                                    </a:solidFill>
                                    <a:latin typeface="Cambria Math" panose="02040503050406030204" pitchFamily="18" charset="0"/>
                                    <a:cs typeface="Times New Roman" panose="02020603050405020304" pitchFamily="18" charset="0"/>
                                  </a:rPr>
                                  <m:t>𝑊</m:t>
                                </m:r>
                              </m:e>
                              <m:sub>
                                <m:r>
                                  <a:rPr lang="en-US" altLang="zh-CN" b="0" i="1" smtClean="0">
                                    <a:solidFill>
                                      <a:srgbClr val="FF0000"/>
                                    </a:solidFill>
                                    <a:latin typeface="Cambria Math" panose="02040503050406030204" pitchFamily="18" charset="0"/>
                                    <a:cs typeface="Times New Roman" panose="02020603050405020304" pitchFamily="18" charset="0"/>
                                  </a:rPr>
                                  <m:t>𝑙</m:t>
                                </m:r>
                              </m:sub>
                              <m:sup>
                                <m:r>
                                  <a:rPr lang="en-US" altLang="zh-CN" i="1">
                                    <a:solidFill>
                                      <a:srgbClr val="FF0000"/>
                                    </a:solidFill>
                                    <a:latin typeface="Cambria Math" panose="02040503050406030204" pitchFamily="18" charset="0"/>
                                    <a:cs typeface="Times New Roman" panose="02020603050405020304" pitchFamily="18" charset="0"/>
                                  </a:rPr>
                                  <m:t>1</m:t>
                                </m:r>
                              </m:sup>
                            </m:sSubSup>
                          </m:e>
                        </m:d>
                      </m:e>
                      <m:sub>
                        <m:r>
                          <a:rPr lang="en-US" altLang="zh-CN" b="0" i="1" smtClean="0">
                            <a:solidFill>
                              <a:srgbClr val="FF0000"/>
                            </a:solidFill>
                            <a:latin typeface="Cambria Math" panose="02040503050406030204" pitchFamily="18" charset="0"/>
                            <a:cs typeface="Times New Roman" panose="02020603050405020304" pitchFamily="18" charset="0"/>
                          </a:rPr>
                          <m:t>𝑙</m:t>
                        </m:r>
                        <m:r>
                          <a:rPr lang="en-US" altLang="zh-CN" i="1">
                            <a:solidFill>
                              <a:srgbClr val="FF0000"/>
                            </a:solidFill>
                            <a:latin typeface="Cambria Math" panose="02040503050406030204" pitchFamily="18" charset="0"/>
                            <a:cs typeface="Times New Roman" panose="02020603050405020304" pitchFamily="18" charset="0"/>
                          </a:rPr>
                          <m:t>=1</m:t>
                        </m:r>
                      </m:sub>
                      <m:sup>
                        <m:sSub>
                          <m:sSubPr>
                            <m:ctrlPr>
                              <a:rPr lang="en-US" altLang="zh-CN" i="1" dirty="0">
                                <a:solidFill>
                                  <a:srgbClr val="FF0000"/>
                                </a:solidFill>
                                <a:latin typeface="Cambria Math"/>
                                <a:cs typeface="Times New Roman" panose="02020603050405020304" pitchFamily="18" charset="0"/>
                              </a:rPr>
                            </m:ctrlPr>
                          </m:sSubPr>
                          <m:e>
                            <m:r>
                              <a:rPr lang="en-US" altLang="zh-CN" i="1" dirty="0">
                                <a:solidFill>
                                  <a:srgbClr val="FF0000"/>
                                </a:solidFill>
                                <a:latin typeface="Cambria Math" panose="02040503050406030204" pitchFamily="18" charset="0"/>
                                <a:cs typeface="Times New Roman" panose="02020603050405020304" pitchFamily="18" charset="0"/>
                              </a:rPr>
                              <m:t>𝐿</m:t>
                            </m:r>
                          </m:e>
                          <m:sub>
                            <m:r>
                              <a:rPr lang="en-US" altLang="zh-CN" i="1" dirty="0">
                                <a:solidFill>
                                  <a:srgbClr val="FF0000"/>
                                </a:solidFill>
                                <a:latin typeface="Cambria Math" panose="02040503050406030204" pitchFamily="18" charset="0"/>
                                <a:cs typeface="Times New Roman" panose="02020603050405020304" pitchFamily="18" charset="0"/>
                              </a:rPr>
                              <m:t>1</m:t>
                            </m:r>
                          </m:sub>
                        </m:sSub>
                      </m:sup>
                    </m:sSubSup>
                    <m:r>
                      <a:rPr lang="en-US" altLang="zh-CN" i="1" dirty="0">
                        <a:solidFill>
                          <a:srgbClr val="FF0000"/>
                        </a:solidFill>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is obtained by deforming the eigenvector corresponding to the first</a:t>
                </a:r>
                <a:r>
                  <a:rPr lang="en-US" altLang="zh-CN" dirty="0">
                    <a:cs typeface="Times New Roman" panose="02020603050405020304" pitchFamily="18" charset="0"/>
                  </a:rPr>
                  <a:t> </a:t>
                </a:r>
                <a14:m>
                  <m:oMath xmlns:m="http://schemas.openxmlformats.org/officeDocument/2006/math">
                    <m:sSub>
                      <m:sSubPr>
                        <m:ctrlPr>
                          <a:rPr lang="en-US" altLang="zh-CN" i="1" dirty="0">
                            <a:latin typeface="Cambria Math"/>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𝐿</m:t>
                        </m:r>
                      </m:e>
                      <m:sub>
                        <m:r>
                          <a:rPr lang="en-US" altLang="zh-CN" b="0" i="1" dirty="0" smtClean="0">
                            <a:latin typeface="Cambria Math" panose="02040503050406030204" pitchFamily="18" charset="0"/>
                            <a:cs typeface="Times New Roman" panose="02020603050405020304" pitchFamily="18" charset="0"/>
                          </a:rPr>
                          <m:t>1</m:t>
                        </m:r>
                      </m:sub>
                    </m:sSub>
                  </m:oMath>
                </a14:m>
                <a:r>
                  <a:rPr lang="zh-CN" altLang="en-US" dirty="0">
                    <a:latin typeface="Times New Roman" panose="02020603050405020304" pitchFamily="18" charset="0"/>
                    <a:cs typeface="Times New Roman" panose="02020603050405020304" pitchFamily="18" charset="0"/>
                  </a:rPr>
                  <a:t> eigenvalues obtained by principal component analysis of X.</a:t>
                </a:r>
              </a:p>
            </p:txBody>
          </p:sp>
        </mc:Choice>
        <mc:Fallback xmlns="">
          <p:sp>
            <p:nvSpPr>
              <p:cNvPr id="13" name="矩形 12">
                <a:extLst>
                  <a:ext uri="{FF2B5EF4-FFF2-40B4-BE49-F238E27FC236}">
                    <a16:creationId xmlns:a16="http://schemas.microsoft.com/office/drawing/2014/main" id="{2FEAC35A-2E91-4350-BC0F-B67D839BC398}"/>
                  </a:ext>
                </a:extLst>
              </p:cNvPr>
              <p:cNvSpPr>
                <a:spLocks noRot="1" noChangeAspect="1" noMove="1" noResize="1" noEditPoints="1" noAdjustHandles="1" noChangeArrowheads="1" noChangeShapeType="1" noTextEdit="1"/>
              </p:cNvSpPr>
              <p:nvPr/>
            </p:nvSpPr>
            <p:spPr>
              <a:xfrm>
                <a:off x="1646715" y="4410868"/>
                <a:ext cx="8740412" cy="773032"/>
              </a:xfrm>
              <a:prstGeom prst="rect">
                <a:avLst/>
              </a:prstGeom>
              <a:blipFill>
                <a:blip r:embed="rId7"/>
                <a:stretch>
                  <a:fillRect l="-558" b="-119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xmlns="" id="{E86D849F-0273-481C-865C-E661A970E0D0}"/>
                  </a:ext>
                </a:extLst>
              </p:cNvPr>
              <p:cNvSpPr txBox="1"/>
              <p:nvPr/>
            </p:nvSpPr>
            <p:spPr>
              <a:xfrm>
                <a:off x="3415569" y="5361262"/>
                <a:ext cx="1273810" cy="281937"/>
              </a:xfrm>
              <a:prstGeom prst="rect">
                <a:avLst/>
              </a:prstGeom>
              <a:noFill/>
            </p:spPr>
            <p:txBody>
              <a:bodyPr wrap="none" lIns="0" tIns="0" rIns="0" bIns="0" rtlCol="0">
                <a:spAutoFit/>
              </a:bodyPr>
              <a:lstStyle/>
              <a:p>
                <a14:m>
                  <m:oMath xmlns:m="http://schemas.openxmlformats.org/officeDocument/2006/math">
                    <m:r>
                      <a:rPr lang="en-US" altLang="zh-CN" b="0" i="1" smtClean="0">
                        <a:solidFill>
                          <a:srgbClr val="FF0000"/>
                        </a:solidFill>
                        <a:latin typeface="Cambria Math" panose="02040503050406030204" pitchFamily="18" charset="0"/>
                      </a:rPr>
                      <m:t>𝑉</m:t>
                    </m:r>
                  </m:oMath>
                </a14:m>
                <a:r>
                  <a:rPr lang="en-US" altLang="zh-CN" dirty="0">
                    <a:solidFill>
                      <a:srgbClr val="FF0000"/>
                    </a:solidFill>
                    <a:ea typeface="Cambria Math" panose="02040503050406030204" pitchFamily="18" charset="0"/>
                    <a:cs typeface="Times New Roman" panose="02020603050405020304" pitchFamily="18" charset="0"/>
                  </a:rPr>
                  <a:t> </a:t>
                </a:r>
                <a14:m>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solidFill>
                              <a:srgbClr val="FF0000"/>
                            </a:solidFill>
                            <a:latin typeface="Cambria Math"/>
                            <a:ea typeface="Cambria Math" panose="02040503050406030204" pitchFamily="18" charset="0"/>
                            <a:cs typeface="Times New Roman" panose="02020603050405020304" pitchFamily="18" charset="0"/>
                          </a:rPr>
                        </m:ctrlPr>
                      </m:sSup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𝑅</m:t>
                        </m:r>
                      </m:e>
                      <m:sup>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1</m:t>
                            </m:r>
                          </m:sub>
                        </m:sSub>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2</m:t>
                            </m:r>
                          </m:sub>
                        </m:sSub>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𝐿</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sup>
                    </m:sSup>
                  </m:oMath>
                </a14:m>
                <a:endParaRPr lang="zh-CN" altLang="en-US" dirty="0"/>
              </a:p>
            </p:txBody>
          </p:sp>
        </mc:Choice>
        <mc:Fallback xmlns="">
          <p:sp>
            <p:nvSpPr>
              <p:cNvPr id="17" name="文本框 16">
                <a:extLst>
                  <a:ext uri="{FF2B5EF4-FFF2-40B4-BE49-F238E27FC236}">
                    <a16:creationId xmlns:a16="http://schemas.microsoft.com/office/drawing/2014/main" id="{E86D849F-0273-481C-865C-E661A970E0D0}"/>
                  </a:ext>
                </a:extLst>
              </p:cNvPr>
              <p:cNvSpPr txBox="1">
                <a:spLocks noRot="1" noChangeAspect="1" noMove="1" noResize="1" noEditPoints="1" noAdjustHandles="1" noChangeArrowheads="1" noChangeShapeType="1" noTextEdit="1"/>
              </p:cNvSpPr>
              <p:nvPr/>
            </p:nvSpPr>
            <p:spPr>
              <a:xfrm>
                <a:off x="3415569" y="5361262"/>
                <a:ext cx="1273810" cy="281937"/>
              </a:xfrm>
              <a:prstGeom prst="rect">
                <a:avLst/>
              </a:prstGeom>
              <a:blipFill>
                <a:blip r:embed="rId8"/>
                <a:stretch>
                  <a:fillRect l="-6220" t="-4255" r="-3349" b="-6383"/>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xmlns="" id="{482809D6-57EF-4C78-8E89-0FCFAFAF3351}"/>
              </a:ext>
            </a:extLst>
          </p:cNvPr>
          <p:cNvSpPr/>
          <p:nvPr/>
        </p:nvSpPr>
        <p:spPr>
          <a:xfrm>
            <a:off x="4788934" y="5176596"/>
            <a:ext cx="1754006" cy="369332"/>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Matrix mapping</a:t>
            </a: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xmlns="" id="{528EE2CD-8F9C-4554-9FE3-96F2265CA3C1}"/>
                  </a:ext>
                </a:extLst>
              </p:cNvPr>
              <p:cNvSpPr/>
              <p:nvPr/>
            </p:nvSpPr>
            <p:spPr>
              <a:xfrm>
                <a:off x="6507722" y="5255761"/>
                <a:ext cx="1927194" cy="496033"/>
              </a:xfrm>
              <a:prstGeom prst="rect">
                <a:avLst/>
              </a:prstGeom>
            </p:spPr>
            <p:txBody>
              <a:bodyPr wrap="none">
                <a:spAutoFit/>
              </a:bodyPr>
              <a:lstStyle/>
              <a:p>
                <a14:m>
                  <m:oMath xmlns:m="http://schemas.openxmlformats.org/officeDocument/2006/math">
                    <m:sSubSup>
                      <m:sSubSupPr>
                        <m:ctrlPr>
                          <a:rPr lang="en-US" altLang="zh-CN" i="1" smtClean="0">
                            <a:solidFill>
                              <a:srgbClr val="FF0000"/>
                            </a:solidFill>
                            <a:latin typeface="Cambria Math"/>
                            <a:cs typeface="Times New Roman" panose="02020603050405020304" pitchFamily="18" charset="0"/>
                          </a:rPr>
                        </m:ctrlPr>
                      </m:sSubSupPr>
                      <m:e>
                        <m:d>
                          <m:dPr>
                            <m:begChr m:val="{"/>
                            <m:endChr m:val="}"/>
                            <m:ctrlPr>
                              <a:rPr lang="en-US" altLang="zh-CN" i="1">
                                <a:solidFill>
                                  <a:srgbClr val="FF0000"/>
                                </a:solidFill>
                                <a:latin typeface="Cambria Math"/>
                                <a:cs typeface="Times New Roman" panose="02020603050405020304" pitchFamily="18" charset="0"/>
                              </a:rPr>
                            </m:ctrlPr>
                          </m:dPr>
                          <m:e>
                            <m:sSubSup>
                              <m:sSubSupPr>
                                <m:ctrlPr>
                                  <a:rPr lang="en-US" altLang="zh-CN" i="1">
                                    <a:solidFill>
                                      <a:srgbClr val="FF0000"/>
                                    </a:solidFill>
                                    <a:latin typeface="Cambria Math"/>
                                    <a:cs typeface="Times New Roman" panose="02020603050405020304" pitchFamily="18" charset="0"/>
                                  </a:rPr>
                                </m:ctrlPr>
                              </m:sSubSupPr>
                              <m:e>
                                <m:r>
                                  <a:rPr lang="en-US" altLang="zh-CN" i="1">
                                    <a:solidFill>
                                      <a:srgbClr val="FF0000"/>
                                    </a:solidFill>
                                    <a:latin typeface="Cambria Math" panose="02040503050406030204" pitchFamily="18" charset="0"/>
                                    <a:cs typeface="Times New Roman" panose="02020603050405020304" pitchFamily="18" charset="0"/>
                                  </a:rPr>
                                  <m:t>𝑊</m:t>
                                </m:r>
                              </m:e>
                              <m:sub>
                                <m:r>
                                  <a:rPr lang="en-US" altLang="zh-CN" i="1" smtClean="0">
                                    <a:solidFill>
                                      <a:srgbClr val="FF0000"/>
                                    </a:solidFill>
                                    <a:latin typeface="Cambria Math" panose="02040503050406030204" pitchFamily="18" charset="0"/>
                                    <a:cs typeface="Times New Roman" panose="02020603050405020304" pitchFamily="18" charset="0"/>
                                  </a:rPr>
                                  <m:t>𝑙</m:t>
                                </m:r>
                              </m:sub>
                              <m:sup>
                                <m:r>
                                  <a:rPr lang="en-US" altLang="zh-CN" i="1">
                                    <a:solidFill>
                                      <a:srgbClr val="FF0000"/>
                                    </a:solidFill>
                                    <a:latin typeface="Cambria Math" panose="02040503050406030204" pitchFamily="18" charset="0"/>
                                    <a:cs typeface="Times New Roman" panose="02020603050405020304" pitchFamily="18" charset="0"/>
                                  </a:rPr>
                                  <m:t>1</m:t>
                                </m:r>
                              </m:sup>
                            </m:sSubSup>
                          </m:e>
                        </m:d>
                      </m:e>
                      <m:sub>
                        <m:r>
                          <a:rPr lang="en-US" altLang="zh-CN" b="0" i="1" smtClean="0">
                            <a:solidFill>
                              <a:srgbClr val="FF0000"/>
                            </a:solidFill>
                            <a:latin typeface="Cambria Math" panose="02040503050406030204" pitchFamily="18" charset="0"/>
                            <a:cs typeface="Times New Roman" panose="02020603050405020304" pitchFamily="18" charset="0"/>
                          </a:rPr>
                          <m:t>𝑙</m:t>
                        </m:r>
                        <m:r>
                          <a:rPr lang="en-US" altLang="zh-CN" i="1">
                            <a:solidFill>
                              <a:srgbClr val="FF0000"/>
                            </a:solidFill>
                            <a:latin typeface="Cambria Math" panose="02040503050406030204" pitchFamily="18" charset="0"/>
                            <a:cs typeface="Times New Roman" panose="02020603050405020304" pitchFamily="18" charset="0"/>
                          </a:rPr>
                          <m:t>=1</m:t>
                        </m:r>
                      </m:sub>
                      <m:sup>
                        <m:sSub>
                          <m:sSubPr>
                            <m:ctrlPr>
                              <a:rPr lang="en-US" altLang="zh-CN" i="1" dirty="0">
                                <a:solidFill>
                                  <a:srgbClr val="FF0000"/>
                                </a:solidFill>
                                <a:latin typeface="Cambria Math"/>
                                <a:cs typeface="Times New Roman" panose="02020603050405020304" pitchFamily="18" charset="0"/>
                              </a:rPr>
                            </m:ctrlPr>
                          </m:sSubPr>
                          <m:e>
                            <m:r>
                              <a:rPr lang="en-US" altLang="zh-CN" i="1" dirty="0">
                                <a:solidFill>
                                  <a:srgbClr val="FF0000"/>
                                </a:solidFill>
                                <a:latin typeface="Cambria Math" panose="02040503050406030204" pitchFamily="18" charset="0"/>
                                <a:cs typeface="Times New Roman" panose="02020603050405020304" pitchFamily="18" charset="0"/>
                              </a:rPr>
                              <m:t>𝐿</m:t>
                            </m:r>
                          </m:e>
                          <m:sub>
                            <m:r>
                              <a:rPr lang="en-US" altLang="zh-CN" i="1" dirty="0">
                                <a:solidFill>
                                  <a:srgbClr val="FF0000"/>
                                </a:solidFill>
                                <a:latin typeface="Cambria Math" panose="02040503050406030204" pitchFamily="18" charset="0"/>
                                <a:cs typeface="Times New Roman" panose="02020603050405020304" pitchFamily="18" charset="0"/>
                              </a:rPr>
                              <m:t>1</m:t>
                            </m:r>
                          </m:sub>
                        </m:sSub>
                      </m:sup>
                    </m:sSubSup>
                  </m:oMath>
                </a14:m>
                <a:r>
                  <a:rPr lang="en-US" altLang="zh-CN" dirty="0">
                    <a:solidFill>
                      <a:srgbClr val="FF0000"/>
                    </a:solidFill>
                    <a:ea typeface="Cambria Math" panose="02040503050406030204" pitchFamily="18" charset="0"/>
                    <a:cs typeface="Times New Roman" panose="02020603050405020304" pitchFamily="18" charset="0"/>
                  </a:rPr>
                  <a:t> </a:t>
                </a:r>
                <a14:m>
                  <m:oMath xmlns:m="http://schemas.openxmlformats.org/officeDocument/2006/math">
                    <m:sSup>
                      <m:sSupPr>
                        <m:ctrlPr>
                          <a:rPr lang="en-US" altLang="zh-CN" i="1">
                            <a:solidFill>
                              <a:srgbClr val="FF0000"/>
                            </a:solidFill>
                            <a:latin typeface="Cambria Math"/>
                            <a:ea typeface="Cambria Math" panose="02040503050406030204" pitchFamily="18" charset="0"/>
                            <a:cs typeface="Times New Roman" panose="02020603050405020304" pitchFamily="18" charset="0"/>
                          </a:rPr>
                        </m:ctrlPr>
                      </m:sSup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𝑅</m:t>
                        </m:r>
                      </m:e>
                      <m:sup>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1</m:t>
                            </m:r>
                          </m:sub>
                        </m:sSub>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2</m:t>
                            </m:r>
                          </m:sub>
                        </m:sSub>
                      </m:sup>
                    </m:sSup>
                  </m:oMath>
                </a14:m>
                <a:endParaRPr lang="zh-CN" altLang="en-US" dirty="0"/>
              </a:p>
            </p:txBody>
          </p:sp>
        </mc:Choice>
        <mc:Fallback xmlns="">
          <p:sp>
            <p:nvSpPr>
              <p:cNvPr id="19" name="矩形 18">
                <a:extLst>
                  <a:ext uri="{FF2B5EF4-FFF2-40B4-BE49-F238E27FC236}">
                    <a16:creationId xmlns:a16="http://schemas.microsoft.com/office/drawing/2014/main" id="{528EE2CD-8F9C-4554-9FE3-96F2265CA3C1}"/>
                  </a:ext>
                </a:extLst>
              </p:cNvPr>
              <p:cNvSpPr>
                <a:spLocks noRot="1" noChangeAspect="1" noMove="1" noResize="1" noEditPoints="1" noAdjustHandles="1" noChangeArrowheads="1" noChangeShapeType="1" noTextEdit="1"/>
              </p:cNvSpPr>
              <p:nvPr/>
            </p:nvSpPr>
            <p:spPr>
              <a:xfrm>
                <a:off x="6507722" y="5255761"/>
                <a:ext cx="1927194" cy="496033"/>
              </a:xfrm>
              <a:prstGeom prst="rect">
                <a:avLst/>
              </a:prstGeom>
              <a:blipFill>
                <a:blip r:embed="rId9"/>
                <a:stretch>
                  <a:fillRect b="-2439"/>
                </a:stretch>
              </a:blipFill>
            </p:spPr>
            <p:txBody>
              <a:bodyPr/>
              <a:lstStyle/>
              <a:p>
                <a:r>
                  <a:rPr lang="zh-CN" altLang="en-US">
                    <a:noFill/>
                  </a:rPr>
                  <a:t> </a:t>
                </a:r>
              </a:p>
            </p:txBody>
          </p:sp>
        </mc:Fallback>
      </mc:AlternateContent>
      <p:cxnSp>
        <p:nvCxnSpPr>
          <p:cNvPr id="21" name="直接箭头连接符 20">
            <a:extLst>
              <a:ext uri="{FF2B5EF4-FFF2-40B4-BE49-F238E27FC236}">
                <a16:creationId xmlns:a16="http://schemas.microsoft.com/office/drawing/2014/main" xmlns="" id="{FB8EABDE-87AB-4B3E-B4E6-C00258DEA5D6}"/>
              </a:ext>
            </a:extLst>
          </p:cNvPr>
          <p:cNvCxnSpPr/>
          <p:nvPr/>
        </p:nvCxnSpPr>
        <p:spPr>
          <a:xfrm>
            <a:off x="4682606" y="5576597"/>
            <a:ext cx="185356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xmlns="" id="{2451FF88-C278-4B9E-87D4-CEA845404188}"/>
                  </a:ext>
                </a:extLst>
              </p:cNvPr>
              <p:cNvSpPr/>
              <p:nvPr/>
            </p:nvSpPr>
            <p:spPr>
              <a:xfrm>
                <a:off x="1646715" y="5789036"/>
                <a:ext cx="8618244" cy="699359"/>
              </a:xfrm>
              <a:prstGeom prst="rect">
                <a:avLst/>
              </a:prstGeom>
            </p:spPr>
            <p:txBody>
              <a:bodyPr wrap="square">
                <a:spAutoFit/>
              </a:bodyPr>
              <a:lstStyle/>
              <a:p>
                <a:r>
                  <a:rPr lang="en-US" altLang="zh-CN" sz="2000" b="1" dirty="0">
                    <a:solidFill>
                      <a:srgbClr val="FF0000"/>
                    </a:solidFill>
                    <a:latin typeface="Times New Roman" panose="02020603050405020304" pitchFamily="18" charset="0"/>
                    <a:cs typeface="Times New Roman" panose="02020603050405020304" pitchFamily="18" charset="0"/>
                  </a:rPr>
                  <a:t>First layer output :</a:t>
                </a:r>
              </a:p>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Convolution filtering of the input image with </a:t>
                </a:r>
                <a:r>
                  <a:rPr lang="en-US" altLang="zh-CN" dirty="0">
                    <a:latin typeface="Times New Roman" panose="02020603050405020304" pitchFamily="18" charset="0"/>
                    <a:cs typeface="Times New Roman" panose="02020603050405020304" pitchFamily="18" charset="0"/>
                  </a:rPr>
                  <a:t>the </a:t>
                </a:r>
                <a:r>
                  <a:rPr lang="zh-CN" altLang="en-US" dirty="0">
                    <a:latin typeface="Times New Roman" panose="02020603050405020304" pitchFamily="18" charset="0"/>
                    <a:cs typeface="Times New Roman" panose="02020603050405020304" pitchFamily="18" charset="0"/>
                  </a:rPr>
                  <a:t>filter</a:t>
                </a:r>
                <a:r>
                  <a:rPr lang="en-US" altLang="zh-CN" dirty="0">
                    <a:latin typeface="Times New Roman" panose="02020603050405020304" pitchFamily="18" charset="0"/>
                    <a:cs typeface="Times New Roman" panose="02020603050405020304" pitchFamily="18" charset="0"/>
                  </a:rPr>
                  <a:t>s :</a:t>
                </a:r>
                <a14:m>
                  <m:oMath xmlns:m="http://schemas.openxmlformats.org/officeDocument/2006/math">
                    <m:r>
                      <a:rPr lang="en-US" altLang="zh-CN" b="0" i="0" smtClean="0">
                        <a:latin typeface="Cambria Math" panose="02040503050406030204" pitchFamily="18" charset="0"/>
                        <a:cs typeface="Times New Roman" panose="02020603050405020304" pitchFamily="18" charset="0"/>
                      </a:rPr>
                      <m:t>    </m:t>
                    </m:r>
                    <m:sSubSup>
                      <m:sSubSupPr>
                        <m:ctrlPr>
                          <a:rPr lang="en-US" altLang="zh-CN" i="1" smtClean="0">
                            <a:solidFill>
                              <a:srgbClr val="FF0000"/>
                            </a:solidFill>
                            <a:latin typeface="Cambria Math"/>
                            <a:cs typeface="Times New Roman" panose="02020603050405020304" pitchFamily="18" charset="0"/>
                          </a:rPr>
                        </m:ctrlPr>
                      </m:sSubSupPr>
                      <m:e>
                        <m:r>
                          <a:rPr lang="en-US" altLang="zh-CN" b="0" i="1" smtClean="0">
                            <a:solidFill>
                              <a:srgbClr val="FF0000"/>
                            </a:solidFill>
                            <a:latin typeface="Cambria Math" panose="02040503050406030204" pitchFamily="18" charset="0"/>
                            <a:cs typeface="Times New Roman" panose="02020603050405020304" pitchFamily="18" charset="0"/>
                          </a:rPr>
                          <m:t>𝐼</m:t>
                        </m:r>
                      </m:e>
                      <m:sub>
                        <m:r>
                          <a:rPr lang="en-US" altLang="zh-CN" b="0" i="1" smtClean="0">
                            <a:solidFill>
                              <a:srgbClr val="FF0000"/>
                            </a:solidFill>
                            <a:latin typeface="Cambria Math" panose="02040503050406030204" pitchFamily="18" charset="0"/>
                            <a:cs typeface="Times New Roman" panose="02020603050405020304" pitchFamily="18" charset="0"/>
                          </a:rPr>
                          <m:t>𝑖</m:t>
                        </m:r>
                      </m:sub>
                      <m:sup>
                        <m:r>
                          <a:rPr lang="en-US" altLang="zh-CN" i="1" smtClean="0">
                            <a:solidFill>
                              <a:srgbClr val="FF0000"/>
                            </a:solidFill>
                            <a:latin typeface="Cambria Math" panose="02040503050406030204" pitchFamily="18" charset="0"/>
                            <a:cs typeface="Times New Roman" panose="02020603050405020304" pitchFamily="18" charset="0"/>
                          </a:rPr>
                          <m:t>𝑙</m:t>
                        </m:r>
                      </m:sup>
                    </m:sSubSup>
                    <m:r>
                      <a:rPr lang="en-US" altLang="zh-CN" b="0" i="1" smtClean="0">
                        <a:solidFill>
                          <a:srgbClr val="FF0000"/>
                        </a:solidFill>
                        <a:latin typeface="Cambria Math" panose="02040503050406030204" pitchFamily="18" charset="0"/>
                        <a:cs typeface="Times New Roman" panose="02020603050405020304" pitchFamily="18" charset="0"/>
                      </a:rPr>
                      <m:t>=</m:t>
                    </m:r>
                    <m:sSub>
                      <m:sSubPr>
                        <m:ctrlPr>
                          <a:rPr lang="en-US" altLang="zh-CN" b="0" i="1" smtClean="0">
                            <a:solidFill>
                              <a:srgbClr val="FF0000"/>
                            </a:solidFill>
                            <a:latin typeface="Cambria Math"/>
                            <a:cs typeface="Times New Roman" panose="02020603050405020304" pitchFamily="18" charset="0"/>
                          </a:rPr>
                        </m:ctrlPr>
                      </m:sSubPr>
                      <m:e>
                        <m:r>
                          <a:rPr lang="en-US" altLang="zh-CN" b="0" i="1" smtClean="0">
                            <a:solidFill>
                              <a:srgbClr val="FF0000"/>
                            </a:solidFill>
                            <a:latin typeface="Cambria Math" panose="02040503050406030204" pitchFamily="18" charset="0"/>
                            <a:cs typeface="Times New Roman" panose="02020603050405020304" pitchFamily="18" charset="0"/>
                          </a:rPr>
                          <m:t>𝐼</m:t>
                        </m:r>
                      </m:e>
                      <m:sub>
                        <m:r>
                          <a:rPr lang="en-US" altLang="zh-CN" b="0" i="1" smtClean="0">
                            <a:solidFill>
                              <a:srgbClr val="FF0000"/>
                            </a:solidFill>
                            <a:latin typeface="Cambria Math" panose="02040503050406030204" pitchFamily="18" charset="0"/>
                            <a:cs typeface="Times New Roman" panose="02020603050405020304" pitchFamily="18" charset="0"/>
                          </a:rPr>
                          <m:t>𝑖</m:t>
                        </m:r>
                      </m:sub>
                    </m:sSub>
                    <m:r>
                      <a:rPr lang="en-US" altLang="zh-CN" b="0" i="1" smtClean="0">
                        <a:solidFill>
                          <a:srgbClr val="FF0000"/>
                        </a:solidFill>
                        <a:latin typeface="Cambria Math" panose="02040503050406030204" pitchFamily="18" charset="0"/>
                        <a:cs typeface="Times New Roman" panose="02020603050405020304" pitchFamily="18" charset="0"/>
                      </a:rPr>
                      <m:t>∗</m:t>
                    </m:r>
                    <m:sSubSup>
                      <m:sSubSupPr>
                        <m:ctrlPr>
                          <a:rPr lang="en-US" altLang="zh-CN" i="1">
                            <a:solidFill>
                              <a:srgbClr val="FF0000"/>
                            </a:solidFill>
                            <a:latin typeface="Cambria Math"/>
                            <a:cs typeface="Times New Roman" panose="02020603050405020304" pitchFamily="18" charset="0"/>
                          </a:rPr>
                        </m:ctrlPr>
                      </m:sSubSupPr>
                      <m:e>
                        <m:r>
                          <a:rPr lang="en-US" altLang="zh-CN" i="1">
                            <a:solidFill>
                              <a:srgbClr val="FF0000"/>
                            </a:solidFill>
                            <a:latin typeface="Cambria Math" panose="02040503050406030204" pitchFamily="18" charset="0"/>
                            <a:cs typeface="Times New Roman" panose="02020603050405020304" pitchFamily="18" charset="0"/>
                          </a:rPr>
                          <m:t>𝑊</m:t>
                        </m:r>
                      </m:e>
                      <m:sub>
                        <m:r>
                          <a:rPr lang="en-US" altLang="zh-CN" b="0" i="1" smtClean="0">
                            <a:solidFill>
                              <a:srgbClr val="FF0000"/>
                            </a:solidFill>
                            <a:latin typeface="Cambria Math" panose="02040503050406030204" pitchFamily="18" charset="0"/>
                            <a:cs typeface="Times New Roman" panose="02020603050405020304" pitchFamily="18" charset="0"/>
                          </a:rPr>
                          <m:t>𝑙</m:t>
                        </m:r>
                      </m:sub>
                      <m:sup>
                        <m:r>
                          <a:rPr lang="en-US" altLang="zh-CN" i="1">
                            <a:solidFill>
                              <a:srgbClr val="FF0000"/>
                            </a:solidFill>
                            <a:latin typeface="Cambria Math" panose="02040503050406030204" pitchFamily="18" charset="0"/>
                            <a:cs typeface="Times New Roman" panose="02020603050405020304" pitchFamily="18" charset="0"/>
                          </a:rPr>
                          <m:t>1</m:t>
                        </m:r>
                      </m:sup>
                    </m:sSubSup>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𝑁</m:t>
                    </m:r>
                    <m:r>
                      <a:rPr lang="en-US" altLang="zh-CN" i="1" dirty="0">
                        <a:latin typeface="Cambria Math" panose="02040503050406030204" pitchFamily="18" charset="0"/>
                        <a:cs typeface="Times New Roman" panose="02020603050405020304" pitchFamily="18" charset="0"/>
                      </a:rPr>
                      <m:t>∗</m:t>
                    </m:r>
                    <m:sSub>
                      <m:sSubPr>
                        <m:ctrlPr>
                          <a:rPr lang="en-US" altLang="zh-CN" i="1" dirty="0" smtClean="0">
                            <a:solidFill>
                              <a:schemeClr val="tx1"/>
                            </a:solidFill>
                            <a:latin typeface="Cambria Math"/>
                            <a:cs typeface="Times New Roman" panose="02020603050405020304" pitchFamily="18" charset="0"/>
                          </a:rPr>
                        </m:ctrlPr>
                      </m:sSubPr>
                      <m:e>
                        <m:r>
                          <a:rPr lang="en-US" altLang="zh-CN" i="1" dirty="0">
                            <a:solidFill>
                              <a:schemeClr val="tx1"/>
                            </a:solidFill>
                            <a:latin typeface="Cambria Math" panose="02040503050406030204" pitchFamily="18" charset="0"/>
                            <a:cs typeface="Times New Roman" panose="02020603050405020304" pitchFamily="18" charset="0"/>
                          </a:rPr>
                          <m:t>𝐿</m:t>
                        </m:r>
                      </m:e>
                      <m:sub>
                        <m:r>
                          <a:rPr lang="en-US" altLang="zh-CN" i="1" dirty="0">
                            <a:solidFill>
                              <a:schemeClr val="tx1"/>
                            </a:solidFill>
                            <a:latin typeface="Cambria Math" panose="02040503050406030204" pitchFamily="18" charset="0"/>
                            <a:cs typeface="Times New Roman" panose="02020603050405020304" pitchFamily="18" charset="0"/>
                          </a:rPr>
                          <m:t>1</m:t>
                        </m:r>
                      </m:sub>
                    </m:sSub>
                  </m:oMath>
                </a14:m>
                <a:r>
                  <a:rPr lang="en-US" altLang="zh-CN" dirty="0">
                    <a:latin typeface="Times New Roman" panose="02020603050405020304" pitchFamily="18" charset="0"/>
                    <a:cs typeface="Times New Roman" panose="02020603050405020304" pitchFamily="18" charset="0"/>
                  </a:rPr>
                  <a:t> images </a:t>
                </a:r>
                <a:endParaRPr lang="zh-CN" altLang="en-US" dirty="0">
                  <a:latin typeface="Times New Roman" panose="02020603050405020304" pitchFamily="18" charset="0"/>
                  <a:cs typeface="Times New Roman" panose="02020603050405020304" pitchFamily="18" charset="0"/>
                </a:endParaRPr>
              </a:p>
            </p:txBody>
          </p:sp>
        </mc:Choice>
        <mc:Fallback xmlns="">
          <p:sp>
            <p:nvSpPr>
              <p:cNvPr id="23" name="矩形 22">
                <a:extLst>
                  <a:ext uri="{FF2B5EF4-FFF2-40B4-BE49-F238E27FC236}">
                    <a16:creationId xmlns:a16="http://schemas.microsoft.com/office/drawing/2014/main" id="{2451FF88-C278-4B9E-87D4-CEA845404188}"/>
                  </a:ext>
                </a:extLst>
              </p:cNvPr>
              <p:cNvSpPr>
                <a:spLocks noRot="1" noChangeAspect="1" noMove="1" noResize="1" noEditPoints="1" noAdjustHandles="1" noChangeArrowheads="1" noChangeShapeType="1" noTextEdit="1"/>
              </p:cNvSpPr>
              <p:nvPr/>
            </p:nvSpPr>
            <p:spPr>
              <a:xfrm>
                <a:off x="1646715" y="5789036"/>
                <a:ext cx="8618244" cy="699359"/>
              </a:xfrm>
              <a:prstGeom prst="rect">
                <a:avLst/>
              </a:prstGeom>
              <a:blipFill>
                <a:blip r:embed="rId10"/>
                <a:stretch>
                  <a:fillRect l="-707" t="-5263" b="-131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974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xmlns="" id="{E7049285-B2D2-43DB-BD60-93A8492E8114}"/>
                  </a:ext>
                </a:extLst>
              </p:cNvPr>
              <p:cNvSpPr/>
              <p:nvPr/>
            </p:nvSpPr>
            <p:spPr>
              <a:xfrm>
                <a:off x="1527567" y="91540"/>
                <a:ext cx="8868290" cy="755463"/>
              </a:xfrm>
              <a:prstGeom prst="rect">
                <a:avLst/>
              </a:prstGeom>
            </p:spPr>
            <p:txBody>
              <a:bodyPr wrap="square">
                <a:spAutoFit/>
              </a:bodyPr>
              <a:lstStyle/>
              <a:p>
                <a:r>
                  <a:rPr lang="en-US" altLang="zh-CN" sz="2000" b="1" dirty="0">
                    <a:solidFill>
                      <a:srgbClr val="FF0000"/>
                    </a:solidFill>
                    <a:latin typeface="Times New Roman" panose="02020603050405020304" pitchFamily="18" charset="0"/>
                    <a:cs typeface="Times New Roman" panose="02020603050405020304" pitchFamily="18" charset="0"/>
                  </a:rPr>
                  <a:t>Second layer input :</a:t>
                </a:r>
              </a:p>
              <a:p>
                <a:r>
                  <a:rPr lang="en-US" altLang="zh-CN" dirty="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𝑁</m:t>
                    </m:r>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𝐿</m:t>
                        </m:r>
                      </m:e>
                      <m:sub>
                        <m:r>
                          <a:rPr lang="en-US" altLang="zh-CN" i="1" dirty="0">
                            <a:latin typeface="Cambria Math" panose="02040503050406030204" pitchFamily="18" charset="0"/>
                            <a:cs typeface="Times New Roman" panose="02020603050405020304" pitchFamily="18" charset="0"/>
                          </a:rPr>
                          <m:t>1</m:t>
                        </m:r>
                      </m:sub>
                    </m:sSub>
                  </m:oMath>
                </a14:m>
                <a:r>
                  <a:rPr lang="en-US" altLang="zh-CN" dirty="0">
                    <a:latin typeface="Times New Roman" panose="02020603050405020304" pitchFamily="18" charset="0"/>
                    <a:cs typeface="Times New Roman" panose="02020603050405020304" pitchFamily="18" charset="0"/>
                  </a:rPr>
                  <a:t> images: </a:t>
                </a:r>
                <a14:m>
                  <m:oMath xmlns:m="http://schemas.openxmlformats.org/officeDocument/2006/math">
                    <m:sSubSup>
                      <m:sSubSupPr>
                        <m:ctrlPr>
                          <a:rPr lang="en-US" altLang="zh-CN" i="1">
                            <a:solidFill>
                              <a:srgbClr val="FF0000"/>
                            </a:solidFill>
                            <a:latin typeface="Cambria Math"/>
                            <a:cs typeface="Times New Roman" panose="02020603050405020304" pitchFamily="18" charset="0"/>
                          </a:rPr>
                        </m:ctrlPr>
                      </m:sSubSupPr>
                      <m:e>
                        <m:r>
                          <a:rPr lang="en-US" altLang="zh-CN" i="1">
                            <a:solidFill>
                              <a:srgbClr val="FF0000"/>
                            </a:solidFill>
                            <a:latin typeface="Cambria Math" panose="02040503050406030204" pitchFamily="18" charset="0"/>
                            <a:cs typeface="Times New Roman" panose="02020603050405020304" pitchFamily="18" charset="0"/>
                          </a:rPr>
                          <m:t>𝐼</m:t>
                        </m:r>
                      </m:e>
                      <m:sub>
                        <m:r>
                          <a:rPr lang="en-US" altLang="zh-CN" i="1">
                            <a:solidFill>
                              <a:srgbClr val="FF0000"/>
                            </a:solidFill>
                            <a:latin typeface="Cambria Math" panose="02040503050406030204" pitchFamily="18" charset="0"/>
                            <a:cs typeface="Times New Roman" panose="02020603050405020304" pitchFamily="18" charset="0"/>
                          </a:rPr>
                          <m:t>𝑖</m:t>
                        </m:r>
                      </m:sub>
                      <m:sup>
                        <m:r>
                          <a:rPr lang="en-US" altLang="zh-CN" b="0" i="1" smtClean="0">
                            <a:solidFill>
                              <a:srgbClr val="FF0000"/>
                            </a:solidFill>
                            <a:latin typeface="Cambria Math" panose="02040503050406030204" pitchFamily="18" charset="0"/>
                            <a:cs typeface="Times New Roman" panose="02020603050405020304" pitchFamily="18" charset="0"/>
                          </a:rPr>
                          <m:t>𝑙</m:t>
                        </m:r>
                      </m:sup>
                    </m:sSubSup>
                    <m:r>
                      <a:rPr lang="en-US" altLang="zh-CN" i="1">
                        <a:solidFill>
                          <a:srgbClr val="FF0000"/>
                        </a:solidFill>
                        <a:latin typeface="Cambria Math" panose="02040503050406030204" pitchFamily="18" charset="0"/>
                        <a:cs typeface="Times New Roman" panose="02020603050405020304" pitchFamily="18" charset="0"/>
                      </a:rPr>
                      <m:t>=</m:t>
                    </m:r>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𝐼</m:t>
                        </m:r>
                      </m:e>
                      <m:sub>
                        <m:r>
                          <a:rPr lang="en-US" altLang="zh-CN" i="1">
                            <a:solidFill>
                              <a:srgbClr val="FF0000"/>
                            </a:solidFill>
                            <a:latin typeface="Cambria Math" panose="02040503050406030204" pitchFamily="18" charset="0"/>
                            <a:cs typeface="Times New Roman" panose="02020603050405020304" pitchFamily="18" charset="0"/>
                          </a:rPr>
                          <m:t>𝑖</m:t>
                        </m:r>
                      </m:sub>
                    </m:sSub>
                    <m:r>
                      <a:rPr lang="en-US" altLang="zh-CN" i="1">
                        <a:solidFill>
                          <a:srgbClr val="FF0000"/>
                        </a:solidFill>
                        <a:latin typeface="Cambria Math" panose="02040503050406030204" pitchFamily="18" charset="0"/>
                        <a:cs typeface="Times New Roman" panose="02020603050405020304" pitchFamily="18" charset="0"/>
                      </a:rPr>
                      <m:t>∗</m:t>
                    </m:r>
                    <m:sSubSup>
                      <m:sSubSupPr>
                        <m:ctrlPr>
                          <a:rPr lang="en-US" altLang="zh-CN" i="1">
                            <a:solidFill>
                              <a:srgbClr val="FF0000"/>
                            </a:solidFill>
                            <a:latin typeface="Cambria Math"/>
                            <a:cs typeface="Times New Roman" panose="02020603050405020304" pitchFamily="18" charset="0"/>
                          </a:rPr>
                        </m:ctrlPr>
                      </m:sSubSupPr>
                      <m:e>
                        <m:r>
                          <a:rPr lang="en-US" altLang="zh-CN" i="1">
                            <a:solidFill>
                              <a:srgbClr val="FF0000"/>
                            </a:solidFill>
                            <a:latin typeface="Cambria Math" panose="02040503050406030204" pitchFamily="18" charset="0"/>
                            <a:cs typeface="Times New Roman" panose="02020603050405020304" pitchFamily="18" charset="0"/>
                          </a:rPr>
                          <m:t>𝑊</m:t>
                        </m:r>
                      </m:e>
                      <m:sub>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𝑙</m:t>
                            </m:r>
                          </m:e>
                          <m:sub>
                            <m:r>
                              <a:rPr lang="en-US" altLang="zh-CN" i="1">
                                <a:solidFill>
                                  <a:srgbClr val="FF0000"/>
                                </a:solidFill>
                                <a:latin typeface="Cambria Math" panose="02040503050406030204" pitchFamily="18" charset="0"/>
                                <a:cs typeface="Times New Roman" panose="02020603050405020304" pitchFamily="18" charset="0"/>
                              </a:rPr>
                              <m:t>1</m:t>
                            </m:r>
                          </m:sub>
                        </m:sSub>
                      </m:sub>
                      <m:sup>
                        <m:r>
                          <a:rPr lang="en-US" altLang="zh-CN" i="1">
                            <a:solidFill>
                              <a:srgbClr val="FF0000"/>
                            </a:solidFill>
                            <a:latin typeface="Cambria Math" panose="02040503050406030204" pitchFamily="18" charset="0"/>
                            <a:cs typeface="Times New Roman" panose="02020603050405020304" pitchFamily="18" charset="0"/>
                          </a:rPr>
                          <m:t>1</m:t>
                        </m:r>
                      </m:sup>
                    </m:sSubSup>
                  </m:oMath>
                </a14:m>
                <a:r>
                  <a:rPr lang="en-US" altLang="zh-CN" dirty="0">
                    <a:latin typeface="Times New Roman" panose="02020603050405020304" pitchFamily="18" charset="0"/>
                    <a:cs typeface="Times New Roman" panose="02020603050405020304" pitchFamily="18" charset="0"/>
                  </a:rPr>
                  <a:t>, the size of each image is </a:t>
                </a:r>
                <a14:m>
                  <m:oMath xmlns:m="http://schemas.openxmlformats.org/officeDocument/2006/math">
                    <m:r>
                      <a:rPr lang="en-US" altLang="zh-CN" i="1" dirty="0">
                        <a:latin typeface="Cambria Math" panose="02040503050406030204" pitchFamily="18" charset="0"/>
                        <a:cs typeface="Times New Roman" panose="02020603050405020304" pitchFamily="18" charset="0"/>
                      </a:rPr>
                      <m:t>𝑚</m:t>
                    </m:r>
                    <m:r>
                      <a:rPr lang="en-US" altLang="zh-CN" i="1" dirty="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𝑛</m:t>
                    </m:r>
                  </m:oMath>
                </a14:m>
                <a:r>
                  <a:rPr lang="en-US" altLang="zh-CN" dirty="0">
                    <a:latin typeface="Times New Roman" panose="02020603050405020304" pitchFamily="18" charset="0"/>
                    <a:cs typeface="Times New Roman" panose="02020603050405020304" pitchFamily="18" charset="0"/>
                  </a:rPr>
                  <a:t>, patch(filter) size:</a:t>
                </a:r>
                <a14:m>
                  <m:oMath xmlns:m="http://schemas.openxmlformats.org/officeDocument/2006/math">
                    <m:sSub>
                      <m:sSubPr>
                        <m:ctrlPr>
                          <a:rPr lang="en-US" altLang="zh-CN" i="1">
                            <a:latin typeface="Cambria Math"/>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𝑘</m:t>
                        </m:r>
                      </m:e>
                      <m:sub>
                        <m:r>
                          <a:rPr lang="en-US" altLang="zh-CN" i="1">
                            <a:latin typeface="Cambria Math" panose="02040503050406030204" pitchFamily="18" charset="0"/>
                            <a:cs typeface="Times New Roman" panose="02020603050405020304" pitchFamily="18" charset="0"/>
                          </a:rPr>
                          <m:t>1</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𝑘</m:t>
                        </m:r>
                      </m:e>
                      <m:sub>
                        <m:r>
                          <a:rPr lang="en-US" altLang="zh-CN" i="1">
                            <a:latin typeface="Cambria Math" panose="02040503050406030204" pitchFamily="18" charset="0"/>
                            <a:cs typeface="Times New Roman" panose="02020603050405020304" pitchFamily="18" charset="0"/>
                          </a:rPr>
                          <m:t>2</m:t>
                        </m:r>
                      </m:sub>
                    </m:sSub>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E7049285-B2D2-43DB-BD60-93A8492E8114}"/>
                  </a:ext>
                </a:extLst>
              </p:cNvPr>
              <p:cNvSpPr>
                <a:spLocks noRot="1" noChangeAspect="1" noMove="1" noResize="1" noEditPoints="1" noAdjustHandles="1" noChangeArrowheads="1" noChangeShapeType="1" noTextEdit="1"/>
              </p:cNvSpPr>
              <p:nvPr/>
            </p:nvSpPr>
            <p:spPr>
              <a:xfrm>
                <a:off x="1527567" y="91540"/>
                <a:ext cx="8868290" cy="755463"/>
              </a:xfrm>
              <a:prstGeom prst="rect">
                <a:avLst/>
              </a:prstGeom>
              <a:blipFill>
                <a:blip r:embed="rId3"/>
                <a:stretch>
                  <a:fillRect l="-757" t="-4032" b="-4032"/>
                </a:stretch>
              </a:blipFill>
            </p:spPr>
            <p:txBody>
              <a:bodyPr/>
              <a:lstStyle/>
              <a:p>
                <a:r>
                  <a:rPr lang="zh-CN" altLang="en-US">
                    <a:noFill/>
                  </a:rPr>
                  <a:t> </a:t>
                </a:r>
              </a:p>
            </p:txBody>
          </p:sp>
        </mc:Fallback>
      </mc:AlternateContent>
      <p:sp>
        <p:nvSpPr>
          <p:cNvPr id="26" name="矩形 25">
            <a:extLst>
              <a:ext uri="{FF2B5EF4-FFF2-40B4-BE49-F238E27FC236}">
                <a16:creationId xmlns:a16="http://schemas.microsoft.com/office/drawing/2014/main" xmlns="" id="{4ABDD360-253D-48AA-ACD8-4F6CA1882AD3}"/>
              </a:ext>
            </a:extLst>
          </p:cNvPr>
          <p:cNvSpPr/>
          <p:nvPr/>
        </p:nvSpPr>
        <p:spPr>
          <a:xfrm>
            <a:off x="1503215" y="765518"/>
            <a:ext cx="2714205" cy="400110"/>
          </a:xfrm>
          <a:prstGeom prst="rect">
            <a:avLst/>
          </a:prstGeom>
        </p:spPr>
        <p:txBody>
          <a:bodyPr wrap="none">
            <a:spAutoFit/>
          </a:bodyPr>
          <a:lstStyle/>
          <a:p>
            <a:r>
              <a:rPr lang="en-US" altLang="zh-CN" sz="2000" b="1" dirty="0">
                <a:solidFill>
                  <a:srgbClr val="FF0000"/>
                </a:solidFill>
                <a:latin typeface="Times New Roman" panose="02020603050405020304" pitchFamily="18" charset="0"/>
                <a:cs typeface="Times New Roman" panose="02020603050405020304" pitchFamily="18" charset="0"/>
              </a:rPr>
              <a:t>The second stage: PCA</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xmlns="" id="{4E84C50B-97B2-438D-9218-B33072241D92}"/>
                  </a:ext>
                </a:extLst>
              </p:cNvPr>
              <p:cNvSpPr/>
              <p:nvPr/>
            </p:nvSpPr>
            <p:spPr>
              <a:xfrm>
                <a:off x="2246251" y="1105660"/>
                <a:ext cx="8442534" cy="2795509"/>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round each pixel of</a:t>
                </a:r>
                <a:r>
                  <a:rPr lang="en-US" altLang="zh-CN" dirty="0">
                    <a:cs typeface="Times New Roman" panose="02020603050405020304" pitchFamily="18" charset="0"/>
                  </a:rPr>
                  <a:t> </a:t>
                </a:r>
                <a14:m>
                  <m:oMath xmlns:m="http://schemas.openxmlformats.org/officeDocument/2006/math">
                    <m:sSubSup>
                      <m:sSubSupPr>
                        <m:ctrlPr>
                          <a:rPr lang="en-US" altLang="zh-CN" i="1" smtClean="0">
                            <a:solidFill>
                              <a:schemeClr val="tx1"/>
                            </a:solidFill>
                            <a:latin typeface="Cambria Math"/>
                            <a:cs typeface="Times New Roman" panose="02020603050405020304" pitchFamily="18" charset="0"/>
                          </a:rPr>
                        </m:ctrlPr>
                      </m:sSubSupPr>
                      <m:e>
                        <m:r>
                          <a:rPr lang="en-US" altLang="zh-CN" i="1">
                            <a:solidFill>
                              <a:schemeClr val="tx1"/>
                            </a:solidFill>
                            <a:latin typeface="Cambria Math" panose="02040503050406030204" pitchFamily="18" charset="0"/>
                            <a:cs typeface="Times New Roman" panose="02020603050405020304" pitchFamily="18" charset="0"/>
                          </a:rPr>
                          <m:t>𝐼</m:t>
                        </m:r>
                      </m:e>
                      <m:sub>
                        <m:r>
                          <a:rPr lang="en-US" altLang="zh-CN" i="1">
                            <a:solidFill>
                              <a:schemeClr val="tx1"/>
                            </a:solidFill>
                            <a:latin typeface="Cambria Math" panose="02040503050406030204" pitchFamily="18" charset="0"/>
                            <a:cs typeface="Times New Roman" panose="02020603050405020304" pitchFamily="18" charset="0"/>
                          </a:rPr>
                          <m:t>𝑖</m:t>
                        </m:r>
                      </m:sub>
                      <m:sup>
                        <m:sSub>
                          <m:sSubPr>
                            <m:ctrlPr>
                              <a:rPr lang="en-US" altLang="zh-CN" i="1">
                                <a:solidFill>
                                  <a:schemeClr val="tx1"/>
                                </a:solidFill>
                                <a:latin typeface="Cambria Math"/>
                                <a:cs typeface="Times New Roman" panose="02020603050405020304" pitchFamily="18" charset="0"/>
                              </a:rPr>
                            </m:ctrlPr>
                          </m:sSubPr>
                          <m:e>
                            <m:r>
                              <a:rPr lang="en-US" altLang="zh-CN" i="1">
                                <a:solidFill>
                                  <a:schemeClr val="tx1"/>
                                </a:solidFill>
                                <a:latin typeface="Cambria Math" panose="02040503050406030204" pitchFamily="18" charset="0"/>
                                <a:cs typeface="Times New Roman" panose="02020603050405020304" pitchFamily="18" charset="0"/>
                              </a:rPr>
                              <m:t>𝑙</m:t>
                            </m:r>
                          </m:e>
                          <m:sub>
                            <m:r>
                              <a:rPr lang="en-US" altLang="zh-CN" i="1">
                                <a:solidFill>
                                  <a:schemeClr val="tx1"/>
                                </a:solidFill>
                                <a:latin typeface="Cambria Math" panose="02040503050406030204" pitchFamily="18" charset="0"/>
                                <a:cs typeface="Times New Roman" panose="02020603050405020304" pitchFamily="18" charset="0"/>
                              </a:rPr>
                              <m:t>1</m:t>
                            </m:r>
                          </m:sub>
                        </m:sSub>
                      </m:sup>
                    </m:sSubSup>
                  </m:oMath>
                </a14:m>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taking </a:t>
                </a:r>
                <a:r>
                  <a:rPr lang="zh-CN" altLang="en-US" dirty="0">
                    <a:latin typeface="Times New Roman" panose="02020603050405020304" pitchFamily="18" charset="0"/>
                    <a:cs typeface="Times New Roman" panose="02020603050405020304" pitchFamily="18" charset="0"/>
                  </a:rPr>
                  <a:t>an</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smtClean="0">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1</m:t>
                        </m:r>
                      </m:sub>
                    </m:sSub>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2</m:t>
                        </m:r>
                      </m:sub>
                    </m:sSub>
                  </m:oMath>
                </a14:m>
                <a:r>
                  <a:rPr lang="zh-CN" altLang="en-US" dirty="0">
                    <a:solidFill>
                      <a:srgbClr val="FF0000"/>
                    </a:solidFill>
                    <a:latin typeface="Times New Roman" panose="02020603050405020304" pitchFamily="18" charset="0"/>
                    <a:cs typeface="Times New Roman" panose="02020603050405020304" pitchFamily="18" charset="0"/>
                  </a:rPr>
                  <a:t> image block</a:t>
                </a:r>
                <a:endParaRPr lang="en-US" altLang="zh-CN" b="0" i="0" dirty="0">
                  <a:latin typeface="Cambria Math" panose="02040503050406030204" pitchFamily="18" charset="0"/>
                  <a:cs typeface="Times New Roman" panose="02020603050405020304" pitchFamily="18" charset="0"/>
                </a:endParaRPr>
              </a:p>
              <a:p>
                <a:endParaRPr lang="en-US" altLang="zh-CN" dirty="0">
                  <a:solidFill>
                    <a:srgbClr val="FF0000"/>
                  </a:solidFill>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altLang="zh-CN" b="0" i="1" smtClean="0">
                            <a:solidFill>
                              <a:srgbClr val="FF0000"/>
                            </a:solidFill>
                            <a:latin typeface="Cambria Math"/>
                            <a:ea typeface="Cambria Math" panose="02040503050406030204" pitchFamily="18" charset="0"/>
                            <a:cs typeface="Times New Roman" panose="02020603050405020304" pitchFamily="18" charset="0"/>
                          </a:rPr>
                        </m:ctrlPr>
                      </m:sSubSupPr>
                      <m:e>
                        <m:acc>
                          <m:accPr>
                            <m:chr m:val="̅"/>
                            <m:ctrlPr>
                              <a:rPr lang="en-US" altLang="zh-CN" b="0" i="1" smtClean="0">
                                <a:solidFill>
                                  <a:srgbClr val="FF0000"/>
                                </a:solidFill>
                                <a:latin typeface="Cambria Math"/>
                                <a:ea typeface="Cambria Math" panose="02040503050406030204" pitchFamily="18" charset="0"/>
                                <a:cs typeface="Times New Roman" panose="02020603050405020304" pitchFamily="18" charset="0"/>
                              </a:rPr>
                            </m:ctrlPr>
                          </m:accPr>
                          <m:e>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𝑌</m:t>
                            </m:r>
                          </m:e>
                        </m:acc>
                      </m:e>
                      <m: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𝑖</m:t>
                        </m:r>
                      </m:sub>
                      <m:sup>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𝑙</m:t>
                        </m:r>
                      </m:sup>
                    </m:sSubSup>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i="1" smtClean="0">
                            <a:solidFill>
                              <a:srgbClr val="FF0000"/>
                            </a:solidFill>
                            <a:latin typeface="Cambria Math"/>
                            <a:cs typeface="Times New Roman" panose="02020603050405020304" pitchFamily="18" charset="0"/>
                          </a:rPr>
                        </m:ctrlPr>
                      </m:dPr>
                      <m:e>
                        <m:acc>
                          <m:accPr>
                            <m:chr m:val="̅"/>
                            <m:ctrlPr>
                              <a:rPr lang="en-US" altLang="zh-CN" i="1">
                                <a:solidFill>
                                  <a:srgbClr val="FF0000"/>
                                </a:solidFill>
                                <a:latin typeface="Cambria Math"/>
                                <a:cs typeface="Times New Roman" panose="02020603050405020304" pitchFamily="18" charset="0"/>
                              </a:rPr>
                            </m:ctrlPr>
                          </m:accPr>
                          <m:e>
                            <m:sSub>
                              <m:sSubPr>
                                <m:ctrlPr>
                                  <a:rPr lang="en-US" altLang="zh-CN" i="1">
                                    <a:solidFill>
                                      <a:srgbClr val="FF0000"/>
                                    </a:solidFill>
                                    <a:latin typeface="Cambria Math"/>
                                    <a:cs typeface="Times New Roman" panose="02020603050405020304" pitchFamily="18" charset="0"/>
                                  </a:rPr>
                                </m:ctrlPr>
                              </m:sSubPr>
                              <m:e>
                                <m:r>
                                  <a:rPr lang="en-US" altLang="zh-CN" b="0" i="1" smtClean="0">
                                    <a:solidFill>
                                      <a:srgbClr val="FF0000"/>
                                    </a:solidFill>
                                    <a:latin typeface="Cambria Math" panose="02040503050406030204" pitchFamily="18" charset="0"/>
                                    <a:cs typeface="Times New Roman" panose="02020603050405020304" pitchFamily="18" charset="0"/>
                                  </a:rPr>
                                  <m:t>𝑦</m:t>
                                </m:r>
                              </m:e>
                              <m:sub>
                                <m:r>
                                  <a:rPr lang="en-US" altLang="zh-CN" i="1">
                                    <a:solidFill>
                                      <a:srgbClr val="FF0000"/>
                                    </a:solidFill>
                                    <a:latin typeface="Cambria Math" panose="02040503050406030204" pitchFamily="18" charset="0"/>
                                    <a:cs typeface="Times New Roman" panose="02020603050405020304" pitchFamily="18" charset="0"/>
                                  </a:rPr>
                                  <m:t>𝑖</m:t>
                                </m:r>
                                <m:r>
                                  <a:rPr lang="en-US" altLang="zh-CN" i="1">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𝑙</m:t>
                                </m:r>
                                <m:r>
                                  <a:rPr lang="en-US" altLang="zh-CN" b="0" i="1" smtClean="0">
                                    <a:solidFill>
                                      <a:srgbClr val="FF0000"/>
                                    </a:solidFill>
                                    <a:latin typeface="Cambria Math" panose="02040503050406030204" pitchFamily="18" charset="0"/>
                                    <a:cs typeface="Times New Roman" panose="02020603050405020304" pitchFamily="18" charset="0"/>
                                  </a:rPr>
                                  <m:t>,1</m:t>
                                </m:r>
                              </m:sub>
                            </m:sSub>
                          </m:e>
                        </m:acc>
                        <m:r>
                          <a:rPr lang="en-US" altLang="zh-CN" i="1">
                            <a:solidFill>
                              <a:srgbClr val="FF0000"/>
                            </a:solidFill>
                            <a:latin typeface="Cambria Math" panose="02040503050406030204" pitchFamily="18" charset="0"/>
                            <a:cs typeface="Times New Roman" panose="02020603050405020304" pitchFamily="18" charset="0"/>
                          </a:rPr>
                          <m:t>,</m:t>
                        </m:r>
                        <m:acc>
                          <m:accPr>
                            <m:chr m:val="̅"/>
                            <m:ctrlPr>
                              <a:rPr lang="en-US" altLang="zh-CN" i="1">
                                <a:solidFill>
                                  <a:srgbClr val="FF0000"/>
                                </a:solidFill>
                                <a:latin typeface="Cambria Math"/>
                                <a:cs typeface="Times New Roman" panose="02020603050405020304" pitchFamily="18" charset="0"/>
                              </a:rPr>
                            </m:ctrlPr>
                          </m:accPr>
                          <m:e>
                            <m:sSub>
                              <m:sSubPr>
                                <m:ctrlPr>
                                  <a:rPr lang="en-US" altLang="zh-CN" i="1">
                                    <a:solidFill>
                                      <a:srgbClr val="FF0000"/>
                                    </a:solidFill>
                                    <a:latin typeface="Cambria Math"/>
                                    <a:cs typeface="Times New Roman" panose="02020603050405020304" pitchFamily="18" charset="0"/>
                                  </a:rPr>
                                </m:ctrlPr>
                              </m:sSubPr>
                              <m:e>
                                <m:r>
                                  <a:rPr lang="en-US" altLang="zh-CN" b="0" i="1" smtClean="0">
                                    <a:solidFill>
                                      <a:srgbClr val="FF0000"/>
                                    </a:solidFill>
                                    <a:latin typeface="Cambria Math" panose="02040503050406030204" pitchFamily="18" charset="0"/>
                                    <a:cs typeface="Times New Roman" panose="02020603050405020304" pitchFamily="18" charset="0"/>
                                  </a:rPr>
                                  <m:t>𝑦</m:t>
                                </m:r>
                              </m:e>
                              <m:sub>
                                <m:r>
                                  <a:rPr lang="en-US" altLang="zh-CN" i="1">
                                    <a:solidFill>
                                      <a:srgbClr val="FF0000"/>
                                    </a:solidFill>
                                    <a:latin typeface="Cambria Math" panose="02040503050406030204" pitchFamily="18" charset="0"/>
                                    <a:cs typeface="Times New Roman" panose="02020603050405020304" pitchFamily="18" charset="0"/>
                                  </a:rPr>
                                  <m:t>𝑖</m:t>
                                </m:r>
                                <m:r>
                                  <a:rPr lang="en-US" altLang="zh-CN" i="1">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𝑙</m:t>
                                </m:r>
                                <m:r>
                                  <a:rPr lang="en-US" altLang="zh-CN" b="0" i="1" smtClean="0">
                                    <a:solidFill>
                                      <a:srgbClr val="FF0000"/>
                                    </a:solidFill>
                                    <a:latin typeface="Cambria Math" panose="02040503050406030204" pitchFamily="18" charset="0"/>
                                    <a:cs typeface="Times New Roman" panose="02020603050405020304" pitchFamily="18" charset="0"/>
                                  </a:rPr>
                                  <m:t>,2</m:t>
                                </m:r>
                              </m:sub>
                            </m:sSub>
                          </m:e>
                        </m:acc>
                        <m:r>
                          <a:rPr lang="en-US" altLang="zh-CN" i="1">
                            <a:solidFill>
                              <a:srgbClr val="FF0000"/>
                            </a:solidFill>
                            <a:latin typeface="Cambria Math" panose="02040503050406030204" pitchFamily="18" charset="0"/>
                            <a:cs typeface="Times New Roman" panose="02020603050405020304" pitchFamily="18" charset="0"/>
                          </a:rPr>
                          <m:t>,…</m:t>
                        </m:r>
                        <m:r>
                          <a:rPr lang="en-US" altLang="zh-CN">
                            <a:solidFill>
                              <a:srgbClr val="FF0000"/>
                            </a:solidFill>
                            <a:latin typeface="Cambria Math" panose="02040503050406030204" pitchFamily="18" charset="0"/>
                            <a:cs typeface="Times New Roman" panose="02020603050405020304" pitchFamily="18" charset="0"/>
                          </a:rPr>
                          <m:t>,</m:t>
                        </m:r>
                        <m:acc>
                          <m:accPr>
                            <m:chr m:val="̅"/>
                            <m:ctrlPr>
                              <a:rPr lang="en-US" altLang="zh-CN" i="1">
                                <a:solidFill>
                                  <a:srgbClr val="FF0000"/>
                                </a:solidFill>
                                <a:latin typeface="Cambria Math"/>
                                <a:cs typeface="Times New Roman" panose="02020603050405020304" pitchFamily="18" charset="0"/>
                              </a:rPr>
                            </m:ctrlPr>
                          </m:accPr>
                          <m:e>
                            <m:sSub>
                              <m:sSubPr>
                                <m:ctrlPr>
                                  <a:rPr lang="en-US" altLang="zh-CN" i="1">
                                    <a:solidFill>
                                      <a:srgbClr val="FF0000"/>
                                    </a:solidFill>
                                    <a:latin typeface="Cambria Math"/>
                                    <a:cs typeface="Times New Roman" panose="02020603050405020304" pitchFamily="18" charset="0"/>
                                  </a:rPr>
                                </m:ctrlPr>
                              </m:sSubPr>
                              <m:e>
                                <m:r>
                                  <a:rPr lang="en-US" altLang="zh-CN" b="0" i="1" smtClean="0">
                                    <a:solidFill>
                                      <a:srgbClr val="FF0000"/>
                                    </a:solidFill>
                                    <a:latin typeface="Cambria Math" panose="02040503050406030204" pitchFamily="18" charset="0"/>
                                    <a:cs typeface="Times New Roman" panose="02020603050405020304" pitchFamily="18" charset="0"/>
                                  </a:rPr>
                                  <m:t>𝑦</m:t>
                                </m:r>
                              </m:e>
                              <m:sub>
                                <m:r>
                                  <a:rPr lang="en-US" altLang="zh-CN" i="1">
                                    <a:solidFill>
                                      <a:srgbClr val="FF0000"/>
                                    </a:solidFill>
                                    <a:latin typeface="Cambria Math" panose="02040503050406030204" pitchFamily="18" charset="0"/>
                                    <a:cs typeface="Times New Roman" panose="02020603050405020304" pitchFamily="18" charset="0"/>
                                  </a:rPr>
                                  <m:t>𝑖</m:t>
                                </m:r>
                                <m:r>
                                  <a:rPr lang="en-US" altLang="zh-CN" i="1">
                                    <a:solidFill>
                                      <a:srgbClr val="FF0000"/>
                                    </a:solidFill>
                                    <a:latin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cs typeface="Times New Roman" panose="02020603050405020304" pitchFamily="18" charset="0"/>
                                  </a:rPr>
                                  <m:t>𝑙</m:t>
                                </m:r>
                                <m:r>
                                  <a:rPr lang="en-US" altLang="zh-CN" b="0" i="1" smtClean="0">
                                    <a:solidFill>
                                      <a:srgbClr val="FF0000"/>
                                    </a:solidFill>
                                    <a:latin typeface="Cambria Math" panose="02040503050406030204" pitchFamily="18" charset="0"/>
                                    <a:cs typeface="Times New Roman" panose="02020603050405020304" pitchFamily="18" charset="0"/>
                                  </a:rPr>
                                  <m:t>,</m:t>
                                </m:r>
                                <m:r>
                                  <a:rPr lang="en-US" altLang="zh-CN" i="1">
                                    <a:solidFill>
                                      <a:srgbClr val="FF0000"/>
                                    </a:solidFill>
                                    <a:latin typeface="Cambria Math" panose="02040503050406030204" pitchFamily="18" charset="0"/>
                                    <a:cs typeface="Times New Roman" panose="02020603050405020304" pitchFamily="18" charset="0"/>
                                  </a:rPr>
                                  <m:t>𝑚𝑛</m:t>
                                </m:r>
                              </m:sub>
                            </m:sSub>
                          </m:e>
                        </m:acc>
                      </m:e>
                    </m:d>
                  </m:oMath>
                </a14:m>
                <a:r>
                  <a:rPr lang="en-US" altLang="zh-CN" dirty="0">
                    <a:solidFill>
                      <a:srgbClr val="FF0000"/>
                    </a:solidFill>
                    <a:ea typeface="Cambria Math" panose="02040503050406030204" pitchFamily="18" charset="0"/>
                    <a:cs typeface="Times New Roman" panose="02020603050405020304" pitchFamily="18" charset="0"/>
                  </a:rPr>
                  <a:t> </a:t>
                </a:r>
                <a14:m>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solidFill>
                              <a:srgbClr val="FF0000"/>
                            </a:solidFill>
                            <a:latin typeface="Cambria Math"/>
                            <a:ea typeface="Cambria Math" panose="02040503050406030204" pitchFamily="18" charset="0"/>
                            <a:cs typeface="Times New Roman" panose="02020603050405020304" pitchFamily="18" charset="0"/>
                          </a:rPr>
                        </m:ctrlPr>
                      </m:sSup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𝑅</m:t>
                        </m:r>
                      </m:e>
                      <m:sup>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1</m:t>
                            </m:r>
                          </m:sub>
                        </m:sSub>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2</m:t>
                            </m:r>
                          </m:sub>
                        </m:sSub>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𝑚𝑛</m:t>
                        </m:r>
                      </m:sup>
                    </m:sSup>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    -- vectorized and centralized image block</a:t>
                </a:r>
              </a:p>
              <a:p>
                <a:endParaRPr lang="en-US" altLang="zh-CN" i="1" dirty="0">
                  <a:solidFill>
                    <a:srgbClr val="FF0000"/>
                  </a:solidFill>
                  <a:latin typeface="Times New Roman" panose="02020603050405020304" pitchFamily="18" charset="0"/>
                  <a:cs typeface="Times New Roman" panose="02020603050405020304" pitchFamily="18" charset="0"/>
                </a:endParaRPr>
              </a:p>
              <a:p>
                <a:endParaRPr lang="en-US" altLang="zh-CN" i="1" dirty="0">
                  <a:solidFill>
                    <a:srgbClr val="FF0000"/>
                  </a:solidFill>
                  <a:latin typeface="Times New Roman" panose="02020603050405020304" pitchFamily="18" charset="0"/>
                  <a:cs typeface="Times New Roman" panose="02020603050405020304" pitchFamily="18" charset="0"/>
                </a:endParaRPr>
              </a:p>
              <a:p>
                <a14:m>
                  <m:oMath xmlns:m="http://schemas.openxmlformats.org/officeDocument/2006/math">
                    <m:sSup>
                      <m:sSupPr>
                        <m:ctrlPr>
                          <a:rPr lang="en-US" altLang="zh-CN" b="0" i="1" smtClean="0">
                            <a:solidFill>
                              <a:srgbClr val="FF0000"/>
                            </a:solidFill>
                            <a:latin typeface="Cambria Math"/>
                            <a:cs typeface="Times New Roman" panose="02020603050405020304" pitchFamily="18" charset="0"/>
                          </a:rPr>
                        </m:ctrlPr>
                      </m:sSupPr>
                      <m:e>
                        <m:r>
                          <a:rPr lang="en-US" altLang="zh-CN" b="0" i="1" smtClean="0">
                            <a:solidFill>
                              <a:srgbClr val="FF0000"/>
                            </a:solidFill>
                            <a:latin typeface="Cambria Math" panose="02040503050406030204" pitchFamily="18" charset="0"/>
                            <a:cs typeface="Times New Roman" panose="02020603050405020304" pitchFamily="18" charset="0"/>
                          </a:rPr>
                          <m:t>𝑌</m:t>
                        </m:r>
                      </m:e>
                      <m:sup>
                        <m:r>
                          <a:rPr lang="en-US" altLang="zh-CN" b="0" i="1" smtClean="0">
                            <a:solidFill>
                              <a:srgbClr val="FF0000"/>
                            </a:solidFill>
                            <a:latin typeface="Cambria Math" panose="02040503050406030204" pitchFamily="18" charset="0"/>
                            <a:cs typeface="Times New Roman" panose="02020603050405020304" pitchFamily="18" charset="0"/>
                          </a:rPr>
                          <m:t>𝑙</m:t>
                        </m:r>
                      </m:sup>
                    </m:sSup>
                    <m:r>
                      <a:rPr lang="en-US" altLang="zh-CN" b="0" i="1" smtClean="0">
                        <a:solidFill>
                          <a:srgbClr val="FF0000"/>
                        </a:solidFill>
                        <a:latin typeface="Cambria Math" panose="02040503050406030204" pitchFamily="18" charset="0"/>
                        <a:cs typeface="Times New Roman" panose="02020603050405020304" pitchFamily="18" charset="0"/>
                      </a:rPr>
                      <m:t>=</m:t>
                    </m:r>
                    <m:d>
                      <m:dPr>
                        <m:begChr m:val="["/>
                        <m:endChr m:val="]"/>
                        <m:ctrlPr>
                          <a:rPr lang="en-US" altLang="zh-CN" b="0" i="1" smtClean="0">
                            <a:solidFill>
                              <a:srgbClr val="FF0000"/>
                            </a:solidFill>
                            <a:latin typeface="Cambria Math"/>
                            <a:cs typeface="Times New Roman" panose="02020603050405020304" pitchFamily="18" charset="0"/>
                          </a:rPr>
                        </m:ctrlPr>
                      </m:dPr>
                      <m:e>
                        <m:sSubSup>
                          <m:sSubSupPr>
                            <m:ctrlPr>
                              <a:rPr lang="en-US" altLang="zh-CN" i="1">
                                <a:solidFill>
                                  <a:srgbClr val="FF0000"/>
                                </a:solidFill>
                                <a:latin typeface="Cambria Math"/>
                                <a:ea typeface="Cambria Math" panose="02040503050406030204" pitchFamily="18" charset="0"/>
                                <a:cs typeface="Times New Roman" panose="02020603050405020304" pitchFamily="18" charset="0"/>
                              </a:rPr>
                            </m:ctrlPr>
                          </m:sSubSupPr>
                          <m:e>
                            <m:acc>
                              <m:accPr>
                                <m:chr m:val="̅"/>
                                <m:ctrlPr>
                                  <a:rPr lang="en-US" altLang="zh-CN" i="1">
                                    <a:solidFill>
                                      <a:srgbClr val="FF0000"/>
                                    </a:solidFill>
                                    <a:latin typeface="Cambria Math"/>
                                    <a:ea typeface="Cambria Math" panose="02040503050406030204" pitchFamily="18" charset="0"/>
                                    <a:cs typeface="Times New Roman" panose="02020603050405020304" pitchFamily="18" charset="0"/>
                                  </a:rPr>
                                </m:ctrlPr>
                              </m:acc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𝑌</m:t>
                                </m:r>
                              </m:e>
                            </m:acc>
                          </m:e>
                          <m: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b="0" i="1" smtClean="0">
                                <a:solidFill>
                                  <a:srgbClr val="FF0000"/>
                                </a:solidFill>
                                <a:latin typeface="Cambria Math" panose="02040503050406030204" pitchFamily="18" charset="0"/>
                                <a:cs typeface="Times New Roman" panose="02020603050405020304" pitchFamily="18" charset="0"/>
                              </a:rPr>
                              <m:t>𝑙</m:t>
                            </m:r>
                          </m:sup>
                        </m:sSubSup>
                        <m:r>
                          <a:rPr lang="en-US" altLang="zh-CN" b="0" i="1" smtClean="0">
                            <a:solidFill>
                              <a:srgbClr val="FF0000"/>
                            </a:solidFill>
                            <a:latin typeface="Cambria Math" panose="02040503050406030204" pitchFamily="18" charset="0"/>
                            <a:cs typeface="Times New Roman" panose="02020603050405020304" pitchFamily="18" charset="0"/>
                          </a:rPr>
                          <m:t>,</m:t>
                        </m:r>
                        <m:sSubSup>
                          <m:sSubSupPr>
                            <m:ctrlPr>
                              <a:rPr lang="en-US" altLang="zh-CN" i="1">
                                <a:solidFill>
                                  <a:srgbClr val="FF0000"/>
                                </a:solidFill>
                                <a:latin typeface="Cambria Math"/>
                                <a:ea typeface="Cambria Math" panose="02040503050406030204" pitchFamily="18" charset="0"/>
                                <a:cs typeface="Times New Roman" panose="02020603050405020304" pitchFamily="18" charset="0"/>
                              </a:rPr>
                            </m:ctrlPr>
                          </m:sSubSupPr>
                          <m:e>
                            <m:acc>
                              <m:accPr>
                                <m:chr m:val="̅"/>
                                <m:ctrlPr>
                                  <a:rPr lang="en-US" altLang="zh-CN" i="1">
                                    <a:solidFill>
                                      <a:srgbClr val="FF0000"/>
                                    </a:solidFill>
                                    <a:latin typeface="Cambria Math"/>
                                    <a:ea typeface="Cambria Math" panose="02040503050406030204" pitchFamily="18" charset="0"/>
                                    <a:cs typeface="Times New Roman" panose="02020603050405020304" pitchFamily="18" charset="0"/>
                                  </a:rPr>
                                </m:ctrlPr>
                              </m:acc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𝑌</m:t>
                                </m:r>
                              </m:e>
                            </m:acc>
                          </m:e>
                          <m: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b>
                          <m:sup>
                            <m:r>
                              <a:rPr lang="en-US" altLang="zh-CN" b="0" i="1" smtClean="0">
                                <a:solidFill>
                                  <a:srgbClr val="FF0000"/>
                                </a:solidFill>
                                <a:latin typeface="Cambria Math" panose="02040503050406030204" pitchFamily="18" charset="0"/>
                                <a:cs typeface="Times New Roman" panose="02020603050405020304" pitchFamily="18" charset="0"/>
                              </a:rPr>
                              <m:t>𝑙</m:t>
                            </m:r>
                          </m:sup>
                        </m:sSubSup>
                        <m:r>
                          <a:rPr lang="en-US" altLang="zh-CN" b="0" i="1" smtClean="0">
                            <a:solidFill>
                              <a:srgbClr val="FF0000"/>
                            </a:solidFill>
                            <a:latin typeface="Cambria Math" panose="02040503050406030204" pitchFamily="18" charset="0"/>
                            <a:cs typeface="Times New Roman" panose="02020603050405020304" pitchFamily="18" charset="0"/>
                          </a:rPr>
                          <m:t>,…,</m:t>
                        </m:r>
                        <m:sSubSup>
                          <m:sSubSupPr>
                            <m:ctrlPr>
                              <a:rPr lang="en-US" altLang="zh-CN" i="1">
                                <a:solidFill>
                                  <a:srgbClr val="FF0000"/>
                                </a:solidFill>
                                <a:latin typeface="Cambria Math"/>
                                <a:ea typeface="Cambria Math" panose="02040503050406030204" pitchFamily="18" charset="0"/>
                                <a:cs typeface="Times New Roman" panose="02020603050405020304" pitchFamily="18" charset="0"/>
                              </a:rPr>
                            </m:ctrlPr>
                          </m:sSubSupPr>
                          <m:e>
                            <m:acc>
                              <m:accPr>
                                <m:chr m:val="̅"/>
                                <m:ctrlPr>
                                  <a:rPr lang="en-US" altLang="zh-CN" i="1">
                                    <a:solidFill>
                                      <a:srgbClr val="FF0000"/>
                                    </a:solidFill>
                                    <a:latin typeface="Cambria Math"/>
                                    <a:ea typeface="Cambria Math" panose="02040503050406030204" pitchFamily="18" charset="0"/>
                                    <a:cs typeface="Times New Roman" panose="02020603050405020304" pitchFamily="18" charset="0"/>
                                  </a:rPr>
                                </m:ctrlPr>
                              </m:acc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𝑌</m:t>
                                </m:r>
                              </m:e>
                            </m:acc>
                          </m:e>
                          <m:sub>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𝑁</m:t>
                            </m:r>
                          </m:sub>
                          <m:sup>
                            <m:r>
                              <a:rPr lang="en-US" altLang="zh-CN" b="0" i="1" smtClean="0">
                                <a:solidFill>
                                  <a:srgbClr val="FF0000"/>
                                </a:solidFill>
                                <a:latin typeface="Cambria Math" panose="02040503050406030204" pitchFamily="18" charset="0"/>
                                <a:cs typeface="Times New Roman" panose="02020603050405020304" pitchFamily="18" charset="0"/>
                              </a:rPr>
                              <m:t>𝑙</m:t>
                            </m:r>
                          </m:sup>
                        </m:sSubSup>
                      </m:e>
                    </m:d>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solidFill>
                              <a:srgbClr val="FF0000"/>
                            </a:solidFill>
                            <a:latin typeface="Cambria Math"/>
                            <a:ea typeface="Cambria Math" panose="02040503050406030204" pitchFamily="18" charset="0"/>
                            <a:cs typeface="Times New Roman" panose="02020603050405020304" pitchFamily="18" charset="0"/>
                          </a:rPr>
                        </m:ctrlPr>
                      </m:sSup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𝑅</m:t>
                        </m:r>
                      </m:e>
                      <m:sup>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1</m:t>
                            </m:r>
                          </m:sub>
                        </m:sSub>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2</m:t>
                            </m:r>
                          </m:sub>
                        </m:sSub>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𝑁</m:t>
                        </m:r>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𝑚𝑛</m:t>
                        </m:r>
                      </m:sup>
                    </m:sSup>
                  </m:oMath>
                </a14:m>
                <a:r>
                  <a:rPr lang="en-US" altLang="zh-CN" dirty="0">
                    <a:latin typeface="Times New Roman" panose="02020603050405020304" pitchFamily="18" charset="0"/>
                    <a:cs typeface="Times New Roman" panose="02020603050405020304" pitchFamily="18" charset="0"/>
                  </a:rPr>
                  <a:t>                -- all images under a single filter</a:t>
                </a: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                         </a:t>
                </a:r>
              </a:p>
            </p:txBody>
          </p:sp>
        </mc:Choice>
        <mc:Fallback xmlns="">
          <p:sp>
            <p:nvSpPr>
              <p:cNvPr id="27" name="矩形 26">
                <a:extLst>
                  <a:ext uri="{FF2B5EF4-FFF2-40B4-BE49-F238E27FC236}">
                    <a16:creationId xmlns:a16="http://schemas.microsoft.com/office/drawing/2014/main" id="{4E84C50B-97B2-438D-9218-B33072241D92}"/>
                  </a:ext>
                </a:extLst>
              </p:cNvPr>
              <p:cNvSpPr>
                <a:spLocks noRot="1" noChangeAspect="1" noMove="1" noResize="1" noEditPoints="1" noAdjustHandles="1" noChangeArrowheads="1" noChangeShapeType="1" noTextEdit="1"/>
              </p:cNvSpPr>
              <p:nvPr/>
            </p:nvSpPr>
            <p:spPr>
              <a:xfrm>
                <a:off x="2246251" y="1105660"/>
                <a:ext cx="8442534" cy="2795509"/>
              </a:xfrm>
              <a:prstGeom prst="rect">
                <a:avLst/>
              </a:prstGeom>
              <a:blipFill>
                <a:blip r:embed="rId4"/>
                <a:stretch>
                  <a:fillRect l="-578"/>
                </a:stretch>
              </a:blipFill>
            </p:spPr>
            <p:txBody>
              <a:bodyPr/>
              <a:lstStyle/>
              <a:p>
                <a:r>
                  <a:rPr lang="zh-CN" altLang="en-US">
                    <a:noFill/>
                  </a:rPr>
                  <a:t> </a:t>
                </a:r>
              </a:p>
            </p:txBody>
          </p:sp>
        </mc:Fallback>
      </mc:AlternateContent>
      <p:sp>
        <p:nvSpPr>
          <p:cNvPr id="28" name="箭头: 下 27">
            <a:extLst>
              <a:ext uri="{FF2B5EF4-FFF2-40B4-BE49-F238E27FC236}">
                <a16:creationId xmlns:a16="http://schemas.microsoft.com/office/drawing/2014/main" xmlns="" id="{929E2ACF-0B8A-46D5-9483-E1D1E3CA55A1}"/>
              </a:ext>
            </a:extLst>
          </p:cNvPr>
          <p:cNvSpPr/>
          <p:nvPr/>
        </p:nvSpPr>
        <p:spPr>
          <a:xfrm>
            <a:off x="4807031" y="1427737"/>
            <a:ext cx="293916" cy="401057"/>
          </a:xfrm>
          <a:prstGeom prst="downArrow">
            <a:avLst>
              <a:gd name="adj1" fmla="val 5000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下 29">
            <a:extLst>
              <a:ext uri="{FF2B5EF4-FFF2-40B4-BE49-F238E27FC236}">
                <a16:creationId xmlns:a16="http://schemas.microsoft.com/office/drawing/2014/main" xmlns="" id="{0E27940D-39C2-467D-8DBD-93F2E3AFB03C}"/>
              </a:ext>
            </a:extLst>
          </p:cNvPr>
          <p:cNvSpPr/>
          <p:nvPr/>
        </p:nvSpPr>
        <p:spPr>
          <a:xfrm>
            <a:off x="4807032" y="2137322"/>
            <a:ext cx="293915" cy="457200"/>
          </a:xfrm>
          <a:prstGeom prst="downArrow">
            <a:avLst>
              <a:gd name="adj1" fmla="val 5000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xmlns="" id="{8C6AFADD-42C2-4E54-B62D-CFAE895B6116}"/>
                  </a:ext>
                </a:extLst>
              </p:cNvPr>
              <p:cNvSpPr/>
              <p:nvPr/>
            </p:nvSpPr>
            <p:spPr>
              <a:xfrm>
                <a:off x="6536167" y="3941975"/>
                <a:ext cx="3389326" cy="4630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CN" altLang="zh-CN" i="1" kern="100" smtClean="0">
                              <a:latin typeface="Cambria Math"/>
                              <a:ea typeface="Cambria Math" panose="02040503050406030204" pitchFamily="18" charset="0"/>
                              <a:cs typeface="Times New Roman" panose="02020603050405020304" pitchFamily="18" charset="0"/>
                            </a:rPr>
                          </m:ctrlPr>
                        </m:funcPr>
                        <m:fName>
                          <m:limLow>
                            <m:limLowPr>
                              <m:ctrlPr>
                                <a:rPr lang="zh-CN" altLang="zh-CN" i="1" kern="100">
                                  <a:latin typeface="Cambria Math"/>
                                  <a:ea typeface="Cambria Math" panose="02040503050406030204" pitchFamily="18" charset="0"/>
                                  <a:cs typeface="Times New Roman" panose="02020603050405020304" pitchFamily="18" charset="0"/>
                                </a:rPr>
                              </m:ctrlPr>
                            </m:limLow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i="1" kern="100">
                                  <a:latin typeface="Cambria Math" panose="02040503050406030204" pitchFamily="18" charset="0"/>
                                  <a:ea typeface="宋体" panose="02010600030101010101" pitchFamily="2" charset="-122"/>
                                  <a:cs typeface="Times New Roman" panose="02020603050405020304" pitchFamily="18" charset="0"/>
                                </a:rPr>
                                <m:t>𝑉</m:t>
                              </m:r>
                            </m:lim>
                          </m:limLow>
                        </m:fName>
                        <m:e>
                          <m:sSubSup>
                            <m:sSubSupPr>
                              <m:ctrlPr>
                                <a:rPr lang="zh-CN" altLang="zh-CN" i="1" kern="100">
                                  <a:latin typeface="Cambria Math"/>
                                  <a:ea typeface="Cambria Math" panose="02040503050406030204" pitchFamily="18" charset="0"/>
                                  <a:cs typeface="Times New Roman" panose="02020603050405020304" pitchFamily="18" charset="0"/>
                                </a:rPr>
                              </m:ctrlPr>
                            </m:sSubSupPr>
                            <m:e>
                              <m:d>
                                <m:dPr>
                                  <m:begChr m:val="‖"/>
                                  <m:endChr m:val="‖"/>
                                  <m:ctrlPr>
                                    <a:rPr lang="zh-CN" altLang="zh-CN" i="1" kern="100">
                                      <a:latin typeface="Cambria Math"/>
                                      <a:ea typeface="Cambria Math" panose="02040503050406030204" pitchFamily="18" charset="0"/>
                                      <a:cs typeface="Times New Roman" panose="02020603050405020304" pitchFamily="18" charset="0"/>
                                    </a:rPr>
                                  </m:ctrlPr>
                                </m:d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𝑌</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𝑉</m:t>
                                  </m:r>
                                  <m:sSup>
                                    <m:sSupPr>
                                      <m:ctrlPr>
                                        <a:rPr lang="en-US" altLang="zh-CN" i="1" kern="100" smtClean="0">
                                          <a:latin typeface="Cambria Math"/>
                                          <a:ea typeface="宋体" panose="02010600030101010101" pitchFamily="2" charset="-122"/>
                                          <a:cs typeface="Times New Roman" panose="02020603050405020304" pitchFamily="18" charset="0"/>
                                        </a:rPr>
                                      </m:ctrlPr>
                                    </m:sSup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𝑉</m:t>
                                      </m:r>
                                    </m:e>
                                    <m:sup>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𝑌</m:t>
                                  </m:r>
                                </m:e>
                              </m:d>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𝐹</m:t>
                              </m:r>
                            </m:sub>
                            <m:sup>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p>
                          </m:sSubSup>
                        </m:e>
                      </m:func>
                      <m:r>
                        <a:rPr lang="en-US" altLang="zh-CN" kern="10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𝑠</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𝑡</m:t>
                      </m:r>
                      <m:r>
                        <a:rPr lang="en-US" altLang="zh-CN" i="1" kern="100">
                          <a:latin typeface="Cambria Math" panose="02040503050406030204" pitchFamily="18" charset="0"/>
                          <a:ea typeface="宋体" panose="02010600030101010101" pitchFamily="2" charset="-122"/>
                          <a:cs typeface="Times New Roman" panose="02020603050405020304" pitchFamily="18" charset="0"/>
                        </a:rPr>
                        <m:t>.   </m:t>
                      </m:r>
                      <m:sSup>
                        <m:sSupPr>
                          <m:ctrlPr>
                            <a:rPr lang="zh-CN" altLang="zh-CN" i="1" kern="100">
                              <a:latin typeface="Cambria Math"/>
                              <a:ea typeface="Cambria Math" panose="02040503050406030204" pitchFamily="18" charset="0"/>
                              <a:cs typeface="Times New Roman" panose="02020603050405020304" pitchFamily="18" charset="0"/>
                            </a:rPr>
                          </m:ctrlPr>
                        </m:sSup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𝑉</m:t>
                          </m:r>
                        </m:e>
                        <m:sup>
                          <m:r>
                            <a:rPr lang="en-US" altLang="zh-CN" i="1" kern="100">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𝑉</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𝐼</m:t>
                      </m:r>
                    </m:oMath>
                  </m:oMathPara>
                </a14:m>
                <a:endParaRPr lang="zh-CN" altLang="en-US" dirty="0"/>
              </a:p>
            </p:txBody>
          </p:sp>
        </mc:Choice>
        <mc:Fallback xmlns="">
          <p:sp>
            <p:nvSpPr>
              <p:cNvPr id="31" name="矩形 30">
                <a:extLst>
                  <a:ext uri="{FF2B5EF4-FFF2-40B4-BE49-F238E27FC236}">
                    <a16:creationId xmlns:a16="http://schemas.microsoft.com/office/drawing/2014/main" id="{8C6AFADD-42C2-4E54-B62D-CFAE895B6116}"/>
                  </a:ext>
                </a:extLst>
              </p:cNvPr>
              <p:cNvSpPr>
                <a:spLocks noRot="1" noChangeAspect="1" noMove="1" noResize="1" noEditPoints="1" noAdjustHandles="1" noChangeArrowheads="1" noChangeShapeType="1" noTextEdit="1"/>
              </p:cNvSpPr>
              <p:nvPr/>
            </p:nvSpPr>
            <p:spPr>
              <a:xfrm>
                <a:off x="6536167" y="3941975"/>
                <a:ext cx="3389326" cy="463012"/>
              </a:xfrm>
              <a:prstGeom prst="rect">
                <a:avLst/>
              </a:prstGeom>
              <a:blipFill>
                <a:blip r:embed="rId5"/>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xmlns="" id="{73E90031-18AE-4B4F-9DAF-B77B86B45EE0}"/>
                  </a:ext>
                </a:extLst>
              </p:cNvPr>
              <p:cNvSpPr/>
              <p:nvPr/>
            </p:nvSpPr>
            <p:spPr>
              <a:xfrm>
                <a:off x="1646715" y="3951441"/>
                <a:ext cx="5015347"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Assuming that the number of filters in layer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𝑖</m:t>
                    </m:r>
                  </m:oMath>
                </a14:m>
                <a:r>
                  <a:rPr lang="en-US" altLang="zh-CN" dirty="0">
                    <a:latin typeface="Times New Roman" panose="02020603050405020304" pitchFamily="18" charset="0"/>
                    <a:cs typeface="Times New Roman" panose="02020603050405020304" pitchFamily="18" charset="0"/>
                  </a:rPr>
                  <a:t> is</a:t>
                </a:r>
                <a14:m>
                  <m:oMath xmlns:m="http://schemas.openxmlformats.org/officeDocument/2006/math">
                    <m:r>
                      <a:rPr lang="en-US" altLang="zh-CN" b="0" i="0" dirty="0" smtClean="0">
                        <a:latin typeface="Cambria Math" panose="02040503050406030204" pitchFamily="18" charset="0"/>
                        <a:cs typeface="Times New Roman" panose="02020603050405020304" pitchFamily="18" charset="0"/>
                      </a:rPr>
                      <m:t>  </m:t>
                    </m:r>
                    <m:sSub>
                      <m:sSubPr>
                        <m:ctrlPr>
                          <a:rPr lang="en-US" altLang="zh-CN" i="1" dirty="0" smtClean="0">
                            <a:latin typeface="Cambria Math"/>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𝐿</m:t>
                        </m:r>
                      </m:e>
                      <m:sub>
                        <m:r>
                          <a:rPr lang="en-US" altLang="zh-CN" b="0" i="1" dirty="0" smtClean="0">
                            <a:latin typeface="Cambria Math" panose="02040503050406030204" pitchFamily="18" charset="0"/>
                            <a:cs typeface="Times New Roman" panose="02020603050405020304" pitchFamily="18" charset="0"/>
                          </a:rPr>
                          <m:t>𝑖</m:t>
                        </m:r>
                      </m:sub>
                    </m:sSub>
                    <m:r>
                      <a:rPr lang="en-US" altLang="zh-CN" b="0" i="0" dirty="0" smtClean="0">
                        <a:latin typeface="Cambria Math" panose="02040503050406030204" pitchFamily="18" charset="0"/>
                        <a:cs typeface="Times New Roman" panose="02020603050405020304" pitchFamily="18" charset="0"/>
                      </a:rPr>
                      <m:t>:</m:t>
                    </m:r>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2" name="矩形 31">
                <a:extLst>
                  <a:ext uri="{FF2B5EF4-FFF2-40B4-BE49-F238E27FC236}">
                    <a16:creationId xmlns:a16="http://schemas.microsoft.com/office/drawing/2014/main" id="{73E90031-18AE-4B4F-9DAF-B77B86B45EE0}"/>
                  </a:ext>
                </a:extLst>
              </p:cNvPr>
              <p:cNvSpPr>
                <a:spLocks noRot="1" noChangeAspect="1" noMove="1" noResize="1" noEditPoints="1" noAdjustHandles="1" noChangeArrowheads="1" noChangeShapeType="1" noTextEdit="1"/>
              </p:cNvSpPr>
              <p:nvPr/>
            </p:nvSpPr>
            <p:spPr>
              <a:xfrm>
                <a:off x="1646715" y="3951441"/>
                <a:ext cx="5015347" cy="369332"/>
              </a:xfrm>
              <a:prstGeom prst="rect">
                <a:avLst/>
              </a:prstGeom>
              <a:blipFill>
                <a:blip r:embed="rId6"/>
                <a:stretch>
                  <a:fillRect l="-97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xmlns="" id="{66B2D3CE-6FF1-413A-8E60-B605A4C35C0D}"/>
                  </a:ext>
                </a:extLst>
              </p:cNvPr>
              <p:cNvSpPr/>
              <p:nvPr/>
            </p:nvSpPr>
            <p:spPr>
              <a:xfrm>
                <a:off x="1646715" y="4410868"/>
                <a:ext cx="8740412" cy="773032"/>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The filter of the first layer</a:t>
                </a:r>
                <a:r>
                  <a:rPr lang="en-US" altLang="zh-CN" dirty="0">
                    <a:cs typeface="Times New Roman" panose="02020603050405020304" pitchFamily="18" charset="0"/>
                  </a:rPr>
                  <a:t> </a:t>
                </a:r>
                <a14:m>
                  <m:oMath xmlns:m="http://schemas.openxmlformats.org/officeDocument/2006/math">
                    <m:sSubSup>
                      <m:sSubSupPr>
                        <m:ctrlPr>
                          <a:rPr lang="en-US" altLang="zh-CN" i="1">
                            <a:solidFill>
                              <a:srgbClr val="FF0000"/>
                            </a:solidFill>
                            <a:latin typeface="Cambria Math"/>
                            <a:cs typeface="Times New Roman" panose="02020603050405020304" pitchFamily="18" charset="0"/>
                          </a:rPr>
                        </m:ctrlPr>
                      </m:sSubSupPr>
                      <m:e>
                        <m:d>
                          <m:dPr>
                            <m:begChr m:val="{"/>
                            <m:endChr m:val="}"/>
                            <m:ctrlPr>
                              <a:rPr lang="en-US" altLang="zh-CN" i="1">
                                <a:solidFill>
                                  <a:srgbClr val="FF0000"/>
                                </a:solidFill>
                                <a:latin typeface="Cambria Math"/>
                                <a:cs typeface="Times New Roman" panose="02020603050405020304" pitchFamily="18" charset="0"/>
                              </a:rPr>
                            </m:ctrlPr>
                          </m:dPr>
                          <m:e>
                            <m:sSubSup>
                              <m:sSubSupPr>
                                <m:ctrlPr>
                                  <a:rPr lang="en-US" altLang="zh-CN" i="1">
                                    <a:solidFill>
                                      <a:srgbClr val="FF0000"/>
                                    </a:solidFill>
                                    <a:latin typeface="Cambria Math"/>
                                    <a:cs typeface="Times New Roman" panose="02020603050405020304" pitchFamily="18" charset="0"/>
                                  </a:rPr>
                                </m:ctrlPr>
                              </m:sSubSupPr>
                              <m:e>
                                <m:r>
                                  <a:rPr lang="en-US" altLang="zh-CN" i="1">
                                    <a:solidFill>
                                      <a:srgbClr val="FF0000"/>
                                    </a:solidFill>
                                    <a:latin typeface="Cambria Math" panose="02040503050406030204" pitchFamily="18" charset="0"/>
                                    <a:cs typeface="Times New Roman" panose="02020603050405020304" pitchFamily="18" charset="0"/>
                                  </a:rPr>
                                  <m:t>𝑊</m:t>
                                </m:r>
                              </m:e>
                              <m:sub>
                                <m:r>
                                  <a:rPr lang="en-US" altLang="zh-CN" i="1" smtClean="0">
                                    <a:solidFill>
                                      <a:srgbClr val="FF0000"/>
                                    </a:solidFill>
                                    <a:latin typeface="Cambria Math" panose="02040503050406030204" pitchFamily="18" charset="0"/>
                                    <a:cs typeface="Times New Roman" panose="02020603050405020304" pitchFamily="18" charset="0"/>
                                  </a:rPr>
                                  <m:t>𝑙</m:t>
                                </m:r>
                              </m:sub>
                              <m:sup>
                                <m:r>
                                  <a:rPr lang="en-US" altLang="zh-CN" b="0" i="1" smtClean="0">
                                    <a:solidFill>
                                      <a:srgbClr val="FF0000"/>
                                    </a:solidFill>
                                    <a:latin typeface="Cambria Math" panose="02040503050406030204" pitchFamily="18" charset="0"/>
                                    <a:cs typeface="Times New Roman" panose="02020603050405020304" pitchFamily="18" charset="0"/>
                                  </a:rPr>
                                  <m:t>2</m:t>
                                </m:r>
                              </m:sup>
                            </m:sSubSup>
                          </m:e>
                        </m:d>
                      </m:e>
                      <m:sub>
                        <m:r>
                          <a:rPr lang="en-US" altLang="zh-CN" b="0" i="1" smtClean="0">
                            <a:solidFill>
                              <a:srgbClr val="FF0000"/>
                            </a:solidFill>
                            <a:latin typeface="Cambria Math" panose="02040503050406030204" pitchFamily="18" charset="0"/>
                            <a:cs typeface="Times New Roman" panose="02020603050405020304" pitchFamily="18" charset="0"/>
                          </a:rPr>
                          <m:t>𝑙</m:t>
                        </m:r>
                        <m:r>
                          <a:rPr lang="en-US" altLang="zh-CN" i="1">
                            <a:solidFill>
                              <a:srgbClr val="FF0000"/>
                            </a:solidFill>
                            <a:latin typeface="Cambria Math" panose="02040503050406030204" pitchFamily="18" charset="0"/>
                            <a:cs typeface="Times New Roman" panose="02020603050405020304" pitchFamily="18" charset="0"/>
                          </a:rPr>
                          <m:t>=1</m:t>
                        </m:r>
                      </m:sub>
                      <m:sup>
                        <m:sSub>
                          <m:sSubPr>
                            <m:ctrlPr>
                              <a:rPr lang="en-US" altLang="zh-CN" i="1" dirty="0" smtClean="0">
                                <a:solidFill>
                                  <a:srgbClr val="FF0000"/>
                                </a:solidFill>
                                <a:latin typeface="Cambria Math"/>
                                <a:cs typeface="Times New Roman" panose="02020603050405020304" pitchFamily="18" charset="0"/>
                              </a:rPr>
                            </m:ctrlPr>
                          </m:sSubPr>
                          <m:e>
                            <m:r>
                              <a:rPr lang="en-US" altLang="zh-CN" i="1" dirty="0">
                                <a:solidFill>
                                  <a:srgbClr val="FF0000"/>
                                </a:solidFill>
                                <a:latin typeface="Cambria Math" panose="02040503050406030204" pitchFamily="18" charset="0"/>
                                <a:cs typeface="Times New Roman" panose="02020603050405020304" pitchFamily="18" charset="0"/>
                              </a:rPr>
                              <m:t>𝐿</m:t>
                            </m:r>
                          </m:e>
                          <m:sub>
                            <m:r>
                              <a:rPr lang="en-US" altLang="zh-CN" b="0" i="1" dirty="0" smtClean="0">
                                <a:solidFill>
                                  <a:srgbClr val="FF0000"/>
                                </a:solidFill>
                                <a:latin typeface="Cambria Math" panose="02040503050406030204" pitchFamily="18" charset="0"/>
                                <a:cs typeface="Times New Roman" panose="02020603050405020304" pitchFamily="18" charset="0"/>
                              </a:rPr>
                              <m:t>2</m:t>
                            </m:r>
                          </m:sub>
                        </m:sSub>
                      </m:sup>
                    </m:sSubSup>
                    <m:r>
                      <a:rPr lang="en-US" altLang="zh-CN" i="1" dirty="0">
                        <a:solidFill>
                          <a:srgbClr val="FF0000"/>
                        </a:solidFill>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is obtained by deforming the eigenvector corresponding to the first</a:t>
                </a:r>
                <a:r>
                  <a:rPr lang="en-US" altLang="zh-CN" dirty="0">
                    <a:cs typeface="Times New Roman" panose="02020603050405020304" pitchFamily="18" charset="0"/>
                  </a:rPr>
                  <a:t> </a:t>
                </a:r>
                <a14:m>
                  <m:oMath xmlns:m="http://schemas.openxmlformats.org/officeDocument/2006/math">
                    <m:sSub>
                      <m:sSubPr>
                        <m:ctrlPr>
                          <a:rPr lang="en-US" altLang="zh-CN" i="1" dirty="0">
                            <a:latin typeface="Cambria Math"/>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𝐿</m:t>
                        </m:r>
                      </m:e>
                      <m:sub>
                        <m:r>
                          <a:rPr lang="en-US" altLang="zh-CN" b="0" i="1" dirty="0" smtClean="0">
                            <a:latin typeface="Cambria Math" panose="02040503050406030204" pitchFamily="18" charset="0"/>
                            <a:cs typeface="Times New Roman" panose="02020603050405020304" pitchFamily="18" charset="0"/>
                          </a:rPr>
                          <m:t>2</m:t>
                        </m:r>
                      </m:sub>
                    </m:sSub>
                  </m:oMath>
                </a14:m>
                <a:r>
                  <a:rPr lang="zh-CN" altLang="en-US" dirty="0">
                    <a:latin typeface="Times New Roman" panose="02020603050405020304" pitchFamily="18" charset="0"/>
                    <a:cs typeface="Times New Roman" panose="02020603050405020304" pitchFamily="18" charset="0"/>
                  </a:rPr>
                  <a:t> eigenvalues obtained by principal component analysis of </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a:t>
                </a:r>
              </a:p>
            </p:txBody>
          </p:sp>
        </mc:Choice>
        <mc:Fallback xmlns="">
          <p:sp>
            <p:nvSpPr>
              <p:cNvPr id="33" name="矩形 32">
                <a:extLst>
                  <a:ext uri="{FF2B5EF4-FFF2-40B4-BE49-F238E27FC236}">
                    <a16:creationId xmlns:a16="http://schemas.microsoft.com/office/drawing/2014/main" id="{66B2D3CE-6FF1-413A-8E60-B605A4C35C0D}"/>
                  </a:ext>
                </a:extLst>
              </p:cNvPr>
              <p:cNvSpPr>
                <a:spLocks noRot="1" noChangeAspect="1" noMove="1" noResize="1" noEditPoints="1" noAdjustHandles="1" noChangeArrowheads="1" noChangeShapeType="1" noTextEdit="1"/>
              </p:cNvSpPr>
              <p:nvPr/>
            </p:nvSpPr>
            <p:spPr>
              <a:xfrm>
                <a:off x="1646715" y="4410868"/>
                <a:ext cx="8740412" cy="773032"/>
              </a:xfrm>
              <a:prstGeom prst="rect">
                <a:avLst/>
              </a:prstGeom>
              <a:blipFill>
                <a:blip r:embed="rId7"/>
                <a:stretch>
                  <a:fillRect l="-558" b="-119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xmlns="" id="{6FE31A13-E9AE-4DC2-AFA2-CF58780EEEF2}"/>
                  </a:ext>
                </a:extLst>
              </p:cNvPr>
              <p:cNvSpPr txBox="1"/>
              <p:nvPr/>
            </p:nvSpPr>
            <p:spPr>
              <a:xfrm>
                <a:off x="3415569" y="5361262"/>
                <a:ext cx="1264770" cy="281937"/>
              </a:xfrm>
              <a:prstGeom prst="rect">
                <a:avLst/>
              </a:prstGeom>
              <a:noFill/>
            </p:spPr>
            <p:txBody>
              <a:bodyPr wrap="none" lIns="0" tIns="0" rIns="0" bIns="0" rtlCol="0">
                <a:spAutoFit/>
              </a:bodyPr>
              <a:lstStyle/>
              <a:p>
                <a14:m>
                  <m:oMath xmlns:m="http://schemas.openxmlformats.org/officeDocument/2006/math">
                    <m:r>
                      <a:rPr lang="en-US" altLang="zh-CN" b="0" i="1" smtClean="0">
                        <a:solidFill>
                          <a:srgbClr val="FF0000"/>
                        </a:solidFill>
                        <a:latin typeface="Cambria Math" panose="02040503050406030204" pitchFamily="18" charset="0"/>
                      </a:rPr>
                      <m:t>𝑉</m:t>
                    </m:r>
                  </m:oMath>
                </a14:m>
                <a:r>
                  <a:rPr lang="en-US" altLang="zh-CN" dirty="0">
                    <a:solidFill>
                      <a:srgbClr val="FF0000"/>
                    </a:solidFill>
                    <a:ea typeface="Cambria Math" panose="02040503050406030204" pitchFamily="18" charset="0"/>
                    <a:cs typeface="Times New Roman" panose="02020603050405020304" pitchFamily="18" charset="0"/>
                  </a:rPr>
                  <a:t> </a:t>
                </a:r>
                <a14:m>
                  <m:oMath xmlns:m="http://schemas.openxmlformats.org/officeDocument/2006/math">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solidFill>
                              <a:srgbClr val="FF0000"/>
                            </a:solidFill>
                            <a:latin typeface="Cambria Math"/>
                            <a:ea typeface="Cambria Math" panose="02040503050406030204" pitchFamily="18" charset="0"/>
                            <a:cs typeface="Times New Roman" panose="02020603050405020304" pitchFamily="18" charset="0"/>
                          </a:rPr>
                        </m:ctrlPr>
                      </m:sSup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𝑅</m:t>
                        </m:r>
                      </m:e>
                      <m:sup>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1</m:t>
                            </m:r>
                          </m:sub>
                        </m:sSub>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2</m:t>
                            </m:r>
                          </m:sub>
                        </m:sSub>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dirty="0">
                                <a:solidFill>
                                  <a:srgbClr val="FF0000"/>
                                </a:solidFill>
                                <a:latin typeface="Cambria Math"/>
                                <a:cs typeface="Times New Roman" panose="02020603050405020304" pitchFamily="18" charset="0"/>
                              </a:rPr>
                            </m:ctrlPr>
                          </m:sSubPr>
                          <m:e>
                            <m:r>
                              <a:rPr lang="en-US" altLang="zh-CN" i="1" dirty="0">
                                <a:solidFill>
                                  <a:srgbClr val="FF0000"/>
                                </a:solidFill>
                                <a:latin typeface="Cambria Math" panose="02040503050406030204" pitchFamily="18" charset="0"/>
                                <a:cs typeface="Times New Roman" panose="02020603050405020304" pitchFamily="18" charset="0"/>
                              </a:rPr>
                              <m:t>𝐿</m:t>
                            </m:r>
                          </m:e>
                          <m:sub>
                            <m:r>
                              <a:rPr lang="en-US" altLang="zh-CN" i="1" dirty="0">
                                <a:solidFill>
                                  <a:srgbClr val="FF0000"/>
                                </a:solidFill>
                                <a:latin typeface="Cambria Math" panose="02040503050406030204" pitchFamily="18" charset="0"/>
                                <a:cs typeface="Times New Roman" panose="02020603050405020304" pitchFamily="18" charset="0"/>
                              </a:rPr>
                              <m:t>2</m:t>
                            </m:r>
                          </m:sub>
                        </m:sSub>
                      </m:sup>
                    </m:sSup>
                  </m:oMath>
                </a14:m>
                <a:endParaRPr lang="zh-CN" altLang="en-US" dirty="0"/>
              </a:p>
            </p:txBody>
          </p:sp>
        </mc:Choice>
        <mc:Fallback xmlns="">
          <p:sp>
            <p:nvSpPr>
              <p:cNvPr id="34" name="文本框 33">
                <a:extLst>
                  <a:ext uri="{FF2B5EF4-FFF2-40B4-BE49-F238E27FC236}">
                    <a16:creationId xmlns:a16="http://schemas.microsoft.com/office/drawing/2014/main" id="{6FE31A13-E9AE-4DC2-AFA2-CF58780EEEF2}"/>
                  </a:ext>
                </a:extLst>
              </p:cNvPr>
              <p:cNvSpPr txBox="1">
                <a:spLocks noRot="1" noChangeAspect="1" noMove="1" noResize="1" noEditPoints="1" noAdjustHandles="1" noChangeArrowheads="1" noChangeShapeType="1" noTextEdit="1"/>
              </p:cNvSpPr>
              <p:nvPr/>
            </p:nvSpPr>
            <p:spPr>
              <a:xfrm>
                <a:off x="3415569" y="5361262"/>
                <a:ext cx="1264770" cy="281937"/>
              </a:xfrm>
              <a:prstGeom prst="rect">
                <a:avLst/>
              </a:prstGeom>
              <a:blipFill>
                <a:blip r:embed="rId8"/>
                <a:stretch>
                  <a:fillRect l="-6250" t="-4255" r="-1442" b="-6383"/>
                </a:stretch>
              </a:blipFill>
            </p:spPr>
            <p:txBody>
              <a:bodyPr/>
              <a:lstStyle/>
              <a:p>
                <a:r>
                  <a:rPr lang="zh-CN" altLang="en-US">
                    <a:noFill/>
                  </a:rPr>
                  <a:t> </a:t>
                </a:r>
              </a:p>
            </p:txBody>
          </p:sp>
        </mc:Fallback>
      </mc:AlternateContent>
      <p:sp>
        <p:nvSpPr>
          <p:cNvPr id="35" name="矩形 34">
            <a:extLst>
              <a:ext uri="{FF2B5EF4-FFF2-40B4-BE49-F238E27FC236}">
                <a16:creationId xmlns:a16="http://schemas.microsoft.com/office/drawing/2014/main" xmlns="" id="{6DF9B202-5E96-445B-AC19-F66AB53F66F3}"/>
              </a:ext>
            </a:extLst>
          </p:cNvPr>
          <p:cNvSpPr/>
          <p:nvPr/>
        </p:nvSpPr>
        <p:spPr>
          <a:xfrm>
            <a:off x="4788934" y="5176596"/>
            <a:ext cx="1754006" cy="369332"/>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Matrix mapping</a:t>
            </a:r>
          </a:p>
        </p:txBody>
      </p:sp>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xmlns="" id="{849FC94B-74B5-465B-8DE5-1E1BC724F2C8}"/>
                  </a:ext>
                </a:extLst>
              </p:cNvPr>
              <p:cNvSpPr/>
              <p:nvPr/>
            </p:nvSpPr>
            <p:spPr>
              <a:xfrm>
                <a:off x="6507722" y="5255761"/>
                <a:ext cx="1996251" cy="4960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a:solidFill>
                                <a:srgbClr val="FF0000"/>
                              </a:solidFill>
                              <a:latin typeface="Cambria Math"/>
                              <a:cs typeface="Times New Roman" panose="02020603050405020304" pitchFamily="18" charset="0"/>
                            </a:rPr>
                          </m:ctrlPr>
                        </m:sSubSupPr>
                        <m:e>
                          <m:d>
                            <m:dPr>
                              <m:begChr m:val="{"/>
                              <m:endChr m:val="}"/>
                              <m:ctrlPr>
                                <a:rPr lang="en-US" altLang="zh-CN" i="1">
                                  <a:solidFill>
                                    <a:srgbClr val="FF0000"/>
                                  </a:solidFill>
                                  <a:latin typeface="Cambria Math"/>
                                  <a:cs typeface="Times New Roman" panose="02020603050405020304" pitchFamily="18" charset="0"/>
                                </a:rPr>
                              </m:ctrlPr>
                            </m:dPr>
                            <m:e>
                              <m:sSubSup>
                                <m:sSubSupPr>
                                  <m:ctrlPr>
                                    <a:rPr lang="en-US" altLang="zh-CN" i="1">
                                      <a:solidFill>
                                        <a:srgbClr val="FF0000"/>
                                      </a:solidFill>
                                      <a:latin typeface="Cambria Math"/>
                                      <a:cs typeface="Times New Roman" panose="02020603050405020304" pitchFamily="18" charset="0"/>
                                    </a:rPr>
                                  </m:ctrlPr>
                                </m:sSubSupPr>
                                <m:e>
                                  <m:r>
                                    <a:rPr lang="en-US" altLang="zh-CN" i="1">
                                      <a:solidFill>
                                        <a:srgbClr val="FF0000"/>
                                      </a:solidFill>
                                      <a:latin typeface="Cambria Math" panose="02040503050406030204" pitchFamily="18" charset="0"/>
                                      <a:cs typeface="Times New Roman" panose="02020603050405020304" pitchFamily="18" charset="0"/>
                                    </a:rPr>
                                    <m:t>𝑊</m:t>
                                  </m:r>
                                </m:e>
                                <m:sub>
                                  <m:r>
                                    <a:rPr lang="en-US" altLang="zh-CN" i="1">
                                      <a:solidFill>
                                        <a:srgbClr val="FF0000"/>
                                      </a:solidFill>
                                      <a:latin typeface="Cambria Math" panose="02040503050406030204" pitchFamily="18" charset="0"/>
                                      <a:cs typeface="Times New Roman" panose="02020603050405020304" pitchFamily="18" charset="0"/>
                                    </a:rPr>
                                    <m:t>𝑙</m:t>
                                  </m:r>
                                </m:sub>
                                <m:sup>
                                  <m:r>
                                    <a:rPr lang="en-US" altLang="zh-CN" i="1">
                                      <a:solidFill>
                                        <a:srgbClr val="FF0000"/>
                                      </a:solidFill>
                                      <a:latin typeface="Cambria Math" panose="02040503050406030204" pitchFamily="18" charset="0"/>
                                      <a:cs typeface="Times New Roman" panose="02020603050405020304" pitchFamily="18" charset="0"/>
                                    </a:rPr>
                                    <m:t>2</m:t>
                                  </m:r>
                                </m:sup>
                              </m:sSubSup>
                            </m:e>
                          </m:d>
                        </m:e>
                        <m:sub>
                          <m:r>
                            <a:rPr lang="en-US" altLang="zh-CN" i="1">
                              <a:solidFill>
                                <a:srgbClr val="FF0000"/>
                              </a:solidFill>
                              <a:latin typeface="Cambria Math" panose="02040503050406030204" pitchFamily="18" charset="0"/>
                              <a:cs typeface="Times New Roman" panose="02020603050405020304" pitchFamily="18" charset="0"/>
                            </a:rPr>
                            <m:t>𝑙</m:t>
                          </m:r>
                          <m:r>
                            <a:rPr lang="en-US" altLang="zh-CN" i="1">
                              <a:solidFill>
                                <a:srgbClr val="FF0000"/>
                              </a:solidFill>
                              <a:latin typeface="Cambria Math" panose="02040503050406030204" pitchFamily="18" charset="0"/>
                              <a:cs typeface="Times New Roman" panose="02020603050405020304" pitchFamily="18" charset="0"/>
                            </a:rPr>
                            <m:t>=1</m:t>
                          </m:r>
                        </m:sub>
                        <m:sup>
                          <m:sSub>
                            <m:sSubPr>
                              <m:ctrlPr>
                                <a:rPr lang="en-US" altLang="zh-CN" i="1" dirty="0">
                                  <a:solidFill>
                                    <a:srgbClr val="FF0000"/>
                                  </a:solidFill>
                                  <a:latin typeface="Cambria Math"/>
                                  <a:cs typeface="Times New Roman" panose="02020603050405020304" pitchFamily="18" charset="0"/>
                                </a:rPr>
                              </m:ctrlPr>
                            </m:sSubPr>
                            <m:e>
                              <m:r>
                                <a:rPr lang="en-US" altLang="zh-CN" i="1" dirty="0">
                                  <a:solidFill>
                                    <a:srgbClr val="FF0000"/>
                                  </a:solidFill>
                                  <a:latin typeface="Cambria Math" panose="02040503050406030204" pitchFamily="18" charset="0"/>
                                  <a:cs typeface="Times New Roman" panose="02020603050405020304" pitchFamily="18" charset="0"/>
                                </a:rPr>
                                <m:t>𝐿</m:t>
                              </m:r>
                            </m:e>
                            <m:sub>
                              <m:r>
                                <a:rPr lang="en-US" altLang="zh-CN" i="1" dirty="0">
                                  <a:solidFill>
                                    <a:srgbClr val="FF0000"/>
                                  </a:solidFill>
                                  <a:latin typeface="Cambria Math" panose="02040503050406030204" pitchFamily="18" charset="0"/>
                                  <a:cs typeface="Times New Roman" panose="02020603050405020304" pitchFamily="18" charset="0"/>
                                </a:rPr>
                                <m:t>2</m:t>
                              </m:r>
                            </m:sub>
                          </m:sSub>
                        </m:sup>
                      </m:sSubSup>
                      <m:sSup>
                        <m:sSupPr>
                          <m:ctrlPr>
                            <a:rPr lang="en-US" altLang="zh-CN" i="1">
                              <a:solidFill>
                                <a:srgbClr val="FF0000"/>
                              </a:solidFill>
                              <a:latin typeface="Cambria Math"/>
                              <a:ea typeface="Cambria Math" panose="02040503050406030204" pitchFamily="18" charset="0"/>
                              <a:cs typeface="Times New Roman" panose="02020603050405020304" pitchFamily="18" charset="0"/>
                            </a:rPr>
                          </m:ctrlPr>
                        </m:sSup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𝑅</m:t>
                          </m:r>
                        </m:e>
                        <m:sup>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1</m:t>
                              </m:r>
                            </m:sub>
                          </m:sSub>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2</m:t>
                              </m:r>
                            </m:sub>
                          </m:sSub>
                        </m:sup>
                      </m:sSup>
                    </m:oMath>
                  </m:oMathPara>
                </a14:m>
                <a:endParaRPr lang="zh-CN" altLang="en-US" dirty="0"/>
              </a:p>
            </p:txBody>
          </p:sp>
        </mc:Choice>
        <mc:Fallback xmlns="">
          <p:sp>
            <p:nvSpPr>
              <p:cNvPr id="36" name="矩形 35">
                <a:extLst>
                  <a:ext uri="{FF2B5EF4-FFF2-40B4-BE49-F238E27FC236}">
                    <a16:creationId xmlns:a16="http://schemas.microsoft.com/office/drawing/2014/main" id="{849FC94B-74B5-465B-8DE5-1E1BC724F2C8}"/>
                  </a:ext>
                </a:extLst>
              </p:cNvPr>
              <p:cNvSpPr>
                <a:spLocks noRot="1" noChangeAspect="1" noMove="1" noResize="1" noEditPoints="1" noAdjustHandles="1" noChangeArrowheads="1" noChangeShapeType="1" noTextEdit="1"/>
              </p:cNvSpPr>
              <p:nvPr/>
            </p:nvSpPr>
            <p:spPr>
              <a:xfrm>
                <a:off x="6507722" y="5255761"/>
                <a:ext cx="1996251" cy="496033"/>
              </a:xfrm>
              <a:prstGeom prst="rect">
                <a:avLst/>
              </a:prstGeom>
              <a:blipFill>
                <a:blip r:embed="rId9"/>
                <a:stretch>
                  <a:fillRect b="-2439"/>
                </a:stretch>
              </a:blipFill>
            </p:spPr>
            <p:txBody>
              <a:bodyPr/>
              <a:lstStyle/>
              <a:p>
                <a:r>
                  <a:rPr lang="zh-CN" altLang="en-US">
                    <a:noFill/>
                  </a:rPr>
                  <a:t> </a:t>
                </a:r>
              </a:p>
            </p:txBody>
          </p:sp>
        </mc:Fallback>
      </mc:AlternateContent>
      <p:cxnSp>
        <p:nvCxnSpPr>
          <p:cNvPr id="37" name="直接箭头连接符 36">
            <a:extLst>
              <a:ext uri="{FF2B5EF4-FFF2-40B4-BE49-F238E27FC236}">
                <a16:creationId xmlns:a16="http://schemas.microsoft.com/office/drawing/2014/main" xmlns="" id="{5A3073A9-402A-4359-9D94-EED69C08FCCF}"/>
              </a:ext>
            </a:extLst>
          </p:cNvPr>
          <p:cNvCxnSpPr/>
          <p:nvPr/>
        </p:nvCxnSpPr>
        <p:spPr>
          <a:xfrm>
            <a:off x="4689379" y="5533210"/>
            <a:ext cx="185356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xmlns="" id="{F9FEADF0-1501-4A0F-A569-362382C107D6}"/>
                  </a:ext>
                </a:extLst>
              </p:cNvPr>
              <p:cNvSpPr/>
              <p:nvPr/>
            </p:nvSpPr>
            <p:spPr>
              <a:xfrm>
                <a:off x="1503215" y="5855356"/>
                <a:ext cx="8868290" cy="699359"/>
              </a:xfrm>
              <a:prstGeom prst="rect">
                <a:avLst/>
              </a:prstGeom>
            </p:spPr>
            <p:txBody>
              <a:bodyPr wrap="square">
                <a:spAutoFit/>
              </a:bodyPr>
              <a:lstStyle/>
              <a:p>
                <a:r>
                  <a:rPr lang="en-US" altLang="zh-CN" sz="2000" b="1" dirty="0">
                    <a:solidFill>
                      <a:srgbClr val="FF0000"/>
                    </a:solidFill>
                    <a:latin typeface="Times New Roman" panose="02020603050405020304" pitchFamily="18" charset="0"/>
                    <a:cs typeface="Times New Roman" panose="02020603050405020304" pitchFamily="18" charset="0"/>
                  </a:rPr>
                  <a:t>Second layer output :</a:t>
                </a:r>
              </a:p>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Convolution filtering of the input image with </a:t>
                </a:r>
                <a:r>
                  <a:rPr lang="en-US" altLang="zh-CN" dirty="0">
                    <a:latin typeface="Times New Roman" panose="02020603050405020304" pitchFamily="18" charset="0"/>
                    <a:cs typeface="Times New Roman" panose="02020603050405020304" pitchFamily="18" charset="0"/>
                  </a:rPr>
                  <a:t>the </a:t>
                </a:r>
                <a:r>
                  <a:rPr lang="zh-CN" altLang="en-US" dirty="0">
                    <a:latin typeface="Times New Roman" panose="02020603050405020304" pitchFamily="18" charset="0"/>
                    <a:cs typeface="Times New Roman" panose="02020603050405020304" pitchFamily="18" charset="0"/>
                  </a:rPr>
                  <a:t>filter</a:t>
                </a:r>
                <a:r>
                  <a:rPr lang="en-US" altLang="zh-CN" dirty="0">
                    <a:latin typeface="Times New Roman" panose="02020603050405020304" pitchFamily="18" charset="0"/>
                    <a:cs typeface="Times New Roman" panose="02020603050405020304" pitchFamily="18" charset="0"/>
                  </a:rPr>
                  <a:t>s :</a:t>
                </a:r>
                <a14:m>
                  <m:oMath xmlns:m="http://schemas.openxmlformats.org/officeDocument/2006/math">
                    <m:r>
                      <a:rPr lang="en-US" altLang="zh-CN" b="0" i="0" smtClean="0">
                        <a:latin typeface="Cambria Math" panose="02040503050406030204" pitchFamily="18" charset="0"/>
                        <a:cs typeface="Times New Roman" panose="02020603050405020304" pitchFamily="18" charset="0"/>
                      </a:rPr>
                      <m:t>    </m:t>
                    </m:r>
                    <m:sSubSup>
                      <m:sSubSupPr>
                        <m:ctrlPr>
                          <a:rPr lang="en-US" altLang="zh-CN" i="1" smtClean="0">
                            <a:solidFill>
                              <a:srgbClr val="FF0000"/>
                            </a:solidFill>
                            <a:latin typeface="Cambria Math"/>
                            <a:cs typeface="Times New Roman" panose="02020603050405020304" pitchFamily="18" charset="0"/>
                          </a:rPr>
                        </m:ctrlPr>
                      </m:sSubSupPr>
                      <m:e>
                        <m:r>
                          <a:rPr lang="en-US" altLang="zh-CN" b="0" i="1" smtClean="0">
                            <a:solidFill>
                              <a:srgbClr val="FF0000"/>
                            </a:solidFill>
                            <a:latin typeface="Cambria Math" panose="02040503050406030204" pitchFamily="18" charset="0"/>
                            <a:cs typeface="Times New Roman" panose="02020603050405020304" pitchFamily="18" charset="0"/>
                          </a:rPr>
                          <m:t>𝑂</m:t>
                        </m:r>
                      </m:e>
                      <m:sub>
                        <m:r>
                          <a:rPr lang="en-US" altLang="zh-CN" b="0" i="1" smtClean="0">
                            <a:solidFill>
                              <a:srgbClr val="FF0000"/>
                            </a:solidFill>
                            <a:latin typeface="Cambria Math" panose="02040503050406030204" pitchFamily="18" charset="0"/>
                            <a:cs typeface="Times New Roman" panose="02020603050405020304" pitchFamily="18" charset="0"/>
                          </a:rPr>
                          <m:t>𝑖</m:t>
                        </m:r>
                      </m:sub>
                      <m:sup>
                        <m:r>
                          <a:rPr lang="en-US" altLang="zh-CN" i="1" smtClean="0">
                            <a:solidFill>
                              <a:srgbClr val="FF0000"/>
                            </a:solidFill>
                            <a:latin typeface="Cambria Math" panose="02040503050406030204" pitchFamily="18" charset="0"/>
                            <a:cs typeface="Times New Roman" panose="02020603050405020304" pitchFamily="18" charset="0"/>
                          </a:rPr>
                          <m:t>𝑙</m:t>
                        </m:r>
                      </m:sup>
                    </m:sSubSup>
                    <m:r>
                      <a:rPr lang="en-US" altLang="zh-CN" b="0" i="1" smtClean="0">
                        <a:solidFill>
                          <a:srgbClr val="FF0000"/>
                        </a:solidFill>
                        <a:latin typeface="Cambria Math" panose="02040503050406030204" pitchFamily="18" charset="0"/>
                        <a:cs typeface="Times New Roman" panose="02020603050405020304" pitchFamily="18" charset="0"/>
                      </a:rPr>
                      <m:t>=</m:t>
                    </m:r>
                    <m:sSubSup>
                      <m:sSubSupPr>
                        <m:ctrlPr>
                          <a:rPr lang="en-US" altLang="zh-CN" i="1">
                            <a:solidFill>
                              <a:srgbClr val="FF0000"/>
                            </a:solidFill>
                            <a:latin typeface="Cambria Math"/>
                            <a:cs typeface="Times New Roman" panose="02020603050405020304" pitchFamily="18" charset="0"/>
                          </a:rPr>
                        </m:ctrlPr>
                      </m:sSubSupPr>
                      <m:e>
                        <m:r>
                          <a:rPr lang="en-US" altLang="zh-CN" i="1">
                            <a:solidFill>
                              <a:srgbClr val="FF0000"/>
                            </a:solidFill>
                            <a:latin typeface="Cambria Math" panose="02040503050406030204" pitchFamily="18" charset="0"/>
                            <a:cs typeface="Times New Roman" panose="02020603050405020304" pitchFamily="18" charset="0"/>
                          </a:rPr>
                          <m:t>𝐼</m:t>
                        </m:r>
                      </m:e>
                      <m:sub>
                        <m:r>
                          <a:rPr lang="en-US" altLang="zh-CN" i="1">
                            <a:solidFill>
                              <a:srgbClr val="FF0000"/>
                            </a:solidFill>
                            <a:latin typeface="Cambria Math" panose="02040503050406030204" pitchFamily="18" charset="0"/>
                            <a:cs typeface="Times New Roman" panose="02020603050405020304" pitchFamily="18" charset="0"/>
                          </a:rPr>
                          <m:t>𝑖</m:t>
                        </m:r>
                      </m:sub>
                      <m:sup>
                        <m:r>
                          <a:rPr lang="en-US" altLang="zh-CN" i="1">
                            <a:solidFill>
                              <a:srgbClr val="FF0000"/>
                            </a:solidFill>
                            <a:latin typeface="Cambria Math" panose="02040503050406030204" pitchFamily="18" charset="0"/>
                            <a:cs typeface="Times New Roman" panose="02020603050405020304" pitchFamily="18" charset="0"/>
                          </a:rPr>
                          <m:t>𝑙</m:t>
                        </m:r>
                      </m:sup>
                    </m:sSubSup>
                    <m:r>
                      <a:rPr lang="en-US" altLang="zh-CN" b="0" i="1" smtClean="0">
                        <a:solidFill>
                          <a:srgbClr val="FF0000"/>
                        </a:solidFill>
                        <a:latin typeface="Cambria Math" panose="02040503050406030204" pitchFamily="18" charset="0"/>
                        <a:cs typeface="Times New Roman" panose="02020603050405020304" pitchFamily="18" charset="0"/>
                      </a:rPr>
                      <m:t>∗</m:t>
                    </m:r>
                    <m:sSubSup>
                      <m:sSubSupPr>
                        <m:ctrlPr>
                          <a:rPr lang="en-US" altLang="zh-CN" i="1">
                            <a:solidFill>
                              <a:srgbClr val="FF0000"/>
                            </a:solidFill>
                            <a:latin typeface="Cambria Math"/>
                            <a:cs typeface="Times New Roman" panose="02020603050405020304" pitchFamily="18" charset="0"/>
                          </a:rPr>
                        </m:ctrlPr>
                      </m:sSubSupPr>
                      <m:e>
                        <m:r>
                          <a:rPr lang="en-US" altLang="zh-CN" i="1">
                            <a:solidFill>
                              <a:srgbClr val="FF0000"/>
                            </a:solidFill>
                            <a:latin typeface="Cambria Math" panose="02040503050406030204" pitchFamily="18" charset="0"/>
                            <a:cs typeface="Times New Roman" panose="02020603050405020304" pitchFamily="18" charset="0"/>
                          </a:rPr>
                          <m:t>𝑊</m:t>
                        </m:r>
                      </m:e>
                      <m:sub>
                        <m:r>
                          <a:rPr lang="en-US" altLang="zh-CN" b="0" i="1" smtClean="0">
                            <a:solidFill>
                              <a:srgbClr val="FF0000"/>
                            </a:solidFill>
                            <a:latin typeface="Cambria Math" panose="02040503050406030204" pitchFamily="18" charset="0"/>
                            <a:cs typeface="Times New Roman" panose="02020603050405020304" pitchFamily="18" charset="0"/>
                          </a:rPr>
                          <m:t>𝑙</m:t>
                        </m:r>
                      </m:sub>
                      <m:sup>
                        <m:r>
                          <a:rPr lang="en-US" altLang="zh-CN" b="0" i="1" smtClean="0">
                            <a:solidFill>
                              <a:srgbClr val="FF0000"/>
                            </a:solidFill>
                            <a:latin typeface="Cambria Math" panose="02040503050406030204" pitchFamily="18" charset="0"/>
                            <a:cs typeface="Times New Roman" panose="02020603050405020304" pitchFamily="18" charset="0"/>
                          </a:rPr>
                          <m:t>2</m:t>
                        </m:r>
                      </m:sup>
                    </m:sSubSup>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𝑁</m:t>
                    </m:r>
                    <m:r>
                      <a:rPr lang="en-US" altLang="zh-CN" i="1" dirty="0">
                        <a:latin typeface="Cambria Math" panose="02040503050406030204" pitchFamily="18" charset="0"/>
                        <a:cs typeface="Times New Roman" panose="02020603050405020304" pitchFamily="18" charset="0"/>
                      </a:rPr>
                      <m:t>∗</m:t>
                    </m:r>
                    <m:sSub>
                      <m:sSubPr>
                        <m:ctrlPr>
                          <a:rPr lang="en-US" altLang="zh-CN" i="1" dirty="0">
                            <a:latin typeface="Cambria Math"/>
                            <a:cs typeface="Times New Roman" panose="02020603050405020304" pitchFamily="18" charset="0"/>
                          </a:rPr>
                        </m:ctrlPr>
                      </m:sSubPr>
                      <m:e>
                        <m:sSub>
                          <m:sSubPr>
                            <m:ctrlPr>
                              <a:rPr lang="en-US" altLang="zh-CN" i="1" dirty="0">
                                <a:latin typeface="Cambria Math"/>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𝐿</m:t>
                            </m:r>
                          </m:e>
                          <m:sub>
                            <m:r>
                              <a:rPr lang="en-US" altLang="zh-CN" i="1" dirty="0">
                                <a:latin typeface="Cambria Math" panose="02040503050406030204" pitchFamily="18" charset="0"/>
                                <a:cs typeface="Times New Roman" panose="02020603050405020304" pitchFamily="18" charset="0"/>
                              </a:rPr>
                              <m:t>1</m:t>
                            </m:r>
                          </m:sub>
                        </m:sSub>
                        <m:r>
                          <a:rPr lang="en-US" altLang="zh-CN" i="1" dirty="0">
                            <a:latin typeface="Cambria Math" panose="02040503050406030204" pitchFamily="18" charset="0"/>
                            <a:cs typeface="Times New Roman" panose="02020603050405020304" pitchFamily="18" charset="0"/>
                          </a:rPr>
                          <m:t>𝐿</m:t>
                        </m:r>
                      </m:e>
                      <m:sub>
                        <m:r>
                          <a:rPr lang="en-US" altLang="zh-CN" b="0" i="1" dirty="0" smtClean="0">
                            <a:latin typeface="Cambria Math" panose="02040503050406030204" pitchFamily="18" charset="0"/>
                            <a:cs typeface="Times New Roman" panose="02020603050405020304" pitchFamily="18" charset="0"/>
                          </a:rPr>
                          <m:t>2</m:t>
                        </m:r>
                      </m:sub>
                    </m:sSub>
                  </m:oMath>
                </a14:m>
                <a:r>
                  <a:rPr lang="en-US" altLang="zh-CN" dirty="0">
                    <a:latin typeface="Times New Roman" panose="02020603050405020304" pitchFamily="18" charset="0"/>
                    <a:cs typeface="Times New Roman" panose="02020603050405020304" pitchFamily="18" charset="0"/>
                  </a:rPr>
                  <a:t> images </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8" name="矩形 37">
                <a:extLst>
                  <a:ext uri="{FF2B5EF4-FFF2-40B4-BE49-F238E27FC236}">
                    <a16:creationId xmlns:a16="http://schemas.microsoft.com/office/drawing/2014/main" id="{F9FEADF0-1501-4A0F-A569-362382C107D6}"/>
                  </a:ext>
                </a:extLst>
              </p:cNvPr>
              <p:cNvSpPr>
                <a:spLocks noRot="1" noChangeAspect="1" noMove="1" noResize="1" noEditPoints="1" noAdjustHandles="1" noChangeArrowheads="1" noChangeShapeType="1" noTextEdit="1"/>
              </p:cNvSpPr>
              <p:nvPr/>
            </p:nvSpPr>
            <p:spPr>
              <a:xfrm>
                <a:off x="1503215" y="5855356"/>
                <a:ext cx="8868290" cy="699359"/>
              </a:xfrm>
              <a:prstGeom prst="rect">
                <a:avLst/>
              </a:prstGeom>
              <a:blipFill>
                <a:blip r:embed="rId10"/>
                <a:stretch>
                  <a:fillRect l="-757" t="-5263" b="-13158"/>
                </a:stretch>
              </a:blipFill>
            </p:spPr>
            <p:txBody>
              <a:bodyPr/>
              <a:lstStyle/>
              <a:p>
                <a:r>
                  <a:rPr lang="zh-CN" altLang="en-US">
                    <a:noFill/>
                  </a:rPr>
                  <a:t> </a:t>
                </a:r>
              </a:p>
            </p:txBody>
          </p:sp>
        </mc:Fallback>
      </mc:AlternateContent>
      <p:sp>
        <p:nvSpPr>
          <p:cNvPr id="39" name="箭头: 下 38">
            <a:extLst>
              <a:ext uri="{FF2B5EF4-FFF2-40B4-BE49-F238E27FC236}">
                <a16:creationId xmlns:a16="http://schemas.microsoft.com/office/drawing/2014/main" xmlns="" id="{7EBF67B9-97A3-4AE5-98C3-447A885F093D}"/>
              </a:ext>
            </a:extLst>
          </p:cNvPr>
          <p:cNvSpPr/>
          <p:nvPr/>
        </p:nvSpPr>
        <p:spPr>
          <a:xfrm>
            <a:off x="4807032" y="2924352"/>
            <a:ext cx="293915" cy="457200"/>
          </a:xfrm>
          <a:prstGeom prst="downArrow">
            <a:avLst>
              <a:gd name="adj1" fmla="val 5000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xmlns="" id="{1B34F8C2-2C6B-4EE0-AB1C-22A4B5E8AC77}"/>
                  </a:ext>
                </a:extLst>
              </p:cNvPr>
              <p:cNvSpPr/>
              <p:nvPr/>
            </p:nvSpPr>
            <p:spPr>
              <a:xfrm>
                <a:off x="2186001" y="3323357"/>
                <a:ext cx="6968703" cy="374270"/>
              </a:xfrm>
              <a:prstGeom prst="rect">
                <a:avLst/>
              </a:prstGeom>
            </p:spPr>
            <p:txBody>
              <a:bodyPr wrap="none">
                <a:spAutoFit/>
              </a:bodyPr>
              <a:lstStyle/>
              <a:p>
                <a14:m>
                  <m:oMath xmlns:m="http://schemas.openxmlformats.org/officeDocument/2006/math">
                    <m:r>
                      <a:rPr lang="en-US" altLang="zh-CN" b="0" i="1" smtClean="0">
                        <a:solidFill>
                          <a:srgbClr val="FF0000"/>
                        </a:solidFill>
                        <a:latin typeface="Cambria Math" panose="02040503050406030204" pitchFamily="18" charset="0"/>
                        <a:cs typeface="Times New Roman" panose="02020603050405020304" pitchFamily="18" charset="0"/>
                      </a:rPr>
                      <m:t>𝑌</m:t>
                    </m:r>
                    <m:r>
                      <a:rPr lang="en-US" altLang="zh-CN" i="1">
                        <a:solidFill>
                          <a:srgbClr val="FF0000"/>
                        </a:solidFill>
                        <a:latin typeface="Cambria Math" panose="02040503050406030204" pitchFamily="18" charset="0"/>
                        <a:cs typeface="Times New Roman" panose="02020603050405020304" pitchFamily="18" charset="0"/>
                      </a:rPr>
                      <m:t>=</m:t>
                    </m:r>
                    <m:d>
                      <m:dPr>
                        <m:begChr m:val="["/>
                        <m:endChr m:val="]"/>
                        <m:ctrlPr>
                          <a:rPr lang="en-US" altLang="zh-CN" i="1">
                            <a:solidFill>
                              <a:srgbClr val="FF0000"/>
                            </a:solidFill>
                            <a:latin typeface="Cambria Math"/>
                            <a:cs typeface="Times New Roman" panose="02020603050405020304" pitchFamily="18" charset="0"/>
                          </a:rPr>
                        </m:ctrlPr>
                      </m:dPr>
                      <m:e>
                        <m:sSup>
                          <m:sSupPr>
                            <m:ctrlPr>
                              <a:rPr lang="en-US" altLang="zh-CN" i="1">
                                <a:solidFill>
                                  <a:srgbClr val="FF0000"/>
                                </a:solidFill>
                                <a:latin typeface="Cambria Math"/>
                                <a:cs typeface="Times New Roman" panose="02020603050405020304" pitchFamily="18" charset="0"/>
                              </a:rPr>
                            </m:ctrlPr>
                          </m:sSupPr>
                          <m:e>
                            <m:r>
                              <a:rPr lang="en-US" altLang="zh-CN" i="1">
                                <a:solidFill>
                                  <a:srgbClr val="FF0000"/>
                                </a:solidFill>
                                <a:latin typeface="Cambria Math" panose="02040503050406030204" pitchFamily="18" charset="0"/>
                                <a:cs typeface="Times New Roman" panose="02020603050405020304" pitchFamily="18" charset="0"/>
                              </a:rPr>
                              <m:t>𝑌</m:t>
                            </m:r>
                          </m:e>
                          <m:sup>
                            <m:r>
                              <a:rPr lang="en-US" altLang="zh-CN" b="0" i="1" smtClean="0">
                                <a:solidFill>
                                  <a:srgbClr val="FF0000"/>
                                </a:solidFill>
                                <a:latin typeface="Cambria Math" panose="02040503050406030204" pitchFamily="18" charset="0"/>
                                <a:cs typeface="Times New Roman" panose="02020603050405020304" pitchFamily="18" charset="0"/>
                              </a:rPr>
                              <m:t>1</m:t>
                            </m:r>
                          </m:sup>
                        </m:sSup>
                        <m:r>
                          <a:rPr lang="en-US" altLang="zh-CN" i="1">
                            <a:solidFill>
                              <a:srgbClr val="FF0000"/>
                            </a:solidFill>
                            <a:latin typeface="Cambria Math" panose="02040503050406030204" pitchFamily="18" charset="0"/>
                            <a:cs typeface="Times New Roman" panose="02020603050405020304" pitchFamily="18" charset="0"/>
                          </a:rPr>
                          <m:t>,</m:t>
                        </m:r>
                        <m:sSup>
                          <m:sSupPr>
                            <m:ctrlPr>
                              <a:rPr lang="en-US" altLang="zh-CN" i="1">
                                <a:solidFill>
                                  <a:srgbClr val="FF0000"/>
                                </a:solidFill>
                                <a:latin typeface="Cambria Math"/>
                                <a:cs typeface="Times New Roman" panose="02020603050405020304" pitchFamily="18" charset="0"/>
                              </a:rPr>
                            </m:ctrlPr>
                          </m:sSupPr>
                          <m:e>
                            <m:r>
                              <a:rPr lang="en-US" altLang="zh-CN" i="1">
                                <a:solidFill>
                                  <a:srgbClr val="FF0000"/>
                                </a:solidFill>
                                <a:latin typeface="Cambria Math" panose="02040503050406030204" pitchFamily="18" charset="0"/>
                                <a:cs typeface="Times New Roman" panose="02020603050405020304" pitchFamily="18" charset="0"/>
                              </a:rPr>
                              <m:t>𝑌</m:t>
                            </m:r>
                          </m:e>
                          <m:sup>
                            <m:r>
                              <a:rPr lang="en-US" altLang="zh-CN" b="0" i="1" smtClean="0">
                                <a:solidFill>
                                  <a:srgbClr val="FF0000"/>
                                </a:solidFill>
                                <a:latin typeface="Cambria Math" panose="02040503050406030204" pitchFamily="18" charset="0"/>
                                <a:cs typeface="Times New Roman" panose="02020603050405020304" pitchFamily="18" charset="0"/>
                              </a:rPr>
                              <m:t>2</m:t>
                            </m:r>
                          </m:sup>
                        </m:sSup>
                        <m:r>
                          <a:rPr lang="en-US" altLang="zh-CN" i="1">
                            <a:solidFill>
                              <a:srgbClr val="FF0000"/>
                            </a:solidFill>
                            <a:latin typeface="Cambria Math" panose="02040503050406030204" pitchFamily="18" charset="0"/>
                            <a:cs typeface="Times New Roman" panose="02020603050405020304" pitchFamily="18" charset="0"/>
                          </a:rPr>
                          <m:t>,…,</m:t>
                        </m:r>
                        <m:sSup>
                          <m:sSupPr>
                            <m:ctrlPr>
                              <a:rPr lang="en-US" altLang="zh-CN" i="1">
                                <a:solidFill>
                                  <a:srgbClr val="FF0000"/>
                                </a:solidFill>
                                <a:latin typeface="Cambria Math"/>
                                <a:cs typeface="Times New Roman" panose="02020603050405020304" pitchFamily="18" charset="0"/>
                              </a:rPr>
                            </m:ctrlPr>
                          </m:sSupPr>
                          <m:e>
                            <m:r>
                              <a:rPr lang="en-US" altLang="zh-CN" i="1">
                                <a:solidFill>
                                  <a:srgbClr val="FF0000"/>
                                </a:solidFill>
                                <a:latin typeface="Cambria Math" panose="02040503050406030204" pitchFamily="18" charset="0"/>
                                <a:cs typeface="Times New Roman" panose="02020603050405020304" pitchFamily="18" charset="0"/>
                              </a:rPr>
                              <m:t>𝑌</m:t>
                            </m:r>
                          </m:e>
                          <m:sup>
                            <m:sSub>
                              <m:sSubPr>
                                <m:ctrlPr>
                                  <a:rPr lang="en-US" altLang="zh-CN" i="1">
                                    <a:solidFill>
                                      <a:srgbClr val="FF0000"/>
                                    </a:solidFill>
                                    <a:latin typeface="Cambria Math"/>
                                    <a:cs typeface="Times New Roman" panose="02020603050405020304" pitchFamily="18" charset="0"/>
                                  </a:rPr>
                                </m:ctrlPr>
                              </m:sSubPr>
                              <m:e>
                                <m:r>
                                  <a:rPr lang="en-US" altLang="zh-CN" b="0" i="1" smtClean="0">
                                    <a:solidFill>
                                      <a:srgbClr val="FF0000"/>
                                    </a:solidFill>
                                    <a:latin typeface="Cambria Math" panose="02040503050406030204" pitchFamily="18" charset="0"/>
                                    <a:cs typeface="Times New Roman" panose="02020603050405020304" pitchFamily="18" charset="0"/>
                                  </a:rPr>
                                  <m:t>𝐿</m:t>
                                </m:r>
                              </m:e>
                              <m:sub>
                                <m:r>
                                  <a:rPr lang="en-US" altLang="zh-CN" i="1">
                                    <a:solidFill>
                                      <a:srgbClr val="FF0000"/>
                                    </a:solidFill>
                                    <a:latin typeface="Cambria Math" panose="02040503050406030204" pitchFamily="18" charset="0"/>
                                    <a:cs typeface="Times New Roman" panose="02020603050405020304" pitchFamily="18" charset="0"/>
                                  </a:rPr>
                                  <m:t>1</m:t>
                                </m:r>
                              </m:sub>
                            </m:sSub>
                          </m:sup>
                        </m:sSup>
                      </m:e>
                    </m:d>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solidFill>
                              <a:srgbClr val="FF0000"/>
                            </a:solidFill>
                            <a:latin typeface="Cambria Math"/>
                            <a:ea typeface="Cambria Math" panose="02040503050406030204" pitchFamily="18" charset="0"/>
                            <a:cs typeface="Times New Roman" panose="02020603050405020304" pitchFamily="18" charset="0"/>
                          </a:rPr>
                        </m:ctrlPr>
                      </m:sSup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𝑅</m:t>
                        </m:r>
                      </m:e>
                      <m:sup>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1</m:t>
                            </m:r>
                          </m:sub>
                        </m:sSub>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𝑘</m:t>
                            </m:r>
                          </m:e>
                          <m:sub>
                            <m:r>
                              <a:rPr lang="en-US" altLang="zh-CN" i="1">
                                <a:solidFill>
                                  <a:srgbClr val="FF0000"/>
                                </a:solidFill>
                                <a:latin typeface="Cambria Math" panose="02040503050406030204" pitchFamily="18" charset="0"/>
                                <a:cs typeface="Times New Roman" panose="02020603050405020304" pitchFamily="18" charset="0"/>
                              </a:rPr>
                              <m:t>2</m:t>
                            </m:r>
                          </m:sub>
                        </m:sSub>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solidFill>
                                  <a:srgbClr val="FF0000"/>
                                </a:solidFill>
                                <a:latin typeface="Cambria Math"/>
                                <a:cs typeface="Times New Roman" panose="02020603050405020304" pitchFamily="18" charset="0"/>
                              </a:rPr>
                            </m:ctrlPr>
                          </m:sSubPr>
                          <m:e>
                            <m:r>
                              <a:rPr lang="en-US" altLang="zh-CN" i="1">
                                <a:solidFill>
                                  <a:srgbClr val="FF0000"/>
                                </a:solidFill>
                                <a:latin typeface="Cambria Math" panose="02040503050406030204" pitchFamily="18" charset="0"/>
                                <a:cs typeface="Times New Roman" panose="02020603050405020304" pitchFamily="18" charset="0"/>
                              </a:rPr>
                              <m:t>𝐿</m:t>
                            </m:r>
                          </m:e>
                          <m:sub>
                            <m:r>
                              <a:rPr lang="en-US" altLang="zh-CN" i="1">
                                <a:solidFill>
                                  <a:srgbClr val="FF0000"/>
                                </a:solidFill>
                                <a:latin typeface="Cambria Math" panose="02040503050406030204" pitchFamily="18" charset="0"/>
                                <a:cs typeface="Times New Roman" panose="02020603050405020304" pitchFamily="18" charset="0"/>
                              </a:rPr>
                              <m:t>1</m:t>
                            </m:r>
                          </m:sub>
                        </m:sSub>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𝑁𝑚𝑛</m:t>
                        </m:r>
                      </m:sup>
                    </m:sSup>
                  </m:oMath>
                </a14:m>
                <a:r>
                  <a:rPr lang="zh-CN" altLang="en-US" dirty="0"/>
                  <a:t>            </a:t>
                </a:r>
                <a:r>
                  <a:rPr lang="en-US" altLang="zh-CN" dirty="0">
                    <a:latin typeface="Times New Roman" panose="02020603050405020304" pitchFamily="18" charset="0"/>
                    <a:cs typeface="Times New Roman" panose="02020603050405020304" pitchFamily="18" charset="0"/>
                  </a:rPr>
                  <a:t>-- all images under all filters</a:t>
                </a:r>
                <a:endParaRPr lang="zh-CN" altLang="en-US" dirty="0"/>
              </a:p>
            </p:txBody>
          </p:sp>
        </mc:Choice>
        <mc:Fallback xmlns="">
          <p:sp>
            <p:nvSpPr>
              <p:cNvPr id="17" name="矩形 16">
                <a:extLst>
                  <a:ext uri="{FF2B5EF4-FFF2-40B4-BE49-F238E27FC236}">
                    <a16:creationId xmlns:a16="http://schemas.microsoft.com/office/drawing/2014/main" id="{1B34F8C2-2C6B-4EE0-AB1C-22A4B5E8AC77}"/>
                  </a:ext>
                </a:extLst>
              </p:cNvPr>
              <p:cNvSpPr>
                <a:spLocks noRot="1" noChangeAspect="1" noMove="1" noResize="1" noEditPoints="1" noAdjustHandles="1" noChangeArrowheads="1" noChangeShapeType="1" noTextEdit="1"/>
              </p:cNvSpPr>
              <p:nvPr/>
            </p:nvSpPr>
            <p:spPr>
              <a:xfrm>
                <a:off x="2186001" y="3323357"/>
                <a:ext cx="6968703" cy="374270"/>
              </a:xfrm>
              <a:prstGeom prst="rect">
                <a:avLst/>
              </a:prstGeom>
              <a:blipFill>
                <a:blip r:embed="rId11"/>
                <a:stretch>
                  <a:fillRect t="-8065" r="-87" b="-225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1081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5E75967B-21BD-409B-AF6E-C7437077871D}"/>
              </a:ext>
            </a:extLst>
          </p:cNvPr>
          <p:cNvSpPr txBox="1"/>
          <p:nvPr/>
        </p:nvSpPr>
        <p:spPr>
          <a:xfrm>
            <a:off x="892628" y="357032"/>
            <a:ext cx="4898572"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Comparison with CNN and </a:t>
            </a:r>
            <a:r>
              <a:rPr lang="en-US" altLang="zh-CN" sz="2400" b="1" dirty="0" err="1">
                <a:latin typeface="Times New Roman" panose="02020603050405020304" pitchFamily="18" charset="0"/>
                <a:cs typeface="Times New Roman" panose="02020603050405020304" pitchFamily="18" charset="0"/>
              </a:rPr>
              <a:t>ScatNet</a:t>
            </a:r>
            <a:endParaRPr lang="zh-CN" altLang="en-US" sz="2400" b="1"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xmlns="" id="{7478FB5C-C936-4EC9-A8F5-2FF032CD545B}"/>
              </a:ext>
            </a:extLst>
          </p:cNvPr>
          <p:cNvSpPr/>
          <p:nvPr/>
        </p:nvSpPr>
        <p:spPr>
          <a:xfrm>
            <a:off x="1861456" y="816243"/>
            <a:ext cx="8958943" cy="1704569"/>
          </a:xfrm>
          <a:prstGeom prst="rect">
            <a:avLst/>
          </a:prstGeom>
        </p:spPr>
        <p:txBody>
          <a:bodyPr wrap="square">
            <a:spAutoFit/>
          </a:bodyPr>
          <a:lstStyle/>
          <a:p>
            <a:pPr marL="285750" indent="-285750">
              <a:lnSpc>
                <a:spcPct val="150000"/>
              </a:lnSpc>
              <a:buClr>
                <a:srgbClr val="FF0000"/>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Filters are typically learned by random gradient descent.</a:t>
            </a:r>
          </a:p>
          <a:p>
            <a:pPr marL="285750" indent="-285750">
              <a:lnSpc>
                <a:spcPct val="150000"/>
              </a:lnSpc>
              <a:buClr>
                <a:srgbClr val="FF0000"/>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Adjusting the parameters takes time.</a:t>
            </a:r>
          </a:p>
          <a:p>
            <a:pPr marL="285750" indent="-285750">
              <a:lnSpc>
                <a:spcPct val="150000"/>
              </a:lnSpc>
              <a:buClr>
                <a:srgbClr val="FF0000"/>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In some cases, a higher recognition rate can only be achieved if the depth of the model reaches a higher level.</a:t>
            </a:r>
          </a:p>
        </p:txBody>
      </p:sp>
      <p:sp>
        <p:nvSpPr>
          <p:cNvPr id="4" name="矩形 3">
            <a:extLst>
              <a:ext uri="{FF2B5EF4-FFF2-40B4-BE49-F238E27FC236}">
                <a16:creationId xmlns:a16="http://schemas.microsoft.com/office/drawing/2014/main" xmlns="" id="{121B1B86-F51B-4E30-86BC-2993E0F43A3A}"/>
              </a:ext>
            </a:extLst>
          </p:cNvPr>
          <p:cNvSpPr/>
          <p:nvPr/>
        </p:nvSpPr>
        <p:spPr>
          <a:xfrm>
            <a:off x="1861456" y="2536571"/>
            <a:ext cx="8871858" cy="873572"/>
          </a:xfrm>
          <a:prstGeom prst="rect">
            <a:avLst/>
          </a:prstGeom>
        </p:spPr>
        <p:txBody>
          <a:bodyPr wrap="square">
            <a:spAutoFit/>
          </a:bodyPr>
          <a:lstStyle/>
          <a:p>
            <a:pPr marL="285750" indent="-285750">
              <a:lnSpc>
                <a:spcPct val="150000"/>
              </a:lnSpc>
              <a:buClr>
                <a:srgbClr val="00B050"/>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ScatNet uses known wavelet operators as filters, so there is no need to train.</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Clr>
                <a:srgbClr val="00B050"/>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With large variations within the class, results are not satisfactory in face recognition tasks. </a:t>
            </a:r>
            <a:endParaRPr lang="zh-CN"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xmlns="" id="{6134AEAA-887F-4001-A256-861A28B2B202}"/>
              </a:ext>
            </a:extLst>
          </p:cNvPr>
          <p:cNvSpPr/>
          <p:nvPr/>
        </p:nvSpPr>
        <p:spPr>
          <a:xfrm>
            <a:off x="1861456" y="3551036"/>
            <a:ext cx="8663024" cy="2951064"/>
          </a:xfrm>
          <a:prstGeom prst="rect">
            <a:avLst/>
          </a:prstGeom>
        </p:spPr>
        <p:txBody>
          <a:bodyPr wrap="square">
            <a:spAutoFit/>
          </a:bodyPr>
          <a:lstStyle/>
          <a:p>
            <a:pPr marL="285750" indent="-285750">
              <a:lnSpc>
                <a:spcPct val="150000"/>
              </a:lnSpc>
              <a:buClr>
                <a:srgbClr val="0070C0"/>
              </a:buClr>
              <a:buFont typeface="Arial" panose="020B0604020202020204" pitchFamily="34" charset="0"/>
              <a:buChar char="•"/>
            </a:pPr>
            <a:r>
              <a:rPr lang="en-US" altLang="zh-CN" dirty="0">
                <a:solidFill>
                  <a:srgbClr val="000000"/>
                </a:solidFill>
                <a:latin typeface="Times New Roman" panose="02020603050405020304" pitchFamily="18" charset="0"/>
              </a:rPr>
              <a:t>As a means of feature extraction, it is undoubted that PCA can be used as a filter as a obtained transform base. </a:t>
            </a:r>
          </a:p>
          <a:p>
            <a:pPr marL="285750" indent="-285750">
              <a:lnSpc>
                <a:spcPct val="150000"/>
              </a:lnSpc>
              <a:buClr>
                <a:srgbClr val="0070C0"/>
              </a:buClr>
              <a:buFont typeface="Arial" panose="020B0604020202020204" pitchFamily="34" charset="0"/>
              <a:buChar char="•"/>
            </a:pPr>
            <a:r>
              <a:rPr lang="en-US" altLang="zh-CN" dirty="0">
                <a:solidFill>
                  <a:srgbClr val="000000"/>
                </a:solidFill>
                <a:latin typeface="Times New Roman" panose="02020603050405020304" pitchFamily="18" charset="0"/>
              </a:rPr>
              <a:t>PCA can be viewed as the simplest auto-encoders, which minimizes reconstruction error</a:t>
            </a:r>
            <a:r>
              <a:rPr lang="en-US" altLang="zh-CN" dirty="0"/>
              <a:t>.</a:t>
            </a:r>
            <a:endParaRPr lang="en-US" altLang="zh-CN" dirty="0">
              <a:solidFill>
                <a:srgbClr val="000000"/>
              </a:solidFill>
              <a:latin typeface="Times New Roman" panose="02020603050405020304" pitchFamily="18" charset="0"/>
            </a:endParaRPr>
          </a:p>
          <a:p>
            <a:pPr marL="285750" indent="-285750">
              <a:lnSpc>
                <a:spcPct val="150000"/>
              </a:lnSpc>
              <a:buClr>
                <a:srgbClr val="0070C0"/>
              </a:buClr>
              <a:buFont typeface="Arial" panose="020B0604020202020204" pitchFamily="34" charset="0"/>
              <a:buChar char="•"/>
            </a:pPr>
            <a:r>
              <a:rPr lang="en-US" altLang="zh-CN" dirty="0">
                <a:solidFill>
                  <a:srgbClr val="000000"/>
                </a:solidFill>
                <a:latin typeface="Times New Roman" panose="02020603050405020304" pitchFamily="18" charset="0"/>
              </a:rPr>
              <a:t>There are no complicated parameters in the process of acquiring the filter.</a:t>
            </a:r>
          </a:p>
          <a:p>
            <a:pPr marL="285750" indent="-285750">
              <a:lnSpc>
                <a:spcPct val="150000"/>
              </a:lnSpc>
              <a:buClr>
                <a:srgbClr val="0070C0"/>
              </a:buClr>
              <a:buFont typeface="Arial" panose="020B0604020202020204" pitchFamily="34" charset="0"/>
              <a:buChar char="•"/>
            </a:pPr>
            <a:r>
              <a:rPr lang="en-US" altLang="zh-CN" dirty="0">
                <a:solidFill>
                  <a:srgbClr val="000000"/>
                </a:solidFill>
                <a:latin typeface="Times New Roman" panose="02020603050405020304" pitchFamily="18" charset="0"/>
              </a:rPr>
              <a:t>PCANet can better capture the main information in the data by using the results of the PCA as a filter.</a:t>
            </a:r>
          </a:p>
          <a:p>
            <a:pPr marL="285750" indent="-285750">
              <a:lnSpc>
                <a:spcPct val="150000"/>
              </a:lnSpc>
              <a:buClr>
                <a:srgbClr val="0070C0"/>
              </a:buClr>
              <a:buFont typeface="Arial" panose="020B0604020202020204" pitchFamily="34" charset="0"/>
              <a:buChar char="•"/>
            </a:pPr>
            <a:r>
              <a:rPr lang="en-US" altLang="zh-CN" dirty="0">
                <a:solidFill>
                  <a:srgbClr val="000000"/>
                </a:solidFill>
                <a:latin typeface="Times New Roman" panose="02020603050405020304" pitchFamily="18" charset="0"/>
              </a:rPr>
              <a:t>There is no need for deep levels to achieve high recognition rates.</a:t>
            </a:r>
          </a:p>
        </p:txBody>
      </p:sp>
    </p:spTree>
    <p:extLst>
      <p:ext uri="{BB962C8B-B14F-4D97-AF65-F5344CB8AC3E}">
        <p14:creationId xmlns:p14="http://schemas.microsoft.com/office/powerpoint/2010/main" val="301340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9C1DE4D2-669F-47C1-B7C6-9010B49B2F2A}"/>
              </a:ext>
            </a:extLst>
          </p:cNvPr>
          <p:cNvPicPr>
            <a:picLocks noChangeAspect="1"/>
          </p:cNvPicPr>
          <p:nvPr/>
        </p:nvPicPr>
        <p:blipFill>
          <a:blip r:embed="rId3"/>
          <a:stretch>
            <a:fillRect/>
          </a:stretch>
        </p:blipFill>
        <p:spPr>
          <a:xfrm>
            <a:off x="132532" y="395487"/>
            <a:ext cx="4065061" cy="5879111"/>
          </a:xfrm>
          <a:prstGeom prst="rect">
            <a:avLst/>
          </a:prstGeom>
        </p:spPr>
      </p:pic>
      <p:sp>
        <p:nvSpPr>
          <p:cNvPr id="3" name="矩形 2">
            <a:extLst>
              <a:ext uri="{FF2B5EF4-FFF2-40B4-BE49-F238E27FC236}">
                <a16:creationId xmlns:a16="http://schemas.microsoft.com/office/drawing/2014/main" xmlns="" id="{F6D75E61-F222-4631-82C4-5BAAFD5DEBD1}"/>
              </a:ext>
            </a:extLst>
          </p:cNvPr>
          <p:cNvSpPr/>
          <p:nvPr/>
        </p:nvSpPr>
        <p:spPr>
          <a:xfrm>
            <a:off x="3023701" y="502122"/>
            <a:ext cx="1173892" cy="7166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F7E53BAD-BB15-458E-BC10-5790C7EDF0EC}"/>
                  </a:ext>
                </a:extLst>
              </p:cNvPr>
              <p:cNvSpPr/>
              <p:nvPr/>
            </p:nvSpPr>
            <p:spPr>
              <a:xfrm>
                <a:off x="4520290" y="362711"/>
                <a:ext cx="7388552" cy="4939814"/>
              </a:xfrm>
              <a:prstGeom prst="rect">
                <a:avLst/>
              </a:prstGeom>
            </p:spPr>
            <p:txBody>
              <a:bodyPr wrap="square">
                <a:spAutoFit/>
              </a:bodyPr>
              <a:lstStyle/>
              <a:p>
                <a:pPr marL="285750" indent="-285750">
                  <a:lnSpc>
                    <a:spcPct val="150000"/>
                  </a:lnSpc>
                  <a:buFont typeface="Arial" panose="020B0604020202020204" pitchFamily="34" charset="0"/>
                  <a:buChar char="•"/>
                </a:pPr>
                <a14:m>
                  <m:oMath xmlns:m="http://schemas.openxmlformats.org/officeDocument/2006/math">
                    <m:sSup>
                      <m:sSupPr>
                        <m:ctrlPr>
                          <a:rPr lang="en-US" altLang="zh-CN" i="1" dirty="0" smtClean="0">
                            <a:latin typeface="Cambria Math"/>
                          </a:rPr>
                        </m:ctrlPr>
                      </m:sSupPr>
                      <m:e>
                        <m:r>
                          <a:rPr lang="zh-CN" altLang="en-US" i="1" dirty="0">
                            <a:latin typeface="Cambria Math" panose="02040503050406030204" pitchFamily="18" charset="0"/>
                          </a:rPr>
                          <m:t>𝐿</m:t>
                        </m:r>
                      </m:e>
                      <m:sup>
                        <m:r>
                          <a:rPr lang="en-US" altLang="zh-CN" b="0" i="1" dirty="0" smtClean="0">
                            <a:latin typeface="Cambria Math" panose="02040503050406030204" pitchFamily="18" charset="0"/>
                          </a:rPr>
                          <m:t>∗</m:t>
                        </m:r>
                      </m:sup>
                    </m:sSup>
                  </m:oMath>
                </a14:m>
                <a:r>
                  <a:rPr lang="zh-CN" altLang="en-US" dirty="0">
                    <a:latin typeface="Times New Roman" panose="02020603050405020304" pitchFamily="18" charset="0"/>
                    <a:cs typeface="Times New Roman" panose="02020603050405020304" pitchFamily="18" charset="0"/>
                  </a:rPr>
                  <a:t> is able to extract “salient features” (such as the eyes of faces) from data.</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model explores the data structure in multiple subspaces, which is more in line with the real situation of the data.</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Under the influence of hidden effects, the impact of insufficient input data can be reduced.</a:t>
                </a:r>
              </a:p>
              <a:p>
                <a:pPr marL="285750" indent="-285750">
                  <a:lnSpc>
                    <a:spcPct val="150000"/>
                  </a:lnSpc>
                  <a:buFont typeface="Arial" panose="020B0604020202020204" pitchFamily="34" charset="0"/>
                  <a:buChar char="•"/>
                </a:pPr>
                <a:r>
                  <a:rPr lang="en-US" altLang="zh-CN" dirty="0">
                    <a:solidFill>
                      <a:srgbClr val="000000"/>
                    </a:solidFill>
                    <a:latin typeface="Times New Roman" panose="02020603050405020304" pitchFamily="18" charset="0"/>
                  </a:rPr>
                  <a:t>As a means of feature extraction, it is undoubted that it can be used as a filter.</a:t>
                </a:r>
              </a:p>
              <a:p>
                <a:pPr marL="285750" indent="-285750">
                  <a:lnSpc>
                    <a:spcPct val="150000"/>
                  </a:lnSpc>
                  <a:buFont typeface="Arial" panose="020B0604020202020204" pitchFamily="34" charset="0"/>
                  <a:buChar char="•"/>
                </a:pPr>
                <a:r>
                  <a:rPr lang="en-US" altLang="zh-CN" dirty="0">
                    <a:solidFill>
                      <a:srgbClr val="000000"/>
                    </a:solidFill>
                    <a:latin typeface="Times New Roman" panose="02020603050405020304" pitchFamily="18" charset="0"/>
                  </a:rPr>
                  <a:t>The extracted features are more accurate and robust to the classification task.</a:t>
                </a:r>
              </a:p>
              <a:p>
                <a:pPr marL="285750" indent="-285750">
                  <a:lnSpc>
                    <a:spcPct val="150000"/>
                  </a:lnSpc>
                  <a:buFont typeface="Arial" panose="020B0604020202020204" pitchFamily="34" charset="0"/>
                  <a:buChar char="•"/>
                </a:pPr>
                <a:r>
                  <a:rPr lang="en-US" altLang="zh-CN" dirty="0">
                    <a:solidFill>
                      <a:srgbClr val="000000"/>
                    </a:solidFill>
                    <a:latin typeface="Times New Roman" panose="02020603050405020304" pitchFamily="18" charset="0"/>
                  </a:rPr>
                  <a:t>There are no complicated parameters in the process of acquiring the filter.</a:t>
                </a:r>
              </a:p>
              <a:p>
                <a:pPr marL="285750" indent="-285750">
                  <a:lnSpc>
                    <a:spcPct val="150000"/>
                  </a:lnSpc>
                  <a:buFont typeface="Arial" panose="020B0604020202020204" pitchFamily="34" charset="0"/>
                  <a:buChar char="•"/>
                </a:pPr>
                <a:endParaRPr lang="en-US" altLang="zh-CN" dirty="0">
                  <a:solidFill>
                    <a:srgbClr val="000000"/>
                  </a:solidFill>
                  <a:latin typeface="Times New Roman" panose="02020603050405020304" pitchFamily="18" charset="0"/>
                </a:endParaRPr>
              </a:p>
              <a:p>
                <a:pPr marL="285750" indent="-285750">
                  <a:buFont typeface="Arial" panose="020B0604020202020204" pitchFamily="34" charset="0"/>
                  <a:buChar char="•"/>
                </a:pPr>
                <a:endParaRPr lang="zh-CN" altLang="en-US" dirty="0">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F7E53BAD-BB15-458E-BC10-5790C7EDF0EC}"/>
                  </a:ext>
                </a:extLst>
              </p:cNvPr>
              <p:cNvSpPr>
                <a:spLocks noRot="1" noChangeAspect="1" noMove="1" noResize="1" noEditPoints="1" noAdjustHandles="1" noChangeArrowheads="1" noChangeShapeType="1" noTextEdit="1"/>
              </p:cNvSpPr>
              <p:nvPr/>
            </p:nvSpPr>
            <p:spPr>
              <a:xfrm>
                <a:off x="4520290" y="362711"/>
                <a:ext cx="7388552" cy="4939814"/>
              </a:xfrm>
              <a:prstGeom prst="rect">
                <a:avLst/>
              </a:prstGeom>
              <a:blipFill>
                <a:blip r:embed="rId4"/>
                <a:stretch>
                  <a:fillRect l="-578" r="-990"/>
                </a:stretch>
              </a:blipFill>
            </p:spPr>
            <p:txBody>
              <a:bodyPr/>
              <a:lstStyle/>
              <a:p>
                <a:r>
                  <a:rPr lang="zh-CN" altLang="en-US">
                    <a:noFill/>
                  </a:rPr>
                  <a:t> </a:t>
                </a:r>
              </a:p>
            </p:txBody>
          </p:sp>
        </mc:Fallback>
      </mc:AlternateContent>
      <p:graphicFrame>
        <p:nvGraphicFramePr>
          <p:cNvPr id="5" name="表格 4">
            <a:extLst>
              <a:ext uri="{FF2B5EF4-FFF2-40B4-BE49-F238E27FC236}">
                <a16:creationId xmlns:a16="http://schemas.microsoft.com/office/drawing/2014/main" xmlns="" id="{620B7F11-675C-4FE7-A87D-787BEAAED11C}"/>
              </a:ext>
            </a:extLst>
          </p:cNvPr>
          <p:cNvGraphicFramePr>
            <a:graphicFrameLocks noGrp="1"/>
          </p:cNvGraphicFramePr>
          <p:nvPr>
            <p:extLst>
              <p:ext uri="{D42A27DB-BD31-4B8C-83A1-F6EECF244321}">
                <p14:modId xmlns:p14="http://schemas.microsoft.com/office/powerpoint/2010/main" val="1844845904"/>
              </p:ext>
            </p:extLst>
          </p:nvPr>
        </p:nvGraphicFramePr>
        <p:xfrm>
          <a:off x="4298237" y="4856674"/>
          <a:ext cx="3696172" cy="1689823"/>
        </p:xfrm>
        <a:graphic>
          <a:graphicData uri="http://schemas.openxmlformats.org/drawingml/2006/table">
            <a:tbl>
              <a:tblPr>
                <a:tableStyleId>{5C22544A-7EE6-4342-B048-85BDC9FD1C3A}</a:tableStyleId>
              </a:tblPr>
              <a:tblGrid>
                <a:gridCol w="887472">
                  <a:extLst>
                    <a:ext uri="{9D8B030D-6E8A-4147-A177-3AD203B41FA5}">
                      <a16:colId xmlns:a16="http://schemas.microsoft.com/office/drawing/2014/main" xmlns="" val="3846133813"/>
                    </a:ext>
                  </a:extLst>
                </a:gridCol>
                <a:gridCol w="702175">
                  <a:extLst>
                    <a:ext uri="{9D8B030D-6E8A-4147-A177-3AD203B41FA5}">
                      <a16:colId xmlns:a16="http://schemas.microsoft.com/office/drawing/2014/main" xmlns="" val="2576243348"/>
                    </a:ext>
                  </a:extLst>
                </a:gridCol>
                <a:gridCol w="702175">
                  <a:extLst>
                    <a:ext uri="{9D8B030D-6E8A-4147-A177-3AD203B41FA5}">
                      <a16:colId xmlns:a16="http://schemas.microsoft.com/office/drawing/2014/main" xmlns="" val="1707714762"/>
                    </a:ext>
                  </a:extLst>
                </a:gridCol>
                <a:gridCol w="702175">
                  <a:extLst>
                    <a:ext uri="{9D8B030D-6E8A-4147-A177-3AD203B41FA5}">
                      <a16:colId xmlns:a16="http://schemas.microsoft.com/office/drawing/2014/main" xmlns="" val="2425310867"/>
                    </a:ext>
                  </a:extLst>
                </a:gridCol>
                <a:gridCol w="702175">
                  <a:extLst>
                    <a:ext uri="{9D8B030D-6E8A-4147-A177-3AD203B41FA5}">
                      <a16:colId xmlns:a16="http://schemas.microsoft.com/office/drawing/2014/main" xmlns="" val="2418824514"/>
                    </a:ext>
                  </a:extLst>
                </a:gridCol>
              </a:tblGrid>
              <a:tr h="414565">
                <a:tc rowSpan="7">
                  <a:txBody>
                    <a:bodyPr/>
                    <a:lstStyle/>
                    <a:p>
                      <a:pPr algn="ctr" fontAlgn="ctr"/>
                      <a:r>
                        <a:rPr lang="en-US" sz="1200" u="none" strike="noStrike" dirty="0" err="1">
                          <a:effectLst/>
                          <a:latin typeface="Times New Roman" panose="02020603050405020304" pitchFamily="18" charset="0"/>
                          <a:cs typeface="Times New Roman" panose="02020603050405020304" pitchFamily="18" charset="0"/>
                        </a:rPr>
                        <a:t>YaleB</a:t>
                      </a:r>
                      <a:r>
                        <a:rPr lang="en-US" sz="1200" u="none" strike="noStrike" dirty="0">
                          <a:effectLst/>
                          <a:latin typeface="Times New Roman" panose="02020603050405020304" pitchFamily="18" charset="0"/>
                          <a:cs typeface="Times New Roman" panose="02020603050405020304" pitchFamily="18" charset="0"/>
                        </a:rPr>
                        <a:t>            1-NN</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Class</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PCA</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LatLRR</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err="1">
                          <a:effectLst/>
                          <a:latin typeface="Times New Roman" panose="02020603050405020304" pitchFamily="18" charset="0"/>
                          <a:cs typeface="Times New Roman" panose="02020603050405020304" pitchFamily="18" charset="0"/>
                        </a:rPr>
                        <a:t>GCLatLRR</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851345058"/>
                  </a:ext>
                </a:extLst>
              </a:tr>
              <a:tr h="212543">
                <a:tc vMerge="1">
                  <a:txBody>
                    <a:bodyPr/>
                    <a:lstStyle/>
                    <a:p>
                      <a:endParaRPr lang="zh-CN" altLang="en-US"/>
                    </a:p>
                  </a:txBody>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5</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79.65 </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90.53 </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92.68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87279809"/>
                  </a:ext>
                </a:extLst>
              </a:tr>
              <a:tr h="212543">
                <a:tc vMerge="1">
                  <a:txBody>
                    <a:bodyPr/>
                    <a:lstStyle/>
                    <a:p>
                      <a:endParaRPr lang="zh-CN" altLang="en-US"/>
                    </a:p>
                  </a:txBody>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10</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69.85 </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86.59 </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90.47 </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912382144"/>
                  </a:ext>
                </a:extLst>
              </a:tr>
              <a:tr h="212543">
                <a:tc vMerge="1">
                  <a:txBody>
                    <a:bodyPr/>
                    <a:lstStyle/>
                    <a:p>
                      <a:endParaRPr lang="zh-CN" altLang="en-US"/>
                    </a:p>
                  </a:txBody>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20</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66.59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88.02 </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89.77 </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60184344"/>
                  </a:ext>
                </a:extLst>
              </a:tr>
              <a:tr h="212543">
                <a:tc vMerge="1">
                  <a:txBody>
                    <a:bodyPr/>
                    <a:lstStyle/>
                    <a:p>
                      <a:endParaRPr lang="zh-CN" altLang="en-US"/>
                    </a:p>
                  </a:txBody>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30</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65.36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88.09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89.82 </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217113520"/>
                  </a:ext>
                </a:extLst>
              </a:tr>
              <a:tr h="212543">
                <a:tc vMerge="1">
                  <a:txBody>
                    <a:bodyPr/>
                    <a:lstStyle/>
                    <a:p>
                      <a:endParaRPr lang="zh-CN" altLang="en-US"/>
                    </a:p>
                  </a:txBody>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38</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62.31 </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86.73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88.21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4503609"/>
                  </a:ext>
                </a:extLst>
              </a:tr>
              <a:tr h="212543">
                <a:tc vMerge="1">
                  <a:txBody>
                    <a:bodyPr/>
                    <a:lstStyle/>
                    <a:p>
                      <a:endParaRPr lang="zh-CN" altLang="en-US"/>
                    </a:p>
                  </a:txBody>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avg</a:t>
                      </a:r>
                      <a:endParaRPr lang="en-US"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68.75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87.99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90.19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04139677"/>
                  </a:ext>
                </a:extLst>
              </a:tr>
            </a:tbl>
          </a:graphicData>
        </a:graphic>
      </p:graphicFrame>
      <p:graphicFrame>
        <p:nvGraphicFramePr>
          <p:cNvPr id="7" name="表格 6">
            <a:extLst>
              <a:ext uri="{FF2B5EF4-FFF2-40B4-BE49-F238E27FC236}">
                <a16:creationId xmlns:a16="http://schemas.microsoft.com/office/drawing/2014/main" xmlns="" id="{AB707944-DEBF-4C56-BA11-39B0F430BE73}"/>
              </a:ext>
            </a:extLst>
          </p:cNvPr>
          <p:cNvGraphicFramePr>
            <a:graphicFrameLocks noGrp="1"/>
          </p:cNvGraphicFramePr>
          <p:nvPr>
            <p:extLst>
              <p:ext uri="{D42A27DB-BD31-4B8C-83A1-F6EECF244321}">
                <p14:modId xmlns:p14="http://schemas.microsoft.com/office/powerpoint/2010/main" val="2345739216"/>
              </p:ext>
            </p:extLst>
          </p:nvPr>
        </p:nvGraphicFramePr>
        <p:xfrm>
          <a:off x="8207320" y="4856674"/>
          <a:ext cx="3701522" cy="1689825"/>
        </p:xfrm>
        <a:graphic>
          <a:graphicData uri="http://schemas.openxmlformats.org/drawingml/2006/table">
            <a:tbl>
              <a:tblPr>
                <a:tableStyleId>{5C22544A-7EE6-4342-B048-85BDC9FD1C3A}</a:tableStyleId>
              </a:tblPr>
              <a:tblGrid>
                <a:gridCol w="887472">
                  <a:extLst>
                    <a:ext uri="{9D8B030D-6E8A-4147-A177-3AD203B41FA5}">
                      <a16:colId xmlns:a16="http://schemas.microsoft.com/office/drawing/2014/main" xmlns="" val="3846133813"/>
                    </a:ext>
                  </a:extLst>
                </a:gridCol>
                <a:gridCol w="702175">
                  <a:extLst>
                    <a:ext uri="{9D8B030D-6E8A-4147-A177-3AD203B41FA5}">
                      <a16:colId xmlns:a16="http://schemas.microsoft.com/office/drawing/2014/main" xmlns="" val="2576243348"/>
                    </a:ext>
                  </a:extLst>
                </a:gridCol>
                <a:gridCol w="702175">
                  <a:extLst>
                    <a:ext uri="{9D8B030D-6E8A-4147-A177-3AD203B41FA5}">
                      <a16:colId xmlns:a16="http://schemas.microsoft.com/office/drawing/2014/main" xmlns="" val="1707714762"/>
                    </a:ext>
                  </a:extLst>
                </a:gridCol>
                <a:gridCol w="707525">
                  <a:extLst>
                    <a:ext uri="{9D8B030D-6E8A-4147-A177-3AD203B41FA5}">
                      <a16:colId xmlns:a16="http://schemas.microsoft.com/office/drawing/2014/main" xmlns="" val="2425310867"/>
                    </a:ext>
                  </a:extLst>
                </a:gridCol>
                <a:gridCol w="702175">
                  <a:extLst>
                    <a:ext uri="{9D8B030D-6E8A-4147-A177-3AD203B41FA5}">
                      <a16:colId xmlns:a16="http://schemas.microsoft.com/office/drawing/2014/main" xmlns="" val="2418824514"/>
                    </a:ext>
                  </a:extLst>
                </a:gridCol>
              </a:tblGrid>
              <a:tr h="474210">
                <a:tc rowSpan="6">
                  <a:txBody>
                    <a:bodyPr/>
                    <a:lstStyle/>
                    <a:p>
                      <a:pPr algn="ctr" fontAlgn="ctr"/>
                      <a:r>
                        <a:rPr lang="en-US" sz="1200" u="none" strike="noStrike" dirty="0" err="1">
                          <a:effectLst/>
                          <a:latin typeface="Times New Roman" panose="02020603050405020304" pitchFamily="18" charset="0"/>
                          <a:cs typeface="Times New Roman" panose="02020603050405020304" pitchFamily="18" charset="0"/>
                        </a:rPr>
                        <a:t>YaleB</a:t>
                      </a:r>
                      <a:r>
                        <a:rPr lang="en-US" sz="1200" u="none" strike="noStrike" dirty="0">
                          <a:effectLst/>
                          <a:latin typeface="Times New Roman" panose="02020603050405020304" pitchFamily="18" charset="0"/>
                          <a:cs typeface="Times New Roman" panose="02020603050405020304" pitchFamily="18" charset="0"/>
                        </a:rPr>
                        <a:t>            1-NN</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Error</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PCA</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LatLRR</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err="1">
                          <a:effectLst/>
                          <a:latin typeface="Times New Roman" panose="02020603050405020304" pitchFamily="18" charset="0"/>
                          <a:cs typeface="Times New Roman" panose="02020603050405020304" pitchFamily="18" charset="0"/>
                        </a:rPr>
                        <a:t>GCLatLRR</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851345058"/>
                  </a:ext>
                </a:extLst>
              </a:tr>
              <a:tr h="243123">
                <a:tc vMerge="1">
                  <a:txBody>
                    <a:bodyPr/>
                    <a:lstStyle/>
                    <a:p>
                      <a:endParaRPr lang="zh-CN" altLang="en-US"/>
                    </a:p>
                  </a:txBody>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0</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69.85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86.59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90.47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87279809"/>
                  </a:ext>
                </a:extLst>
              </a:tr>
              <a:tr h="243123">
                <a:tc vMerge="1">
                  <a:txBody>
                    <a:bodyPr/>
                    <a:lstStyle/>
                    <a:p>
                      <a:endParaRPr lang="zh-CN" altLang="en-US"/>
                    </a:p>
                  </a:txBody>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5</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68.09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84.51 </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88.82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912382144"/>
                  </a:ext>
                </a:extLst>
              </a:tr>
              <a:tr h="243123">
                <a:tc vMerge="1">
                  <a:txBody>
                    <a:bodyPr/>
                    <a:lstStyle/>
                    <a:p>
                      <a:endParaRPr lang="zh-CN" altLang="en-US"/>
                    </a:p>
                  </a:txBody>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10</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66.75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81.62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86.53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60184344"/>
                  </a:ext>
                </a:extLst>
              </a:tr>
              <a:tr h="243123">
                <a:tc vMerge="1">
                  <a:txBody>
                    <a:bodyPr/>
                    <a:lstStyle/>
                    <a:p>
                      <a:endParaRPr lang="zh-CN" altLang="en-US"/>
                    </a:p>
                  </a:txBody>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15</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64.88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85.37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86.09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217113520"/>
                  </a:ext>
                </a:extLst>
              </a:tr>
              <a:tr h="243123">
                <a:tc vMerge="1">
                  <a:txBody>
                    <a:bodyPr/>
                    <a:lstStyle/>
                    <a:p>
                      <a:endParaRPr lang="zh-CN" altLang="en-US"/>
                    </a:p>
                  </a:txBody>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20</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60.90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82.46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84.43 </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4503609"/>
                  </a:ext>
                </a:extLst>
              </a:tr>
            </a:tbl>
          </a:graphicData>
        </a:graphic>
      </p:graphicFrame>
    </p:spTree>
    <p:extLst>
      <p:ext uri="{BB962C8B-B14F-4D97-AF65-F5344CB8AC3E}">
        <p14:creationId xmlns:p14="http://schemas.microsoft.com/office/powerpoint/2010/main" val="3342949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AAEE89B9-A8CA-4DC3-94D2-87ADE999DBC8}"/>
              </a:ext>
            </a:extLst>
          </p:cNvPr>
          <p:cNvSpPr/>
          <p:nvPr/>
        </p:nvSpPr>
        <p:spPr>
          <a:xfrm>
            <a:off x="3280528" y="1800519"/>
            <a:ext cx="5193113" cy="3046988"/>
          </a:xfrm>
          <a:prstGeom prst="rect">
            <a:avLst/>
          </a:prstGeom>
          <a:noFill/>
        </p:spPr>
        <p:txBody>
          <a:bodyPr wrap="square" lIns="91440" tIns="45720" rIns="91440" bIns="45720">
            <a:spAutoFit/>
          </a:bodyPr>
          <a:lstStyle/>
          <a:p>
            <a:pPr algn="ctr">
              <a:defRPr/>
            </a:pPr>
            <a:r>
              <a:rPr lang="en-US" altLang="zh-CN" sz="9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lt"/>
              </a:rPr>
              <a:t>THANK</a:t>
            </a:r>
          </a:p>
          <a:p>
            <a:pPr algn="ctr">
              <a:defRPr/>
            </a:pPr>
            <a:r>
              <a:rPr lang="en-US" altLang="zh-CN" sz="9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lt"/>
              </a:rPr>
              <a:t>YOU</a:t>
            </a:r>
            <a:endParaRPr lang="zh-CN" altLang="en-US" sz="9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31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FB118009-B40E-4270-AE41-98490799D324}"/>
              </a:ext>
            </a:extLst>
          </p:cNvPr>
          <p:cNvSpPr txBox="1"/>
          <p:nvPr/>
        </p:nvSpPr>
        <p:spPr>
          <a:xfrm>
            <a:off x="1072054" y="1545021"/>
            <a:ext cx="6072324" cy="523220"/>
          </a:xfrm>
          <a:prstGeom prst="rect">
            <a:avLst/>
          </a:prstGeom>
          <a:noFill/>
        </p:spPr>
        <p:txBody>
          <a:bodyPr wrap="square" rtlCol="0">
            <a:spAutoFit/>
          </a:bodyPr>
          <a:lstStyle/>
          <a:p>
            <a:pPr marL="342900" indent="-342900">
              <a:buFont typeface="Arial" panose="020B0604020202020204" pitchFamily="34" charset="0"/>
              <a:buChar char="•"/>
            </a:pPr>
            <a:r>
              <a:rPr lang="en-US" altLang="zh-CN" sz="2800" b="1" dirty="0">
                <a:latin typeface="Times New Roman" panose="02020603050405020304" pitchFamily="18" charset="0"/>
                <a:cs typeface="Times New Roman" panose="02020603050405020304" pitchFamily="18" charset="0"/>
              </a:rPr>
              <a:t>Ensemble Manifold Regularization  </a:t>
            </a:r>
            <a:endParaRPr lang="zh-CN" altLang="en-US" sz="28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xmlns="" id="{657514F8-CD8F-4566-9D84-2AB4E1897DF8}"/>
              </a:ext>
            </a:extLst>
          </p:cNvPr>
          <p:cNvSpPr/>
          <p:nvPr/>
        </p:nvSpPr>
        <p:spPr>
          <a:xfrm>
            <a:off x="1072054" y="3429000"/>
            <a:ext cx="5023946" cy="523220"/>
          </a:xfrm>
          <a:prstGeom prst="rect">
            <a:avLst/>
          </a:prstGeom>
        </p:spPr>
        <p:txBody>
          <a:bodyPr wrap="square">
            <a:spAutoFit/>
          </a:bodyPr>
          <a:lstStyle/>
          <a:p>
            <a:pPr marL="342900" indent="-342900">
              <a:buFont typeface="Arial" panose="020B0604020202020204" pitchFamily="34" charset="0"/>
              <a:buChar char="•"/>
            </a:pPr>
            <a:r>
              <a:rPr lang="en-US" altLang="zh-CN" sz="2800" b="1" dirty="0">
                <a:latin typeface="Times New Roman" panose="02020603050405020304" pitchFamily="18" charset="0"/>
                <a:cs typeface="Times New Roman" panose="02020603050405020304" pitchFamily="18" charset="0"/>
              </a:rPr>
              <a:t>From PCANet to </a:t>
            </a:r>
            <a:r>
              <a:rPr lang="en-US" altLang="zh-CN" sz="2800" b="1" dirty="0" err="1">
                <a:latin typeface="Times New Roman" panose="02020603050405020304" pitchFamily="18" charset="0"/>
                <a:cs typeface="Times New Roman" panose="02020603050405020304" pitchFamily="18" charset="0"/>
              </a:rPr>
              <a:t>LatLRRNet</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49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90BA30BD-85AA-4860-94D4-70312F90781B}"/>
              </a:ext>
            </a:extLst>
          </p:cNvPr>
          <p:cNvSpPr/>
          <p:nvPr/>
        </p:nvSpPr>
        <p:spPr>
          <a:xfrm>
            <a:off x="1772263" y="2904189"/>
            <a:ext cx="8386619" cy="707886"/>
          </a:xfrm>
          <a:prstGeom prst="rect">
            <a:avLst/>
          </a:prstGeom>
        </p:spPr>
        <p:txBody>
          <a:bodyPr wrap="square">
            <a:spAutoFit/>
          </a:bodyPr>
          <a:lstStyle/>
          <a:p>
            <a:r>
              <a:rPr lang="en-US" altLang="zh-CN" sz="2000" dirty="0">
                <a:solidFill>
                  <a:srgbClr val="000000"/>
                </a:solidFill>
                <a:latin typeface="Times New Roman" panose="02020603050405020304" pitchFamily="18" charset="0"/>
                <a:cs typeface="Times New Roman" panose="02020603050405020304" pitchFamily="18" charset="0"/>
              </a:rPr>
              <a:t>The manifold approximation is combined with the classifier learning or feature extraction method under the conventional regularization framework.</a:t>
            </a:r>
            <a:endParaRPr lang="zh-CN" altLang="en-US" sz="20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xmlns="" id="{313DA67F-397B-42CD-A241-08F0410101F9}"/>
              </a:ext>
            </a:extLst>
          </p:cNvPr>
          <p:cNvSpPr txBox="1"/>
          <p:nvPr/>
        </p:nvSpPr>
        <p:spPr>
          <a:xfrm>
            <a:off x="1792158" y="611162"/>
            <a:ext cx="8607684" cy="2000548"/>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With the development of data acquisition technology</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there is more than a simple linear relationship between samples. </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In order to describe the nonlinear relationship between samples</a:t>
            </a:r>
            <a:r>
              <a:rPr lang="en-US" altLang="zh-CN" sz="2000" dirty="0">
                <a:latin typeface="Times New Roman" panose="02020603050405020304" pitchFamily="18" charset="0"/>
                <a:cs typeface="Times New Roman" panose="02020603050405020304" pitchFamily="18" charset="0"/>
              </a:rPr>
              <a:t>, capture the local geometry of the data</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o approximate manifold, </a:t>
            </a:r>
            <a:r>
              <a:rPr lang="en-US" altLang="zh-CN" sz="2000" dirty="0">
                <a:latin typeface="Times New Roman" panose="02020603050405020304" pitchFamily="18" charset="0"/>
                <a:cs typeface="Times New Roman" panose="02020603050405020304" pitchFamily="18" charset="0"/>
              </a:rPr>
              <a:t>the </a:t>
            </a:r>
            <a:r>
              <a:rPr lang="en-US" altLang="zh-CN" sz="2000" dirty="0">
                <a:solidFill>
                  <a:srgbClr val="FF0000"/>
                </a:solidFill>
                <a:latin typeface="Times New Roman" panose="02020603050405020304" pitchFamily="18" charset="0"/>
                <a:cs typeface="Times New Roman" panose="02020603050405020304" pitchFamily="18" charset="0"/>
              </a:rPr>
              <a:t>Laplacian</a:t>
            </a:r>
            <a:r>
              <a:rPr lang="en-US" altLang="zh-CN" sz="2000" dirty="0">
                <a:latin typeface="Times New Roman" panose="02020603050405020304" pitchFamily="18" charset="0"/>
                <a:cs typeface="Times New Roman" panose="02020603050405020304" pitchFamily="18" charset="0"/>
              </a:rPr>
              <a:t> of the adjacency graph is computed.</a:t>
            </a:r>
            <a:endParaRPr lang="zh-CN"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xmlns="" id="{7FFA49AD-A1AF-4F16-9F57-B711166E7DF6}"/>
                  </a:ext>
                </a:extLst>
              </p:cNvPr>
              <p:cNvSpPr/>
              <p:nvPr/>
            </p:nvSpPr>
            <p:spPr>
              <a:xfrm>
                <a:off x="4296635" y="4455588"/>
                <a:ext cx="3075906" cy="484107"/>
              </a:xfrm>
              <a:prstGeom prst="rect">
                <a:avLst/>
              </a:prstGeom>
            </p:spPr>
            <p:txBody>
              <a:bodyPr wrap="none">
                <a:spAutoFit/>
              </a:bodyPr>
              <a:lstStyle/>
              <a:p>
                <a:pPr algn="ctr">
                  <a:spcAft>
                    <a:spcPts val="0"/>
                  </a:spcAft>
                </a:pPr>
                <a14:m>
                  <m:oMathPara xmlns:m="http://schemas.openxmlformats.org/officeDocument/2006/math">
                    <m:oMathParaPr>
                      <m:jc m:val="centerGroup"/>
                    </m:oMathParaPr>
                    <m:oMath xmlns:m="http://schemas.openxmlformats.org/officeDocument/2006/math">
                      <m:func>
                        <m:funcPr>
                          <m:ctrlPr>
                            <a:rPr lang="zh-CN" altLang="zh-CN" i="1" kern="100">
                              <a:latin typeface="Cambria Math"/>
                              <a:ea typeface="Cambria Math" panose="02040503050406030204" pitchFamily="18" charset="0"/>
                              <a:cs typeface="Times New Roman" panose="02020603050405020304" pitchFamily="18" charset="0"/>
                            </a:rPr>
                          </m:ctrlPr>
                        </m:funcPr>
                        <m:fName>
                          <m:limLow>
                            <m:limLowPr>
                              <m:ctrlPr>
                                <a:rPr lang="zh-CN" altLang="zh-CN" i="1" kern="100">
                                  <a:latin typeface="Cambria Math"/>
                                  <a:ea typeface="Cambria Math" panose="02040503050406030204" pitchFamily="18" charset="0"/>
                                  <a:cs typeface="Times New Roman" panose="02020603050405020304" pitchFamily="18" charset="0"/>
                                </a:rPr>
                              </m:ctrlPr>
                            </m:limLow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i="1" kern="100">
                                  <a:latin typeface="Cambria Math" panose="02040503050406030204" pitchFamily="18" charset="0"/>
                                  <a:ea typeface="宋体" panose="02010600030101010101" pitchFamily="2" charset="-122"/>
                                  <a:cs typeface="Times New Roman" panose="02020603050405020304" pitchFamily="18" charset="0"/>
                                </a:rPr>
                                <m:t>𝑈</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𝑉</m:t>
                              </m:r>
                            </m:lim>
                          </m:limLow>
                        </m:fName>
                        <m:e>
                          <m:sSubSup>
                            <m:sSubSupPr>
                              <m:ctrlPr>
                                <a:rPr lang="zh-CN" altLang="zh-CN" i="1" kern="100">
                                  <a:latin typeface="Cambria Math"/>
                                  <a:ea typeface="Cambria Math" panose="02040503050406030204" pitchFamily="18" charset="0"/>
                                  <a:cs typeface="Times New Roman" panose="02020603050405020304" pitchFamily="18" charset="0"/>
                                </a:rPr>
                              </m:ctrlPr>
                            </m:sSubSupPr>
                            <m:e>
                              <m:d>
                                <m:dPr>
                                  <m:begChr m:val="‖"/>
                                  <m:endChr m:val="‖"/>
                                  <m:ctrlPr>
                                    <a:rPr lang="zh-CN" altLang="zh-CN" i="1" kern="100">
                                      <a:latin typeface="Cambria Math"/>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𝑋</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𝑈𝑉</m:t>
                                  </m:r>
                                </m:e>
                              </m:d>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𝐹</m:t>
                              </m:r>
                            </m:sub>
                            <m:sup>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m:t>
                          </m:r>
                          <m:r>
                            <a:rPr lang="zh-CN" altLang="en-US" b="0" i="1" kern="100" smtClean="0">
                              <a:latin typeface="Cambria Math" panose="02040503050406030204" pitchFamily="18" charset="0"/>
                              <a:ea typeface="宋体" panose="02010600030101010101" pitchFamily="2" charset="-122"/>
                              <a:cs typeface="Times New Roman" panose="02020603050405020304" pitchFamily="18" charset="0"/>
                            </a:rPr>
                            <m:t>𝛾</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𝑡𝑟</m:t>
                          </m:r>
                          <m:d>
                            <m:dPr>
                              <m:ctrlPr>
                                <a:rPr lang="en-US" altLang="zh-CN" b="0" i="1" kern="100" smtClean="0">
                                  <a:latin typeface="Cambria Math"/>
                                  <a:ea typeface="宋体" panose="02010600030101010101" pitchFamily="2" charset="-122"/>
                                  <a:cs typeface="Times New Roman" panose="02020603050405020304" pitchFamily="18" charset="0"/>
                                </a:rPr>
                              </m:ctrlPr>
                            </m:d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𝑉𝐿</m:t>
                              </m:r>
                              <m:sSup>
                                <m:sSupPr>
                                  <m:ctrlPr>
                                    <a:rPr lang="en-US" altLang="zh-CN" b="0" i="1" kern="100" smtClean="0">
                                      <a:latin typeface="Cambria Math"/>
                                      <a:ea typeface="宋体" panose="02010600030101010101" pitchFamily="2" charset="-122"/>
                                      <a:cs typeface="Times New Roman" panose="02020603050405020304" pitchFamily="18" charset="0"/>
                                    </a:rPr>
                                  </m:ctrlPr>
                                </m:sSup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𝑉</m:t>
                                  </m:r>
                                </m:e>
                                <m:sup>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𝑇</m:t>
                                  </m:r>
                                </m:sup>
                              </m:sSup>
                            </m:e>
                          </m:d>
                        </m:e>
                      </m:func>
                    </m:oMath>
                  </m:oMathPara>
                </a14:m>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7FFA49AD-A1AF-4F16-9F57-B711166E7DF6}"/>
                  </a:ext>
                </a:extLst>
              </p:cNvPr>
              <p:cNvSpPr>
                <a:spLocks noRot="1" noChangeAspect="1" noMove="1" noResize="1" noEditPoints="1" noAdjustHandles="1" noChangeArrowheads="1" noChangeShapeType="1" noTextEdit="1"/>
              </p:cNvSpPr>
              <p:nvPr/>
            </p:nvSpPr>
            <p:spPr>
              <a:xfrm>
                <a:off x="4296635" y="4455588"/>
                <a:ext cx="3075906" cy="484107"/>
              </a:xfrm>
              <a:prstGeom prst="rect">
                <a:avLst/>
              </a:prstGeom>
              <a:blipFill>
                <a:blip r:embed="rId3"/>
                <a:stretch>
                  <a:fillRect/>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xmlns="" id="{F3A1344B-CC3D-476C-A46E-348B2D84DE49}"/>
              </a:ext>
            </a:extLst>
          </p:cNvPr>
          <p:cNvSpPr/>
          <p:nvPr/>
        </p:nvSpPr>
        <p:spPr>
          <a:xfrm>
            <a:off x="1812053" y="3880739"/>
            <a:ext cx="4798108" cy="400110"/>
          </a:xfrm>
          <a:prstGeom prst="rect">
            <a:avLst/>
          </a:prstGeom>
        </p:spPr>
        <p:txBody>
          <a:bodyPr wrap="none">
            <a:spAutoFit/>
          </a:bodyPr>
          <a:lstStyle/>
          <a:p>
            <a:r>
              <a:rPr lang="zh-CN" altLang="en-US" sz="2000" dirty="0">
                <a:solidFill>
                  <a:srgbClr val="000000"/>
                </a:solidFill>
                <a:latin typeface="Times New Roman" panose="02020603050405020304" pitchFamily="18" charset="0"/>
                <a:cs typeface="Times New Roman" panose="02020603050405020304" pitchFamily="18" charset="0"/>
              </a:rPr>
              <a:t>Manifold regularization and low</a:t>
            </a:r>
            <a:r>
              <a:rPr lang="en-US" altLang="zh-CN" sz="2000" dirty="0">
                <a:solidFill>
                  <a:srgbClr val="000000"/>
                </a:solidFill>
                <a:latin typeface="Times New Roman" panose="02020603050405020304" pitchFamily="18" charset="0"/>
                <a:cs typeface="Times New Roman" panose="02020603050405020304" pitchFamily="18" charset="0"/>
              </a:rPr>
              <a:t>-</a:t>
            </a:r>
            <a:r>
              <a:rPr lang="zh-CN" altLang="en-US" sz="2000" dirty="0">
                <a:solidFill>
                  <a:srgbClr val="000000"/>
                </a:solidFill>
                <a:latin typeface="Times New Roman" panose="02020603050405020304" pitchFamily="18" charset="0"/>
                <a:cs typeface="Times New Roman" panose="02020603050405020304" pitchFamily="18" charset="0"/>
              </a:rPr>
              <a:t>rank model</a:t>
            </a:r>
            <a:r>
              <a:rPr lang="en-US" altLang="zh-CN" sz="2000" dirty="0">
                <a:solidFill>
                  <a:srgbClr val="000000"/>
                </a:solidFill>
                <a:latin typeface="Times New Roman" panose="02020603050405020304" pitchFamily="18" charset="0"/>
                <a:cs typeface="Times New Roman" panose="02020603050405020304" pitchFamily="18" charset="0"/>
              </a:rPr>
              <a:t>:</a:t>
            </a:r>
            <a:endParaRPr lang="zh-CN" altLang="en-US" sz="2000" dirty="0">
              <a:solidFill>
                <a:srgbClr val="000000"/>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xmlns="" id="{2C58B8CE-6857-47C2-9908-FF15E2FD416D}"/>
              </a:ext>
            </a:extLst>
          </p:cNvPr>
          <p:cNvSpPr/>
          <p:nvPr/>
        </p:nvSpPr>
        <p:spPr>
          <a:xfrm>
            <a:off x="1812053" y="5030437"/>
            <a:ext cx="4176143" cy="400110"/>
          </a:xfrm>
          <a:prstGeom prst="rect">
            <a:avLst/>
          </a:prstGeom>
        </p:spPr>
        <p:txBody>
          <a:bodyPr wrap="none">
            <a:spAutoFit/>
          </a:bodyPr>
          <a:lstStyle/>
          <a:p>
            <a:r>
              <a:rPr lang="zh-CN" altLang="en-US" sz="2000" dirty="0">
                <a:solidFill>
                  <a:srgbClr val="000000"/>
                </a:solidFill>
                <a:latin typeface="Times New Roman" panose="02020603050405020304" pitchFamily="18" charset="0"/>
                <a:cs typeface="Times New Roman" panose="02020603050405020304" pitchFamily="18" charset="0"/>
              </a:rPr>
              <a:t>Manifold regularization and </a:t>
            </a:r>
            <a:r>
              <a:rPr lang="en-US" altLang="zh-CN" sz="2000" dirty="0">
                <a:solidFill>
                  <a:srgbClr val="000000"/>
                </a:solidFill>
                <a:latin typeface="Times New Roman" panose="02020603050405020304" pitchFamily="18" charset="0"/>
                <a:cs typeface="Times New Roman" panose="02020603050405020304" pitchFamily="18" charset="0"/>
              </a:rPr>
              <a:t>classifier :</a:t>
            </a:r>
            <a:endParaRPr lang="zh-CN" altLang="en-US" sz="200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xmlns="" id="{5C35DB5C-10B2-4241-B9B0-0FAD5845A07F}"/>
                  </a:ext>
                </a:extLst>
              </p:cNvPr>
              <p:cNvSpPr/>
              <p:nvPr/>
            </p:nvSpPr>
            <p:spPr>
              <a:xfrm>
                <a:off x="4152944" y="5477206"/>
                <a:ext cx="3363293" cy="876907"/>
              </a:xfrm>
              <a:prstGeom prst="rect">
                <a:avLst/>
              </a:prstGeom>
            </p:spPr>
            <p:txBody>
              <a:bodyPr wrap="none">
                <a:spAutoFit/>
              </a:bodyPr>
              <a:lstStyle/>
              <a:p>
                <a:pPr algn="ctr">
                  <a:spcAft>
                    <a:spcPts val="0"/>
                  </a:spcAft>
                </a:pPr>
                <a14:m>
                  <m:oMathPara xmlns:m="http://schemas.openxmlformats.org/officeDocument/2006/math">
                    <m:oMathParaPr>
                      <m:jc m:val="centerGroup"/>
                    </m:oMathParaPr>
                    <m:oMath xmlns:m="http://schemas.openxmlformats.org/officeDocument/2006/math">
                      <m:func>
                        <m:funcPr>
                          <m:ctrlPr>
                            <a:rPr lang="zh-CN" altLang="zh-CN" i="1" kern="100" smtClean="0">
                              <a:latin typeface="Cambria Math"/>
                              <a:ea typeface="Cambria Math" panose="02040503050406030204" pitchFamily="18" charset="0"/>
                              <a:cs typeface="Times New Roman" panose="02020603050405020304" pitchFamily="18" charset="0"/>
                            </a:rPr>
                          </m:ctrlPr>
                        </m:funcPr>
                        <m:fName>
                          <m:limLow>
                            <m:limLowPr>
                              <m:ctrlPr>
                                <a:rPr lang="zh-CN" altLang="zh-CN" i="1" kern="100">
                                  <a:latin typeface="Cambria Math"/>
                                  <a:ea typeface="Cambria Math" panose="02040503050406030204" pitchFamily="18" charset="0"/>
                                  <a:cs typeface="Times New Roman" panose="02020603050405020304" pitchFamily="18" charset="0"/>
                                </a:rPr>
                              </m:ctrlPr>
                            </m:limLow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𝑓</m:t>
                              </m:r>
                            </m:lim>
                          </m:limLow>
                        </m:fName>
                        <m:e>
                          <m:f>
                            <m:fPr>
                              <m:ctrlPr>
                                <a:rPr lang="en-US" altLang="zh-CN" i="1" kern="100" smtClean="0">
                                  <a:latin typeface="Cambria Math"/>
                                  <a:ea typeface="宋体" panose="02010600030101010101" pitchFamily="2" charset="-122"/>
                                  <a:cs typeface="Times New Roman" panose="02020603050405020304" pitchFamily="18" charset="0"/>
                                </a:rPr>
                              </m:ctrlPr>
                            </m:fPr>
                            <m:num>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𝑙</m:t>
                              </m:r>
                            </m:den>
                          </m:f>
                          <m:nary>
                            <m:naryPr>
                              <m:chr m:val="∑"/>
                              <m:ctrlPr>
                                <a:rPr lang="en-US" altLang="zh-CN" i="1" kern="100" smtClean="0">
                                  <a:latin typeface="Cambria Math"/>
                                  <a:ea typeface="宋体" panose="02010600030101010101" pitchFamily="2" charset="-122"/>
                                  <a:cs typeface="Times New Roman" panose="02020603050405020304" pitchFamily="18" charset="0"/>
                                </a:rPr>
                              </m:ctrlPr>
                            </m:naryPr>
                            <m:sub>
                              <m:r>
                                <m:rPr>
                                  <m:brk m:alnAt="23"/>
                                </m:rP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𝑙</m:t>
                              </m:r>
                            </m:sup>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𝑉</m:t>
                              </m:r>
                              <m:d>
                                <m:dPr>
                                  <m:ctrlPr>
                                    <a:rPr lang="en-US" altLang="zh-CN" b="0" i="1" kern="100" smtClean="0">
                                      <a:latin typeface="Cambria Math"/>
                                      <a:ea typeface="宋体" panose="02010600030101010101" pitchFamily="2" charset="-122"/>
                                      <a:cs typeface="Times New Roman" panose="02020603050405020304" pitchFamily="18" charset="0"/>
                                    </a:rPr>
                                  </m:ctrlPr>
                                </m:d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𝑓</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kern="100" smtClean="0">
                                          <a:latin typeface="Cambria Math"/>
                                          <a:ea typeface="宋体" panose="02010600030101010101" pitchFamily="2" charset="-122"/>
                                          <a:cs typeface="Times New Roman" panose="02020603050405020304" pitchFamily="18" charset="0"/>
                                        </a:rPr>
                                      </m:ctrlPr>
                                    </m:sSub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kern="100">
                                          <a:latin typeface="Cambria Math"/>
                                          <a:ea typeface="宋体" panose="02010600030101010101" pitchFamily="2" charset="-122"/>
                                          <a:cs typeface="Times New Roman" panose="02020603050405020304" pitchFamily="18" charset="0"/>
                                        </a:rPr>
                                      </m:ctrlPr>
                                    </m:sSub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m:t>
                                      </m:r>
                                    </m:sub>
                                  </m:sSub>
                                </m:e>
                              </m:d>
                            </m:e>
                          </m:nary>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m:t>
                          </m:r>
                          <m:r>
                            <a:rPr lang="zh-CN" altLang="en-US" b="0" i="1" kern="100" smtClean="0">
                              <a:latin typeface="Cambria Math" panose="02040503050406030204" pitchFamily="18" charset="0"/>
                              <a:ea typeface="宋体" panose="02010600030101010101" pitchFamily="2" charset="-122"/>
                              <a:cs typeface="Times New Roman" panose="02020603050405020304" pitchFamily="18" charset="0"/>
                            </a:rPr>
                            <m:t>𝛾</m:t>
                          </m:r>
                          <m:d>
                            <m:dPr>
                              <m:ctrlPr>
                                <a:rPr lang="en-US" altLang="zh-CN" i="1" kern="100">
                                  <a:latin typeface="Cambria Math"/>
                                  <a:ea typeface="宋体" panose="02010600030101010101" pitchFamily="2" charset="-122"/>
                                  <a:cs typeface="Times New Roman" panose="02020603050405020304" pitchFamily="18" charset="0"/>
                                </a:rPr>
                              </m:ctrlPr>
                            </m:d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𝑓</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𝐿</m:t>
                              </m:r>
                              <m:sSup>
                                <m:sSupPr>
                                  <m:ctrlPr>
                                    <a:rPr lang="en-US" altLang="zh-CN" i="1" kern="100">
                                      <a:latin typeface="Cambria Math"/>
                                      <a:ea typeface="宋体" panose="02010600030101010101" pitchFamily="2" charset="-122"/>
                                      <a:cs typeface="Times New Roman" panose="02020603050405020304" pitchFamily="18" charset="0"/>
                                    </a:rPr>
                                  </m:ctrlPr>
                                </m:sSupPr>
                                <m:e>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𝑓</m:t>
                                  </m:r>
                                </m:e>
                                <m:sup>
                                  <m:r>
                                    <a:rPr lang="en-US" altLang="zh-CN" i="1" kern="100">
                                      <a:latin typeface="Cambria Math" panose="02040503050406030204" pitchFamily="18" charset="0"/>
                                      <a:ea typeface="宋体" panose="02010600030101010101" pitchFamily="2" charset="-122"/>
                                      <a:cs typeface="Times New Roman" panose="02020603050405020304" pitchFamily="18" charset="0"/>
                                    </a:rPr>
                                    <m:t>𝑇</m:t>
                                  </m:r>
                                </m:sup>
                              </m:sSup>
                            </m:e>
                          </m:d>
                        </m:e>
                      </m:func>
                    </m:oMath>
                  </m:oMathPara>
                </a14:m>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5C35DB5C-10B2-4241-B9B0-0FAD5845A07F}"/>
                  </a:ext>
                </a:extLst>
              </p:cNvPr>
              <p:cNvSpPr>
                <a:spLocks noRot="1" noChangeAspect="1" noMove="1" noResize="1" noEditPoints="1" noAdjustHandles="1" noChangeArrowheads="1" noChangeShapeType="1" noTextEdit="1"/>
              </p:cNvSpPr>
              <p:nvPr/>
            </p:nvSpPr>
            <p:spPr>
              <a:xfrm>
                <a:off x="4152944" y="5477206"/>
                <a:ext cx="3363293" cy="87690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77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3" grpId="0"/>
      <p:bldP spid="4"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xmlns="" id="{CD1DB5EE-B195-41F0-A01D-A318ABDC8215}"/>
                  </a:ext>
                </a:extLst>
              </p:cNvPr>
              <p:cNvSpPr/>
              <p:nvPr/>
            </p:nvSpPr>
            <p:spPr>
              <a:xfrm>
                <a:off x="1474650" y="571640"/>
                <a:ext cx="8810569" cy="535960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0000"/>
                    </a:solidFill>
                    <a:latin typeface="Times New Roman" panose="02020603050405020304" pitchFamily="18" charset="0"/>
                    <a:cs typeface="Times New Roman" panose="02020603050405020304" pitchFamily="18" charset="0"/>
                  </a:rPr>
                  <a:t>Number of neighbors in the sample</a:t>
                </a:r>
              </a:p>
              <a:p>
                <a:pPr marL="285750" indent="-285750">
                  <a:lnSpc>
                    <a:spcPct val="150000"/>
                  </a:lnSpc>
                  <a:buFont typeface="Arial" panose="020B0604020202020204" pitchFamily="34" charset="0"/>
                  <a:buChar char="•"/>
                </a:pPr>
                <a:r>
                  <a:rPr lang="en-US" altLang="zh-CN" dirty="0">
                    <a:solidFill>
                      <a:srgbClr val="000000"/>
                    </a:solidFill>
                    <a:latin typeface="Times New Roman" panose="02020603050405020304" pitchFamily="18" charset="0"/>
                    <a:cs typeface="Times New Roman" panose="02020603050405020304" pitchFamily="18" charset="0"/>
                  </a:rPr>
                  <a:t>Normalized </a:t>
                </a:r>
                <a14:m>
                  <m:oMath xmlns:m="http://schemas.openxmlformats.org/officeDocument/2006/math">
                    <m:r>
                      <a:rPr lang="en-US" altLang="zh-CN" i="1">
                        <a:latin typeface="Cambria Math" panose="02040503050406030204" pitchFamily="18" charset="0"/>
                      </a:rPr>
                      <m:t>𝐿</m:t>
                    </m:r>
                    <m:r>
                      <a:rPr lang="en-US" altLang="zh-CN" i="1">
                        <a:latin typeface="Cambria Math" panose="02040503050406030204" pitchFamily="18" charset="0"/>
                      </a:rPr>
                      <m:t>=</m:t>
                    </m:r>
                    <m:sSub>
                      <m:sSubPr>
                        <m:ctrlPr>
                          <a:rPr lang="zh-CN" altLang="zh-CN" i="1">
                            <a:latin typeface="Cambria Math"/>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𝑁</m:t>
                        </m:r>
                      </m:sub>
                    </m:sSub>
                    <m:r>
                      <a:rPr lang="en-US" altLang="zh-CN" i="1">
                        <a:latin typeface="Cambria Math" panose="02040503050406030204" pitchFamily="18" charset="0"/>
                      </a:rPr>
                      <m:t>−</m:t>
                    </m:r>
                    <m:sSup>
                      <m:sSupPr>
                        <m:ctrlPr>
                          <a:rPr lang="zh-CN" altLang="zh-CN" i="1">
                            <a:latin typeface="Cambria Math"/>
                          </a:rPr>
                        </m:ctrlPr>
                      </m:sSupPr>
                      <m:e>
                        <m:r>
                          <a:rPr lang="en-US" altLang="zh-CN" i="1">
                            <a:latin typeface="Cambria Math" panose="02040503050406030204" pitchFamily="18" charset="0"/>
                          </a:rPr>
                          <m:t>𝐷</m:t>
                        </m:r>
                      </m:e>
                      <m:sup>
                        <m:r>
                          <a:rPr lang="en-US" altLang="zh-CN" i="1">
                            <a:latin typeface="Cambria Math" panose="02040503050406030204" pitchFamily="18" charset="0"/>
                          </a:rPr>
                          <m:t>−</m:t>
                        </m:r>
                        <m:f>
                          <m:fPr>
                            <m:type m:val="skw"/>
                            <m:ctrlPr>
                              <a:rPr lang="zh-CN" altLang="zh-CN" i="1">
                                <a:latin typeface="Cambria Math"/>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up>
                    </m:sSup>
                    <m:r>
                      <a:rPr lang="en-US" altLang="zh-CN" i="1">
                        <a:latin typeface="Cambria Math" panose="02040503050406030204" pitchFamily="18" charset="0"/>
                      </a:rPr>
                      <m:t>𝑊</m:t>
                    </m:r>
                    <m:sSup>
                      <m:sSupPr>
                        <m:ctrlPr>
                          <a:rPr lang="zh-CN" altLang="zh-CN" i="1">
                            <a:latin typeface="Cambria Math"/>
                          </a:rPr>
                        </m:ctrlPr>
                      </m:sSupPr>
                      <m:e>
                        <m:r>
                          <a:rPr lang="en-US" altLang="zh-CN" i="1">
                            <a:latin typeface="Cambria Math" panose="02040503050406030204" pitchFamily="18" charset="0"/>
                          </a:rPr>
                          <m:t>𝐷</m:t>
                        </m:r>
                      </m:e>
                      <m:sup>
                        <m:r>
                          <a:rPr lang="en-US" altLang="zh-CN" i="1">
                            <a:latin typeface="Cambria Math" panose="02040503050406030204" pitchFamily="18" charset="0"/>
                          </a:rPr>
                          <m:t>−</m:t>
                        </m:r>
                        <m:f>
                          <m:fPr>
                            <m:type m:val="skw"/>
                            <m:ctrlPr>
                              <a:rPr lang="zh-CN" altLang="zh-CN" i="1">
                                <a:latin typeface="Cambria Math"/>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up>
                    </m:sSup>
                  </m:oMath>
                </a14:m>
                <a:r>
                  <a:rPr lang="en-US" altLang="zh-CN" dirty="0">
                    <a:solidFill>
                      <a:srgbClr val="000000"/>
                    </a:solidFill>
                    <a:latin typeface="Times New Roman" panose="02020603050405020304" pitchFamily="18" charset="0"/>
                    <a:cs typeface="Times New Roman" panose="02020603050405020304" pitchFamily="18" charset="0"/>
                  </a:rPr>
                  <a:t> and non-normalized</a:t>
                </a:r>
                <a:r>
                  <a:rPr lang="en-US" altLang="zh-CN" dirty="0"/>
                  <a:t> </a:t>
                </a:r>
                <a14:m>
                  <m:oMath xmlns:m="http://schemas.openxmlformats.org/officeDocument/2006/math">
                    <m:r>
                      <a:rPr lang="en-US" altLang="zh-CN" i="1">
                        <a:latin typeface="Cambria Math" panose="02040503050406030204" pitchFamily="18" charset="0"/>
                      </a:rPr>
                      <m:t>𝐿</m:t>
                    </m:r>
                    <m:r>
                      <a:rPr lang="en-US" altLang="zh-CN" i="1">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𝑊</m:t>
                    </m:r>
                  </m:oMath>
                </a14:m>
                <a:r>
                  <a:rPr lang="en-US" altLang="zh-CN" dirty="0">
                    <a:solidFill>
                      <a:srgbClr val="000000"/>
                    </a:solidFill>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altLang="zh-CN" dirty="0">
                    <a:solidFill>
                      <a:srgbClr val="000000"/>
                    </a:solidFill>
                    <a:latin typeface="Times New Roman" panose="02020603050405020304" pitchFamily="18" charset="0"/>
                    <a:cs typeface="Times New Roman" panose="02020603050405020304" pitchFamily="18" charset="0"/>
                  </a:rPr>
                  <a:t>Weight scheme between neighbors</a:t>
                </a:r>
              </a:p>
              <a:p>
                <a:pPr>
                  <a:lnSpc>
                    <a:spcPct val="150000"/>
                  </a:lnSpc>
                </a:pPr>
                <a:r>
                  <a:rPr lang="en-US" altLang="zh-CN" dirty="0">
                    <a:solidFill>
                      <a:srgbClr val="000000"/>
                    </a:solidFill>
                    <a:latin typeface="Times New Roman" panose="02020603050405020304" pitchFamily="18" charset="0"/>
                    <a:cs typeface="Times New Roman" panose="02020603050405020304" pitchFamily="18" charset="0"/>
                  </a:rPr>
                  <a:t>     0-1 weighting : </a:t>
                </a:r>
                <a14:m>
                  <m:oMath xmlns:m="http://schemas.openxmlformats.org/officeDocument/2006/math">
                    <m:sSub>
                      <m:sSubPr>
                        <m:ctrlPr>
                          <a:rPr lang="en-US" altLang="zh-CN" b="0" i="1" smtClean="0">
                            <a:solidFill>
                              <a:srgbClr val="000000"/>
                            </a:solidFill>
                            <a:latin typeface="Cambria Math"/>
                            <a:cs typeface="Times New Roman" panose="02020603050405020304" pitchFamily="18" charset="0"/>
                          </a:rPr>
                        </m:ctrlPr>
                      </m:sSubPr>
                      <m:e>
                        <m:r>
                          <a:rPr lang="en-US" altLang="zh-CN" b="0" i="1" smtClean="0">
                            <a:solidFill>
                              <a:srgbClr val="000000"/>
                            </a:solidFill>
                            <a:latin typeface="Cambria Math" panose="02040503050406030204" pitchFamily="18" charset="0"/>
                            <a:cs typeface="Times New Roman" panose="02020603050405020304" pitchFamily="18" charset="0"/>
                          </a:rPr>
                          <m:t>𝐴</m:t>
                        </m:r>
                      </m:e>
                      <m:sub>
                        <m:r>
                          <a:rPr lang="en-US" altLang="zh-CN" b="0" i="1" smtClean="0">
                            <a:solidFill>
                              <a:srgbClr val="000000"/>
                            </a:solidFill>
                            <a:latin typeface="Cambria Math" panose="02040503050406030204" pitchFamily="18" charset="0"/>
                            <a:cs typeface="Times New Roman" panose="02020603050405020304" pitchFamily="18" charset="0"/>
                          </a:rPr>
                          <m:t>𝑚𝑛</m:t>
                        </m:r>
                      </m:sub>
                    </m:sSub>
                    <m:d>
                      <m:dPr>
                        <m:begChr m:val="{"/>
                        <m:endChr m:val=""/>
                        <m:ctrlPr>
                          <a:rPr lang="en-US" altLang="zh-CN" b="0" i="1" smtClean="0">
                            <a:solidFill>
                              <a:srgbClr val="000000"/>
                            </a:solidFill>
                            <a:latin typeface="Cambria Math"/>
                            <a:cs typeface="Times New Roman" panose="02020603050405020304" pitchFamily="18" charset="0"/>
                          </a:rPr>
                        </m:ctrlPr>
                      </m:dPr>
                      <m:e>
                        <m:eqArr>
                          <m:eqArrPr>
                            <m:ctrlPr>
                              <a:rPr lang="en-US" altLang="zh-CN" b="0" i="1" smtClean="0">
                                <a:solidFill>
                                  <a:srgbClr val="000000"/>
                                </a:solidFill>
                                <a:latin typeface="Cambria Math"/>
                                <a:cs typeface="Times New Roman" panose="02020603050405020304" pitchFamily="18" charset="0"/>
                              </a:rPr>
                            </m:ctrlPr>
                          </m:eqArrPr>
                          <m:e>
                            <m:r>
                              <a:rPr lang="en-US" altLang="zh-CN" b="0" i="1" smtClean="0">
                                <a:solidFill>
                                  <a:srgbClr val="000000"/>
                                </a:solidFill>
                                <a:latin typeface="Cambria Math" panose="02040503050406030204" pitchFamily="18" charset="0"/>
                                <a:cs typeface="Times New Roman" panose="02020603050405020304" pitchFamily="18" charset="0"/>
                              </a:rPr>
                              <m:t>1    </m:t>
                            </m:r>
                            <m:r>
                              <a:rPr lang="en-US" altLang="zh-CN" b="0" i="1" smtClean="0">
                                <a:solidFill>
                                  <a:srgbClr val="000000"/>
                                </a:solidFill>
                                <a:latin typeface="Cambria Math" panose="02040503050406030204" pitchFamily="18" charset="0"/>
                                <a:cs typeface="Times New Roman" panose="02020603050405020304" pitchFamily="18" charset="0"/>
                              </a:rPr>
                              <m:t>𝑖𝑓</m:t>
                            </m:r>
                            <m:sSub>
                              <m:sSubPr>
                                <m:ctrlPr>
                                  <a:rPr lang="en-US" altLang="zh-CN" i="1">
                                    <a:solidFill>
                                      <a:srgbClr val="000000"/>
                                    </a:solidFill>
                                    <a:latin typeface="Cambria Math"/>
                                    <a:cs typeface="Times New Roman" panose="02020603050405020304" pitchFamily="18" charset="0"/>
                                  </a:rPr>
                                </m:ctrlPr>
                              </m:sSubPr>
                              <m:e>
                                <m:r>
                                  <a:rPr lang="en-US" altLang="zh-CN" i="1">
                                    <a:solidFill>
                                      <a:srgbClr val="000000"/>
                                    </a:solidFill>
                                    <a:latin typeface="Cambria Math" panose="02040503050406030204" pitchFamily="18" charset="0"/>
                                    <a:cs typeface="Times New Roman" panose="02020603050405020304" pitchFamily="18" charset="0"/>
                                  </a:rPr>
                                  <m:t>𝑥</m:t>
                                </m:r>
                              </m:e>
                              <m:sub>
                                <m:r>
                                  <a:rPr lang="en-US" altLang="zh-CN" i="1">
                                    <a:solidFill>
                                      <a:srgbClr val="000000"/>
                                    </a:solidFill>
                                    <a:latin typeface="Cambria Math" panose="02040503050406030204" pitchFamily="18" charset="0"/>
                                    <a:cs typeface="Times New Roman" panose="02020603050405020304" pitchFamily="18" charset="0"/>
                                  </a:rPr>
                                  <m:t>𝑚</m:t>
                                </m:r>
                              </m:sub>
                            </m:sSub>
                            <m:r>
                              <a:rPr lang="en-US" altLang="zh-CN" b="0" i="1" smtClean="0">
                                <a:solidFill>
                                  <a:srgbClr val="000000"/>
                                </a:solidFill>
                                <a:latin typeface="Cambria Math" panose="02040503050406030204" pitchFamily="18" charset="0"/>
                                <a:cs typeface="Times New Roman" panose="02020603050405020304" pitchFamily="18" charset="0"/>
                              </a:rPr>
                              <m:t>,</m:t>
                            </m:r>
                            <m:sSub>
                              <m:sSubPr>
                                <m:ctrlPr>
                                  <a:rPr lang="en-US" altLang="zh-CN" i="1">
                                    <a:solidFill>
                                      <a:srgbClr val="000000"/>
                                    </a:solidFill>
                                    <a:latin typeface="Cambria Math"/>
                                    <a:cs typeface="Times New Roman" panose="02020603050405020304" pitchFamily="18" charset="0"/>
                                  </a:rPr>
                                </m:ctrlPr>
                              </m:sSubPr>
                              <m:e>
                                <m:r>
                                  <a:rPr lang="en-US" altLang="zh-CN" i="1">
                                    <a:solidFill>
                                      <a:srgbClr val="000000"/>
                                    </a:solidFill>
                                    <a:latin typeface="Cambria Math" panose="02040503050406030204" pitchFamily="18" charset="0"/>
                                    <a:cs typeface="Times New Roman" panose="02020603050405020304" pitchFamily="18" charset="0"/>
                                  </a:rPr>
                                  <m:t>𝑥</m:t>
                                </m:r>
                              </m:e>
                              <m:sub>
                                <m:r>
                                  <a:rPr lang="en-US" altLang="zh-CN" b="0" i="1" smtClean="0">
                                    <a:solidFill>
                                      <a:srgbClr val="000000"/>
                                    </a:solidFill>
                                    <a:latin typeface="Cambria Math" panose="02040503050406030204" pitchFamily="18" charset="0"/>
                                    <a:cs typeface="Times New Roman" panose="02020603050405020304" pitchFamily="18" charset="0"/>
                                  </a:rPr>
                                  <m:t>𝑛</m:t>
                                </m:r>
                              </m:sub>
                            </m:sSub>
                            <m:r>
                              <a:rPr lang="en-US" altLang="zh-CN" b="0" i="1" smtClean="0">
                                <a:solidFill>
                                  <a:srgbClr val="000000"/>
                                </a:solidFill>
                                <a:latin typeface="Cambria Math" panose="02040503050406030204" pitchFamily="18" charset="0"/>
                                <a:cs typeface="Times New Roman" panose="02020603050405020304" pitchFamily="18" charset="0"/>
                              </a:rPr>
                              <m:t> </m:t>
                            </m:r>
                            <m:r>
                              <a:rPr lang="en-US" altLang="zh-CN" b="0" i="1" smtClean="0">
                                <a:solidFill>
                                  <a:srgbClr val="000000"/>
                                </a:solidFill>
                                <a:latin typeface="Cambria Math" panose="02040503050406030204" pitchFamily="18" charset="0"/>
                                <a:cs typeface="Times New Roman" panose="02020603050405020304" pitchFamily="18" charset="0"/>
                              </a:rPr>
                              <m:t>𝑎𝑟𝑒</m:t>
                            </m:r>
                            <m:r>
                              <a:rPr lang="en-US" altLang="zh-CN" i="1">
                                <a:solidFill>
                                  <a:srgbClr val="000000"/>
                                </a:solidFill>
                                <a:latin typeface="Cambria Math" panose="02040503050406030204" pitchFamily="18" charset="0"/>
                                <a:cs typeface="Times New Roman" panose="02020603050405020304" pitchFamily="18" charset="0"/>
                              </a:rPr>
                              <m:t>  </m:t>
                            </m:r>
                            <m:r>
                              <a:rPr lang="en-US" altLang="zh-CN" i="1">
                                <a:solidFill>
                                  <a:srgbClr val="000000"/>
                                </a:solidFill>
                                <a:latin typeface="Cambria Math" panose="02040503050406030204" pitchFamily="18" charset="0"/>
                                <a:cs typeface="Times New Roman" panose="02020603050405020304" pitchFamily="18" charset="0"/>
                              </a:rPr>
                              <m:t>𝑛𝑒𝑖𝑔h𝑏𝑜𝑟𝑠</m:t>
                            </m:r>
                          </m:e>
                          <m:e>
                            <m:r>
                              <a:rPr lang="en-US" altLang="zh-CN" b="0" i="1" smtClean="0">
                                <a:latin typeface="Cambria Math" panose="02040503050406030204" pitchFamily="18" charset="0"/>
                              </a:rPr>
                              <m:t>0    </m:t>
                            </m:r>
                            <m:r>
                              <a:rPr lang="en-US" altLang="zh-CN" b="0" i="1" smtClean="0">
                                <a:latin typeface="Cambria Math" panose="02040503050406030204" pitchFamily="18" charset="0"/>
                              </a:rPr>
                              <m:t>𝑒𝑙𝑠𝑒</m:t>
                            </m:r>
                            <m:r>
                              <a:rPr lang="en-US" altLang="zh-CN" b="0" i="1" smtClean="0">
                                <a:latin typeface="Cambria Math" panose="02040503050406030204" pitchFamily="18" charset="0"/>
                              </a:rPr>
                              <m:t>                                       </m:t>
                            </m:r>
                          </m:e>
                        </m:eqArr>
                      </m:e>
                    </m:d>
                  </m:oMath>
                </a14:m>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altLang="zh-CN" dirty="0">
                    <a:solidFill>
                      <a:srgbClr val="000000"/>
                    </a:solidFill>
                    <a:latin typeface="Times New Roman" panose="02020603050405020304" pitchFamily="18" charset="0"/>
                    <a:cs typeface="Times New Roman" panose="02020603050405020304" pitchFamily="18" charset="0"/>
                  </a:rPr>
                  <a:t>     Heat kernel weighting: </a:t>
                </a:r>
                <a14:m>
                  <m:oMath xmlns:m="http://schemas.openxmlformats.org/officeDocument/2006/math">
                    <m:sSub>
                      <m:sSubPr>
                        <m:ctrlPr>
                          <a:rPr lang="en-US" altLang="zh-CN" i="1">
                            <a:solidFill>
                              <a:srgbClr val="000000"/>
                            </a:solidFill>
                            <a:latin typeface="Cambria Math"/>
                            <a:cs typeface="Times New Roman" panose="02020603050405020304" pitchFamily="18" charset="0"/>
                          </a:rPr>
                        </m:ctrlPr>
                      </m:sSubPr>
                      <m:e>
                        <m:r>
                          <a:rPr lang="en-US" altLang="zh-CN" i="1">
                            <a:solidFill>
                              <a:srgbClr val="000000"/>
                            </a:solidFill>
                            <a:latin typeface="Cambria Math" panose="02040503050406030204" pitchFamily="18" charset="0"/>
                            <a:cs typeface="Times New Roman" panose="02020603050405020304" pitchFamily="18" charset="0"/>
                          </a:rPr>
                          <m:t>𝐴</m:t>
                        </m:r>
                      </m:e>
                      <m:sub>
                        <m:r>
                          <a:rPr lang="en-US" altLang="zh-CN" i="1">
                            <a:solidFill>
                              <a:srgbClr val="000000"/>
                            </a:solidFill>
                            <a:latin typeface="Cambria Math" panose="02040503050406030204" pitchFamily="18" charset="0"/>
                            <a:cs typeface="Times New Roman" panose="02020603050405020304" pitchFamily="18" charset="0"/>
                          </a:rPr>
                          <m:t>𝑚𝑛</m:t>
                        </m:r>
                      </m:sub>
                    </m:sSub>
                    <m:d>
                      <m:dPr>
                        <m:begChr m:val="{"/>
                        <m:endChr m:val=""/>
                        <m:ctrlPr>
                          <a:rPr lang="en-US" altLang="zh-CN" i="1">
                            <a:solidFill>
                              <a:srgbClr val="000000"/>
                            </a:solidFill>
                            <a:latin typeface="Cambria Math"/>
                            <a:cs typeface="Times New Roman" panose="02020603050405020304" pitchFamily="18" charset="0"/>
                          </a:rPr>
                        </m:ctrlPr>
                      </m:dPr>
                      <m:e>
                        <m:eqArr>
                          <m:eqArrPr>
                            <m:ctrlPr>
                              <a:rPr lang="en-US" altLang="zh-CN" i="1">
                                <a:solidFill>
                                  <a:srgbClr val="000000"/>
                                </a:solidFill>
                                <a:latin typeface="Cambria Math"/>
                                <a:cs typeface="Times New Roman" panose="02020603050405020304" pitchFamily="18" charset="0"/>
                              </a:rPr>
                            </m:ctrlPr>
                          </m:eqArrPr>
                          <m:e>
                            <m:sSup>
                              <m:sSupPr>
                                <m:ctrlPr>
                                  <a:rPr lang="en-US" altLang="zh-CN" i="1" smtClean="0">
                                    <a:solidFill>
                                      <a:srgbClr val="000000"/>
                                    </a:solidFill>
                                    <a:latin typeface="Cambria Math"/>
                                    <a:cs typeface="Times New Roman" panose="02020603050405020304" pitchFamily="18" charset="0"/>
                                  </a:rPr>
                                </m:ctrlPr>
                              </m:sSupPr>
                              <m:e>
                                <m:r>
                                  <a:rPr lang="en-US" altLang="zh-CN" b="0" i="1" smtClean="0">
                                    <a:solidFill>
                                      <a:srgbClr val="000000"/>
                                    </a:solidFill>
                                    <a:latin typeface="Cambria Math" panose="02040503050406030204" pitchFamily="18" charset="0"/>
                                    <a:cs typeface="Times New Roman" panose="02020603050405020304" pitchFamily="18" charset="0"/>
                                  </a:rPr>
                                  <m:t>𝑒</m:t>
                                </m:r>
                              </m:e>
                              <m:sup>
                                <m:r>
                                  <a:rPr lang="en-US" altLang="zh-CN" b="0" i="1" smtClean="0">
                                    <a:solidFill>
                                      <a:srgbClr val="000000"/>
                                    </a:solidFill>
                                    <a:latin typeface="Cambria Math" panose="02040503050406030204" pitchFamily="18" charset="0"/>
                                    <a:cs typeface="Times New Roman" panose="02020603050405020304" pitchFamily="18" charset="0"/>
                                  </a:rPr>
                                  <m:t>−</m:t>
                                </m:r>
                                <m:f>
                                  <m:fPr>
                                    <m:type m:val="lin"/>
                                    <m:ctrlPr>
                                      <a:rPr lang="en-US" altLang="zh-CN" b="0" i="1" smtClean="0">
                                        <a:solidFill>
                                          <a:srgbClr val="000000"/>
                                        </a:solidFill>
                                        <a:latin typeface="Cambria Math"/>
                                        <a:cs typeface="Times New Roman" panose="02020603050405020304" pitchFamily="18" charset="0"/>
                                      </a:rPr>
                                    </m:ctrlPr>
                                  </m:fPr>
                                  <m:num>
                                    <m:d>
                                      <m:dPr>
                                        <m:ctrlPr>
                                          <a:rPr lang="en-US" altLang="zh-CN" b="0" i="1" smtClean="0">
                                            <a:solidFill>
                                              <a:srgbClr val="000000"/>
                                            </a:solidFill>
                                            <a:latin typeface="Cambria Math"/>
                                            <a:cs typeface="Times New Roman" panose="02020603050405020304" pitchFamily="18" charset="0"/>
                                          </a:rPr>
                                        </m:ctrlPr>
                                      </m:dPr>
                                      <m:e>
                                        <m:d>
                                          <m:dPr>
                                            <m:begChr m:val="‖"/>
                                            <m:endChr m:val="‖"/>
                                            <m:ctrlPr>
                                              <a:rPr lang="en-US" altLang="zh-CN" b="0" i="1" smtClean="0">
                                                <a:solidFill>
                                                  <a:srgbClr val="000000"/>
                                                </a:solidFill>
                                                <a:latin typeface="Cambria Math"/>
                                                <a:cs typeface="Times New Roman" panose="02020603050405020304" pitchFamily="18" charset="0"/>
                                              </a:rPr>
                                            </m:ctrlPr>
                                          </m:dPr>
                                          <m:e>
                                            <m:sSub>
                                              <m:sSubPr>
                                                <m:ctrlPr>
                                                  <a:rPr lang="en-US" altLang="zh-CN" i="1">
                                                    <a:solidFill>
                                                      <a:srgbClr val="000000"/>
                                                    </a:solidFill>
                                                    <a:latin typeface="Cambria Math"/>
                                                    <a:cs typeface="Times New Roman" panose="02020603050405020304" pitchFamily="18" charset="0"/>
                                                  </a:rPr>
                                                </m:ctrlPr>
                                              </m:sSubPr>
                                              <m:e>
                                                <m:r>
                                                  <a:rPr lang="en-US" altLang="zh-CN" i="1">
                                                    <a:solidFill>
                                                      <a:srgbClr val="000000"/>
                                                    </a:solidFill>
                                                    <a:latin typeface="Cambria Math" panose="02040503050406030204" pitchFamily="18" charset="0"/>
                                                    <a:cs typeface="Times New Roman" panose="02020603050405020304" pitchFamily="18" charset="0"/>
                                                  </a:rPr>
                                                  <m:t>𝑥</m:t>
                                                </m:r>
                                              </m:e>
                                              <m:sub>
                                                <m:r>
                                                  <a:rPr lang="en-US" altLang="zh-CN" i="1">
                                                    <a:solidFill>
                                                      <a:srgbClr val="000000"/>
                                                    </a:solidFill>
                                                    <a:latin typeface="Cambria Math" panose="02040503050406030204" pitchFamily="18" charset="0"/>
                                                    <a:cs typeface="Times New Roman" panose="02020603050405020304" pitchFamily="18" charset="0"/>
                                                  </a:rPr>
                                                  <m:t>𝑚</m:t>
                                                </m:r>
                                              </m:sub>
                                            </m:sSub>
                                            <m:r>
                                              <a:rPr lang="en-US" altLang="zh-CN" b="0" i="1" smtClean="0">
                                                <a:solidFill>
                                                  <a:srgbClr val="000000"/>
                                                </a:solidFill>
                                                <a:latin typeface="Cambria Math" panose="02040503050406030204" pitchFamily="18" charset="0"/>
                                                <a:cs typeface="Times New Roman" panose="02020603050405020304" pitchFamily="18" charset="0"/>
                                              </a:rPr>
                                              <m:t>−</m:t>
                                            </m:r>
                                            <m:sSub>
                                              <m:sSubPr>
                                                <m:ctrlPr>
                                                  <a:rPr lang="en-US" altLang="zh-CN" i="1">
                                                    <a:solidFill>
                                                      <a:srgbClr val="000000"/>
                                                    </a:solidFill>
                                                    <a:latin typeface="Cambria Math"/>
                                                    <a:cs typeface="Times New Roman" panose="02020603050405020304" pitchFamily="18" charset="0"/>
                                                  </a:rPr>
                                                </m:ctrlPr>
                                              </m:sSubPr>
                                              <m:e>
                                                <m:r>
                                                  <a:rPr lang="en-US" altLang="zh-CN" i="1">
                                                    <a:solidFill>
                                                      <a:srgbClr val="000000"/>
                                                    </a:solidFill>
                                                    <a:latin typeface="Cambria Math" panose="02040503050406030204" pitchFamily="18" charset="0"/>
                                                    <a:cs typeface="Times New Roman" panose="02020603050405020304" pitchFamily="18" charset="0"/>
                                                  </a:rPr>
                                                  <m:t>𝑥</m:t>
                                                </m:r>
                                              </m:e>
                                              <m:sub>
                                                <m:r>
                                                  <a:rPr lang="en-US" altLang="zh-CN" i="1">
                                                    <a:solidFill>
                                                      <a:srgbClr val="000000"/>
                                                    </a:solidFill>
                                                    <a:latin typeface="Cambria Math" panose="02040503050406030204" pitchFamily="18" charset="0"/>
                                                    <a:cs typeface="Times New Roman" panose="02020603050405020304" pitchFamily="18" charset="0"/>
                                                  </a:rPr>
                                                  <m:t>𝑛</m:t>
                                                </m:r>
                                              </m:sub>
                                            </m:sSub>
                                          </m:e>
                                        </m:d>
                                      </m:e>
                                    </m:d>
                                  </m:num>
                                  <m:den>
                                    <m:sSup>
                                      <m:sSupPr>
                                        <m:ctrlPr>
                                          <a:rPr lang="en-US" altLang="zh-CN" b="0" i="1" smtClean="0">
                                            <a:solidFill>
                                              <a:srgbClr val="000000"/>
                                            </a:solidFill>
                                            <a:latin typeface="Cambria Math"/>
                                            <a:cs typeface="Times New Roman" panose="02020603050405020304" pitchFamily="18" charset="0"/>
                                          </a:rPr>
                                        </m:ctrlPr>
                                      </m:sSupPr>
                                      <m:e>
                                        <m:r>
                                          <a:rPr lang="zh-CN" altLang="en-US" b="0" i="1" smtClean="0">
                                            <a:solidFill>
                                              <a:srgbClr val="000000"/>
                                            </a:solidFill>
                                            <a:latin typeface="Cambria Math" panose="02040503050406030204" pitchFamily="18" charset="0"/>
                                            <a:cs typeface="Times New Roman" panose="02020603050405020304" pitchFamily="18" charset="0"/>
                                          </a:rPr>
                                          <m:t>𝜎</m:t>
                                        </m:r>
                                      </m:e>
                                      <m:sup>
                                        <m:r>
                                          <a:rPr lang="en-US" altLang="zh-CN" b="0" i="1" smtClean="0">
                                            <a:solidFill>
                                              <a:srgbClr val="000000"/>
                                            </a:solidFill>
                                            <a:latin typeface="Cambria Math" panose="02040503050406030204" pitchFamily="18" charset="0"/>
                                            <a:cs typeface="Times New Roman" panose="02020603050405020304" pitchFamily="18" charset="0"/>
                                          </a:rPr>
                                          <m:t>2</m:t>
                                        </m:r>
                                      </m:sup>
                                    </m:sSup>
                                  </m:den>
                                </m:f>
                              </m:sup>
                            </m:sSup>
                            <m:r>
                              <a:rPr lang="en-US" altLang="zh-CN" i="1">
                                <a:solidFill>
                                  <a:srgbClr val="000000"/>
                                </a:solidFill>
                                <a:latin typeface="Cambria Math" panose="02040503050406030204" pitchFamily="18" charset="0"/>
                                <a:cs typeface="Times New Roman" panose="02020603050405020304" pitchFamily="18" charset="0"/>
                              </a:rPr>
                              <m:t>    </m:t>
                            </m:r>
                            <m:r>
                              <a:rPr lang="en-US" altLang="zh-CN" i="1">
                                <a:solidFill>
                                  <a:srgbClr val="000000"/>
                                </a:solidFill>
                                <a:latin typeface="Cambria Math" panose="02040503050406030204" pitchFamily="18" charset="0"/>
                                <a:cs typeface="Times New Roman" panose="02020603050405020304" pitchFamily="18" charset="0"/>
                              </a:rPr>
                              <m:t>𝑖𝑓</m:t>
                            </m:r>
                            <m:sSub>
                              <m:sSubPr>
                                <m:ctrlPr>
                                  <a:rPr lang="en-US" altLang="zh-CN" i="1">
                                    <a:solidFill>
                                      <a:srgbClr val="000000"/>
                                    </a:solidFill>
                                    <a:latin typeface="Cambria Math"/>
                                    <a:cs typeface="Times New Roman" panose="02020603050405020304" pitchFamily="18" charset="0"/>
                                  </a:rPr>
                                </m:ctrlPr>
                              </m:sSubPr>
                              <m:e>
                                <m:r>
                                  <a:rPr lang="en-US" altLang="zh-CN" i="1">
                                    <a:solidFill>
                                      <a:srgbClr val="000000"/>
                                    </a:solidFill>
                                    <a:latin typeface="Cambria Math" panose="02040503050406030204" pitchFamily="18" charset="0"/>
                                    <a:cs typeface="Times New Roman" panose="02020603050405020304" pitchFamily="18" charset="0"/>
                                  </a:rPr>
                                  <m:t>𝑥</m:t>
                                </m:r>
                              </m:e>
                              <m:sub>
                                <m:r>
                                  <a:rPr lang="en-US" altLang="zh-CN" i="1">
                                    <a:solidFill>
                                      <a:srgbClr val="000000"/>
                                    </a:solidFill>
                                    <a:latin typeface="Cambria Math" panose="02040503050406030204" pitchFamily="18" charset="0"/>
                                    <a:cs typeface="Times New Roman" panose="02020603050405020304" pitchFamily="18" charset="0"/>
                                  </a:rPr>
                                  <m:t>𝑚</m:t>
                                </m:r>
                              </m:sub>
                            </m:sSub>
                            <m:r>
                              <a:rPr lang="en-US" altLang="zh-CN" i="1">
                                <a:solidFill>
                                  <a:srgbClr val="000000"/>
                                </a:solidFill>
                                <a:latin typeface="Cambria Math" panose="02040503050406030204" pitchFamily="18" charset="0"/>
                                <a:cs typeface="Times New Roman" panose="02020603050405020304" pitchFamily="18" charset="0"/>
                              </a:rPr>
                              <m:t>,</m:t>
                            </m:r>
                            <m:sSub>
                              <m:sSubPr>
                                <m:ctrlPr>
                                  <a:rPr lang="en-US" altLang="zh-CN" i="1">
                                    <a:solidFill>
                                      <a:srgbClr val="000000"/>
                                    </a:solidFill>
                                    <a:latin typeface="Cambria Math"/>
                                    <a:cs typeface="Times New Roman" panose="02020603050405020304" pitchFamily="18" charset="0"/>
                                  </a:rPr>
                                </m:ctrlPr>
                              </m:sSubPr>
                              <m:e>
                                <m:r>
                                  <a:rPr lang="en-US" altLang="zh-CN" i="1">
                                    <a:solidFill>
                                      <a:srgbClr val="000000"/>
                                    </a:solidFill>
                                    <a:latin typeface="Cambria Math" panose="02040503050406030204" pitchFamily="18" charset="0"/>
                                    <a:cs typeface="Times New Roman" panose="02020603050405020304" pitchFamily="18" charset="0"/>
                                  </a:rPr>
                                  <m:t>𝑥</m:t>
                                </m:r>
                              </m:e>
                              <m:sub>
                                <m:r>
                                  <a:rPr lang="en-US" altLang="zh-CN" i="1">
                                    <a:solidFill>
                                      <a:srgbClr val="000000"/>
                                    </a:solidFill>
                                    <a:latin typeface="Cambria Math" panose="02040503050406030204" pitchFamily="18" charset="0"/>
                                    <a:cs typeface="Times New Roman" panose="02020603050405020304" pitchFamily="18" charset="0"/>
                                  </a:rPr>
                                  <m:t>𝑛</m:t>
                                </m:r>
                              </m:sub>
                            </m:sSub>
                            <m:r>
                              <a:rPr lang="en-US" altLang="zh-CN" i="1">
                                <a:solidFill>
                                  <a:srgbClr val="000000"/>
                                </a:solidFill>
                                <a:latin typeface="Cambria Math" panose="02040503050406030204" pitchFamily="18" charset="0"/>
                                <a:cs typeface="Times New Roman" panose="02020603050405020304" pitchFamily="18" charset="0"/>
                              </a:rPr>
                              <m:t> </m:t>
                            </m:r>
                            <m:r>
                              <a:rPr lang="en-US" altLang="zh-CN" i="1">
                                <a:solidFill>
                                  <a:srgbClr val="000000"/>
                                </a:solidFill>
                                <a:latin typeface="Cambria Math" panose="02040503050406030204" pitchFamily="18" charset="0"/>
                                <a:cs typeface="Times New Roman" panose="02020603050405020304" pitchFamily="18" charset="0"/>
                              </a:rPr>
                              <m:t>𝑎𝑟𝑒</m:t>
                            </m:r>
                            <m:r>
                              <a:rPr lang="en-US" altLang="zh-CN" i="1">
                                <a:solidFill>
                                  <a:srgbClr val="000000"/>
                                </a:solidFill>
                                <a:latin typeface="Cambria Math" panose="02040503050406030204" pitchFamily="18" charset="0"/>
                                <a:cs typeface="Times New Roman" panose="02020603050405020304" pitchFamily="18" charset="0"/>
                              </a:rPr>
                              <m:t>  </m:t>
                            </m:r>
                            <m:r>
                              <a:rPr lang="en-US" altLang="zh-CN" i="1">
                                <a:solidFill>
                                  <a:srgbClr val="000000"/>
                                </a:solidFill>
                                <a:latin typeface="Cambria Math" panose="02040503050406030204" pitchFamily="18" charset="0"/>
                                <a:cs typeface="Times New Roman" panose="02020603050405020304" pitchFamily="18" charset="0"/>
                              </a:rPr>
                              <m:t>𝑛𝑒𝑖𝑔h𝑏𝑜𝑟𝑠</m:t>
                            </m:r>
                          </m:e>
                          <m:e>
                            <m:r>
                              <a:rPr lang="en-US" altLang="zh-CN" i="1">
                                <a:latin typeface="Cambria Math" panose="02040503050406030204" pitchFamily="18" charset="0"/>
                              </a:rPr>
                              <m:t>0    </m:t>
                            </m:r>
                            <m:r>
                              <a:rPr lang="en-US" altLang="zh-CN" b="0" i="1" smtClean="0">
                                <a:latin typeface="Cambria Math" panose="02040503050406030204" pitchFamily="18" charset="0"/>
                              </a:rPr>
                              <m:t>                          </m:t>
                            </m:r>
                            <m:r>
                              <a:rPr lang="en-US" altLang="zh-CN" i="1">
                                <a:latin typeface="Cambria Math" panose="02040503050406030204" pitchFamily="18" charset="0"/>
                              </a:rPr>
                              <m:t>𝑒𝑙𝑠𝑒</m:t>
                            </m:r>
                            <m:r>
                              <a:rPr lang="en-US" altLang="zh-CN" i="1">
                                <a:latin typeface="Cambria Math" panose="02040503050406030204" pitchFamily="18" charset="0"/>
                              </a:rPr>
                              <m:t>                                       </m:t>
                            </m:r>
                          </m:e>
                        </m:eqArr>
                      </m:e>
                    </m:d>
                  </m:oMath>
                </a14:m>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altLang="zh-CN" dirty="0">
                    <a:solidFill>
                      <a:srgbClr val="000000"/>
                    </a:solidFill>
                    <a:latin typeface="Times New Roman" panose="02020603050405020304" pitchFamily="18" charset="0"/>
                    <a:cs typeface="Times New Roman" panose="02020603050405020304" pitchFamily="18" charset="0"/>
                  </a:rPr>
                  <a:t>     dot-product weighting: </a:t>
                </a:r>
                <a14:m>
                  <m:oMath xmlns:m="http://schemas.openxmlformats.org/officeDocument/2006/math">
                    <m:sSub>
                      <m:sSubPr>
                        <m:ctrlPr>
                          <a:rPr lang="en-US" altLang="zh-CN" i="1">
                            <a:solidFill>
                              <a:srgbClr val="000000"/>
                            </a:solidFill>
                            <a:latin typeface="Cambria Math"/>
                            <a:cs typeface="Times New Roman" panose="02020603050405020304" pitchFamily="18" charset="0"/>
                          </a:rPr>
                        </m:ctrlPr>
                      </m:sSubPr>
                      <m:e>
                        <m:r>
                          <a:rPr lang="en-US" altLang="zh-CN" i="1">
                            <a:solidFill>
                              <a:srgbClr val="000000"/>
                            </a:solidFill>
                            <a:latin typeface="Cambria Math" panose="02040503050406030204" pitchFamily="18" charset="0"/>
                            <a:cs typeface="Times New Roman" panose="02020603050405020304" pitchFamily="18" charset="0"/>
                          </a:rPr>
                          <m:t>𝐴</m:t>
                        </m:r>
                      </m:e>
                      <m:sub>
                        <m:r>
                          <a:rPr lang="en-US" altLang="zh-CN" i="1">
                            <a:solidFill>
                              <a:srgbClr val="000000"/>
                            </a:solidFill>
                            <a:latin typeface="Cambria Math" panose="02040503050406030204" pitchFamily="18" charset="0"/>
                            <a:cs typeface="Times New Roman" panose="02020603050405020304" pitchFamily="18" charset="0"/>
                          </a:rPr>
                          <m:t>𝑚𝑛</m:t>
                        </m:r>
                      </m:sub>
                    </m:sSub>
                    <m:d>
                      <m:dPr>
                        <m:begChr m:val="{"/>
                        <m:endChr m:val=""/>
                        <m:ctrlPr>
                          <a:rPr lang="en-US" altLang="zh-CN" i="1">
                            <a:solidFill>
                              <a:srgbClr val="000000"/>
                            </a:solidFill>
                            <a:latin typeface="Cambria Math"/>
                            <a:cs typeface="Times New Roman" panose="02020603050405020304" pitchFamily="18" charset="0"/>
                          </a:rPr>
                        </m:ctrlPr>
                      </m:dPr>
                      <m:e>
                        <m:eqArr>
                          <m:eqArrPr>
                            <m:ctrlPr>
                              <a:rPr lang="en-US" altLang="zh-CN" i="1">
                                <a:solidFill>
                                  <a:srgbClr val="000000"/>
                                </a:solidFill>
                                <a:latin typeface="Cambria Math"/>
                                <a:cs typeface="Times New Roman" panose="02020603050405020304" pitchFamily="18" charset="0"/>
                              </a:rPr>
                            </m:ctrlPr>
                          </m:eqArrPr>
                          <m:e>
                            <m:sSub>
                              <m:sSubPr>
                                <m:ctrlPr>
                                  <a:rPr lang="en-US" altLang="zh-CN" i="1">
                                    <a:solidFill>
                                      <a:srgbClr val="000000"/>
                                    </a:solidFill>
                                    <a:latin typeface="Cambria Math"/>
                                    <a:cs typeface="Times New Roman" panose="02020603050405020304" pitchFamily="18" charset="0"/>
                                  </a:rPr>
                                </m:ctrlPr>
                              </m:sSubPr>
                              <m:e>
                                <m:sSup>
                                  <m:sSupPr>
                                    <m:ctrlPr>
                                      <a:rPr lang="en-US" altLang="zh-CN" i="1">
                                        <a:solidFill>
                                          <a:srgbClr val="000000"/>
                                        </a:solidFill>
                                        <a:latin typeface="Cambria Math"/>
                                        <a:cs typeface="Times New Roman" panose="02020603050405020304" pitchFamily="18" charset="0"/>
                                      </a:rPr>
                                    </m:ctrlPr>
                                  </m:sSupPr>
                                  <m:e>
                                    <m:sSub>
                                      <m:sSubPr>
                                        <m:ctrlPr>
                                          <a:rPr lang="en-US" altLang="zh-CN" i="1">
                                            <a:solidFill>
                                              <a:srgbClr val="000000"/>
                                            </a:solidFill>
                                            <a:latin typeface="Cambria Math"/>
                                            <a:cs typeface="Times New Roman" panose="02020603050405020304" pitchFamily="18" charset="0"/>
                                          </a:rPr>
                                        </m:ctrlPr>
                                      </m:sSubPr>
                                      <m:e>
                                        <m:r>
                                          <a:rPr lang="en-US" altLang="zh-CN" i="1">
                                            <a:solidFill>
                                              <a:srgbClr val="000000"/>
                                            </a:solidFill>
                                            <a:latin typeface="Cambria Math" panose="02040503050406030204" pitchFamily="18" charset="0"/>
                                            <a:cs typeface="Times New Roman" panose="02020603050405020304" pitchFamily="18" charset="0"/>
                                          </a:rPr>
                                          <m:t>𝑥</m:t>
                                        </m:r>
                                      </m:e>
                                      <m:sub>
                                        <m:r>
                                          <a:rPr lang="en-US" altLang="zh-CN" i="1">
                                            <a:solidFill>
                                              <a:srgbClr val="000000"/>
                                            </a:solidFill>
                                            <a:latin typeface="Cambria Math" panose="02040503050406030204" pitchFamily="18" charset="0"/>
                                            <a:cs typeface="Times New Roman" panose="02020603050405020304" pitchFamily="18" charset="0"/>
                                          </a:rPr>
                                          <m:t>𝑚</m:t>
                                        </m:r>
                                      </m:sub>
                                    </m:sSub>
                                  </m:e>
                                  <m:sup>
                                    <m:r>
                                      <a:rPr lang="en-US" altLang="zh-CN" b="0" i="1" smtClean="0">
                                        <a:solidFill>
                                          <a:srgbClr val="000000"/>
                                        </a:solidFill>
                                        <a:latin typeface="Cambria Math" panose="02040503050406030204" pitchFamily="18" charset="0"/>
                                        <a:cs typeface="Times New Roman" panose="02020603050405020304" pitchFamily="18" charset="0"/>
                                      </a:rPr>
                                      <m:t>𝑇</m:t>
                                    </m:r>
                                  </m:sup>
                                </m:sSup>
                                <m:r>
                                  <a:rPr lang="en-US" altLang="zh-CN" i="1">
                                    <a:solidFill>
                                      <a:srgbClr val="000000"/>
                                    </a:solidFill>
                                    <a:latin typeface="Cambria Math" panose="02040503050406030204" pitchFamily="18" charset="0"/>
                                    <a:cs typeface="Times New Roman" panose="02020603050405020304" pitchFamily="18" charset="0"/>
                                  </a:rPr>
                                  <m:t>𝑥</m:t>
                                </m:r>
                              </m:e>
                              <m:sub>
                                <m:r>
                                  <a:rPr lang="en-US" altLang="zh-CN" i="1">
                                    <a:solidFill>
                                      <a:srgbClr val="000000"/>
                                    </a:solidFill>
                                    <a:latin typeface="Cambria Math" panose="02040503050406030204" pitchFamily="18" charset="0"/>
                                    <a:cs typeface="Times New Roman" panose="02020603050405020304" pitchFamily="18" charset="0"/>
                                  </a:rPr>
                                  <m:t>𝑛</m:t>
                                </m:r>
                              </m:sub>
                            </m:sSub>
                            <m:r>
                              <a:rPr lang="en-US" altLang="zh-CN" b="0" i="1" smtClean="0">
                                <a:solidFill>
                                  <a:srgbClr val="000000"/>
                                </a:solidFill>
                                <a:latin typeface="Cambria Math" panose="02040503050406030204" pitchFamily="18" charset="0"/>
                                <a:cs typeface="Times New Roman" panose="02020603050405020304" pitchFamily="18" charset="0"/>
                              </a:rPr>
                              <m:t>   </m:t>
                            </m:r>
                            <m:r>
                              <a:rPr lang="en-US" altLang="zh-CN" i="1">
                                <a:solidFill>
                                  <a:srgbClr val="000000"/>
                                </a:solidFill>
                                <a:latin typeface="Cambria Math" panose="02040503050406030204" pitchFamily="18" charset="0"/>
                                <a:cs typeface="Times New Roman" panose="02020603050405020304" pitchFamily="18" charset="0"/>
                              </a:rPr>
                              <m:t>𝑖𝑓</m:t>
                            </m:r>
                            <m:sSub>
                              <m:sSubPr>
                                <m:ctrlPr>
                                  <a:rPr lang="en-US" altLang="zh-CN" i="1">
                                    <a:solidFill>
                                      <a:srgbClr val="000000"/>
                                    </a:solidFill>
                                    <a:latin typeface="Cambria Math"/>
                                    <a:cs typeface="Times New Roman" panose="02020603050405020304" pitchFamily="18" charset="0"/>
                                  </a:rPr>
                                </m:ctrlPr>
                              </m:sSubPr>
                              <m:e>
                                <m:r>
                                  <a:rPr lang="en-US" altLang="zh-CN" i="1">
                                    <a:solidFill>
                                      <a:srgbClr val="000000"/>
                                    </a:solidFill>
                                    <a:latin typeface="Cambria Math" panose="02040503050406030204" pitchFamily="18" charset="0"/>
                                    <a:cs typeface="Times New Roman" panose="02020603050405020304" pitchFamily="18" charset="0"/>
                                  </a:rPr>
                                  <m:t>𝑥</m:t>
                                </m:r>
                              </m:e>
                              <m:sub>
                                <m:r>
                                  <a:rPr lang="en-US" altLang="zh-CN" i="1">
                                    <a:solidFill>
                                      <a:srgbClr val="000000"/>
                                    </a:solidFill>
                                    <a:latin typeface="Cambria Math" panose="02040503050406030204" pitchFamily="18" charset="0"/>
                                    <a:cs typeface="Times New Roman" panose="02020603050405020304" pitchFamily="18" charset="0"/>
                                  </a:rPr>
                                  <m:t>𝑚</m:t>
                                </m:r>
                              </m:sub>
                            </m:sSub>
                            <m:r>
                              <a:rPr lang="en-US" altLang="zh-CN" i="1">
                                <a:solidFill>
                                  <a:srgbClr val="000000"/>
                                </a:solidFill>
                                <a:latin typeface="Cambria Math" panose="02040503050406030204" pitchFamily="18" charset="0"/>
                                <a:cs typeface="Times New Roman" panose="02020603050405020304" pitchFamily="18" charset="0"/>
                              </a:rPr>
                              <m:t>,</m:t>
                            </m:r>
                            <m:sSub>
                              <m:sSubPr>
                                <m:ctrlPr>
                                  <a:rPr lang="en-US" altLang="zh-CN" i="1">
                                    <a:solidFill>
                                      <a:srgbClr val="000000"/>
                                    </a:solidFill>
                                    <a:latin typeface="Cambria Math"/>
                                    <a:cs typeface="Times New Roman" panose="02020603050405020304" pitchFamily="18" charset="0"/>
                                  </a:rPr>
                                </m:ctrlPr>
                              </m:sSubPr>
                              <m:e>
                                <m:r>
                                  <a:rPr lang="en-US" altLang="zh-CN" i="1">
                                    <a:solidFill>
                                      <a:srgbClr val="000000"/>
                                    </a:solidFill>
                                    <a:latin typeface="Cambria Math" panose="02040503050406030204" pitchFamily="18" charset="0"/>
                                    <a:cs typeface="Times New Roman" panose="02020603050405020304" pitchFamily="18" charset="0"/>
                                  </a:rPr>
                                  <m:t>𝑥</m:t>
                                </m:r>
                              </m:e>
                              <m:sub>
                                <m:r>
                                  <a:rPr lang="en-US" altLang="zh-CN" i="1">
                                    <a:solidFill>
                                      <a:srgbClr val="000000"/>
                                    </a:solidFill>
                                    <a:latin typeface="Cambria Math" panose="02040503050406030204" pitchFamily="18" charset="0"/>
                                    <a:cs typeface="Times New Roman" panose="02020603050405020304" pitchFamily="18" charset="0"/>
                                  </a:rPr>
                                  <m:t>𝑛</m:t>
                                </m:r>
                              </m:sub>
                            </m:sSub>
                            <m:r>
                              <a:rPr lang="en-US" altLang="zh-CN" i="1">
                                <a:solidFill>
                                  <a:srgbClr val="000000"/>
                                </a:solidFill>
                                <a:latin typeface="Cambria Math" panose="02040503050406030204" pitchFamily="18" charset="0"/>
                                <a:cs typeface="Times New Roman" panose="02020603050405020304" pitchFamily="18" charset="0"/>
                              </a:rPr>
                              <m:t> </m:t>
                            </m:r>
                            <m:r>
                              <a:rPr lang="en-US" altLang="zh-CN" i="1">
                                <a:solidFill>
                                  <a:srgbClr val="000000"/>
                                </a:solidFill>
                                <a:latin typeface="Cambria Math" panose="02040503050406030204" pitchFamily="18" charset="0"/>
                                <a:cs typeface="Times New Roman" panose="02020603050405020304" pitchFamily="18" charset="0"/>
                              </a:rPr>
                              <m:t>𝑎𝑟𝑒</m:t>
                            </m:r>
                            <m:r>
                              <a:rPr lang="en-US" altLang="zh-CN" i="1">
                                <a:solidFill>
                                  <a:srgbClr val="000000"/>
                                </a:solidFill>
                                <a:latin typeface="Cambria Math" panose="02040503050406030204" pitchFamily="18" charset="0"/>
                                <a:cs typeface="Times New Roman" panose="02020603050405020304" pitchFamily="18" charset="0"/>
                              </a:rPr>
                              <m:t>  </m:t>
                            </m:r>
                            <m:r>
                              <a:rPr lang="en-US" altLang="zh-CN" i="1">
                                <a:solidFill>
                                  <a:srgbClr val="000000"/>
                                </a:solidFill>
                                <a:latin typeface="Cambria Math" panose="02040503050406030204" pitchFamily="18" charset="0"/>
                                <a:cs typeface="Times New Roman" panose="02020603050405020304" pitchFamily="18" charset="0"/>
                              </a:rPr>
                              <m:t>𝑛𝑒𝑖𝑔h𝑏𝑜𝑟𝑠</m:t>
                            </m:r>
                          </m:e>
                          <m:e>
                            <m:r>
                              <a:rPr lang="en-US" altLang="zh-CN" i="1">
                                <a:latin typeface="Cambria Math" panose="02040503050406030204" pitchFamily="18" charset="0"/>
                              </a:rPr>
                              <m:t>0    </m:t>
                            </m:r>
                            <m:r>
                              <a:rPr lang="en-US" altLang="zh-CN" b="0" i="1" smtClean="0">
                                <a:latin typeface="Cambria Math" panose="02040503050406030204" pitchFamily="18" charset="0"/>
                              </a:rPr>
                              <m:t>          </m:t>
                            </m:r>
                            <m:r>
                              <a:rPr lang="en-US" altLang="zh-CN" i="1">
                                <a:latin typeface="Cambria Math" panose="02040503050406030204" pitchFamily="18" charset="0"/>
                              </a:rPr>
                              <m:t>𝑒𝑙𝑠𝑒</m:t>
                            </m:r>
                            <m:r>
                              <a:rPr lang="en-US" altLang="zh-CN" i="1">
                                <a:latin typeface="Cambria Math" panose="02040503050406030204" pitchFamily="18" charset="0"/>
                              </a:rPr>
                              <m:t>                                       </m:t>
                            </m:r>
                          </m:e>
                        </m:eqArr>
                      </m:e>
                    </m:d>
                  </m:oMath>
                </a14:m>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altLang="zh-CN" dirty="0">
                    <a:solidFill>
                      <a:srgbClr val="000000"/>
                    </a:solidFill>
                    <a:latin typeface="Times New Roman" panose="02020603050405020304" pitchFamily="18" charset="0"/>
                    <a:cs typeface="Times New Roman" panose="02020603050405020304" pitchFamily="18" charset="0"/>
                  </a:rPr>
                  <a:t>There are no explicit rules to choose graph hyperparameters for intrinsic manifold estimation.</a:t>
                </a:r>
              </a:p>
              <a:p>
                <a:pPr>
                  <a:lnSpc>
                    <a:spcPct val="150000"/>
                  </a:lnSpc>
                </a:pPr>
                <a:r>
                  <a:rPr lang="en-US" altLang="zh-CN" dirty="0">
                    <a:solidFill>
                      <a:srgbClr val="000000"/>
                    </a:solidFill>
                    <a:latin typeface="Times New Roman" panose="02020603050405020304" pitchFamily="18" charset="0"/>
                    <a:cs typeface="Times New Roman" panose="02020603050405020304" pitchFamily="18" charset="0"/>
                  </a:rPr>
                  <a:t>Experiences and cross-validation are utilized for parameter selection.</a:t>
                </a:r>
                <a:endParaRPr lang="zh-CN" altLang="en-US"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CD1DB5EE-B195-41F0-A01D-A318ABDC8215}"/>
                  </a:ext>
                </a:extLst>
              </p:cNvPr>
              <p:cNvSpPr>
                <a:spLocks noRot="1" noChangeAspect="1" noMove="1" noResize="1" noEditPoints="1" noAdjustHandles="1" noChangeArrowheads="1" noChangeShapeType="1" noTextEdit="1"/>
              </p:cNvSpPr>
              <p:nvPr/>
            </p:nvSpPr>
            <p:spPr>
              <a:xfrm>
                <a:off x="1474650" y="571640"/>
                <a:ext cx="8810569" cy="5359609"/>
              </a:xfrm>
              <a:prstGeom prst="rect">
                <a:avLst/>
              </a:prstGeom>
              <a:blipFill>
                <a:blip r:embed="rId3"/>
                <a:stretch>
                  <a:fillRect l="-623" r="-69" b="-9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38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8539EA54-D87B-4F46-907F-23967CB4D327}"/>
              </a:ext>
            </a:extLst>
          </p:cNvPr>
          <p:cNvSpPr/>
          <p:nvPr/>
        </p:nvSpPr>
        <p:spPr>
          <a:xfrm>
            <a:off x="1302993" y="3273297"/>
            <a:ext cx="9215120" cy="707886"/>
          </a:xfrm>
          <a:prstGeom prst="rect">
            <a:avLst/>
          </a:prstGeom>
        </p:spPr>
        <p:txBody>
          <a:bodyPr wrap="square">
            <a:spAutoFit/>
          </a:bodyPr>
          <a:lstStyle/>
          <a:p>
            <a:r>
              <a:rPr lang="en-US" altLang="zh-CN" dirty="0">
                <a:solidFill>
                  <a:srgbClr val="000000"/>
                </a:solidFill>
                <a:latin typeface="Times New Roman" panose="02020603050405020304" pitchFamily="18" charset="0"/>
              </a:rPr>
              <a:t>This scheme tries to select parameters from discrete states in the parameter space, and </a:t>
            </a:r>
            <a:r>
              <a:rPr lang="en-US" altLang="zh-CN" sz="2000" dirty="0">
                <a:solidFill>
                  <a:srgbClr val="FF0000"/>
                </a:solidFill>
                <a:latin typeface="Times New Roman" panose="02020603050405020304" pitchFamily="18" charset="0"/>
              </a:rPr>
              <a:t>lacks the ability to approximate the optimal solution</a:t>
            </a:r>
            <a:r>
              <a:rPr lang="en-US" altLang="zh-CN" dirty="0">
                <a:solidFill>
                  <a:srgbClr val="000000"/>
                </a:solidFill>
                <a:latin typeface="Times New Roman" panose="02020603050405020304" pitchFamily="18" charset="0"/>
              </a:rPr>
              <a:t>.</a:t>
            </a:r>
            <a:endParaRPr lang="zh-CN" altLang="en-US" dirty="0">
              <a:solidFill>
                <a:srgbClr val="000000"/>
              </a:solidFill>
              <a:latin typeface="Times New Roman" panose="02020603050405020304" pitchFamily="18" charset="0"/>
            </a:endParaRPr>
          </a:p>
        </p:txBody>
      </p:sp>
      <p:sp>
        <p:nvSpPr>
          <p:cNvPr id="3" name="矩形 2">
            <a:extLst>
              <a:ext uri="{FF2B5EF4-FFF2-40B4-BE49-F238E27FC236}">
                <a16:creationId xmlns:a16="http://schemas.microsoft.com/office/drawing/2014/main" xmlns="" id="{682BD064-C8D7-49FC-A8E1-FEB2C8FC15EA}"/>
              </a:ext>
            </a:extLst>
          </p:cNvPr>
          <p:cNvSpPr/>
          <p:nvPr/>
        </p:nvSpPr>
        <p:spPr>
          <a:xfrm>
            <a:off x="1336487" y="4241897"/>
            <a:ext cx="8947164" cy="225427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0000"/>
                </a:solidFill>
                <a:latin typeface="Times New Roman" panose="02020603050405020304" pitchFamily="18" charset="0"/>
              </a:rPr>
              <a:t>It does not scale well for a huge number of possible parameters. </a:t>
            </a:r>
          </a:p>
          <a:p>
            <a:pPr marL="285750" indent="-285750">
              <a:lnSpc>
                <a:spcPct val="150000"/>
              </a:lnSpc>
              <a:buFont typeface="Arial" panose="020B0604020202020204" pitchFamily="34" charset="0"/>
              <a:buChar char="•"/>
            </a:pPr>
            <a:r>
              <a:rPr lang="en-US" altLang="zh-CN" dirty="0">
                <a:solidFill>
                  <a:srgbClr val="000000"/>
                </a:solidFill>
                <a:latin typeface="Times New Roman" panose="02020603050405020304" pitchFamily="18" charset="0"/>
              </a:rPr>
              <a:t>Performance measurements of the learned model are </a:t>
            </a:r>
            <a:r>
              <a:rPr lang="en-US" altLang="zh-CN" sz="2000" dirty="0">
                <a:solidFill>
                  <a:srgbClr val="FF0000"/>
                </a:solidFill>
                <a:latin typeface="Times New Roman" panose="02020603050405020304" pitchFamily="18" charset="0"/>
              </a:rPr>
              <a:t>weakly relevant to the difference between the approximated and intrinsic manifolds</a:t>
            </a:r>
            <a:r>
              <a:rPr lang="en-US" altLang="zh-CN" dirty="0">
                <a:solidFill>
                  <a:srgbClr val="000000"/>
                </a:solidFill>
                <a:latin typeface="Times New Roman" panose="02020603050405020304" pitchFamily="18" charset="0"/>
              </a:rPr>
              <a:t>. </a:t>
            </a:r>
          </a:p>
          <a:p>
            <a:pPr marL="285750" indent="-285750">
              <a:lnSpc>
                <a:spcPct val="150000"/>
              </a:lnSpc>
              <a:buFont typeface="Arial" panose="020B0604020202020204" pitchFamily="34" charset="0"/>
              <a:buChar char="•"/>
            </a:pPr>
            <a:r>
              <a:rPr lang="en-US" altLang="zh-CN" dirty="0">
                <a:solidFill>
                  <a:srgbClr val="000000"/>
                </a:solidFill>
                <a:latin typeface="Times New Roman" panose="02020603050405020304" pitchFamily="18" charset="0"/>
              </a:rPr>
              <a:t>Pure cross-validation based parameter selection inevitably drives the model to overfit the training or the validation set, while the model </a:t>
            </a:r>
            <a:r>
              <a:rPr lang="en-US" altLang="zh-CN" sz="2000" dirty="0">
                <a:solidFill>
                  <a:srgbClr val="FF0000"/>
                </a:solidFill>
                <a:latin typeface="Times New Roman" panose="02020603050405020304" pitchFamily="18" charset="0"/>
              </a:rPr>
              <a:t>loses the generalization ability</a:t>
            </a:r>
            <a:r>
              <a:rPr lang="en-US" altLang="zh-CN" dirty="0">
                <a:solidFill>
                  <a:srgbClr val="000000"/>
                </a:solidFill>
                <a:latin typeface="Times New Roman" panose="02020603050405020304" pitchFamily="18" charset="0"/>
              </a:rPr>
              <a:t>.</a:t>
            </a:r>
            <a:endParaRPr lang="zh-CN" altLang="en-US" dirty="0"/>
          </a:p>
        </p:txBody>
      </p:sp>
      <p:pic>
        <p:nvPicPr>
          <p:cNvPr id="4" name="图片 3">
            <a:extLst>
              <a:ext uri="{FF2B5EF4-FFF2-40B4-BE49-F238E27FC236}">
                <a16:creationId xmlns:a16="http://schemas.microsoft.com/office/drawing/2014/main" xmlns="" id="{1479B117-7184-4F85-963E-0401604B7425}"/>
              </a:ext>
            </a:extLst>
          </p:cNvPr>
          <p:cNvPicPr>
            <a:picLocks noChangeAspect="1"/>
          </p:cNvPicPr>
          <p:nvPr/>
        </p:nvPicPr>
        <p:blipFill rotWithShape="1">
          <a:blip r:embed="rId3"/>
          <a:srcRect t="16444"/>
          <a:stretch/>
        </p:blipFill>
        <p:spPr>
          <a:xfrm>
            <a:off x="3032398" y="0"/>
            <a:ext cx="5555342" cy="3012583"/>
          </a:xfrm>
          <a:prstGeom prst="rect">
            <a:avLst/>
          </a:prstGeom>
        </p:spPr>
      </p:pic>
    </p:spTree>
    <p:extLst>
      <p:ext uri="{BB962C8B-B14F-4D97-AF65-F5344CB8AC3E}">
        <p14:creationId xmlns:p14="http://schemas.microsoft.com/office/powerpoint/2010/main" val="187132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383A6E89-0198-4EE9-ACE0-D3B818228E88}"/>
              </a:ext>
            </a:extLst>
          </p:cNvPr>
          <p:cNvSpPr/>
          <p:nvPr/>
        </p:nvSpPr>
        <p:spPr>
          <a:xfrm>
            <a:off x="1686448" y="822349"/>
            <a:ext cx="8819104" cy="873572"/>
          </a:xfrm>
          <a:prstGeom prst="rect">
            <a:avLst/>
          </a:prstGeom>
        </p:spPr>
        <p:txBody>
          <a:bodyPr wrap="square">
            <a:spAutoFit/>
          </a:bodyPr>
          <a:lstStyle/>
          <a:p>
            <a:pPr>
              <a:lnSpc>
                <a:spcPct val="150000"/>
              </a:lnSpc>
            </a:pPr>
            <a:r>
              <a:rPr lang="en-US" altLang="zh-CN" dirty="0">
                <a:solidFill>
                  <a:srgbClr val="000000"/>
                </a:solidFill>
                <a:latin typeface="Times New Roman" panose="02020603050405020304" pitchFamily="18" charset="0"/>
              </a:rPr>
              <a:t>To solve the above problems, </a:t>
            </a:r>
            <a:r>
              <a:rPr lang="en-US" altLang="zh-CN" dirty="0" err="1">
                <a:solidFill>
                  <a:srgbClr val="000000"/>
                </a:solidFill>
                <a:latin typeface="Times New Roman" panose="02020603050405020304" pitchFamily="18" charset="0"/>
              </a:rPr>
              <a:t>Geng</a:t>
            </a:r>
            <a:r>
              <a:rPr lang="en-US" altLang="zh-CN" dirty="0">
                <a:solidFill>
                  <a:srgbClr val="000000"/>
                </a:solidFill>
                <a:latin typeface="Times New Roman" panose="02020603050405020304" pitchFamily="18" charset="0"/>
              </a:rPr>
              <a:t> et al. proposed an ensemble manifold regularization (EMR) framework. </a:t>
            </a:r>
            <a:endParaRPr lang="zh-CN" altLang="en-US" dirty="0">
              <a:solidFill>
                <a:srgbClr val="00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xmlns="" id="{E3BBC7D1-2D1C-4BC0-BAFB-01618420DDE0}"/>
                  </a:ext>
                </a:extLst>
              </p:cNvPr>
              <p:cNvSpPr/>
              <p:nvPr/>
            </p:nvSpPr>
            <p:spPr>
              <a:xfrm>
                <a:off x="1686448" y="1817617"/>
                <a:ext cx="6210483" cy="369332"/>
              </a:xfrm>
              <a:prstGeom prst="rect">
                <a:avLst/>
              </a:prstGeom>
            </p:spPr>
            <p:txBody>
              <a:bodyPr wrap="none">
                <a:spAutoFit/>
              </a:bodyPr>
              <a:lstStyle/>
              <a:p>
                <a:r>
                  <a:rPr lang="en-US" altLang="zh-CN" dirty="0">
                    <a:latin typeface="Times-Roman"/>
                  </a:rPr>
                  <a:t>Defining a set of candidate graph Laplacians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d>
                      <m:dPr>
                        <m:begChr m:val="{"/>
                        <m:endChr m:val="}"/>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𝐿</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𝐿</m:t>
                            </m:r>
                          </m:e>
                          <m:sub>
                            <m:r>
                              <a:rPr lang="en-US" altLang="zh-CN" b="0" i="1" smtClean="0">
                                <a:latin typeface="Cambria Math" panose="02040503050406030204" pitchFamily="18" charset="0"/>
                              </a:rPr>
                              <m:t>𝑚</m:t>
                            </m:r>
                          </m:sub>
                        </m:sSub>
                      </m:e>
                    </m:d>
                  </m:oMath>
                </a14:m>
                <a:endParaRPr lang="zh-CN" altLang="en-US" dirty="0"/>
              </a:p>
            </p:txBody>
          </p:sp>
        </mc:Choice>
        <mc:Fallback xmlns="">
          <p:sp>
            <p:nvSpPr>
              <p:cNvPr id="3" name="矩形 2">
                <a:extLst>
                  <a:ext uri="{FF2B5EF4-FFF2-40B4-BE49-F238E27FC236}">
                    <a16:creationId xmlns:a16="http://schemas.microsoft.com/office/drawing/2014/main" id="{E3BBC7D1-2D1C-4BC0-BAFB-01618420DDE0}"/>
                  </a:ext>
                </a:extLst>
              </p:cNvPr>
              <p:cNvSpPr>
                <a:spLocks noRot="1" noChangeAspect="1" noMove="1" noResize="1" noEditPoints="1" noAdjustHandles="1" noChangeArrowheads="1" noChangeShapeType="1" noTextEdit="1"/>
              </p:cNvSpPr>
              <p:nvPr/>
            </p:nvSpPr>
            <p:spPr>
              <a:xfrm>
                <a:off x="1686448" y="1817617"/>
                <a:ext cx="6210483" cy="369332"/>
              </a:xfrm>
              <a:prstGeom prst="rect">
                <a:avLst/>
              </a:prstGeom>
              <a:blipFill>
                <a:blip r:embed="rId3"/>
                <a:stretch>
                  <a:fillRect l="-884" t="-9836" b="-229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xmlns="" id="{03347A6D-56ED-43FB-9462-F19A761F2ACB}"/>
                  </a:ext>
                </a:extLst>
              </p:cNvPr>
              <p:cNvSpPr/>
              <p:nvPr/>
            </p:nvSpPr>
            <p:spPr>
              <a:xfrm>
                <a:off x="3136912" y="2464482"/>
                <a:ext cx="5032916" cy="370358"/>
              </a:xfrm>
              <a:prstGeom prst="rect">
                <a:avLst/>
              </a:prstGeom>
            </p:spPr>
            <p:txBody>
              <a:bodyPr wrap="none">
                <a:spAutoFit/>
              </a:bodyPr>
              <a:lstStyle/>
              <a:p>
                <a14:m>
                  <m:oMath xmlns:m="http://schemas.openxmlformats.org/officeDocument/2006/math">
                    <m:r>
                      <a:rPr lang="en-US" altLang="zh-CN" i="1" smtClean="0">
                        <a:latin typeface="Cambria Math" panose="02040503050406030204" pitchFamily="18" charset="0"/>
                      </a:rPr>
                      <m:t>𝐿</m:t>
                    </m:r>
                    <m:r>
                      <a:rPr lang="en-US" altLang="zh-CN" i="1" smtClean="0">
                        <a:latin typeface="Cambria Math" panose="02040503050406030204" pitchFamily="18" charset="0"/>
                      </a:rPr>
                      <m:t>=</m:t>
                    </m:r>
                    <m:nary>
                      <m:naryPr>
                        <m:chr m:val="∑"/>
                        <m:ctrlPr>
                          <a:rPr lang="en-US" altLang="zh-CN" i="1">
                            <a:latin typeface="Cambria Math"/>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𝑖</m:t>
                            </m:r>
                          </m:sub>
                        </m:sSub>
                        <m:sSub>
                          <m:sSubPr>
                            <m:ctrlPr>
                              <a:rPr lang="en-US" altLang="zh-CN" i="1">
                                <a:latin typeface="Cambria Math"/>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𝑖</m:t>
                            </m:r>
                          </m:sub>
                        </m:sSub>
                      </m:e>
                    </m:nary>
                  </m:oMath>
                </a14:m>
                <a:r>
                  <a:rPr lang="zh-CN" altLang="en-US" i="1" dirty="0">
                    <a:latin typeface="Cambria Math" panose="02040503050406030204" pitchFamily="18" charset="0"/>
                  </a:rPr>
                  <a:t>    </a:t>
                </a:r>
                <a:r>
                  <a:rPr lang="en-US" altLang="zh-CN" i="1" dirty="0" err="1">
                    <a:latin typeface="Times New Roman" panose="02020603050405020304" pitchFamily="18" charset="0"/>
                    <a:cs typeface="Times New Roman" panose="02020603050405020304" pitchFamily="18" charset="0"/>
                  </a:rPr>
                  <a:t>s.t.</a:t>
                </a:r>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US" altLang="zh-CN" i="1">
                            <a:latin typeface="Cambria Math"/>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𝑖</m:t>
                            </m:r>
                          </m:sub>
                        </m:sSub>
                      </m:e>
                    </m:nary>
                    <m:r>
                      <a:rPr lang="en-US" altLang="zh-CN" b="0" i="1" smtClean="0">
                        <a:latin typeface="Cambria Math" panose="02040503050406030204" pitchFamily="18" charset="0"/>
                      </a:rPr>
                      <m:t>=1</m:t>
                    </m:r>
                  </m:oMath>
                </a14:m>
                <a:r>
                  <a:rPr lang="en-US" altLang="zh-CN"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altLang="zh-CN" i="1">
                            <a:latin typeface="Cambria Math"/>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𝑖</m:t>
                        </m:r>
                      </m:sub>
                    </m:sSub>
                    <m:r>
                      <a:rPr lang="en-US" altLang="zh-CN" i="1">
                        <a:latin typeface="Cambria Math" panose="02040503050406030204" pitchFamily="18" charset="0"/>
                      </a:rPr>
                      <m:t>≥0</m:t>
                    </m:r>
                  </m:oMath>
                </a14:m>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=1,</a:t>
                </a:r>
                <a14:m>
                  <m:oMath xmlns:m="http://schemas.openxmlformats.org/officeDocument/2006/math">
                    <m:r>
                      <a:rPr lang="en-US" altLang="zh-CN" i="1">
                        <a:latin typeface="Cambria Math" panose="02040503050406030204" pitchFamily="18" charset="0"/>
                      </a:rPr>
                      <m:t>…</m:t>
                    </m:r>
                  </m:oMath>
                </a14:m>
                <a:r>
                  <a:rPr lang="en-US" altLang="zh-CN" i="1" dirty="0">
                    <a:latin typeface="Times New Roman" panose="02020603050405020304" pitchFamily="18" charset="0"/>
                    <a:cs typeface="Times New Roman" panose="02020603050405020304" pitchFamily="18" charset="0"/>
                  </a:rPr>
                  <a:t>,m </a:t>
                </a:r>
                <a:endParaRPr lang="zh-CN" altLang="en-US" i="1" dirty="0">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03347A6D-56ED-43FB-9462-F19A761F2ACB}"/>
                  </a:ext>
                </a:extLst>
              </p:cNvPr>
              <p:cNvSpPr>
                <a:spLocks noRot="1" noChangeAspect="1" noMove="1" noResize="1" noEditPoints="1" noAdjustHandles="1" noChangeArrowheads="1" noChangeShapeType="1" noTextEdit="1"/>
              </p:cNvSpPr>
              <p:nvPr/>
            </p:nvSpPr>
            <p:spPr>
              <a:xfrm>
                <a:off x="3136912" y="2464482"/>
                <a:ext cx="5032916" cy="370358"/>
              </a:xfrm>
              <a:prstGeom prst="rect">
                <a:avLst/>
              </a:prstGeom>
              <a:blipFill>
                <a:blip r:embed="rId4"/>
                <a:stretch>
                  <a:fillRect t="-118033" r="-121" b="-185246"/>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xmlns="" id="{9E37E710-9EA7-4968-B1ED-03626ADF89C1}"/>
              </a:ext>
            </a:extLst>
          </p:cNvPr>
          <p:cNvSpPr/>
          <p:nvPr/>
        </p:nvSpPr>
        <p:spPr>
          <a:xfrm>
            <a:off x="1686448" y="3150706"/>
            <a:ext cx="5952607" cy="369332"/>
          </a:xfrm>
          <a:prstGeom prst="rect">
            <a:avLst/>
          </a:prstGeom>
        </p:spPr>
        <p:txBody>
          <a:bodyPr wrap="square">
            <a:spAutoFit/>
          </a:bodyPr>
          <a:lstStyle/>
          <a:p>
            <a:r>
              <a:rPr lang="en-US" altLang="zh-CN" dirty="0">
                <a:solidFill>
                  <a:srgbClr val="000000"/>
                </a:solidFill>
                <a:latin typeface="Times New Roman" panose="02020603050405020304" pitchFamily="18" charset="0"/>
              </a:rPr>
              <a:t>Ensemble manifold regularization :</a:t>
            </a:r>
            <a:endParaRPr lang="en-US" altLang="zh-CN" b="0" i="1" dirty="0">
              <a:solidFill>
                <a:srgbClr val="00000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xmlns="" id="{ABDE8065-7990-4BF2-A8AA-2749E5F62B6C}"/>
                  </a:ext>
                </a:extLst>
              </p:cNvPr>
              <p:cNvSpPr/>
              <p:nvPr/>
            </p:nvSpPr>
            <p:spPr>
              <a:xfrm>
                <a:off x="2605370" y="3752884"/>
                <a:ext cx="6096000" cy="1126590"/>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panose="02040503050406030204" pitchFamily="18" charset="0"/>
                        </a:rPr>
                        <m:t>𝑂</m:t>
                      </m:r>
                      <m:d>
                        <m:dPr>
                          <m:ctrlPr>
                            <a:rPr lang="en-US" altLang="zh-CN" i="1">
                              <a:solidFill>
                                <a:srgbClr val="000000"/>
                              </a:solidFill>
                              <a:latin typeface="Cambria Math"/>
                            </a:rPr>
                          </m:ctrlPr>
                        </m:dPr>
                        <m:e>
                          <m:r>
                            <a:rPr lang="en-US" altLang="zh-CN" i="1">
                              <a:solidFill>
                                <a:srgbClr val="000000"/>
                              </a:solidFill>
                              <a:latin typeface="Cambria Math" panose="02040503050406030204" pitchFamily="18" charset="0"/>
                            </a:rPr>
                            <m:t>𝑓</m:t>
                          </m:r>
                          <m:r>
                            <a:rPr lang="en-US" altLang="zh-CN"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𝜇</m:t>
                          </m:r>
                        </m:e>
                      </m:d>
                      <m:r>
                        <a:rPr lang="en-US" altLang="zh-CN"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𝛼</m:t>
                      </m:r>
                      <m:r>
                        <a:rPr lang="en-US" altLang="zh-CN" i="1">
                          <a:solidFill>
                            <a:srgbClr val="000000"/>
                          </a:solidFill>
                          <a:latin typeface="Cambria Math" panose="02040503050406030204" pitchFamily="18" charset="0"/>
                        </a:rPr>
                        <m:t>𝑡𝑟</m:t>
                      </m:r>
                      <m:d>
                        <m:dPr>
                          <m:ctrlPr>
                            <a:rPr lang="en-US" altLang="zh-CN" i="1">
                              <a:solidFill>
                                <a:srgbClr val="000000"/>
                              </a:solidFill>
                              <a:latin typeface="Cambria Math"/>
                            </a:rPr>
                          </m:ctrlPr>
                        </m:dPr>
                        <m:e>
                          <m:r>
                            <a:rPr lang="en-US" altLang="zh-CN" i="1">
                              <a:solidFill>
                                <a:srgbClr val="000000"/>
                              </a:solidFill>
                              <a:latin typeface="Cambria Math" panose="02040503050406030204" pitchFamily="18" charset="0"/>
                            </a:rPr>
                            <m:t>𝑓</m:t>
                          </m:r>
                          <m:nary>
                            <m:naryPr>
                              <m:chr m:val="∑"/>
                              <m:ctrlPr>
                                <a:rPr lang="en-US" altLang="zh-CN" i="1">
                                  <a:latin typeface="Cambria Math"/>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𝑖</m:t>
                                  </m:r>
                                </m:sub>
                              </m:sSub>
                              <m:sSub>
                                <m:sSubPr>
                                  <m:ctrlPr>
                                    <a:rPr lang="en-US" altLang="zh-CN" i="1">
                                      <a:latin typeface="Cambria Math"/>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𝑖</m:t>
                                  </m:r>
                                </m:sub>
                              </m:sSub>
                            </m:e>
                          </m:nary>
                          <m:sSup>
                            <m:sSupPr>
                              <m:ctrlPr>
                                <a:rPr lang="en-US" altLang="zh-CN" i="1">
                                  <a:latin typeface="Cambria Math"/>
                                </a:rPr>
                              </m:ctrlPr>
                            </m:sSupPr>
                            <m:e>
                              <m:r>
                                <a:rPr lang="en-US" altLang="zh-CN" i="1">
                                  <a:latin typeface="Cambria Math" panose="02040503050406030204" pitchFamily="18" charset="0"/>
                                </a:rPr>
                                <m:t>𝑓</m:t>
                              </m:r>
                            </m:e>
                            <m:sup>
                              <m:r>
                                <a:rPr lang="en-US" altLang="zh-CN" i="1">
                                  <a:latin typeface="Cambria Math" panose="02040503050406030204" pitchFamily="18" charset="0"/>
                                </a:rPr>
                                <m:t>𝑇</m:t>
                              </m:r>
                            </m:sup>
                          </m:sSup>
                        </m:e>
                      </m:d>
                      <m:r>
                        <a:rPr lang="en-US" altLang="zh-CN"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𝛽</m:t>
                      </m:r>
                      <m:sSup>
                        <m:sSupPr>
                          <m:ctrlPr>
                            <a:rPr lang="en-US" altLang="zh-CN" i="1">
                              <a:solidFill>
                                <a:srgbClr val="000000"/>
                              </a:solidFill>
                              <a:latin typeface="Cambria Math"/>
                            </a:rPr>
                          </m:ctrlPr>
                        </m:sSupPr>
                        <m:e>
                          <m:d>
                            <m:dPr>
                              <m:begChr m:val="‖"/>
                              <m:endChr m:val="‖"/>
                              <m:ctrlPr>
                                <a:rPr lang="en-US" altLang="zh-CN" i="1">
                                  <a:solidFill>
                                    <a:srgbClr val="000000"/>
                                  </a:solidFill>
                                  <a:latin typeface="Cambria Math"/>
                                </a:rPr>
                              </m:ctrlPr>
                            </m:dPr>
                            <m:e>
                              <m:r>
                                <a:rPr lang="zh-CN" altLang="en-US" i="1">
                                  <a:solidFill>
                                    <a:srgbClr val="000000"/>
                                  </a:solidFill>
                                  <a:latin typeface="Cambria Math" panose="02040503050406030204" pitchFamily="18" charset="0"/>
                                </a:rPr>
                                <m:t>𝜇</m:t>
                              </m:r>
                            </m:e>
                          </m:d>
                        </m:e>
                        <m:sup>
                          <m:r>
                            <a:rPr lang="en-US" altLang="zh-CN" i="1">
                              <a:solidFill>
                                <a:srgbClr val="000000"/>
                              </a:solidFill>
                              <a:latin typeface="Cambria Math" panose="02040503050406030204" pitchFamily="18" charset="0"/>
                            </a:rPr>
                            <m:t>2</m:t>
                          </m:r>
                        </m:sup>
                      </m:sSup>
                    </m:oMath>
                  </m:oMathPara>
                </a14:m>
                <a:endParaRPr lang="en-US" altLang="zh-CN" dirty="0"/>
              </a:p>
              <a:p>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s.t.</a:t>
                </a:r>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US" altLang="zh-CN" i="1">
                            <a:latin typeface="Cambria Math"/>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𝑖</m:t>
                            </m:r>
                          </m:sub>
                        </m:sSub>
                      </m:e>
                    </m:nary>
                    <m:r>
                      <a:rPr lang="en-US" altLang="zh-CN" i="1">
                        <a:latin typeface="Cambria Math" panose="02040503050406030204" pitchFamily="18" charset="0"/>
                      </a:rPr>
                      <m:t>=1</m:t>
                    </m:r>
                  </m:oMath>
                </a14:m>
                <a:r>
                  <a:rPr lang="en-US" altLang="zh-CN"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altLang="zh-CN" i="1">
                            <a:latin typeface="Cambria Math"/>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𝑖</m:t>
                        </m:r>
                      </m:sub>
                    </m:sSub>
                    <m:r>
                      <a:rPr lang="en-US" altLang="zh-CN" i="1">
                        <a:latin typeface="Cambria Math" panose="02040503050406030204" pitchFamily="18" charset="0"/>
                      </a:rPr>
                      <m:t>≥0</m:t>
                    </m:r>
                  </m:oMath>
                </a14:m>
                <a:endParaRPr lang="zh-CN" altLang="en-US" dirty="0"/>
              </a:p>
            </p:txBody>
          </p:sp>
        </mc:Choice>
        <mc:Fallback xmlns="">
          <p:sp>
            <p:nvSpPr>
              <p:cNvPr id="7" name="矩形 6">
                <a:extLst>
                  <a:ext uri="{FF2B5EF4-FFF2-40B4-BE49-F238E27FC236}">
                    <a16:creationId xmlns:a16="http://schemas.microsoft.com/office/drawing/2014/main" id="{ABDE8065-7990-4BF2-A8AA-2749E5F62B6C}"/>
                  </a:ext>
                </a:extLst>
              </p:cNvPr>
              <p:cNvSpPr>
                <a:spLocks noRot="1" noChangeAspect="1" noMove="1" noResize="1" noEditPoints="1" noAdjustHandles="1" noChangeArrowheads="1" noChangeShapeType="1" noTextEdit="1"/>
              </p:cNvSpPr>
              <p:nvPr/>
            </p:nvSpPr>
            <p:spPr>
              <a:xfrm>
                <a:off x="2605370" y="3752884"/>
                <a:ext cx="6096000" cy="1126590"/>
              </a:xfrm>
              <a:prstGeom prst="rect">
                <a:avLst/>
              </a:prstGeom>
              <a:blipFill>
                <a:blip r:embed="rId5"/>
                <a:stretch>
                  <a:fillRect b="-60870"/>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xmlns="" id="{6BEEE818-31FA-4D89-ADD1-A84CAD4994A2}"/>
              </a:ext>
            </a:extLst>
          </p:cNvPr>
          <p:cNvSpPr/>
          <p:nvPr/>
        </p:nvSpPr>
        <p:spPr>
          <a:xfrm>
            <a:off x="1743688" y="5112321"/>
            <a:ext cx="8761863" cy="879472"/>
          </a:xfrm>
          <a:prstGeom prst="rect">
            <a:avLst/>
          </a:prstGeom>
        </p:spPr>
        <p:txBody>
          <a:bodyPr wrap="square">
            <a:spAutoFit/>
          </a:bodyPr>
          <a:lstStyle/>
          <a:p>
            <a:pPr>
              <a:lnSpc>
                <a:spcPct val="150000"/>
              </a:lnSpc>
            </a:pPr>
            <a:r>
              <a:rPr lang="en-US" altLang="zh-CN" dirty="0">
                <a:solidFill>
                  <a:srgbClr val="000000"/>
                </a:solidFill>
                <a:latin typeface="Times New Roman" panose="02020603050405020304" pitchFamily="18" charset="0"/>
              </a:rPr>
              <a:t>By providing a series of initial guesses of graph Laplacian, the framework learns to combine them to approximate the intrinsic manifold in a conditionally optimal way.</a:t>
            </a:r>
            <a:endParaRPr lang="zh-CN" altLang="en-US" dirty="0"/>
          </a:p>
        </p:txBody>
      </p:sp>
    </p:spTree>
    <p:extLst>
      <p:ext uri="{BB962C8B-B14F-4D97-AF65-F5344CB8AC3E}">
        <p14:creationId xmlns:p14="http://schemas.microsoft.com/office/powerpoint/2010/main" val="559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BEB293F2-134F-4AC6-B14A-375C9545398D}"/>
              </a:ext>
            </a:extLst>
          </p:cNvPr>
          <p:cNvPicPr>
            <a:picLocks noChangeAspect="1"/>
          </p:cNvPicPr>
          <p:nvPr/>
        </p:nvPicPr>
        <p:blipFill>
          <a:blip r:embed="rId3"/>
          <a:stretch>
            <a:fillRect/>
          </a:stretch>
        </p:blipFill>
        <p:spPr>
          <a:xfrm>
            <a:off x="1324655" y="1073604"/>
            <a:ext cx="8867775" cy="4210050"/>
          </a:xfrm>
          <a:prstGeom prst="rect">
            <a:avLst/>
          </a:prstGeom>
        </p:spPr>
      </p:pic>
      <p:sp>
        <p:nvSpPr>
          <p:cNvPr id="5" name="矩形 4">
            <a:extLst>
              <a:ext uri="{FF2B5EF4-FFF2-40B4-BE49-F238E27FC236}">
                <a16:creationId xmlns:a16="http://schemas.microsoft.com/office/drawing/2014/main" xmlns="" id="{587224D9-EF50-4E45-887D-E9BF72D0556A}"/>
              </a:ext>
            </a:extLst>
          </p:cNvPr>
          <p:cNvSpPr/>
          <p:nvPr/>
        </p:nvSpPr>
        <p:spPr>
          <a:xfrm>
            <a:off x="5225142" y="1643743"/>
            <a:ext cx="566056" cy="333102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4B169195-8558-4ADB-B69F-F16E5E5E897F}"/>
              </a:ext>
            </a:extLst>
          </p:cNvPr>
          <p:cNvSpPr/>
          <p:nvPr/>
        </p:nvSpPr>
        <p:spPr>
          <a:xfrm>
            <a:off x="7532916" y="1513114"/>
            <a:ext cx="653141" cy="346165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167A6A3B-1AC3-4E51-BA1D-63936D13E17B}"/>
              </a:ext>
            </a:extLst>
          </p:cNvPr>
          <p:cNvSpPr/>
          <p:nvPr/>
        </p:nvSpPr>
        <p:spPr>
          <a:xfrm>
            <a:off x="6324598" y="1578429"/>
            <a:ext cx="468089" cy="3396342"/>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xmlns="" id="{A3088C82-41BE-4521-AE72-61F28CDDB940}"/>
              </a:ext>
            </a:extLst>
          </p:cNvPr>
          <p:cNvSpPr/>
          <p:nvPr/>
        </p:nvSpPr>
        <p:spPr>
          <a:xfrm>
            <a:off x="8381998" y="1480457"/>
            <a:ext cx="576941" cy="3494313"/>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5EB76A42-9550-47DF-A1E9-25E97B65D9CE}"/>
              </a:ext>
            </a:extLst>
          </p:cNvPr>
          <p:cNvSpPr/>
          <p:nvPr/>
        </p:nvSpPr>
        <p:spPr>
          <a:xfrm>
            <a:off x="6847104" y="1480457"/>
            <a:ext cx="468089" cy="3494314"/>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56F67131-1785-41F2-95B1-8209D01FE9C3}"/>
              </a:ext>
            </a:extLst>
          </p:cNvPr>
          <p:cNvSpPr/>
          <p:nvPr/>
        </p:nvSpPr>
        <p:spPr>
          <a:xfrm>
            <a:off x="9154880" y="1338942"/>
            <a:ext cx="674919" cy="363582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49969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xmlns="" id="{48D1A71E-11E6-4940-81E6-603B1C9B192E}"/>
                  </a:ext>
                </a:extLst>
              </p:cNvPr>
              <p:cNvSpPr/>
              <p:nvPr/>
            </p:nvSpPr>
            <p:spPr>
              <a:xfrm>
                <a:off x="4276295" y="1224761"/>
                <a:ext cx="2433037"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latin typeface="Cambria Math"/>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𝑔</m:t>
                          </m:r>
                        </m:e>
                        <m:sub>
                          <m:r>
                            <a:rPr lang="en-US" altLang="zh-CN" i="1">
                              <a:latin typeface="Cambria Math" panose="02040503050406030204" pitchFamily="18" charset="0"/>
                              <a:cs typeface="Times New Roman" panose="02020603050405020304" pitchFamily="18" charset="0"/>
                            </a:rPr>
                            <m:t>𝜃</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sub>
                      </m:sSub>
                      <m:d>
                        <m:dPr>
                          <m:ctrlPr>
                            <a:rPr lang="zh-CN" altLang="zh-CN" i="1">
                              <a:latin typeface="Cambria Math"/>
                              <a:ea typeface="Cambria Math" panose="02040503050406030204" pitchFamily="18" charset="0"/>
                            </a:rPr>
                          </m:ctrlPr>
                        </m:dPr>
                        <m:e>
                          <m:r>
                            <a:rPr lang="en-US" altLang="zh-CN" i="1">
                              <a:latin typeface="Cambria Math" panose="02040503050406030204" pitchFamily="18" charset="0"/>
                              <a:cs typeface="Times New Roman" panose="02020603050405020304" pitchFamily="18" charset="0"/>
                            </a:rPr>
                            <m:t>𝐿</m:t>
                          </m:r>
                        </m:e>
                      </m:d>
                      <m:r>
                        <a:rPr lang="el-GR" altLang="zh-CN" i="1">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el-GR" altLang="zh-CN" i="1">
                              <a:latin typeface="Cambria Math"/>
                              <a:ea typeface="Cambria Math" panose="02040503050406030204" pitchFamily="18" charset="0"/>
                              <a:cs typeface="Times New Roman" panose="02020603050405020304" pitchFamily="18" charset="0"/>
                            </a:rPr>
                          </m:ctrlPr>
                        </m:naryPr>
                        <m:sub>
                          <m:r>
                            <m:rPr>
                              <m:brk m:alnAt="23"/>
                            </m:rPr>
                            <a:rPr lang="en-US" altLang="zh-CN" i="1">
                              <a:latin typeface="Cambria Math" panose="02040503050406030204" pitchFamily="18" charset="0"/>
                              <a:ea typeface="Cambria Math" panose="02040503050406030204" pitchFamily="18" charset="0"/>
                              <a:cs typeface="Times New Roman" panose="02020603050405020304" pitchFamily="18" charset="0"/>
                            </a:rPr>
                            <m:t>𝑘</m:t>
                          </m:r>
                          <m:r>
                            <a:rPr lang="en-US" altLang="zh-CN" i="1">
                              <a:latin typeface="Cambria Math" panose="02040503050406030204" pitchFamily="18" charset="0"/>
                              <a:ea typeface="Cambria Math" panose="02040503050406030204" pitchFamily="18" charset="0"/>
                              <a:cs typeface="Times New Roman" panose="02020603050405020304" pitchFamily="18" charset="0"/>
                            </a:rPr>
                            <m:t>=0</m:t>
                          </m:r>
                        </m:sub>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𝐾</m:t>
                          </m:r>
                        </m:sup>
                        <m:e>
                          <m:sSub>
                            <m:sSubPr>
                              <m:ctrlPr>
                                <a:rPr lang="el-GR" altLang="zh-CN" i="1">
                                  <a:latin typeface="Cambria Math"/>
                                  <a:ea typeface="Cambria Math" panose="02040503050406030204" pitchFamily="18" charset="0"/>
                                  <a:cs typeface="Times New Roman" panose="02020603050405020304" pitchFamily="18" charset="0"/>
                                </a:rPr>
                              </m:ctrlPr>
                            </m:sSubPr>
                            <m:e>
                              <m:r>
                                <a:rPr lang="zh-CN" altLang="el-GR"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𝑘</m:t>
                              </m:r>
                            </m:sub>
                          </m:sSub>
                          <m:sSub>
                            <m:sSubPr>
                              <m:ctrlPr>
                                <a:rPr lang="el-GR" altLang="zh-CN" i="1">
                                  <a:latin typeface="Cambria Math"/>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𝑘</m:t>
                              </m:r>
                            </m:sub>
                          </m:sSub>
                          <m:d>
                            <m:dPr>
                              <m:ctrlPr>
                                <a:rPr lang="el-GR" altLang="zh-CN" i="1">
                                  <a:latin typeface="Cambria Math"/>
                                  <a:ea typeface="Cambria Math" panose="02040503050406030204" pitchFamily="18" charset="0"/>
                                  <a:cs typeface="Times New Roman" panose="02020603050405020304" pitchFamily="18" charset="0"/>
                                </a:rPr>
                              </m:ctrlPr>
                            </m:dPr>
                            <m:e>
                              <m:acc>
                                <m:accPr>
                                  <m:chr m:val="̃"/>
                                  <m:ctrlPr>
                                    <a:rPr lang="el-GR" altLang="zh-CN" i="1">
                                      <a:latin typeface="Cambria Math"/>
                                      <a:ea typeface="Cambria Math" panose="02040503050406030204" pitchFamily="18" charset="0"/>
                                      <a:cs typeface="Times New Roman" panose="02020603050405020304" pitchFamily="18" charset="0"/>
                                    </a:rPr>
                                  </m:ctrlPr>
                                </m:accPr>
                                <m:e>
                                  <m:r>
                                    <a:rPr lang="en-US" altLang="zh-CN" i="1">
                                      <a:latin typeface="Cambria Math" panose="02040503050406030204" pitchFamily="18" charset="0"/>
                                      <a:ea typeface="Cambria Math" panose="02040503050406030204" pitchFamily="18" charset="0"/>
                                      <a:cs typeface="Times New Roman" panose="02020603050405020304" pitchFamily="18" charset="0"/>
                                    </a:rPr>
                                    <m:t>𝐿</m:t>
                                  </m:r>
                                </m:e>
                              </m:acc>
                            </m:e>
                          </m:d>
                        </m:e>
                      </m:nary>
                    </m:oMath>
                  </m:oMathPara>
                </a14:m>
                <a:endParaRPr lang="zh-CN" altLang="en-US" dirty="0"/>
              </a:p>
            </p:txBody>
          </p:sp>
        </mc:Choice>
        <mc:Fallback xmlns="">
          <p:sp>
            <p:nvSpPr>
              <p:cNvPr id="2" name="矩形 1">
                <a:extLst>
                  <a:ext uri="{FF2B5EF4-FFF2-40B4-BE49-F238E27FC236}">
                    <a16:creationId xmlns:a16="http://schemas.microsoft.com/office/drawing/2014/main" id="{48D1A71E-11E6-4940-81E6-603B1C9B192E}"/>
                  </a:ext>
                </a:extLst>
              </p:cNvPr>
              <p:cNvSpPr>
                <a:spLocks noRot="1" noChangeAspect="1" noMove="1" noResize="1" noEditPoints="1" noAdjustHandles="1" noChangeArrowheads="1" noChangeShapeType="1" noTextEdit="1"/>
              </p:cNvSpPr>
              <p:nvPr/>
            </p:nvSpPr>
            <p:spPr>
              <a:xfrm>
                <a:off x="4276295" y="1224761"/>
                <a:ext cx="2433037" cy="87145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xmlns="" id="{40DC9758-5381-41E9-8C92-0F99BBD17A8A}"/>
                  </a:ext>
                </a:extLst>
              </p:cNvPr>
              <p:cNvSpPr/>
              <p:nvPr/>
            </p:nvSpPr>
            <p:spPr>
              <a:xfrm>
                <a:off x="2489363" y="2499063"/>
                <a:ext cx="7830293" cy="403637"/>
              </a:xfrm>
              <a:prstGeom prst="rect">
                <a:avLst/>
              </a:prstGeom>
            </p:spPr>
            <p:txBody>
              <a:bodyPr wrap="square">
                <a:spAutoFit/>
              </a:bodyPr>
              <a:lstStyle/>
              <a:p>
                <a:r>
                  <a:rPr lang="en-US" altLang="zh-CN" dirty="0">
                    <a:latin typeface="Times-Roman"/>
                  </a:rPr>
                  <a:t>Defining a set of candidate Graph Spectral Filter </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begChr m:val="{"/>
                        <m:endChr m:val="}"/>
                        <m:ctrlPr>
                          <a:rPr lang="en-US" altLang="zh-CN" b="0" i="1" smtClean="0">
                            <a:latin typeface="Cambria Math"/>
                          </a:rPr>
                        </m:ctrlPr>
                      </m:dPr>
                      <m:e>
                        <m:sSub>
                          <m:sSubPr>
                            <m:ctrlPr>
                              <a:rPr lang="zh-CN" altLang="zh-CN" i="1" smtClean="0">
                                <a:latin typeface="Cambria Math"/>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𝑔</m:t>
                            </m:r>
                          </m:e>
                          <m:sub>
                            <m:r>
                              <a:rPr lang="en-US" altLang="zh-CN" i="1">
                                <a:latin typeface="Cambria Math" panose="02040503050406030204" pitchFamily="18" charset="0"/>
                                <a:cs typeface="Times New Roman" panose="02020603050405020304" pitchFamily="18" charset="0"/>
                              </a:rPr>
                              <m:t>𝜃</m:t>
                            </m:r>
                            <m:r>
                              <a:rPr lang="en-US" altLang="zh-CN" i="1">
                                <a:latin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rPr>
                          <m:t>,</m:t>
                        </m:r>
                        <m:sSub>
                          <m:sSubPr>
                            <m:ctrlPr>
                              <a:rPr lang="zh-CN" altLang="zh-CN" i="1">
                                <a:latin typeface="Cambria Math"/>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𝑔</m:t>
                            </m:r>
                          </m:e>
                          <m:sub>
                            <m:r>
                              <a:rPr lang="en-US" altLang="zh-CN" i="1">
                                <a:latin typeface="Cambria Math" panose="02040503050406030204" pitchFamily="18" charset="0"/>
                                <a:cs typeface="Times New Roman" panose="02020603050405020304" pitchFamily="18" charset="0"/>
                              </a:rPr>
                              <m:t>𝜃</m:t>
                            </m:r>
                            <m:r>
                              <a:rPr lang="en-US" altLang="zh-CN" i="1">
                                <a:latin typeface="Cambria Math" panose="02040503050406030204" pitchFamily="18" charset="0"/>
                                <a:cs typeface="Times New Roman" panose="02020603050405020304" pitchFamily="18" charset="0"/>
                              </a:rPr>
                              <m:t>,2</m:t>
                            </m:r>
                          </m:sub>
                        </m:sSub>
                        <m:r>
                          <a:rPr lang="en-US" altLang="zh-CN" b="0" i="1" smtClean="0">
                            <a:latin typeface="Cambria Math" panose="02040503050406030204" pitchFamily="18" charset="0"/>
                          </a:rPr>
                          <m:t>,…,</m:t>
                        </m:r>
                        <m:sSub>
                          <m:sSubPr>
                            <m:ctrlPr>
                              <a:rPr lang="zh-CN" altLang="zh-CN" i="1">
                                <a:latin typeface="Cambria Math"/>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𝑔</m:t>
                            </m:r>
                          </m:e>
                          <m:sub>
                            <m:r>
                              <a:rPr lang="en-US" altLang="zh-CN" i="1">
                                <a:latin typeface="Cambria Math" panose="02040503050406030204" pitchFamily="18" charset="0"/>
                                <a:cs typeface="Times New Roman" panose="02020603050405020304" pitchFamily="18" charset="0"/>
                              </a:rPr>
                              <m:t>𝜃</m:t>
                            </m:r>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𝑚</m:t>
                            </m:r>
                          </m:sub>
                        </m:sSub>
                      </m:e>
                    </m:d>
                  </m:oMath>
                </a14:m>
                <a:endParaRPr lang="zh-CN" altLang="en-US" dirty="0"/>
              </a:p>
            </p:txBody>
          </p:sp>
        </mc:Choice>
        <mc:Fallback xmlns="">
          <p:sp>
            <p:nvSpPr>
              <p:cNvPr id="3" name="矩形 2">
                <a:extLst>
                  <a:ext uri="{FF2B5EF4-FFF2-40B4-BE49-F238E27FC236}">
                    <a16:creationId xmlns:a16="http://schemas.microsoft.com/office/drawing/2014/main" id="{40DC9758-5381-41E9-8C92-0F99BBD17A8A}"/>
                  </a:ext>
                </a:extLst>
              </p:cNvPr>
              <p:cNvSpPr>
                <a:spLocks noRot="1" noChangeAspect="1" noMove="1" noResize="1" noEditPoints="1" noAdjustHandles="1" noChangeArrowheads="1" noChangeShapeType="1" noTextEdit="1"/>
              </p:cNvSpPr>
              <p:nvPr/>
            </p:nvSpPr>
            <p:spPr>
              <a:xfrm>
                <a:off x="2489363" y="2499063"/>
                <a:ext cx="7830293" cy="403637"/>
              </a:xfrm>
              <a:prstGeom prst="rect">
                <a:avLst/>
              </a:prstGeom>
              <a:blipFill>
                <a:blip r:embed="rId4"/>
                <a:stretch>
                  <a:fillRect l="-623" t="-4545" b="-196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E08F787D-54A6-42BB-929A-13DBDB1216F9}"/>
                  </a:ext>
                </a:extLst>
              </p:cNvPr>
              <p:cNvSpPr/>
              <p:nvPr/>
            </p:nvSpPr>
            <p:spPr>
              <a:xfrm>
                <a:off x="3419941" y="3305545"/>
                <a:ext cx="5250796" cy="381515"/>
              </a:xfrm>
              <a:prstGeom prst="rect">
                <a:avLst/>
              </a:prstGeom>
            </p:spPr>
            <p:txBody>
              <a:bodyPr wrap="none">
                <a:spAutoFit/>
              </a:bodyPr>
              <a:lstStyle/>
              <a:p>
                <a14:m>
                  <m:oMath xmlns:m="http://schemas.openxmlformats.org/officeDocument/2006/math">
                    <m:r>
                      <a:rPr lang="en-US" altLang="zh-CN" b="0" i="1" smtClean="0">
                        <a:latin typeface="Cambria Math" panose="02040503050406030204" pitchFamily="18" charset="0"/>
                      </a:rPr>
                      <m:t>𝐺</m:t>
                    </m:r>
                    <m:r>
                      <a:rPr lang="en-US" altLang="zh-CN" i="1" smtClean="0">
                        <a:latin typeface="Cambria Math" panose="02040503050406030204" pitchFamily="18" charset="0"/>
                      </a:rPr>
                      <m:t>=</m:t>
                    </m:r>
                    <m:nary>
                      <m:naryPr>
                        <m:chr m:val="∑"/>
                        <m:ctrlPr>
                          <a:rPr lang="en-US" altLang="zh-CN" i="1">
                            <a:latin typeface="Cambria Math"/>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𝑖</m:t>
                            </m:r>
                          </m:sub>
                        </m:sSub>
                        <m:sSub>
                          <m:sSubPr>
                            <m:ctrlPr>
                              <a:rPr lang="zh-CN" altLang="zh-CN" i="1">
                                <a:latin typeface="Cambria Math"/>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𝑔</m:t>
                            </m:r>
                          </m:e>
                          <m:sub>
                            <m:r>
                              <a:rPr lang="en-US" altLang="zh-CN" i="1">
                                <a:latin typeface="Cambria Math" panose="02040503050406030204" pitchFamily="18" charset="0"/>
                                <a:cs typeface="Times New Roman" panose="02020603050405020304" pitchFamily="18" charset="0"/>
                              </a:rPr>
                              <m:t>𝜃</m:t>
                            </m:r>
                            <m:r>
                              <a:rPr lang="en-US" altLang="zh-CN" i="1">
                                <a:latin typeface="Cambria Math" panose="02040503050406030204" pitchFamily="18" charset="0"/>
                                <a:cs typeface="Times New Roman" panose="02020603050405020304" pitchFamily="18" charset="0"/>
                              </a:rPr>
                              <m:t>,1</m:t>
                            </m:r>
                          </m:sub>
                        </m:sSub>
                      </m:e>
                    </m:nary>
                  </m:oMath>
                </a14:m>
                <a:r>
                  <a:rPr lang="zh-CN" altLang="en-US" i="1" dirty="0">
                    <a:latin typeface="Cambria Math" panose="02040503050406030204" pitchFamily="18" charset="0"/>
                  </a:rPr>
                  <a:t>    </a:t>
                </a:r>
                <a:r>
                  <a:rPr lang="en-US" altLang="zh-CN" i="1" dirty="0" err="1">
                    <a:latin typeface="Times New Roman" panose="02020603050405020304" pitchFamily="18" charset="0"/>
                    <a:cs typeface="Times New Roman" panose="02020603050405020304" pitchFamily="18" charset="0"/>
                  </a:rPr>
                  <a:t>s.t.</a:t>
                </a:r>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US" altLang="zh-CN" i="1">
                            <a:latin typeface="Cambria Math"/>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𝑖</m:t>
                            </m:r>
                          </m:sub>
                        </m:sSub>
                      </m:e>
                    </m:nary>
                    <m:r>
                      <a:rPr lang="en-US" altLang="zh-CN" b="0" i="1" smtClean="0">
                        <a:latin typeface="Cambria Math" panose="02040503050406030204" pitchFamily="18" charset="0"/>
                      </a:rPr>
                      <m:t>=1</m:t>
                    </m:r>
                  </m:oMath>
                </a14:m>
                <a:r>
                  <a:rPr lang="en-US" altLang="zh-CN"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altLang="zh-CN" i="1">
                            <a:latin typeface="Cambria Math"/>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𝑖</m:t>
                        </m:r>
                      </m:sub>
                    </m:sSub>
                    <m:r>
                      <a:rPr lang="en-US" altLang="zh-CN" i="1">
                        <a:latin typeface="Cambria Math" panose="02040503050406030204" pitchFamily="18" charset="0"/>
                      </a:rPr>
                      <m:t>≥0</m:t>
                    </m:r>
                  </m:oMath>
                </a14:m>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=1,</a:t>
                </a:r>
                <a14:m>
                  <m:oMath xmlns:m="http://schemas.openxmlformats.org/officeDocument/2006/math">
                    <m:r>
                      <a:rPr lang="en-US" altLang="zh-CN" i="1">
                        <a:latin typeface="Cambria Math" panose="02040503050406030204" pitchFamily="18" charset="0"/>
                      </a:rPr>
                      <m:t>…</m:t>
                    </m:r>
                  </m:oMath>
                </a14:m>
                <a:r>
                  <a:rPr lang="en-US" altLang="zh-CN" i="1" dirty="0">
                    <a:latin typeface="Times New Roman" panose="02020603050405020304" pitchFamily="18" charset="0"/>
                    <a:cs typeface="Times New Roman" panose="02020603050405020304" pitchFamily="18" charset="0"/>
                  </a:rPr>
                  <a:t>,m </a:t>
                </a:r>
                <a:endParaRPr lang="zh-CN" altLang="en-US" i="1" dirty="0">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E08F787D-54A6-42BB-929A-13DBDB1216F9}"/>
                  </a:ext>
                </a:extLst>
              </p:cNvPr>
              <p:cNvSpPr>
                <a:spLocks noRot="1" noChangeAspect="1" noMove="1" noResize="1" noEditPoints="1" noAdjustHandles="1" noChangeArrowheads="1" noChangeShapeType="1" noTextEdit="1"/>
              </p:cNvSpPr>
              <p:nvPr/>
            </p:nvSpPr>
            <p:spPr>
              <a:xfrm>
                <a:off x="3419941" y="3305545"/>
                <a:ext cx="5250796" cy="381515"/>
              </a:xfrm>
              <a:prstGeom prst="rect">
                <a:avLst/>
              </a:prstGeom>
              <a:blipFill>
                <a:blip r:embed="rId5"/>
                <a:stretch>
                  <a:fillRect t="-114286" r="-116" b="-1761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xmlns="" id="{5CE79FAA-B4BC-476F-89CF-D51DA1DCE5BF}"/>
                  </a:ext>
                </a:extLst>
              </p:cNvPr>
              <p:cNvSpPr/>
              <p:nvPr/>
            </p:nvSpPr>
            <p:spPr>
              <a:xfrm>
                <a:off x="3174489" y="4794338"/>
                <a:ext cx="5496248" cy="825226"/>
              </a:xfrm>
              <a:prstGeom prst="rect">
                <a:avLst/>
              </a:prstGeom>
            </p:spPr>
            <p:txBody>
              <a:bodyPr wrap="none">
                <a:spAutoFit/>
              </a:bodyPr>
              <a:lstStyle/>
              <a:p>
                <a:pPr algn="just">
                  <a:spcAft>
                    <a:spcPts val="0"/>
                  </a:spcAft>
                </a:pPr>
                <a14:m>
                  <m:oMathPara xmlns:m="http://schemas.openxmlformats.org/officeDocument/2006/math">
                    <m:oMathParaPr>
                      <m:jc m:val="centerGroup"/>
                    </m:oMathParaPr>
                    <m:oMath xmlns:m="http://schemas.openxmlformats.org/officeDocument/2006/math">
                      <m:func>
                        <m:funcPr>
                          <m:ctrlPr>
                            <a:rPr lang="zh-CN" altLang="zh-CN" sz="2000" i="1" kern="100" smtClean="0">
                              <a:solidFill>
                                <a:schemeClr val="tx1"/>
                              </a:solidFill>
                              <a:latin typeface="Cambria Math"/>
                              <a:ea typeface="Cambria Math" panose="02040503050406030204" pitchFamily="18" charset="0"/>
                              <a:cs typeface="Times New Roman" panose="02020603050405020304" pitchFamily="18" charset="0"/>
                            </a:rPr>
                          </m:ctrlPr>
                        </m:funcPr>
                        <m:fName>
                          <m:limLow>
                            <m:limLowPr>
                              <m:ctrlPr>
                                <a:rPr lang="zh-CN" altLang="zh-CN" sz="2000" i="1" kern="100">
                                  <a:solidFill>
                                    <a:schemeClr val="tx1"/>
                                  </a:solidFill>
                                  <a:latin typeface="Cambria Math"/>
                                  <a:ea typeface="Cambria Math" panose="02040503050406030204" pitchFamily="18" charset="0"/>
                                  <a:cs typeface="Times New Roman" panose="02020603050405020304" pitchFamily="18" charset="0"/>
                                </a:rPr>
                              </m:ctrlPr>
                            </m:limLowPr>
                            <m:e>
                              <m:r>
                                <m:rPr>
                                  <m:sty m:val="p"/>
                                </m:rPr>
                                <a:rPr lang="en-US" altLang="zh-CN" sz="2000"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𝑍</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r>
                                <a:rPr lang="en-US" altLang="zh-CN" sz="2000"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lim>
                          </m:limLow>
                        </m:fName>
                        <m:e>
                          <m:sSub>
                            <m:sSubPr>
                              <m:ctrlPr>
                                <a:rPr lang="zh-CN" altLang="zh-CN" sz="2000" i="1" kern="100">
                                  <a:solidFill>
                                    <a:schemeClr val="tx1"/>
                                  </a:solidFill>
                                  <a:latin typeface="Cambria Math"/>
                                  <a:ea typeface="Cambria Math" panose="02040503050406030204" pitchFamily="18" charset="0"/>
                                  <a:cs typeface="Times New Roman" panose="02020603050405020304" pitchFamily="18" charset="0"/>
                                </a:rPr>
                              </m:ctrlPr>
                            </m:sSubPr>
                            <m:e>
                              <m:d>
                                <m:dPr>
                                  <m:begChr m:val="‖"/>
                                  <m:endChr m:val="‖"/>
                                  <m:ctrlPr>
                                    <a:rPr lang="zh-CN" altLang="zh-CN" sz="2000" i="1" kern="100">
                                      <a:solidFill>
                                        <a:schemeClr val="tx1"/>
                                      </a:solidFill>
                                      <a:latin typeface="Cambria Math"/>
                                      <a:ea typeface="Cambria Math" panose="02040503050406030204" pitchFamily="18" charset="0"/>
                                      <a:cs typeface="Times New Roman" panose="02020603050405020304" pitchFamily="18" charset="0"/>
                                    </a:rPr>
                                  </m:ctrlPr>
                                </m:d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𝑍</m:t>
                                  </m:r>
                                </m:e>
                              </m:d>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a:ea typeface="Cambria Math" panose="02040503050406030204" pitchFamily="18" charset="0"/>
                                  <a:cs typeface="Times New Roman" panose="02020603050405020304" pitchFamily="18" charset="0"/>
                                </a:rPr>
                              </m:ctrlPr>
                            </m:sSubPr>
                            <m:e>
                              <m:d>
                                <m:dPr>
                                  <m:begChr m:val="‖"/>
                                  <m:endChr m:val="‖"/>
                                  <m:ctrlPr>
                                    <a:rPr lang="zh-CN" altLang="zh-CN" sz="2000" i="1" kern="100">
                                      <a:solidFill>
                                        <a:schemeClr val="tx1"/>
                                      </a:solidFill>
                                      <a:latin typeface="Cambria Math"/>
                                      <a:ea typeface="Cambria Math" panose="02040503050406030204" pitchFamily="18" charset="0"/>
                                      <a:cs typeface="Times New Roman" panose="02020603050405020304" pitchFamily="18" charset="0"/>
                                    </a:rPr>
                                  </m:ctrlPr>
                                </m:d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e>
                              </m:d>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b>
                          </m:sSub>
                          <m:sSub>
                            <m:sSubPr>
                              <m:ctrlPr>
                                <a:rPr lang="zh-CN" altLang="zh-CN" sz="2000" i="1" kern="100" smtClean="0">
                                  <a:solidFill>
                                    <a:schemeClr val="tx1"/>
                                  </a:solidFill>
                                  <a:latin typeface="Cambria Math"/>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𝜆</m:t>
                              </m:r>
                              <m:d>
                                <m:dPr>
                                  <m:begChr m:val="‖"/>
                                  <m:endChr m:val="‖"/>
                                  <m:ctrlPr>
                                    <a:rPr lang="zh-CN" altLang="zh-CN" sz="2000" i="1" kern="100">
                                      <a:solidFill>
                                        <a:schemeClr val="tx1"/>
                                      </a:solidFill>
                                      <a:latin typeface="Cambria Math"/>
                                      <a:ea typeface="Cambria Math" panose="02040503050406030204" pitchFamily="18" charset="0"/>
                                      <a:cs typeface="Times New Roman" panose="02020603050405020304" pitchFamily="18" charset="0"/>
                                    </a:rPr>
                                  </m:ctrlPr>
                                </m:d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d>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𝜄</m:t>
                              </m:r>
                            </m:sub>
                          </m:sSub>
                        </m:e>
                      </m:func>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zh-CN" altLang="en-US" sz="2000" i="1" smtClean="0">
                          <a:solidFill>
                            <a:srgbClr val="000000"/>
                          </a:solidFill>
                          <a:latin typeface="Cambria Math" panose="02040503050406030204" pitchFamily="18" charset="0"/>
                        </a:rPr>
                        <m:t>𝛼</m:t>
                      </m:r>
                      <m:sSup>
                        <m:sSupPr>
                          <m:ctrlPr>
                            <a:rPr lang="en-US" altLang="zh-CN" sz="2000" i="1">
                              <a:solidFill>
                                <a:srgbClr val="000000"/>
                              </a:solidFill>
                              <a:latin typeface="Cambria Math"/>
                            </a:rPr>
                          </m:ctrlPr>
                        </m:sSupPr>
                        <m:e>
                          <m:d>
                            <m:dPr>
                              <m:begChr m:val="‖"/>
                              <m:endChr m:val="‖"/>
                              <m:ctrlPr>
                                <a:rPr lang="en-US" altLang="zh-CN" sz="2000" i="1">
                                  <a:solidFill>
                                    <a:srgbClr val="000000"/>
                                  </a:solidFill>
                                  <a:latin typeface="Cambria Math"/>
                                </a:rPr>
                              </m:ctrlPr>
                            </m:dPr>
                            <m:e>
                              <m:r>
                                <a:rPr lang="zh-CN" altLang="en-US" sz="2000" i="1">
                                  <a:solidFill>
                                    <a:srgbClr val="000000"/>
                                  </a:solidFill>
                                  <a:latin typeface="Cambria Math" panose="02040503050406030204" pitchFamily="18" charset="0"/>
                                </a:rPr>
                                <m:t>𝜇</m:t>
                              </m:r>
                            </m:e>
                          </m:d>
                        </m:e>
                        <m:sup>
                          <m:r>
                            <a:rPr lang="en-US" altLang="zh-CN" sz="2000" i="1">
                              <a:solidFill>
                                <a:srgbClr val="000000"/>
                              </a:solidFill>
                              <a:latin typeface="Cambria Math" panose="02040503050406030204" pitchFamily="18" charset="0"/>
                            </a:rPr>
                            <m:t>2</m:t>
                          </m:r>
                        </m:sup>
                      </m:sSup>
                    </m:oMath>
                  </m:oMathPara>
                </a14:m>
                <a:endParaRPr lang="en-US" altLang="zh-CN" sz="2000" i="1" kern="100" dirty="0">
                  <a:solidFill>
                    <a:schemeClr val="tx1"/>
                  </a:solidFill>
                  <a:latin typeface="Cambria Math" panose="02040503050406030204" pitchFamily="18" charset="0"/>
                  <a:ea typeface="宋体" panose="02010600030101010101" pitchFamily="2" charset="-122"/>
                  <a:cs typeface="Times New Roman" panose="02020603050405020304" pitchFamily="18" charset="0"/>
                </a:endParaRPr>
              </a:p>
              <a:p>
                <a:pPr algn="just">
                  <a:spcAft>
                    <a:spcPts val="0"/>
                  </a:spcAft>
                </a:pPr>
                <a14:m>
                  <m:oMath xmlns:m="http://schemas.openxmlformats.org/officeDocument/2006/math">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smtClean="0">
                        <a:solidFill>
                          <a:srgbClr val="FF0000"/>
                        </a:solidFill>
                        <a:latin typeface="Cambria Math" panose="02040503050406030204" pitchFamily="18" charset="0"/>
                      </a:rPr>
                      <m:t>𝑮</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1" smtClean="0">
                        <a:solidFill>
                          <a:srgbClr val="FF0000"/>
                        </a:solidFill>
                        <a:latin typeface="Cambria Math" panose="02040503050406030204" pitchFamily="18" charset="0"/>
                      </a:rPr>
                      <m:t>𝑮</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𝑋𝑍</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r>
                      <a:rPr lang="en-US" altLang="zh-CN" sz="2000" b="1" i="1" smtClean="0">
                        <a:solidFill>
                          <a:srgbClr val="FF0000"/>
                        </a:solidFill>
                        <a:latin typeface="Cambria Math" panose="02040503050406030204" pitchFamily="18" charset="0"/>
                      </a:rPr>
                      <m:t>𝑮</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r>
                      <a:rPr lang="zh-CN" altLang="en-US" sz="2000" i="1" kern="10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dirty="0"/>
                  <a:t> </a:t>
                </a:r>
                <a14:m>
                  <m:oMath xmlns:m="http://schemas.openxmlformats.org/officeDocument/2006/math">
                    <m:nary>
                      <m:naryPr>
                        <m:chr m:val="∑"/>
                        <m:ctrlPr>
                          <a:rPr lang="en-US" altLang="zh-CN" sz="2000" i="1">
                            <a:latin typeface="Cambria Math"/>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𝑚</m:t>
                        </m:r>
                      </m:sup>
                      <m:e>
                        <m:sSub>
                          <m:sSubPr>
                            <m:ctrlPr>
                              <a:rPr lang="en-US" altLang="zh-CN" sz="2000" i="1">
                                <a:latin typeface="Cambria Math"/>
                              </a:rPr>
                            </m:ctrlPr>
                          </m:sSubPr>
                          <m:e>
                            <m:r>
                              <a:rPr lang="zh-CN" altLang="en-US" sz="2000" i="1">
                                <a:latin typeface="Cambria Math" panose="02040503050406030204" pitchFamily="18" charset="0"/>
                              </a:rPr>
                              <m:t>𝜇</m:t>
                            </m:r>
                          </m:e>
                          <m:sub>
                            <m:r>
                              <a:rPr lang="en-US" altLang="zh-CN" sz="2000" i="1">
                                <a:latin typeface="Cambria Math" panose="02040503050406030204" pitchFamily="18" charset="0"/>
                              </a:rPr>
                              <m:t>𝑖</m:t>
                            </m:r>
                          </m:sub>
                        </m:sSub>
                      </m:e>
                    </m:nary>
                    <m:r>
                      <a:rPr lang="en-US" altLang="zh-CN" sz="2000" i="1">
                        <a:latin typeface="Cambria Math" panose="02040503050406030204" pitchFamily="18" charset="0"/>
                      </a:rPr>
                      <m:t>=1</m:t>
                    </m:r>
                  </m:oMath>
                </a14:m>
                <a:r>
                  <a:rPr lang="en-US" altLang="zh-CN" sz="2000"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altLang="zh-CN" sz="2000" i="1">
                            <a:latin typeface="Cambria Math"/>
                          </a:rPr>
                        </m:ctrlPr>
                      </m:sSubPr>
                      <m:e>
                        <m:r>
                          <a:rPr lang="zh-CN" altLang="en-US" sz="2000" i="1">
                            <a:latin typeface="Cambria Math" panose="02040503050406030204" pitchFamily="18" charset="0"/>
                          </a:rPr>
                          <m:t>𝜇</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≥0</m:t>
                    </m:r>
                  </m:oMath>
                </a14:m>
                <a:endPar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5CE79FAA-B4BC-476F-89CF-D51DA1DCE5BF}"/>
                  </a:ext>
                </a:extLst>
              </p:cNvPr>
              <p:cNvSpPr>
                <a:spLocks noRot="1" noChangeAspect="1" noMove="1" noResize="1" noEditPoints="1" noAdjustHandles="1" noChangeArrowheads="1" noChangeShapeType="1" noTextEdit="1"/>
              </p:cNvSpPr>
              <p:nvPr/>
            </p:nvSpPr>
            <p:spPr>
              <a:xfrm>
                <a:off x="3174489" y="4794338"/>
                <a:ext cx="5496248" cy="825226"/>
              </a:xfrm>
              <a:prstGeom prst="rect">
                <a:avLst/>
              </a:prstGeom>
              <a:blipFill>
                <a:blip r:embed="rId6"/>
                <a:stretch>
                  <a:fillRect t="-8088" b="-88235"/>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xmlns="" id="{2DC1120F-A794-4D8F-9F88-EAAC4D926DE7}"/>
              </a:ext>
            </a:extLst>
          </p:cNvPr>
          <p:cNvSpPr/>
          <p:nvPr/>
        </p:nvSpPr>
        <p:spPr>
          <a:xfrm>
            <a:off x="2489363" y="4205921"/>
            <a:ext cx="7413171" cy="369332"/>
          </a:xfrm>
          <a:prstGeom prst="rect">
            <a:avLst/>
          </a:prstGeom>
        </p:spPr>
        <p:txBody>
          <a:bodyPr wrap="square">
            <a:spAutoFit/>
          </a:bodyPr>
          <a:lstStyle/>
          <a:p>
            <a:r>
              <a:rPr lang="en-US" altLang="zh-CN" dirty="0">
                <a:latin typeface="Times New Roman" panose="02020603050405020304" pitchFamily="18" charset="0"/>
                <a:ea typeface="宋体" panose="02010600030101010101" pitchFamily="2" charset="-122"/>
              </a:rPr>
              <a:t>Graph Convolutional Latent Low-Rank Representation (</a:t>
            </a:r>
            <a:r>
              <a:rPr lang="en-US" altLang="zh-CN" dirty="0" err="1">
                <a:latin typeface="Times New Roman" panose="02020603050405020304" pitchFamily="18" charset="0"/>
                <a:ea typeface="宋体" panose="02010600030101010101" pitchFamily="2" charset="-122"/>
              </a:rPr>
              <a:t>GCLatLRR</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a:t>
            </a:r>
            <a:endParaRPr lang="zh-CN" altLang="en-US" dirty="0"/>
          </a:p>
        </p:txBody>
      </p:sp>
      <p:sp>
        <p:nvSpPr>
          <p:cNvPr id="7" name="文本框 6">
            <a:extLst>
              <a:ext uri="{FF2B5EF4-FFF2-40B4-BE49-F238E27FC236}">
                <a16:creationId xmlns:a16="http://schemas.microsoft.com/office/drawing/2014/main" xmlns="" id="{0742ECE4-AC57-469B-B31C-149331799827}"/>
              </a:ext>
            </a:extLst>
          </p:cNvPr>
          <p:cNvSpPr txBox="1"/>
          <p:nvPr/>
        </p:nvSpPr>
        <p:spPr>
          <a:xfrm>
            <a:off x="685799" y="332005"/>
            <a:ext cx="3918857"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 new filter order solution</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254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41BB789A-798E-4987-B9EE-B9D724068DF2}"/>
              </a:ext>
            </a:extLst>
          </p:cNvPr>
          <p:cNvSpPr/>
          <p:nvPr/>
        </p:nvSpPr>
        <p:spPr>
          <a:xfrm>
            <a:off x="1937657" y="979439"/>
            <a:ext cx="8567058" cy="4734951"/>
          </a:xfrm>
          <a:prstGeom prst="rect">
            <a:avLst/>
          </a:prstGeom>
        </p:spPr>
        <p:txBody>
          <a:bodyPr wrap="square">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In real-world image classification tasks, although many artificially designed low-level image features can effectively extract features, such low-level features are difficult to directly use for new classification tasks. </a:t>
            </a:r>
            <a:endParaRPr lang="en-US" altLang="zh-CN" sz="2000" dirty="0">
              <a:latin typeface="Times New Roman" panose="02020603050405020304" pitchFamily="18" charset="0"/>
              <a:cs typeface="Times New Roman" panose="02020603050405020304" pitchFamily="18" charset="0"/>
            </a:endParaRPr>
          </a:p>
          <a:p>
            <a:pPr>
              <a:lnSpc>
                <a:spcPct val="150000"/>
              </a:lnSpc>
            </a:pP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en-US" altLang="zh-CN" sz="2000" dirty="0">
                <a:latin typeface="Times New Roman" panose="02020603050405020304" pitchFamily="18" charset="0"/>
                <a:cs typeface="Times New Roman" panose="02020603050405020304" pitchFamily="18" charset="0"/>
              </a:rPr>
              <a:t>Learning features from the data is considered as a plausible way to remedy the limitation of </a:t>
            </a:r>
            <a:r>
              <a:rPr lang="zh-CN" altLang="en-US" sz="2000" dirty="0">
                <a:latin typeface="Times New Roman" panose="02020603050405020304" pitchFamily="18" charset="0"/>
                <a:cs typeface="Times New Roman" panose="02020603050405020304" pitchFamily="18" charset="0"/>
              </a:rPr>
              <a:t>artificially designed</a:t>
            </a:r>
            <a:r>
              <a:rPr lang="en-US" altLang="zh-CN" sz="2000" dirty="0">
                <a:latin typeface="Times New Roman" panose="02020603050405020304" pitchFamily="18" charset="0"/>
                <a:cs typeface="Times New Roman" panose="02020603050405020304" pitchFamily="18" charset="0"/>
              </a:rPr>
              <a:t> features. One example that has attracted great attention is learning through deep neural networks (DNN).</a:t>
            </a:r>
          </a:p>
          <a:p>
            <a:pPr>
              <a:lnSpc>
                <a:spcPct val="150000"/>
              </a:lnSpc>
            </a:pP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en-US" altLang="zh-CN" sz="2000" dirty="0">
                <a:latin typeface="Times New Roman" panose="02020603050405020304" pitchFamily="18" charset="0"/>
                <a:cs typeface="Times New Roman" panose="02020603050405020304" pitchFamily="18" charset="0"/>
              </a:rPr>
              <a:t>Chan et al. proposed a very simple but very effective deep learning network-</a:t>
            </a:r>
            <a:r>
              <a:rPr lang="en-US" altLang="zh-CN" sz="2400" dirty="0" err="1">
                <a:solidFill>
                  <a:srgbClr val="FF0000"/>
                </a:solidFill>
                <a:latin typeface="Times New Roman" panose="02020603050405020304" pitchFamily="18" charset="0"/>
                <a:cs typeface="Times New Roman" panose="02020603050405020304" pitchFamily="18" charset="0"/>
              </a:rPr>
              <a:t>PCANet</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57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4081</Words>
  <Application>Microsoft Office PowerPoint</Application>
  <PresentationFormat>自定义</PresentationFormat>
  <Paragraphs>212</Paragraphs>
  <Slides>15</Slides>
  <Notes>15</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 yc</dc:creator>
  <cp:lastModifiedBy>FuSichao</cp:lastModifiedBy>
  <cp:revision>188</cp:revision>
  <dcterms:created xsi:type="dcterms:W3CDTF">2019-10-21T02:14:49Z</dcterms:created>
  <dcterms:modified xsi:type="dcterms:W3CDTF">2019-10-25T02:36:52Z</dcterms:modified>
</cp:coreProperties>
</file>