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4" r:id="rId2"/>
    <p:sldId id="7465" r:id="rId3"/>
    <p:sldId id="286" r:id="rId4"/>
    <p:sldId id="7470" r:id="rId5"/>
    <p:sldId id="7473" r:id="rId6"/>
    <p:sldId id="7466" r:id="rId7"/>
    <p:sldId id="520" r:id="rId8"/>
    <p:sldId id="7472" r:id="rId9"/>
    <p:sldId id="7467" r:id="rId10"/>
    <p:sldId id="7483" r:id="rId11"/>
    <p:sldId id="7484" r:id="rId12"/>
    <p:sldId id="7488" r:id="rId13"/>
    <p:sldId id="7485" r:id="rId14"/>
    <p:sldId id="506" r:id="rId15"/>
    <p:sldId id="7489" r:id="rId16"/>
    <p:sldId id="7493" r:id="rId17"/>
    <p:sldId id="7494" r:id="rId18"/>
    <p:sldId id="7495" r:id="rId19"/>
    <p:sldId id="7490" r:id="rId20"/>
    <p:sldId id="7491" r:id="rId21"/>
    <p:sldId id="7492" r:id="rId22"/>
    <p:sldId id="7475" r:id="rId23"/>
    <p:sldId id="7476" r:id="rId24"/>
    <p:sldId id="7477" r:id="rId25"/>
    <p:sldId id="7486" r:id="rId26"/>
    <p:sldId id="746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6969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79906" autoAdjust="0"/>
  </p:normalViewPr>
  <p:slideViewPr>
    <p:cSldViewPr snapToGrid="0">
      <p:cViewPr varScale="1">
        <p:scale>
          <a:sx n="91" d="100"/>
          <a:sy n="91" d="100"/>
        </p:scale>
        <p:origin x="10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6E110-E30A-4A29-A458-40849CAA4CC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A03D4-DAA4-4A70-96B5-C96F0551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6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1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95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原形网络要为每个类别计算出一个原形表示</a:t>
            </a:r>
            <a:r>
              <a:rPr lang="en-US" altLang="zh-CN" dirty="0"/>
              <a:t>Ck,</a:t>
            </a:r>
            <a:r>
              <a:rPr lang="zh-CN" altLang="en-US" dirty="0"/>
              <a:t>通过一个非线性函数 </a:t>
            </a:r>
            <a:r>
              <a:rPr lang="en-US" altLang="zh-CN" dirty="0"/>
              <a:t>,</a:t>
            </a:r>
            <a:r>
              <a:rPr lang="zh-CN" altLang="en-US" dirty="0"/>
              <a:t>将维度</a:t>
            </a:r>
            <a:r>
              <a:rPr lang="en-US" altLang="zh-CN" dirty="0"/>
              <a:t>D</a:t>
            </a:r>
            <a:r>
              <a:rPr lang="zh-CN" altLang="en-US" dirty="0"/>
              <a:t>的样例数据映射到</a:t>
            </a:r>
            <a:r>
              <a:rPr lang="en-US" altLang="zh-CN" dirty="0"/>
              <a:t>M</a:t>
            </a:r>
            <a:r>
              <a:rPr lang="zh-CN" altLang="en-US" dirty="0"/>
              <a:t>维的空间上。</a:t>
            </a:r>
            <a:r>
              <a:rPr lang="en-US" altLang="zh-CN" dirty="0"/>
              <a:t>Ck</a:t>
            </a:r>
            <a:r>
              <a:rPr lang="zh-CN" altLang="en-US" dirty="0"/>
              <a:t>是对样例数据取均值得到的。在测试时，针对一个新样本</a:t>
            </a:r>
            <a:r>
              <a:rPr lang="en-US" altLang="zh-CN" dirty="0"/>
              <a:t>x</a:t>
            </a:r>
            <a:r>
              <a:rPr lang="zh-CN" altLang="en-US" dirty="0"/>
              <a:t>，计算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Ck</a:t>
            </a:r>
            <a:r>
              <a:rPr lang="zh-CN" altLang="en-US" dirty="0"/>
              <a:t>的距离</a:t>
            </a:r>
            <a:r>
              <a:rPr lang="en-US" altLang="zh-CN" dirty="0"/>
              <a:t>,</a:t>
            </a:r>
            <a:r>
              <a:rPr lang="zh-CN" altLang="en-US" dirty="0"/>
              <a:t>划分为距离最近的类。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训练过程是通过随机梯度下降法最小化目标函数：其中</a:t>
            </a:r>
            <a:r>
              <a:rPr lang="en-US" altLang="zh-CN" dirty="0"/>
              <a:t>k</a:t>
            </a:r>
            <a:r>
              <a:rPr lang="zh-CN" altLang="en-US" dirty="0"/>
              <a:t>为训练样本的真实标签。训练的</a:t>
            </a:r>
            <a:r>
              <a:rPr lang="en-US" altLang="zh-CN" dirty="0"/>
              <a:t>episode</a:t>
            </a:r>
            <a:r>
              <a:rPr lang="zh-CN" altLang="en-US" dirty="0"/>
              <a:t>为随机从训练集中选择的一个类子集，从这些类子集中选择一些样例数据作为支持（</a:t>
            </a:r>
            <a:r>
              <a:rPr lang="en-US" altLang="zh-CN" dirty="0"/>
              <a:t>support set</a:t>
            </a:r>
            <a:r>
              <a:rPr lang="zh-CN" altLang="en-US" dirty="0"/>
              <a:t>）集，其剩余的作为查询（</a:t>
            </a:r>
            <a:r>
              <a:rPr lang="en-US" altLang="zh-CN" dirty="0"/>
              <a:t>query set</a:t>
            </a:r>
            <a:r>
              <a:rPr lang="zh-CN" altLang="en-US" dirty="0"/>
              <a:t>）集。完整的</a:t>
            </a:r>
            <a:r>
              <a:rPr lang="en-US" altLang="zh-CN" dirty="0"/>
              <a:t>loss</a:t>
            </a:r>
            <a:r>
              <a:rPr lang="zh-CN" altLang="en-US" dirty="0"/>
              <a:t>计算过程我们参考伪码：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A03D4-DAA4-4A70-96B5-C96F0551EA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7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原形网络要为每个类别计算出一个原形表示</a:t>
            </a:r>
            <a:r>
              <a:rPr lang="en-US" altLang="zh-CN" dirty="0"/>
              <a:t>Ck,</a:t>
            </a:r>
            <a:r>
              <a:rPr lang="zh-CN" altLang="en-US" dirty="0"/>
              <a:t>通过一个非线性函数 </a:t>
            </a:r>
            <a:r>
              <a:rPr lang="en-US" altLang="zh-CN" dirty="0"/>
              <a:t>,</a:t>
            </a:r>
            <a:r>
              <a:rPr lang="zh-CN" altLang="en-US" dirty="0"/>
              <a:t>将维度</a:t>
            </a:r>
            <a:r>
              <a:rPr lang="en-US" altLang="zh-CN" dirty="0"/>
              <a:t>D</a:t>
            </a:r>
            <a:r>
              <a:rPr lang="zh-CN" altLang="en-US" dirty="0"/>
              <a:t>的样例数据映射到</a:t>
            </a:r>
            <a:r>
              <a:rPr lang="en-US" altLang="zh-CN" dirty="0"/>
              <a:t>M</a:t>
            </a:r>
            <a:r>
              <a:rPr lang="zh-CN" altLang="en-US" dirty="0"/>
              <a:t>维的空间上。</a:t>
            </a:r>
            <a:r>
              <a:rPr lang="en-US" altLang="zh-CN" dirty="0"/>
              <a:t>Ck</a:t>
            </a:r>
            <a:r>
              <a:rPr lang="zh-CN" altLang="en-US" dirty="0"/>
              <a:t>是对样例数据取均值得到的。在测试时，针对一个新样本</a:t>
            </a:r>
            <a:r>
              <a:rPr lang="en-US" altLang="zh-CN" dirty="0"/>
              <a:t>x</a:t>
            </a:r>
            <a:r>
              <a:rPr lang="zh-CN" altLang="en-US" dirty="0"/>
              <a:t>，计算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Ck</a:t>
            </a:r>
            <a:r>
              <a:rPr lang="zh-CN" altLang="en-US" dirty="0"/>
              <a:t>的距离</a:t>
            </a:r>
            <a:r>
              <a:rPr lang="en-US" altLang="zh-CN" dirty="0"/>
              <a:t>,</a:t>
            </a:r>
            <a:r>
              <a:rPr lang="zh-CN" altLang="en-US" dirty="0"/>
              <a:t>划分为距离最近的类。</a:t>
            </a:r>
            <a:endParaRPr lang="en-US" altLang="zh-CN" dirty="0"/>
          </a:p>
          <a:p>
            <a:r>
              <a:rPr lang="zh-CN" altLang="en-US" dirty="0"/>
              <a:t>这是针对新样本的基于</a:t>
            </a:r>
            <a:r>
              <a:rPr lang="en-US" altLang="zh-CN" dirty="0" err="1"/>
              <a:t>softmax</a:t>
            </a:r>
            <a:r>
              <a:rPr lang="zh-CN" altLang="en-US" dirty="0"/>
              <a:t>函数的输出概率。把数据归到</a:t>
            </a:r>
            <a:r>
              <a:rPr lang="en-US" altLang="zh-CN" dirty="0"/>
              <a:t>0-1.</a:t>
            </a:r>
          </a:p>
          <a:p>
            <a:r>
              <a:rPr lang="zh-CN" altLang="en-US" dirty="0"/>
              <a:t>训练过程是通过随机梯度下降法最小化目标函数：其中</a:t>
            </a:r>
            <a:r>
              <a:rPr lang="en-US" altLang="zh-CN" dirty="0"/>
              <a:t>k</a:t>
            </a:r>
            <a:r>
              <a:rPr lang="zh-CN" altLang="en-US" dirty="0"/>
              <a:t>为训练样本的真实标签。训练的</a:t>
            </a:r>
            <a:r>
              <a:rPr lang="en-US" altLang="zh-CN" dirty="0"/>
              <a:t>episode</a:t>
            </a:r>
            <a:r>
              <a:rPr lang="zh-CN" altLang="en-US" dirty="0"/>
              <a:t>为随机从训练集中选择的一个类子集，从这些类子集中选择一些样例数据作为支持（</a:t>
            </a:r>
            <a:r>
              <a:rPr lang="en-US" altLang="zh-CN" dirty="0"/>
              <a:t>support set</a:t>
            </a:r>
            <a:r>
              <a:rPr lang="zh-CN" altLang="en-US" dirty="0"/>
              <a:t>）集，其剩余的作为查询（</a:t>
            </a:r>
            <a:r>
              <a:rPr lang="en-US" altLang="zh-CN" dirty="0"/>
              <a:t>query set</a:t>
            </a:r>
            <a:r>
              <a:rPr lang="zh-CN" altLang="en-US" dirty="0"/>
              <a:t>）集。完整的</a:t>
            </a:r>
            <a:r>
              <a:rPr lang="en-US" altLang="zh-CN" dirty="0"/>
              <a:t>loss</a:t>
            </a:r>
            <a:r>
              <a:rPr lang="zh-CN" altLang="en-US" dirty="0"/>
              <a:t>计算过程我们参考伪码：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A03D4-DAA4-4A70-96B5-C96F0551EA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5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中心思想是后面两句。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2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14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66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0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9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7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5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学习对分类问题效果不好，从而提出深度学习。深度强化学习可以将当前状态映射到相应动作，基于预期回报评判动作价值。但是依赖于大量数据集，而且需要精准的反馈。深度元学习可以让人工智能具备快速学习的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8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8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41EC37-39CA-48CE-AB1D-67F1B5DEA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5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0B8C-B76E-4AA4-BD84-D81EA32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75F98-5F98-4245-B895-D5049C3E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FFB23-9B93-48AA-AEA5-5CF3DD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CD05-4FFE-4BF3-9185-532AE45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020D8-FF56-4E78-858A-D780593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D2654-5930-4525-91CA-4A5B394A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9556C-4819-4C10-9390-D830FFD2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DD4B9-4F0F-4224-ACA1-9E9AA5CD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E28B8-EC3E-4D82-A8E5-4294F4CA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DC4EB-275A-47A0-A611-58DFDD3C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9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3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9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6622-FEDC-482A-A949-AE9F3DEC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D33E-FE04-4FE1-B41F-91B20CD6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6405-C90D-47F8-8EE3-A240E914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ED2C9-22FB-4F26-8A74-4F180CD7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5E13-3C2B-4C2B-B6D5-D0E85606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7227-BE83-4E5F-90DB-3E5E4F3A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F31FA-D88C-4529-9ACB-1C6551B49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8BB3A-9C31-4DE2-9C13-D74E3FC9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43D95-71BF-41BA-99F3-DEA36F0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DB23A-2979-4D84-B1ED-8DF372C8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6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121A-BF55-4214-9D52-766FE5F7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EE9C7-854D-4439-AF14-35FD4B4AD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19E9C-1F84-452C-B005-E0818837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13842-2825-4C82-B641-3753378E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B952D-48B2-4E4F-B4FA-40C2303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FF058-4B34-4257-BE4C-E88C51EF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6CDC-DE8A-477A-9CC8-E421DCFE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F4E54-948A-41F9-BE26-6E12A938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57F70-65BC-4B86-8734-16775A964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AA0E4-6336-494C-BD7C-150121268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663F-4548-45B7-BF24-6EDB7AF68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8F6FD1-C90B-4B68-BDAC-6CC4DD6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80ED0-1719-44F2-8B67-CB2686A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F848F-72B8-4325-9800-7309C4A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855A-356D-46CF-9126-D5F18B48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2E551-4BB8-4532-BF69-6A3F787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65941-715F-4D94-9E87-14DC4B08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16E73-4EA5-4B3F-9528-AE82C5E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0F21A-A0A0-4C9B-AFD3-4FAF78F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4BC4C-9782-4FF4-8986-9A147C9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4EF78-3EAF-462B-A6D1-875E7A9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E66E5-BB79-443C-A8C1-DB7C0020E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A447-F953-463D-93EC-984ED884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08A24-A455-4E4E-9697-12B64F0F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7B68D-69EA-43F2-917D-E2EE5B6C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FC0E-A3E1-44F9-9CBB-C2E2904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20977-0CBB-4278-8193-966C7225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62513-AB5A-4D73-BA21-324ECE30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56553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4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296C-D4FE-46CC-B1DC-C587196A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92739-4775-4F24-A96C-A9F5EE29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5EF32-24D7-43BD-8293-7F620B51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04BA8-1E78-4FF9-ABB2-555264EA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FB889-007F-4B38-9134-033CC5F8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02942-0370-4C35-A0F9-9542D4B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6C71EC-BE00-4DF6-BD78-7BDA5BD0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D7D2-CB81-46C0-9A20-B7343BC1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18D94-5AAF-4813-BF61-52693E534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BE47-339E-4EDF-9587-350CF134157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F8A7-E1ED-4D95-8EEC-B763D9D12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16A6B-2F51-47B5-B16A-802BD1CC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interest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A152294-81CD-4CF1-B575-4E48A34A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90348" y="2413337"/>
            <a:ext cx="5060321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时尚中黑简体" panose="0101010401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Meta-Learning</a:t>
            </a:r>
            <a:endParaRPr lang="zh-CN" altLang="en-US" sz="6000" dirty="0">
              <a:latin typeface="Times New Roman" panose="02020603050405020304" pitchFamily="18" charset="0"/>
              <a:ea typeface="时尚中黑简体" panose="0101010401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222343" y="5222402"/>
            <a:ext cx="1765300" cy="738664"/>
            <a:chOff x="1381916" y="3400818"/>
            <a:chExt cx="1765300" cy="738664"/>
          </a:xfrm>
          <a:solidFill>
            <a:srgbClr val="595959"/>
          </a:solidFill>
        </p:grpSpPr>
        <p:sp>
          <p:nvSpPr>
            <p:cNvPr id="20" name="矩形 19"/>
            <p:cNvSpPr/>
            <p:nvPr/>
          </p:nvSpPr>
          <p:spPr>
            <a:xfrm>
              <a:off x="1381916" y="3400818"/>
              <a:ext cx="1765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55469" y="3400818"/>
              <a:ext cx="1618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许睿</a:t>
              </a:r>
              <a:endParaRPr lang="en-US" altLang="zh-CN" sz="1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2019 07 11</a:t>
              </a:r>
              <a:endParaRPr lang="zh-CN" altLang="en-US" sz="1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8"/>
            <a:ext cx="12239350" cy="685859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34F316-3D3F-4D52-8B3E-57CC160BEACF}"/>
              </a:ext>
            </a:extLst>
          </p:cNvPr>
          <p:cNvGrpSpPr/>
          <p:nvPr/>
        </p:nvGrpSpPr>
        <p:grpSpPr>
          <a:xfrm>
            <a:off x="307721" y="280496"/>
            <a:ext cx="3026960" cy="523220"/>
            <a:chOff x="568442" y="267795"/>
            <a:chExt cx="3026960" cy="523221"/>
          </a:xfrm>
        </p:grpSpPr>
        <p:sp>
          <p:nvSpPr>
            <p:cNvPr id="23" name="文本框 23">
              <a:extLst>
                <a:ext uri="{FF2B5EF4-FFF2-40B4-BE49-F238E27FC236}">
                  <a16:creationId xmlns:a16="http://schemas.microsoft.com/office/drawing/2014/main" id="{06683038-60DF-47CC-980F-917E62ADD3C1}"/>
                </a:ext>
              </a:extLst>
            </p:cNvPr>
            <p:cNvSpPr txBox="1"/>
            <p:nvPr/>
          </p:nvSpPr>
          <p:spPr>
            <a:xfrm>
              <a:off x="720897" y="267795"/>
              <a:ext cx="2874505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How to implement</a:t>
              </a:r>
              <a:endParaRPr lang="zh-CN" altLang="en-US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B988C4F-3D79-4D02-B081-54B7361243B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8" name="Freeform 5"/>
          <p:cNvSpPr/>
          <p:nvPr/>
        </p:nvSpPr>
        <p:spPr bwMode="auto">
          <a:xfrm>
            <a:off x="1336885" y="1913087"/>
            <a:ext cx="714787" cy="62121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 lim="800000"/>
          </a:ln>
        </p:spPr>
        <p:txBody>
          <a:bodyPr lIns="72568" tIns="36285" rIns="72568" bIns="36285"/>
          <a:lstStyle/>
          <a:p>
            <a:pPr>
              <a:defRPr/>
            </a:pPr>
            <a:endParaRPr lang="zh-CN" altLang="en-US" sz="1351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9" name="组合 47"/>
          <p:cNvGrpSpPr/>
          <p:nvPr/>
        </p:nvGrpSpPr>
        <p:grpSpPr bwMode="auto">
          <a:xfrm>
            <a:off x="1589684" y="2108523"/>
            <a:ext cx="175636" cy="226582"/>
            <a:chOff x="12327414" y="858402"/>
            <a:chExt cx="370336" cy="484095"/>
          </a:xfrm>
        </p:grpSpPr>
        <p:sp>
          <p:nvSpPr>
            <p:cNvPr id="10" name="Freeform 56"/>
            <p:cNvSpPr>
              <a:spLocks noEditPoints="1"/>
            </p:cNvSpPr>
            <p:nvPr/>
          </p:nvSpPr>
          <p:spPr bwMode="auto">
            <a:xfrm>
              <a:off x="12327414" y="858402"/>
              <a:ext cx="193109" cy="484093"/>
            </a:xfrm>
            <a:custGeom>
              <a:avLst/>
              <a:gdLst>
                <a:gd name="T0" fmla="*/ 105898 w 31"/>
                <a:gd name="T1" fmla="*/ 0 h 77"/>
                <a:gd name="T2" fmla="*/ 174421 w 31"/>
                <a:gd name="T3" fmla="*/ 31435 h 77"/>
                <a:gd name="T4" fmla="*/ 193109 w 31"/>
                <a:gd name="T5" fmla="*/ 113165 h 77"/>
                <a:gd name="T6" fmla="*/ 193109 w 31"/>
                <a:gd name="T7" fmla="*/ 396076 h 77"/>
                <a:gd name="T8" fmla="*/ 168192 w 31"/>
                <a:gd name="T9" fmla="*/ 465232 h 77"/>
                <a:gd name="T10" fmla="*/ 99669 w 31"/>
                <a:gd name="T11" fmla="*/ 484093 h 77"/>
                <a:gd name="T12" fmla="*/ 12459 w 31"/>
                <a:gd name="T13" fmla="*/ 452658 h 77"/>
                <a:gd name="T14" fmla="*/ 0 w 31"/>
                <a:gd name="T15" fmla="*/ 358355 h 77"/>
                <a:gd name="T16" fmla="*/ 0 w 31"/>
                <a:gd name="T17" fmla="*/ 132025 h 77"/>
                <a:gd name="T18" fmla="*/ 18688 w 31"/>
                <a:gd name="T19" fmla="*/ 37722 h 77"/>
                <a:gd name="T20" fmla="*/ 105898 w 31"/>
                <a:gd name="T21" fmla="*/ 0 h 77"/>
                <a:gd name="T22" fmla="*/ 99669 w 31"/>
                <a:gd name="T23" fmla="*/ 440085 h 77"/>
                <a:gd name="T24" fmla="*/ 137045 w 31"/>
                <a:gd name="T25" fmla="*/ 370928 h 77"/>
                <a:gd name="T26" fmla="*/ 137045 w 31"/>
                <a:gd name="T27" fmla="*/ 106878 h 77"/>
                <a:gd name="T28" fmla="*/ 99669 w 31"/>
                <a:gd name="T29" fmla="*/ 44008 h 77"/>
                <a:gd name="T30" fmla="*/ 56064 w 31"/>
                <a:gd name="T31" fmla="*/ 106878 h 77"/>
                <a:gd name="T32" fmla="*/ 56064 w 31"/>
                <a:gd name="T33" fmla="*/ 125738 h 77"/>
                <a:gd name="T34" fmla="*/ 56064 w 31"/>
                <a:gd name="T35" fmla="*/ 144599 h 77"/>
                <a:gd name="T36" fmla="*/ 56064 w 31"/>
                <a:gd name="T37" fmla="*/ 220042 h 77"/>
                <a:gd name="T38" fmla="*/ 56064 w 31"/>
                <a:gd name="T39" fmla="*/ 301772 h 77"/>
                <a:gd name="T40" fmla="*/ 56064 w 31"/>
                <a:gd name="T41" fmla="*/ 370928 h 77"/>
                <a:gd name="T42" fmla="*/ 99669 w 31"/>
                <a:gd name="T43" fmla="*/ 440085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1" h="77">
                  <a:moveTo>
                    <a:pt x="17" y="0"/>
                  </a:moveTo>
                  <a:cubicBezTo>
                    <a:pt x="22" y="0"/>
                    <a:pt x="26" y="2"/>
                    <a:pt x="28" y="5"/>
                  </a:cubicBezTo>
                  <a:cubicBezTo>
                    <a:pt x="30" y="8"/>
                    <a:pt x="31" y="12"/>
                    <a:pt x="31" y="18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7"/>
                    <a:pt x="30" y="71"/>
                    <a:pt x="27" y="74"/>
                  </a:cubicBezTo>
                  <a:cubicBezTo>
                    <a:pt x="24" y="76"/>
                    <a:pt x="21" y="77"/>
                    <a:pt x="16" y="77"/>
                  </a:cubicBezTo>
                  <a:cubicBezTo>
                    <a:pt x="9" y="77"/>
                    <a:pt x="5" y="76"/>
                    <a:pt x="2" y="72"/>
                  </a:cubicBezTo>
                  <a:cubicBezTo>
                    <a:pt x="1" y="69"/>
                    <a:pt x="0" y="64"/>
                    <a:pt x="0" y="5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8"/>
                    <a:pt x="3" y="6"/>
                  </a:cubicBezTo>
                  <a:cubicBezTo>
                    <a:pt x="5" y="2"/>
                    <a:pt x="10" y="0"/>
                    <a:pt x="17" y="0"/>
                  </a:cubicBezTo>
                  <a:close/>
                  <a:moveTo>
                    <a:pt x="16" y="70"/>
                  </a:moveTo>
                  <a:cubicBezTo>
                    <a:pt x="20" y="70"/>
                    <a:pt x="22" y="66"/>
                    <a:pt x="22" y="5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0"/>
                    <a:pt x="20" y="7"/>
                    <a:pt x="16" y="7"/>
                  </a:cubicBezTo>
                  <a:cubicBezTo>
                    <a:pt x="11" y="7"/>
                    <a:pt x="9" y="11"/>
                    <a:pt x="9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6"/>
                    <a:pt x="11" y="70"/>
                    <a:pt x="16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12584001" y="863694"/>
              <a:ext cx="113749" cy="478803"/>
            </a:xfrm>
            <a:custGeom>
              <a:avLst/>
              <a:gdLst>
                <a:gd name="T0" fmla="*/ 0 w 18"/>
                <a:gd name="T1" fmla="*/ 69300 h 76"/>
                <a:gd name="T2" fmla="*/ 69513 w 18"/>
                <a:gd name="T3" fmla="*/ 0 h 76"/>
                <a:gd name="T4" fmla="*/ 113749 w 18"/>
                <a:gd name="T5" fmla="*/ 0 h 76"/>
                <a:gd name="T6" fmla="*/ 113749 w 18"/>
                <a:gd name="T7" fmla="*/ 478803 h 76"/>
                <a:gd name="T8" fmla="*/ 50555 w 18"/>
                <a:gd name="T9" fmla="*/ 478803 h 76"/>
                <a:gd name="T10" fmla="*/ 50555 w 18"/>
                <a:gd name="T11" fmla="*/ 119701 h 76"/>
                <a:gd name="T12" fmla="*/ 0 w 18"/>
                <a:gd name="T13" fmla="*/ 119701 h 76"/>
                <a:gd name="T14" fmla="*/ 0 w 18"/>
                <a:gd name="T15" fmla="*/ 69300 h 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76">
                  <a:moveTo>
                    <a:pt x="0" y="11"/>
                  </a:moveTo>
                  <a:cubicBezTo>
                    <a:pt x="7" y="10"/>
                    <a:pt x="10" y="7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13" name="Freeform 5"/>
          <p:cNvSpPr/>
          <p:nvPr/>
        </p:nvSpPr>
        <p:spPr bwMode="auto">
          <a:xfrm>
            <a:off x="1323874" y="3365178"/>
            <a:ext cx="714787" cy="62121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28575" cap="flat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txBody>
          <a:bodyPr lIns="72568" tIns="36285" rIns="72568" bIns="36285"/>
          <a:lstStyle/>
          <a:p>
            <a:pPr>
              <a:defRPr/>
            </a:pPr>
            <a:endParaRPr lang="zh-CN" altLang="en-US" sz="1351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14" name="组合 51"/>
          <p:cNvGrpSpPr/>
          <p:nvPr/>
        </p:nvGrpSpPr>
        <p:grpSpPr bwMode="auto">
          <a:xfrm>
            <a:off x="1562877" y="3567879"/>
            <a:ext cx="202111" cy="226582"/>
            <a:chOff x="952501" y="6013451"/>
            <a:chExt cx="255587" cy="290513"/>
          </a:xfrm>
        </p:grpSpPr>
        <p:sp>
          <p:nvSpPr>
            <p:cNvPr id="15" name="Freeform 59"/>
            <p:cNvSpPr>
              <a:spLocks noEditPoints="1"/>
            </p:cNvSpPr>
            <p:nvPr/>
          </p:nvSpPr>
          <p:spPr bwMode="auto">
            <a:xfrm>
              <a:off x="952501" y="6013451"/>
              <a:ext cx="115888" cy="290513"/>
            </a:xfrm>
            <a:custGeom>
              <a:avLst/>
              <a:gdLst>
                <a:gd name="T0" fmla="*/ 63551 w 31"/>
                <a:gd name="T1" fmla="*/ 0 h 77"/>
                <a:gd name="T2" fmla="*/ 104673 w 31"/>
                <a:gd name="T3" fmla="*/ 18864 h 77"/>
                <a:gd name="T4" fmla="*/ 115888 w 31"/>
                <a:gd name="T5" fmla="*/ 67912 h 77"/>
                <a:gd name="T6" fmla="*/ 115888 w 31"/>
                <a:gd name="T7" fmla="*/ 233920 h 77"/>
                <a:gd name="T8" fmla="*/ 100935 w 31"/>
                <a:gd name="T9" fmla="*/ 275421 h 77"/>
                <a:gd name="T10" fmla="*/ 59813 w 31"/>
                <a:gd name="T11" fmla="*/ 290513 h 77"/>
                <a:gd name="T12" fmla="*/ 11215 w 31"/>
                <a:gd name="T13" fmla="*/ 267876 h 77"/>
                <a:gd name="T14" fmla="*/ 0 w 31"/>
                <a:gd name="T15" fmla="*/ 211282 h 77"/>
                <a:gd name="T16" fmla="*/ 0 w 31"/>
                <a:gd name="T17" fmla="*/ 79231 h 77"/>
                <a:gd name="T18" fmla="*/ 11215 w 31"/>
                <a:gd name="T19" fmla="*/ 18864 h 77"/>
                <a:gd name="T20" fmla="*/ 63551 w 31"/>
                <a:gd name="T21" fmla="*/ 0 h 77"/>
                <a:gd name="T22" fmla="*/ 59813 w 31"/>
                <a:gd name="T23" fmla="*/ 264103 h 77"/>
                <a:gd name="T24" fmla="*/ 82243 w 31"/>
                <a:gd name="T25" fmla="*/ 222601 h 77"/>
                <a:gd name="T26" fmla="*/ 82243 w 31"/>
                <a:gd name="T27" fmla="*/ 64139 h 77"/>
                <a:gd name="T28" fmla="*/ 59813 w 31"/>
                <a:gd name="T29" fmla="*/ 26410 h 77"/>
                <a:gd name="T30" fmla="*/ 33645 w 31"/>
                <a:gd name="T31" fmla="*/ 64139 h 77"/>
                <a:gd name="T32" fmla="*/ 33645 w 31"/>
                <a:gd name="T33" fmla="*/ 75458 h 77"/>
                <a:gd name="T34" fmla="*/ 33645 w 31"/>
                <a:gd name="T35" fmla="*/ 86777 h 77"/>
                <a:gd name="T36" fmla="*/ 33645 w 31"/>
                <a:gd name="T37" fmla="*/ 132051 h 77"/>
                <a:gd name="T38" fmla="*/ 33645 w 31"/>
                <a:gd name="T39" fmla="*/ 181099 h 77"/>
                <a:gd name="T40" fmla="*/ 33645 w 31"/>
                <a:gd name="T41" fmla="*/ 222601 h 77"/>
                <a:gd name="T42" fmla="*/ 59813 w 31"/>
                <a:gd name="T43" fmla="*/ 264103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1" h="77">
                  <a:moveTo>
                    <a:pt x="17" y="0"/>
                  </a:moveTo>
                  <a:cubicBezTo>
                    <a:pt x="22" y="0"/>
                    <a:pt x="26" y="1"/>
                    <a:pt x="28" y="5"/>
                  </a:cubicBezTo>
                  <a:cubicBezTo>
                    <a:pt x="30" y="8"/>
                    <a:pt x="31" y="12"/>
                    <a:pt x="31" y="18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7"/>
                    <a:pt x="30" y="71"/>
                    <a:pt x="27" y="73"/>
                  </a:cubicBezTo>
                  <a:cubicBezTo>
                    <a:pt x="25" y="76"/>
                    <a:pt x="21" y="77"/>
                    <a:pt x="16" y="77"/>
                  </a:cubicBezTo>
                  <a:cubicBezTo>
                    <a:pt x="9" y="77"/>
                    <a:pt x="5" y="75"/>
                    <a:pt x="3" y="71"/>
                  </a:cubicBezTo>
                  <a:cubicBezTo>
                    <a:pt x="1" y="69"/>
                    <a:pt x="0" y="64"/>
                    <a:pt x="0" y="5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10" y="0"/>
                    <a:pt x="17" y="0"/>
                  </a:cubicBezTo>
                  <a:close/>
                  <a:moveTo>
                    <a:pt x="16" y="70"/>
                  </a:moveTo>
                  <a:cubicBezTo>
                    <a:pt x="20" y="70"/>
                    <a:pt x="22" y="66"/>
                    <a:pt x="22" y="5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0"/>
                    <a:pt x="20" y="7"/>
                    <a:pt x="16" y="7"/>
                  </a:cubicBezTo>
                  <a:cubicBezTo>
                    <a:pt x="11" y="7"/>
                    <a:pt x="9" y="10"/>
                    <a:pt x="9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6"/>
                    <a:pt x="11" y="70"/>
                    <a:pt x="16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16" name="Freeform 60"/>
            <p:cNvSpPr/>
            <p:nvPr/>
          </p:nvSpPr>
          <p:spPr bwMode="auto">
            <a:xfrm>
              <a:off x="1090613" y="6013451"/>
              <a:ext cx="117475" cy="290513"/>
            </a:xfrm>
            <a:custGeom>
              <a:avLst/>
              <a:gdLst>
                <a:gd name="T0" fmla="*/ 0 w 31"/>
                <a:gd name="T1" fmla="*/ 60366 h 77"/>
                <a:gd name="T2" fmla="*/ 15158 w 31"/>
                <a:gd name="T3" fmla="*/ 15092 h 77"/>
                <a:gd name="T4" fmla="*/ 60632 w 31"/>
                <a:gd name="T5" fmla="*/ 0 h 77"/>
                <a:gd name="T6" fmla="*/ 109896 w 31"/>
                <a:gd name="T7" fmla="*/ 22637 h 77"/>
                <a:gd name="T8" fmla="*/ 117475 w 31"/>
                <a:gd name="T9" fmla="*/ 83004 h 77"/>
                <a:gd name="T10" fmla="*/ 113685 w 31"/>
                <a:gd name="T11" fmla="*/ 113187 h 77"/>
                <a:gd name="T12" fmla="*/ 102317 w 31"/>
                <a:gd name="T13" fmla="*/ 143370 h 77"/>
                <a:gd name="T14" fmla="*/ 68211 w 31"/>
                <a:gd name="T15" fmla="*/ 196191 h 77"/>
                <a:gd name="T16" fmla="*/ 41685 w 31"/>
                <a:gd name="T17" fmla="*/ 256557 h 77"/>
                <a:gd name="T18" fmla="*/ 117475 w 31"/>
                <a:gd name="T19" fmla="*/ 256557 h 77"/>
                <a:gd name="T20" fmla="*/ 117475 w 31"/>
                <a:gd name="T21" fmla="*/ 286740 h 77"/>
                <a:gd name="T22" fmla="*/ 30316 w 31"/>
                <a:gd name="T23" fmla="*/ 290513 h 77"/>
                <a:gd name="T24" fmla="*/ 0 w 31"/>
                <a:gd name="T25" fmla="*/ 286740 h 77"/>
                <a:gd name="T26" fmla="*/ 0 w 31"/>
                <a:gd name="T27" fmla="*/ 286740 h 77"/>
                <a:gd name="T28" fmla="*/ 18948 w 31"/>
                <a:gd name="T29" fmla="*/ 207509 h 77"/>
                <a:gd name="T30" fmla="*/ 64422 w 31"/>
                <a:gd name="T31" fmla="*/ 139597 h 77"/>
                <a:gd name="T32" fmla="*/ 79580 w 31"/>
                <a:gd name="T33" fmla="*/ 75458 h 77"/>
                <a:gd name="T34" fmla="*/ 79580 w 31"/>
                <a:gd name="T35" fmla="*/ 71685 h 77"/>
                <a:gd name="T36" fmla="*/ 79580 w 31"/>
                <a:gd name="T37" fmla="*/ 64139 h 77"/>
                <a:gd name="T38" fmla="*/ 79580 w 31"/>
                <a:gd name="T39" fmla="*/ 45275 h 77"/>
                <a:gd name="T40" fmla="*/ 56843 w 31"/>
                <a:gd name="T41" fmla="*/ 26410 h 77"/>
                <a:gd name="T42" fmla="*/ 37895 w 31"/>
                <a:gd name="T43" fmla="*/ 60366 h 77"/>
                <a:gd name="T44" fmla="*/ 37895 w 31"/>
                <a:gd name="T45" fmla="*/ 71685 h 77"/>
                <a:gd name="T46" fmla="*/ 37895 w 31"/>
                <a:gd name="T47" fmla="*/ 79231 h 77"/>
                <a:gd name="T48" fmla="*/ 37895 w 31"/>
                <a:gd name="T49" fmla="*/ 86777 h 77"/>
                <a:gd name="T50" fmla="*/ 37895 w 31"/>
                <a:gd name="T51" fmla="*/ 98095 h 77"/>
                <a:gd name="T52" fmla="*/ 0 w 31"/>
                <a:gd name="T53" fmla="*/ 98095 h 77"/>
                <a:gd name="T54" fmla="*/ 0 w 31"/>
                <a:gd name="T55" fmla="*/ 60366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1" h="77">
                  <a:moveTo>
                    <a:pt x="0" y="16"/>
                  </a:moveTo>
                  <a:cubicBezTo>
                    <a:pt x="0" y="10"/>
                    <a:pt x="2" y="6"/>
                    <a:pt x="4" y="4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0" y="9"/>
                    <a:pt x="31" y="14"/>
                    <a:pt x="31" y="22"/>
                  </a:cubicBezTo>
                  <a:cubicBezTo>
                    <a:pt x="31" y="25"/>
                    <a:pt x="31" y="28"/>
                    <a:pt x="30" y="30"/>
                  </a:cubicBezTo>
                  <a:cubicBezTo>
                    <a:pt x="30" y="32"/>
                    <a:pt x="29" y="35"/>
                    <a:pt x="27" y="38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4" y="58"/>
                    <a:pt x="12" y="63"/>
                    <a:pt x="1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8"/>
                    <a:pt x="2" y="61"/>
                    <a:pt x="5" y="55"/>
                  </a:cubicBezTo>
                  <a:cubicBezTo>
                    <a:pt x="7" y="51"/>
                    <a:pt x="11" y="45"/>
                    <a:pt x="17" y="37"/>
                  </a:cubicBezTo>
                  <a:cubicBezTo>
                    <a:pt x="20" y="32"/>
                    <a:pt x="21" y="27"/>
                    <a:pt x="21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3"/>
                    <a:pt x="21" y="12"/>
                  </a:cubicBezTo>
                  <a:cubicBezTo>
                    <a:pt x="20" y="9"/>
                    <a:pt x="18" y="7"/>
                    <a:pt x="15" y="7"/>
                  </a:cubicBezTo>
                  <a:cubicBezTo>
                    <a:pt x="11" y="7"/>
                    <a:pt x="10" y="10"/>
                    <a:pt x="10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300728" y="962218"/>
            <a:ext cx="2126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examples: </a:t>
            </a:r>
          </a:p>
        </p:txBody>
      </p:sp>
      <p:sp>
        <p:nvSpPr>
          <p:cNvPr id="4" name="矩形 3"/>
          <p:cNvSpPr/>
          <p:nvPr/>
        </p:nvSpPr>
        <p:spPr>
          <a:xfrm>
            <a:off x="2349324" y="1861147"/>
            <a:ext cx="252505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metric-based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 </a:t>
            </a:r>
          </a:p>
        </p:txBody>
      </p:sp>
      <p:sp>
        <p:nvSpPr>
          <p:cNvPr id="6" name="矩形 5"/>
          <p:cNvSpPr/>
          <p:nvPr/>
        </p:nvSpPr>
        <p:spPr>
          <a:xfrm>
            <a:off x="2277664" y="3429000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</a:t>
            </a:r>
          </a:p>
        </p:txBody>
      </p:sp>
      <p:sp>
        <p:nvSpPr>
          <p:cNvPr id="12" name="下箭头 11"/>
          <p:cNvSpPr/>
          <p:nvPr/>
        </p:nvSpPr>
        <p:spPr>
          <a:xfrm rot="5400000">
            <a:off x="4881920" y="2252314"/>
            <a:ext cx="205865" cy="220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5400000">
            <a:off x="3647614" y="3786915"/>
            <a:ext cx="205865" cy="220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50" y="-11189"/>
            <a:ext cx="12239350" cy="68585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AC502B-BCFB-4778-A31C-7367BB0CCAD2}"/>
              </a:ext>
            </a:extLst>
          </p:cNvPr>
          <p:cNvSpPr txBox="1"/>
          <p:nvPr/>
        </p:nvSpPr>
        <p:spPr>
          <a:xfrm>
            <a:off x="3645577" y="996929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Prototypical Network[3] 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B988C4F-3D79-4D02-B081-54B7361243BD}"/>
              </a:ext>
            </a:extLst>
          </p:cNvPr>
          <p:cNvSpPr/>
          <p:nvPr/>
        </p:nvSpPr>
        <p:spPr>
          <a:xfrm rot="16200000" flipH="1" flipV="1">
            <a:off x="231787" y="467611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 rotWithShape="1">
          <a:blip r:embed="rId4"/>
          <a:srcRect r="50635" b="36631"/>
          <a:stretch/>
        </p:blipFill>
        <p:spPr>
          <a:xfrm>
            <a:off x="2990471" y="1639768"/>
            <a:ext cx="4481747" cy="2932232"/>
          </a:xfrm>
          <a:prstGeom prst="rect">
            <a:avLst/>
          </a:prstGeom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2F96FC3D-6AF0-4C84-95A9-09C9CC56F465}"/>
              </a:ext>
            </a:extLst>
          </p:cNvPr>
          <p:cNvSpPr txBox="1"/>
          <p:nvPr/>
        </p:nvSpPr>
        <p:spPr>
          <a:xfrm>
            <a:off x="460176" y="280496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How to implement</a:t>
            </a:r>
            <a:endParaRPr lang="zh-CN" altLang="en-US" sz="2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A00F65-5BD9-464C-8789-E5B49B6F051A}"/>
              </a:ext>
            </a:extLst>
          </p:cNvPr>
          <p:cNvSpPr/>
          <p:nvPr/>
        </p:nvSpPr>
        <p:spPr>
          <a:xfrm>
            <a:off x="3334681" y="4848900"/>
            <a:ext cx="4137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 Prototypical Network in few-shot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50" y="-594"/>
            <a:ext cx="12239350" cy="6858594"/>
          </a:xfrm>
          <a:prstGeom prst="rect">
            <a:avLst/>
          </a:prstGeom>
        </p:spPr>
      </p:pic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B988C4F-3D79-4D02-B081-54B7361243BD}"/>
              </a:ext>
            </a:extLst>
          </p:cNvPr>
          <p:cNvSpPr/>
          <p:nvPr/>
        </p:nvSpPr>
        <p:spPr>
          <a:xfrm rot="16200000" flipH="1" flipV="1">
            <a:off x="231787" y="467611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AE9AF5-34D1-4830-A735-DC445C8F5A64}"/>
              </a:ext>
            </a:extLst>
          </p:cNvPr>
          <p:cNvSpPr/>
          <p:nvPr/>
        </p:nvSpPr>
        <p:spPr>
          <a:xfrm>
            <a:off x="1982058" y="1696423"/>
            <a:ext cx="90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prototype is the mean vector of the embedded support points belonging to its class: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1DA645F2-B7A5-4BEF-8B81-C7D331F28520}"/>
                  </a:ext>
                </a:extLst>
              </p:cNvPr>
              <p:cNvSpPr txBox="1"/>
              <p:nvPr/>
            </p:nvSpPr>
            <p:spPr>
              <a:xfrm>
                <a:off x="4888371" y="2318108"/>
                <a:ext cx="2415085" cy="504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func>
                      <m:func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18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Ʃ</m:t>
                            </m:r>
                          </m:e>
                          <m:lim>
                            <m:r>
                              <a:rPr lang="zh-CN" sz="18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（</m:t>
                            </m:r>
                            <m:sSub>
                              <m:sSubPr>
                                <m:ctrlPr>
                                  <a:rPr lang="zh-CN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sz="18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）</m:t>
                            </m:r>
                            <m:r>
                              <m:rPr>
                                <m:sty m:val="p"/>
                              </m:rPr>
                              <a:rPr lang="en-US" sz="18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ϵ</m:t>
                            </m:r>
                            <m:sSub>
                              <m:sSubPr>
                                <m:ctrlPr>
                                  <a:rPr lang="zh-CN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Ф</m:t>
                            </m:r>
                          </m:sub>
                        </m:sSub>
                        <m:sSub>
                          <m:sSubPr>
                            <m:ctrlPr>
                              <a:rPr lang="zh-C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1DA645F2-B7A5-4BEF-8B81-C7D331F28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71" y="2318108"/>
                <a:ext cx="2415085" cy="504305"/>
              </a:xfrm>
              <a:prstGeom prst="rect">
                <a:avLst/>
              </a:prstGeom>
              <a:blipFill>
                <a:blip r:embed="rId4"/>
                <a:stretch>
                  <a:fillRect l="-2525" t="-4819" r="-3788" b="-2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0B977E-A9F2-45BD-AAD5-66449714C1AE}"/>
                  </a:ext>
                </a:extLst>
              </p:cNvPr>
              <p:cNvSpPr/>
              <p:nvPr/>
            </p:nvSpPr>
            <p:spPr>
              <a:xfrm>
                <a:off x="4000633" y="3553053"/>
                <a:ext cx="4238083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Ф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</m:t>
                                  </m:r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fNam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Ф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0B977E-A9F2-45BD-AAD5-66449714C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33" y="3553053"/>
                <a:ext cx="4238083" cy="703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0258651-B566-4250-954E-E4265CF2757F}"/>
                  </a:ext>
                </a:extLst>
              </p:cNvPr>
              <p:cNvSpPr/>
              <p:nvPr/>
            </p:nvSpPr>
            <p:spPr>
              <a:xfrm>
                <a:off x="4755628" y="4817146"/>
                <a:ext cx="2384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k|x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0258651-B566-4250-954E-E4265CF27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8" y="4817146"/>
                <a:ext cx="2384307" cy="369332"/>
              </a:xfrm>
              <a:prstGeom prst="rect">
                <a:avLst/>
              </a:prstGeom>
              <a:blipFill>
                <a:blip r:embed="rId6"/>
                <a:stretch>
                  <a:fillRect l="-512" t="-8197" r="-2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D95154AF-2E2D-483D-BD21-4BBF28493CC8}"/>
              </a:ext>
            </a:extLst>
          </p:cNvPr>
          <p:cNvSpPr/>
          <p:nvPr/>
        </p:nvSpPr>
        <p:spPr>
          <a:xfrm>
            <a:off x="1982058" y="2868031"/>
            <a:ext cx="9378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rototypical networks produce a distribution over classes for a query point x based on a softmax over distances to the prototypes in the embedding space: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897726-4431-42AD-AD96-3C3EEAC6E1D9}"/>
              </a:ext>
            </a:extLst>
          </p:cNvPr>
          <p:cNvSpPr/>
          <p:nvPr/>
        </p:nvSpPr>
        <p:spPr>
          <a:xfrm>
            <a:off x="2066141" y="425606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loss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23">
            <a:extLst>
              <a:ext uri="{FF2B5EF4-FFF2-40B4-BE49-F238E27FC236}">
                <a16:creationId xmlns:a16="http://schemas.microsoft.com/office/drawing/2014/main" id="{3DFCF9CF-C384-4AB1-9B08-E0BE3732D78C}"/>
              </a:ext>
            </a:extLst>
          </p:cNvPr>
          <p:cNvSpPr txBox="1"/>
          <p:nvPr/>
        </p:nvSpPr>
        <p:spPr>
          <a:xfrm>
            <a:off x="460176" y="280496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How to implement</a:t>
            </a:r>
            <a:endParaRPr lang="zh-CN" altLang="en-US" sz="2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98C9D5-64F1-43A6-8083-BB13E82CDADB}"/>
              </a:ext>
            </a:extLst>
          </p:cNvPr>
          <p:cNvSpPr txBox="1"/>
          <p:nvPr/>
        </p:nvSpPr>
        <p:spPr>
          <a:xfrm>
            <a:off x="3645577" y="996929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Prototypical Network</a:t>
            </a:r>
          </a:p>
        </p:txBody>
      </p:sp>
    </p:spTree>
    <p:extLst>
      <p:ext uri="{BB962C8B-B14F-4D97-AF65-F5344CB8AC3E}">
        <p14:creationId xmlns:p14="http://schemas.microsoft.com/office/powerpoint/2010/main" val="214281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50" y="-2278"/>
            <a:ext cx="12239350" cy="6858594"/>
          </a:xfrm>
          <a:prstGeom prst="rect">
            <a:avLst/>
          </a:prstGeom>
        </p:spPr>
      </p:pic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B988C4F-3D79-4D02-B081-54B7361243BD}"/>
              </a:ext>
            </a:extLst>
          </p:cNvPr>
          <p:cNvSpPr/>
          <p:nvPr/>
        </p:nvSpPr>
        <p:spPr>
          <a:xfrm rot="16200000" flipH="1" flipV="1">
            <a:off x="231787" y="467611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A2E1B8-669E-4FF2-825F-D2C363D6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86" y="1627163"/>
            <a:ext cx="8407123" cy="4405706"/>
          </a:xfrm>
          <a:prstGeom prst="rect">
            <a:avLst/>
          </a:prstGeom>
        </p:spPr>
      </p:pic>
      <p:sp>
        <p:nvSpPr>
          <p:cNvPr id="9" name="文本框 23">
            <a:extLst>
              <a:ext uri="{FF2B5EF4-FFF2-40B4-BE49-F238E27FC236}">
                <a16:creationId xmlns:a16="http://schemas.microsoft.com/office/drawing/2014/main" id="{4619F91C-E39A-4AA4-9591-C17D46C3E307}"/>
              </a:ext>
            </a:extLst>
          </p:cNvPr>
          <p:cNvSpPr txBox="1"/>
          <p:nvPr/>
        </p:nvSpPr>
        <p:spPr>
          <a:xfrm>
            <a:off x="460176" y="280496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How to implement</a:t>
            </a:r>
            <a:endParaRPr lang="zh-CN" altLang="en-US" sz="2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AAC797-6BF5-4F2F-A52C-8113433D43A9}"/>
              </a:ext>
            </a:extLst>
          </p:cNvPr>
          <p:cNvSpPr txBox="1"/>
          <p:nvPr/>
        </p:nvSpPr>
        <p:spPr>
          <a:xfrm>
            <a:off x="3645577" y="996929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Prototypical Network</a:t>
            </a:r>
          </a:p>
        </p:txBody>
      </p:sp>
    </p:spTree>
    <p:extLst>
      <p:ext uri="{BB962C8B-B14F-4D97-AF65-F5344CB8AC3E}">
        <p14:creationId xmlns:p14="http://schemas.microsoft.com/office/powerpoint/2010/main" val="276109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82"/>
            <a:ext cx="12239350" cy="6858594"/>
          </a:xfrm>
          <a:prstGeom prst="rect">
            <a:avLst/>
          </a:prstGeom>
        </p:spPr>
      </p:pic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B152199F-EDBB-44C2-85F4-53055ADCC563}"/>
              </a:ext>
            </a:extLst>
          </p:cNvPr>
          <p:cNvSpPr/>
          <p:nvPr/>
        </p:nvSpPr>
        <p:spPr>
          <a:xfrm rot="16200000" flipH="1" flipV="1">
            <a:off x="231788" y="467612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5281" y="1497879"/>
            <a:ext cx="778625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internal representations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transferable among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good parameters trained on lots of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Parameters which are sensitive to small changes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Large improvement on loss function for any 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1A8314EB-744E-478E-A401-68041ACC53EA}"/>
              </a:ext>
            </a:extLst>
          </p:cNvPr>
          <p:cNvSpPr txBox="1"/>
          <p:nvPr/>
        </p:nvSpPr>
        <p:spPr>
          <a:xfrm>
            <a:off x="460176" y="280496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How to implement</a:t>
            </a:r>
            <a:endParaRPr lang="zh-CN" altLang="en-US" sz="2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F53AE3-25BD-44F9-AC93-CB955A8D33E4}"/>
              </a:ext>
            </a:extLst>
          </p:cNvPr>
          <p:cNvSpPr txBox="1"/>
          <p:nvPr/>
        </p:nvSpPr>
        <p:spPr>
          <a:xfrm>
            <a:off x="3910930" y="1036214"/>
            <a:ext cx="4773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 Agnostic Meta Learning[1][2]</a:t>
            </a:r>
            <a:endParaRPr lang="zh-CN" altLang="en-US" sz="24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6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518F7DE-145C-48AE-BA44-E554C5F744F1}"/>
              </a:ext>
            </a:extLst>
          </p:cNvPr>
          <p:cNvSpPr/>
          <p:nvPr/>
        </p:nvSpPr>
        <p:spPr>
          <a:xfrm>
            <a:off x="893853" y="569486"/>
            <a:ext cx="10520736" cy="57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4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Motivation</a:t>
            </a:r>
            <a:br>
              <a:rPr lang="en-US" altLang="zh-CN" sz="4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Model-agnostic</a:t>
            </a:r>
            <a:b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• any model trained with gradient descent</a:t>
            </a:r>
            <a:b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• a variety of different learning problems,</a:t>
            </a:r>
            <a:b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• classification, regression, reinforcement learning.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If the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internal representation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is suitable to many tasks, simply fine-tuning the parameters slightly can produce good results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Learning process can be viewed as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maximizing the sensitivity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of the loss functions of new tasks with respect to the parameters: when the sensitivity is</a:t>
            </a:r>
            <a:b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high, small local changes to the parameters can lead to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large improvements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 the task loss.</a:t>
            </a:r>
            <a:r>
              <a:rPr lang="en-US" altLang="zh-CN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5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3B59B2-A6E5-43F0-A554-8F9A687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9" y="926136"/>
            <a:ext cx="10279101" cy="50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C4E558-7D2F-481B-A229-0CDFB2D9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9" y="945642"/>
            <a:ext cx="10980401" cy="48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502E50-BEE9-4548-A556-B3CF3993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5" y="1022226"/>
            <a:ext cx="10090669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A4AF21-53E0-48CE-99EB-A0515BFE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96" y="645643"/>
            <a:ext cx="9498892" cy="54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870EE8EE-AB27-4D68-92BB-6C08F67C5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2262199" y="1136162"/>
            <a:ext cx="7667602" cy="3183129"/>
            <a:chOff x="1048078" y="871118"/>
            <a:chExt cx="7667602" cy="3183129"/>
          </a:xfrm>
          <a:noFill/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latin typeface="Times New Roman" panose="02020603050405020304" pitchFamily="18" charset="0"/>
                    <a:ea typeface="FZHei-B01S" panose="02010601030101010101" pitchFamily="2" charset="-122"/>
                    <a:cs typeface="Times New Roman" panose="02020603050405020304" pitchFamily="18" charset="0"/>
                    <a:sym typeface="FZHei-B01S" panose="02010601030101010101" pitchFamily="2" charset="-122"/>
                  </a:rPr>
                  <a:t>1</a:t>
                </a:r>
                <a:endParaRPr lang="zh-CN" altLang="en-US" sz="80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67914" y="3312677"/>
                <a:ext cx="2055444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en-US" altLang="zh-CN" sz="2000" b="1" dirty="0">
                    <a:latin typeface="Times New Roman" panose="02020603050405020304" pitchFamily="18" charset="0"/>
                    <a:ea typeface="FZHei-B01S" panose="02010601030101010101" pitchFamily="2" charset="-122"/>
                    <a:cs typeface="Times New Roman" panose="02020603050405020304" pitchFamily="18" charset="0"/>
                    <a:sym typeface="FZHei-B01S" panose="02010601030101010101" pitchFamily="2" charset="-122"/>
                  </a:rPr>
                  <a:t>Why</a:t>
                </a:r>
                <a:endParaRPr lang="zh-CN" altLang="en-US" sz="2000" b="1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latin typeface="Times New Roman" panose="02020603050405020304" pitchFamily="18" charset="0"/>
                    <a:ea typeface="FZHei-B01S" panose="02010601030101010101" pitchFamily="2" charset="-122"/>
                    <a:cs typeface="Times New Roman" panose="02020603050405020304" pitchFamily="18" charset="0"/>
                    <a:sym typeface="FZHei-B01S" panose="02010601030101010101" pitchFamily="2" charset="-122"/>
                  </a:rPr>
                  <a:t>2</a:t>
                </a:r>
                <a:endParaRPr lang="zh-CN" altLang="en-US" sz="80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67351" y="3310420"/>
                <a:ext cx="2065059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en-US" altLang="zh-CN" sz="2000" dirty="0">
                    <a:latin typeface="Times New Roman" panose="02020603050405020304" pitchFamily="18" charset="0"/>
                    <a:ea typeface="FZHei-B01S" panose="02010601030101010101" pitchFamily="2" charset="-122"/>
                    <a:cs typeface="Times New Roman" panose="02020603050405020304" pitchFamily="18" charset="0"/>
                    <a:sym typeface="FZHei-B01S" panose="02010601030101010101" pitchFamily="2" charset="-122"/>
                  </a:rPr>
                  <a:t>What</a:t>
                </a:r>
                <a:endParaRPr lang="zh-CN" altLang="en-US" sz="2000" b="1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latin typeface="Times New Roman" panose="02020603050405020304" pitchFamily="18" charset="0"/>
                    <a:ea typeface="FZHei-B01S" panose="02010601030101010101" pitchFamily="2" charset="-122"/>
                    <a:cs typeface="Times New Roman" panose="02020603050405020304" pitchFamily="18" charset="0"/>
                    <a:sym typeface="FZHei-B01S" panose="02010601030101010101" pitchFamily="2" charset="-122"/>
                  </a:rPr>
                  <a:t>3</a:t>
                </a:r>
                <a:endParaRPr lang="zh-CN" altLang="en-US" sz="80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670580" y="3323372"/>
                <a:ext cx="2009881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en-US" altLang="zh-CN" sz="2000" dirty="0">
                    <a:latin typeface="Times New Roman" panose="02020603050405020304" pitchFamily="18" charset="0"/>
                    <a:ea typeface="FZHei-B01S" panose="02010601030101010101" pitchFamily="2" charset="-122"/>
                    <a:cs typeface="Times New Roman" panose="02020603050405020304" pitchFamily="18" charset="0"/>
                    <a:sym typeface="FZHei-B01S" panose="02010601030101010101" pitchFamily="2" charset="-122"/>
                  </a:rPr>
                  <a:t>how</a:t>
                </a:r>
                <a:endParaRPr lang="zh-CN" altLang="en-US" sz="2000" b="1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2578483" y="871118"/>
              <a:ext cx="528574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CONTENTS</a:t>
              </a:r>
              <a:endParaRPr lang="zh-CN" altLang="en-US" sz="60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DEE7C9-532A-49BA-B18E-D5604192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439926"/>
            <a:ext cx="8479855" cy="59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2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06BAFF-F6E8-4186-90C0-12565426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60" y="253389"/>
            <a:ext cx="8736880" cy="63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3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106" y="0"/>
            <a:ext cx="12277106" cy="68585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29188" y="1545070"/>
            <a:ext cx="6685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 parameterized by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Maps x 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p(T):tasks distribution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: H=1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K-shot learning :K samples drawn from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72922" y="3367249"/>
                <a:ext cx="5039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22" y="3367249"/>
                <a:ext cx="5039649" cy="276999"/>
              </a:xfrm>
              <a:prstGeom prst="rect">
                <a:avLst/>
              </a:prstGeom>
              <a:blipFill>
                <a:blip r:embed="rId4"/>
                <a:stretch>
                  <a:fillRect l="-605" t="-2174" r="-1211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12" y="1895025"/>
            <a:ext cx="4101131" cy="23009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8AC502B-BCFB-4778-A31C-7367BB0CCAD2}"/>
              </a:ext>
            </a:extLst>
          </p:cNvPr>
          <p:cNvSpPr txBox="1"/>
          <p:nvPr/>
        </p:nvSpPr>
        <p:spPr>
          <a:xfrm>
            <a:off x="1918376" y="1097769"/>
            <a:ext cx="3422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 Agnostic Meta Learning</a:t>
            </a:r>
            <a:endParaRPr lang="zh-CN" altLang="en-US" sz="20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34F316-3D3F-4D52-8B3E-57CC160BEACF}"/>
              </a:ext>
            </a:extLst>
          </p:cNvPr>
          <p:cNvGrpSpPr/>
          <p:nvPr/>
        </p:nvGrpSpPr>
        <p:grpSpPr>
          <a:xfrm>
            <a:off x="307721" y="332065"/>
            <a:ext cx="2330820" cy="420564"/>
            <a:chOff x="568442" y="319364"/>
            <a:chExt cx="2330820" cy="420565"/>
          </a:xfrm>
        </p:grpSpPr>
        <p:sp>
          <p:nvSpPr>
            <p:cNvPr id="17" name="文本框 23">
              <a:extLst>
                <a:ext uri="{FF2B5EF4-FFF2-40B4-BE49-F238E27FC236}">
                  <a16:creationId xmlns:a16="http://schemas.microsoft.com/office/drawing/2014/main" id="{06683038-60DF-47CC-980F-917E62ADD3C1}"/>
                </a:ext>
              </a:extLst>
            </p:cNvPr>
            <p:cNvSpPr txBox="1"/>
            <p:nvPr/>
          </p:nvSpPr>
          <p:spPr>
            <a:xfrm>
              <a:off x="665958" y="319364"/>
              <a:ext cx="2233304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How to implement</a:t>
              </a:r>
              <a:endParaRPr lang="zh-CN" altLang="en-US" sz="21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B988C4F-3D79-4D02-B081-54B7361243B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106" y="0"/>
            <a:ext cx="12277106" cy="6858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49103" y="1429521"/>
                <a:ext cx="6685808" cy="304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For task T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model’s parameter </a:t>
                </a:r>
                <a:r>
                  <a:rPr lang="el-GR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become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l-GR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𝑇𝑖</m:t>
                          </m:r>
                        </m:sub>
                      </m:sSub>
                      <m:r>
                        <a:rPr lang="el-GR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Multiple gradient update also is extendable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03" y="1429521"/>
                <a:ext cx="6685808" cy="3048527"/>
              </a:xfrm>
              <a:prstGeom prst="rect">
                <a:avLst/>
              </a:prstGeom>
              <a:blipFill>
                <a:blip r:embed="rId4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52885" y="3676097"/>
                <a:ext cx="5162374" cy="801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85" y="3676097"/>
                <a:ext cx="5162374" cy="801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750" y="2033571"/>
            <a:ext cx="4101131" cy="23009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8AC502B-BCFB-4778-A31C-7367BB0CCAD2}"/>
              </a:ext>
            </a:extLst>
          </p:cNvPr>
          <p:cNvSpPr txBox="1"/>
          <p:nvPr/>
        </p:nvSpPr>
        <p:spPr>
          <a:xfrm>
            <a:off x="1918376" y="1097769"/>
            <a:ext cx="3422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 Agnostic Meta Learning</a:t>
            </a:r>
            <a:endParaRPr lang="zh-CN" altLang="en-US" sz="20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34F316-3D3F-4D52-8B3E-57CC160BEACF}"/>
              </a:ext>
            </a:extLst>
          </p:cNvPr>
          <p:cNvGrpSpPr/>
          <p:nvPr/>
        </p:nvGrpSpPr>
        <p:grpSpPr>
          <a:xfrm>
            <a:off x="307721" y="332065"/>
            <a:ext cx="2330820" cy="420564"/>
            <a:chOff x="568442" y="319364"/>
            <a:chExt cx="2330820" cy="420565"/>
          </a:xfrm>
        </p:grpSpPr>
        <p:sp>
          <p:nvSpPr>
            <p:cNvPr id="19" name="文本框 23">
              <a:extLst>
                <a:ext uri="{FF2B5EF4-FFF2-40B4-BE49-F238E27FC236}">
                  <a16:creationId xmlns:a16="http://schemas.microsoft.com/office/drawing/2014/main" id="{06683038-60DF-47CC-980F-917E62ADD3C1}"/>
                </a:ext>
              </a:extLst>
            </p:cNvPr>
            <p:cNvSpPr txBox="1"/>
            <p:nvPr/>
          </p:nvSpPr>
          <p:spPr>
            <a:xfrm>
              <a:off x="665958" y="319364"/>
              <a:ext cx="2233304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How to implement</a:t>
              </a:r>
              <a:endParaRPr lang="zh-CN" altLang="en-US" sz="21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0B988C4F-3D79-4D02-B081-54B7361243B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" y="-594"/>
            <a:ext cx="12239350" cy="68585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03" y="1412296"/>
            <a:ext cx="6238116" cy="43927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798" y="2023060"/>
            <a:ext cx="4101131" cy="23009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AC502B-BCFB-4778-A31C-7367BB0CCAD2}"/>
              </a:ext>
            </a:extLst>
          </p:cNvPr>
          <p:cNvSpPr txBox="1"/>
          <p:nvPr/>
        </p:nvSpPr>
        <p:spPr>
          <a:xfrm>
            <a:off x="1918376" y="1097769"/>
            <a:ext cx="3422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 Agnostic Meta Learning</a:t>
            </a:r>
            <a:endParaRPr lang="zh-CN" altLang="en-US" sz="20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34F316-3D3F-4D52-8B3E-57CC160BEACF}"/>
              </a:ext>
            </a:extLst>
          </p:cNvPr>
          <p:cNvGrpSpPr/>
          <p:nvPr/>
        </p:nvGrpSpPr>
        <p:grpSpPr>
          <a:xfrm>
            <a:off x="307721" y="332065"/>
            <a:ext cx="2330820" cy="420564"/>
            <a:chOff x="568442" y="319364"/>
            <a:chExt cx="2330820" cy="420565"/>
          </a:xfrm>
        </p:grpSpPr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06683038-60DF-47CC-980F-917E62ADD3C1}"/>
                </a:ext>
              </a:extLst>
            </p:cNvPr>
            <p:cNvSpPr txBox="1"/>
            <p:nvPr/>
          </p:nvSpPr>
          <p:spPr>
            <a:xfrm>
              <a:off x="665958" y="319364"/>
              <a:ext cx="2233304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How to implement</a:t>
              </a:r>
              <a:endParaRPr lang="zh-CN" altLang="en-US" sz="2133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0B988C4F-3D79-4D02-B081-54B7361243B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82"/>
            <a:ext cx="12239350" cy="6858594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7C0774C3-EFF6-474D-AF97-2D9592ABB1C2}"/>
              </a:ext>
            </a:extLst>
          </p:cNvPr>
          <p:cNvSpPr>
            <a:spLocks noGrp="1"/>
          </p:cNvSpPr>
          <p:nvPr/>
        </p:nvSpPr>
        <p:spPr>
          <a:xfrm>
            <a:off x="353291" y="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472" y="1471136"/>
            <a:ext cx="97258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Chelsea Finn, Pieter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and Sergey Levine. “Model-Agnostic Meta-Learning for Fast Adaptation of Deep Networks”. In: (2017).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Chelsea Finn . “Learning to Learn with Gradients ,” UC Berkeley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Jake Snell, Kevin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Swersky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,.Richard S.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“ Prototypical Networks for Few-shot Learning ” arXiv:1703.05175v2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19 Jun 2017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Joaquin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Vanschoren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 Meta-Learning: A Survey ” Eindhoven University of Technology, arXiv:1810.03548v1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8 Oct 2018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Gregory Koch, Richard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Ruslan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Salakhutdinov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“Siamese neural networks for one-shot image recognition.” ICML Deep Learning Workshop. 2015.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Oriol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“Matching networks for one shot learning.” NIPS. 2016.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Chelsea Finn, Pieter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Sergey Levine. “Model-agnostic meta-learning for fast adaptation of deep networks.” ICML 2017.</a:t>
            </a:r>
          </a:p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73848" y="2952642"/>
            <a:ext cx="506032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经典综艺体简" panose="02010609000101010101" pitchFamily="49" charset="-122"/>
                <a:sym typeface="FZHei-B01S" panose="02010601030101010101" pitchFamily="2" charset="-122"/>
              </a:rPr>
              <a:t>THANK YOU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经典综艺体简" panose="02010609000101010101" pitchFamily="49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F8FC57C-C8C0-4C0E-8414-9DF3E71C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1</a:t>
            </a:r>
            <a:endParaRPr lang="zh-CN" altLang="en-US" sz="13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7315" y="3428999"/>
            <a:ext cx="22383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Why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 01</a:t>
            </a:r>
            <a:endParaRPr lang="zh-CN" altLang="en-US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AB76CC-DF0F-428E-9EEA-692E06A70CFD}"/>
              </a:ext>
            </a:extLst>
          </p:cNvPr>
          <p:cNvGrpSpPr/>
          <p:nvPr/>
        </p:nvGrpSpPr>
        <p:grpSpPr>
          <a:xfrm>
            <a:off x="307721" y="282229"/>
            <a:ext cx="3517729" cy="523220"/>
            <a:chOff x="568442" y="269528"/>
            <a:chExt cx="3517731" cy="523221"/>
          </a:xfrm>
        </p:grpSpPr>
        <p:sp>
          <p:nvSpPr>
            <p:cNvPr id="22" name="文本框 23">
              <a:extLst>
                <a:ext uri="{FF2B5EF4-FFF2-40B4-BE49-F238E27FC236}">
                  <a16:creationId xmlns:a16="http://schemas.microsoft.com/office/drawing/2014/main" id="{72522057-64A4-461F-82BE-787869ACF4ED}"/>
                </a:ext>
              </a:extLst>
            </p:cNvPr>
            <p:cNvSpPr txBox="1"/>
            <p:nvPr/>
          </p:nvSpPr>
          <p:spPr>
            <a:xfrm>
              <a:off x="804503" y="269528"/>
              <a:ext cx="328167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Why Meta-Learning?</a:t>
              </a:r>
              <a:endParaRPr lang="zh-CN" altLang="en-US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E3CCF28-004B-4151-BE04-72B785D5546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FA130E9D-30E4-4B16-B454-246B4BC9A9E5}"/>
              </a:ext>
            </a:extLst>
          </p:cNvPr>
          <p:cNvSpPr/>
          <p:nvPr/>
        </p:nvSpPr>
        <p:spPr>
          <a:xfrm>
            <a:off x="1181416" y="1151453"/>
            <a:ext cx="621750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Deep learning is data hungry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How to solve problems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            without an expensive dataset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The advantages of meta-learning: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         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EC104B-3423-4A06-BCEF-1818A37AA8CB}"/>
              </a:ext>
            </a:extLst>
          </p:cNvPr>
          <p:cNvCxnSpPr>
            <a:cxnSpLocks/>
          </p:cNvCxnSpPr>
          <p:nvPr/>
        </p:nvCxnSpPr>
        <p:spPr>
          <a:xfrm>
            <a:off x="1624664" y="2826286"/>
            <a:ext cx="439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8AEA6A1-C6CD-4ADF-810A-906003359D7E}"/>
              </a:ext>
            </a:extLst>
          </p:cNvPr>
          <p:cNvSpPr txBox="1"/>
          <p:nvPr/>
        </p:nvSpPr>
        <p:spPr>
          <a:xfrm>
            <a:off x="1624664" y="3907023"/>
            <a:ext cx="6217509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flexible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autonomous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dependence of data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knowledge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133885-084E-473A-B3FD-54F847C3AE04}"/>
              </a:ext>
            </a:extLst>
          </p:cNvPr>
          <p:cNvSpPr txBox="1"/>
          <p:nvPr/>
        </p:nvSpPr>
        <p:spPr>
          <a:xfrm>
            <a:off x="7242416" y="1286904"/>
            <a:ext cx="28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31DD33-5939-4D9C-B0F3-AA9F095D6497}"/>
              </a:ext>
            </a:extLst>
          </p:cNvPr>
          <p:cNvSpPr txBox="1"/>
          <p:nvPr/>
        </p:nvSpPr>
        <p:spPr>
          <a:xfrm>
            <a:off x="7455054" y="2422380"/>
            <a:ext cx="244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3208BC-D492-414C-8616-6A165E7016B2}"/>
              </a:ext>
            </a:extLst>
          </p:cNvPr>
          <p:cNvSpPr txBox="1"/>
          <p:nvPr/>
        </p:nvSpPr>
        <p:spPr>
          <a:xfrm>
            <a:off x="7126820" y="3464614"/>
            <a:ext cx="32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Reinforcement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AFE2C3-64BC-427F-937D-035E6145C8D8}"/>
              </a:ext>
            </a:extLst>
          </p:cNvPr>
          <p:cNvSpPr txBox="1"/>
          <p:nvPr/>
        </p:nvSpPr>
        <p:spPr>
          <a:xfrm>
            <a:off x="7089841" y="4614384"/>
            <a:ext cx="31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Meta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2D4A42-7DA3-4F5F-87E3-A6812A05A91A}"/>
              </a:ext>
            </a:extLst>
          </p:cNvPr>
          <p:cNvSpPr/>
          <p:nvPr/>
        </p:nvSpPr>
        <p:spPr>
          <a:xfrm>
            <a:off x="7091885" y="1267434"/>
            <a:ext cx="3266728" cy="4616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D26C26-6661-4687-99BC-CD82F7557D5B}"/>
              </a:ext>
            </a:extLst>
          </p:cNvPr>
          <p:cNvCxnSpPr>
            <a:cxnSpLocks/>
          </p:cNvCxnSpPr>
          <p:nvPr/>
        </p:nvCxnSpPr>
        <p:spPr>
          <a:xfrm>
            <a:off x="8721054" y="1925915"/>
            <a:ext cx="0" cy="24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52699F7-6B0D-482E-8D56-99EDF551DC36}"/>
              </a:ext>
            </a:extLst>
          </p:cNvPr>
          <p:cNvSpPr/>
          <p:nvPr/>
        </p:nvSpPr>
        <p:spPr>
          <a:xfrm>
            <a:off x="7091885" y="2392187"/>
            <a:ext cx="3266728" cy="4616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A1BFBF-4774-40CE-8AA9-3AB37FA89EFA}"/>
              </a:ext>
            </a:extLst>
          </p:cNvPr>
          <p:cNvCxnSpPr>
            <a:cxnSpLocks/>
          </p:cNvCxnSpPr>
          <p:nvPr/>
        </p:nvCxnSpPr>
        <p:spPr>
          <a:xfrm>
            <a:off x="8721054" y="3050668"/>
            <a:ext cx="0" cy="24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11F3272-B9BF-4FE6-BA47-FCBC3B80A008}"/>
              </a:ext>
            </a:extLst>
          </p:cNvPr>
          <p:cNvSpPr/>
          <p:nvPr/>
        </p:nvSpPr>
        <p:spPr>
          <a:xfrm>
            <a:off x="7091885" y="3439757"/>
            <a:ext cx="3266728" cy="4616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E19811F-5BE8-4F02-AF38-E9F64E49B932}"/>
              </a:ext>
            </a:extLst>
          </p:cNvPr>
          <p:cNvCxnSpPr>
            <a:cxnSpLocks/>
          </p:cNvCxnSpPr>
          <p:nvPr/>
        </p:nvCxnSpPr>
        <p:spPr>
          <a:xfrm>
            <a:off x="8721054" y="4107863"/>
            <a:ext cx="0" cy="24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FC3867F-198C-4935-B79A-89C50916ECCE}"/>
              </a:ext>
            </a:extLst>
          </p:cNvPr>
          <p:cNvSpPr/>
          <p:nvPr/>
        </p:nvSpPr>
        <p:spPr>
          <a:xfrm>
            <a:off x="7089841" y="4542546"/>
            <a:ext cx="3266728" cy="4616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0C8756D-5EBB-44C3-9A0F-1EC23F5DC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4655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" y="871681"/>
            <a:ext cx="10101941" cy="51146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16301" y="5826166"/>
            <a:ext cx="9922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1. An example of 4-shot 2-class image classification. (Image thumbnails are from </a:t>
            </a:r>
            <a:r>
              <a:rPr lang="en-US" altLang="zh-CN" i="1" dirty="0">
                <a:solidFill>
                  <a:srgbClr val="E01F1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Pinterest</a:t>
            </a:r>
            <a:r>
              <a:rPr lang="en-US" altLang="zh-CN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3B6C4B-967E-4216-9707-13B4B62911AD}"/>
              </a:ext>
            </a:extLst>
          </p:cNvPr>
          <p:cNvGrpSpPr/>
          <p:nvPr/>
        </p:nvGrpSpPr>
        <p:grpSpPr>
          <a:xfrm>
            <a:off x="307721" y="282229"/>
            <a:ext cx="3517729" cy="523220"/>
            <a:chOff x="568442" y="269528"/>
            <a:chExt cx="3517731" cy="523221"/>
          </a:xfrm>
        </p:grpSpPr>
        <p:sp>
          <p:nvSpPr>
            <p:cNvPr id="10" name="文本框 23">
              <a:extLst>
                <a:ext uri="{FF2B5EF4-FFF2-40B4-BE49-F238E27FC236}">
                  <a16:creationId xmlns:a16="http://schemas.microsoft.com/office/drawing/2014/main" id="{A8C958CF-9301-4C2A-994C-6BFE4615EF92}"/>
                </a:ext>
              </a:extLst>
            </p:cNvPr>
            <p:cNvSpPr txBox="1"/>
            <p:nvPr/>
          </p:nvSpPr>
          <p:spPr>
            <a:xfrm>
              <a:off x="804503" y="269528"/>
              <a:ext cx="328167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Why Meta-Learning?</a:t>
              </a:r>
              <a:endParaRPr lang="zh-CN" altLang="en-US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9E23C12-2FDA-4560-A657-D5B69403BA0F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22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0C8756D-5EBB-44C3-9A0F-1EC23F5DC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2</a:t>
            </a:r>
            <a:endParaRPr lang="zh-CN" altLang="en-US" sz="13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 02</a:t>
            </a:r>
            <a:endParaRPr lang="zh-CN" altLang="en-US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F77EF9-F357-4E3E-91B0-CF1A30A1A803}"/>
              </a:ext>
            </a:extLst>
          </p:cNvPr>
          <p:cNvSpPr txBox="1"/>
          <p:nvPr/>
        </p:nvSpPr>
        <p:spPr>
          <a:xfrm>
            <a:off x="5017315" y="3428999"/>
            <a:ext cx="22383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What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6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AF57CA2-3656-4CDE-8497-21FCFBE70719}"/>
              </a:ext>
            </a:extLst>
          </p:cNvPr>
          <p:cNvSpPr/>
          <p:nvPr/>
        </p:nvSpPr>
        <p:spPr>
          <a:xfrm>
            <a:off x="460176" y="1287027"/>
            <a:ext cx="97944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, also known as “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learn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 intends to design models that can learn new skills or adapt to new environments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meta-learning problem treats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tasks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training examples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34F316-3D3F-4D52-8B3E-57CC160BEACF}"/>
              </a:ext>
            </a:extLst>
          </p:cNvPr>
          <p:cNvGrpSpPr/>
          <p:nvPr/>
        </p:nvGrpSpPr>
        <p:grpSpPr>
          <a:xfrm>
            <a:off x="307721" y="282229"/>
            <a:ext cx="3841284" cy="523220"/>
            <a:chOff x="568442" y="269528"/>
            <a:chExt cx="3841287" cy="523221"/>
          </a:xfrm>
        </p:grpSpPr>
        <p:sp>
          <p:nvSpPr>
            <p:cNvPr id="23" name="文本框 23">
              <a:extLst>
                <a:ext uri="{FF2B5EF4-FFF2-40B4-BE49-F238E27FC236}">
                  <a16:creationId xmlns:a16="http://schemas.microsoft.com/office/drawing/2014/main" id="{06683038-60DF-47CC-980F-917E62ADD3C1}"/>
                </a:ext>
              </a:extLst>
            </p:cNvPr>
            <p:cNvSpPr txBox="1"/>
            <p:nvPr/>
          </p:nvSpPr>
          <p:spPr>
            <a:xfrm>
              <a:off x="720897" y="269528"/>
              <a:ext cx="3688832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FZHei-B01S" panose="02010601030101010101" pitchFamily="2" charset="-122"/>
                  <a:cs typeface="Times New Roman" panose="02020603050405020304" pitchFamily="18" charset="0"/>
                  <a:sym typeface="FZHei-B01S" panose="02010601030101010101" pitchFamily="2" charset="-122"/>
                </a:rPr>
                <a:t>What is Meta-Learning?</a:t>
              </a:r>
              <a:endParaRPr lang="zh-CN" altLang="en-US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B988C4F-3D79-4D02-B081-54B7361243B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1ABF565-87C4-4733-A1A0-FF39770D7C65}"/>
              </a:ext>
            </a:extLst>
          </p:cNvPr>
          <p:cNvSpPr/>
          <p:nvPr/>
        </p:nvSpPr>
        <p:spPr>
          <a:xfrm>
            <a:off x="576606" y="8125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0FF9E0-7025-4D7F-82A9-42E92C6C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7" y="3963597"/>
            <a:ext cx="3800000" cy="10285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F32A9C-61C0-4662-8C81-60E1B75D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7" y="4011216"/>
            <a:ext cx="3666667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50" y="-88582"/>
            <a:ext cx="12239350" cy="6858594"/>
          </a:xfrm>
          <a:prstGeom prst="rect">
            <a:avLst/>
          </a:prstGeom>
        </p:spPr>
      </p:pic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0B988C4F-3D79-4D02-B081-54B7361243BD}"/>
              </a:ext>
            </a:extLst>
          </p:cNvPr>
          <p:cNvSpPr/>
          <p:nvPr/>
        </p:nvSpPr>
        <p:spPr>
          <a:xfrm rot="16200000" flipH="1" flipV="1">
            <a:off x="231787" y="467612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4754" y="852728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common approaches: 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71" y="5024064"/>
            <a:ext cx="8504762" cy="1380952"/>
          </a:xfrm>
          <a:prstGeom prst="rect">
            <a:avLst/>
          </a:prstGeom>
        </p:spPr>
      </p:pic>
      <p:sp>
        <p:nvSpPr>
          <p:cNvPr id="28" name="文本框 23">
            <a:extLst>
              <a:ext uri="{FF2B5EF4-FFF2-40B4-BE49-F238E27FC236}">
                <a16:creationId xmlns:a16="http://schemas.microsoft.com/office/drawing/2014/main" id="{57EA5FA2-BC8F-4519-BDE7-E15A81E3AFB6}"/>
              </a:ext>
            </a:extLst>
          </p:cNvPr>
          <p:cNvSpPr txBox="1"/>
          <p:nvPr/>
        </p:nvSpPr>
        <p:spPr>
          <a:xfrm>
            <a:off x="460176" y="282229"/>
            <a:ext cx="368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What is Meta-Learning?</a:t>
            </a:r>
            <a:endParaRPr lang="zh-CN" altLang="en-US" sz="2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35E2B0B4-C6EF-4791-AF92-3D31DD941895}"/>
              </a:ext>
            </a:extLst>
          </p:cNvPr>
          <p:cNvSpPr/>
          <p:nvPr/>
        </p:nvSpPr>
        <p:spPr bwMode="auto">
          <a:xfrm>
            <a:off x="1370589" y="1467464"/>
            <a:ext cx="714787" cy="62121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 lim="800000"/>
          </a:ln>
        </p:spPr>
        <p:txBody>
          <a:bodyPr lIns="72568" tIns="36285" rIns="72568" bIns="36285"/>
          <a:lstStyle/>
          <a:p>
            <a:pPr>
              <a:defRPr/>
            </a:pPr>
            <a:endParaRPr lang="zh-CN" altLang="en-US" sz="1351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45" name="组合 47">
            <a:extLst>
              <a:ext uri="{FF2B5EF4-FFF2-40B4-BE49-F238E27FC236}">
                <a16:creationId xmlns:a16="http://schemas.microsoft.com/office/drawing/2014/main" id="{54F09217-8747-4813-BBF4-A5280D1AD802}"/>
              </a:ext>
            </a:extLst>
          </p:cNvPr>
          <p:cNvGrpSpPr/>
          <p:nvPr/>
        </p:nvGrpSpPr>
        <p:grpSpPr bwMode="auto">
          <a:xfrm>
            <a:off x="1623388" y="1662900"/>
            <a:ext cx="175636" cy="226582"/>
            <a:chOff x="12327414" y="858402"/>
            <a:chExt cx="370336" cy="484095"/>
          </a:xfrm>
        </p:grpSpPr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C59DBCD9-1413-4DD3-B9D7-73F94E947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27414" y="858402"/>
              <a:ext cx="193109" cy="484093"/>
            </a:xfrm>
            <a:custGeom>
              <a:avLst/>
              <a:gdLst>
                <a:gd name="T0" fmla="*/ 105898 w 31"/>
                <a:gd name="T1" fmla="*/ 0 h 77"/>
                <a:gd name="T2" fmla="*/ 174421 w 31"/>
                <a:gd name="T3" fmla="*/ 31435 h 77"/>
                <a:gd name="T4" fmla="*/ 193109 w 31"/>
                <a:gd name="T5" fmla="*/ 113165 h 77"/>
                <a:gd name="T6" fmla="*/ 193109 w 31"/>
                <a:gd name="T7" fmla="*/ 396076 h 77"/>
                <a:gd name="T8" fmla="*/ 168192 w 31"/>
                <a:gd name="T9" fmla="*/ 465232 h 77"/>
                <a:gd name="T10" fmla="*/ 99669 w 31"/>
                <a:gd name="T11" fmla="*/ 484093 h 77"/>
                <a:gd name="T12" fmla="*/ 12459 w 31"/>
                <a:gd name="T13" fmla="*/ 452658 h 77"/>
                <a:gd name="T14" fmla="*/ 0 w 31"/>
                <a:gd name="T15" fmla="*/ 358355 h 77"/>
                <a:gd name="T16" fmla="*/ 0 w 31"/>
                <a:gd name="T17" fmla="*/ 132025 h 77"/>
                <a:gd name="T18" fmla="*/ 18688 w 31"/>
                <a:gd name="T19" fmla="*/ 37722 h 77"/>
                <a:gd name="T20" fmla="*/ 105898 w 31"/>
                <a:gd name="T21" fmla="*/ 0 h 77"/>
                <a:gd name="T22" fmla="*/ 99669 w 31"/>
                <a:gd name="T23" fmla="*/ 440085 h 77"/>
                <a:gd name="T24" fmla="*/ 137045 w 31"/>
                <a:gd name="T25" fmla="*/ 370928 h 77"/>
                <a:gd name="T26" fmla="*/ 137045 w 31"/>
                <a:gd name="T27" fmla="*/ 106878 h 77"/>
                <a:gd name="T28" fmla="*/ 99669 w 31"/>
                <a:gd name="T29" fmla="*/ 44008 h 77"/>
                <a:gd name="T30" fmla="*/ 56064 w 31"/>
                <a:gd name="T31" fmla="*/ 106878 h 77"/>
                <a:gd name="T32" fmla="*/ 56064 w 31"/>
                <a:gd name="T33" fmla="*/ 125738 h 77"/>
                <a:gd name="T34" fmla="*/ 56064 w 31"/>
                <a:gd name="T35" fmla="*/ 144599 h 77"/>
                <a:gd name="T36" fmla="*/ 56064 w 31"/>
                <a:gd name="T37" fmla="*/ 220042 h 77"/>
                <a:gd name="T38" fmla="*/ 56064 w 31"/>
                <a:gd name="T39" fmla="*/ 301772 h 77"/>
                <a:gd name="T40" fmla="*/ 56064 w 31"/>
                <a:gd name="T41" fmla="*/ 370928 h 77"/>
                <a:gd name="T42" fmla="*/ 99669 w 31"/>
                <a:gd name="T43" fmla="*/ 440085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1" h="77">
                  <a:moveTo>
                    <a:pt x="17" y="0"/>
                  </a:moveTo>
                  <a:cubicBezTo>
                    <a:pt x="22" y="0"/>
                    <a:pt x="26" y="2"/>
                    <a:pt x="28" y="5"/>
                  </a:cubicBezTo>
                  <a:cubicBezTo>
                    <a:pt x="30" y="8"/>
                    <a:pt x="31" y="12"/>
                    <a:pt x="31" y="18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7"/>
                    <a:pt x="30" y="71"/>
                    <a:pt x="27" y="74"/>
                  </a:cubicBezTo>
                  <a:cubicBezTo>
                    <a:pt x="24" y="76"/>
                    <a:pt x="21" y="77"/>
                    <a:pt x="16" y="77"/>
                  </a:cubicBezTo>
                  <a:cubicBezTo>
                    <a:pt x="9" y="77"/>
                    <a:pt x="5" y="76"/>
                    <a:pt x="2" y="72"/>
                  </a:cubicBezTo>
                  <a:cubicBezTo>
                    <a:pt x="1" y="69"/>
                    <a:pt x="0" y="64"/>
                    <a:pt x="0" y="5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8"/>
                    <a:pt x="3" y="6"/>
                  </a:cubicBezTo>
                  <a:cubicBezTo>
                    <a:pt x="5" y="2"/>
                    <a:pt x="10" y="0"/>
                    <a:pt x="17" y="0"/>
                  </a:cubicBezTo>
                  <a:close/>
                  <a:moveTo>
                    <a:pt x="16" y="70"/>
                  </a:moveTo>
                  <a:cubicBezTo>
                    <a:pt x="20" y="70"/>
                    <a:pt x="22" y="66"/>
                    <a:pt x="22" y="5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0"/>
                    <a:pt x="20" y="7"/>
                    <a:pt x="16" y="7"/>
                  </a:cubicBezTo>
                  <a:cubicBezTo>
                    <a:pt x="11" y="7"/>
                    <a:pt x="9" y="11"/>
                    <a:pt x="9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6"/>
                    <a:pt x="11" y="70"/>
                    <a:pt x="16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57B26704-D4B5-45BB-BF84-9B90BA3135F2}"/>
                </a:ext>
              </a:extLst>
            </p:cNvPr>
            <p:cNvSpPr/>
            <p:nvPr/>
          </p:nvSpPr>
          <p:spPr bwMode="auto">
            <a:xfrm>
              <a:off x="12584001" y="863694"/>
              <a:ext cx="113749" cy="478803"/>
            </a:xfrm>
            <a:custGeom>
              <a:avLst/>
              <a:gdLst>
                <a:gd name="T0" fmla="*/ 0 w 18"/>
                <a:gd name="T1" fmla="*/ 69300 h 76"/>
                <a:gd name="T2" fmla="*/ 69513 w 18"/>
                <a:gd name="T3" fmla="*/ 0 h 76"/>
                <a:gd name="T4" fmla="*/ 113749 w 18"/>
                <a:gd name="T5" fmla="*/ 0 h 76"/>
                <a:gd name="T6" fmla="*/ 113749 w 18"/>
                <a:gd name="T7" fmla="*/ 478803 h 76"/>
                <a:gd name="T8" fmla="*/ 50555 w 18"/>
                <a:gd name="T9" fmla="*/ 478803 h 76"/>
                <a:gd name="T10" fmla="*/ 50555 w 18"/>
                <a:gd name="T11" fmla="*/ 119701 h 76"/>
                <a:gd name="T12" fmla="*/ 0 w 18"/>
                <a:gd name="T13" fmla="*/ 119701 h 76"/>
                <a:gd name="T14" fmla="*/ 0 w 18"/>
                <a:gd name="T15" fmla="*/ 69300 h 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76">
                  <a:moveTo>
                    <a:pt x="0" y="11"/>
                  </a:moveTo>
                  <a:cubicBezTo>
                    <a:pt x="7" y="10"/>
                    <a:pt x="10" y="7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48" name="Freeform 5">
            <a:extLst>
              <a:ext uri="{FF2B5EF4-FFF2-40B4-BE49-F238E27FC236}">
                <a16:creationId xmlns:a16="http://schemas.microsoft.com/office/drawing/2014/main" id="{70BFE3D4-F18C-4703-ABAE-D673639892FC}"/>
              </a:ext>
            </a:extLst>
          </p:cNvPr>
          <p:cNvSpPr/>
          <p:nvPr/>
        </p:nvSpPr>
        <p:spPr bwMode="auto">
          <a:xfrm>
            <a:off x="1357578" y="2919555"/>
            <a:ext cx="714787" cy="62121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28575" cap="flat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txBody>
          <a:bodyPr lIns="72568" tIns="36285" rIns="72568" bIns="36285"/>
          <a:lstStyle/>
          <a:p>
            <a:pPr>
              <a:defRPr/>
            </a:pPr>
            <a:endParaRPr lang="zh-CN" altLang="en-US" sz="1351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49" name="组合 51">
            <a:extLst>
              <a:ext uri="{FF2B5EF4-FFF2-40B4-BE49-F238E27FC236}">
                <a16:creationId xmlns:a16="http://schemas.microsoft.com/office/drawing/2014/main" id="{51C0245C-2DC7-45E5-87B0-00C4457789A3}"/>
              </a:ext>
            </a:extLst>
          </p:cNvPr>
          <p:cNvGrpSpPr/>
          <p:nvPr/>
        </p:nvGrpSpPr>
        <p:grpSpPr bwMode="auto">
          <a:xfrm>
            <a:off x="1596581" y="3122256"/>
            <a:ext cx="202111" cy="226582"/>
            <a:chOff x="952501" y="6013451"/>
            <a:chExt cx="255587" cy="290513"/>
          </a:xfrm>
        </p:grpSpPr>
        <p:sp>
          <p:nvSpPr>
            <p:cNvPr id="50" name="Freeform 59">
              <a:extLst>
                <a:ext uri="{FF2B5EF4-FFF2-40B4-BE49-F238E27FC236}">
                  <a16:creationId xmlns:a16="http://schemas.microsoft.com/office/drawing/2014/main" id="{D168CAAE-DEC5-4261-96ED-ABE515AC55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01" y="6013451"/>
              <a:ext cx="115888" cy="290513"/>
            </a:xfrm>
            <a:custGeom>
              <a:avLst/>
              <a:gdLst>
                <a:gd name="T0" fmla="*/ 63551 w 31"/>
                <a:gd name="T1" fmla="*/ 0 h 77"/>
                <a:gd name="T2" fmla="*/ 104673 w 31"/>
                <a:gd name="T3" fmla="*/ 18864 h 77"/>
                <a:gd name="T4" fmla="*/ 115888 w 31"/>
                <a:gd name="T5" fmla="*/ 67912 h 77"/>
                <a:gd name="T6" fmla="*/ 115888 w 31"/>
                <a:gd name="T7" fmla="*/ 233920 h 77"/>
                <a:gd name="T8" fmla="*/ 100935 w 31"/>
                <a:gd name="T9" fmla="*/ 275421 h 77"/>
                <a:gd name="T10" fmla="*/ 59813 w 31"/>
                <a:gd name="T11" fmla="*/ 290513 h 77"/>
                <a:gd name="T12" fmla="*/ 11215 w 31"/>
                <a:gd name="T13" fmla="*/ 267876 h 77"/>
                <a:gd name="T14" fmla="*/ 0 w 31"/>
                <a:gd name="T15" fmla="*/ 211282 h 77"/>
                <a:gd name="T16" fmla="*/ 0 w 31"/>
                <a:gd name="T17" fmla="*/ 79231 h 77"/>
                <a:gd name="T18" fmla="*/ 11215 w 31"/>
                <a:gd name="T19" fmla="*/ 18864 h 77"/>
                <a:gd name="T20" fmla="*/ 63551 w 31"/>
                <a:gd name="T21" fmla="*/ 0 h 77"/>
                <a:gd name="T22" fmla="*/ 59813 w 31"/>
                <a:gd name="T23" fmla="*/ 264103 h 77"/>
                <a:gd name="T24" fmla="*/ 82243 w 31"/>
                <a:gd name="T25" fmla="*/ 222601 h 77"/>
                <a:gd name="T26" fmla="*/ 82243 w 31"/>
                <a:gd name="T27" fmla="*/ 64139 h 77"/>
                <a:gd name="T28" fmla="*/ 59813 w 31"/>
                <a:gd name="T29" fmla="*/ 26410 h 77"/>
                <a:gd name="T30" fmla="*/ 33645 w 31"/>
                <a:gd name="T31" fmla="*/ 64139 h 77"/>
                <a:gd name="T32" fmla="*/ 33645 w 31"/>
                <a:gd name="T33" fmla="*/ 75458 h 77"/>
                <a:gd name="T34" fmla="*/ 33645 w 31"/>
                <a:gd name="T35" fmla="*/ 86777 h 77"/>
                <a:gd name="T36" fmla="*/ 33645 w 31"/>
                <a:gd name="T37" fmla="*/ 132051 h 77"/>
                <a:gd name="T38" fmla="*/ 33645 w 31"/>
                <a:gd name="T39" fmla="*/ 181099 h 77"/>
                <a:gd name="T40" fmla="*/ 33645 w 31"/>
                <a:gd name="T41" fmla="*/ 222601 h 77"/>
                <a:gd name="T42" fmla="*/ 59813 w 31"/>
                <a:gd name="T43" fmla="*/ 264103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1" h="77">
                  <a:moveTo>
                    <a:pt x="17" y="0"/>
                  </a:moveTo>
                  <a:cubicBezTo>
                    <a:pt x="22" y="0"/>
                    <a:pt x="26" y="1"/>
                    <a:pt x="28" y="5"/>
                  </a:cubicBezTo>
                  <a:cubicBezTo>
                    <a:pt x="30" y="8"/>
                    <a:pt x="31" y="12"/>
                    <a:pt x="31" y="18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7"/>
                    <a:pt x="30" y="71"/>
                    <a:pt x="27" y="73"/>
                  </a:cubicBezTo>
                  <a:cubicBezTo>
                    <a:pt x="25" y="76"/>
                    <a:pt x="21" y="77"/>
                    <a:pt x="16" y="77"/>
                  </a:cubicBezTo>
                  <a:cubicBezTo>
                    <a:pt x="9" y="77"/>
                    <a:pt x="5" y="75"/>
                    <a:pt x="3" y="71"/>
                  </a:cubicBezTo>
                  <a:cubicBezTo>
                    <a:pt x="1" y="69"/>
                    <a:pt x="0" y="64"/>
                    <a:pt x="0" y="5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10" y="0"/>
                    <a:pt x="17" y="0"/>
                  </a:cubicBezTo>
                  <a:close/>
                  <a:moveTo>
                    <a:pt x="16" y="70"/>
                  </a:moveTo>
                  <a:cubicBezTo>
                    <a:pt x="20" y="70"/>
                    <a:pt x="22" y="66"/>
                    <a:pt x="22" y="5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0"/>
                    <a:pt x="20" y="7"/>
                    <a:pt x="16" y="7"/>
                  </a:cubicBezTo>
                  <a:cubicBezTo>
                    <a:pt x="11" y="7"/>
                    <a:pt x="9" y="10"/>
                    <a:pt x="9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6"/>
                    <a:pt x="11" y="70"/>
                    <a:pt x="16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51" name="Freeform 60">
              <a:extLst>
                <a:ext uri="{FF2B5EF4-FFF2-40B4-BE49-F238E27FC236}">
                  <a16:creationId xmlns:a16="http://schemas.microsoft.com/office/drawing/2014/main" id="{D0234464-97A5-4DB9-BE1F-A6D0995B7D73}"/>
                </a:ext>
              </a:extLst>
            </p:cNvPr>
            <p:cNvSpPr/>
            <p:nvPr/>
          </p:nvSpPr>
          <p:spPr bwMode="auto">
            <a:xfrm>
              <a:off x="1090613" y="6013451"/>
              <a:ext cx="117475" cy="290513"/>
            </a:xfrm>
            <a:custGeom>
              <a:avLst/>
              <a:gdLst>
                <a:gd name="T0" fmla="*/ 0 w 31"/>
                <a:gd name="T1" fmla="*/ 60366 h 77"/>
                <a:gd name="T2" fmla="*/ 15158 w 31"/>
                <a:gd name="T3" fmla="*/ 15092 h 77"/>
                <a:gd name="T4" fmla="*/ 60632 w 31"/>
                <a:gd name="T5" fmla="*/ 0 h 77"/>
                <a:gd name="T6" fmla="*/ 109896 w 31"/>
                <a:gd name="T7" fmla="*/ 22637 h 77"/>
                <a:gd name="T8" fmla="*/ 117475 w 31"/>
                <a:gd name="T9" fmla="*/ 83004 h 77"/>
                <a:gd name="T10" fmla="*/ 113685 w 31"/>
                <a:gd name="T11" fmla="*/ 113187 h 77"/>
                <a:gd name="T12" fmla="*/ 102317 w 31"/>
                <a:gd name="T13" fmla="*/ 143370 h 77"/>
                <a:gd name="T14" fmla="*/ 68211 w 31"/>
                <a:gd name="T15" fmla="*/ 196191 h 77"/>
                <a:gd name="T16" fmla="*/ 41685 w 31"/>
                <a:gd name="T17" fmla="*/ 256557 h 77"/>
                <a:gd name="T18" fmla="*/ 117475 w 31"/>
                <a:gd name="T19" fmla="*/ 256557 h 77"/>
                <a:gd name="T20" fmla="*/ 117475 w 31"/>
                <a:gd name="T21" fmla="*/ 286740 h 77"/>
                <a:gd name="T22" fmla="*/ 30316 w 31"/>
                <a:gd name="T23" fmla="*/ 290513 h 77"/>
                <a:gd name="T24" fmla="*/ 0 w 31"/>
                <a:gd name="T25" fmla="*/ 286740 h 77"/>
                <a:gd name="T26" fmla="*/ 0 w 31"/>
                <a:gd name="T27" fmla="*/ 286740 h 77"/>
                <a:gd name="T28" fmla="*/ 18948 w 31"/>
                <a:gd name="T29" fmla="*/ 207509 h 77"/>
                <a:gd name="T30" fmla="*/ 64422 w 31"/>
                <a:gd name="T31" fmla="*/ 139597 h 77"/>
                <a:gd name="T32" fmla="*/ 79580 w 31"/>
                <a:gd name="T33" fmla="*/ 75458 h 77"/>
                <a:gd name="T34" fmla="*/ 79580 w 31"/>
                <a:gd name="T35" fmla="*/ 71685 h 77"/>
                <a:gd name="T36" fmla="*/ 79580 w 31"/>
                <a:gd name="T37" fmla="*/ 64139 h 77"/>
                <a:gd name="T38" fmla="*/ 79580 w 31"/>
                <a:gd name="T39" fmla="*/ 45275 h 77"/>
                <a:gd name="T40" fmla="*/ 56843 w 31"/>
                <a:gd name="T41" fmla="*/ 26410 h 77"/>
                <a:gd name="T42" fmla="*/ 37895 w 31"/>
                <a:gd name="T43" fmla="*/ 60366 h 77"/>
                <a:gd name="T44" fmla="*/ 37895 w 31"/>
                <a:gd name="T45" fmla="*/ 71685 h 77"/>
                <a:gd name="T46" fmla="*/ 37895 w 31"/>
                <a:gd name="T47" fmla="*/ 79231 h 77"/>
                <a:gd name="T48" fmla="*/ 37895 w 31"/>
                <a:gd name="T49" fmla="*/ 86777 h 77"/>
                <a:gd name="T50" fmla="*/ 37895 w 31"/>
                <a:gd name="T51" fmla="*/ 98095 h 77"/>
                <a:gd name="T52" fmla="*/ 0 w 31"/>
                <a:gd name="T53" fmla="*/ 98095 h 77"/>
                <a:gd name="T54" fmla="*/ 0 w 31"/>
                <a:gd name="T55" fmla="*/ 60366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1" h="77">
                  <a:moveTo>
                    <a:pt x="0" y="16"/>
                  </a:moveTo>
                  <a:cubicBezTo>
                    <a:pt x="0" y="10"/>
                    <a:pt x="2" y="6"/>
                    <a:pt x="4" y="4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0" y="9"/>
                    <a:pt x="31" y="14"/>
                    <a:pt x="31" y="22"/>
                  </a:cubicBezTo>
                  <a:cubicBezTo>
                    <a:pt x="31" y="25"/>
                    <a:pt x="31" y="28"/>
                    <a:pt x="30" y="30"/>
                  </a:cubicBezTo>
                  <a:cubicBezTo>
                    <a:pt x="30" y="32"/>
                    <a:pt x="29" y="35"/>
                    <a:pt x="27" y="38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4" y="58"/>
                    <a:pt x="12" y="63"/>
                    <a:pt x="1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8"/>
                    <a:pt x="2" y="61"/>
                    <a:pt x="5" y="55"/>
                  </a:cubicBezTo>
                  <a:cubicBezTo>
                    <a:pt x="7" y="51"/>
                    <a:pt x="11" y="45"/>
                    <a:pt x="17" y="37"/>
                  </a:cubicBezTo>
                  <a:cubicBezTo>
                    <a:pt x="20" y="32"/>
                    <a:pt x="21" y="27"/>
                    <a:pt x="21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3"/>
                    <a:pt x="21" y="12"/>
                  </a:cubicBezTo>
                  <a:cubicBezTo>
                    <a:pt x="20" y="9"/>
                    <a:pt x="18" y="7"/>
                    <a:pt x="15" y="7"/>
                  </a:cubicBezTo>
                  <a:cubicBezTo>
                    <a:pt x="11" y="7"/>
                    <a:pt x="10" y="10"/>
                    <a:pt x="10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52" name="Freeform 5">
            <a:extLst>
              <a:ext uri="{FF2B5EF4-FFF2-40B4-BE49-F238E27FC236}">
                <a16:creationId xmlns:a16="http://schemas.microsoft.com/office/drawing/2014/main" id="{2E74BB3C-AA10-4CE1-B34B-7094125956B6}"/>
              </a:ext>
            </a:extLst>
          </p:cNvPr>
          <p:cNvSpPr/>
          <p:nvPr/>
        </p:nvSpPr>
        <p:spPr bwMode="auto">
          <a:xfrm>
            <a:off x="1370589" y="4015663"/>
            <a:ext cx="714787" cy="62121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68" tIns="36285" rIns="72568" bIns="36285" anchor="ctr"/>
          <a:lstStyle/>
          <a:p>
            <a:pPr algn="ctr">
              <a:defRPr/>
            </a:pPr>
            <a:endParaRPr lang="zh-CN" altLang="en-US" sz="1351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grpSp>
        <p:nvGrpSpPr>
          <p:cNvPr id="53" name="组合 55">
            <a:extLst>
              <a:ext uri="{FF2B5EF4-FFF2-40B4-BE49-F238E27FC236}">
                <a16:creationId xmlns:a16="http://schemas.microsoft.com/office/drawing/2014/main" id="{38023316-62C5-41BC-8D6D-0B105F7978F1}"/>
              </a:ext>
            </a:extLst>
          </p:cNvPr>
          <p:cNvGrpSpPr/>
          <p:nvPr/>
        </p:nvGrpSpPr>
        <p:grpSpPr bwMode="auto">
          <a:xfrm>
            <a:off x="1617114" y="4201404"/>
            <a:ext cx="199601" cy="226582"/>
            <a:chOff x="5405438" y="6815138"/>
            <a:chExt cx="252413" cy="290513"/>
          </a:xfrm>
        </p:grpSpPr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E4AF5F89-D71B-487D-9196-F32C21CEA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5438" y="6815138"/>
              <a:ext cx="117475" cy="290513"/>
            </a:xfrm>
            <a:custGeom>
              <a:avLst/>
              <a:gdLst>
                <a:gd name="T0" fmla="*/ 64422 w 31"/>
                <a:gd name="T1" fmla="*/ 0 h 77"/>
                <a:gd name="T2" fmla="*/ 109896 w 31"/>
                <a:gd name="T3" fmla="*/ 18864 h 77"/>
                <a:gd name="T4" fmla="*/ 117475 w 31"/>
                <a:gd name="T5" fmla="*/ 67912 h 77"/>
                <a:gd name="T6" fmla="*/ 117475 w 31"/>
                <a:gd name="T7" fmla="*/ 233920 h 77"/>
                <a:gd name="T8" fmla="*/ 102317 w 31"/>
                <a:gd name="T9" fmla="*/ 275421 h 77"/>
                <a:gd name="T10" fmla="*/ 60632 w 31"/>
                <a:gd name="T11" fmla="*/ 290513 h 77"/>
                <a:gd name="T12" fmla="*/ 11369 w 31"/>
                <a:gd name="T13" fmla="*/ 271649 h 77"/>
                <a:gd name="T14" fmla="*/ 0 w 31"/>
                <a:gd name="T15" fmla="*/ 211282 h 77"/>
                <a:gd name="T16" fmla="*/ 0 w 31"/>
                <a:gd name="T17" fmla="*/ 79231 h 77"/>
                <a:gd name="T18" fmla="*/ 11369 w 31"/>
                <a:gd name="T19" fmla="*/ 18864 h 77"/>
                <a:gd name="T20" fmla="*/ 64422 w 31"/>
                <a:gd name="T21" fmla="*/ 0 h 77"/>
                <a:gd name="T22" fmla="*/ 60632 w 31"/>
                <a:gd name="T23" fmla="*/ 264103 h 77"/>
                <a:gd name="T24" fmla="*/ 87159 w 31"/>
                <a:gd name="T25" fmla="*/ 222601 h 77"/>
                <a:gd name="T26" fmla="*/ 87159 w 31"/>
                <a:gd name="T27" fmla="*/ 64139 h 77"/>
                <a:gd name="T28" fmla="*/ 60632 w 31"/>
                <a:gd name="T29" fmla="*/ 26410 h 77"/>
                <a:gd name="T30" fmla="*/ 34106 w 31"/>
                <a:gd name="T31" fmla="*/ 64139 h 77"/>
                <a:gd name="T32" fmla="*/ 34106 w 31"/>
                <a:gd name="T33" fmla="*/ 75458 h 77"/>
                <a:gd name="T34" fmla="*/ 34106 w 31"/>
                <a:gd name="T35" fmla="*/ 86777 h 77"/>
                <a:gd name="T36" fmla="*/ 34106 w 31"/>
                <a:gd name="T37" fmla="*/ 132051 h 77"/>
                <a:gd name="T38" fmla="*/ 34106 w 31"/>
                <a:gd name="T39" fmla="*/ 181099 h 77"/>
                <a:gd name="T40" fmla="*/ 34106 w 31"/>
                <a:gd name="T41" fmla="*/ 222601 h 77"/>
                <a:gd name="T42" fmla="*/ 60632 w 31"/>
                <a:gd name="T43" fmla="*/ 264103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1" h="77">
                  <a:moveTo>
                    <a:pt x="17" y="0"/>
                  </a:moveTo>
                  <a:cubicBezTo>
                    <a:pt x="22" y="0"/>
                    <a:pt x="26" y="2"/>
                    <a:pt x="29" y="5"/>
                  </a:cubicBezTo>
                  <a:cubicBezTo>
                    <a:pt x="30" y="8"/>
                    <a:pt x="31" y="12"/>
                    <a:pt x="31" y="18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7"/>
                    <a:pt x="30" y="71"/>
                    <a:pt x="27" y="73"/>
                  </a:cubicBezTo>
                  <a:cubicBezTo>
                    <a:pt x="25" y="76"/>
                    <a:pt x="21" y="77"/>
                    <a:pt x="16" y="77"/>
                  </a:cubicBezTo>
                  <a:cubicBezTo>
                    <a:pt x="10" y="77"/>
                    <a:pt x="5" y="75"/>
                    <a:pt x="3" y="72"/>
                  </a:cubicBezTo>
                  <a:cubicBezTo>
                    <a:pt x="1" y="69"/>
                    <a:pt x="0" y="64"/>
                    <a:pt x="0" y="5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8"/>
                    <a:pt x="3" y="5"/>
                  </a:cubicBezTo>
                  <a:cubicBezTo>
                    <a:pt x="5" y="2"/>
                    <a:pt x="10" y="0"/>
                    <a:pt x="17" y="0"/>
                  </a:cubicBezTo>
                  <a:close/>
                  <a:moveTo>
                    <a:pt x="16" y="70"/>
                  </a:moveTo>
                  <a:cubicBezTo>
                    <a:pt x="20" y="70"/>
                    <a:pt x="23" y="66"/>
                    <a:pt x="23" y="5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0"/>
                    <a:pt x="20" y="7"/>
                    <a:pt x="16" y="7"/>
                  </a:cubicBezTo>
                  <a:cubicBezTo>
                    <a:pt x="12" y="7"/>
                    <a:pt x="9" y="10"/>
                    <a:pt x="9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6"/>
                    <a:pt x="12" y="70"/>
                    <a:pt x="16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91C1B120-B7DF-4A5D-9B8C-A00F4C0B6FA7}"/>
                </a:ext>
              </a:extLst>
            </p:cNvPr>
            <p:cNvSpPr/>
            <p:nvPr/>
          </p:nvSpPr>
          <p:spPr bwMode="auto">
            <a:xfrm>
              <a:off x="5545138" y="6815138"/>
              <a:ext cx="112713" cy="290513"/>
            </a:xfrm>
            <a:custGeom>
              <a:avLst/>
              <a:gdLst>
                <a:gd name="T0" fmla="*/ 33814 w 30"/>
                <a:gd name="T1" fmla="*/ 203736 h 77"/>
                <a:gd name="T2" fmla="*/ 33814 w 30"/>
                <a:gd name="T3" fmla="*/ 233920 h 77"/>
                <a:gd name="T4" fmla="*/ 37571 w 30"/>
                <a:gd name="T5" fmla="*/ 256557 h 77"/>
                <a:gd name="T6" fmla="*/ 60114 w 30"/>
                <a:gd name="T7" fmla="*/ 264103 h 77"/>
                <a:gd name="T8" fmla="*/ 78899 w 30"/>
                <a:gd name="T9" fmla="*/ 245238 h 77"/>
                <a:gd name="T10" fmla="*/ 78899 w 30"/>
                <a:gd name="T11" fmla="*/ 218828 h 77"/>
                <a:gd name="T12" fmla="*/ 78899 w 30"/>
                <a:gd name="T13" fmla="*/ 196191 h 77"/>
                <a:gd name="T14" fmla="*/ 75142 w 30"/>
                <a:gd name="T15" fmla="*/ 162235 h 77"/>
                <a:gd name="T16" fmla="*/ 45085 w 30"/>
                <a:gd name="T17" fmla="*/ 147143 h 77"/>
                <a:gd name="T18" fmla="*/ 37571 w 30"/>
                <a:gd name="T19" fmla="*/ 147143 h 77"/>
                <a:gd name="T20" fmla="*/ 26300 w 30"/>
                <a:gd name="T21" fmla="*/ 150916 h 77"/>
                <a:gd name="T22" fmla="*/ 26300 w 30"/>
                <a:gd name="T23" fmla="*/ 116960 h 77"/>
                <a:gd name="T24" fmla="*/ 33814 w 30"/>
                <a:gd name="T25" fmla="*/ 116960 h 77"/>
                <a:gd name="T26" fmla="*/ 71385 w 30"/>
                <a:gd name="T27" fmla="*/ 83004 h 77"/>
                <a:gd name="T28" fmla="*/ 71385 w 30"/>
                <a:gd name="T29" fmla="*/ 52821 h 77"/>
                <a:gd name="T30" fmla="*/ 52599 w 30"/>
                <a:gd name="T31" fmla="*/ 26410 h 77"/>
                <a:gd name="T32" fmla="*/ 33814 w 30"/>
                <a:gd name="T33" fmla="*/ 56593 h 77"/>
                <a:gd name="T34" fmla="*/ 33814 w 30"/>
                <a:gd name="T35" fmla="*/ 64139 h 77"/>
                <a:gd name="T36" fmla="*/ 33814 w 30"/>
                <a:gd name="T37" fmla="*/ 71685 h 77"/>
                <a:gd name="T38" fmla="*/ 0 w 30"/>
                <a:gd name="T39" fmla="*/ 71685 h 77"/>
                <a:gd name="T40" fmla="*/ 0 w 30"/>
                <a:gd name="T41" fmla="*/ 45275 h 77"/>
                <a:gd name="T42" fmla="*/ 56357 w 30"/>
                <a:gd name="T43" fmla="*/ 0 h 77"/>
                <a:gd name="T44" fmla="*/ 108956 w 30"/>
                <a:gd name="T45" fmla="*/ 49048 h 77"/>
                <a:gd name="T46" fmla="*/ 108956 w 30"/>
                <a:gd name="T47" fmla="*/ 64139 h 77"/>
                <a:gd name="T48" fmla="*/ 108956 w 30"/>
                <a:gd name="T49" fmla="*/ 75458 h 77"/>
                <a:gd name="T50" fmla="*/ 82656 w 30"/>
                <a:gd name="T51" fmla="*/ 128278 h 77"/>
                <a:gd name="T52" fmla="*/ 105199 w 30"/>
                <a:gd name="T53" fmla="*/ 147143 h 77"/>
                <a:gd name="T54" fmla="*/ 112713 w 30"/>
                <a:gd name="T55" fmla="*/ 181099 h 77"/>
                <a:gd name="T56" fmla="*/ 112713 w 30"/>
                <a:gd name="T57" fmla="*/ 241465 h 77"/>
                <a:gd name="T58" fmla="*/ 52599 w 30"/>
                <a:gd name="T59" fmla="*/ 290513 h 77"/>
                <a:gd name="T60" fmla="*/ 0 w 30"/>
                <a:gd name="T61" fmla="*/ 241465 h 77"/>
                <a:gd name="T62" fmla="*/ 0 w 30"/>
                <a:gd name="T63" fmla="*/ 203736 h 77"/>
                <a:gd name="T64" fmla="*/ 33814 w 30"/>
                <a:gd name="T65" fmla="*/ 203736 h 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0" h="77">
                  <a:moveTo>
                    <a:pt x="9" y="54"/>
                  </a:moveTo>
                  <a:cubicBezTo>
                    <a:pt x="9" y="62"/>
                    <a:pt x="9" y="62"/>
                    <a:pt x="9" y="62"/>
                  </a:cubicBezTo>
                  <a:cubicBezTo>
                    <a:pt x="9" y="65"/>
                    <a:pt x="9" y="67"/>
                    <a:pt x="10" y="68"/>
                  </a:cubicBezTo>
                  <a:cubicBezTo>
                    <a:pt x="11" y="69"/>
                    <a:pt x="13" y="70"/>
                    <a:pt x="16" y="70"/>
                  </a:cubicBezTo>
                  <a:cubicBezTo>
                    <a:pt x="18" y="70"/>
                    <a:pt x="20" y="68"/>
                    <a:pt x="21" y="65"/>
                  </a:cubicBezTo>
                  <a:cubicBezTo>
                    <a:pt x="21" y="64"/>
                    <a:pt x="21" y="62"/>
                    <a:pt x="21" y="58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48"/>
                    <a:pt x="21" y="45"/>
                    <a:pt x="20" y="43"/>
                  </a:cubicBezTo>
                  <a:cubicBezTo>
                    <a:pt x="18" y="41"/>
                    <a:pt x="16" y="39"/>
                    <a:pt x="12" y="39"/>
                  </a:cubicBezTo>
                  <a:cubicBezTo>
                    <a:pt x="11" y="39"/>
                    <a:pt x="11" y="39"/>
                    <a:pt x="10" y="39"/>
                  </a:cubicBezTo>
                  <a:cubicBezTo>
                    <a:pt x="9" y="39"/>
                    <a:pt x="8" y="40"/>
                    <a:pt x="7" y="4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6" y="31"/>
                    <a:pt x="19" y="28"/>
                    <a:pt x="19" y="2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9"/>
                    <a:pt x="18" y="7"/>
                    <a:pt x="14" y="7"/>
                  </a:cubicBezTo>
                  <a:cubicBezTo>
                    <a:pt x="11" y="7"/>
                    <a:pt x="9" y="10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5" y="0"/>
                    <a:pt x="15" y="0"/>
                  </a:cubicBezTo>
                  <a:cubicBezTo>
                    <a:pt x="24" y="0"/>
                    <a:pt x="29" y="4"/>
                    <a:pt x="29" y="13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7"/>
                    <a:pt x="26" y="31"/>
                    <a:pt x="22" y="34"/>
                  </a:cubicBezTo>
                  <a:cubicBezTo>
                    <a:pt x="25" y="35"/>
                    <a:pt x="27" y="36"/>
                    <a:pt x="28" y="39"/>
                  </a:cubicBezTo>
                  <a:cubicBezTo>
                    <a:pt x="29" y="41"/>
                    <a:pt x="30" y="44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73"/>
                    <a:pt x="25" y="77"/>
                    <a:pt x="14" y="77"/>
                  </a:cubicBezTo>
                  <a:cubicBezTo>
                    <a:pt x="5" y="77"/>
                    <a:pt x="0" y="73"/>
                    <a:pt x="0" y="6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9" y="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1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B99FBB33-AEF1-40CF-B9F4-E451A20043C1}"/>
              </a:ext>
            </a:extLst>
          </p:cNvPr>
          <p:cNvSpPr/>
          <p:nvPr/>
        </p:nvSpPr>
        <p:spPr>
          <a:xfrm>
            <a:off x="2217755" y="1284891"/>
            <a:ext cx="59595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metric-based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an efficient distance metric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Siamese Neural Network[5]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Network[6]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Network[3] 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74788CD-A331-4222-A64B-36713C798A66}"/>
              </a:ext>
            </a:extLst>
          </p:cNvPr>
          <p:cNvSpPr/>
          <p:nvPr/>
        </p:nvSpPr>
        <p:spPr>
          <a:xfrm>
            <a:off x="2165813" y="2741008"/>
            <a:ext cx="10062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(recurrent) network with external or internal memory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Memory-Augmented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Networks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D482C07-4E3A-478D-900C-659F546187A8}"/>
              </a:ext>
            </a:extLst>
          </p:cNvPr>
          <p:cNvSpPr/>
          <p:nvPr/>
        </p:nvSpPr>
        <p:spPr>
          <a:xfrm>
            <a:off x="2137941" y="3817769"/>
            <a:ext cx="928744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model parameters explicitly for fast learning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Meta-Learner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MAML[1][2]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Reptile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82"/>
            <a:ext cx="12239350" cy="6858594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3</a:t>
            </a:r>
            <a:endParaRPr lang="zh-CN" altLang="en-US" sz="13800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PART 03</a:t>
            </a:r>
            <a:endParaRPr lang="zh-CN" altLang="en-US" sz="2000" b="1" dirty="0"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77EF9-F357-4E3E-91B0-CF1A30A1A803}"/>
              </a:ext>
            </a:extLst>
          </p:cNvPr>
          <p:cNvSpPr txBox="1"/>
          <p:nvPr/>
        </p:nvSpPr>
        <p:spPr>
          <a:xfrm>
            <a:off x="5017315" y="3428999"/>
            <a:ext cx="22383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FZHei-B01S" panose="02010601030101010101" pitchFamily="2" charset="-122"/>
                <a:cs typeface="Times New Roman" panose="02020603050405020304" pitchFamily="18" charset="0"/>
                <a:sym typeface="FZHei-B01S" panose="02010601030101010101" pitchFamily="2" charset="-122"/>
              </a:rPr>
              <a:t>how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FZHei-B01S" panose="02010601030101010101" pitchFamily="2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595959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792</Words>
  <Application>Microsoft Office PowerPoint</Application>
  <PresentationFormat>宽屏</PresentationFormat>
  <Paragraphs>150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FZHei-B01S</vt:lpstr>
      <vt:lpstr>等线</vt:lpstr>
      <vt:lpstr>等线 Light</vt:lpstr>
      <vt:lpstr>经典综艺体简</vt:lpstr>
      <vt:lpstr>时尚中黑简体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企业介绍</dc:title>
  <dc:creator>第一PPT</dc:creator>
  <cp:keywords>www.1ppt.com</cp:keywords>
  <cp:lastModifiedBy>xu rui</cp:lastModifiedBy>
  <cp:revision>88</cp:revision>
  <dcterms:created xsi:type="dcterms:W3CDTF">2018-04-21T02:59:27Z</dcterms:created>
  <dcterms:modified xsi:type="dcterms:W3CDTF">2019-07-10T14:26:06Z</dcterms:modified>
</cp:coreProperties>
</file>