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5" r:id="rId3"/>
    <p:sldId id="278" r:id="rId4"/>
    <p:sldId id="279" r:id="rId5"/>
    <p:sldId id="280" r:id="rId6"/>
    <p:sldId id="257" r:id="rId7"/>
    <p:sldId id="258" r:id="rId8"/>
    <p:sldId id="256" r:id="rId9"/>
    <p:sldId id="259" r:id="rId10"/>
    <p:sldId id="261" r:id="rId11"/>
    <p:sldId id="272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54C4E-1A56-49AD-B2E4-461A56718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8E96A6-2CB5-4D14-8501-A7127C35C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BF616-5A32-47A1-9F08-722197CC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8B7F-82C4-40AF-AAEE-C1C6DF9FFDD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FEFB7-5B42-45FA-B834-40BC362B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8A9B9-8AC2-40FC-B6B0-5BAE897D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B418-A365-460C-A355-C3C39E315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FA59A-1B7E-44E6-9354-0F89F110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8AB36-CE9C-493F-8642-A1BC942C5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990EB-6050-4DC6-B8CF-E2E08994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8B7F-82C4-40AF-AAEE-C1C6DF9FFDD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E5E26-F8F2-4488-8D21-C5B89B3D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E24A9-77AF-4333-8B8C-A42A3B23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B418-A365-460C-A355-C3C39E315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107C1-9112-4213-B7F4-46855AF41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25FEBF-D58F-4CF3-9045-55473DD55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285F8-3EA0-403B-9BAC-0497249F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8B7F-82C4-40AF-AAEE-C1C6DF9FFDD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F2F3F-FD73-461D-8660-CA364338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2AE41-8291-4085-A232-3A462866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B418-A365-460C-A355-C3C39E315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8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338E4-34E3-4E66-B965-4BE0884B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1903D-3355-44EB-BBFD-75F65F39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9697F-699F-43BA-A52F-EA84632E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8B7F-82C4-40AF-AAEE-C1C6DF9FFDD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76CE6-F9A3-4634-BAF5-A0C35DC3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34C6A-7C73-4767-92BF-E8D74DCC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B418-A365-460C-A355-C3C39E315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1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7E011-677C-41D1-9691-A13C6224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EA482-B4C0-4A7F-9ADB-ABC84A927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7FED1-1D82-48E3-9A68-8C580893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8B7F-82C4-40AF-AAEE-C1C6DF9FFDD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2CFBE-F29E-4A1C-8526-CEC1852F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8E6FA-2B8C-4398-B933-BABBD29E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B418-A365-460C-A355-C3C39E315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6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4890-518D-4619-95D3-CE116EFA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F466F-604B-4B05-9295-B009E3D9F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EB112E-1986-4851-AE24-B8A857500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58593-5077-4B8D-89EF-49F8CDB1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8B7F-82C4-40AF-AAEE-C1C6DF9FFDD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376BF-72B4-47A8-9394-19FD2E07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82E92-87AC-4D68-BAD7-CD865838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B418-A365-460C-A355-C3C39E315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7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31C26-B3F8-4FBE-A9BE-3D727793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C652C-04C0-461E-910D-A24D66A2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CB4B1E-FEF2-4826-8BB1-ACF05288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3BF34B-3DEE-48AA-BA5A-C0CCF08A2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5BE470-D565-401D-9390-671040ECE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37DF8E-C66D-4F3F-BD4C-61B8144A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8B7F-82C4-40AF-AAEE-C1C6DF9FFDD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5E66A5-439E-4F7C-A9F4-8E9CBD95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4634D7-92FC-4B2F-B2A6-C141C4D6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B418-A365-460C-A355-C3C39E315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7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2A0CF-3A31-45E4-AAC5-F7CFF446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2CDE28-42D1-48CA-A3EF-E7F5437F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8B7F-82C4-40AF-AAEE-C1C6DF9FFDD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9BA544-D37C-4BB1-BBFF-6FEDE06D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2613E-5265-4603-BB6A-35354295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B418-A365-460C-A355-C3C39E315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3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6BB09C-164E-4466-8D05-E2430E66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8B7F-82C4-40AF-AAEE-C1C6DF9FFDD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5272DA-929A-444F-B8AC-4296B29A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A2881-1363-496B-8470-83B7508F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B418-A365-460C-A355-C3C39E315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2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71E8A-4B7C-45DB-A243-0572ACE3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A82FA-5315-49C1-B56D-BB1A96B1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9BF525-CCCC-490D-ACE9-5A8B71489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9BE14-4A3B-453A-B344-C1A19A96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8B7F-82C4-40AF-AAEE-C1C6DF9FFDD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E13C7-E921-4EA3-8AEB-F2D7D19F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C91E7-B7BE-45EC-92D3-FF25B208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B418-A365-460C-A355-C3C39E315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6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ACE5F-3CEF-4C0A-9CBC-0F314017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53B3EA-8E8A-48CF-BE3F-FFF466BCE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AA5A5-1F5E-4F92-9F1A-85568DCDA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1083B-7FE2-44E6-9223-58D1FC5A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8B7F-82C4-40AF-AAEE-C1C6DF9FFDD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31FB6-1782-46D6-8EDC-461AE1A8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91D78-68D8-498E-B8BD-53DF33F6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B418-A365-460C-A355-C3C39E315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7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F4ACB8-A84A-4F1F-BEB4-FE0470B4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44480-377A-42FC-867D-926CDF93A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E66CB-1230-4082-948C-37830AA99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8B7F-82C4-40AF-AAEE-C1C6DF9FFDD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35743-9F27-4C08-BB7A-2E0CC57FD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61777-7FE3-4CD2-B3F9-E7AF4B7CA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B418-A365-460C-A355-C3C39E315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0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1509C-1D6D-42C6-B6A2-251EB23B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375285"/>
            <a:ext cx="10185400" cy="132556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&amp; dictionary learning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1D9012-B9D0-4415-AF99-DA9313F9E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39" y="2080959"/>
            <a:ext cx="4376321" cy="300704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9BD44A-CAC4-492E-AE96-34DB49EED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28" y="3917316"/>
            <a:ext cx="4376321" cy="27188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D10AF1-8AFF-42B6-AAB9-1E3372E84B27}"/>
              </a:ext>
            </a:extLst>
          </p:cNvPr>
          <p:cNvSpPr txBox="1"/>
          <p:nvPr/>
        </p:nvSpPr>
        <p:spPr>
          <a:xfrm>
            <a:off x="10424160" y="5903893"/>
            <a:ext cx="1859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Jinfeng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</a:t>
            </a: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20190718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4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4F72C-8ECE-4F19-A018-4EEF9012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Cross-view Projective Dictionary Learning (CPDL)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66E87-1CC8-4E77-9D96-7B1B13B55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18640"/>
            <a:ext cx="10896600" cy="43481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authors learn discriminative and robust representations via dictionary learning.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author proposes a cross-view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projective dictionary learning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(CPLD) approach to learn effective features for persons across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views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design two objectives to learn low-dimensional representations for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pedestrian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patch-level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image-level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Finally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strategy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utilized to generate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scores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1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B3E13-AEBE-4766-A66E-7F0B1EBE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Cross-view Projective Dictionary Learning (CPDL) 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4E9AFC-5AF6-4578-8A86-F2C3D36D6A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335655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Settings: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training sets with different views;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a low-dimensional projection matrix;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𝑃𝐴</m:t>
                    </m:r>
                  </m:oMath>
                </a14:m>
                <a:r>
                  <a:rPr lang="zh-CN" alt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the encoding of sample set </a:t>
                </a:r>
                <a14:m>
                  <m:oMath xmlns:m="http://schemas.openxmlformats.org/officeDocument/2006/math">
                    <m:r>
                      <a:rPr lang="en-US" altLang="zh-CN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[4];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dictionary;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𝑃𝐴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 sample set reconstruction.</a:t>
                </a:r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4E9AFC-5AF6-4578-8A86-F2C3D36D6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335655"/>
              </a:xfrm>
              <a:blipFill>
                <a:blip r:embed="rId2"/>
                <a:stretch>
                  <a:fillRect l="-1333" t="-4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1948B5F-FA4E-493E-ACE8-8354E37543B5}"/>
              </a:ext>
            </a:extLst>
          </p:cNvPr>
          <p:cNvSpPr txBox="1"/>
          <p:nvPr/>
        </p:nvSpPr>
        <p:spPr>
          <a:xfrm>
            <a:off x="462280" y="6211669"/>
            <a:ext cx="1126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[4] S. Gu, L. Zhang, W.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X. Feng, “Projective Dictionary Pair Learning for Pattern Classification,” In NIPS 2014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4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4F72C-8ECE-4F19-A018-4EEF9012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Cross-view Projective Dictionary Learning (CPDL)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066E87-1CC8-4E77-9D96-7B1B13B553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5920"/>
                <a:ext cx="10515600" cy="473455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CPLD</a:t>
                </a:r>
              </a:p>
              <a:p>
                <a:pPr marL="0" indent="0" algn="just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∗,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 marL="0" indent="0" algn="just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regularization function that bridges two views.</a:t>
                </a:r>
              </a:p>
              <a:p>
                <a:pPr marL="0" indent="0" algn="just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obtained optimal dictionary pair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(* represents two views) can be used to generate new representation for test samples.</a:t>
                </a:r>
              </a:p>
              <a:p>
                <a:pPr marL="0" indent="0" algn="just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066E87-1CC8-4E77-9D96-7B1B13B553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5920"/>
                <a:ext cx="10515600" cy="4734559"/>
              </a:xfrm>
              <a:blipFill>
                <a:blip r:embed="rId2"/>
                <a:stretch>
                  <a:fillRect l="-1217" t="-2188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34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4F72C-8ECE-4F19-A018-4EEF9012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Cross-view Projective Dictionary Learning (CPDL)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066E87-1CC8-4E77-9D96-7B1B13B553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7252"/>
                <a:ext cx="10835640" cy="4843227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altLang="zh-C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 function:</a:t>
                </a:r>
              </a:p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level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e>
                      <m: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p>
                        </m:sSubSup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(:,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training sets of high-dimensional dense features in two views.</a:t>
                </a:r>
              </a:p>
              <a:p>
                <a:pPr marL="0" indent="0" algn="just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indicates that the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codings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two views should be as close as possible.  </a:t>
                </a:r>
              </a:p>
              <a:p>
                <a:pPr marL="0" indent="0" algn="just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way, the learned dictionary pair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expected to generate similar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codings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same pedestrian under two camera views.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066E87-1CC8-4E77-9D96-7B1B13B553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7252"/>
                <a:ext cx="10835640" cy="4843227"/>
              </a:xfrm>
              <a:blipFill>
                <a:blip r:embed="rId2"/>
                <a:stretch>
                  <a:fillRect l="-1294" t="-2767" r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62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4F72C-8ECE-4F19-A018-4EEF9012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Cross-view Projective Dictionary Learning (CPDL)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066E87-1CC8-4E77-9D96-7B1B13B553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7680"/>
                <a:ext cx="10835640" cy="462279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altLang="zh-C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 function:</a:t>
                </a:r>
              </a:p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patch level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e>
                      <m:sub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p>
                        </m:sSubSup>
                      </m:sub>
                    </m:sSub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(:,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training sets of low-dimensional patch features in two views.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indicates that the patches in different views could share a similar dictionary.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066E87-1CC8-4E77-9D96-7B1B13B553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7680"/>
                <a:ext cx="10835640" cy="4622799"/>
              </a:xfrm>
              <a:blipFill>
                <a:blip r:embed="rId2"/>
                <a:stretch>
                  <a:fillRect l="-1294" t="-2899" r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87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4F72C-8ECE-4F19-A018-4EEF9012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Cross-view Projective Dictionary Learning (CPDL)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066E87-1CC8-4E77-9D96-7B1B13B553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7680"/>
                <a:ext cx="10835640" cy="4622799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Image-level:</a:t>
                </a:r>
              </a:p>
              <a:p>
                <a:pPr marL="0" indent="0" algn="just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author adopt the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Gussian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kernel function to compute the similarity score S1;</a:t>
                </a:r>
              </a:p>
              <a:p>
                <a:pPr marL="0" indent="0" algn="just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Patch-level: </a:t>
                </a:r>
              </a:p>
              <a:p>
                <a:pPr marL="0" indent="0" algn="just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author match the representation coefficients over the dictionaries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similarity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score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S2.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066E87-1CC8-4E77-9D96-7B1B13B553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7680"/>
                <a:ext cx="10835640" cy="4622799"/>
              </a:xfrm>
              <a:blipFill>
                <a:blip r:embed="rId2"/>
                <a:stretch>
                  <a:fillRect l="-1182" t="-3162" r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229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4F72C-8ECE-4F19-A018-4EEF9012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Cross-view Projective Dictionary Learning (CPDL)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66E87-1CC8-4E77-9D96-7B1B13B55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835640" cy="51612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9869B0-A664-406F-8E7C-E93A319C7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5"/>
          <a:stretch/>
        </p:blipFill>
        <p:spPr>
          <a:xfrm>
            <a:off x="2207473" y="1219200"/>
            <a:ext cx="656060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28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55F27-BC71-4A3F-8FA5-8A54EE1C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280" cy="132556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Subspace Interpolation via Dictionary Learning for Unsupervised Domain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3AEF5-5962-4A89-B232-2AB2D0B8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atoms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from one domain are not optimal to fit a different domain, and only a small subset of atoms are allowed for representation. It will incur large reconstruction errors for the target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dapt classification system from source domain to target domain.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several intermediate domains along a virtual path between the source and target domains, and represent each intermediate domain using a dictionary.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D6FDE4-403C-44AA-A254-6024BB55669A}"/>
              </a:ext>
            </a:extLst>
          </p:cNvPr>
          <p:cNvSpPr txBox="1"/>
          <p:nvPr/>
        </p:nvSpPr>
        <p:spPr>
          <a:xfrm>
            <a:off x="741680" y="6176963"/>
            <a:ext cx="1132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J. Ni, Q.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Chellappa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“Subspace interpolation via dictionary learning for unsupervised domain adaptation,” in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2013, pp. 692–699.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51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55F27-BC71-4A3F-8FA5-8A54EE1C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Subspace Interpolation via Dictionary Learning for Unsupervised Domain 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03AEF5-5962-4A89-B232-2AB2D0B8F7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Settings: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source and target data;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intermediate domain with dictionary;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Source dictionary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Target dictionary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sparse code of a source data</a:t>
                </a: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new feature representation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03AEF5-5962-4A89-B232-2AB2D0B8F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45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D99C1-90A3-42E3-A4CC-39DCEAB5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Subspace Interpolation via Dictionary Learning for Unsupervised Domain 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F9541-592E-4109-BD87-103B82C09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Firstly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next domain dictionary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learned based on its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coherence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remining residue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target data.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                                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the sparse coefficient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decomposed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Secondly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𝐤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estimating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the adjustment in the dictionary atoms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(3)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F9541-592E-4109-BD87-103B82C09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855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75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F110C-025E-4D0C-A9C6-719DA1E5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en-US" altLang="zh-CN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Dictionary Learning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676069-889C-472E-A545-F420F9361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Traditional dictionary learning: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Sample set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reconstructed by sparse coefficients 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 dictionary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      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𝐴𝑋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676069-889C-472E-A545-F420F9361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A174A99-8BB2-4891-BCDD-1E4111504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41" y="293052"/>
            <a:ext cx="3210560" cy="19946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615121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48CA6-2B74-42DB-A62C-6F446F38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Subspace Interpolation via Dictionary Learning for Unsupervised Domain 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91897C-D2D2-45D7-B4E6-EC1CA29305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Finally,</a:t>
                </a:r>
                <a:r>
                  <a:rPr lang="en-US" altLang="zh-CN" i="1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                       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91897C-D2D2-45D7-B4E6-EC1CA29305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E64DE20-6830-4B7E-A107-0F8AB3B52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75" y="3460321"/>
            <a:ext cx="9615564" cy="27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56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3152A-660C-4708-AF3B-033B89F6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56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51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18F6A-91E2-4A04-B9C2-72891FC7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880" y="548640"/>
            <a:ext cx="9052560" cy="124364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Graph regularized Sparse Codes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485C1-E42B-4475-8364-211A0498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2438399"/>
            <a:ext cx="10683240" cy="2997201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existing sparse coding approaches fail to consider the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geometrical structure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 space.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sparse representations that take into account the local manifold structure of the data.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graph-based algorithm called graph regularized sparse coding;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Laplacian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operator.</a:t>
            </a:r>
          </a:p>
          <a:p>
            <a:pPr marL="457200" lvl="1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0DC6AD-811C-4D37-AC84-ECD0A087CCF3}"/>
              </a:ext>
            </a:extLst>
          </p:cNvPr>
          <p:cNvSpPr txBox="1"/>
          <p:nvPr/>
        </p:nvSpPr>
        <p:spPr>
          <a:xfrm>
            <a:off x="132080" y="6211669"/>
            <a:ext cx="1192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M. Zheng, J. Bu, C. Chen, C. Wang, L Zhang, G.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D. Cai, “Graph Regularized Sparse Coding for Image Representation”, IEEE TIP, vol 20, no. 5, 2011, pp. 1327-1336.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6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B012F-C87C-4070-95C7-F5477CB4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880" y="446405"/>
            <a:ext cx="930148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Graph regularized Sparse Codes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7A0924-36BC-445C-B165-5F7A7A93A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85999"/>
                <a:ext cx="10515600" cy="3667443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Settings: </a:t>
                </a:r>
              </a:p>
              <a:p>
                <a:pPr marL="0" indent="0">
                  <a:buNone/>
                </a:pPr>
                <a:r>
                  <a:rPr lang="en-US" altLang="zh-CN" b="0" dirty="0"/>
                  <a:t>     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matrix: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/>
                  <a:t>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Dictionary matrix: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Coefficient matrix</a:t>
                </a:r>
                <a:r>
                  <a:rPr lang="en-US" altLang="zh-CN" dirty="0"/>
                  <a:t>: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7A0924-36BC-445C-B165-5F7A7A93A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85999"/>
                <a:ext cx="10515600" cy="3667443"/>
              </a:xfrm>
              <a:blipFill>
                <a:blip r:embed="rId2"/>
                <a:stretch>
                  <a:fillRect l="-1043" t="-2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8B1D463-1670-4F75-AE71-367101D27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81" y="4488475"/>
            <a:ext cx="3224517" cy="20602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9004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8623B-4457-40E8-8E2A-D8126F8C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180022"/>
            <a:ext cx="931672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Graph regularized Sparse Codes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8780B8-822E-471C-B890-0D151C7FB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600" y="1825625"/>
                <a:ext cx="11287760" cy="3325495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 function:</a:t>
                </a:r>
              </a:p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Firstly:     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𝑇𝑟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𝑆𝐿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Secondly: 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𝐵𝑆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r>
                      <a:rPr lang="en-US" altLang="zh-CN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altLang="zh-C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𝑆𝐿</m:t>
                        </m:r>
                        <m:sSup>
                          <m:sSupPr>
                            <m:ctrlPr>
                              <a:rPr lang="en-US" altLang="zh-CN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1  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8780B8-822E-471C-B890-0D151C7F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0" y="1825625"/>
                <a:ext cx="11287760" cy="3325495"/>
              </a:xfrm>
              <a:blipFill>
                <a:blip r:embed="rId2"/>
                <a:stretch>
                  <a:fillRect l="-972" t="-3114" b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84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81EA4-AA07-4DED-9E46-78C01A0F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365125"/>
            <a:ext cx="11358880" cy="132556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Domain-adapted Dictionary Learning (SDDL)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D07864-6E78-4C03-AA74-08076E743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828801"/>
            <a:ext cx="10835640" cy="390144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data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different distribution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source data, the learned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representation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optimal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 investigates if it is possible to optimally represent both source and target by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dictionary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technique which jointly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projections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in the two domains and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latent dictionary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represent both the domains in the projected low-dimensional space.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03583D-94E7-49BB-96B5-7109FD7BA3A6}"/>
              </a:ext>
            </a:extLst>
          </p:cNvPr>
          <p:cNvSpPr txBox="1"/>
          <p:nvPr/>
        </p:nvSpPr>
        <p:spPr>
          <a:xfrm>
            <a:off x="193040" y="6167120"/>
            <a:ext cx="1186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S. Shekhar, V. Patel, H. Nguyen, and R.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Chellappa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“Generalized domain-adaptive dictionaries,” in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2013,    pp, 361-368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72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32459-2A36-47AF-89EA-FE778ED2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Domain-adapted Dictionary Learning (SDDL) 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6A0913-795E-4C1B-AA91-FD9CD0B9EB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3840" y="1574801"/>
                <a:ext cx="11673840" cy="512064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Settings:</a:t>
                </a:r>
                <a:r>
                  <a: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Data: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A shared  K atoms dictionary: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Mapping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 function: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arg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e>
                        </m:func>
                      </m:e>
                      <m:sub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=I,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6A0913-795E-4C1B-AA91-FD9CD0B9EB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840" y="1574801"/>
                <a:ext cx="11673840" cy="5120640"/>
              </a:xfrm>
              <a:blipFill>
                <a:blip r:embed="rId2"/>
                <a:stretch>
                  <a:fillRect l="-888" t="-2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2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31803-1B66-41B6-92CD-D9F3B515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960"/>
            <a:ext cx="10515600" cy="90424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Domain-adapted Dictionary Learning (SDDL)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DB9FE1-8970-46C9-A1F1-AC585E7AE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766" y="1473200"/>
            <a:ext cx="6934194" cy="48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4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4F72C-8ECE-4F19-A018-4EEF9012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20" y="365125"/>
            <a:ext cx="11132820" cy="854075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Cross-view Projective Dictionary Learning (CPDL)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66E87-1CC8-4E77-9D96-7B1B13B55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person  re-identification mainly focus on extracting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patch-level features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distance metrics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the representation power of extracted features might be limited, due to the various viewing conditions of pedestrian image in reality.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representation power of feature.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authors learn discriminative and robust representations via the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adaptively learned dictionaries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17EC7D-1B59-4FA7-A9C3-7C2F46088008}"/>
              </a:ext>
            </a:extLst>
          </p:cNvPr>
          <p:cNvSpPr txBox="1"/>
          <p:nvPr/>
        </p:nvSpPr>
        <p:spPr>
          <a:xfrm>
            <a:off x="490220" y="6211669"/>
            <a:ext cx="1121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S. Li, M. Shao, and Y. Fu, “Cross-view projective dictionary learning for person re-identification,” in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IJCAI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2015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 descr="图片包含 树&#10;&#10;描述已自动生成">
            <a:extLst>
              <a:ext uri="{FF2B5EF4-FFF2-40B4-BE49-F238E27FC236}">
                <a16:creationId xmlns:a16="http://schemas.microsoft.com/office/drawing/2014/main" id="{6719FFB7-8F16-4FA4-8707-40B60113A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382" y="1089515"/>
            <a:ext cx="8306618" cy="5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1245</Words>
  <Application>Microsoft Office PowerPoint</Application>
  <PresentationFormat>宽屏</PresentationFormat>
  <Paragraphs>119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Transfer learning &amp; dictionary learning</vt:lpstr>
      <vt:lpstr>Dictionary Learning</vt:lpstr>
      <vt:lpstr>Learning Graph regularized Sparse Codes [1] </vt:lpstr>
      <vt:lpstr>Learning Graph regularized Sparse Codes </vt:lpstr>
      <vt:lpstr>Learning Graph regularized Sparse Codes [1] </vt:lpstr>
      <vt:lpstr>Shared Domain-adapted Dictionary Learning (SDDL) [2] </vt:lpstr>
      <vt:lpstr>Shared Domain-adapted Dictionary Learning (SDDL) </vt:lpstr>
      <vt:lpstr>Shared Domain-adapted Dictionary Learning (SDDL) </vt:lpstr>
      <vt:lpstr>Cross-view Projective Dictionary Learning (CPDL) [3] </vt:lpstr>
      <vt:lpstr>Cross-view Projective Dictionary Learning (CPDL) </vt:lpstr>
      <vt:lpstr>Cross-view Projective Dictionary Learning (CPDL) </vt:lpstr>
      <vt:lpstr>Cross-view Projective Dictionary Learning (CPDL) </vt:lpstr>
      <vt:lpstr>Cross-view Projective Dictionary Learning (CPDL) </vt:lpstr>
      <vt:lpstr>Cross-view Projective Dictionary Learning (CPDL) </vt:lpstr>
      <vt:lpstr>Cross-view Projective Dictionary Learning (CPDL) </vt:lpstr>
      <vt:lpstr>Cross-view Projective Dictionary Learning (CPDL) </vt:lpstr>
      <vt:lpstr>Subspace Interpolation via Dictionary Learning for Unsupervised Domain [5]</vt:lpstr>
      <vt:lpstr>Subspace Interpolation via Dictionary Learning for Unsupervised Domain </vt:lpstr>
      <vt:lpstr>Subspace Interpolation via Dictionary Learning for Unsupervised Domain </vt:lpstr>
      <vt:lpstr>Subspace Interpolation via Dictionary Learning for Unsupervised Domain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151</cp:revision>
  <dcterms:created xsi:type="dcterms:W3CDTF">2019-07-11T07:42:51Z</dcterms:created>
  <dcterms:modified xsi:type="dcterms:W3CDTF">2019-07-17T12:22:40Z</dcterms:modified>
</cp:coreProperties>
</file>