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312" r:id="rId3"/>
    <p:sldId id="273" r:id="rId4"/>
    <p:sldId id="313" r:id="rId5"/>
    <p:sldId id="314" r:id="rId6"/>
    <p:sldId id="275" r:id="rId7"/>
    <p:sldId id="296" r:id="rId8"/>
    <p:sldId id="316" r:id="rId9"/>
    <p:sldId id="289" r:id="rId10"/>
    <p:sldId id="315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08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78F"/>
    <a:srgbClr val="3B485B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7" autoAdjust="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41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500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58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474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308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75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254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015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503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38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2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0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90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88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22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AA98F-6474-4A59-A3C8-82662F36626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09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24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772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3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1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9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41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4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713157" y="104269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6943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4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5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7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AC7540C-0238-45C4-ABD0-A50CF6A0F0AF}" type="datetimeFigureOut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notesSlide" Target="../notesSlides/notesSlide19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圆角矩形 3"/>
          <p:cNvSpPr/>
          <p:nvPr>
            <p:custDataLst>
              <p:tags r:id="rId1"/>
            </p:custDataLst>
          </p:nvPr>
        </p:nvSpPr>
        <p:spPr>
          <a:xfrm rot="2700000">
            <a:off x="8659760" y="144821"/>
            <a:ext cx="863146" cy="863147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PA_圆角矩形 3"/>
          <p:cNvSpPr/>
          <p:nvPr>
            <p:custDataLst>
              <p:tags r:id="rId2"/>
            </p:custDataLst>
          </p:nvPr>
        </p:nvSpPr>
        <p:spPr>
          <a:xfrm rot="2700000">
            <a:off x="6598218" y="1011433"/>
            <a:ext cx="653439" cy="653439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PA_圆角矩形 3"/>
          <p:cNvSpPr/>
          <p:nvPr>
            <p:custDataLst>
              <p:tags r:id="rId3"/>
            </p:custDataLst>
          </p:nvPr>
        </p:nvSpPr>
        <p:spPr>
          <a:xfrm rot="2700000">
            <a:off x="-677683" y="2297223"/>
            <a:ext cx="2311518" cy="231151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PA_圆角矩形 3"/>
          <p:cNvSpPr/>
          <p:nvPr>
            <p:custDataLst>
              <p:tags r:id="rId4"/>
            </p:custDataLst>
          </p:nvPr>
        </p:nvSpPr>
        <p:spPr>
          <a:xfrm rot="2700000">
            <a:off x="2620038" y="-628858"/>
            <a:ext cx="2311518" cy="231151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PA_圆角矩形 3"/>
          <p:cNvSpPr/>
          <p:nvPr>
            <p:custDataLst>
              <p:tags r:id="rId5"/>
            </p:custDataLst>
          </p:nvPr>
        </p:nvSpPr>
        <p:spPr>
          <a:xfrm rot="2700000">
            <a:off x="5818903" y="1029722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PA_圆角矩形 3"/>
          <p:cNvSpPr/>
          <p:nvPr>
            <p:custDataLst>
              <p:tags r:id="rId6"/>
            </p:custDataLst>
          </p:nvPr>
        </p:nvSpPr>
        <p:spPr>
          <a:xfrm rot="2700000">
            <a:off x="7510534" y="80610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PA_圆角矩形 3"/>
          <p:cNvSpPr/>
          <p:nvPr>
            <p:custDataLst>
              <p:tags r:id="rId7"/>
            </p:custDataLst>
          </p:nvPr>
        </p:nvSpPr>
        <p:spPr>
          <a:xfrm rot="2700000">
            <a:off x="6208562" y="1595014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PA_圆角矩形 3"/>
          <p:cNvSpPr/>
          <p:nvPr>
            <p:custDataLst>
              <p:tags r:id="rId8"/>
            </p:custDataLst>
          </p:nvPr>
        </p:nvSpPr>
        <p:spPr>
          <a:xfrm rot="2700000">
            <a:off x="8052233" y="612774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PA_圆角矩形 3"/>
          <p:cNvSpPr/>
          <p:nvPr>
            <p:custDataLst>
              <p:tags r:id="rId9"/>
            </p:custDataLst>
          </p:nvPr>
        </p:nvSpPr>
        <p:spPr>
          <a:xfrm rot="2700000">
            <a:off x="1429774" y="5743719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PA_圆角矩形 3"/>
          <p:cNvSpPr/>
          <p:nvPr>
            <p:custDataLst>
              <p:tags r:id="rId10"/>
            </p:custDataLst>
          </p:nvPr>
        </p:nvSpPr>
        <p:spPr>
          <a:xfrm rot="2700000">
            <a:off x="3154736" y="5016178"/>
            <a:ext cx="2311518" cy="231151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84812" y="5664104"/>
            <a:ext cx="2251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3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2019</a:t>
            </a:r>
            <a:endParaRPr lang="zh-CN" altLang="en-US" sz="6000" spc="3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58877" y="2402074"/>
            <a:ext cx="1153211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800" dirty="0">
                <a:solidFill>
                  <a:srgbClr val="18478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	Within Class Representation for Image Annotation</a:t>
            </a:r>
            <a:endParaRPr lang="zh-CN" altLang="en-US" sz="5800" dirty="0">
              <a:solidFill>
                <a:srgbClr val="18478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026169" y="4267976"/>
            <a:ext cx="5942327" cy="0"/>
          </a:xfrm>
          <a:prstGeom prst="line">
            <a:avLst/>
          </a:prstGeom>
          <a:ln>
            <a:solidFill>
              <a:srgbClr val="1847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775797" y="4413574"/>
            <a:ext cx="6829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Speaker : Shao Qianqian</a:t>
            </a:r>
            <a:endParaRPr lang="zh-CN" altLang="en-US" sz="2400" dirty="0">
              <a:solidFill>
                <a:srgbClr val="18478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0" name="PA_圆角矩形 3"/>
          <p:cNvSpPr/>
          <p:nvPr>
            <p:custDataLst>
              <p:tags r:id="rId11"/>
            </p:custDataLst>
          </p:nvPr>
        </p:nvSpPr>
        <p:spPr>
          <a:xfrm rot="2700000">
            <a:off x="7427406" y="1029725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814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 rot="13500000">
            <a:off x="1338014" y="553193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 rot="13500000">
            <a:off x="1591474" y="587060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66789" y="395404"/>
            <a:ext cx="100976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Preserving sample similarities and tag correlation</a:t>
            </a:r>
          </a:p>
        </p:txBody>
      </p:sp>
      <p:sp>
        <p:nvSpPr>
          <p:cNvPr id="60" name="圆角矩形 59"/>
          <p:cNvSpPr/>
          <p:nvPr/>
        </p:nvSpPr>
        <p:spPr>
          <a:xfrm rot="2700000">
            <a:off x="451479" y="347644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86857" y="399272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9C5B6A-718F-4EA8-BFC5-E73E7BAD5F21}"/>
              </a:ext>
            </a:extLst>
          </p:cNvPr>
          <p:cNvSpPr txBox="1"/>
          <p:nvPr/>
        </p:nvSpPr>
        <p:spPr>
          <a:xfrm>
            <a:off x="305983" y="891352"/>
            <a:ext cx="10764991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Preserving sample similarities</a:t>
            </a:r>
            <a:r>
              <a:rPr lang="zh-CN" altLang="en-US" sz="2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0A03238-6DB7-4F88-8BE3-1281AB2F92EC}"/>
              </a:ext>
            </a:extLst>
          </p:cNvPr>
          <p:cNvSpPr/>
          <p:nvPr/>
        </p:nvSpPr>
        <p:spPr>
          <a:xfrm>
            <a:off x="2632704" y="5047569"/>
            <a:ext cx="1091953" cy="8345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54F311-15A9-4A97-8D91-7DEC3669D100}"/>
              </a:ext>
            </a:extLst>
          </p:cNvPr>
          <p:cNvSpPr txBox="1"/>
          <p:nvPr/>
        </p:nvSpPr>
        <p:spPr>
          <a:xfrm>
            <a:off x="2741453" y="5240670"/>
            <a:ext cx="98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Label d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B11BDAE-72DD-499F-9588-EF90A0561974}"/>
              </a:ext>
            </a:extLst>
          </p:cNvPr>
          <p:cNvSpPr/>
          <p:nvPr/>
        </p:nvSpPr>
        <p:spPr>
          <a:xfrm>
            <a:off x="3893333" y="5372486"/>
            <a:ext cx="54153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124625-EFFD-4371-AE7B-03E01EF9E4CC}"/>
              </a:ext>
            </a:extLst>
          </p:cNvPr>
          <p:cNvSpPr/>
          <p:nvPr/>
        </p:nvSpPr>
        <p:spPr>
          <a:xfrm>
            <a:off x="4932719" y="4316148"/>
            <a:ext cx="1438183" cy="86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F1F97D-1E51-456F-A49F-4B4E5D86F2B2}"/>
              </a:ext>
            </a:extLst>
          </p:cNvPr>
          <p:cNvSpPr/>
          <p:nvPr/>
        </p:nvSpPr>
        <p:spPr>
          <a:xfrm>
            <a:off x="4932719" y="5652246"/>
            <a:ext cx="1438183" cy="86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25B51C7-DE58-46AB-8864-40FFD0FF7679}"/>
              </a:ext>
            </a:extLst>
          </p:cNvPr>
          <p:cNvSpPr/>
          <p:nvPr/>
        </p:nvSpPr>
        <p:spPr>
          <a:xfrm rot="21266744">
            <a:off x="5580261" y="5240826"/>
            <a:ext cx="69117" cy="69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9C64A2A-A168-4F78-A687-205AA5D0849F}"/>
              </a:ext>
            </a:extLst>
          </p:cNvPr>
          <p:cNvSpPr/>
          <p:nvPr/>
        </p:nvSpPr>
        <p:spPr>
          <a:xfrm rot="21266744">
            <a:off x="5581735" y="5393226"/>
            <a:ext cx="69117" cy="69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6BC2B68-6039-4A77-95A3-A63C4237BD9D}"/>
              </a:ext>
            </a:extLst>
          </p:cNvPr>
          <p:cNvSpPr/>
          <p:nvPr/>
        </p:nvSpPr>
        <p:spPr>
          <a:xfrm rot="21266744">
            <a:off x="5581735" y="5535274"/>
            <a:ext cx="69117" cy="69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845984A-8CEE-47F6-B227-CA339605B3D6}"/>
                  </a:ext>
                </a:extLst>
              </p:cNvPr>
              <p:cNvSpPr txBox="1"/>
              <p:nvPr/>
            </p:nvSpPr>
            <p:spPr>
              <a:xfrm>
                <a:off x="4932718" y="4544202"/>
                <a:ext cx="1438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845984A-8CEE-47F6-B227-CA339605B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18" y="4544202"/>
                <a:ext cx="1438183" cy="369332"/>
              </a:xfrm>
              <a:prstGeom prst="rect">
                <a:avLst/>
              </a:prstGeom>
              <a:blipFill>
                <a:blip r:embed="rId3"/>
                <a:stretch>
                  <a:fillRect l="-339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7A05B4D-3CAE-42EF-9CA9-A1F545F6928A}"/>
                  </a:ext>
                </a:extLst>
              </p:cNvPr>
              <p:cNvSpPr/>
              <p:nvPr/>
            </p:nvSpPr>
            <p:spPr>
              <a:xfrm>
                <a:off x="4901635" y="5919587"/>
                <a:ext cx="1500347" cy="385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7A05B4D-3CAE-42EF-9CA9-A1F545F69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35" y="5919587"/>
                <a:ext cx="1500347" cy="385042"/>
              </a:xfrm>
              <a:prstGeom prst="rect">
                <a:avLst/>
              </a:prstGeom>
              <a:blipFill>
                <a:blip r:embed="rId4"/>
                <a:stretch>
                  <a:fillRect l="-3252" t="-6349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右大括号 37">
            <a:extLst>
              <a:ext uri="{FF2B5EF4-FFF2-40B4-BE49-F238E27FC236}">
                <a16:creationId xmlns:a16="http://schemas.microsoft.com/office/drawing/2014/main" id="{6DE827B3-3C11-4430-8ADF-EEE38DF5C2E9}"/>
              </a:ext>
            </a:extLst>
          </p:cNvPr>
          <p:cNvSpPr/>
          <p:nvPr/>
        </p:nvSpPr>
        <p:spPr>
          <a:xfrm>
            <a:off x="6538879" y="4544202"/>
            <a:ext cx="257363" cy="1760427"/>
          </a:xfrm>
          <a:prstGeom prst="rightBrac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73AFFDA-7C80-4766-BAC6-4E4FD9F38553}"/>
              </a:ext>
            </a:extLst>
          </p:cNvPr>
          <p:cNvSpPr/>
          <p:nvPr/>
        </p:nvSpPr>
        <p:spPr>
          <a:xfrm>
            <a:off x="7249093" y="4994402"/>
            <a:ext cx="1438183" cy="86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601AB2E-9FEE-47F8-B7A8-5F12A4343DD4}"/>
                  </a:ext>
                </a:extLst>
              </p:cNvPr>
              <p:cNvSpPr txBox="1"/>
              <p:nvPr/>
            </p:nvSpPr>
            <p:spPr>
              <a:xfrm>
                <a:off x="7210563" y="5137731"/>
                <a:ext cx="155359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cluster center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601AB2E-9FEE-47F8-B7A8-5F12A434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563" y="5137731"/>
                <a:ext cx="1553593" cy="670761"/>
              </a:xfrm>
              <a:prstGeom prst="rect">
                <a:avLst/>
              </a:prstGeom>
              <a:blipFill>
                <a:blip r:embed="rId5"/>
                <a:stretch>
                  <a:fillRect l="-3529" t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箭头: 右 45">
            <a:extLst>
              <a:ext uri="{FF2B5EF4-FFF2-40B4-BE49-F238E27FC236}">
                <a16:creationId xmlns:a16="http://schemas.microsoft.com/office/drawing/2014/main" id="{784414E1-5405-453A-9CF1-351B135A9AE9}"/>
              </a:ext>
            </a:extLst>
          </p:cNvPr>
          <p:cNvSpPr/>
          <p:nvPr/>
        </p:nvSpPr>
        <p:spPr>
          <a:xfrm>
            <a:off x="8962370" y="5390044"/>
            <a:ext cx="54153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A18FD5-020E-45DA-9EB5-F303EAF9CF6D}"/>
                  </a:ext>
                </a:extLst>
              </p:cNvPr>
              <p:cNvSpPr txBox="1"/>
              <p:nvPr/>
            </p:nvSpPr>
            <p:spPr>
              <a:xfrm>
                <a:off x="9860142" y="5276883"/>
                <a:ext cx="445828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A18FD5-020E-45DA-9EB5-F303EAF9C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0142" y="5276883"/>
                <a:ext cx="445828" cy="375872"/>
              </a:xfrm>
              <a:prstGeom prst="rect">
                <a:avLst/>
              </a:prstGeom>
              <a:blipFill>
                <a:blip r:embed="rId6"/>
                <a:stretch>
                  <a:fillRect l="-14865" t="-3279" r="-540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CB8D5F4E-E207-43A0-A396-504AB736A1E3}"/>
              </a:ext>
            </a:extLst>
          </p:cNvPr>
          <p:cNvSpPr/>
          <p:nvPr/>
        </p:nvSpPr>
        <p:spPr>
          <a:xfrm>
            <a:off x="2632704" y="2062143"/>
            <a:ext cx="1091953" cy="8345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F822DEC-39E8-413B-9EC4-355E709EE3DB}"/>
              </a:ext>
            </a:extLst>
          </p:cNvPr>
          <p:cNvSpPr txBox="1"/>
          <p:nvPr/>
        </p:nvSpPr>
        <p:spPr>
          <a:xfrm>
            <a:off x="2741453" y="2294727"/>
            <a:ext cx="98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Label c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5F69477-FA1B-4C8E-93DC-DA22A7C979C7}"/>
              </a:ext>
            </a:extLst>
          </p:cNvPr>
          <p:cNvSpPr/>
          <p:nvPr/>
        </p:nvSpPr>
        <p:spPr>
          <a:xfrm>
            <a:off x="4932719" y="1582750"/>
            <a:ext cx="1438183" cy="86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813A4CD-6E42-4FEC-9856-AF6ABF8656A8}"/>
              </a:ext>
            </a:extLst>
          </p:cNvPr>
          <p:cNvSpPr/>
          <p:nvPr/>
        </p:nvSpPr>
        <p:spPr>
          <a:xfrm>
            <a:off x="4932719" y="2918848"/>
            <a:ext cx="1438183" cy="86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0D15A63-81A2-4B8C-8A37-229A053C0553}"/>
              </a:ext>
            </a:extLst>
          </p:cNvPr>
          <p:cNvSpPr/>
          <p:nvPr/>
        </p:nvSpPr>
        <p:spPr>
          <a:xfrm rot="21266744">
            <a:off x="5580261" y="2507428"/>
            <a:ext cx="69117" cy="69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44705D4-C750-4781-924D-C0CE04EA4335}"/>
              </a:ext>
            </a:extLst>
          </p:cNvPr>
          <p:cNvSpPr/>
          <p:nvPr/>
        </p:nvSpPr>
        <p:spPr>
          <a:xfrm rot="21266744">
            <a:off x="5581735" y="2659828"/>
            <a:ext cx="69117" cy="69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D47C3C79-BC62-4B6C-8BDD-5E496E1CF3DA}"/>
              </a:ext>
            </a:extLst>
          </p:cNvPr>
          <p:cNvSpPr/>
          <p:nvPr/>
        </p:nvSpPr>
        <p:spPr>
          <a:xfrm rot="21266744">
            <a:off x="5581735" y="2801876"/>
            <a:ext cx="69117" cy="69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9253CA86-8081-41B2-A96F-CFDAA9E8A2D1}"/>
              </a:ext>
            </a:extLst>
          </p:cNvPr>
          <p:cNvSpPr/>
          <p:nvPr/>
        </p:nvSpPr>
        <p:spPr>
          <a:xfrm>
            <a:off x="3893333" y="2479393"/>
            <a:ext cx="54153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896C597-93F6-4DD6-A0EB-879BC7D56604}"/>
                  </a:ext>
                </a:extLst>
              </p:cNvPr>
              <p:cNvSpPr/>
              <p:nvPr/>
            </p:nvSpPr>
            <p:spPr>
              <a:xfrm>
                <a:off x="4997047" y="1861638"/>
                <a:ext cx="1309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896C597-93F6-4DD6-A0EB-879BC7D56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047" y="1861638"/>
                <a:ext cx="1309526" cy="369332"/>
              </a:xfrm>
              <a:prstGeom prst="rect">
                <a:avLst/>
              </a:prstGeom>
              <a:blipFill>
                <a:blip r:embed="rId7"/>
                <a:stretch>
                  <a:fillRect l="-418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1E4CF88-8EB5-4651-B7D6-B94C8AE0F806}"/>
                  </a:ext>
                </a:extLst>
              </p:cNvPr>
              <p:cNvSpPr/>
              <p:nvPr/>
            </p:nvSpPr>
            <p:spPr>
              <a:xfrm>
                <a:off x="4901635" y="3136858"/>
                <a:ext cx="14362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1E4CF88-8EB5-4651-B7D6-B94C8AE0F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35" y="3136858"/>
                <a:ext cx="1436227" cy="369332"/>
              </a:xfrm>
              <a:prstGeom prst="rect">
                <a:avLst/>
              </a:prstGeom>
              <a:blipFill>
                <a:blip r:embed="rId8"/>
                <a:stretch>
                  <a:fillRect l="-339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右大括号 64">
            <a:extLst>
              <a:ext uri="{FF2B5EF4-FFF2-40B4-BE49-F238E27FC236}">
                <a16:creationId xmlns:a16="http://schemas.microsoft.com/office/drawing/2014/main" id="{E4686DF4-342A-4EC0-A073-1BE4510AEAFB}"/>
              </a:ext>
            </a:extLst>
          </p:cNvPr>
          <p:cNvSpPr/>
          <p:nvPr/>
        </p:nvSpPr>
        <p:spPr>
          <a:xfrm>
            <a:off x="6537405" y="1861638"/>
            <a:ext cx="257363" cy="1760427"/>
          </a:xfrm>
          <a:prstGeom prst="rightBrac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7703F975-75D1-4B0C-9208-A2E89A2BE54F}"/>
                  </a:ext>
                </a:extLst>
              </p:cNvPr>
              <p:cNvSpPr txBox="1"/>
              <p:nvPr/>
            </p:nvSpPr>
            <p:spPr>
              <a:xfrm>
                <a:off x="7191387" y="2442774"/>
                <a:ext cx="155359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cluster center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7703F975-75D1-4B0C-9208-A2E89A2BE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87" y="2442774"/>
                <a:ext cx="1553593" cy="670761"/>
              </a:xfrm>
              <a:prstGeom prst="rect">
                <a:avLst/>
              </a:prstGeom>
              <a:blipFill>
                <a:blip r:embed="rId9"/>
                <a:stretch>
                  <a:fillRect l="-3529" t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9A9DC2FD-D140-49E5-A4F6-362493251DB2}"/>
              </a:ext>
            </a:extLst>
          </p:cNvPr>
          <p:cNvSpPr/>
          <p:nvPr/>
        </p:nvSpPr>
        <p:spPr>
          <a:xfrm>
            <a:off x="7191387" y="2269800"/>
            <a:ext cx="1438183" cy="86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7982944-1DC8-4C3C-A9EB-2A51E98A8332}"/>
                  </a:ext>
                </a:extLst>
              </p:cNvPr>
              <p:cNvSpPr/>
              <p:nvPr/>
            </p:nvSpPr>
            <p:spPr>
              <a:xfrm>
                <a:off x="9783038" y="2554716"/>
                <a:ext cx="6000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7982944-1DC8-4C3C-A9EB-2A51E98A8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038" y="2554716"/>
                <a:ext cx="60003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箭头: 右 67">
            <a:extLst>
              <a:ext uri="{FF2B5EF4-FFF2-40B4-BE49-F238E27FC236}">
                <a16:creationId xmlns:a16="http://schemas.microsoft.com/office/drawing/2014/main" id="{9EA6EBE5-7A97-4430-9532-5930CD373100}"/>
              </a:ext>
            </a:extLst>
          </p:cNvPr>
          <p:cNvSpPr/>
          <p:nvPr/>
        </p:nvSpPr>
        <p:spPr>
          <a:xfrm>
            <a:off x="8962370" y="2632473"/>
            <a:ext cx="54153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8587C74D-3FA3-47B5-8041-5B53FA6A7697}"/>
              </a:ext>
            </a:extLst>
          </p:cNvPr>
          <p:cNvSpPr/>
          <p:nvPr/>
        </p:nvSpPr>
        <p:spPr>
          <a:xfrm rot="21266744">
            <a:off x="5579477" y="3882260"/>
            <a:ext cx="69117" cy="697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181E2690-3559-40DC-9B5E-ED59C07A88A4}"/>
              </a:ext>
            </a:extLst>
          </p:cNvPr>
          <p:cNvSpPr/>
          <p:nvPr/>
        </p:nvSpPr>
        <p:spPr>
          <a:xfrm rot="21266744">
            <a:off x="5579477" y="4043240"/>
            <a:ext cx="69117" cy="697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ABCC5BF-E947-4D51-A8AB-EF33A0C6B96C}"/>
              </a:ext>
            </a:extLst>
          </p:cNvPr>
          <p:cNvSpPr/>
          <p:nvPr/>
        </p:nvSpPr>
        <p:spPr>
          <a:xfrm rot="21266744">
            <a:off x="5579477" y="4198594"/>
            <a:ext cx="69117" cy="697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0830B15D-592A-4ACF-9BB5-59C2BF8120D0}"/>
              </a:ext>
            </a:extLst>
          </p:cNvPr>
          <p:cNvSpPr/>
          <p:nvPr/>
        </p:nvSpPr>
        <p:spPr>
          <a:xfrm rot="21266744">
            <a:off x="10001512" y="3471318"/>
            <a:ext cx="69117" cy="697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80177CE0-8EEF-498A-BF03-C617F4500483}"/>
              </a:ext>
            </a:extLst>
          </p:cNvPr>
          <p:cNvSpPr/>
          <p:nvPr/>
        </p:nvSpPr>
        <p:spPr>
          <a:xfrm rot="21266744">
            <a:off x="10001511" y="3890595"/>
            <a:ext cx="69117" cy="697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D213733-6623-439B-BD1E-610E71B611B4}"/>
              </a:ext>
            </a:extLst>
          </p:cNvPr>
          <p:cNvSpPr/>
          <p:nvPr/>
        </p:nvSpPr>
        <p:spPr>
          <a:xfrm rot="21266744">
            <a:off x="10001510" y="4309871"/>
            <a:ext cx="69117" cy="697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2DB4E8F2-DD43-4D3E-9F3C-C57B0A58FF3E}"/>
              </a:ext>
            </a:extLst>
          </p:cNvPr>
          <p:cNvSpPr/>
          <p:nvPr/>
        </p:nvSpPr>
        <p:spPr>
          <a:xfrm rot="21266744">
            <a:off x="3144121" y="3471316"/>
            <a:ext cx="69117" cy="697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BCEF738-EABB-438A-B819-106F6471363C}"/>
              </a:ext>
            </a:extLst>
          </p:cNvPr>
          <p:cNvSpPr/>
          <p:nvPr/>
        </p:nvSpPr>
        <p:spPr>
          <a:xfrm rot="21266744">
            <a:off x="3152892" y="3920315"/>
            <a:ext cx="69117" cy="697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FF09623-D189-47B3-96F3-B15D9932D76B}"/>
              </a:ext>
            </a:extLst>
          </p:cNvPr>
          <p:cNvSpPr/>
          <p:nvPr/>
        </p:nvSpPr>
        <p:spPr>
          <a:xfrm rot="21266744">
            <a:off x="3152893" y="4384416"/>
            <a:ext cx="69117" cy="697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9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1" grpId="0"/>
      <p:bldP spid="32" grpId="0"/>
      <p:bldP spid="38" grpId="0" animBg="1"/>
      <p:bldP spid="40" grpId="0" animBg="1"/>
      <p:bldP spid="42" grpId="0"/>
      <p:bldP spid="46" grpId="0" animBg="1"/>
      <p:bldP spid="3" grpId="0"/>
      <p:bldP spid="50" grpId="0" animBg="1"/>
      <p:bldP spid="51" grpId="0"/>
      <p:bldP spid="52" grpId="0" animBg="1"/>
      <p:bldP spid="53" grpId="0" animBg="1"/>
      <p:bldP spid="54" grpId="0" animBg="1"/>
      <p:bldP spid="57" grpId="0" animBg="1"/>
      <p:bldP spid="58" grpId="0" animBg="1"/>
      <p:bldP spid="62" grpId="0" animBg="1"/>
      <p:bldP spid="63" grpId="0"/>
      <p:bldP spid="64" grpId="0"/>
      <p:bldP spid="65" grpId="0" animBg="1"/>
      <p:bldP spid="66" grpId="0"/>
      <p:bldP spid="67" grpId="0" animBg="1"/>
      <p:bldP spid="8" grpId="0"/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 rot="13500000">
            <a:off x="1338014" y="553193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 rot="13500000">
            <a:off x="1591474" y="587060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66789" y="395404"/>
            <a:ext cx="100976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Preserving sample similarities and tag correlation</a:t>
            </a:r>
          </a:p>
        </p:txBody>
      </p:sp>
      <p:sp>
        <p:nvSpPr>
          <p:cNvPr id="60" name="圆角矩形 59"/>
          <p:cNvSpPr/>
          <p:nvPr/>
        </p:nvSpPr>
        <p:spPr>
          <a:xfrm rot="2700000">
            <a:off x="451479" y="347644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86857" y="399272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390ECB8-36C1-4063-8AB6-9946883C86A8}"/>
                  </a:ext>
                </a:extLst>
              </p:cNvPr>
              <p:cNvSpPr/>
              <p:nvPr/>
            </p:nvSpPr>
            <p:spPr>
              <a:xfrm>
                <a:off x="1277658" y="2104930"/>
                <a:ext cx="2769925" cy="12007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e>
                          </m:nary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390ECB8-36C1-4063-8AB6-9946883C8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658" y="2104930"/>
                <a:ext cx="2769925" cy="12007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下 2">
            <a:extLst>
              <a:ext uri="{FF2B5EF4-FFF2-40B4-BE49-F238E27FC236}">
                <a16:creationId xmlns:a16="http://schemas.microsoft.com/office/drawing/2014/main" id="{39A1FE11-34C0-49E8-87F7-FC47EA0246BA}"/>
              </a:ext>
            </a:extLst>
          </p:cNvPr>
          <p:cNvSpPr/>
          <p:nvPr/>
        </p:nvSpPr>
        <p:spPr>
          <a:xfrm>
            <a:off x="2534597" y="2023009"/>
            <a:ext cx="195942" cy="258651"/>
          </a:xfrm>
          <a:prstGeom prst="downArrow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B6FE19D-7B23-4F1E-8D27-F4514CBA724E}"/>
                  </a:ext>
                </a:extLst>
              </p:cNvPr>
              <p:cNvSpPr/>
              <p:nvPr/>
            </p:nvSpPr>
            <p:spPr>
              <a:xfrm>
                <a:off x="6755540" y="2097745"/>
                <a:ext cx="4350919" cy="11635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‖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nary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B6FE19D-7B23-4F1E-8D27-F4514CBA7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540" y="2097745"/>
                <a:ext cx="4350919" cy="1163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484BE4E9-2CEC-46A9-A704-FB02FD89C978}"/>
              </a:ext>
            </a:extLst>
          </p:cNvPr>
          <p:cNvSpPr/>
          <p:nvPr/>
        </p:nvSpPr>
        <p:spPr>
          <a:xfrm>
            <a:off x="2086592" y="1026816"/>
            <a:ext cx="1091953" cy="8345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E1C29F-A713-417D-BDC1-3F0AE3F49718}"/>
              </a:ext>
            </a:extLst>
          </p:cNvPr>
          <p:cNvSpPr txBox="1"/>
          <p:nvPr/>
        </p:nvSpPr>
        <p:spPr>
          <a:xfrm>
            <a:off x="2195341" y="1259400"/>
            <a:ext cx="98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Label d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35D7F6F3-B61A-45D1-A436-E1448DB83DA5}"/>
              </a:ext>
            </a:extLst>
          </p:cNvPr>
          <p:cNvSpPr/>
          <p:nvPr/>
        </p:nvSpPr>
        <p:spPr>
          <a:xfrm>
            <a:off x="2534597" y="3467400"/>
            <a:ext cx="195942" cy="258651"/>
          </a:xfrm>
          <a:prstGeom prst="downArrow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E3A5E06-3CEF-4BBB-90A6-4A5A4A4F71A6}"/>
                  </a:ext>
                </a:extLst>
              </p:cNvPr>
              <p:cNvSpPr/>
              <p:nvPr/>
            </p:nvSpPr>
            <p:spPr>
              <a:xfrm>
                <a:off x="2372657" y="3897074"/>
                <a:ext cx="630494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E3A5E06-3CEF-4BBB-90A6-4A5A4A4F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657" y="3897074"/>
                <a:ext cx="630494" cy="468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>
            <a:extLst>
              <a:ext uri="{FF2B5EF4-FFF2-40B4-BE49-F238E27FC236}">
                <a16:creationId xmlns:a16="http://schemas.microsoft.com/office/drawing/2014/main" id="{2A2B0C22-680F-471D-9512-763F8A2FC677}"/>
              </a:ext>
            </a:extLst>
          </p:cNvPr>
          <p:cNvSpPr/>
          <p:nvPr/>
        </p:nvSpPr>
        <p:spPr>
          <a:xfrm>
            <a:off x="8315047" y="1026816"/>
            <a:ext cx="1091953" cy="8345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FFA2F3-A5A8-4E14-8745-F66B4A0FD92D}"/>
              </a:ext>
            </a:extLst>
          </p:cNvPr>
          <p:cNvSpPr txBox="1"/>
          <p:nvPr/>
        </p:nvSpPr>
        <p:spPr>
          <a:xfrm>
            <a:off x="8423796" y="1259400"/>
            <a:ext cx="98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Label c</a:t>
            </a:r>
            <a:endParaRPr lang="zh-CN" altLang="en-US" dirty="0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AA844554-F468-48B7-BA6E-209D078AA6C5}"/>
              </a:ext>
            </a:extLst>
          </p:cNvPr>
          <p:cNvSpPr/>
          <p:nvPr/>
        </p:nvSpPr>
        <p:spPr>
          <a:xfrm>
            <a:off x="8735058" y="2023008"/>
            <a:ext cx="195942" cy="258651"/>
          </a:xfrm>
          <a:prstGeom prst="downArrow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97B571CC-7A75-4161-8990-E302649D2E40}"/>
              </a:ext>
            </a:extLst>
          </p:cNvPr>
          <p:cNvSpPr/>
          <p:nvPr/>
        </p:nvSpPr>
        <p:spPr>
          <a:xfrm>
            <a:off x="8735057" y="3402233"/>
            <a:ext cx="195942" cy="258651"/>
          </a:xfrm>
          <a:prstGeom prst="downArrow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1F8E8F9-E2A8-4DE1-A08E-9A183BD8ED95}"/>
                  </a:ext>
                </a:extLst>
              </p:cNvPr>
              <p:cNvSpPr/>
              <p:nvPr/>
            </p:nvSpPr>
            <p:spPr>
              <a:xfrm>
                <a:off x="8517781" y="3896258"/>
                <a:ext cx="6000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1F8E8F9-E2A8-4DE1-A08E-9A183BD8E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781" y="3896258"/>
                <a:ext cx="60003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602918A-6BFE-4DB5-9FAA-B295A6CAD222}"/>
                  </a:ext>
                </a:extLst>
              </p:cNvPr>
              <p:cNvSpPr/>
              <p:nvPr/>
            </p:nvSpPr>
            <p:spPr>
              <a:xfrm>
                <a:off x="614543" y="4770055"/>
                <a:ext cx="4741234" cy="520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trace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602918A-6BFE-4DB5-9FAA-B295A6CAD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43" y="4770055"/>
                <a:ext cx="4741234" cy="5209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E41583B-B420-42AD-8D01-2E3C5B766116}"/>
                  </a:ext>
                </a:extLst>
              </p:cNvPr>
              <p:cNvSpPr/>
              <p:nvPr/>
            </p:nvSpPr>
            <p:spPr>
              <a:xfrm>
                <a:off x="6874467" y="4769377"/>
                <a:ext cx="4526367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trace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E41583B-B420-42AD-8D01-2E3C5B766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67" y="4769377"/>
                <a:ext cx="4526367" cy="373179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下 24">
            <a:extLst>
              <a:ext uri="{FF2B5EF4-FFF2-40B4-BE49-F238E27FC236}">
                <a16:creationId xmlns:a16="http://schemas.microsoft.com/office/drawing/2014/main" id="{0F1FB3F9-A437-40DE-8920-E7AD08ACD301}"/>
              </a:ext>
            </a:extLst>
          </p:cNvPr>
          <p:cNvSpPr/>
          <p:nvPr/>
        </p:nvSpPr>
        <p:spPr>
          <a:xfrm>
            <a:off x="2534597" y="4438421"/>
            <a:ext cx="195942" cy="258651"/>
          </a:xfrm>
          <a:prstGeom prst="downArrow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02CAA4EF-DC5D-4933-9416-41778D8C0A53}"/>
              </a:ext>
            </a:extLst>
          </p:cNvPr>
          <p:cNvSpPr/>
          <p:nvPr/>
        </p:nvSpPr>
        <p:spPr>
          <a:xfrm>
            <a:off x="8735057" y="4383330"/>
            <a:ext cx="195942" cy="258651"/>
          </a:xfrm>
          <a:prstGeom prst="downArrow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F937F1D-6329-4768-88C5-E83E7077039C}"/>
              </a:ext>
            </a:extLst>
          </p:cNvPr>
          <p:cNvSpPr/>
          <p:nvPr/>
        </p:nvSpPr>
        <p:spPr>
          <a:xfrm rot="21266744">
            <a:off x="4310446" y="1409193"/>
            <a:ext cx="69117" cy="697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F175D83-160C-4136-A361-2986AF2C7D10}"/>
              </a:ext>
            </a:extLst>
          </p:cNvPr>
          <p:cNvSpPr/>
          <p:nvPr/>
        </p:nvSpPr>
        <p:spPr>
          <a:xfrm rot="21266744">
            <a:off x="5763448" y="1412224"/>
            <a:ext cx="69117" cy="697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D3CBFC3-DB3E-4F04-8A66-FB5FABBF6C5A}"/>
              </a:ext>
            </a:extLst>
          </p:cNvPr>
          <p:cNvSpPr/>
          <p:nvPr/>
        </p:nvSpPr>
        <p:spPr>
          <a:xfrm rot="21266744">
            <a:off x="7017863" y="1409193"/>
            <a:ext cx="69117" cy="697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C9D0DEC6-E94A-44DC-BFED-8D04DC9234F3}"/>
              </a:ext>
            </a:extLst>
          </p:cNvPr>
          <p:cNvSpPr/>
          <p:nvPr/>
        </p:nvSpPr>
        <p:spPr>
          <a:xfrm rot="16200000">
            <a:off x="5798135" y="931684"/>
            <a:ext cx="243646" cy="9284599"/>
          </a:xfrm>
          <a:prstGeom prst="leftBrace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1F1A9C9-045C-484A-BDF5-49129D8832D6}"/>
              </a:ext>
            </a:extLst>
          </p:cNvPr>
          <p:cNvSpPr/>
          <p:nvPr/>
        </p:nvSpPr>
        <p:spPr>
          <a:xfrm rot="21266744">
            <a:off x="5479883" y="4995671"/>
            <a:ext cx="69117" cy="697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923FB27-EF65-4BE0-9CEF-E765F2547B46}"/>
              </a:ext>
            </a:extLst>
          </p:cNvPr>
          <p:cNvSpPr/>
          <p:nvPr/>
        </p:nvSpPr>
        <p:spPr>
          <a:xfrm rot="21266744">
            <a:off x="6023671" y="4990381"/>
            <a:ext cx="69117" cy="697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4EFE04D-D32F-4F84-953F-9E2BCED56BA0}"/>
              </a:ext>
            </a:extLst>
          </p:cNvPr>
          <p:cNvSpPr/>
          <p:nvPr/>
        </p:nvSpPr>
        <p:spPr>
          <a:xfrm rot="21266744">
            <a:off x="6567459" y="4990380"/>
            <a:ext cx="69117" cy="697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9D4FFC-CA11-49BE-A716-62C1DD1090D9}"/>
                  </a:ext>
                </a:extLst>
              </p:cNvPr>
              <p:cNvSpPr/>
              <p:nvPr/>
            </p:nvSpPr>
            <p:spPr>
              <a:xfrm>
                <a:off x="2730539" y="5865967"/>
                <a:ext cx="7904803" cy="10045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trace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trace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b="0" dirty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𝑡𝑟𝑎𝑐𝑒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+⋯+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9D4FFC-CA11-49BE-A716-62C1DD109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39" y="5865967"/>
                <a:ext cx="7904803" cy="10045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57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14" grpId="0" animBg="1"/>
      <p:bldP spid="17" grpId="0"/>
      <p:bldP spid="18" grpId="0" animBg="1"/>
      <p:bldP spid="5" grpId="0"/>
      <p:bldP spid="19" grpId="0" animBg="1"/>
      <p:bldP spid="20" grpId="0"/>
      <p:bldP spid="21" grpId="0" animBg="1"/>
      <p:bldP spid="22" grpId="0" animBg="1"/>
      <p:bldP spid="6" grpId="0"/>
      <p:bldP spid="8" grpId="0"/>
      <p:bldP spid="9" grpId="0"/>
      <p:bldP spid="25" grpId="0" animBg="1"/>
      <p:bldP spid="26" grpId="0" animBg="1"/>
      <p:bldP spid="27" grpId="0" animBg="1"/>
      <p:bldP spid="28" grpId="0" animBg="1"/>
      <p:bldP spid="29" grpId="0" animBg="1"/>
      <p:bldP spid="11" grpId="0" animBg="1"/>
      <p:bldP spid="31" grpId="0" animBg="1"/>
      <p:bldP spid="32" grpId="0" animBg="1"/>
      <p:bldP spid="33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 rot="13500000">
            <a:off x="1338014" y="553193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 rot="13500000">
            <a:off x="1591474" y="587060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66789" y="395404"/>
            <a:ext cx="100976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Preserving sample similarities and tag correlation</a:t>
            </a:r>
          </a:p>
        </p:txBody>
      </p:sp>
      <p:sp>
        <p:nvSpPr>
          <p:cNvPr id="60" name="圆角矩形 59"/>
          <p:cNvSpPr/>
          <p:nvPr/>
        </p:nvSpPr>
        <p:spPr>
          <a:xfrm rot="2700000">
            <a:off x="451479" y="347644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86857" y="399272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513599-4E12-402D-A42D-250E92B9FF44}"/>
              </a:ext>
            </a:extLst>
          </p:cNvPr>
          <p:cNvSpPr/>
          <p:nvPr/>
        </p:nvSpPr>
        <p:spPr>
          <a:xfrm>
            <a:off x="486857" y="1177303"/>
            <a:ext cx="3555525" cy="662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Tag correlation </a:t>
            </a:r>
            <a:r>
              <a:rPr lang="en-US" altLang="zh-CN" sz="2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29A5718-13DA-4F62-A5B7-21E60F5DEC6F}"/>
                  </a:ext>
                </a:extLst>
              </p:cNvPr>
              <p:cNvSpPr/>
              <p:nvPr/>
            </p:nvSpPr>
            <p:spPr>
              <a:xfrm>
                <a:off x="3080117" y="1974147"/>
                <a:ext cx="4825873" cy="584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𝑇𝑌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29A5718-13DA-4F62-A5B7-21E60F5DE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117" y="1974147"/>
                <a:ext cx="4825873" cy="584455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35F59E0-93D3-4A98-B129-BBC2E26BA0BD}"/>
                  </a:ext>
                </a:extLst>
              </p:cNvPr>
              <p:cNvSpPr/>
              <p:nvPr/>
            </p:nvSpPr>
            <p:spPr>
              <a:xfrm>
                <a:off x="3955742" y="3193335"/>
                <a:ext cx="3074624" cy="466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𝛺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𝑇𝑊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35F59E0-93D3-4A98-B129-BBC2E26BA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742" y="3193335"/>
                <a:ext cx="3074624" cy="466859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箭头: 下 33">
            <a:extLst>
              <a:ext uri="{FF2B5EF4-FFF2-40B4-BE49-F238E27FC236}">
                <a16:creationId xmlns:a16="http://schemas.microsoft.com/office/drawing/2014/main" id="{12D6416A-999A-4341-91D5-A3D14293DFA0}"/>
              </a:ext>
            </a:extLst>
          </p:cNvPr>
          <p:cNvSpPr/>
          <p:nvPr/>
        </p:nvSpPr>
        <p:spPr>
          <a:xfrm>
            <a:off x="5297112" y="2614784"/>
            <a:ext cx="391885" cy="497610"/>
          </a:xfrm>
          <a:prstGeom prst="downArrow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30B7DA-CABD-4E3F-940A-F83934EABE20}"/>
              </a:ext>
            </a:extLst>
          </p:cNvPr>
          <p:cNvSpPr/>
          <p:nvPr/>
        </p:nvSpPr>
        <p:spPr>
          <a:xfrm>
            <a:off x="486857" y="3885847"/>
            <a:ext cx="4173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Objective function: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CE88E40-A40D-4516-905B-985F552FF63B}"/>
                  </a:ext>
                </a:extLst>
              </p:cNvPr>
              <p:cNvSpPr/>
              <p:nvPr/>
            </p:nvSpPr>
            <p:spPr>
              <a:xfrm>
                <a:off x="2683854" y="4677832"/>
                <a:ext cx="5618398" cy="466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𝛺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CE88E40-A40D-4516-905B-985F552FF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854" y="4677832"/>
                <a:ext cx="5618398" cy="466859"/>
              </a:xfrm>
              <a:prstGeom prst="rect">
                <a:avLst/>
              </a:prstGeom>
              <a:blipFill>
                <a:blip r:embed="rId5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0DFC8BC-6DDE-4ACC-A669-43AE0B07B34F}"/>
                  </a:ext>
                </a:extLst>
              </p:cNvPr>
              <p:cNvSpPr/>
              <p:nvPr/>
            </p:nvSpPr>
            <p:spPr>
              <a:xfrm>
                <a:off x="1921402" y="5430905"/>
                <a:ext cx="7143302" cy="1180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𝑊𝐻𝑋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𝑊𝐻𝑋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0DFC8BC-6DDE-4ACC-A669-43AE0B07B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402" y="5430905"/>
                <a:ext cx="7143302" cy="11800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60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 rot="13500000">
            <a:off x="1338014" y="553193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 rot="13500000">
            <a:off x="1591474" y="587060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66789" y="395404"/>
            <a:ext cx="4129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Experimental results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圆角矩形 59"/>
          <p:cNvSpPr/>
          <p:nvPr/>
        </p:nvSpPr>
        <p:spPr>
          <a:xfrm rot="2700000">
            <a:off x="451479" y="347644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86857" y="399272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ED2D38C-831E-4E6D-9AF0-10617D85A27F}"/>
              </a:ext>
            </a:extLst>
          </p:cNvPr>
          <p:cNvSpPr/>
          <p:nvPr/>
        </p:nvSpPr>
        <p:spPr>
          <a:xfrm>
            <a:off x="574375" y="1270868"/>
            <a:ext cx="10165160" cy="66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 :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NUS-WIDE</a:t>
            </a:r>
            <a:r>
              <a:rPr lang="en-US" altLang="zh-CN" sz="2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Corel5k</a:t>
            </a:r>
            <a:r>
              <a:rPr lang="en-US" altLang="zh-CN" sz="2400" dirty="0"/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ESPGame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IAPRTC12</a:t>
            </a:r>
            <a:endParaRPr lang="en-US" altLang="zh-CN" sz="24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C833138-2B10-47E0-BE99-E18B4AF5A992}"/>
                  </a:ext>
                </a:extLst>
              </p:cNvPr>
              <p:cNvSpPr/>
              <p:nvPr/>
            </p:nvSpPr>
            <p:spPr>
              <a:xfrm>
                <a:off x="1152424" y="2188379"/>
                <a:ext cx="5826874" cy="3672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评价标准：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）平均准确率 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每个标签预测正确的个数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，     </a:t>
                </a:r>
                <a:r>
                  <a:rPr lang="en-US" altLang="zh-CN" sz="2000" dirty="0"/>
                  <a:t>AP</a:t>
                </a:r>
                <a:r>
                  <a:rPr lang="zh-CN" altLang="en-US" sz="2000" dirty="0"/>
                  <a:t>为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的平均值。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）平均召回率：</a:t>
                </a:r>
                <a:r>
                  <a:rPr lang="en-US" altLang="zh-CN" sz="2000" dirty="0"/>
                  <a:t> R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每个标签预测正确的个数</m:t>
                        </m:r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每个标签准确标签的个数</m:t>
                        </m:r>
                      </m:den>
                    </m:f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dirty="0"/>
                  <a:t> AR</a:t>
                </a:r>
                <a:r>
                  <a:rPr lang="zh-CN" altLang="en-US" sz="2000" dirty="0"/>
                  <a:t>为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的平均值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F1-score</a:t>
                </a:r>
                <a:r>
                  <a:rPr lang="zh-CN" altLang="en-US" sz="2000" dirty="0"/>
                  <a:t>：</a:t>
                </a:r>
                <a:r>
                  <a:rPr lang="pt-BR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𝐴𝑃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𝐴𝑅</m:t>
                        </m:r>
                      </m:num>
                      <m:den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𝐴𝑃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𝐴𝑅</m:t>
                            </m:r>
                          </m:e>
                        </m:d>
                      </m:den>
                    </m:f>
                  </m:oMath>
                </a14:m>
                <a:endParaRPr lang="pt-BR" altLang="zh-CN" sz="2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C833138-2B10-47E0-BE99-E18B4AF5A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424" y="2188379"/>
                <a:ext cx="5826874" cy="3672352"/>
              </a:xfrm>
              <a:prstGeom prst="rect">
                <a:avLst/>
              </a:prstGeom>
              <a:blipFill>
                <a:blip r:embed="rId3"/>
                <a:stretch>
                  <a:fillRect l="-1046" r="-5544" b="-25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70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 rot="13500000">
            <a:off x="1338014" y="553193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 rot="13500000">
            <a:off x="1591474" y="587060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66789" y="395404"/>
            <a:ext cx="4129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Experimental results(1)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圆角矩形 59"/>
          <p:cNvSpPr/>
          <p:nvPr/>
        </p:nvSpPr>
        <p:spPr>
          <a:xfrm rot="2700000">
            <a:off x="451479" y="347644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86857" y="399272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EE9B3C-6AF6-4AF0-BF39-85FA5BA35983}"/>
              </a:ext>
            </a:extLst>
          </p:cNvPr>
          <p:cNvSpPr/>
          <p:nvPr/>
        </p:nvSpPr>
        <p:spPr>
          <a:xfrm>
            <a:off x="1007722" y="1110166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NUS-WIDE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AC9280-60F5-48C6-B757-3D8B6A84C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4" y="1808322"/>
            <a:ext cx="3755263" cy="41632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C696A3-AB8B-401A-A8FA-831C6D6DA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68" y="1808322"/>
            <a:ext cx="3755263" cy="41632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5CD7E48-F34D-4502-A81A-B354E1535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253" y="1808323"/>
            <a:ext cx="3755263" cy="416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8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 rot="13500000">
            <a:off x="1338014" y="553193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 rot="13500000">
            <a:off x="1591474" y="587060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66789" y="395404"/>
            <a:ext cx="4129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Experimental results(1)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圆角矩形 59"/>
          <p:cNvSpPr/>
          <p:nvPr/>
        </p:nvSpPr>
        <p:spPr>
          <a:xfrm rot="2700000">
            <a:off x="451479" y="347644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86857" y="399272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EE9B3C-6AF6-4AF0-BF39-85FA5BA35983}"/>
              </a:ext>
            </a:extLst>
          </p:cNvPr>
          <p:cNvSpPr/>
          <p:nvPr/>
        </p:nvSpPr>
        <p:spPr>
          <a:xfrm>
            <a:off x="1007722" y="1110166"/>
            <a:ext cx="1175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Corel5k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A8FF01-9100-419B-A942-A47432B1E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4" y="2013710"/>
            <a:ext cx="3736604" cy="41165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E3D3F6-B84A-4C17-801B-1F333D680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98" y="2013708"/>
            <a:ext cx="3736604" cy="41165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095DC1-36B9-48BF-A902-1EDC13F43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472" y="2013709"/>
            <a:ext cx="3736604" cy="41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7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 rot="13500000">
            <a:off x="1338014" y="553193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 rot="13500000">
            <a:off x="1591474" y="587060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66789" y="395404"/>
            <a:ext cx="4129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Experimental results(1)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圆角矩形 59"/>
          <p:cNvSpPr/>
          <p:nvPr/>
        </p:nvSpPr>
        <p:spPr>
          <a:xfrm rot="2700000">
            <a:off x="451479" y="347644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86857" y="399272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EE9B3C-6AF6-4AF0-BF39-85FA5BA35983}"/>
              </a:ext>
            </a:extLst>
          </p:cNvPr>
          <p:cNvSpPr/>
          <p:nvPr/>
        </p:nvSpPr>
        <p:spPr>
          <a:xfrm>
            <a:off x="1007722" y="1110166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ESPGame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30492C-93D3-47A6-9B6A-8915A73AC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4" y="1888197"/>
            <a:ext cx="3755264" cy="42233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5F17FE-9316-4145-A407-8A943281F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67" y="1888197"/>
            <a:ext cx="3755265" cy="42233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BA0123-4295-4BB1-9C70-F04526097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1" y="1888197"/>
            <a:ext cx="3755265" cy="42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 rot="13500000">
            <a:off x="1338014" y="553193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 rot="13500000">
            <a:off x="1591474" y="587060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66789" y="395404"/>
            <a:ext cx="4129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Experimental results(1)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圆角矩形 59"/>
          <p:cNvSpPr/>
          <p:nvPr/>
        </p:nvSpPr>
        <p:spPr>
          <a:xfrm rot="2700000">
            <a:off x="451479" y="347644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86857" y="399272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EE9B3C-6AF6-4AF0-BF39-85FA5BA35983}"/>
              </a:ext>
            </a:extLst>
          </p:cNvPr>
          <p:cNvSpPr/>
          <p:nvPr/>
        </p:nvSpPr>
        <p:spPr>
          <a:xfrm>
            <a:off x="1007722" y="1110166"/>
            <a:ext cx="1568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IAPRTC12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28F888-EA2B-405A-BF2B-B8DBCF424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0" y="1888197"/>
            <a:ext cx="3823684" cy="40457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6B5CE1-432E-4506-86B0-9A6010B7A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158" y="1888197"/>
            <a:ext cx="3823684" cy="4045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49C882-6D81-4E97-851D-318CF2634A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76" y="1888197"/>
            <a:ext cx="3823684" cy="404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1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 rot="13500000">
            <a:off x="1338014" y="553193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 rot="13500000">
            <a:off x="1591474" y="587060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66789" y="395404"/>
            <a:ext cx="4129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Experimental results(2)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圆角矩形 59"/>
          <p:cNvSpPr/>
          <p:nvPr/>
        </p:nvSpPr>
        <p:spPr>
          <a:xfrm rot="2700000">
            <a:off x="451479" y="347644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86857" y="399272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EE9B3C-6AF6-4AF0-BF39-85FA5BA35983}"/>
              </a:ext>
            </a:extLst>
          </p:cNvPr>
          <p:cNvSpPr/>
          <p:nvPr/>
        </p:nvSpPr>
        <p:spPr>
          <a:xfrm>
            <a:off x="1007722" y="1110166"/>
            <a:ext cx="1175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Corel5k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850D330-BE3D-4C90-B1C1-EB1A43F0E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34" y="1893375"/>
            <a:ext cx="3699073" cy="44717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E89F461-E87E-48E8-BB91-41D4B9B6E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3" y="1890786"/>
            <a:ext cx="3699072" cy="44769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D5FBD0-8009-4696-8386-49CA025E7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463" y="1888197"/>
            <a:ext cx="3699073" cy="44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0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A_圆角矩形 3"/>
          <p:cNvSpPr/>
          <p:nvPr>
            <p:custDataLst>
              <p:tags r:id="rId1"/>
            </p:custDataLst>
          </p:nvPr>
        </p:nvSpPr>
        <p:spPr>
          <a:xfrm rot="2700000">
            <a:off x="8659760" y="144821"/>
            <a:ext cx="863146" cy="863147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PA_圆角矩形 3"/>
          <p:cNvSpPr/>
          <p:nvPr>
            <p:custDataLst>
              <p:tags r:id="rId2"/>
            </p:custDataLst>
          </p:nvPr>
        </p:nvSpPr>
        <p:spPr>
          <a:xfrm rot="2700000">
            <a:off x="6598218" y="1011433"/>
            <a:ext cx="653439" cy="653439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PA_圆角矩形 3"/>
          <p:cNvSpPr/>
          <p:nvPr>
            <p:custDataLst>
              <p:tags r:id="rId3"/>
            </p:custDataLst>
          </p:nvPr>
        </p:nvSpPr>
        <p:spPr>
          <a:xfrm rot="2700000">
            <a:off x="-677683" y="2297223"/>
            <a:ext cx="2311518" cy="231151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PA_圆角矩形 3"/>
          <p:cNvSpPr/>
          <p:nvPr>
            <p:custDataLst>
              <p:tags r:id="rId4"/>
            </p:custDataLst>
          </p:nvPr>
        </p:nvSpPr>
        <p:spPr>
          <a:xfrm rot="2700000">
            <a:off x="2620038" y="-628858"/>
            <a:ext cx="2311518" cy="231151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PA_圆角矩形 3"/>
          <p:cNvSpPr/>
          <p:nvPr>
            <p:custDataLst>
              <p:tags r:id="rId5"/>
            </p:custDataLst>
          </p:nvPr>
        </p:nvSpPr>
        <p:spPr>
          <a:xfrm rot="2700000">
            <a:off x="5818903" y="1029722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PA_圆角矩形 3"/>
          <p:cNvSpPr/>
          <p:nvPr>
            <p:custDataLst>
              <p:tags r:id="rId6"/>
            </p:custDataLst>
          </p:nvPr>
        </p:nvSpPr>
        <p:spPr>
          <a:xfrm rot="2700000">
            <a:off x="7510534" y="80610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PA_圆角矩形 3"/>
          <p:cNvSpPr/>
          <p:nvPr>
            <p:custDataLst>
              <p:tags r:id="rId7"/>
            </p:custDataLst>
          </p:nvPr>
        </p:nvSpPr>
        <p:spPr>
          <a:xfrm rot="2700000">
            <a:off x="6212011" y="1889071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PA_圆角矩形 3"/>
          <p:cNvSpPr/>
          <p:nvPr>
            <p:custDataLst>
              <p:tags r:id="rId8"/>
            </p:custDataLst>
          </p:nvPr>
        </p:nvSpPr>
        <p:spPr>
          <a:xfrm rot="2700000">
            <a:off x="8052233" y="612774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PA_圆角矩形 3"/>
          <p:cNvSpPr/>
          <p:nvPr>
            <p:custDataLst>
              <p:tags r:id="rId9"/>
            </p:custDataLst>
          </p:nvPr>
        </p:nvSpPr>
        <p:spPr>
          <a:xfrm rot="2700000">
            <a:off x="1429774" y="5743719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PA_圆角矩形 3"/>
          <p:cNvSpPr/>
          <p:nvPr>
            <p:custDataLst>
              <p:tags r:id="rId10"/>
            </p:custDataLst>
          </p:nvPr>
        </p:nvSpPr>
        <p:spPr>
          <a:xfrm rot="2700000">
            <a:off x="3154736" y="5016178"/>
            <a:ext cx="2311518" cy="231151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4812" y="5664104"/>
            <a:ext cx="2251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3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2019</a:t>
            </a:r>
            <a:endParaRPr lang="zh-CN" altLang="en-US" sz="6000" spc="3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569735" y="4205620"/>
            <a:ext cx="5942327" cy="0"/>
          </a:xfrm>
          <a:prstGeom prst="line">
            <a:avLst/>
          </a:prstGeom>
          <a:ln>
            <a:solidFill>
              <a:srgbClr val="1847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964008" y="3392879"/>
            <a:ext cx="6829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 YOU </a:t>
            </a:r>
            <a:endParaRPr lang="zh-CN" altLang="en-US" sz="44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PA_圆角矩形 3"/>
          <p:cNvSpPr/>
          <p:nvPr>
            <p:custDataLst>
              <p:tags r:id="rId11"/>
            </p:custDataLst>
          </p:nvPr>
        </p:nvSpPr>
        <p:spPr>
          <a:xfrm rot="2700000">
            <a:off x="7427406" y="1029725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60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8" grpId="0" animBg="1"/>
      <p:bldP spid="4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4" grpId="0" animBg="1"/>
      <p:bldP spid="35" grpId="0" animBg="1"/>
      <p:bldP spid="7" grpId="0"/>
      <p:bldP spid="37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5131152" y="585547"/>
            <a:ext cx="1928895" cy="192889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232848" y="687244"/>
            <a:ext cx="1725504" cy="1725504"/>
          </a:xfrm>
          <a:prstGeom prst="roundRect">
            <a:avLst/>
          </a:prstGeom>
          <a:noFill/>
          <a:ln w="3175">
            <a:solidFill>
              <a:srgbClr val="18478F"/>
            </a:solidFill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56427" y="1319162"/>
            <a:ext cx="2299168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CONTENTS</a:t>
            </a:r>
          </a:p>
        </p:txBody>
      </p:sp>
      <p:sp>
        <p:nvSpPr>
          <p:cNvPr id="33" name="圆角矩形 18">
            <a:extLst>
              <a:ext uri="{FF2B5EF4-FFF2-40B4-BE49-F238E27FC236}">
                <a16:creationId xmlns:a16="http://schemas.microsoft.com/office/drawing/2014/main" id="{D18A46BA-5E0F-4560-AE5A-86B1B20A3091}"/>
              </a:ext>
            </a:extLst>
          </p:cNvPr>
          <p:cNvSpPr/>
          <p:nvPr/>
        </p:nvSpPr>
        <p:spPr>
          <a:xfrm rot="2700000">
            <a:off x="1398745" y="3460615"/>
            <a:ext cx="1928895" cy="192889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圆角矩形 18">
            <a:extLst>
              <a:ext uri="{FF2B5EF4-FFF2-40B4-BE49-F238E27FC236}">
                <a16:creationId xmlns:a16="http://schemas.microsoft.com/office/drawing/2014/main" id="{6E281CC3-A505-44B7-8BB0-E26B39113D4B}"/>
              </a:ext>
            </a:extLst>
          </p:cNvPr>
          <p:cNvSpPr/>
          <p:nvPr/>
        </p:nvSpPr>
        <p:spPr>
          <a:xfrm rot="2700000">
            <a:off x="5256512" y="3383403"/>
            <a:ext cx="1928895" cy="192889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圆角矩形 18">
            <a:extLst>
              <a:ext uri="{FF2B5EF4-FFF2-40B4-BE49-F238E27FC236}">
                <a16:creationId xmlns:a16="http://schemas.microsoft.com/office/drawing/2014/main" id="{31CCBFFE-54C3-44FA-A79E-67F6B0087C4E}"/>
              </a:ext>
            </a:extLst>
          </p:cNvPr>
          <p:cNvSpPr/>
          <p:nvPr/>
        </p:nvSpPr>
        <p:spPr>
          <a:xfrm rot="2700000">
            <a:off x="9114278" y="3383403"/>
            <a:ext cx="1928895" cy="192889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76AC480-8DF8-4A0B-9259-59A9EF839C5D}"/>
              </a:ext>
            </a:extLst>
          </p:cNvPr>
          <p:cNvSpPr/>
          <p:nvPr/>
        </p:nvSpPr>
        <p:spPr>
          <a:xfrm rot="13500000">
            <a:off x="292406" y="3974858"/>
            <a:ext cx="907999" cy="900398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1A54589-3454-409C-89E4-B958C0BD565D}"/>
              </a:ext>
            </a:extLst>
          </p:cNvPr>
          <p:cNvSpPr/>
          <p:nvPr/>
        </p:nvSpPr>
        <p:spPr>
          <a:xfrm rot="13500000">
            <a:off x="4148319" y="3974860"/>
            <a:ext cx="907999" cy="900398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A26C6C-4E53-49C3-91A6-DCBFA90CFAAC}"/>
              </a:ext>
            </a:extLst>
          </p:cNvPr>
          <p:cNvSpPr txBox="1"/>
          <p:nvPr/>
        </p:nvSpPr>
        <p:spPr>
          <a:xfrm>
            <a:off x="8769789" y="3948004"/>
            <a:ext cx="2617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Experimental results</a:t>
            </a:r>
            <a:endParaRPr lang="zh-CN" altLang="en-US" sz="2800" dirty="0">
              <a:solidFill>
                <a:srgbClr val="18478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287814-DB86-4AAF-835B-10EADE6ACD16}"/>
              </a:ext>
            </a:extLst>
          </p:cNvPr>
          <p:cNvSpPr txBox="1"/>
          <p:nvPr/>
        </p:nvSpPr>
        <p:spPr>
          <a:xfrm>
            <a:off x="4313164" y="4194226"/>
            <a:ext cx="70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AB1907E-0FC2-48D4-AFC1-02C904541E71}"/>
              </a:ext>
            </a:extLst>
          </p:cNvPr>
          <p:cNvSpPr/>
          <p:nvPr/>
        </p:nvSpPr>
        <p:spPr>
          <a:xfrm rot="13500000">
            <a:off x="8010073" y="3974859"/>
            <a:ext cx="907999" cy="900398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4EC650-79E6-43AD-94D0-DFA2734503CE}"/>
              </a:ext>
            </a:extLst>
          </p:cNvPr>
          <p:cNvSpPr txBox="1"/>
          <p:nvPr/>
        </p:nvSpPr>
        <p:spPr>
          <a:xfrm>
            <a:off x="8209086" y="4163447"/>
            <a:ext cx="78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320C2F-11F6-4314-BF1E-968A9B4498F4}"/>
              </a:ext>
            </a:extLst>
          </p:cNvPr>
          <p:cNvSpPr txBox="1"/>
          <p:nvPr/>
        </p:nvSpPr>
        <p:spPr>
          <a:xfrm>
            <a:off x="450498" y="4163447"/>
            <a:ext cx="74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6A0824-FBC8-4B21-9AB2-B1F2885F8B22}"/>
              </a:ext>
            </a:extLst>
          </p:cNvPr>
          <p:cNvSpPr txBox="1"/>
          <p:nvPr/>
        </p:nvSpPr>
        <p:spPr>
          <a:xfrm>
            <a:off x="4910901" y="3948004"/>
            <a:ext cx="2620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Experimental method</a:t>
            </a:r>
            <a:endParaRPr lang="zh-CN" altLang="en-US" sz="2800" dirty="0">
              <a:solidFill>
                <a:srgbClr val="18478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01BC54-E740-471C-8FB5-3AFE12BAA141}"/>
              </a:ext>
            </a:extLst>
          </p:cNvPr>
          <p:cNvSpPr txBox="1"/>
          <p:nvPr/>
        </p:nvSpPr>
        <p:spPr>
          <a:xfrm>
            <a:off x="1155183" y="3948004"/>
            <a:ext cx="24760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 introduction</a:t>
            </a:r>
            <a:endParaRPr lang="zh-CN" altLang="en-US" sz="2800" dirty="0">
              <a:solidFill>
                <a:srgbClr val="18478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91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c-mockup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03848"/>
            <a:ext cx="5365933" cy="4029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grpSp>
        <p:nvGrpSpPr>
          <p:cNvPr id="19" name="组合 1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5391576" y="1941688"/>
            <a:ext cx="688368" cy="688368"/>
            <a:chOff x="7242071" y="1820434"/>
            <a:chExt cx="688368" cy="688368"/>
          </a:xfrm>
        </p:grpSpPr>
        <p:sp>
          <p:nvSpPr>
            <p:cNvPr id="20" name="椭圆 19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5385448" y="4406706"/>
            <a:ext cx="688368" cy="688368"/>
            <a:chOff x="7242071" y="3488471"/>
            <a:chExt cx="688368" cy="688368"/>
          </a:xfrm>
        </p:grpSpPr>
        <p:sp>
          <p:nvSpPr>
            <p:cNvPr id="23" name="椭圆 22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6152751" y="1908396"/>
            <a:ext cx="6166420" cy="1563797"/>
            <a:chOff x="8118080" y="1443731"/>
            <a:chExt cx="6166419" cy="1563797"/>
          </a:xfrm>
        </p:grpSpPr>
        <p:sp>
          <p:nvSpPr>
            <p:cNvPr id="33" name="矩形 32"/>
            <p:cNvSpPr/>
            <p:nvPr/>
          </p:nvSpPr>
          <p:spPr>
            <a:xfrm>
              <a:off x="8175680" y="1873563"/>
              <a:ext cx="5886216" cy="11339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adding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semantic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keywords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 to the image that reflect its content by computer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8118080" y="1443731"/>
              <a:ext cx="61664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18478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What is automatic image annotation? </a:t>
              </a:r>
              <a:endParaRPr lang="zh-CN" altLang="en-US" sz="2800" b="1" dirty="0">
                <a:solidFill>
                  <a:srgbClr val="18478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38" name="组合 3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6152590" y="4452291"/>
            <a:ext cx="3066768" cy="921568"/>
            <a:chOff x="8532569" y="1459078"/>
            <a:chExt cx="2854850" cy="921568"/>
          </a:xfrm>
        </p:grpSpPr>
        <p:sp>
          <p:nvSpPr>
            <p:cNvPr id="39" name="矩形 38"/>
            <p:cNvSpPr/>
            <p:nvPr/>
          </p:nvSpPr>
          <p:spPr>
            <a:xfrm>
              <a:off x="8532569" y="1854989"/>
              <a:ext cx="2854850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image retrieval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8548024" y="1459078"/>
              <a:ext cx="19527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18478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Application</a:t>
              </a:r>
              <a:endParaRPr lang="zh-CN" altLang="en-US" sz="2800" b="1" dirty="0">
                <a:solidFill>
                  <a:srgbClr val="18478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45" name="组合 4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5559895" y="2104529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6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8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9" name="组合 4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5516942" y="4548551"/>
            <a:ext cx="425379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50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 rot="13500000">
            <a:off x="1338014" y="553193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>
          <a:xfrm rot="13500000">
            <a:off x="1591474" y="587060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35444" y="393960"/>
            <a:ext cx="6045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 introduction</a:t>
            </a:r>
          </a:p>
        </p:txBody>
      </p:sp>
      <p:sp>
        <p:nvSpPr>
          <p:cNvPr id="66" name="圆角矩形 65"/>
          <p:cNvSpPr/>
          <p:nvPr/>
        </p:nvSpPr>
        <p:spPr>
          <a:xfrm rot="2700000">
            <a:off x="451479" y="347644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86857" y="399272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2B4E603B-18E9-49D3-86C0-B73398669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9" y="2285872"/>
            <a:ext cx="1913860" cy="2139218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A1C984B6-C27E-4FE3-9B0E-F42A95B7784F}"/>
              </a:ext>
            </a:extLst>
          </p:cNvPr>
          <p:cNvSpPr/>
          <p:nvPr/>
        </p:nvSpPr>
        <p:spPr>
          <a:xfrm>
            <a:off x="2812880" y="3263122"/>
            <a:ext cx="428625" cy="331751"/>
          </a:xfrm>
          <a:prstGeom prst="rightArrow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B4023D-821E-4E81-8784-F1052CAFCF33}"/>
              </a:ext>
            </a:extLst>
          </p:cNvPr>
          <p:cNvSpPr/>
          <p:nvPr/>
        </p:nvSpPr>
        <p:spPr>
          <a:xfrm>
            <a:off x="3631203" y="2644190"/>
            <a:ext cx="1069591" cy="1569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D8DD332-C568-4EFE-97B8-5C67F6B59CC9}"/>
              </a:ext>
            </a:extLst>
          </p:cNvPr>
          <p:cNvSpPr txBox="1"/>
          <p:nvPr/>
        </p:nvSpPr>
        <p:spPr>
          <a:xfrm>
            <a:off x="3631203" y="2828831"/>
            <a:ext cx="1122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  woman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32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左大括号 7"/>
          <p:cNvSpPr/>
          <p:nvPr/>
        </p:nvSpPr>
        <p:spPr>
          <a:xfrm>
            <a:off x="3135255" y="1950485"/>
            <a:ext cx="494276" cy="3912209"/>
          </a:xfrm>
          <a:prstGeom prst="leftBrace">
            <a:avLst/>
          </a:prstGeom>
          <a:noFill/>
          <a:ln w="38100" cap="flat" cmpd="sng" algn="ctr">
            <a:solidFill>
              <a:schemeClr val="bg2">
                <a:lumMod val="25000"/>
              </a:schemeClr>
            </a:solidFill>
            <a:prstDash val="solid"/>
          </a:ln>
          <a:effectLst>
            <a:outerShdw blurRad="139700" dir="8100000" sx="98000" sy="98000" algn="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2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48339" y="1487019"/>
            <a:ext cx="6527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zh-CN" sz="2800" kern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2800" kern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2800" kern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The models without graph structure</a:t>
            </a:r>
            <a:endParaRPr lang="zh-CN" altLang="en-US" sz="2800" kern="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2315" y="2104599"/>
            <a:ext cx="8094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9170">
              <a:lnSpc>
                <a:spcPct val="150000"/>
              </a:lnSpc>
              <a:buAutoNum type="arabicParenBoth"/>
              <a:defRPr/>
            </a:pP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learning the joint distribution over image features and labels</a:t>
            </a:r>
          </a:p>
          <a:p>
            <a:pPr marL="342900" indent="-342900" defTabSz="1219170">
              <a:lnSpc>
                <a:spcPct val="150000"/>
              </a:lnSpc>
              <a:buAutoNum type="arabicParenBoth"/>
              <a:defRPr/>
            </a:pP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learning classifiers</a:t>
            </a:r>
          </a:p>
          <a:p>
            <a:pPr marL="342900" indent="-342900" defTabSz="1219170">
              <a:lnSpc>
                <a:spcPct val="150000"/>
              </a:lnSpc>
              <a:buAutoNum type="arabicParenBoth"/>
              <a:defRPr/>
            </a:pP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nearest neighbor based models</a:t>
            </a:r>
          </a:p>
          <a:p>
            <a:pPr defTabSz="1219170">
              <a:defRPr/>
            </a:pPr>
            <a:endParaRPr lang="zh-CN" altLang="en-US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32315" y="4659144"/>
            <a:ext cx="5394959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9170">
              <a:lnSpc>
                <a:spcPct val="150000"/>
              </a:lnSpc>
              <a:buAutoNum type="arabicParenBoth"/>
              <a:defRPr/>
            </a:pP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locally linear embedding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LLE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342900" indent="-342900" defTabSz="1219170">
              <a:lnSpc>
                <a:spcPct val="150000"/>
              </a:lnSpc>
              <a:buAutoNum type="arabicParenBoth"/>
              <a:defRPr/>
            </a:pP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Laplacian eigenmaps  (LE)</a:t>
            </a:r>
          </a:p>
          <a:p>
            <a:pPr marL="342900" indent="-342900" defTabSz="1219170">
              <a:lnSpc>
                <a:spcPct val="150000"/>
              </a:lnSpc>
              <a:buAutoNum type="arabicParenBoth"/>
              <a:defRPr/>
            </a:pP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Hypergraph </a:t>
            </a:r>
          </a:p>
          <a:p>
            <a:pPr defTabSz="1219170">
              <a:lnSpc>
                <a:spcPct val="150000"/>
              </a:lnSpc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 rot="13500000">
            <a:off x="1338014" y="553193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 rot="13500000">
            <a:off x="1591474" y="587060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35444" y="393960"/>
            <a:ext cx="59080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 introduction</a:t>
            </a:r>
          </a:p>
        </p:txBody>
      </p:sp>
      <p:sp>
        <p:nvSpPr>
          <p:cNvPr id="28" name="圆角矩形 27"/>
          <p:cNvSpPr/>
          <p:nvPr/>
        </p:nvSpPr>
        <p:spPr>
          <a:xfrm rot="2700000">
            <a:off x="451479" y="347644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6857" y="399272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F9B9C28-A710-4720-8B59-9EF7318D5046}"/>
              </a:ext>
            </a:extLst>
          </p:cNvPr>
          <p:cNvSpPr/>
          <p:nvPr/>
        </p:nvSpPr>
        <p:spPr>
          <a:xfrm>
            <a:off x="849640" y="2792279"/>
            <a:ext cx="1982831" cy="2104904"/>
          </a:xfrm>
          <a:prstGeom prst="ellipse">
            <a:avLst/>
          </a:prstGeom>
          <a:ln w="25400">
            <a:solidFill>
              <a:schemeClr val="bg1">
                <a:lumMod val="75000"/>
              </a:schemeClr>
            </a:soli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5A4E1C-6F5E-4ECF-B262-68C0A02342B4}"/>
              </a:ext>
            </a:extLst>
          </p:cNvPr>
          <p:cNvSpPr txBox="1"/>
          <p:nvPr/>
        </p:nvSpPr>
        <p:spPr>
          <a:xfrm>
            <a:off x="855498" y="3367677"/>
            <a:ext cx="2159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classification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C29B90-84A2-47C2-8C49-D1193410F3ED}"/>
              </a:ext>
            </a:extLst>
          </p:cNvPr>
          <p:cNvSpPr txBox="1"/>
          <p:nvPr/>
        </p:nvSpPr>
        <p:spPr>
          <a:xfrm>
            <a:off x="3932315" y="4135924"/>
            <a:ext cx="5286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altLang="zh-CN" sz="2800" kern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kern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graph based model</a:t>
            </a:r>
            <a:endParaRPr lang="zh-CN" altLang="en-US" sz="2800" kern="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67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 rot="13500000">
            <a:off x="1338014" y="553193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 rot="13500000">
            <a:off x="1591474" y="587060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35444" y="393960"/>
            <a:ext cx="44074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Experimental method</a:t>
            </a:r>
          </a:p>
        </p:txBody>
      </p:sp>
      <p:sp>
        <p:nvSpPr>
          <p:cNvPr id="56" name="圆角矩形 55"/>
          <p:cNvSpPr/>
          <p:nvPr/>
        </p:nvSpPr>
        <p:spPr>
          <a:xfrm rot="2700000">
            <a:off x="451479" y="347644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6857" y="399272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虚尾 3">
            <a:extLst>
              <a:ext uri="{FF2B5EF4-FFF2-40B4-BE49-F238E27FC236}">
                <a16:creationId xmlns:a16="http://schemas.microsoft.com/office/drawing/2014/main" id="{A913BB47-6CCC-4DAB-B8C9-11D70D1B22A4}"/>
              </a:ext>
            </a:extLst>
          </p:cNvPr>
          <p:cNvSpPr/>
          <p:nvPr/>
        </p:nvSpPr>
        <p:spPr>
          <a:xfrm>
            <a:off x="438750" y="3476309"/>
            <a:ext cx="1058290" cy="774735"/>
          </a:xfrm>
          <a:prstGeom prst="stripedRightArrow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EF6C5A15-796A-4622-A89D-3B14A72CD2AA}"/>
              </a:ext>
            </a:extLst>
          </p:cNvPr>
          <p:cNvSpPr/>
          <p:nvPr/>
        </p:nvSpPr>
        <p:spPr>
          <a:xfrm>
            <a:off x="1872245" y="1624331"/>
            <a:ext cx="611632" cy="4478693"/>
          </a:xfrm>
          <a:prstGeom prst="leftBrac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82AFC8-8974-4B2D-836B-C8F75FD7119F}"/>
              </a:ext>
            </a:extLst>
          </p:cNvPr>
          <p:cNvSpPr txBox="1"/>
          <p:nvPr/>
        </p:nvSpPr>
        <p:spPr>
          <a:xfrm>
            <a:off x="2743200" y="1768426"/>
            <a:ext cx="569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local training set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199BEA-41BF-41DB-98A1-CE1C92D6010C}"/>
              </a:ext>
            </a:extLst>
          </p:cNvPr>
          <p:cNvSpPr txBox="1"/>
          <p:nvPr/>
        </p:nvSpPr>
        <p:spPr>
          <a:xfrm>
            <a:off x="2743197" y="3688775"/>
            <a:ext cx="8374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Low-rank matrix factorization for coefficient matrix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93CA4C-FC65-4C03-B2B9-0E9E7608F6EF}"/>
              </a:ext>
            </a:extLst>
          </p:cNvPr>
          <p:cNvSpPr txBox="1"/>
          <p:nvPr/>
        </p:nvSpPr>
        <p:spPr>
          <a:xfrm>
            <a:off x="2743197" y="5269963"/>
            <a:ext cx="837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Preserving sample similarities and tag correlation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11FEB9B-EDF3-4E49-B1C8-D8914889F6B5}"/>
              </a:ext>
            </a:extLst>
          </p:cNvPr>
          <p:cNvSpPr txBox="1"/>
          <p:nvPr/>
        </p:nvSpPr>
        <p:spPr>
          <a:xfrm>
            <a:off x="3272655" y="2161618"/>
            <a:ext cx="7315199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K-nearest neighbors to form a local training set    for each test sample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62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 rot="13500000">
            <a:off x="1338014" y="553193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 rot="13500000">
            <a:off x="1591474" y="587060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35443" y="460024"/>
            <a:ext cx="101476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Low-rank matrix factorization for coefficient matrix</a:t>
            </a:r>
          </a:p>
        </p:txBody>
      </p:sp>
      <p:sp>
        <p:nvSpPr>
          <p:cNvPr id="49" name="圆角矩形 48"/>
          <p:cNvSpPr/>
          <p:nvPr/>
        </p:nvSpPr>
        <p:spPr>
          <a:xfrm rot="2700000">
            <a:off x="451479" y="347644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86857" y="399272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8006908-899A-4851-A8CD-D13D1AB1485E}"/>
                  </a:ext>
                </a:extLst>
              </p:cNvPr>
              <p:cNvSpPr txBox="1"/>
              <p:nvPr/>
            </p:nvSpPr>
            <p:spPr>
              <a:xfrm>
                <a:off x="3655119" y="1370520"/>
                <a:ext cx="3910981" cy="587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predicted label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8006908-899A-4851-A8CD-D13D1AB14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19" y="1370520"/>
                <a:ext cx="3910981" cy="587148"/>
              </a:xfrm>
              <a:prstGeom prst="rect">
                <a:avLst/>
              </a:prstGeom>
              <a:blipFill>
                <a:blip r:embed="rId3"/>
                <a:stretch>
                  <a:fillRect l="-780" b="-2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箭头: 下 31">
            <a:extLst>
              <a:ext uri="{FF2B5EF4-FFF2-40B4-BE49-F238E27FC236}">
                <a16:creationId xmlns:a16="http://schemas.microsoft.com/office/drawing/2014/main" id="{4B59F037-5EAB-4BF6-85AA-54CE9F46DE15}"/>
              </a:ext>
            </a:extLst>
          </p:cNvPr>
          <p:cNvSpPr/>
          <p:nvPr/>
        </p:nvSpPr>
        <p:spPr>
          <a:xfrm>
            <a:off x="5507380" y="2079964"/>
            <a:ext cx="341297" cy="496133"/>
          </a:xfrm>
          <a:prstGeom prst="downArrow">
            <a:avLst/>
          </a:prstGeom>
          <a:solidFill>
            <a:schemeClr val="accent5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524921D-5C2C-4969-80A8-7BB08E787969}"/>
              </a:ext>
            </a:extLst>
          </p:cNvPr>
          <p:cNvSpPr/>
          <p:nvPr/>
        </p:nvSpPr>
        <p:spPr>
          <a:xfrm>
            <a:off x="3628276" y="1398542"/>
            <a:ext cx="4310742" cy="584775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E2D5F28-A754-419B-88FB-BFB5D0481E05}"/>
              </a:ext>
            </a:extLst>
          </p:cNvPr>
          <p:cNvSpPr/>
          <p:nvPr/>
        </p:nvSpPr>
        <p:spPr>
          <a:xfrm>
            <a:off x="3628276" y="2748310"/>
            <a:ext cx="4310742" cy="584775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11216B7-41F3-4B72-A280-DC68D1C2984E}"/>
                  </a:ext>
                </a:extLst>
              </p:cNvPr>
              <p:cNvSpPr txBox="1"/>
              <p:nvPr/>
            </p:nvSpPr>
            <p:spPr>
              <a:xfrm>
                <a:off x="4491921" y="2878960"/>
                <a:ext cx="2591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11216B7-41F3-4B72-A280-DC68D1C29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921" y="2878960"/>
                <a:ext cx="259174" cy="369332"/>
              </a:xfrm>
              <a:prstGeom prst="rect">
                <a:avLst/>
              </a:prstGeom>
              <a:blipFill>
                <a:blip r:embed="rId4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箭头: 左右 53">
            <a:extLst>
              <a:ext uri="{FF2B5EF4-FFF2-40B4-BE49-F238E27FC236}">
                <a16:creationId xmlns:a16="http://schemas.microsoft.com/office/drawing/2014/main" id="{0C0DFF2E-72C8-4112-B0BF-ABA187E98BDA}"/>
              </a:ext>
            </a:extLst>
          </p:cNvPr>
          <p:cNvSpPr/>
          <p:nvPr/>
        </p:nvSpPr>
        <p:spPr>
          <a:xfrm>
            <a:off x="5251802" y="2995976"/>
            <a:ext cx="531845" cy="166907"/>
          </a:xfrm>
          <a:prstGeom prst="leftRightArrow">
            <a:avLst/>
          </a:prstGeom>
          <a:solidFill>
            <a:schemeClr val="accent5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9C73205-A4B2-4B38-876B-CCCE5C13D488}"/>
                  </a:ext>
                </a:extLst>
              </p:cNvPr>
              <p:cNvSpPr txBox="1"/>
              <p:nvPr/>
            </p:nvSpPr>
            <p:spPr>
              <a:xfrm>
                <a:off x="6133088" y="2882128"/>
                <a:ext cx="9626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9C73205-A4B2-4B38-876B-CCCE5C13D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088" y="2882128"/>
                <a:ext cx="962636" cy="369332"/>
              </a:xfrm>
              <a:prstGeom prst="rect">
                <a:avLst/>
              </a:prstGeom>
              <a:blipFill>
                <a:blip r:embed="rId5"/>
                <a:stretch>
                  <a:fillRect l="-6962" r="-632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>
            <a:extLst>
              <a:ext uri="{FF2B5EF4-FFF2-40B4-BE49-F238E27FC236}">
                <a16:creationId xmlns:a16="http://schemas.microsoft.com/office/drawing/2014/main" id="{C181EBF4-56DE-4A5A-8DB7-264E986B7AB6}"/>
              </a:ext>
            </a:extLst>
          </p:cNvPr>
          <p:cNvSpPr/>
          <p:nvPr/>
        </p:nvSpPr>
        <p:spPr>
          <a:xfrm>
            <a:off x="3628276" y="4098078"/>
            <a:ext cx="4310742" cy="584775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9C0C42F-B6FC-4A17-8666-E44EDCA5F6AA}"/>
                  </a:ext>
                </a:extLst>
              </p:cNvPr>
              <p:cNvSpPr/>
              <p:nvPr/>
            </p:nvSpPr>
            <p:spPr>
              <a:xfrm>
                <a:off x="4526431" y="4161759"/>
                <a:ext cx="23097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9C0C42F-B6FC-4A17-8666-E44EDCA5F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431" y="4161759"/>
                <a:ext cx="230979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>
            <a:extLst>
              <a:ext uri="{FF2B5EF4-FFF2-40B4-BE49-F238E27FC236}">
                <a16:creationId xmlns:a16="http://schemas.microsoft.com/office/drawing/2014/main" id="{94B00A5F-9774-47BA-9B5E-12999E889A88}"/>
              </a:ext>
            </a:extLst>
          </p:cNvPr>
          <p:cNvSpPr/>
          <p:nvPr/>
        </p:nvSpPr>
        <p:spPr>
          <a:xfrm>
            <a:off x="1152424" y="5561215"/>
            <a:ext cx="4310742" cy="584775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C1EF8D6-7C21-468F-9D1D-2DF0E43D09F7}"/>
              </a:ext>
            </a:extLst>
          </p:cNvPr>
          <p:cNvSpPr/>
          <p:nvPr/>
        </p:nvSpPr>
        <p:spPr>
          <a:xfrm>
            <a:off x="6096000" y="5561216"/>
            <a:ext cx="4310742" cy="584775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BCAB4E4-0135-4EB1-A3BA-DCB2D67A756C}"/>
              </a:ext>
            </a:extLst>
          </p:cNvPr>
          <p:cNvSpPr/>
          <p:nvPr/>
        </p:nvSpPr>
        <p:spPr>
          <a:xfrm>
            <a:off x="6844942" y="5662878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HX</a:t>
            </a:r>
            <a:endParaRPr lang="zh-CN" altLang="en-US" sz="24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8163F9C-A332-4CB1-BA4C-88AC4F36EB94}"/>
              </a:ext>
            </a:extLst>
          </p:cNvPr>
          <p:cNvSpPr txBox="1"/>
          <p:nvPr/>
        </p:nvSpPr>
        <p:spPr>
          <a:xfrm>
            <a:off x="7382269" y="5641430"/>
            <a:ext cx="302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:new feature matrix</a:t>
            </a:r>
            <a:endParaRPr lang="zh-CN" altLang="en-US" sz="24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A31DD04-E91D-45AC-BC97-E3FC6E9D8D00}"/>
              </a:ext>
            </a:extLst>
          </p:cNvPr>
          <p:cNvSpPr txBox="1"/>
          <p:nvPr/>
        </p:nvSpPr>
        <p:spPr>
          <a:xfrm>
            <a:off x="1611624" y="5668936"/>
            <a:ext cx="27411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/>
              <a:t>W</a:t>
            </a:r>
            <a:endParaRPr lang="zh-CN" altLang="en-US" sz="24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897EE79-0BE4-447B-A3C0-A77C3AEC6680}"/>
              </a:ext>
            </a:extLst>
          </p:cNvPr>
          <p:cNvSpPr txBox="1"/>
          <p:nvPr/>
        </p:nvSpPr>
        <p:spPr>
          <a:xfrm>
            <a:off x="1935444" y="5605587"/>
            <a:ext cx="385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:new  coefficient matrix</a:t>
            </a:r>
            <a:endParaRPr lang="zh-CN" altLang="en-US" sz="2400" dirty="0"/>
          </a:p>
        </p:txBody>
      </p:sp>
      <p:sp>
        <p:nvSpPr>
          <p:cNvPr id="70" name="箭头: 下 69">
            <a:extLst>
              <a:ext uri="{FF2B5EF4-FFF2-40B4-BE49-F238E27FC236}">
                <a16:creationId xmlns:a16="http://schemas.microsoft.com/office/drawing/2014/main" id="{4844CF58-84E3-4B90-9A81-CB5C253AF44E}"/>
              </a:ext>
            </a:extLst>
          </p:cNvPr>
          <p:cNvSpPr/>
          <p:nvPr/>
        </p:nvSpPr>
        <p:spPr>
          <a:xfrm>
            <a:off x="5510681" y="3480650"/>
            <a:ext cx="341297" cy="496133"/>
          </a:xfrm>
          <a:prstGeom prst="downArrow">
            <a:avLst/>
          </a:prstGeom>
          <a:solidFill>
            <a:schemeClr val="accent5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75" name="箭头: 左弧形 74">
            <a:extLst>
              <a:ext uri="{FF2B5EF4-FFF2-40B4-BE49-F238E27FC236}">
                <a16:creationId xmlns:a16="http://schemas.microsoft.com/office/drawing/2014/main" id="{EB2CB347-FC52-4160-9C9E-D6C1869EBACF}"/>
              </a:ext>
            </a:extLst>
          </p:cNvPr>
          <p:cNvSpPr/>
          <p:nvPr/>
        </p:nvSpPr>
        <p:spPr>
          <a:xfrm>
            <a:off x="3312367" y="4392591"/>
            <a:ext cx="242596" cy="1134258"/>
          </a:xfrm>
          <a:prstGeom prst="curvedRightArrow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76" name="箭头: 右弧形 75">
            <a:extLst>
              <a:ext uri="{FF2B5EF4-FFF2-40B4-BE49-F238E27FC236}">
                <a16:creationId xmlns:a16="http://schemas.microsoft.com/office/drawing/2014/main" id="{8C7E1EE7-BC47-4E65-8C26-C62A9459BE63}"/>
              </a:ext>
            </a:extLst>
          </p:cNvPr>
          <p:cNvSpPr/>
          <p:nvPr/>
        </p:nvSpPr>
        <p:spPr>
          <a:xfrm>
            <a:off x="8042988" y="4392591"/>
            <a:ext cx="242596" cy="1125729"/>
          </a:xfrm>
          <a:prstGeom prst="curvedLeftArrow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463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8" grpId="0" animBg="1"/>
      <p:bldP spid="52" grpId="0"/>
      <p:bldP spid="54" grpId="0" animBg="1"/>
      <p:bldP spid="59" grpId="0"/>
      <p:bldP spid="60" grpId="0" animBg="1"/>
      <p:bldP spid="61" grpId="0"/>
      <p:bldP spid="62" grpId="0" animBg="1"/>
      <p:bldP spid="63" grpId="0" animBg="1"/>
      <p:bldP spid="65" grpId="0"/>
      <p:bldP spid="66" grpId="0"/>
      <p:bldP spid="67" grpId="0"/>
      <p:bldP spid="68" grpId="0"/>
      <p:bldP spid="70" grpId="0" animBg="1"/>
      <p:bldP spid="75" grpId="0" animBg="1"/>
      <p:bldP spid="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 rot="13500000">
            <a:off x="1338014" y="553193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 rot="13500000">
            <a:off x="1591474" y="587060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66789" y="395404"/>
            <a:ext cx="100976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Preserving sample similarities and tag correlation</a:t>
            </a:r>
          </a:p>
        </p:txBody>
      </p:sp>
      <p:sp>
        <p:nvSpPr>
          <p:cNvPr id="60" name="圆角矩形 59"/>
          <p:cNvSpPr/>
          <p:nvPr/>
        </p:nvSpPr>
        <p:spPr>
          <a:xfrm rot="2700000">
            <a:off x="451479" y="347644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86857" y="399272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9C5B6A-718F-4EA8-BFC5-E73E7BAD5F21}"/>
              </a:ext>
            </a:extLst>
          </p:cNvPr>
          <p:cNvSpPr txBox="1"/>
          <p:nvPr/>
        </p:nvSpPr>
        <p:spPr>
          <a:xfrm>
            <a:off x="121917" y="1021058"/>
            <a:ext cx="10764991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Preserving sample similarities</a:t>
            </a:r>
            <a:r>
              <a:rPr lang="zh-CN" altLang="en-US" sz="2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53CF72-FE8A-4E0A-8506-664E164FBF73}"/>
              </a:ext>
            </a:extLst>
          </p:cNvPr>
          <p:cNvSpPr/>
          <p:nvPr/>
        </p:nvSpPr>
        <p:spPr>
          <a:xfrm>
            <a:off x="305983" y="3599704"/>
            <a:ext cx="1438183" cy="86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BAEF84-3E91-4C34-BC04-DA7C2CF29363}"/>
              </a:ext>
            </a:extLst>
          </p:cNvPr>
          <p:cNvSpPr txBox="1"/>
          <p:nvPr/>
        </p:nvSpPr>
        <p:spPr>
          <a:xfrm>
            <a:off x="399197" y="3845050"/>
            <a:ext cx="125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sample 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3" name="箭头: 直角双向 12">
            <a:extLst>
              <a:ext uri="{FF2B5EF4-FFF2-40B4-BE49-F238E27FC236}">
                <a16:creationId xmlns:a16="http://schemas.microsoft.com/office/drawing/2014/main" id="{13C30E32-C1A5-4FA3-B2F8-4688F8767385}"/>
              </a:ext>
            </a:extLst>
          </p:cNvPr>
          <p:cNvSpPr/>
          <p:nvPr/>
        </p:nvSpPr>
        <p:spPr>
          <a:xfrm>
            <a:off x="1850698" y="3295366"/>
            <a:ext cx="825623" cy="60867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直角双向 13">
            <a:extLst>
              <a:ext uri="{FF2B5EF4-FFF2-40B4-BE49-F238E27FC236}">
                <a16:creationId xmlns:a16="http://schemas.microsoft.com/office/drawing/2014/main" id="{66E65730-A7A8-43E1-BC1F-18F624393646}"/>
              </a:ext>
            </a:extLst>
          </p:cNvPr>
          <p:cNvSpPr/>
          <p:nvPr/>
        </p:nvSpPr>
        <p:spPr>
          <a:xfrm rot="16200000">
            <a:off x="1959171" y="4150298"/>
            <a:ext cx="608677" cy="82562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3CB5B16-D307-4762-B6A9-8329B28617FE}"/>
              </a:ext>
            </a:extLst>
          </p:cNvPr>
          <p:cNvSpPr/>
          <p:nvPr/>
        </p:nvSpPr>
        <p:spPr>
          <a:xfrm>
            <a:off x="2010496" y="4939122"/>
            <a:ext cx="1091953" cy="8345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C59975-A856-42B1-84EF-8AF7C00E84E9}"/>
              </a:ext>
            </a:extLst>
          </p:cNvPr>
          <p:cNvSpPr txBox="1"/>
          <p:nvPr/>
        </p:nvSpPr>
        <p:spPr>
          <a:xfrm>
            <a:off x="2119245" y="5171706"/>
            <a:ext cx="98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Label c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0A03238-6DB7-4F88-8BE3-1281AB2F92EC}"/>
              </a:ext>
            </a:extLst>
          </p:cNvPr>
          <p:cNvSpPr/>
          <p:nvPr/>
        </p:nvSpPr>
        <p:spPr>
          <a:xfrm>
            <a:off x="2010496" y="2389192"/>
            <a:ext cx="1091953" cy="8345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54F311-15A9-4A97-8D91-7DEC3669D100}"/>
              </a:ext>
            </a:extLst>
          </p:cNvPr>
          <p:cNvSpPr txBox="1"/>
          <p:nvPr/>
        </p:nvSpPr>
        <p:spPr>
          <a:xfrm>
            <a:off x="2119245" y="2582293"/>
            <a:ext cx="98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Label d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B11BDAE-72DD-499F-9588-EF90A0561974}"/>
              </a:ext>
            </a:extLst>
          </p:cNvPr>
          <p:cNvSpPr/>
          <p:nvPr/>
        </p:nvSpPr>
        <p:spPr>
          <a:xfrm>
            <a:off x="3271125" y="2714109"/>
            <a:ext cx="54153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124625-EFFD-4371-AE7B-03E01EF9E4CC}"/>
              </a:ext>
            </a:extLst>
          </p:cNvPr>
          <p:cNvSpPr/>
          <p:nvPr/>
        </p:nvSpPr>
        <p:spPr>
          <a:xfrm>
            <a:off x="4310511" y="1657771"/>
            <a:ext cx="1438183" cy="86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F1F97D-1E51-456F-A49F-4B4E5D86F2B2}"/>
              </a:ext>
            </a:extLst>
          </p:cNvPr>
          <p:cNvSpPr/>
          <p:nvPr/>
        </p:nvSpPr>
        <p:spPr>
          <a:xfrm>
            <a:off x="4310511" y="2993869"/>
            <a:ext cx="1438183" cy="86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25B51C7-DE58-46AB-8864-40FFD0FF7679}"/>
              </a:ext>
            </a:extLst>
          </p:cNvPr>
          <p:cNvSpPr/>
          <p:nvPr/>
        </p:nvSpPr>
        <p:spPr>
          <a:xfrm rot="21266744">
            <a:off x="4958053" y="2582449"/>
            <a:ext cx="69117" cy="69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9C64A2A-A168-4F78-A687-205AA5D0849F}"/>
              </a:ext>
            </a:extLst>
          </p:cNvPr>
          <p:cNvSpPr/>
          <p:nvPr/>
        </p:nvSpPr>
        <p:spPr>
          <a:xfrm rot="21266744">
            <a:off x="4959527" y="2734849"/>
            <a:ext cx="69117" cy="69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6BC2B68-6039-4A77-95A3-A63C4237BD9D}"/>
              </a:ext>
            </a:extLst>
          </p:cNvPr>
          <p:cNvSpPr/>
          <p:nvPr/>
        </p:nvSpPr>
        <p:spPr>
          <a:xfrm rot="21266744">
            <a:off x="4959527" y="2876897"/>
            <a:ext cx="69117" cy="69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5BBCA23-127C-4CA7-9578-0135479A435F}"/>
              </a:ext>
            </a:extLst>
          </p:cNvPr>
          <p:cNvSpPr/>
          <p:nvPr/>
        </p:nvSpPr>
        <p:spPr>
          <a:xfrm>
            <a:off x="4310511" y="4459729"/>
            <a:ext cx="1438183" cy="86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4F0688C-6B6A-4330-9769-F7BA8EAA2F80}"/>
              </a:ext>
            </a:extLst>
          </p:cNvPr>
          <p:cNvSpPr/>
          <p:nvPr/>
        </p:nvSpPr>
        <p:spPr>
          <a:xfrm>
            <a:off x="4310511" y="5795827"/>
            <a:ext cx="1438183" cy="86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FF6EFBF-B496-4DD4-AA91-D4A4814E2DC5}"/>
              </a:ext>
            </a:extLst>
          </p:cNvPr>
          <p:cNvSpPr/>
          <p:nvPr/>
        </p:nvSpPr>
        <p:spPr>
          <a:xfrm rot="21266744">
            <a:off x="4958053" y="5384407"/>
            <a:ext cx="69117" cy="69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B6272BE-D5B9-43FC-BAA0-23E8DEF91626}"/>
              </a:ext>
            </a:extLst>
          </p:cNvPr>
          <p:cNvSpPr/>
          <p:nvPr/>
        </p:nvSpPr>
        <p:spPr>
          <a:xfrm rot="21266744">
            <a:off x="4959527" y="5536807"/>
            <a:ext cx="69117" cy="69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0461957-018E-4747-86EE-34FBE2C9CEC7}"/>
              </a:ext>
            </a:extLst>
          </p:cNvPr>
          <p:cNvSpPr/>
          <p:nvPr/>
        </p:nvSpPr>
        <p:spPr>
          <a:xfrm rot="21266744">
            <a:off x="4959527" y="5678855"/>
            <a:ext cx="69117" cy="69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BA3F63E8-75B7-4E54-8EB2-B8B1179E11DF}"/>
              </a:ext>
            </a:extLst>
          </p:cNvPr>
          <p:cNvSpPr/>
          <p:nvPr/>
        </p:nvSpPr>
        <p:spPr>
          <a:xfrm>
            <a:off x="3271125" y="5356372"/>
            <a:ext cx="54153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845984A-8CEE-47F6-B227-CA339605B3D6}"/>
                  </a:ext>
                </a:extLst>
              </p:cNvPr>
              <p:cNvSpPr txBox="1"/>
              <p:nvPr/>
            </p:nvSpPr>
            <p:spPr>
              <a:xfrm>
                <a:off x="4310510" y="1885825"/>
                <a:ext cx="1438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845984A-8CEE-47F6-B227-CA339605B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510" y="1885825"/>
                <a:ext cx="1438183" cy="369332"/>
              </a:xfrm>
              <a:prstGeom prst="rect">
                <a:avLst/>
              </a:prstGeom>
              <a:blipFill>
                <a:blip r:embed="rId3"/>
                <a:stretch>
                  <a:fillRect l="-339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7A05B4D-3CAE-42EF-9CA9-A1F545F6928A}"/>
                  </a:ext>
                </a:extLst>
              </p:cNvPr>
              <p:cNvSpPr/>
              <p:nvPr/>
            </p:nvSpPr>
            <p:spPr>
              <a:xfrm>
                <a:off x="4279427" y="3261210"/>
                <a:ext cx="1500347" cy="385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7A05B4D-3CAE-42EF-9CA9-A1F545F69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427" y="3261210"/>
                <a:ext cx="1500347" cy="385042"/>
              </a:xfrm>
              <a:prstGeom prst="rect">
                <a:avLst/>
              </a:prstGeom>
              <a:blipFill>
                <a:blip r:embed="rId4"/>
                <a:stretch>
                  <a:fillRect l="-3252" t="-7937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B8877AB-3643-4626-BF18-A37884BC04AB}"/>
                  </a:ext>
                </a:extLst>
              </p:cNvPr>
              <p:cNvSpPr/>
              <p:nvPr/>
            </p:nvSpPr>
            <p:spPr>
              <a:xfrm>
                <a:off x="4374839" y="4738617"/>
                <a:ext cx="1309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B8877AB-3643-4626-BF18-A37884BC0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39" y="4738617"/>
                <a:ext cx="1309526" cy="369332"/>
              </a:xfrm>
              <a:prstGeom prst="rect">
                <a:avLst/>
              </a:prstGeom>
              <a:blipFill>
                <a:blip r:embed="rId5"/>
                <a:stretch>
                  <a:fillRect l="-420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C364080-5814-47EE-B430-2D91405AA030}"/>
                  </a:ext>
                </a:extLst>
              </p:cNvPr>
              <p:cNvSpPr/>
              <p:nvPr/>
            </p:nvSpPr>
            <p:spPr>
              <a:xfrm>
                <a:off x="4279427" y="6013837"/>
                <a:ext cx="14362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C364080-5814-47EE-B430-2D91405AA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427" y="6013837"/>
                <a:ext cx="1436227" cy="369332"/>
              </a:xfrm>
              <a:prstGeom prst="rect">
                <a:avLst/>
              </a:prstGeom>
              <a:blipFill>
                <a:blip r:embed="rId6"/>
                <a:stretch>
                  <a:fillRect l="-339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876730AD-4AFA-4F88-A9EA-7772D4F70BBA}"/>
              </a:ext>
            </a:extLst>
          </p:cNvPr>
          <p:cNvSpPr/>
          <p:nvPr/>
        </p:nvSpPr>
        <p:spPr>
          <a:xfrm>
            <a:off x="10526403" y="3902556"/>
            <a:ext cx="702815" cy="35621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B243EE4-7E8B-4AD8-B769-BAFD46CC598E}"/>
                  </a:ext>
                </a:extLst>
              </p:cNvPr>
              <p:cNvSpPr txBox="1"/>
              <p:nvPr/>
            </p:nvSpPr>
            <p:spPr>
              <a:xfrm>
                <a:off x="11229218" y="3757497"/>
                <a:ext cx="901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B243EE4-7E8B-4AD8-B769-BAFD46CC5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218" y="3757497"/>
                <a:ext cx="90108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大括号 36">
            <a:extLst>
              <a:ext uri="{FF2B5EF4-FFF2-40B4-BE49-F238E27FC236}">
                <a16:creationId xmlns:a16="http://schemas.microsoft.com/office/drawing/2014/main" id="{CEACF2E6-A5E0-4E46-A991-548FD65290C4}"/>
              </a:ext>
            </a:extLst>
          </p:cNvPr>
          <p:cNvSpPr/>
          <p:nvPr/>
        </p:nvSpPr>
        <p:spPr>
          <a:xfrm>
            <a:off x="8221904" y="2483657"/>
            <a:ext cx="426127" cy="3312170"/>
          </a:xfrm>
          <a:prstGeom prst="rightBrac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6DE827B3-3C11-4430-8ADF-EEE38DF5C2E9}"/>
              </a:ext>
            </a:extLst>
          </p:cNvPr>
          <p:cNvSpPr/>
          <p:nvPr/>
        </p:nvSpPr>
        <p:spPr>
          <a:xfrm>
            <a:off x="5916671" y="1885825"/>
            <a:ext cx="257363" cy="1760427"/>
          </a:xfrm>
          <a:prstGeom prst="rightBrac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6038203D-89AC-498F-AAF9-8FD59382FF0A}"/>
              </a:ext>
            </a:extLst>
          </p:cNvPr>
          <p:cNvSpPr/>
          <p:nvPr/>
        </p:nvSpPr>
        <p:spPr>
          <a:xfrm>
            <a:off x="5915197" y="4738617"/>
            <a:ext cx="257363" cy="1760427"/>
          </a:xfrm>
          <a:prstGeom prst="rightBrac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73AFFDA-7C80-4766-BAC6-4E4FD9F38553}"/>
              </a:ext>
            </a:extLst>
          </p:cNvPr>
          <p:cNvSpPr/>
          <p:nvPr/>
        </p:nvSpPr>
        <p:spPr>
          <a:xfrm>
            <a:off x="6626885" y="2336025"/>
            <a:ext cx="1438183" cy="86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012965C-D049-4F24-B7B0-1E0069E37283}"/>
              </a:ext>
            </a:extLst>
          </p:cNvPr>
          <p:cNvSpPr/>
          <p:nvPr/>
        </p:nvSpPr>
        <p:spPr>
          <a:xfrm>
            <a:off x="6632034" y="5141666"/>
            <a:ext cx="1438183" cy="86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601AB2E-9FEE-47F8-B7A8-5F12A4343DD4}"/>
                  </a:ext>
                </a:extLst>
              </p:cNvPr>
              <p:cNvSpPr txBox="1"/>
              <p:nvPr/>
            </p:nvSpPr>
            <p:spPr>
              <a:xfrm>
                <a:off x="6588355" y="2479354"/>
                <a:ext cx="155359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cluster center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601AB2E-9FEE-47F8-B7A8-5F12A434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55" y="2479354"/>
                <a:ext cx="1553593" cy="670761"/>
              </a:xfrm>
              <a:prstGeom prst="rect">
                <a:avLst/>
              </a:prstGeom>
              <a:blipFill>
                <a:blip r:embed="rId8"/>
                <a:stretch>
                  <a:fillRect l="-3529" t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2D09F40-E826-425E-A102-0BE7E9522D8A}"/>
                  </a:ext>
                </a:extLst>
              </p:cNvPr>
              <p:cNvSpPr txBox="1"/>
              <p:nvPr/>
            </p:nvSpPr>
            <p:spPr>
              <a:xfrm>
                <a:off x="6569179" y="5319753"/>
                <a:ext cx="155359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cluster center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2D09F40-E826-425E-A102-0BE7E9522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179" y="5319753"/>
                <a:ext cx="1553593" cy="670761"/>
              </a:xfrm>
              <a:prstGeom prst="rect">
                <a:avLst/>
              </a:prstGeom>
              <a:blipFill>
                <a:blip r:embed="rId9"/>
                <a:stretch>
                  <a:fillRect l="-3543" t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>
            <a:extLst>
              <a:ext uri="{FF2B5EF4-FFF2-40B4-BE49-F238E27FC236}">
                <a16:creationId xmlns:a16="http://schemas.microsoft.com/office/drawing/2014/main" id="{C09B37A9-B26A-4C3E-9907-71382C2371F6}"/>
              </a:ext>
            </a:extLst>
          </p:cNvPr>
          <p:cNvSpPr/>
          <p:nvPr/>
        </p:nvSpPr>
        <p:spPr>
          <a:xfrm>
            <a:off x="8880723" y="3703085"/>
            <a:ext cx="1438183" cy="86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1BC5B89-730F-40C1-AF49-CE35840892C0}"/>
                  </a:ext>
                </a:extLst>
              </p:cNvPr>
              <p:cNvSpPr/>
              <p:nvPr/>
            </p:nvSpPr>
            <p:spPr>
              <a:xfrm>
                <a:off x="8842235" y="3825644"/>
                <a:ext cx="1515158" cy="670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cluster center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1BC5B89-730F-40C1-AF49-CE3584089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235" y="3825644"/>
                <a:ext cx="1515158" cy="670761"/>
              </a:xfrm>
              <a:prstGeom prst="rect">
                <a:avLst/>
              </a:prstGeom>
              <a:blipFill>
                <a:blip r:embed="rId10"/>
                <a:stretch>
                  <a:fillRect l="-3213" t="-5455" r="-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25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 rot="13500000">
            <a:off x="1338014" y="553193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 rot="13500000">
            <a:off x="1591474" y="587060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66789" y="395404"/>
            <a:ext cx="100976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Preserving sample similarities and tag correlation</a:t>
            </a:r>
          </a:p>
        </p:txBody>
      </p:sp>
      <p:sp>
        <p:nvSpPr>
          <p:cNvPr id="60" name="圆角矩形 59"/>
          <p:cNvSpPr/>
          <p:nvPr/>
        </p:nvSpPr>
        <p:spPr>
          <a:xfrm rot="2700000">
            <a:off x="451479" y="347644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86857" y="399272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9C5B6A-718F-4EA8-BFC5-E73E7BAD5F21}"/>
                  </a:ext>
                </a:extLst>
              </p:cNvPr>
              <p:cNvSpPr txBox="1"/>
              <p:nvPr/>
            </p:nvSpPr>
            <p:spPr>
              <a:xfrm>
                <a:off x="819640" y="1243553"/>
                <a:ext cx="1076499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graph structure : each sample can be represented by the mean of the features of its same type of samples.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𝐻𝑋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9C5B6A-718F-4EA8-BFC5-E73E7BAD5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40" y="1243553"/>
                <a:ext cx="10764991" cy="2031325"/>
              </a:xfrm>
              <a:prstGeom prst="rect">
                <a:avLst/>
              </a:prstGeom>
              <a:blipFill>
                <a:blip r:embed="rId3"/>
                <a:stretch>
                  <a:fillRect l="-1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0D6262-F063-41D2-BE2F-AA5B793EE836}"/>
                  </a:ext>
                </a:extLst>
              </p:cNvPr>
              <p:cNvSpPr/>
              <p:nvPr/>
            </p:nvSpPr>
            <p:spPr>
              <a:xfrm>
                <a:off x="1059049" y="3986713"/>
                <a:ext cx="2943177" cy="13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‖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800" i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sz="2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800" i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zh-CN" altLang="en-US" sz="28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zh-CN" altLang="en-US" sz="28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zh-CN" altLang="en-US" sz="28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nary>
                          <m:r>
                            <a:rPr lang="zh-CN" altLang="en-US" sz="2800" i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800" i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800" i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0D6262-F063-41D2-BE2F-AA5B793EE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49" y="3986713"/>
                <a:ext cx="2943177" cy="13931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右 3">
            <a:extLst>
              <a:ext uri="{FF2B5EF4-FFF2-40B4-BE49-F238E27FC236}">
                <a16:creationId xmlns:a16="http://schemas.microsoft.com/office/drawing/2014/main" id="{EE5C6642-E5E7-4A26-A776-91B719A8C30E}"/>
              </a:ext>
            </a:extLst>
          </p:cNvPr>
          <p:cNvSpPr/>
          <p:nvPr/>
        </p:nvSpPr>
        <p:spPr>
          <a:xfrm>
            <a:off x="5561044" y="4468335"/>
            <a:ext cx="926841" cy="429893"/>
          </a:xfrm>
          <a:prstGeom prst="rightArrow">
            <a:avLst/>
          </a:prstGeom>
          <a:solidFill>
            <a:schemeClr val="accent5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7F50E90-20B8-4B53-B03D-F7CD44D2253A}"/>
                  </a:ext>
                </a:extLst>
              </p:cNvPr>
              <p:cNvSpPr txBox="1"/>
              <p:nvPr/>
            </p:nvSpPr>
            <p:spPr>
              <a:xfrm>
                <a:off x="7305870" y="4421671"/>
                <a:ext cx="4058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zh-CN" altLang="en-US" sz="2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 the number of class c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7F50E90-20B8-4B53-B03D-F7CD44D22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870" y="4421671"/>
                <a:ext cx="4058816" cy="523220"/>
              </a:xfrm>
              <a:prstGeom prst="rect">
                <a:avLst/>
              </a:prstGeom>
              <a:blipFill>
                <a:blip r:embed="rId5"/>
                <a:stretch>
                  <a:fillRect t="-10465" r="-601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5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 rot="13500000">
            <a:off x="1338014" y="553193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 rot="13500000">
            <a:off x="1591474" y="587060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66789" y="395404"/>
            <a:ext cx="100976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Preserving sample similarities and tag correlation</a:t>
            </a:r>
          </a:p>
        </p:txBody>
      </p:sp>
      <p:sp>
        <p:nvSpPr>
          <p:cNvPr id="60" name="圆角矩形 59"/>
          <p:cNvSpPr/>
          <p:nvPr/>
        </p:nvSpPr>
        <p:spPr>
          <a:xfrm rot="2700000">
            <a:off x="451479" y="347644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86857" y="399272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390ECB8-36C1-4063-8AB6-9946883C86A8}"/>
                  </a:ext>
                </a:extLst>
              </p:cNvPr>
              <p:cNvSpPr/>
              <p:nvPr/>
            </p:nvSpPr>
            <p:spPr>
              <a:xfrm>
                <a:off x="3130095" y="961453"/>
                <a:ext cx="5921429" cy="1242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‖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nary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…+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e>
                          </m:nary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390ECB8-36C1-4063-8AB6-9946883C8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095" y="961453"/>
                <a:ext cx="5921429" cy="1242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下 2">
            <a:extLst>
              <a:ext uri="{FF2B5EF4-FFF2-40B4-BE49-F238E27FC236}">
                <a16:creationId xmlns:a16="http://schemas.microsoft.com/office/drawing/2014/main" id="{39A1FE11-34C0-49E8-87F7-FC47EA0246BA}"/>
              </a:ext>
            </a:extLst>
          </p:cNvPr>
          <p:cNvSpPr/>
          <p:nvPr/>
        </p:nvSpPr>
        <p:spPr>
          <a:xfrm>
            <a:off x="5900055" y="2141962"/>
            <a:ext cx="391885" cy="497610"/>
          </a:xfrm>
          <a:prstGeom prst="downArrow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FB42754-A3A7-4654-93F0-E4D6959DA514}"/>
                  </a:ext>
                </a:extLst>
              </p:cNvPr>
              <p:cNvSpPr/>
              <p:nvPr/>
            </p:nvSpPr>
            <p:spPr>
              <a:xfrm>
                <a:off x="3600641" y="2431073"/>
                <a:ext cx="5151860" cy="1242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‖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−…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sup>
                                <m:e>
                                  <m:sSubSup>
                                    <m:sSub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FB42754-A3A7-4654-93F0-E4D6959DA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641" y="2431073"/>
                <a:ext cx="5151860" cy="1242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6B8AB6F-8DD7-4B4C-BCAD-8E57F5192EC8}"/>
                  </a:ext>
                </a:extLst>
              </p:cNvPr>
              <p:cNvSpPr/>
              <p:nvPr/>
            </p:nvSpPr>
            <p:spPr>
              <a:xfrm>
                <a:off x="5829504" y="4426927"/>
                <a:ext cx="6065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6B8AB6F-8DD7-4B4C-BCAD-8E57F5192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504" y="4426927"/>
                <a:ext cx="60651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74AB627-9148-4719-BE79-0EA7F12A2041}"/>
                  </a:ext>
                </a:extLst>
              </p:cNvPr>
              <p:cNvSpPr txBox="1"/>
              <p:nvPr/>
            </p:nvSpPr>
            <p:spPr>
              <a:xfrm>
                <a:off x="3399139" y="6020433"/>
                <a:ext cx="5393721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𝑆𝑈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trace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74AB627-9148-4719-BE79-0EA7F12A2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39" y="6020433"/>
                <a:ext cx="5393721" cy="374526"/>
              </a:xfrm>
              <a:prstGeom prst="rect">
                <a:avLst/>
              </a:prstGeom>
              <a:blipFill>
                <a:blip r:embed="rId6"/>
                <a:stretch>
                  <a:fillRect l="-1584" t="-163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箭头: 下 15">
            <a:extLst>
              <a:ext uri="{FF2B5EF4-FFF2-40B4-BE49-F238E27FC236}">
                <a16:creationId xmlns:a16="http://schemas.microsoft.com/office/drawing/2014/main" id="{56597912-8A75-4933-8A70-ADC01DB0725F}"/>
              </a:ext>
            </a:extLst>
          </p:cNvPr>
          <p:cNvSpPr/>
          <p:nvPr/>
        </p:nvSpPr>
        <p:spPr>
          <a:xfrm>
            <a:off x="5900056" y="3717195"/>
            <a:ext cx="391885" cy="497610"/>
          </a:xfrm>
          <a:prstGeom prst="downArrow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B4C085F-970B-434B-BF7F-5E463861E4CD}"/>
              </a:ext>
            </a:extLst>
          </p:cNvPr>
          <p:cNvSpPr/>
          <p:nvPr/>
        </p:nvSpPr>
        <p:spPr>
          <a:xfrm>
            <a:off x="5900055" y="5162269"/>
            <a:ext cx="391885" cy="497610"/>
          </a:xfrm>
          <a:prstGeom prst="downArrow">
            <a:avLst/>
          </a:prstGeom>
          <a:solidFill>
            <a:schemeClr val="accent5"/>
          </a:solidFill>
          <a:ln w="25400">
            <a:solidFill>
              <a:schemeClr val="accent5"/>
            </a:soli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035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/>
      <p:bldP spid="10" grpId="0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7CAC44C-9ABD-46A2-8E88-645DEC627BD9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蓝色扁平化报告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rv3fj2s">
      <a:majorFont>
        <a:latin typeface="FZZhengHeiS-R-GB" panose="020F0302020204030204"/>
        <a:ea typeface="FZHei-B01S"/>
        <a:cs typeface=""/>
      </a:majorFont>
      <a:minorFont>
        <a:latin typeface="FZZhengHeiS-R-GB" panose="020F0502020204030204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rv3fj2s">
      <a:majorFont>
        <a:latin typeface="FZZhengHeiS-R-GB" panose="020F0302020204030204"/>
        <a:ea typeface="FZHei-B01S"/>
        <a:cs typeface=""/>
      </a:majorFont>
      <a:minorFont>
        <a:latin typeface="FZZhengHeiS-R-GB" panose="020F0502020204030204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FFFFFF"/>
            </a:gs>
            <a:gs pos="100000">
              <a:schemeClr val="bg1">
                <a:lumMod val="95000"/>
              </a:schemeClr>
            </a:gs>
          </a:gsLst>
          <a:lin ang="15000000" scaled="0"/>
        </a:gradFill>
        <a:ln w="25400"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</a:ln>
        <a:effectLst>
          <a:outerShdw blurRad="63500" sx="103000" sy="103000" algn="ctr" rotWithShape="0">
            <a:prstClr val="black">
              <a:alpha val="11000"/>
            </a:prstClr>
          </a:outerShdw>
        </a:effectLst>
      </a:spPr>
      <a:bodyPr rtlCol="0" anchor="ctr"/>
      <a:lstStyle>
        <a:defPPr algn="ctr">
          <a:defRPr dirty="0">
            <a:solidFill>
              <a:prstClr val="white"/>
            </a:solidFill>
            <a:latin typeface="方正黑体简体" panose="02010601030101010101" pitchFamily="2" charset="-122"/>
            <a:ea typeface="方正黑体简体" panose="02010601030101010101" pitchFamily="2" charset="-122"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491</Words>
  <Application>Microsoft Office PowerPoint</Application>
  <PresentationFormat>宽屏</PresentationFormat>
  <Paragraphs>155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FZZhengHeiS-R-GB</vt:lpstr>
      <vt:lpstr>方正黑体简体</vt:lpstr>
      <vt:lpstr>微软雅黑</vt:lpstr>
      <vt:lpstr>Arial</vt:lpstr>
      <vt:lpstr>Calibri</vt:lpstr>
      <vt:lpstr>Cambria Math</vt:lpstr>
      <vt:lpstr>Times New Roman</vt:lpstr>
      <vt:lpstr>第一PPT，www.1ppt.com</vt:lpstr>
      <vt:lpstr>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第一PPT</dc:creator>
  <cp:keywords>www.1ppt.com</cp:keywords>
  <dc:description>www.1ppt.com</dc:description>
  <cp:lastModifiedBy>haibin cao</cp:lastModifiedBy>
  <cp:revision>246</cp:revision>
  <dcterms:created xsi:type="dcterms:W3CDTF">2016-06-30T07:01:47Z</dcterms:created>
  <dcterms:modified xsi:type="dcterms:W3CDTF">2019-07-09T07:55:41Z</dcterms:modified>
</cp:coreProperties>
</file>