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60" r:id="rId9"/>
    <p:sldId id="261" r:id="rId10"/>
    <p:sldId id="262" r:id="rId11"/>
    <p:sldId id="263" r:id="rId12"/>
    <p:sldId id="264" r:id="rId13"/>
    <p:sldId id="259" r:id="rId14"/>
    <p:sldId id="265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36" autoAdjust="0"/>
  </p:normalViewPr>
  <p:slideViewPr>
    <p:cSldViewPr snapToGrid="0">
      <p:cViewPr varScale="1">
        <p:scale>
          <a:sx n="54" d="100"/>
          <a:sy n="54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4E7DB-C555-44C7-AC88-DB12506A1912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FBDC-9156-4B22-9866-66A30F423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42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第一部分介绍一篇论文，基于</a:t>
            </a:r>
            <a:r>
              <a:rPr lang="en-US" altLang="zh-CN" dirty="0" smtClean="0"/>
              <a:t>CNN+RNN</a:t>
            </a:r>
            <a:r>
              <a:rPr lang="zh-CN" altLang="en-US" dirty="0" smtClean="0"/>
              <a:t>的声纹识别方法。</a:t>
            </a:r>
            <a:endParaRPr lang="en-US" altLang="zh-CN" dirty="0" smtClean="0"/>
          </a:p>
          <a:p>
            <a:r>
              <a:rPr lang="zh-CN" altLang="en-US" dirty="0" smtClean="0"/>
              <a:t>声纹识别系统设计</a:t>
            </a:r>
            <a:endParaRPr lang="en-US" altLang="zh-CN" dirty="0" smtClean="0"/>
          </a:p>
          <a:p>
            <a:r>
              <a:rPr lang="zh-CN" altLang="en-US" dirty="0" smtClean="0"/>
              <a:t>测试和实验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FBDC-9156-4B22-9866-66A30F4235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5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在音频去噪模块，提供两个功能。一是音量调节。</a:t>
            </a:r>
            <a:endParaRPr lang="en-US" altLang="zh-CN" dirty="0" smtClean="0"/>
          </a:p>
          <a:p>
            <a:r>
              <a:rPr lang="zh-CN" altLang="en-US" dirty="0" smtClean="0"/>
              <a:t>二是提供音频去噪。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FBDC-9156-4B22-9866-66A30F4235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51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在声纹识别模块，录入声纹，</a:t>
            </a:r>
            <a:r>
              <a:rPr lang="zh-CN" altLang="en-US" dirty="0" smtClean="0"/>
              <a:t>录入说话人身份，保存</a:t>
            </a:r>
            <a:r>
              <a:rPr lang="zh-CN" altLang="en-US" dirty="0" smtClean="0"/>
              <a:t>。也可以将去除噪声后的语音</a:t>
            </a:r>
            <a:r>
              <a:rPr lang="zh-CN" altLang="en-US" dirty="0" smtClean="0"/>
              <a:t>段进行</a:t>
            </a:r>
            <a:r>
              <a:rPr lang="zh-CN" altLang="en-US" dirty="0" smtClean="0"/>
              <a:t>录入。</a:t>
            </a:r>
            <a:endParaRPr lang="en-US" altLang="zh-CN" dirty="0" smtClean="0"/>
          </a:p>
          <a:p>
            <a:r>
              <a:rPr lang="zh-CN" altLang="en-US" dirty="0" smtClean="0"/>
              <a:t>输入测试语音，进行说话人的身份识别</a:t>
            </a:r>
            <a:r>
              <a:rPr lang="zh-CN" altLang="en-US" dirty="0" smtClean="0"/>
              <a:t>。当输入为陌生人的语音段时，输出标签为“陌生人”。</a:t>
            </a:r>
            <a:endParaRPr lang="en-US" altLang="zh-CN" dirty="0" smtClean="0"/>
          </a:p>
          <a:p>
            <a:r>
              <a:rPr lang="zh-CN" altLang="en-US" dirty="0" smtClean="0"/>
              <a:t>删除声纹可以选择删除指定说话人或全部说话人的声纹信息。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FBDC-9156-4B22-9866-66A30F4235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27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FBDC-9156-4B22-9866-66A30F4235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58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训练和测试语音分别设置为</a:t>
            </a:r>
            <a:r>
              <a:rPr lang="en-US" altLang="zh-CN" dirty="0" smtClean="0"/>
              <a:t>16000hz</a:t>
            </a:r>
            <a:r>
              <a:rPr lang="zh-CN" altLang="en-US" dirty="0" smtClean="0"/>
              <a:t>采样率，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为深度，单声道。如果麦克风录制的为双声道，则只取其中一个声道。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实验数据为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个人，每个人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分钟左右的语音段。在每段话最后一分钟内任意截取</a:t>
            </a:r>
            <a:r>
              <a:rPr lang="en-US" altLang="zh-CN" dirty="0" smtClean="0"/>
              <a:t>16s</a:t>
            </a:r>
            <a:r>
              <a:rPr lang="zh-CN" altLang="en-US" dirty="0" smtClean="0"/>
              <a:t>语音作为训练</a:t>
            </a:r>
            <a:r>
              <a:rPr lang="zh-CN" altLang="en-US" dirty="0" smtClean="0"/>
              <a:t>数据（每人一个长句子进行训练）。</a:t>
            </a:r>
            <a:r>
              <a:rPr lang="zh-CN" altLang="en-US" dirty="0" smtClean="0"/>
              <a:t>每段话前三分钟分割为</a:t>
            </a:r>
            <a:r>
              <a:rPr lang="en-US" altLang="zh-CN" dirty="0" smtClean="0"/>
              <a:t>3s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5s</a:t>
            </a:r>
            <a:r>
              <a:rPr lang="zh-CN" altLang="en-US" dirty="0" smtClean="0"/>
              <a:t>的短句子，用作测试数据。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FBDC-9156-4B22-9866-66A30F4235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15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测试语音段长度为</a:t>
            </a:r>
            <a:r>
              <a:rPr lang="en-US" altLang="zh-CN" dirty="0" smtClean="0"/>
              <a:t>3s</a:t>
            </a:r>
            <a:r>
              <a:rPr lang="zh-CN" altLang="en-US" dirty="0" smtClean="0"/>
              <a:t>，每人</a:t>
            </a:r>
            <a:r>
              <a:rPr lang="en-US" altLang="zh-CN" dirty="0" smtClean="0"/>
              <a:t>60</a:t>
            </a:r>
            <a:r>
              <a:rPr lang="zh-CN" altLang="en-US" dirty="0" smtClean="0"/>
              <a:t>段，平均</a:t>
            </a:r>
            <a:r>
              <a:rPr lang="zh-CN" altLang="en-US" dirty="0" smtClean="0"/>
              <a:t>识别准确率</a:t>
            </a:r>
            <a:r>
              <a:rPr lang="en-US" altLang="zh-CN" dirty="0" smtClean="0"/>
              <a:t>96.3%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FBDC-9156-4B22-9866-66A30F4235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18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测试语音段长度为</a:t>
            </a:r>
            <a:r>
              <a:rPr lang="en-US" altLang="zh-CN" dirty="0" smtClean="0"/>
              <a:t>5s</a:t>
            </a:r>
            <a:r>
              <a:rPr lang="zh-CN" altLang="en-US" dirty="0" smtClean="0"/>
              <a:t>，每人</a:t>
            </a:r>
            <a:r>
              <a:rPr lang="en-US" altLang="zh-CN" dirty="0" smtClean="0"/>
              <a:t>36</a:t>
            </a:r>
            <a:r>
              <a:rPr lang="zh-CN" altLang="en-US" dirty="0" smtClean="0"/>
              <a:t>段，平均</a:t>
            </a:r>
            <a:r>
              <a:rPr lang="zh-CN" altLang="en-US" dirty="0" smtClean="0"/>
              <a:t>识别准确率</a:t>
            </a:r>
            <a:r>
              <a:rPr lang="en-US" altLang="zh-CN" dirty="0" smtClean="0"/>
              <a:t>98%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这是在比较理想的情况下，每段语音长度为固定</a:t>
            </a:r>
            <a:r>
              <a:rPr lang="en-US" altLang="zh-CN" dirty="0" smtClean="0"/>
              <a:t>3s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5s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每个人录制的语音段为读</a:t>
            </a:r>
            <a:r>
              <a:rPr lang="zh-CN" altLang="en-US" dirty="0" smtClean="0"/>
              <a:t>的一篇文章，语调，声调都变化比较小，外部的噪声也很小。实际中，每个人说话的声调，语调，语速都会发生变化</a:t>
            </a:r>
            <a:r>
              <a:rPr lang="zh-CN" altLang="en-US" dirty="0" smtClean="0"/>
              <a:t>。噪声也会更大，识别准确率可能会更低。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（特征为基频或者叫基音周期，语音信号的重要参数之一，识别方法是采用动态时间规整</a:t>
            </a:r>
            <a:r>
              <a:rPr lang="en-US" altLang="zh-CN" dirty="0" smtClean="0"/>
              <a:t>DTW</a:t>
            </a:r>
            <a:r>
              <a:rPr lang="zh-CN" altLang="en-US" dirty="0" smtClean="0"/>
              <a:t>，它可以计算不同长度的时间序列之间的相似性）。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FBDC-9156-4B22-9866-66A30F4235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9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利用 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擅长对图像进行处理、 </a:t>
            </a:r>
            <a:r>
              <a:rPr lang="en-US" altLang="zh-CN" dirty="0" smtClean="0"/>
              <a:t>RNN </a:t>
            </a:r>
            <a:r>
              <a:rPr lang="zh-CN" altLang="en-US" dirty="0" smtClean="0"/>
              <a:t>在时序建模上具有优势的特点，将</a:t>
            </a:r>
            <a:r>
              <a:rPr lang="en-US" altLang="zh-CN" dirty="0" smtClean="0"/>
              <a:t>CNN </a:t>
            </a:r>
            <a:r>
              <a:rPr lang="zh-CN" altLang="en-US" dirty="0" smtClean="0"/>
              <a:t>网络和 </a:t>
            </a:r>
            <a:r>
              <a:rPr lang="en-US" altLang="zh-CN" dirty="0" smtClean="0"/>
              <a:t>RNN </a:t>
            </a:r>
            <a:r>
              <a:rPr lang="zh-CN" altLang="en-US" dirty="0" smtClean="0"/>
              <a:t>网络统一为一个网络模型。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循环神经网络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一种反馈神经网络。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的输出结果不但与当前输入信息以及网络权重有关，还与之前信息输入相关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dirty="0" smtClean="0"/>
              <a:t> 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网络从声谱图中提取声纹的特征参数，再通过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网络对特征信息进行时序建模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。具有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深层结构的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特征参数映射到可分离空间）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输入：声谱图，频谱图</a:t>
            </a:r>
            <a:r>
              <a:rPr lang="zh-CN" altLang="en-US" dirty="0" smtClean="0"/>
              <a:t>计算函数如下</a:t>
            </a:r>
            <a:r>
              <a:rPr lang="zh-CN" altLang="en-US" dirty="0" smtClean="0"/>
              <a:t>所示：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是输入的语音一维向量，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为选择的窗函数，</a:t>
            </a:r>
            <a:r>
              <a:rPr lang="en-US" altLang="zh-CN" dirty="0" err="1" smtClean="0"/>
              <a:t>noverlap</a:t>
            </a:r>
            <a:r>
              <a:rPr lang="zh-CN" altLang="en-US" dirty="0" smtClean="0"/>
              <a:t>为重叠的采样点数。</a:t>
            </a:r>
            <a:r>
              <a:rPr lang="en-US" altLang="zh-CN" dirty="0" err="1" smtClean="0"/>
              <a:t>Nfft</a:t>
            </a:r>
            <a:r>
              <a:rPr lang="zh-CN" altLang="en-US" dirty="0" smtClean="0"/>
              <a:t>为傅里叶变换的的点数，</a:t>
            </a:r>
            <a:r>
              <a:rPr lang="en-US" altLang="zh-CN" dirty="0" smtClean="0"/>
              <a:t>fs</a:t>
            </a:r>
            <a:r>
              <a:rPr lang="zh-CN" altLang="en-US" dirty="0" smtClean="0"/>
              <a:t>为采样率。</a:t>
            </a:r>
            <a:endParaRPr lang="en-US" altLang="zh-CN" dirty="0" smtClean="0"/>
          </a:p>
          <a:p>
            <a:r>
              <a:rPr lang="zh-CN" altLang="en-US" dirty="0" smtClean="0"/>
              <a:t>在无参数输出时，会绘制频谱图。对频谱图进行灰度映射，得到声谱图。（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S---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输入信号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的短时傅里叶变换，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F---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在输入变量中使用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频率向量，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会计算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指定的频率处计算频谱图，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T---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频谱图计算的时刻点，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P---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能量谱密度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PSD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FBDC-9156-4B22-9866-66A30F4235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8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声谱图的提取流程如图所示：对语音信号进行预处理，傅里叶变换，能量谱密度计算，取对数，灰度图映射，生成声谱图。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FBDC-9156-4B22-9866-66A30F4235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51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输出：语音段对应的说话人标签信息</a:t>
            </a:r>
            <a:endParaRPr lang="en-US" altLang="zh-CN" dirty="0" smtClean="0"/>
          </a:p>
          <a:p>
            <a:r>
              <a:rPr lang="zh-CN" altLang="en-US" dirty="0" smtClean="0"/>
              <a:t>网络设计：</a:t>
            </a:r>
            <a:r>
              <a:rPr lang="en-US" altLang="zh-CN" dirty="0" smtClean="0"/>
              <a:t>CNN </a:t>
            </a:r>
            <a:r>
              <a:rPr lang="zh-CN" altLang="en-US" dirty="0" smtClean="0"/>
              <a:t>结构部分实际是由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个卷积池化单元构成，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根据实际情况设定。（一个卷积池化单元实际上是一个卷积层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 </a:t>
            </a:r>
            <a:r>
              <a:rPr lang="zh-CN" altLang="en-US" dirty="0" smtClean="0"/>
              <a:t>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MaxPool</a:t>
            </a:r>
            <a:r>
              <a:rPr lang="en-US" altLang="zh-CN" dirty="0" smtClean="0"/>
              <a:t> </a:t>
            </a:r>
            <a:r>
              <a:rPr lang="zh-CN" altLang="en-US" dirty="0" smtClean="0"/>
              <a:t>层</a:t>
            </a:r>
            <a:r>
              <a:rPr lang="en-US" altLang="zh-CN" dirty="0" smtClean="0"/>
              <a:t>- Batch Normalization </a:t>
            </a:r>
            <a:r>
              <a:rPr lang="zh-CN" altLang="en-US" dirty="0" smtClean="0"/>
              <a:t>层的结构）。</a:t>
            </a:r>
            <a:r>
              <a:rPr lang="en-US" altLang="zh-CN" dirty="0" smtClean="0"/>
              <a:t>Batch normalization</a:t>
            </a:r>
            <a:r>
              <a:rPr lang="zh-CN" altLang="en-US" dirty="0" smtClean="0"/>
              <a:t>层的存在使</a:t>
            </a:r>
            <a:r>
              <a:rPr lang="zh-CN" altLang="en-US" dirty="0" smtClean="0"/>
              <a:t>网络快速收敛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RNN</a:t>
            </a:r>
            <a:r>
              <a:rPr lang="zh-CN" altLang="en-US" dirty="0" smtClean="0"/>
              <a:t>的输入层为</a:t>
            </a:r>
            <a:r>
              <a:rPr lang="zh-CN" altLang="en-US" dirty="0" smtClean="0"/>
              <a:t>声谱图通过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网络后得到的特征向量组。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FBDC-9156-4B22-9866-66A30F4235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86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的输出层为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层，使用一个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分类器进行分类，使得输出层的节点数对应于说话人的人数。</a:t>
            </a:r>
            <a:endParaRPr lang="en-US" altLang="zh-CN" dirty="0" smtClean="0"/>
          </a:p>
          <a:p>
            <a:r>
              <a:rPr lang="zh-CN" altLang="en-US" dirty="0" smtClean="0"/>
              <a:t>模型训练：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损失函数采用交叉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熵损失函数，同时利用了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算法计算梯度</a:t>
            </a:r>
            <a:r>
              <a:rPr lang="zh-CN" altLang="en-US" dirty="0" smtClean="0"/>
              <a:t> 。</a:t>
            </a:r>
            <a:br>
              <a:rPr lang="zh-CN" altLang="en-US" dirty="0" smtClean="0"/>
            </a:b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FBDC-9156-4B22-9866-66A30F4235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2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识别：将</a:t>
            </a:r>
            <a:r>
              <a:rPr lang="zh-CN" altLang="en-US" dirty="0" smtClean="0"/>
              <a:t>测试语音信号输入模型，模型</a:t>
            </a:r>
            <a:r>
              <a:rPr lang="zh-CN" altLang="en-US" dirty="0" smtClean="0"/>
              <a:t>最终会给</a:t>
            </a:r>
            <a:r>
              <a:rPr lang="zh-CN" altLang="en-US" dirty="0" smtClean="0"/>
              <a:t>出每一</a:t>
            </a:r>
            <a:r>
              <a:rPr lang="zh-CN" altLang="en-US" dirty="0" smtClean="0"/>
              <a:t>张声谱图</a:t>
            </a:r>
            <a:r>
              <a:rPr lang="zh-CN" altLang="en-US" dirty="0" smtClean="0"/>
              <a:t>所对应的说话者的身份 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假设语音段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的长度为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分钟， 假设采样频率为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16KHz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，帧长设为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，语音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片段时长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 语音段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将产生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个语音片段，对应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幅声谱图，每幅声谱图都会对应一个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出现次数最多的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则判定为该段语音的说话者。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实验是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个人，每人录制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分钟，</a:t>
            </a:r>
            <a:r>
              <a:rPr lang="zh-CN" altLang="en-US" dirty="0" smtClean="0"/>
              <a:t>每个人语音的前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用作训练集，后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用作测试集，识别准确率相较于单使用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或单使用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都有一定的提高。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FBDC-9156-4B22-9866-66A30F4235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4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显示界面。</a:t>
            </a:r>
            <a:endParaRPr lang="en-US" altLang="zh-CN" dirty="0" smtClean="0"/>
          </a:p>
          <a:p>
            <a:r>
              <a:rPr lang="zh-CN" altLang="en-US" dirty="0" smtClean="0"/>
              <a:t>显示原始语音信号波形和经过（去噪等）处理后的信号波形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FBDC-9156-4B22-9866-66A30F4235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49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在音频输入模块，提供两种音频输入的方式：通过麦克风进行录制和通过文件夹选择。录制时采样率可以自行设定，有</a:t>
            </a:r>
            <a:r>
              <a:rPr lang="en-US" altLang="zh-CN" dirty="0" smtClean="0"/>
              <a:t>8000,16000, 48000</a:t>
            </a:r>
            <a:r>
              <a:rPr lang="zh-CN" altLang="en-US" dirty="0" smtClean="0"/>
              <a:t>等多种采样率可供选择。音频输入后可以进行播放和暂停等操作。录制的音频格式都为单声道，</a:t>
            </a:r>
            <a:r>
              <a:rPr lang="zh-CN" altLang="en-US" dirty="0" smtClean="0"/>
              <a:t>如果麦克风录制</a:t>
            </a:r>
            <a:r>
              <a:rPr lang="zh-CN" altLang="en-US" dirty="0" smtClean="0"/>
              <a:t>的格式双声道，选择其中一个声道作为输入。</a:t>
            </a:r>
            <a:endParaRPr lang="en-US" altLang="zh-CN" dirty="0" smtClean="0"/>
          </a:p>
          <a:p>
            <a:r>
              <a:rPr lang="zh-CN" altLang="en-US" dirty="0" smtClean="0"/>
              <a:t>录制好的语音可以导出到指定文件夹下。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FBDC-9156-4B22-9866-66A30F4235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16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 smtClean="0"/>
              <a:t>音频导出模块</a:t>
            </a:r>
            <a:r>
              <a:rPr lang="zh-CN" altLang="en-US" dirty="0" smtClean="0"/>
              <a:t>，可以编辑输出文件的名称，选择输出文件的的位置。</a:t>
            </a:r>
            <a:endParaRPr lang="en-US" altLang="zh-CN" dirty="0" smtClean="0"/>
          </a:p>
          <a:p>
            <a:r>
              <a:rPr lang="zh-CN" altLang="en-US" dirty="0" smtClean="0"/>
              <a:t>设置输出文件的采样率和位深度</a:t>
            </a:r>
            <a:r>
              <a:rPr lang="zh-CN" altLang="en-US" dirty="0" smtClean="0"/>
              <a:t>。然后导出录制好的音频文件。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FBDC-9156-4B22-9866-66A30F4235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1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96C2-669E-476F-A066-8957BCD3495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5261-4BF4-4FBA-86C2-AD162C270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5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96C2-669E-476F-A066-8957BCD3495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5261-4BF4-4FBA-86C2-AD162C270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8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96C2-669E-476F-A066-8957BCD3495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5261-4BF4-4FBA-86C2-AD162C270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1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96C2-669E-476F-A066-8957BCD3495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5261-4BF4-4FBA-86C2-AD162C270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96C2-669E-476F-A066-8957BCD3495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5261-4BF4-4FBA-86C2-AD162C270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1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96C2-669E-476F-A066-8957BCD3495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5261-4BF4-4FBA-86C2-AD162C270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23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96C2-669E-476F-A066-8957BCD3495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5261-4BF4-4FBA-86C2-AD162C270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4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96C2-669E-476F-A066-8957BCD3495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5261-4BF4-4FBA-86C2-AD162C270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7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96C2-669E-476F-A066-8957BCD3495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5261-4BF4-4FBA-86C2-AD162C270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09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96C2-669E-476F-A066-8957BCD3495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5261-4BF4-4FBA-86C2-AD162C270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4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96C2-669E-476F-A066-8957BCD3495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5261-4BF4-4FBA-86C2-AD162C270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3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96C2-669E-476F-A066-8957BCD3495C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5261-4BF4-4FBA-86C2-AD162C270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6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Voiceprint recognition system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Zhao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guixiao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4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840941" y="1690688"/>
            <a:ext cx="54908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audio output module,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output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file,choose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of the output file,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rate and bit depth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95" y="1690688"/>
            <a:ext cx="3580952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7905" y="1690688"/>
            <a:ext cx="4476190" cy="17639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3724632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reduction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7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9177" y="1690688"/>
            <a:ext cx="5076823" cy="25285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4359852"/>
            <a:ext cx="10515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Voiceprint identify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specified or all voiceprints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39" y="2049522"/>
            <a:ext cx="2811889" cy="18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32" y="1690688"/>
            <a:ext cx="7717536" cy="4486275"/>
          </a:xfrm>
        </p:spPr>
      </p:pic>
    </p:spTree>
    <p:extLst>
      <p:ext uri="{BB962C8B-B14F-4D97-AF65-F5344CB8AC3E}">
        <p14:creationId xmlns:p14="http://schemas.microsoft.com/office/powerpoint/2010/main" val="10045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 voices were set to 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rate of 16,000 Hz, with 16 being the depth and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experimental data is a speech segment of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people each about 4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minute of each paragraph,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speech is arbitrarily intercepted as training data. The first three minutes of each paragraph are divided into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 and 5s short sentences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used as test data.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32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251795"/>
              </p:ext>
            </p:extLst>
          </p:nvPr>
        </p:nvGraphicFramePr>
        <p:xfrm>
          <a:off x="1592355" y="1690688"/>
          <a:ext cx="900729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458">
                  <a:extLst>
                    <a:ext uri="{9D8B030D-6E8A-4147-A177-3AD203B41FA5}">
                      <a16:colId xmlns:a16="http://schemas.microsoft.com/office/drawing/2014/main" val="1883223242"/>
                    </a:ext>
                  </a:extLst>
                </a:gridCol>
                <a:gridCol w="1801458">
                  <a:extLst>
                    <a:ext uri="{9D8B030D-6E8A-4147-A177-3AD203B41FA5}">
                      <a16:colId xmlns:a16="http://schemas.microsoft.com/office/drawing/2014/main" val="4024540123"/>
                    </a:ext>
                  </a:extLst>
                </a:gridCol>
                <a:gridCol w="1801458">
                  <a:extLst>
                    <a:ext uri="{9D8B030D-6E8A-4147-A177-3AD203B41FA5}">
                      <a16:colId xmlns:a16="http://schemas.microsoft.com/office/drawing/2014/main" val="3854325325"/>
                    </a:ext>
                  </a:extLst>
                </a:gridCol>
                <a:gridCol w="1801458">
                  <a:extLst>
                    <a:ext uri="{9D8B030D-6E8A-4147-A177-3AD203B41FA5}">
                      <a16:colId xmlns:a16="http://schemas.microsoft.com/office/drawing/2014/main" val="2262255116"/>
                    </a:ext>
                  </a:extLst>
                </a:gridCol>
                <a:gridCol w="1801458">
                  <a:extLst>
                    <a:ext uri="{9D8B030D-6E8A-4147-A177-3AD203B41FA5}">
                      <a16:colId xmlns:a16="http://schemas.microsoft.com/office/drawing/2014/main" val="1242110237"/>
                    </a:ext>
                  </a:extLst>
                </a:gridCol>
              </a:tblGrid>
              <a:tr h="790697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Speaker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Number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 Number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 Rate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88552"/>
                  </a:ext>
                </a:extLst>
              </a:tr>
              <a:tr h="695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speaker1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93.3%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33691"/>
                  </a:ext>
                </a:extLst>
              </a:tr>
              <a:tr h="7906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speaker2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3s</a:t>
                      </a:r>
                      <a:endParaRPr lang="zh-CN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98.3%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844717"/>
                  </a:ext>
                </a:extLst>
              </a:tr>
              <a:tr h="7906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speaker3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3s</a:t>
                      </a:r>
                      <a:endParaRPr lang="zh-CN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95.0%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34618"/>
                  </a:ext>
                </a:extLst>
              </a:tr>
              <a:tr h="7906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speaker4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3s</a:t>
                      </a:r>
                      <a:endParaRPr lang="zh-CN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98.3%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10925"/>
                  </a:ext>
                </a:extLst>
              </a:tr>
              <a:tr h="7906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speaker5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3s</a:t>
                      </a:r>
                      <a:endParaRPr lang="zh-CN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96.7%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3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4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32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75779"/>
              </p:ext>
            </p:extLst>
          </p:nvPr>
        </p:nvGraphicFramePr>
        <p:xfrm>
          <a:off x="1582270" y="1690688"/>
          <a:ext cx="9027460" cy="485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492">
                  <a:extLst>
                    <a:ext uri="{9D8B030D-6E8A-4147-A177-3AD203B41FA5}">
                      <a16:colId xmlns:a16="http://schemas.microsoft.com/office/drawing/2014/main" val="1897279529"/>
                    </a:ext>
                  </a:extLst>
                </a:gridCol>
                <a:gridCol w="1805492">
                  <a:extLst>
                    <a:ext uri="{9D8B030D-6E8A-4147-A177-3AD203B41FA5}">
                      <a16:colId xmlns:a16="http://schemas.microsoft.com/office/drawing/2014/main" val="4182849741"/>
                    </a:ext>
                  </a:extLst>
                </a:gridCol>
                <a:gridCol w="1805492">
                  <a:extLst>
                    <a:ext uri="{9D8B030D-6E8A-4147-A177-3AD203B41FA5}">
                      <a16:colId xmlns:a16="http://schemas.microsoft.com/office/drawing/2014/main" val="2506638129"/>
                    </a:ext>
                  </a:extLst>
                </a:gridCol>
                <a:gridCol w="1805492">
                  <a:extLst>
                    <a:ext uri="{9D8B030D-6E8A-4147-A177-3AD203B41FA5}">
                      <a16:colId xmlns:a16="http://schemas.microsoft.com/office/drawing/2014/main" val="1261952257"/>
                    </a:ext>
                  </a:extLst>
                </a:gridCol>
                <a:gridCol w="1805492">
                  <a:extLst>
                    <a:ext uri="{9D8B030D-6E8A-4147-A177-3AD203B41FA5}">
                      <a16:colId xmlns:a16="http://schemas.microsoft.com/office/drawing/2014/main" val="3526519991"/>
                    </a:ext>
                  </a:extLst>
                </a:gridCol>
              </a:tblGrid>
              <a:tr h="76564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Speaker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Number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 Number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 Rate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47238"/>
                  </a:ext>
                </a:extLst>
              </a:tr>
              <a:tr h="790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speaker1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94.4%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2248"/>
                  </a:ext>
                </a:extLst>
              </a:tr>
              <a:tr h="790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speaker2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5s</a:t>
                      </a:r>
                      <a:endParaRPr lang="zh-CN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65152"/>
                  </a:ext>
                </a:extLst>
              </a:tr>
              <a:tr h="790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speaker3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5s</a:t>
                      </a:r>
                      <a:endParaRPr lang="zh-CN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9307"/>
                  </a:ext>
                </a:extLst>
              </a:tr>
              <a:tr h="790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speaker4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5s</a:t>
                      </a:r>
                      <a:endParaRPr lang="zh-CN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328233"/>
                  </a:ext>
                </a:extLst>
              </a:tr>
              <a:tr h="868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speaker5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5s</a:t>
                      </a:r>
                      <a:endParaRPr lang="zh-CN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2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0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8235"/>
            <a:ext cx="10515600" cy="5728728"/>
          </a:xfrm>
        </p:spPr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8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CNN+RNN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CNN+RNN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CNN is good at processing images, and RNN has the advantage of 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series modeling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CNN network and RNN network are unified into a network model.</a:t>
                </a: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Spectrogram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spectrogra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𝑤𝑖𝑛𝑑𝑜𝑤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𝑛𝑜𝑣𝑒𝑟𝑙𝑎𝑝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𝑛𝑓𝑓𝑡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4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CNN+RNN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730188" y="2013418"/>
            <a:ext cx="2366682" cy="837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signal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30188" y="3338981"/>
            <a:ext cx="2366683" cy="837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4" idx="2"/>
            <a:endCxn id="13" idx="0"/>
          </p:cNvCxnSpPr>
          <p:nvPr/>
        </p:nvCxnSpPr>
        <p:spPr>
          <a:xfrm>
            <a:off x="2913529" y="2850777"/>
            <a:ext cx="1" cy="488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464423" y="3338981"/>
            <a:ext cx="2366683" cy="837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3" idx="3"/>
            <a:endCxn id="16" idx="1"/>
          </p:cNvCxnSpPr>
          <p:nvPr/>
        </p:nvCxnSpPr>
        <p:spPr>
          <a:xfrm>
            <a:off x="4096871" y="3757661"/>
            <a:ext cx="3675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198658" y="3338981"/>
            <a:ext cx="3558990" cy="837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Spectral Density Calculation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19" idx="1"/>
          </p:cNvCxnSpPr>
          <p:nvPr/>
        </p:nvCxnSpPr>
        <p:spPr>
          <a:xfrm>
            <a:off x="6831106" y="3757661"/>
            <a:ext cx="3675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94811" y="4692652"/>
            <a:ext cx="2366683" cy="837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Logarithmic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19" idx="2"/>
            <a:endCxn id="22" idx="0"/>
          </p:cNvCxnSpPr>
          <p:nvPr/>
        </p:nvCxnSpPr>
        <p:spPr>
          <a:xfrm>
            <a:off x="8978153" y="4176340"/>
            <a:ext cx="0" cy="51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464423" y="4692651"/>
            <a:ext cx="2366683" cy="837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 map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22" idx="1"/>
            <a:endCxn id="25" idx="3"/>
          </p:cNvCxnSpPr>
          <p:nvPr/>
        </p:nvCxnSpPr>
        <p:spPr>
          <a:xfrm flipH="1" flipV="1">
            <a:off x="6831106" y="5111331"/>
            <a:ext cx="9637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698812" y="4695548"/>
            <a:ext cx="2398058" cy="837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Spectrogram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stCxn id="25" idx="1"/>
            <a:endCxn id="29" idx="3"/>
          </p:cNvCxnSpPr>
          <p:nvPr/>
        </p:nvCxnSpPr>
        <p:spPr>
          <a:xfrm flipH="1">
            <a:off x="4096870" y="5111331"/>
            <a:ext cx="367553" cy="2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CNN+RNN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Output:Speaker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information corresponding to the speech segment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design:The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structure is actually composed of 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pooling units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convolution pooling unit is actually a structure of a convolution layer-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layer-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layer-Batch Normalization layer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layer of the RNN is a feature vector group obtained after the spectrogram is passed through the CNN.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2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CNN+RNN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layer of the RNN is a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is used for classification, so that the number of nodes in the output layer corresponds to the number of speakers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uses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cross-entropy loss function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calculate the gradient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CNN+RNN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speech signal is input into the model, and the model finally returns the ID of the speaker corresponding to each spectrogram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frequently occurring ID is determined as the speaker of the voice.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0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7905" y="1690689"/>
            <a:ext cx="9076190" cy="22960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4334232"/>
            <a:ext cx="1051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interface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original voice signal waveform and processed signal waveform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8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9339" y="1690688"/>
            <a:ext cx="4873321" cy="23143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4334232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two audio input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methods:recording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folder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recorded voice can be exported to the specified folder.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5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1472</Words>
  <Application>Microsoft Office PowerPoint</Application>
  <PresentationFormat>宽屏</PresentationFormat>
  <Paragraphs>188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Voiceprint recognition system</vt:lpstr>
      <vt:lpstr>PowerPoint 演示文稿</vt:lpstr>
      <vt:lpstr>CNN+RNN</vt:lpstr>
      <vt:lpstr>CNN+RNN</vt:lpstr>
      <vt:lpstr>CNN+RNN</vt:lpstr>
      <vt:lpstr>CNN+RNN</vt:lpstr>
      <vt:lpstr>CNN+RNN</vt:lpstr>
      <vt:lpstr>System design</vt:lpstr>
      <vt:lpstr>System design</vt:lpstr>
      <vt:lpstr>System design</vt:lpstr>
      <vt:lpstr>System design</vt:lpstr>
      <vt:lpstr>System design</vt:lpstr>
      <vt:lpstr>System design</vt:lpstr>
      <vt:lpstr>Experiment</vt:lpstr>
      <vt:lpstr>Experiment</vt:lpstr>
      <vt:lpstr>Experiment</vt:lpstr>
      <vt:lpstr>PowerPoint 演示文稿</vt:lpstr>
    </vt:vector>
  </TitlesOfParts>
  <Company>Micorosoft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Voiceprint recognition system</dc:title>
  <dc:creator>zhao guixiao</dc:creator>
  <cp:lastModifiedBy>zhao guixiao</cp:lastModifiedBy>
  <cp:revision>144</cp:revision>
  <dcterms:created xsi:type="dcterms:W3CDTF">2019-12-29T11:29:30Z</dcterms:created>
  <dcterms:modified xsi:type="dcterms:W3CDTF">2020-01-06T08:57:57Z</dcterms:modified>
</cp:coreProperties>
</file>