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92" r:id="rId5"/>
    <p:sldId id="259" r:id="rId6"/>
    <p:sldId id="260" r:id="rId7"/>
    <p:sldId id="293" r:id="rId8"/>
    <p:sldId id="262" r:id="rId9"/>
    <p:sldId id="273" r:id="rId10"/>
    <p:sldId id="274" r:id="rId11"/>
    <p:sldId id="275" r:id="rId12"/>
    <p:sldId id="276" r:id="rId13"/>
    <p:sldId id="289" r:id="rId14"/>
    <p:sldId id="290" r:id="rId15"/>
    <p:sldId id="291" r:id="rId16"/>
    <p:sldId id="294" r:id="rId17"/>
    <p:sldId id="28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c p" initials="yp" lastIdx="1" clrIdx="0">
    <p:extLst>
      <p:ext uri="{19B8F6BF-5375-455C-9EA6-DF929625EA0E}">
        <p15:presenceInfo xmlns:p15="http://schemas.microsoft.com/office/powerpoint/2012/main" userId="0432034a49eb47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00" autoAdjust="0"/>
  </p:normalViewPr>
  <p:slideViewPr>
    <p:cSldViewPr snapToGrid="0">
      <p:cViewPr varScale="1">
        <p:scale>
          <a:sx n="77" d="100"/>
          <a:sy n="77"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10" Type="http://schemas.openxmlformats.org/officeDocument/2006/relationships/image" Target="../media/image33.wmf"/><Relationship Id="rId4" Type="http://schemas.openxmlformats.org/officeDocument/2006/relationships/image" Target="../media/image27.wmf"/><Relationship Id="rId9"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F8D834-928B-4EAC-8189-2A471AA8CC1A}" type="datetimeFigureOut">
              <a:rPr lang="zh-CN" altLang="en-US" smtClean="0"/>
              <a:t>2019/3/1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FE175-F0BE-45F9-BAE7-1015ECFFE693}" type="slidenum">
              <a:rPr lang="zh-CN" altLang="en-US" smtClean="0"/>
              <a:t>‹#›</a:t>
            </a:fld>
            <a:endParaRPr lang="zh-CN" altLang="en-US"/>
          </a:p>
        </p:txBody>
      </p:sp>
    </p:spTree>
    <p:extLst>
      <p:ext uri="{BB962C8B-B14F-4D97-AF65-F5344CB8AC3E}">
        <p14:creationId xmlns:p14="http://schemas.microsoft.com/office/powerpoint/2010/main" val="3174425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讲一下我的近期工作进展</a:t>
            </a:r>
          </a:p>
        </p:txBody>
      </p:sp>
      <p:sp>
        <p:nvSpPr>
          <p:cNvPr id="4" name="灯片编号占位符 3"/>
          <p:cNvSpPr>
            <a:spLocks noGrp="1"/>
          </p:cNvSpPr>
          <p:nvPr>
            <p:ph type="sldNum" sz="quarter" idx="5"/>
          </p:nvPr>
        </p:nvSpPr>
        <p:spPr/>
        <p:txBody>
          <a:bodyPr/>
          <a:lstStyle/>
          <a:p>
            <a:fld id="{353FE175-F0BE-45F9-BAE7-1015ECFFE693}" type="slidenum">
              <a:rPr lang="zh-CN" altLang="en-US" smtClean="0"/>
              <a:t>1</a:t>
            </a:fld>
            <a:endParaRPr lang="zh-CN" altLang="en-US"/>
          </a:p>
        </p:txBody>
      </p:sp>
    </p:spTree>
    <p:extLst>
      <p:ext uri="{BB962C8B-B14F-4D97-AF65-F5344CB8AC3E}">
        <p14:creationId xmlns:p14="http://schemas.microsoft.com/office/powerpoint/2010/main" val="3115830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3FE175-F0BE-45F9-BAE7-1015ECFFE693}" type="slidenum">
              <a:rPr lang="zh-CN" altLang="en-US" smtClean="0"/>
              <a:t>10</a:t>
            </a:fld>
            <a:endParaRPr lang="zh-CN" altLang="en-US"/>
          </a:p>
        </p:txBody>
      </p:sp>
    </p:spTree>
    <p:extLst>
      <p:ext uri="{BB962C8B-B14F-4D97-AF65-F5344CB8AC3E}">
        <p14:creationId xmlns:p14="http://schemas.microsoft.com/office/powerpoint/2010/main" val="4133711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Sx表示训练样本的投影特征向量的协方差矩阵</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定义一个矩阵</a:t>
            </a:r>
            <a:r>
              <a:rPr lang="en-US" altLang="zh-CN" sz="1200" kern="1200" dirty="0">
                <a:solidFill>
                  <a:schemeClr val="tx1"/>
                </a:solidFill>
                <a:effectLst/>
                <a:latin typeface="+mn-lt"/>
                <a:ea typeface="+mn-ea"/>
                <a:cs typeface="+mn-cs"/>
              </a:rPr>
              <a:t>Gt</a:t>
            </a:r>
            <a:r>
              <a:rPr lang="zh-CN" altLang="en-US" sz="1200" kern="1200" dirty="0">
                <a:solidFill>
                  <a:schemeClr val="tx1"/>
                </a:solidFill>
                <a:effectLst/>
                <a:latin typeface="+mn-lt"/>
                <a:ea typeface="+mn-ea"/>
                <a:cs typeface="+mn-cs"/>
              </a:rPr>
              <a:t>，可以得到其表达式，</a:t>
            </a:r>
            <a:r>
              <a:rPr lang="zh-CN" altLang="zh-CN" sz="1200" kern="1200" dirty="0">
                <a:solidFill>
                  <a:schemeClr val="tx1"/>
                </a:solidFill>
                <a:effectLst/>
                <a:latin typeface="+mn-lt"/>
                <a:ea typeface="+mn-ea"/>
                <a:cs typeface="+mn-cs"/>
              </a:rPr>
              <a:t>称为图像协方差（散射）矩阵</a:t>
            </a:r>
            <a:endParaRPr lang="zh-CN" altLang="en-US" dirty="0"/>
          </a:p>
        </p:txBody>
      </p:sp>
      <p:sp>
        <p:nvSpPr>
          <p:cNvPr id="4" name="灯片编号占位符 3"/>
          <p:cNvSpPr>
            <a:spLocks noGrp="1"/>
          </p:cNvSpPr>
          <p:nvPr>
            <p:ph type="sldNum" sz="quarter" idx="5"/>
          </p:nvPr>
        </p:nvSpPr>
        <p:spPr/>
        <p:txBody>
          <a:bodyPr/>
          <a:lstStyle/>
          <a:p>
            <a:fld id="{353FE175-F0BE-45F9-BAE7-1015ECFFE693}" type="slidenum">
              <a:rPr lang="zh-CN" altLang="en-US" smtClean="0"/>
              <a:t>11</a:t>
            </a:fld>
            <a:endParaRPr lang="zh-CN" altLang="en-US"/>
          </a:p>
        </p:txBody>
      </p:sp>
    </p:spTree>
    <p:extLst>
      <p:ext uri="{BB962C8B-B14F-4D97-AF65-F5344CB8AC3E}">
        <p14:creationId xmlns:p14="http://schemas.microsoft.com/office/powerpoint/2010/main" val="784493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因此之前</a:t>
            </a:r>
            <a:r>
              <a:rPr lang="en-US" altLang="zh-CN" dirty="0" err="1"/>
              <a:t>Jx</a:t>
            </a:r>
            <a:r>
              <a:rPr lang="zh-CN" altLang="en-US" dirty="0"/>
              <a:t>的表达式变为</a:t>
            </a:r>
            <a:endParaRPr lang="en-US" altLang="zh-CN" dirty="0"/>
          </a:p>
          <a:p>
            <a:r>
              <a:rPr lang="zh-CN" altLang="en-US" dirty="0"/>
              <a:t>这与主成分分析时类似，仅选择方差最大的方向只能得到一个投影方向，所得到的低维矩阵信息损失太多</a:t>
            </a:r>
          </a:p>
        </p:txBody>
      </p:sp>
      <p:sp>
        <p:nvSpPr>
          <p:cNvPr id="4" name="灯片编号占位符 3"/>
          <p:cNvSpPr>
            <a:spLocks noGrp="1"/>
          </p:cNvSpPr>
          <p:nvPr>
            <p:ph type="sldNum" sz="quarter" idx="5"/>
          </p:nvPr>
        </p:nvSpPr>
        <p:spPr/>
        <p:txBody>
          <a:bodyPr/>
          <a:lstStyle/>
          <a:p>
            <a:fld id="{353FE175-F0BE-45F9-BAE7-1015ECFFE693}" type="slidenum">
              <a:rPr lang="zh-CN" altLang="en-US" smtClean="0"/>
              <a:t>12</a:t>
            </a:fld>
            <a:endParaRPr lang="zh-CN" altLang="en-US"/>
          </a:p>
        </p:txBody>
      </p:sp>
    </p:spTree>
    <p:extLst>
      <p:ext uri="{BB962C8B-B14F-4D97-AF65-F5344CB8AC3E}">
        <p14:creationId xmlns:p14="http://schemas.microsoft.com/office/powerpoint/2010/main" val="4079741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得到投影轴</a:t>
            </a:r>
            <a:r>
              <a:rPr lang="en-US" altLang="zh-CN" dirty="0"/>
              <a:t>X</a:t>
            </a:r>
            <a:r>
              <a:rPr lang="zh-CN" altLang="en-US" dirty="0"/>
              <a:t>后即可进行投影向量的计算</a:t>
            </a:r>
          </a:p>
        </p:txBody>
      </p:sp>
      <p:sp>
        <p:nvSpPr>
          <p:cNvPr id="4" name="灯片编号占位符 3"/>
          <p:cNvSpPr>
            <a:spLocks noGrp="1"/>
          </p:cNvSpPr>
          <p:nvPr>
            <p:ph type="sldNum" sz="quarter" idx="5"/>
          </p:nvPr>
        </p:nvSpPr>
        <p:spPr/>
        <p:txBody>
          <a:bodyPr/>
          <a:lstStyle/>
          <a:p>
            <a:fld id="{353FE175-F0BE-45F9-BAE7-1015ECFFE693}" type="slidenum">
              <a:rPr lang="zh-CN" altLang="en-US" smtClean="0"/>
              <a:t>13</a:t>
            </a:fld>
            <a:endParaRPr lang="zh-CN" altLang="en-US"/>
          </a:p>
        </p:txBody>
      </p:sp>
    </p:spTree>
    <p:extLst>
      <p:ext uri="{BB962C8B-B14F-4D97-AF65-F5344CB8AC3E}">
        <p14:creationId xmlns:p14="http://schemas.microsoft.com/office/powerpoint/2010/main" val="1056869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选取了</a:t>
            </a:r>
            <a:r>
              <a:rPr lang="en-US" altLang="zh-CN" dirty="0"/>
              <a:t>ORL</a:t>
            </a:r>
            <a:r>
              <a:rPr lang="zh-CN" altLang="en-US" dirty="0"/>
              <a:t>人脸数据库的结果进行展示</a:t>
            </a:r>
            <a:endParaRPr lang="en-US" altLang="zh-CN" dirty="0"/>
          </a:p>
          <a:p>
            <a:r>
              <a:rPr lang="zh-CN" altLang="en-US" dirty="0"/>
              <a:t>这里的</a:t>
            </a:r>
            <a:r>
              <a:rPr lang="en-US" altLang="zh-CN" dirty="0"/>
              <a:t>K</a:t>
            </a:r>
            <a:r>
              <a:rPr lang="zh-CN" altLang="en-US" dirty="0"/>
              <a:t>代表的是利用第</a:t>
            </a:r>
            <a:r>
              <a:rPr lang="en-US" altLang="zh-CN" dirty="0"/>
              <a:t>K</a:t>
            </a:r>
            <a:r>
              <a:rPr lang="zh-CN" altLang="en-US" dirty="0"/>
              <a:t>个特征向量进行重构</a:t>
            </a:r>
          </a:p>
        </p:txBody>
      </p:sp>
      <p:sp>
        <p:nvSpPr>
          <p:cNvPr id="4" name="灯片编号占位符 3"/>
          <p:cNvSpPr>
            <a:spLocks noGrp="1"/>
          </p:cNvSpPr>
          <p:nvPr>
            <p:ph type="sldNum" sz="quarter" idx="5"/>
          </p:nvPr>
        </p:nvSpPr>
        <p:spPr/>
        <p:txBody>
          <a:bodyPr/>
          <a:lstStyle/>
          <a:p>
            <a:fld id="{353FE175-F0BE-45F9-BAE7-1015ECFFE693}" type="slidenum">
              <a:rPr lang="zh-CN" altLang="en-US" smtClean="0"/>
              <a:t>14</a:t>
            </a:fld>
            <a:endParaRPr lang="zh-CN" altLang="en-US"/>
          </a:p>
        </p:txBody>
      </p:sp>
    </p:spTree>
    <p:extLst>
      <p:ext uri="{BB962C8B-B14F-4D97-AF65-F5344CB8AC3E}">
        <p14:creationId xmlns:p14="http://schemas.microsoft.com/office/powerpoint/2010/main" val="2958725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而第一个表格中的括号代表的是矩阵的维度，二维主成分分析的维度与主成分分析相比，仍然是高的。针对此问题，在文中提出了一种解决</a:t>
            </a:r>
            <a:r>
              <a:rPr lang="zh-CN" altLang="en-US"/>
              <a:t>方法是在</a:t>
            </a:r>
            <a:r>
              <a:rPr lang="en-US" altLang="zh-CN"/>
              <a:t>2</a:t>
            </a:r>
            <a:r>
              <a:rPr lang="zh-CN" altLang="en-US" dirty="0"/>
              <a:t>维主成分分析之后再运行一次主成分分析</a:t>
            </a:r>
          </a:p>
        </p:txBody>
      </p:sp>
      <p:sp>
        <p:nvSpPr>
          <p:cNvPr id="4" name="灯片编号占位符 3"/>
          <p:cNvSpPr>
            <a:spLocks noGrp="1"/>
          </p:cNvSpPr>
          <p:nvPr>
            <p:ph type="sldNum" sz="quarter" idx="5"/>
          </p:nvPr>
        </p:nvSpPr>
        <p:spPr/>
        <p:txBody>
          <a:bodyPr/>
          <a:lstStyle/>
          <a:p>
            <a:fld id="{353FE175-F0BE-45F9-BAE7-1015ECFFE693}" type="slidenum">
              <a:rPr lang="zh-CN" altLang="en-US" smtClean="0"/>
              <a:t>15</a:t>
            </a:fld>
            <a:endParaRPr lang="zh-CN" altLang="en-US"/>
          </a:p>
        </p:txBody>
      </p:sp>
    </p:spTree>
    <p:extLst>
      <p:ext uri="{BB962C8B-B14F-4D97-AF65-F5344CB8AC3E}">
        <p14:creationId xmlns:p14="http://schemas.microsoft.com/office/powerpoint/2010/main" val="2694394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而第一个表格中的括号代表的是矩阵的维度，二维主成分分析的维度与主成分分析相比，仍然是高的。针对此问题，在文中提出了一种解决方法是在</a:t>
            </a:r>
            <a:r>
              <a:rPr lang="en-US" altLang="zh-CN" dirty="0"/>
              <a:t>2</a:t>
            </a:r>
            <a:r>
              <a:rPr lang="zh-CN" altLang="en-US" dirty="0"/>
              <a:t>维主成分分析之后再运行一次主成分分析</a:t>
            </a:r>
          </a:p>
        </p:txBody>
      </p:sp>
      <p:sp>
        <p:nvSpPr>
          <p:cNvPr id="4" name="灯片编号占位符 3"/>
          <p:cNvSpPr>
            <a:spLocks noGrp="1"/>
          </p:cNvSpPr>
          <p:nvPr>
            <p:ph type="sldNum" sz="quarter" idx="5"/>
          </p:nvPr>
        </p:nvSpPr>
        <p:spPr/>
        <p:txBody>
          <a:bodyPr/>
          <a:lstStyle/>
          <a:p>
            <a:fld id="{353FE175-F0BE-45F9-BAE7-1015ECFFE693}" type="slidenum">
              <a:rPr lang="zh-CN" altLang="en-US" smtClean="0"/>
              <a:t>16</a:t>
            </a:fld>
            <a:endParaRPr lang="zh-CN" altLang="en-US"/>
          </a:p>
        </p:txBody>
      </p:sp>
    </p:spTree>
    <p:extLst>
      <p:ext uri="{BB962C8B-B14F-4D97-AF65-F5344CB8AC3E}">
        <p14:creationId xmlns:p14="http://schemas.microsoft.com/office/powerpoint/2010/main" val="3563206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主要是两篇论文，一篇叫做快速图上鲁棒主成分分析，一篇叫做二维主成分分析</a:t>
            </a:r>
          </a:p>
        </p:txBody>
      </p:sp>
      <p:sp>
        <p:nvSpPr>
          <p:cNvPr id="4" name="灯片编号占位符 3"/>
          <p:cNvSpPr>
            <a:spLocks noGrp="1"/>
          </p:cNvSpPr>
          <p:nvPr>
            <p:ph type="sldNum" sz="quarter" idx="5"/>
          </p:nvPr>
        </p:nvSpPr>
        <p:spPr/>
        <p:txBody>
          <a:bodyPr/>
          <a:lstStyle/>
          <a:p>
            <a:fld id="{353FE175-F0BE-45F9-BAE7-1015ECFFE693}" type="slidenum">
              <a:rPr lang="zh-CN" altLang="en-US" smtClean="0"/>
              <a:t>2</a:t>
            </a:fld>
            <a:endParaRPr lang="zh-CN" altLang="en-US"/>
          </a:p>
        </p:txBody>
      </p:sp>
    </p:spTree>
    <p:extLst>
      <p:ext uri="{BB962C8B-B14F-4D97-AF65-F5344CB8AC3E}">
        <p14:creationId xmlns:p14="http://schemas.microsoft.com/office/powerpoint/2010/main" val="2989468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首先简单说一下之前的内容</a:t>
            </a:r>
            <a:endParaRPr lang="en-US" altLang="zh-CN" dirty="0"/>
          </a:p>
          <a:p>
            <a:r>
              <a:rPr lang="zh-CN" altLang="en-US" dirty="0"/>
              <a:t>针对这有人提出了鲁棒主成分分析，</a:t>
            </a:r>
            <a:r>
              <a:rPr lang="zh-CN" altLang="zh-CN" sz="1200" kern="1200" dirty="0">
                <a:solidFill>
                  <a:schemeClr val="tx1"/>
                </a:solidFill>
                <a:effectLst/>
                <a:latin typeface="+mn-lt"/>
                <a:ea typeface="+mn-ea"/>
                <a:cs typeface="+mn-cs"/>
              </a:rPr>
              <a:t>利用一个稀疏的惩罚项，将异常值分离开来</a:t>
            </a:r>
            <a:r>
              <a:rPr lang="zh-CN" altLang="en-US" sz="1200" kern="1200" dirty="0">
                <a:solidFill>
                  <a:schemeClr val="tx1"/>
                </a:solidFill>
                <a:effectLst/>
                <a:latin typeface="+mn-lt"/>
                <a:ea typeface="+mn-ea"/>
                <a:cs typeface="+mn-cs"/>
              </a:rPr>
              <a:t>，利用得到的去除噪声的低秩矩阵进行降维操作，从而增强了主成分分析算法对于噪声的鲁棒性</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除此以外，在流形学习方面。</a:t>
            </a:r>
            <a:r>
              <a:rPr lang="zh-CN" altLang="en-US" sz="1200" kern="1200" dirty="0">
                <a:solidFill>
                  <a:srgbClr val="FF0000"/>
                </a:solidFill>
                <a:latin typeface="+mn-lt"/>
                <a:ea typeface="+mn-ea"/>
                <a:cs typeface="+mn-cs"/>
              </a:rPr>
              <a:t>高维数据通常位于或接近平滑的低维流形</a:t>
            </a:r>
            <a:r>
              <a:rPr lang="zh-CN" altLang="en-US" sz="1200" kern="1200" dirty="0">
                <a:solidFill>
                  <a:schemeClr val="tx1"/>
                </a:solidFill>
                <a:latin typeface="+mn-lt"/>
                <a:ea typeface="+mn-ea"/>
                <a:cs typeface="+mn-cs"/>
              </a:rPr>
              <a:t>，</a:t>
            </a:r>
            <a:r>
              <a:rPr lang="zh-CN" altLang="zh-CN" sz="1200" kern="1200" dirty="0">
                <a:solidFill>
                  <a:schemeClr val="tx1"/>
                </a:solidFill>
                <a:effectLst/>
                <a:latin typeface="+mn-lt"/>
                <a:ea typeface="+mn-ea"/>
                <a:cs typeface="+mn-cs"/>
              </a:rPr>
              <a:t>通过</a:t>
            </a:r>
            <a:r>
              <a:rPr lang="zh-CN" altLang="en-US" sz="1200" kern="1200" dirty="0">
                <a:solidFill>
                  <a:schemeClr val="tx1"/>
                </a:solidFill>
                <a:effectLst/>
                <a:latin typeface="+mn-lt"/>
                <a:ea typeface="+mn-ea"/>
                <a:cs typeface="+mn-cs"/>
              </a:rPr>
              <a:t>利用</a:t>
            </a:r>
            <a:r>
              <a:rPr lang="zh-CN" altLang="zh-CN" sz="1200" kern="1200" dirty="0">
                <a:solidFill>
                  <a:schemeClr val="tx1"/>
                </a:solidFill>
                <a:effectLst/>
                <a:latin typeface="+mn-lt"/>
                <a:ea typeface="+mn-ea"/>
                <a:cs typeface="+mn-cs"/>
              </a:rPr>
              <a:t>样本之间</a:t>
            </a:r>
            <a:r>
              <a:rPr lang="zh-CN" altLang="en-US" sz="1200" kern="1200" dirty="0">
                <a:solidFill>
                  <a:schemeClr val="tx1"/>
                </a:solidFill>
                <a:effectLst/>
                <a:latin typeface="+mn-lt"/>
                <a:ea typeface="+mn-ea"/>
                <a:cs typeface="+mn-cs"/>
              </a:rPr>
              <a:t>相似关系构建</a:t>
            </a:r>
            <a:r>
              <a:rPr lang="zh-CN" altLang="zh-CN" sz="1200" kern="1200" dirty="0">
                <a:solidFill>
                  <a:schemeClr val="tx1"/>
                </a:solidFill>
                <a:effectLst/>
                <a:latin typeface="+mn-lt"/>
                <a:ea typeface="+mn-ea"/>
                <a:cs typeface="+mn-cs"/>
              </a:rPr>
              <a:t>图信息并将其嵌入到主成分分析框架中，可以在</a:t>
            </a:r>
            <a:r>
              <a:rPr lang="zh-CN" altLang="en-US" sz="1200" kern="1200" dirty="0">
                <a:solidFill>
                  <a:schemeClr val="tx1"/>
                </a:solidFill>
                <a:effectLst/>
                <a:latin typeface="+mn-lt"/>
                <a:ea typeface="+mn-ea"/>
                <a:cs typeface="+mn-cs"/>
              </a:rPr>
              <a:t>降维后的</a:t>
            </a:r>
            <a:r>
              <a:rPr lang="zh-CN" altLang="zh-CN" sz="1200" kern="1200" dirty="0">
                <a:solidFill>
                  <a:schemeClr val="tx1"/>
                </a:solidFill>
                <a:effectLst/>
                <a:latin typeface="+mn-lt"/>
                <a:ea typeface="+mn-ea"/>
                <a:cs typeface="+mn-cs"/>
              </a:rPr>
              <a:t>低维空间中保留样本之间的</a:t>
            </a:r>
            <a:r>
              <a:rPr lang="zh-CN" altLang="en-US" sz="1200" kern="1200" dirty="0">
                <a:solidFill>
                  <a:schemeClr val="tx1"/>
                </a:solidFill>
                <a:effectLst/>
                <a:latin typeface="+mn-lt"/>
                <a:ea typeface="+mn-ea"/>
                <a:cs typeface="+mn-cs"/>
              </a:rPr>
              <a:t>这种</a:t>
            </a:r>
            <a:r>
              <a:rPr lang="zh-CN" altLang="zh-CN" sz="1200" kern="1200" dirty="0">
                <a:solidFill>
                  <a:schemeClr val="tx1"/>
                </a:solidFill>
                <a:effectLst/>
                <a:latin typeface="+mn-lt"/>
                <a:ea typeface="+mn-ea"/>
                <a:cs typeface="+mn-cs"/>
              </a:rPr>
              <a:t>结构信息，从而可以使得</a:t>
            </a:r>
            <a:r>
              <a:rPr lang="zh-CN" altLang="en-US" sz="1200" kern="1200" dirty="0">
                <a:solidFill>
                  <a:schemeClr val="tx1"/>
                </a:solidFill>
                <a:latin typeface="+mn-lt"/>
                <a:ea typeface="+mn-ea"/>
                <a:cs typeface="+mn-cs"/>
              </a:rPr>
              <a:t>在低维空间中</a:t>
            </a:r>
            <a:r>
              <a:rPr lang="zh-CN" altLang="zh-CN" sz="1200" kern="1200" dirty="0">
                <a:solidFill>
                  <a:schemeClr val="tx1"/>
                </a:solidFill>
                <a:effectLst/>
                <a:latin typeface="+mn-lt"/>
                <a:ea typeface="+mn-ea"/>
                <a:cs typeface="+mn-cs"/>
              </a:rPr>
              <a:t>基于主成分分析的聚类</a:t>
            </a:r>
            <a:r>
              <a:rPr lang="zh-CN" altLang="en-US" sz="1200" kern="1200" dirty="0">
                <a:solidFill>
                  <a:schemeClr val="tx1"/>
                </a:solidFill>
                <a:effectLst/>
                <a:latin typeface="+mn-lt"/>
                <a:ea typeface="+mn-ea"/>
                <a:cs typeface="+mn-cs"/>
              </a:rPr>
              <a:t>、分类任务</a:t>
            </a:r>
            <a:r>
              <a:rPr lang="zh-CN" altLang="zh-CN" sz="1200" kern="1200" dirty="0">
                <a:solidFill>
                  <a:schemeClr val="tx1"/>
                </a:solidFill>
                <a:effectLst/>
                <a:latin typeface="+mn-lt"/>
                <a:ea typeface="+mn-ea"/>
                <a:cs typeface="+mn-cs"/>
              </a:rPr>
              <a:t>结果更好</a:t>
            </a:r>
            <a:r>
              <a:rPr lang="zh-CN" altLang="en-US" sz="1200" kern="1200" dirty="0">
                <a:solidFill>
                  <a:schemeClr val="tx1"/>
                </a:solidFill>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因此利用主成分分析中的主成分矩阵构建正则化下，形成了图拉普拉斯主成分分析</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以及利用鲁棒主成分中的低秩矩阵，形成了基于图上的</a:t>
            </a:r>
            <a:r>
              <a:rPr lang="zh-CN" altLang="en-US" dirty="0"/>
              <a:t>鲁棒主成分分析</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53FE175-F0BE-45F9-BAE7-1015ECFFE693}" type="slidenum">
              <a:rPr lang="zh-CN" altLang="en-US" smtClean="0"/>
              <a:t>3</a:t>
            </a:fld>
            <a:endParaRPr lang="zh-CN" altLang="en-US"/>
          </a:p>
        </p:txBody>
      </p:sp>
    </p:spTree>
    <p:extLst>
      <p:ext uri="{BB962C8B-B14F-4D97-AF65-F5344CB8AC3E}">
        <p14:creationId xmlns:p14="http://schemas.microsoft.com/office/powerpoint/2010/main" val="3100830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主成分分析：简单总结就是通过一组正交变换，将高维空间中的原始数据矩阵投影到了低维空间中，使得矩阵维度降低，可以减少后续任务的运算时间并提高准确率</a:t>
            </a:r>
          </a:p>
          <a:p>
            <a:r>
              <a:rPr lang="zh-CN" altLang="en-US" dirty="0"/>
              <a:t> 但当所使用的数据中存在较大的异常值、离群值时，主成分分析会受其影响无法得到好的投影效果</a:t>
            </a:r>
          </a:p>
        </p:txBody>
      </p:sp>
      <p:sp>
        <p:nvSpPr>
          <p:cNvPr id="4" name="灯片编号占位符 3"/>
          <p:cNvSpPr>
            <a:spLocks noGrp="1"/>
          </p:cNvSpPr>
          <p:nvPr>
            <p:ph type="sldNum" sz="quarter" idx="5"/>
          </p:nvPr>
        </p:nvSpPr>
        <p:spPr/>
        <p:txBody>
          <a:bodyPr/>
          <a:lstStyle/>
          <a:p>
            <a:fld id="{353FE175-F0BE-45F9-BAE7-1015ECFFE693}" type="slidenum">
              <a:rPr lang="zh-CN" altLang="en-US" smtClean="0"/>
              <a:t>4</a:t>
            </a:fld>
            <a:endParaRPr lang="zh-CN" altLang="en-US"/>
          </a:p>
        </p:txBody>
      </p:sp>
    </p:spTree>
    <p:extLst>
      <p:ext uri="{BB962C8B-B14F-4D97-AF65-F5344CB8AC3E}">
        <p14:creationId xmlns:p14="http://schemas.microsoft.com/office/powerpoint/2010/main" val="2816184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下面讲一下第一篇文章中的内容</a:t>
            </a:r>
            <a:endParaRPr lang="en-US" altLang="zh-CN" dirty="0"/>
          </a:p>
          <a:p>
            <a:r>
              <a:rPr lang="zh-CN" altLang="en-US" dirty="0"/>
              <a:t>我们此前所构建的图信息都是根据样本与样本之间的关系构建的</a:t>
            </a:r>
            <a:endParaRPr lang="en-US" altLang="zh-CN" dirty="0"/>
          </a:p>
          <a:p>
            <a:r>
              <a:rPr lang="zh-CN" altLang="en-US" dirty="0"/>
              <a:t>在主成分分析理论中，基于样本之间关系的图以某种方式与最后得到的主成分相关联，而在主成分分析算法中还有一个矩阵是投影矩阵也就是主方向，它与这个图信息关联较小。而在数据中，除了样本与样本之间有关联外，样本内部的特征与特征之间也存在关联。因此利用样本内部特征与特征之间的相似关系构建的图信息，则会以某种方式与主方向相关联，因此可以将这种图信息也嵌入到主成分分析理论的框架中，两者共同作用</a:t>
            </a:r>
          </a:p>
        </p:txBody>
      </p:sp>
      <p:sp>
        <p:nvSpPr>
          <p:cNvPr id="4" name="灯片编号占位符 3"/>
          <p:cNvSpPr>
            <a:spLocks noGrp="1"/>
          </p:cNvSpPr>
          <p:nvPr>
            <p:ph type="sldNum" sz="quarter" idx="5"/>
          </p:nvPr>
        </p:nvSpPr>
        <p:spPr/>
        <p:txBody>
          <a:bodyPr/>
          <a:lstStyle/>
          <a:p>
            <a:fld id="{353FE175-F0BE-45F9-BAE7-1015ECFFE693}" type="slidenum">
              <a:rPr lang="zh-CN" altLang="en-US" smtClean="0"/>
              <a:t>5</a:t>
            </a:fld>
            <a:endParaRPr lang="zh-CN" altLang="en-US"/>
          </a:p>
        </p:txBody>
      </p:sp>
    </p:spTree>
    <p:extLst>
      <p:ext uri="{BB962C8B-B14F-4D97-AF65-F5344CB8AC3E}">
        <p14:creationId xmlns:p14="http://schemas.microsoft.com/office/powerpoint/2010/main" val="1728093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mn-lt"/>
                <a:ea typeface="+mn-ea"/>
                <a:cs typeface="+mn-cs"/>
              </a:rPr>
              <a:t>针对于此，作者提出了快速图上鲁棒主成分分析算法，而取名为快速算法是因为两个图正则化项有助于通过在</a:t>
            </a:r>
            <a:r>
              <a:rPr lang="en-US" altLang="zh-CN" sz="1200" kern="1200" dirty="0">
                <a:solidFill>
                  <a:schemeClr val="tx1"/>
                </a:solidFill>
                <a:latin typeface="+mn-lt"/>
                <a:ea typeface="+mn-ea"/>
                <a:cs typeface="+mn-cs"/>
              </a:rPr>
              <a:t>A</a:t>
            </a:r>
            <a:r>
              <a:rPr lang="zh-CN" altLang="en-US" sz="1200" kern="1200" dirty="0">
                <a:solidFill>
                  <a:schemeClr val="tx1"/>
                </a:solidFill>
                <a:latin typeface="+mn-lt"/>
                <a:ea typeface="+mn-ea"/>
                <a:cs typeface="+mn-cs"/>
              </a:rPr>
              <a:t>上编码图平滑度假设来检索近似低秩表示</a:t>
            </a:r>
            <a:r>
              <a:rPr lang="en-US" altLang="zh-CN" sz="1200" kern="1200" dirty="0">
                <a:solidFill>
                  <a:schemeClr val="tx1"/>
                </a:solidFill>
                <a:latin typeface="+mn-lt"/>
                <a:ea typeface="+mn-ea"/>
                <a:cs typeface="+mn-cs"/>
              </a:rPr>
              <a:t>A</a:t>
            </a:r>
            <a:r>
              <a:rPr lang="zh-CN" altLang="en-US" sz="1200" kern="1200" dirty="0">
                <a:solidFill>
                  <a:schemeClr val="tx1"/>
                </a:solidFill>
                <a:latin typeface="+mn-lt"/>
                <a:ea typeface="+mn-ea"/>
                <a:cs typeface="+mn-cs"/>
              </a:rPr>
              <a:t>而不使用</a:t>
            </a:r>
            <a:r>
              <a:rPr lang="en-US" altLang="zh-CN" sz="1200" kern="1200" dirty="0">
                <a:solidFill>
                  <a:schemeClr val="tx1"/>
                </a:solidFill>
                <a:latin typeface="+mn-lt"/>
                <a:ea typeface="+mn-ea"/>
                <a:cs typeface="+mn-cs"/>
              </a:rPr>
              <a:t>RPCAG</a:t>
            </a:r>
            <a:r>
              <a:rPr lang="zh-CN" altLang="en-US" sz="1200" kern="1200" dirty="0">
                <a:solidFill>
                  <a:schemeClr val="tx1"/>
                </a:solidFill>
                <a:latin typeface="+mn-lt"/>
                <a:ea typeface="+mn-ea"/>
                <a:cs typeface="+mn-cs"/>
              </a:rPr>
              <a:t>的消耗时间的核范数</a:t>
            </a:r>
            <a:endParaRPr lang="zh-CN" altLang="en-US" dirty="0"/>
          </a:p>
        </p:txBody>
      </p:sp>
      <p:sp>
        <p:nvSpPr>
          <p:cNvPr id="4" name="灯片编号占位符 3"/>
          <p:cNvSpPr>
            <a:spLocks noGrp="1"/>
          </p:cNvSpPr>
          <p:nvPr>
            <p:ph type="sldNum" sz="quarter" idx="5"/>
          </p:nvPr>
        </p:nvSpPr>
        <p:spPr/>
        <p:txBody>
          <a:bodyPr/>
          <a:lstStyle/>
          <a:p>
            <a:fld id="{353FE175-F0BE-45F9-BAE7-1015ECFFE693}" type="slidenum">
              <a:rPr lang="zh-CN" altLang="en-US" smtClean="0"/>
              <a:t>6</a:t>
            </a:fld>
            <a:endParaRPr lang="zh-CN" altLang="en-US"/>
          </a:p>
        </p:txBody>
      </p:sp>
    </p:spTree>
    <p:extLst>
      <p:ext uri="{BB962C8B-B14F-4D97-AF65-F5344CB8AC3E}">
        <p14:creationId xmlns:p14="http://schemas.microsoft.com/office/powerpoint/2010/main" val="3132423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这里摘取了一部分实验结果，第一幅途中代表的</a:t>
            </a:r>
            <a:r>
              <a:rPr lang="en-US" altLang="zh-CN" dirty="0"/>
              <a:t>K</a:t>
            </a:r>
            <a:r>
              <a:rPr lang="zh-CN" altLang="en-US" dirty="0"/>
              <a:t>均值聚类的错误率，以这三个为主，可以发现</a:t>
            </a:r>
            <a:r>
              <a:rPr lang="zh-CN" altLang="en-US" sz="1200" kern="1200" dirty="0">
                <a:solidFill>
                  <a:schemeClr val="tx1"/>
                </a:solidFill>
                <a:latin typeface="+mn-lt"/>
                <a:ea typeface="+mn-ea"/>
                <a:cs typeface="+mn-cs"/>
              </a:rPr>
              <a:t>快速图上鲁棒主成分分析算法得到的错误率更低</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第二幅图是显示的是在相同运行环境下，算法运行时间以及迭代次数，也可以发现快速图上鲁棒主成分分析的运行时间以及迭代次数相比其他算法有很明显的减少</a:t>
            </a:r>
            <a:endParaRPr lang="en-US" altLang="zh-CN"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353FE175-F0BE-45F9-BAE7-1015ECFFE693}" type="slidenum">
              <a:rPr lang="zh-CN" altLang="en-US" smtClean="0"/>
              <a:t>7</a:t>
            </a:fld>
            <a:endParaRPr lang="zh-CN" altLang="en-US"/>
          </a:p>
        </p:txBody>
      </p:sp>
    </p:spTree>
    <p:extLst>
      <p:ext uri="{BB962C8B-B14F-4D97-AF65-F5344CB8AC3E}">
        <p14:creationId xmlns:p14="http://schemas.microsoft.com/office/powerpoint/2010/main" val="3698628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假设样本阵</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k*m</a:t>
            </a:r>
            <a:r>
              <a:rPr lang="zh-CN" altLang="en-US" sz="1200" b="0" i="0" kern="1200" dirty="0">
                <a:solidFill>
                  <a:schemeClr val="tx1"/>
                </a:solidFill>
                <a:effectLst/>
                <a:latin typeface="+mn-lt"/>
                <a:ea typeface="+mn-ea"/>
                <a:cs typeface="+mn-cs"/>
              </a:rPr>
              <a:t>矩阵，其中</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是样本数，</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是维度。 使用协方差阵求特征值分解时，协方差阵与属性的维度成平方比，这需要占用大量的空间。当属性维度与样本数差距巨大时，这种不必要的开销更加明显。 对样本矩阵进行奇异值分解，很明显非</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奇异值的个数</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，肯定不会大于样本数和属性维度较小的一个</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一般情况</a:t>
            </a:r>
            <a:r>
              <a:rPr lang="en-US" altLang="zh-CN" sz="1200" b="0" i="0" kern="1200" dirty="0">
                <a:solidFill>
                  <a:schemeClr val="tx1"/>
                </a:solidFill>
                <a:effectLst/>
                <a:latin typeface="+mn-lt"/>
                <a:ea typeface="+mn-ea"/>
                <a:cs typeface="+mn-cs"/>
              </a:rPr>
              <a:t>k&gt;&gt;m)</a:t>
            </a:r>
            <a:r>
              <a:rPr lang="zh-CN" altLang="en-US" sz="1200" b="0" i="0" kern="1200" dirty="0">
                <a:solidFill>
                  <a:schemeClr val="tx1"/>
                </a:solidFill>
                <a:effectLst/>
                <a:latin typeface="+mn-lt"/>
                <a:ea typeface="+mn-ea"/>
                <a:cs typeface="+mn-cs"/>
              </a:rPr>
              <a:t>，这样使得求出来的特征向量阵为</a:t>
            </a:r>
            <a:r>
              <a:rPr lang="en-US" altLang="zh-CN" sz="1200" b="0" i="0" kern="1200" dirty="0" err="1">
                <a:solidFill>
                  <a:schemeClr val="tx1"/>
                </a:solidFill>
                <a:effectLst/>
                <a:latin typeface="+mn-lt"/>
                <a:ea typeface="+mn-ea"/>
                <a:cs typeface="+mn-cs"/>
              </a:rPr>
              <a:t>k∗m</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m′≤m</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，显然当</a:t>
            </a:r>
            <a:r>
              <a:rPr lang="en-US" altLang="zh-CN" sz="1200" b="0" i="0" kern="1200" dirty="0">
                <a:solidFill>
                  <a:schemeClr val="tx1"/>
                </a:solidFill>
                <a:effectLst/>
                <a:latin typeface="+mn-lt"/>
                <a:ea typeface="+mn-ea"/>
                <a:cs typeface="+mn-cs"/>
              </a:rPr>
              <a:t>m&lt;&lt;k</a:t>
            </a:r>
            <a:r>
              <a:rPr lang="zh-CN" altLang="en-US" sz="1200" b="0" i="0" kern="1200" dirty="0">
                <a:solidFill>
                  <a:schemeClr val="tx1"/>
                </a:solidFill>
                <a:effectLst/>
                <a:latin typeface="+mn-lt"/>
                <a:ea typeface="+mn-ea"/>
                <a:cs typeface="+mn-cs"/>
              </a:rPr>
              <a:t>时，</a:t>
            </a:r>
            <a:r>
              <a:rPr lang="en-US" altLang="zh-CN" sz="1200" b="0" i="0" kern="1200" dirty="0" err="1">
                <a:solidFill>
                  <a:schemeClr val="tx1"/>
                </a:solidFill>
                <a:effectLst/>
                <a:latin typeface="+mn-lt"/>
                <a:ea typeface="+mn-ea"/>
                <a:cs typeface="+mn-cs"/>
              </a:rPr>
              <a:t>m′k</a:t>
            </a:r>
            <a:r>
              <a:rPr lang="zh-CN" altLang="en-US" sz="1200" b="0" i="0" kern="1200" dirty="0">
                <a:solidFill>
                  <a:schemeClr val="tx1"/>
                </a:solidFill>
                <a:effectLst/>
                <a:latin typeface="+mn-lt"/>
                <a:ea typeface="+mn-ea"/>
                <a:cs typeface="+mn-cs"/>
              </a:rPr>
              <a:t>的开销会远远小于</a:t>
            </a:r>
            <a:r>
              <a:rPr lang="en-US" altLang="zh-CN" sz="1200" b="0" i="0" kern="1200" dirty="0">
                <a:solidFill>
                  <a:schemeClr val="tx1"/>
                </a:solidFill>
                <a:effectLst/>
                <a:latin typeface="+mn-lt"/>
                <a:ea typeface="+mn-ea"/>
                <a:cs typeface="+mn-cs"/>
              </a:rPr>
              <a:t>k^2</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dirty="0"/>
              <a:t>对第一篇文章还没有深入的去阅读，只是看到了这种思想，可以在构建图信息的时候多方面去考虑。下面着重讲一下第二篇文章</a:t>
            </a:r>
            <a:endParaRPr lang="en-US" altLang="zh-CN" dirty="0"/>
          </a:p>
          <a:p>
            <a:r>
              <a:rPr lang="zh-CN" altLang="en-US" dirty="0"/>
              <a:t>例如</a:t>
            </a:r>
            <a:r>
              <a:rPr lang="en-US" altLang="zh-CN" dirty="0"/>
              <a:t>ORL</a:t>
            </a:r>
            <a:r>
              <a:rPr lang="zh-CN" altLang="en-US" dirty="0"/>
              <a:t>人脸数据库，</a:t>
            </a:r>
            <a:endParaRPr lang="en-US" altLang="zh-CN" dirty="0"/>
          </a:p>
        </p:txBody>
      </p:sp>
      <p:sp>
        <p:nvSpPr>
          <p:cNvPr id="4" name="灯片编号占位符 3"/>
          <p:cNvSpPr>
            <a:spLocks noGrp="1"/>
          </p:cNvSpPr>
          <p:nvPr>
            <p:ph type="sldNum" sz="quarter" idx="5"/>
          </p:nvPr>
        </p:nvSpPr>
        <p:spPr/>
        <p:txBody>
          <a:bodyPr/>
          <a:lstStyle/>
          <a:p>
            <a:fld id="{353FE175-F0BE-45F9-BAE7-1015ECFFE693}" type="slidenum">
              <a:rPr lang="zh-CN" altLang="en-US" smtClean="0"/>
              <a:t>8</a:t>
            </a:fld>
            <a:endParaRPr lang="zh-CN" altLang="en-US"/>
          </a:p>
        </p:txBody>
      </p:sp>
    </p:spTree>
    <p:extLst>
      <p:ext uri="{BB962C8B-B14F-4D97-AF65-F5344CB8AC3E}">
        <p14:creationId xmlns:p14="http://schemas.microsoft.com/office/powerpoint/2010/main" val="1095644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在模式识别领域人们发现，直接对矩阵进行降维操作会比将其拉伸为向量再进行降维操作会有更好的性能。</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dirty="0">
                <a:latin typeface="Times New Roman" panose="02020603050405020304" pitchFamily="18" charset="0"/>
                <a:ea typeface="宋体" panose="02010600030101010101" pitchFamily="2" charset="-122"/>
                <a:cs typeface="Times New Roman" panose="02020603050405020304" pitchFamily="18" charset="0"/>
              </a:rPr>
              <a:t>也就是说，图像矩阵不需要先前转换为向量。</a:t>
            </a:r>
            <a:r>
              <a:rPr lang="zh-CN" altLang="en-US" dirty="0">
                <a:latin typeface="Times New Roman" panose="02020603050405020304" pitchFamily="18" charset="0"/>
                <a:ea typeface="宋体" panose="02010600030101010101" pitchFamily="2" charset="-122"/>
                <a:cs typeface="Times New Roman" panose="02020603050405020304" pitchFamily="18" charset="0"/>
              </a:rPr>
              <a:t>然后直接基于</a:t>
            </a:r>
            <a:r>
              <a:rPr lang="zh-CN" altLang="zh-CN" dirty="0">
                <a:latin typeface="Times New Roman" panose="02020603050405020304" pitchFamily="18" charset="0"/>
                <a:ea typeface="宋体" panose="02010600030101010101" pitchFamily="2" charset="-122"/>
                <a:cs typeface="Times New Roman" panose="02020603050405020304" pitchFamily="18" charset="0"/>
              </a:rPr>
              <a:t>原始图像矩阵构建图像协方差矩阵。与</a:t>
            </a:r>
            <a:r>
              <a:rPr lang="en-US" altLang="zh-CN" dirty="0">
                <a:latin typeface="Times New Roman" panose="02020603050405020304" pitchFamily="18" charset="0"/>
                <a:ea typeface="宋体" panose="02010600030101010101" pitchFamily="2" charset="-122"/>
                <a:cs typeface="Times New Roman" panose="02020603050405020304" pitchFamily="18" charset="0"/>
              </a:rPr>
              <a:t>PCA</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的协方差矩阵相比，使用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2DPCA</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的图像协方差矩阵的尺寸要小得多。</a:t>
            </a:r>
            <a:endParaRPr lang="zh-CN" altLang="en-US" dirty="0"/>
          </a:p>
        </p:txBody>
      </p:sp>
      <p:sp>
        <p:nvSpPr>
          <p:cNvPr id="4" name="灯片编号占位符 3"/>
          <p:cNvSpPr>
            <a:spLocks noGrp="1"/>
          </p:cNvSpPr>
          <p:nvPr>
            <p:ph type="sldNum" sz="quarter" idx="5"/>
          </p:nvPr>
        </p:nvSpPr>
        <p:spPr/>
        <p:txBody>
          <a:bodyPr/>
          <a:lstStyle/>
          <a:p>
            <a:fld id="{353FE175-F0BE-45F9-BAE7-1015ECFFE693}" type="slidenum">
              <a:rPr lang="zh-CN" altLang="en-US" smtClean="0"/>
              <a:t>9</a:t>
            </a:fld>
            <a:endParaRPr lang="zh-CN" altLang="en-US"/>
          </a:p>
        </p:txBody>
      </p:sp>
    </p:spTree>
    <p:extLst>
      <p:ext uri="{BB962C8B-B14F-4D97-AF65-F5344CB8AC3E}">
        <p14:creationId xmlns:p14="http://schemas.microsoft.com/office/powerpoint/2010/main" val="311633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CB6580-86BF-44B8-AC86-E779BFDBEBA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0FF6D4A4-2BA8-4E84-9961-145CACFB97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4AADA2C6-132E-41CF-853C-A37B6C839AFC}"/>
              </a:ext>
            </a:extLst>
          </p:cNvPr>
          <p:cNvSpPr>
            <a:spLocks noGrp="1"/>
          </p:cNvSpPr>
          <p:nvPr>
            <p:ph type="dt" sz="half" idx="10"/>
          </p:nvPr>
        </p:nvSpPr>
        <p:spPr/>
        <p:txBody>
          <a:bodyPr/>
          <a:lstStyle/>
          <a:p>
            <a:fld id="{A2A7A105-216E-4ACD-8C57-A9DB12726E43}" type="datetimeFigureOut">
              <a:rPr lang="zh-CN" altLang="en-US" smtClean="0"/>
              <a:t>2019/3/1</a:t>
            </a:fld>
            <a:endParaRPr lang="zh-CN" altLang="en-US"/>
          </a:p>
        </p:txBody>
      </p:sp>
      <p:sp>
        <p:nvSpPr>
          <p:cNvPr id="5" name="页脚占位符 4">
            <a:extLst>
              <a:ext uri="{FF2B5EF4-FFF2-40B4-BE49-F238E27FC236}">
                <a16:creationId xmlns:a16="http://schemas.microsoft.com/office/drawing/2014/main" xmlns="" id="{68CD40A5-F863-4394-AA3D-35D8427893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8D751FC-697E-41D5-B7ED-4795851E6B30}"/>
              </a:ext>
            </a:extLst>
          </p:cNvPr>
          <p:cNvSpPr>
            <a:spLocks noGrp="1"/>
          </p:cNvSpPr>
          <p:nvPr>
            <p:ph type="sldNum" sz="quarter" idx="12"/>
          </p:nvPr>
        </p:nvSpPr>
        <p:spPr/>
        <p:txBody>
          <a:bodyPr/>
          <a:lstStyle/>
          <a:p>
            <a:fld id="{27F00BD4-4AB1-4AA7-A289-621CB3DA957B}" type="slidenum">
              <a:rPr lang="zh-CN" altLang="en-US" smtClean="0"/>
              <a:t>‹#›</a:t>
            </a:fld>
            <a:endParaRPr lang="zh-CN" altLang="en-US"/>
          </a:p>
        </p:txBody>
      </p:sp>
    </p:spTree>
    <p:extLst>
      <p:ext uri="{BB962C8B-B14F-4D97-AF65-F5344CB8AC3E}">
        <p14:creationId xmlns:p14="http://schemas.microsoft.com/office/powerpoint/2010/main" val="1082451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273710-D446-49A7-92D7-E4B145EF34B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3EE6391D-E030-4C6C-9EFE-C5C8181D90A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EC30D99F-1298-4DAA-B597-29426890D05E}"/>
              </a:ext>
            </a:extLst>
          </p:cNvPr>
          <p:cNvSpPr>
            <a:spLocks noGrp="1"/>
          </p:cNvSpPr>
          <p:nvPr>
            <p:ph type="dt" sz="half" idx="10"/>
          </p:nvPr>
        </p:nvSpPr>
        <p:spPr/>
        <p:txBody>
          <a:bodyPr/>
          <a:lstStyle/>
          <a:p>
            <a:fld id="{A2A7A105-216E-4ACD-8C57-A9DB12726E43}" type="datetimeFigureOut">
              <a:rPr lang="zh-CN" altLang="en-US" smtClean="0"/>
              <a:t>2019/3/1</a:t>
            </a:fld>
            <a:endParaRPr lang="zh-CN" altLang="en-US"/>
          </a:p>
        </p:txBody>
      </p:sp>
      <p:sp>
        <p:nvSpPr>
          <p:cNvPr id="5" name="页脚占位符 4">
            <a:extLst>
              <a:ext uri="{FF2B5EF4-FFF2-40B4-BE49-F238E27FC236}">
                <a16:creationId xmlns:a16="http://schemas.microsoft.com/office/drawing/2014/main" xmlns="" id="{49AA4818-DF63-4FD6-B45F-1233569761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24B8E8A-7D3C-4295-A2FC-0339C5E6BEB7}"/>
              </a:ext>
            </a:extLst>
          </p:cNvPr>
          <p:cNvSpPr>
            <a:spLocks noGrp="1"/>
          </p:cNvSpPr>
          <p:nvPr>
            <p:ph type="sldNum" sz="quarter" idx="12"/>
          </p:nvPr>
        </p:nvSpPr>
        <p:spPr/>
        <p:txBody>
          <a:bodyPr/>
          <a:lstStyle/>
          <a:p>
            <a:fld id="{27F00BD4-4AB1-4AA7-A289-621CB3DA957B}" type="slidenum">
              <a:rPr lang="zh-CN" altLang="en-US" smtClean="0"/>
              <a:t>‹#›</a:t>
            </a:fld>
            <a:endParaRPr lang="zh-CN" altLang="en-US"/>
          </a:p>
        </p:txBody>
      </p:sp>
    </p:spTree>
    <p:extLst>
      <p:ext uri="{BB962C8B-B14F-4D97-AF65-F5344CB8AC3E}">
        <p14:creationId xmlns:p14="http://schemas.microsoft.com/office/powerpoint/2010/main" val="246258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82A20466-68EA-4B7B-A133-9AEA2386B6F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295E261F-0BBF-4FF7-93C8-94BFBA64DAE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D3C502F8-49DD-4092-9232-6AF821BF0C19}"/>
              </a:ext>
            </a:extLst>
          </p:cNvPr>
          <p:cNvSpPr>
            <a:spLocks noGrp="1"/>
          </p:cNvSpPr>
          <p:nvPr>
            <p:ph type="dt" sz="half" idx="10"/>
          </p:nvPr>
        </p:nvSpPr>
        <p:spPr/>
        <p:txBody>
          <a:bodyPr/>
          <a:lstStyle/>
          <a:p>
            <a:fld id="{A2A7A105-216E-4ACD-8C57-A9DB12726E43}" type="datetimeFigureOut">
              <a:rPr lang="zh-CN" altLang="en-US" smtClean="0"/>
              <a:t>2019/3/1</a:t>
            </a:fld>
            <a:endParaRPr lang="zh-CN" altLang="en-US"/>
          </a:p>
        </p:txBody>
      </p:sp>
      <p:sp>
        <p:nvSpPr>
          <p:cNvPr id="5" name="页脚占位符 4">
            <a:extLst>
              <a:ext uri="{FF2B5EF4-FFF2-40B4-BE49-F238E27FC236}">
                <a16:creationId xmlns:a16="http://schemas.microsoft.com/office/drawing/2014/main" xmlns="" id="{55D0222B-0FA4-4344-A2ED-4004043DD4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6BCE3BC-5474-4E3F-968E-78086FB3DFDB}"/>
              </a:ext>
            </a:extLst>
          </p:cNvPr>
          <p:cNvSpPr>
            <a:spLocks noGrp="1"/>
          </p:cNvSpPr>
          <p:nvPr>
            <p:ph type="sldNum" sz="quarter" idx="12"/>
          </p:nvPr>
        </p:nvSpPr>
        <p:spPr/>
        <p:txBody>
          <a:bodyPr/>
          <a:lstStyle/>
          <a:p>
            <a:fld id="{27F00BD4-4AB1-4AA7-A289-621CB3DA957B}" type="slidenum">
              <a:rPr lang="zh-CN" altLang="en-US" smtClean="0"/>
              <a:t>‹#›</a:t>
            </a:fld>
            <a:endParaRPr lang="zh-CN" altLang="en-US"/>
          </a:p>
        </p:txBody>
      </p:sp>
    </p:spTree>
    <p:extLst>
      <p:ext uri="{BB962C8B-B14F-4D97-AF65-F5344CB8AC3E}">
        <p14:creationId xmlns:p14="http://schemas.microsoft.com/office/powerpoint/2010/main" val="141442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9F34465-0D89-4761-A067-9124D582B3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BC5DEA6D-6FB4-49B5-9EBA-97157B7F1FB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A1277440-E5DF-4EBE-89EE-8AB00FECC697}"/>
              </a:ext>
            </a:extLst>
          </p:cNvPr>
          <p:cNvSpPr>
            <a:spLocks noGrp="1"/>
          </p:cNvSpPr>
          <p:nvPr>
            <p:ph type="dt" sz="half" idx="10"/>
          </p:nvPr>
        </p:nvSpPr>
        <p:spPr/>
        <p:txBody>
          <a:bodyPr/>
          <a:lstStyle/>
          <a:p>
            <a:fld id="{A2A7A105-216E-4ACD-8C57-A9DB12726E43}" type="datetimeFigureOut">
              <a:rPr lang="zh-CN" altLang="en-US" smtClean="0"/>
              <a:t>2019/3/1</a:t>
            </a:fld>
            <a:endParaRPr lang="zh-CN" altLang="en-US"/>
          </a:p>
        </p:txBody>
      </p:sp>
      <p:sp>
        <p:nvSpPr>
          <p:cNvPr id="5" name="页脚占位符 4">
            <a:extLst>
              <a:ext uri="{FF2B5EF4-FFF2-40B4-BE49-F238E27FC236}">
                <a16:creationId xmlns:a16="http://schemas.microsoft.com/office/drawing/2014/main" xmlns="" id="{886CBFCA-3358-45C8-8BB9-B7E17BD7B2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F06D3CE-2795-4AF3-AE60-753369E714A6}"/>
              </a:ext>
            </a:extLst>
          </p:cNvPr>
          <p:cNvSpPr>
            <a:spLocks noGrp="1"/>
          </p:cNvSpPr>
          <p:nvPr>
            <p:ph type="sldNum" sz="quarter" idx="12"/>
          </p:nvPr>
        </p:nvSpPr>
        <p:spPr/>
        <p:txBody>
          <a:bodyPr/>
          <a:lstStyle/>
          <a:p>
            <a:fld id="{27F00BD4-4AB1-4AA7-A289-621CB3DA957B}" type="slidenum">
              <a:rPr lang="zh-CN" altLang="en-US" smtClean="0"/>
              <a:t>‹#›</a:t>
            </a:fld>
            <a:endParaRPr lang="zh-CN" altLang="en-US"/>
          </a:p>
        </p:txBody>
      </p:sp>
    </p:spTree>
    <p:extLst>
      <p:ext uri="{BB962C8B-B14F-4D97-AF65-F5344CB8AC3E}">
        <p14:creationId xmlns:p14="http://schemas.microsoft.com/office/powerpoint/2010/main" val="357408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1AC61D-8E51-4A33-90E6-AB488A95C3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F2040A2C-2AE5-4A77-A962-F7B085404C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69D5914D-364C-4E2A-9DDC-C1860B0255DD}"/>
              </a:ext>
            </a:extLst>
          </p:cNvPr>
          <p:cNvSpPr>
            <a:spLocks noGrp="1"/>
          </p:cNvSpPr>
          <p:nvPr>
            <p:ph type="dt" sz="half" idx="10"/>
          </p:nvPr>
        </p:nvSpPr>
        <p:spPr/>
        <p:txBody>
          <a:bodyPr/>
          <a:lstStyle/>
          <a:p>
            <a:fld id="{A2A7A105-216E-4ACD-8C57-A9DB12726E43}" type="datetimeFigureOut">
              <a:rPr lang="zh-CN" altLang="en-US" smtClean="0"/>
              <a:t>2019/3/1</a:t>
            </a:fld>
            <a:endParaRPr lang="zh-CN" altLang="en-US"/>
          </a:p>
        </p:txBody>
      </p:sp>
      <p:sp>
        <p:nvSpPr>
          <p:cNvPr id="5" name="页脚占位符 4">
            <a:extLst>
              <a:ext uri="{FF2B5EF4-FFF2-40B4-BE49-F238E27FC236}">
                <a16:creationId xmlns:a16="http://schemas.microsoft.com/office/drawing/2014/main" xmlns="" id="{C70AFF8F-0AE5-410C-A56A-997975B546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D645CEB-58AB-4D7C-B1F3-F7B42B7C7A99}"/>
              </a:ext>
            </a:extLst>
          </p:cNvPr>
          <p:cNvSpPr>
            <a:spLocks noGrp="1"/>
          </p:cNvSpPr>
          <p:nvPr>
            <p:ph type="sldNum" sz="quarter" idx="12"/>
          </p:nvPr>
        </p:nvSpPr>
        <p:spPr/>
        <p:txBody>
          <a:bodyPr/>
          <a:lstStyle/>
          <a:p>
            <a:fld id="{27F00BD4-4AB1-4AA7-A289-621CB3DA957B}" type="slidenum">
              <a:rPr lang="zh-CN" altLang="en-US" smtClean="0"/>
              <a:t>‹#›</a:t>
            </a:fld>
            <a:endParaRPr lang="zh-CN" altLang="en-US"/>
          </a:p>
        </p:txBody>
      </p:sp>
    </p:spTree>
    <p:extLst>
      <p:ext uri="{BB962C8B-B14F-4D97-AF65-F5344CB8AC3E}">
        <p14:creationId xmlns:p14="http://schemas.microsoft.com/office/powerpoint/2010/main" val="135867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342E394-2E55-4F25-AC23-4BAD59C280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F699FB80-C363-4A20-9480-9891FB7E9DD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959C6D48-7759-4804-86B3-D551521C8CB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AB4E3534-A81A-468D-8153-59A7EE837577}"/>
              </a:ext>
            </a:extLst>
          </p:cNvPr>
          <p:cNvSpPr>
            <a:spLocks noGrp="1"/>
          </p:cNvSpPr>
          <p:nvPr>
            <p:ph type="dt" sz="half" idx="10"/>
          </p:nvPr>
        </p:nvSpPr>
        <p:spPr/>
        <p:txBody>
          <a:bodyPr/>
          <a:lstStyle/>
          <a:p>
            <a:fld id="{A2A7A105-216E-4ACD-8C57-A9DB12726E43}" type="datetimeFigureOut">
              <a:rPr lang="zh-CN" altLang="en-US" smtClean="0"/>
              <a:t>2019/3/1</a:t>
            </a:fld>
            <a:endParaRPr lang="zh-CN" altLang="en-US"/>
          </a:p>
        </p:txBody>
      </p:sp>
      <p:sp>
        <p:nvSpPr>
          <p:cNvPr id="6" name="页脚占位符 5">
            <a:extLst>
              <a:ext uri="{FF2B5EF4-FFF2-40B4-BE49-F238E27FC236}">
                <a16:creationId xmlns:a16="http://schemas.microsoft.com/office/drawing/2014/main" xmlns="" id="{2944EC79-B238-4E99-AC88-D4FDE4E423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BE8E2F3F-9205-4E8F-8988-445A871A9800}"/>
              </a:ext>
            </a:extLst>
          </p:cNvPr>
          <p:cNvSpPr>
            <a:spLocks noGrp="1"/>
          </p:cNvSpPr>
          <p:nvPr>
            <p:ph type="sldNum" sz="quarter" idx="12"/>
          </p:nvPr>
        </p:nvSpPr>
        <p:spPr/>
        <p:txBody>
          <a:bodyPr/>
          <a:lstStyle/>
          <a:p>
            <a:fld id="{27F00BD4-4AB1-4AA7-A289-621CB3DA957B}" type="slidenum">
              <a:rPr lang="zh-CN" altLang="en-US" smtClean="0"/>
              <a:t>‹#›</a:t>
            </a:fld>
            <a:endParaRPr lang="zh-CN" altLang="en-US"/>
          </a:p>
        </p:txBody>
      </p:sp>
    </p:spTree>
    <p:extLst>
      <p:ext uri="{BB962C8B-B14F-4D97-AF65-F5344CB8AC3E}">
        <p14:creationId xmlns:p14="http://schemas.microsoft.com/office/powerpoint/2010/main" val="1631984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E57F01-B98C-4F5F-8918-2D22DB898AA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B458E17B-3752-4F40-A595-CA6C2A2ABA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68958EDB-F6B6-45FD-BE45-4325B4CDD1A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C47757CA-243A-45CD-8837-7C3DF8B91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706F9032-E370-41C8-B6D8-899F0EDB155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9E89CD60-65EE-4D59-BD8B-6DCD57A12341}"/>
              </a:ext>
            </a:extLst>
          </p:cNvPr>
          <p:cNvSpPr>
            <a:spLocks noGrp="1"/>
          </p:cNvSpPr>
          <p:nvPr>
            <p:ph type="dt" sz="half" idx="10"/>
          </p:nvPr>
        </p:nvSpPr>
        <p:spPr/>
        <p:txBody>
          <a:bodyPr/>
          <a:lstStyle/>
          <a:p>
            <a:fld id="{A2A7A105-216E-4ACD-8C57-A9DB12726E43}" type="datetimeFigureOut">
              <a:rPr lang="zh-CN" altLang="en-US" smtClean="0"/>
              <a:t>2019/3/1</a:t>
            </a:fld>
            <a:endParaRPr lang="zh-CN" altLang="en-US"/>
          </a:p>
        </p:txBody>
      </p:sp>
      <p:sp>
        <p:nvSpPr>
          <p:cNvPr id="8" name="页脚占位符 7">
            <a:extLst>
              <a:ext uri="{FF2B5EF4-FFF2-40B4-BE49-F238E27FC236}">
                <a16:creationId xmlns:a16="http://schemas.microsoft.com/office/drawing/2014/main" xmlns="" id="{4B6520DE-41C9-45C2-8E96-0DA70F6181A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CEE1482F-4B96-4202-97ED-20D3BD04B1CD}"/>
              </a:ext>
            </a:extLst>
          </p:cNvPr>
          <p:cNvSpPr>
            <a:spLocks noGrp="1"/>
          </p:cNvSpPr>
          <p:nvPr>
            <p:ph type="sldNum" sz="quarter" idx="12"/>
          </p:nvPr>
        </p:nvSpPr>
        <p:spPr/>
        <p:txBody>
          <a:bodyPr/>
          <a:lstStyle/>
          <a:p>
            <a:fld id="{27F00BD4-4AB1-4AA7-A289-621CB3DA957B}" type="slidenum">
              <a:rPr lang="zh-CN" altLang="en-US" smtClean="0"/>
              <a:t>‹#›</a:t>
            </a:fld>
            <a:endParaRPr lang="zh-CN" altLang="en-US"/>
          </a:p>
        </p:txBody>
      </p:sp>
    </p:spTree>
    <p:extLst>
      <p:ext uri="{BB962C8B-B14F-4D97-AF65-F5344CB8AC3E}">
        <p14:creationId xmlns:p14="http://schemas.microsoft.com/office/powerpoint/2010/main" val="2426932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1B3CE4F-C690-4120-BCAE-79FB7D1AA96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D752F326-03F2-4B2B-8FED-48FD1A696A33}"/>
              </a:ext>
            </a:extLst>
          </p:cNvPr>
          <p:cNvSpPr>
            <a:spLocks noGrp="1"/>
          </p:cNvSpPr>
          <p:nvPr>
            <p:ph type="dt" sz="half" idx="10"/>
          </p:nvPr>
        </p:nvSpPr>
        <p:spPr/>
        <p:txBody>
          <a:bodyPr/>
          <a:lstStyle/>
          <a:p>
            <a:fld id="{A2A7A105-216E-4ACD-8C57-A9DB12726E43}" type="datetimeFigureOut">
              <a:rPr lang="zh-CN" altLang="en-US" smtClean="0"/>
              <a:t>2019/3/1</a:t>
            </a:fld>
            <a:endParaRPr lang="zh-CN" altLang="en-US"/>
          </a:p>
        </p:txBody>
      </p:sp>
      <p:sp>
        <p:nvSpPr>
          <p:cNvPr id="4" name="页脚占位符 3">
            <a:extLst>
              <a:ext uri="{FF2B5EF4-FFF2-40B4-BE49-F238E27FC236}">
                <a16:creationId xmlns:a16="http://schemas.microsoft.com/office/drawing/2014/main" xmlns="" id="{E503DC8D-B31E-44C7-AB4C-FB5AA2F5D22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78BFC71F-54C1-4C8B-9FB4-BACA455C2DDB}"/>
              </a:ext>
            </a:extLst>
          </p:cNvPr>
          <p:cNvSpPr>
            <a:spLocks noGrp="1"/>
          </p:cNvSpPr>
          <p:nvPr>
            <p:ph type="sldNum" sz="quarter" idx="12"/>
          </p:nvPr>
        </p:nvSpPr>
        <p:spPr/>
        <p:txBody>
          <a:bodyPr/>
          <a:lstStyle/>
          <a:p>
            <a:fld id="{27F00BD4-4AB1-4AA7-A289-621CB3DA957B}" type="slidenum">
              <a:rPr lang="zh-CN" altLang="en-US" smtClean="0"/>
              <a:t>‹#›</a:t>
            </a:fld>
            <a:endParaRPr lang="zh-CN" altLang="en-US"/>
          </a:p>
        </p:txBody>
      </p:sp>
    </p:spTree>
    <p:extLst>
      <p:ext uri="{BB962C8B-B14F-4D97-AF65-F5344CB8AC3E}">
        <p14:creationId xmlns:p14="http://schemas.microsoft.com/office/powerpoint/2010/main" val="1334706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B97D4A64-6987-4598-B27B-299E2621E40D}"/>
              </a:ext>
            </a:extLst>
          </p:cNvPr>
          <p:cNvSpPr>
            <a:spLocks noGrp="1"/>
          </p:cNvSpPr>
          <p:nvPr>
            <p:ph type="dt" sz="half" idx="10"/>
          </p:nvPr>
        </p:nvSpPr>
        <p:spPr/>
        <p:txBody>
          <a:bodyPr/>
          <a:lstStyle/>
          <a:p>
            <a:fld id="{A2A7A105-216E-4ACD-8C57-A9DB12726E43}" type="datetimeFigureOut">
              <a:rPr lang="zh-CN" altLang="en-US" smtClean="0"/>
              <a:t>2019/3/1</a:t>
            </a:fld>
            <a:endParaRPr lang="zh-CN" altLang="en-US"/>
          </a:p>
        </p:txBody>
      </p:sp>
      <p:sp>
        <p:nvSpPr>
          <p:cNvPr id="3" name="页脚占位符 2">
            <a:extLst>
              <a:ext uri="{FF2B5EF4-FFF2-40B4-BE49-F238E27FC236}">
                <a16:creationId xmlns:a16="http://schemas.microsoft.com/office/drawing/2014/main" xmlns="" id="{A8226DA9-C936-4406-B989-401B347A062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98BD7023-F07D-4E65-8306-9B19D0E67883}"/>
              </a:ext>
            </a:extLst>
          </p:cNvPr>
          <p:cNvSpPr>
            <a:spLocks noGrp="1"/>
          </p:cNvSpPr>
          <p:nvPr>
            <p:ph type="sldNum" sz="quarter" idx="12"/>
          </p:nvPr>
        </p:nvSpPr>
        <p:spPr/>
        <p:txBody>
          <a:bodyPr/>
          <a:lstStyle/>
          <a:p>
            <a:fld id="{27F00BD4-4AB1-4AA7-A289-621CB3DA957B}" type="slidenum">
              <a:rPr lang="zh-CN" altLang="en-US" smtClean="0"/>
              <a:t>‹#›</a:t>
            </a:fld>
            <a:endParaRPr lang="zh-CN" altLang="en-US"/>
          </a:p>
        </p:txBody>
      </p:sp>
    </p:spTree>
    <p:extLst>
      <p:ext uri="{BB962C8B-B14F-4D97-AF65-F5344CB8AC3E}">
        <p14:creationId xmlns:p14="http://schemas.microsoft.com/office/powerpoint/2010/main" val="159390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C48B94C-2FBA-4A42-AF56-F725956585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F962DBD2-1765-4C58-B0D1-4B3229EE1D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EAD7B526-2AC8-4D03-81CB-1A8DE702DE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DEF4A5EC-42D8-41D6-B50A-826198D76F49}"/>
              </a:ext>
            </a:extLst>
          </p:cNvPr>
          <p:cNvSpPr>
            <a:spLocks noGrp="1"/>
          </p:cNvSpPr>
          <p:nvPr>
            <p:ph type="dt" sz="half" idx="10"/>
          </p:nvPr>
        </p:nvSpPr>
        <p:spPr/>
        <p:txBody>
          <a:bodyPr/>
          <a:lstStyle/>
          <a:p>
            <a:fld id="{A2A7A105-216E-4ACD-8C57-A9DB12726E43}" type="datetimeFigureOut">
              <a:rPr lang="zh-CN" altLang="en-US" smtClean="0"/>
              <a:t>2019/3/1</a:t>
            </a:fld>
            <a:endParaRPr lang="zh-CN" altLang="en-US"/>
          </a:p>
        </p:txBody>
      </p:sp>
      <p:sp>
        <p:nvSpPr>
          <p:cNvPr id="6" name="页脚占位符 5">
            <a:extLst>
              <a:ext uri="{FF2B5EF4-FFF2-40B4-BE49-F238E27FC236}">
                <a16:creationId xmlns:a16="http://schemas.microsoft.com/office/drawing/2014/main" xmlns="" id="{91D1C8A3-4407-44CA-BBF6-9782AFB728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44E8C685-F8CE-4E9A-9F47-CC06E4B5214E}"/>
              </a:ext>
            </a:extLst>
          </p:cNvPr>
          <p:cNvSpPr>
            <a:spLocks noGrp="1"/>
          </p:cNvSpPr>
          <p:nvPr>
            <p:ph type="sldNum" sz="quarter" idx="12"/>
          </p:nvPr>
        </p:nvSpPr>
        <p:spPr/>
        <p:txBody>
          <a:bodyPr/>
          <a:lstStyle/>
          <a:p>
            <a:fld id="{27F00BD4-4AB1-4AA7-A289-621CB3DA957B}" type="slidenum">
              <a:rPr lang="zh-CN" altLang="en-US" smtClean="0"/>
              <a:t>‹#›</a:t>
            </a:fld>
            <a:endParaRPr lang="zh-CN" altLang="en-US"/>
          </a:p>
        </p:txBody>
      </p:sp>
    </p:spTree>
    <p:extLst>
      <p:ext uri="{BB962C8B-B14F-4D97-AF65-F5344CB8AC3E}">
        <p14:creationId xmlns:p14="http://schemas.microsoft.com/office/powerpoint/2010/main" val="215048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39F88D8-48AC-4AE2-83B7-00A7AE0475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AD5B64A2-BC65-4476-B941-F3828A50A6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42912E21-CB56-4F79-A75E-279506B52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3BF5B6E4-BFBA-42CC-B410-6A18DA472E26}"/>
              </a:ext>
            </a:extLst>
          </p:cNvPr>
          <p:cNvSpPr>
            <a:spLocks noGrp="1"/>
          </p:cNvSpPr>
          <p:nvPr>
            <p:ph type="dt" sz="half" idx="10"/>
          </p:nvPr>
        </p:nvSpPr>
        <p:spPr/>
        <p:txBody>
          <a:bodyPr/>
          <a:lstStyle/>
          <a:p>
            <a:fld id="{A2A7A105-216E-4ACD-8C57-A9DB12726E43}" type="datetimeFigureOut">
              <a:rPr lang="zh-CN" altLang="en-US" smtClean="0"/>
              <a:t>2019/3/1</a:t>
            </a:fld>
            <a:endParaRPr lang="zh-CN" altLang="en-US"/>
          </a:p>
        </p:txBody>
      </p:sp>
      <p:sp>
        <p:nvSpPr>
          <p:cNvPr id="6" name="页脚占位符 5">
            <a:extLst>
              <a:ext uri="{FF2B5EF4-FFF2-40B4-BE49-F238E27FC236}">
                <a16:creationId xmlns:a16="http://schemas.microsoft.com/office/drawing/2014/main" xmlns="" id="{DCE00C19-142E-4318-974F-035196600B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3F6BFC6-54BE-4684-8859-C751F2F2AEC9}"/>
              </a:ext>
            </a:extLst>
          </p:cNvPr>
          <p:cNvSpPr>
            <a:spLocks noGrp="1"/>
          </p:cNvSpPr>
          <p:nvPr>
            <p:ph type="sldNum" sz="quarter" idx="12"/>
          </p:nvPr>
        </p:nvSpPr>
        <p:spPr/>
        <p:txBody>
          <a:bodyPr/>
          <a:lstStyle/>
          <a:p>
            <a:fld id="{27F00BD4-4AB1-4AA7-A289-621CB3DA957B}" type="slidenum">
              <a:rPr lang="zh-CN" altLang="en-US" smtClean="0"/>
              <a:t>‹#›</a:t>
            </a:fld>
            <a:endParaRPr lang="zh-CN" altLang="en-US"/>
          </a:p>
        </p:txBody>
      </p:sp>
    </p:spTree>
    <p:extLst>
      <p:ext uri="{BB962C8B-B14F-4D97-AF65-F5344CB8AC3E}">
        <p14:creationId xmlns:p14="http://schemas.microsoft.com/office/powerpoint/2010/main" val="3374725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13B52A09-561A-42D7-AFD7-147E27DBC3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E14E3D47-24A4-4294-8EF2-CEE9AD3F66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D6448209-DF9D-4972-BDB8-92D9693D63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A7A105-216E-4ACD-8C57-A9DB12726E43}" type="datetimeFigureOut">
              <a:rPr lang="zh-CN" altLang="en-US" smtClean="0"/>
              <a:t>2019/3/1</a:t>
            </a:fld>
            <a:endParaRPr lang="zh-CN" altLang="en-US"/>
          </a:p>
        </p:txBody>
      </p:sp>
      <p:sp>
        <p:nvSpPr>
          <p:cNvPr id="5" name="页脚占位符 4">
            <a:extLst>
              <a:ext uri="{FF2B5EF4-FFF2-40B4-BE49-F238E27FC236}">
                <a16:creationId xmlns:a16="http://schemas.microsoft.com/office/drawing/2014/main" xmlns="" id="{F319A4C8-9DD3-49C7-B236-0E2911373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4BF7F32A-5955-4F42-ABB0-CB69D0D186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00BD4-4AB1-4AA7-A289-621CB3DA957B}" type="slidenum">
              <a:rPr lang="zh-CN" altLang="en-US" smtClean="0"/>
              <a:t>‹#›</a:t>
            </a:fld>
            <a:endParaRPr lang="zh-CN" altLang="en-US"/>
          </a:p>
        </p:txBody>
      </p:sp>
    </p:spTree>
    <p:extLst>
      <p:ext uri="{BB962C8B-B14F-4D97-AF65-F5344CB8AC3E}">
        <p14:creationId xmlns:p14="http://schemas.microsoft.com/office/powerpoint/2010/main" val="15078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0.xml"/><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13.w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9.wmf"/><Relationship Id="rId3" Type="http://schemas.openxmlformats.org/officeDocument/2006/relationships/notesSlide" Target="../notesSlides/notesSlide11.xml"/><Relationship Id="rId7" Type="http://schemas.openxmlformats.org/officeDocument/2006/relationships/image" Target="../media/image16.wmf"/><Relationship Id="rId12"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7.wmf"/><Relationship Id="rId1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12.xml"/><Relationship Id="rId7"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6.bin"/><Relationship Id="rId5" Type="http://schemas.openxmlformats.org/officeDocument/2006/relationships/image" Target="../media/image21.wmf"/><Relationship Id="rId4" Type="http://schemas.openxmlformats.org/officeDocument/2006/relationships/oleObject" Target="../embeddings/oleObject15.bin"/><Relationship Id="rId9" Type="http://schemas.openxmlformats.org/officeDocument/2006/relationships/image" Target="../media/image23.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8.wmf"/><Relationship Id="rId18" Type="http://schemas.openxmlformats.org/officeDocument/2006/relationships/oleObject" Target="../embeddings/oleObject25.bin"/><Relationship Id="rId3" Type="http://schemas.openxmlformats.org/officeDocument/2006/relationships/notesSlide" Target="../notesSlides/notesSlide13.xml"/><Relationship Id="rId21" Type="http://schemas.openxmlformats.org/officeDocument/2006/relationships/image" Target="../media/image32.wmf"/><Relationship Id="rId7" Type="http://schemas.openxmlformats.org/officeDocument/2006/relationships/image" Target="../media/image25.wmf"/><Relationship Id="rId12" Type="http://schemas.openxmlformats.org/officeDocument/2006/relationships/oleObject" Target="../embeddings/oleObject22.bin"/><Relationship Id="rId17" Type="http://schemas.openxmlformats.org/officeDocument/2006/relationships/image" Target="../media/image30.wmf"/><Relationship Id="rId2" Type="http://schemas.openxmlformats.org/officeDocument/2006/relationships/slideLayout" Target="../slideLayouts/slideLayout7.xml"/><Relationship Id="rId16" Type="http://schemas.openxmlformats.org/officeDocument/2006/relationships/oleObject" Target="../embeddings/oleObject24.bin"/><Relationship Id="rId20" Type="http://schemas.openxmlformats.org/officeDocument/2006/relationships/oleObject" Target="../embeddings/oleObject26.bin"/><Relationship Id="rId1" Type="http://schemas.openxmlformats.org/officeDocument/2006/relationships/vmlDrawing" Target="../drawings/vmlDrawing6.vml"/><Relationship Id="rId6" Type="http://schemas.openxmlformats.org/officeDocument/2006/relationships/oleObject" Target="../embeddings/oleObject19.bin"/><Relationship Id="rId11" Type="http://schemas.openxmlformats.org/officeDocument/2006/relationships/image" Target="../media/image27.wmf"/><Relationship Id="rId5" Type="http://schemas.openxmlformats.org/officeDocument/2006/relationships/image" Target="../media/image24.wmf"/><Relationship Id="rId15" Type="http://schemas.openxmlformats.org/officeDocument/2006/relationships/image" Target="../media/image29.wmf"/><Relationship Id="rId23" Type="http://schemas.openxmlformats.org/officeDocument/2006/relationships/image" Target="../media/image33.wmf"/><Relationship Id="rId10" Type="http://schemas.openxmlformats.org/officeDocument/2006/relationships/oleObject" Target="../embeddings/oleObject21.bin"/><Relationship Id="rId19" Type="http://schemas.openxmlformats.org/officeDocument/2006/relationships/image" Target="../media/image31.wmf"/><Relationship Id="rId4" Type="http://schemas.openxmlformats.org/officeDocument/2006/relationships/oleObject" Target="../embeddings/oleObject18.bin"/><Relationship Id="rId9" Type="http://schemas.openxmlformats.org/officeDocument/2006/relationships/image" Target="../media/image26.wmf"/><Relationship Id="rId14" Type="http://schemas.openxmlformats.org/officeDocument/2006/relationships/oleObject" Target="../embeddings/oleObject23.bin"/><Relationship Id="rId22"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10.w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E57DD1D-9F13-4C03-82FE-64BB5D8CA47D}"/>
              </a:ext>
            </a:extLst>
          </p:cNvPr>
          <p:cNvSpPr>
            <a:spLocks noGrp="1"/>
          </p:cNvSpPr>
          <p:nvPr>
            <p:ph type="ctrTitle"/>
          </p:nvPr>
        </p:nvSpPr>
        <p:spPr>
          <a:xfrm>
            <a:off x="1250623" y="660450"/>
            <a:ext cx="9144000" cy="2387600"/>
          </a:xfrm>
        </p:spPr>
        <p:txBody>
          <a:bodyPr/>
          <a:lstStyle/>
          <a:p>
            <a:r>
              <a:rPr lang="zh-CN" altLang="en-US" dirty="0">
                <a:latin typeface="宋体" panose="02010600030101010101" pitchFamily="2" charset="-122"/>
                <a:ea typeface="宋体" panose="02010600030101010101" pitchFamily="2" charset="-122"/>
              </a:rPr>
              <a:t>近期工作进展</a:t>
            </a:r>
          </a:p>
        </p:txBody>
      </p:sp>
      <p:sp>
        <p:nvSpPr>
          <p:cNvPr id="3" name="副标题 2">
            <a:extLst>
              <a:ext uri="{FF2B5EF4-FFF2-40B4-BE49-F238E27FC236}">
                <a16:creationId xmlns:a16="http://schemas.microsoft.com/office/drawing/2014/main" xmlns="" id="{C833F383-D06C-489C-A937-5DD750566854}"/>
              </a:ext>
            </a:extLst>
          </p:cNvPr>
          <p:cNvSpPr>
            <a:spLocks noGrp="1"/>
          </p:cNvSpPr>
          <p:nvPr>
            <p:ph type="subTitle" idx="1"/>
          </p:nvPr>
        </p:nvSpPr>
        <p:spPr>
          <a:xfrm>
            <a:off x="1910499" y="3696306"/>
            <a:ext cx="9144000" cy="1655762"/>
          </a:xfrm>
        </p:spPr>
        <p:txBody>
          <a:bodyPr/>
          <a:lstStyle/>
          <a:p>
            <a:pPr>
              <a:spcBef>
                <a:spcPct val="0"/>
              </a:spcBef>
            </a:pPr>
            <a:r>
              <a:rPr lang="zh-CN" altLang="en-US" sz="6000" dirty="0">
                <a:latin typeface="宋体" panose="02010600030101010101" pitchFamily="2" charset="-122"/>
                <a:ea typeface="宋体" panose="02010600030101010101" pitchFamily="2" charset="-122"/>
                <a:cs typeface="+mj-cs"/>
              </a:rPr>
              <a:t>          </a:t>
            </a:r>
            <a:r>
              <a:rPr lang="zh-CN" altLang="en-US" sz="3200" dirty="0">
                <a:latin typeface="宋体" panose="02010600030101010101" pitchFamily="2" charset="-122"/>
                <a:ea typeface="宋体" panose="02010600030101010101" pitchFamily="2" charset="-122"/>
                <a:cs typeface="+mj-cs"/>
              </a:rPr>
              <a:t>潘宜辰</a:t>
            </a:r>
            <a:endParaRPr lang="zh-CN" altLang="en-US" sz="6000" dirty="0">
              <a:latin typeface="宋体" panose="02010600030101010101" pitchFamily="2" charset="-122"/>
              <a:ea typeface="宋体" panose="02010600030101010101" pitchFamily="2" charset="-122"/>
              <a:cs typeface="+mj-cs"/>
            </a:endParaRPr>
          </a:p>
        </p:txBody>
      </p:sp>
    </p:spTree>
    <p:extLst>
      <p:ext uri="{BB962C8B-B14F-4D97-AF65-F5344CB8AC3E}">
        <p14:creationId xmlns:p14="http://schemas.microsoft.com/office/powerpoint/2010/main" val="273988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DB8EE917-89F9-4513-A460-FF76DDBA862C}"/>
              </a:ext>
            </a:extLst>
          </p:cNvPr>
          <p:cNvSpPr/>
          <p:nvPr/>
        </p:nvSpPr>
        <p:spPr>
          <a:xfrm>
            <a:off x="179492" y="111390"/>
            <a:ext cx="3239926"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Two-Dimensional PCA(2DPCA)</a:t>
            </a:r>
            <a:endParaRPr lang="zh-CN" altLang="en-US" dirty="0">
              <a:latin typeface="Times New Roman" panose="02020603050405020304" pitchFamily="18" charset="0"/>
              <a:ea typeface="宋体" panose="02010600030101010101" pitchFamily="2" charset="-122"/>
            </a:endParaRPr>
          </a:p>
        </p:txBody>
      </p:sp>
      <p:sp>
        <p:nvSpPr>
          <p:cNvPr id="3" name="文本框 2">
            <a:extLst>
              <a:ext uri="{FF2B5EF4-FFF2-40B4-BE49-F238E27FC236}">
                <a16:creationId xmlns:a16="http://schemas.microsoft.com/office/drawing/2014/main" xmlns="" id="{B3874284-499E-4EBF-934B-9805015AB3A9}"/>
              </a:ext>
            </a:extLst>
          </p:cNvPr>
          <p:cNvSpPr txBox="1"/>
          <p:nvPr/>
        </p:nvSpPr>
        <p:spPr>
          <a:xfrm>
            <a:off x="1799455" y="755653"/>
            <a:ext cx="7865900" cy="957250"/>
          </a:xfrm>
          <a:prstGeom prst="rect">
            <a:avLst/>
          </a:prstGeom>
          <a:noFill/>
        </p:spPr>
        <p:txBody>
          <a:bodyPr wrap="square" rtlCol="0">
            <a:spAutoFit/>
          </a:bodyPr>
          <a:lstStyle/>
          <a:p>
            <a:pPr>
              <a:lnSpc>
                <a:spcPct val="150000"/>
              </a:lnSpc>
            </a:pPr>
            <a:r>
              <a:rPr lang="zh-CN" altLang="en-US"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一幅图像</a:t>
            </a:r>
            <a:r>
              <a:rPr lang="en-US" altLang="zh-CN" sz="2000" dirty="0">
                <a:latin typeface="Times New Roman" panose="02020603050405020304" pitchFamily="18" charset="0"/>
                <a:ea typeface="宋体" panose="02010600030101010101" pitchFamily="2" charset="-122"/>
              </a:rPr>
              <a:t>A</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m*n</a:t>
            </a:r>
            <a:r>
              <a:rPr lang="zh-CN" altLang="en-US" sz="2000" dirty="0">
                <a:latin typeface="Times New Roman" panose="02020603050405020304" pitchFamily="18" charset="0"/>
                <a:ea typeface="宋体" panose="02010600030101010101" pitchFamily="2" charset="-122"/>
              </a:rPr>
              <a:t>的矩阵，设有一</a:t>
            </a:r>
            <a:r>
              <a:rPr lang="en-US" altLang="zh-CN" sz="2000" dirty="0">
                <a:latin typeface="Times New Roman" panose="02020603050405020304" pitchFamily="18" charset="0"/>
                <a:ea typeface="宋体" panose="02010600030101010101" pitchFamily="2" charset="-122"/>
              </a:rPr>
              <a:t>n</a:t>
            </a:r>
            <a:r>
              <a:rPr lang="zh-CN" altLang="zh-CN" sz="2000" dirty="0">
                <a:latin typeface="Times New Roman" panose="02020603050405020304" pitchFamily="18" charset="0"/>
                <a:ea typeface="宋体" panose="02010600030101010101" pitchFamily="2" charset="-122"/>
              </a:rPr>
              <a:t>维酉列向量</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，借助如下的线性变换将</a:t>
            </a:r>
            <a:r>
              <a:rPr lang="en-US" altLang="zh-CN" sz="2000" dirty="0">
                <a:latin typeface="Times New Roman" panose="02020603050405020304" pitchFamily="18" charset="0"/>
                <a:ea typeface="宋体" panose="02010600030101010101" pitchFamily="2" charset="-122"/>
              </a:rPr>
              <a:t>A</a:t>
            </a:r>
            <a:r>
              <a:rPr lang="zh-CN" altLang="en-US" sz="2000" dirty="0">
                <a:latin typeface="Times New Roman" panose="02020603050405020304" pitchFamily="18" charset="0"/>
                <a:ea typeface="宋体" panose="02010600030101010101" pitchFamily="2" charset="-122"/>
              </a:rPr>
              <a:t>投影到</a:t>
            </a:r>
            <a:r>
              <a:rPr lang="en-US" altLang="zh-CN" sz="2000" dirty="0">
                <a:latin typeface="Times New Roman" panose="02020603050405020304" pitchFamily="18" charset="0"/>
                <a:ea typeface="宋体" panose="02010600030101010101" pitchFamily="2" charset="-122"/>
              </a:rPr>
              <a:t>X</a:t>
            </a:r>
            <a:r>
              <a:rPr lang="zh-CN" altLang="en-US" sz="2000" dirty="0">
                <a:latin typeface="Times New Roman" panose="02020603050405020304" pitchFamily="18" charset="0"/>
                <a:ea typeface="宋体" panose="02010600030101010101" pitchFamily="2" charset="-122"/>
              </a:rPr>
              <a:t>上：</a:t>
            </a:r>
          </a:p>
        </p:txBody>
      </p:sp>
      <p:sp>
        <p:nvSpPr>
          <p:cNvPr id="9" name="Rectangle 7">
            <a:extLst>
              <a:ext uri="{FF2B5EF4-FFF2-40B4-BE49-F238E27FC236}">
                <a16:creationId xmlns:a16="http://schemas.microsoft.com/office/drawing/2014/main" xmlns="" id="{589844C7-6AA7-4B39-87F4-450A07AFEFF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a:extLst>
              <a:ext uri="{FF2B5EF4-FFF2-40B4-BE49-F238E27FC236}">
                <a16:creationId xmlns:a16="http://schemas.microsoft.com/office/drawing/2014/main" xmlns="" id="{A0030180-057A-49D3-848E-DCE2B110E630}"/>
              </a:ext>
            </a:extLst>
          </p:cNvPr>
          <p:cNvGraphicFramePr>
            <a:graphicFrameLocks noChangeAspect="1"/>
          </p:cNvGraphicFramePr>
          <p:nvPr>
            <p:extLst>
              <p:ext uri="{D42A27DB-BD31-4B8C-83A1-F6EECF244321}">
                <p14:modId xmlns:p14="http://schemas.microsoft.com/office/powerpoint/2010/main" val="2862751920"/>
              </p:ext>
            </p:extLst>
          </p:nvPr>
        </p:nvGraphicFramePr>
        <p:xfrm>
          <a:off x="4849380" y="1626406"/>
          <a:ext cx="1418147" cy="461116"/>
        </p:xfrm>
        <a:graphic>
          <a:graphicData uri="http://schemas.openxmlformats.org/presentationml/2006/ole">
            <mc:AlternateContent xmlns:mc="http://schemas.openxmlformats.org/markup-compatibility/2006">
              <mc:Choice xmlns:v="urn:schemas-microsoft-com:vml" Requires="v">
                <p:oleObj spid="_x0000_s3316" name="Equation" r:id="rId4" imgW="520474" imgH="165028" progId="Equation.DSMT4">
                  <p:embed/>
                </p:oleObj>
              </mc:Choice>
              <mc:Fallback>
                <p:oleObj name="Equation" r:id="rId4" imgW="520474" imgH="165028"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9380" y="1626406"/>
                        <a:ext cx="1418147" cy="461116"/>
                      </a:xfrm>
                      <a:prstGeom prst="rect">
                        <a:avLst/>
                      </a:prstGeom>
                      <a:noFill/>
                    </p:spPr>
                  </p:pic>
                </p:oleObj>
              </mc:Fallback>
            </mc:AlternateContent>
          </a:graphicData>
        </a:graphic>
      </p:graphicFrame>
      <p:sp>
        <p:nvSpPr>
          <p:cNvPr id="11" name="文本框 10">
            <a:extLst>
              <a:ext uri="{FF2B5EF4-FFF2-40B4-BE49-F238E27FC236}">
                <a16:creationId xmlns:a16="http://schemas.microsoft.com/office/drawing/2014/main" xmlns="" id="{234F6FA8-0CA9-4391-BDB2-669C370308B1}"/>
              </a:ext>
            </a:extLst>
          </p:cNvPr>
          <p:cNvSpPr txBox="1"/>
          <p:nvPr/>
        </p:nvSpPr>
        <p:spPr>
          <a:xfrm>
            <a:off x="1799455" y="2087522"/>
            <a:ext cx="7865900" cy="2578911"/>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ea typeface="宋体" panose="02010600030101010101" pitchFamily="2" charset="-122"/>
              </a:rPr>
              <a:t>         </a:t>
            </a:r>
            <a:r>
              <a:rPr lang="zh-CN" altLang="zh-CN" dirty="0">
                <a:latin typeface="Times New Roman" panose="02020603050405020304" pitchFamily="18" charset="0"/>
                <a:ea typeface="宋体" panose="02010600030101010101" pitchFamily="2" charset="-122"/>
              </a:rPr>
              <a:t>我们得到一个</a:t>
            </a:r>
            <a:r>
              <a:rPr lang="en-US" altLang="zh-CN" dirty="0">
                <a:latin typeface="Times New Roman" panose="02020603050405020304" pitchFamily="18" charset="0"/>
                <a:ea typeface="宋体" panose="02010600030101010101" pitchFamily="2" charset="-122"/>
              </a:rPr>
              <a:t>m</a:t>
            </a:r>
            <a:r>
              <a:rPr lang="zh-CN" altLang="zh-CN" dirty="0">
                <a:latin typeface="Times New Roman" panose="02020603050405020304" pitchFamily="18" charset="0"/>
                <a:ea typeface="宋体" panose="02010600030101010101" pitchFamily="2" charset="-122"/>
              </a:rPr>
              <a:t>维投影向量</a:t>
            </a:r>
            <a:r>
              <a:rPr lang="en-US" altLang="zh-CN" dirty="0">
                <a:latin typeface="Times New Roman" panose="02020603050405020304" pitchFamily="18" charset="0"/>
                <a:ea typeface="宋体" panose="02010600030101010101" pitchFamily="2" charset="-122"/>
              </a:rPr>
              <a:t>Y</a:t>
            </a:r>
            <a:r>
              <a:rPr lang="zh-CN" altLang="zh-CN" dirty="0">
                <a:latin typeface="Times New Roman" panose="02020603050405020304" pitchFamily="18" charset="0"/>
                <a:ea typeface="宋体" panose="02010600030101010101" pitchFamily="2" charset="-122"/>
              </a:rPr>
              <a:t>，它被称为图像</a:t>
            </a:r>
            <a:r>
              <a:rPr lang="en-US" altLang="zh-CN" dirty="0">
                <a:latin typeface="Times New Roman" panose="02020603050405020304" pitchFamily="18" charset="0"/>
                <a:ea typeface="宋体" panose="02010600030101010101" pitchFamily="2" charset="-122"/>
              </a:rPr>
              <a:t>A</a:t>
            </a:r>
            <a:r>
              <a:rPr lang="zh-CN" altLang="zh-CN" dirty="0">
                <a:latin typeface="Times New Roman" panose="02020603050405020304" pitchFamily="18" charset="0"/>
                <a:ea typeface="宋体" panose="02010600030101010101" pitchFamily="2" charset="-122"/>
              </a:rPr>
              <a:t>的投影特征向量。</a:t>
            </a:r>
            <a:r>
              <a:rPr lang="zh-CN" altLang="en-US" dirty="0">
                <a:latin typeface="Times New Roman" panose="02020603050405020304" pitchFamily="18" charset="0"/>
                <a:ea typeface="宋体" panose="02010600030101010101" pitchFamily="2" charset="-122"/>
              </a:rPr>
              <a:t>因此问题就是</a:t>
            </a:r>
            <a:r>
              <a:rPr lang="zh-CN" altLang="zh-CN" dirty="0">
                <a:latin typeface="Times New Roman" panose="02020603050405020304" pitchFamily="18" charset="0"/>
                <a:ea typeface="宋体" panose="02010600030101010101" pitchFamily="2" charset="-122"/>
              </a:rPr>
              <a:t>我们如何确定一个好的投影向量</a:t>
            </a:r>
            <a:r>
              <a:rPr lang="en-US" altLang="zh-CN" dirty="0">
                <a:latin typeface="Times New Roman" panose="02020603050405020304" pitchFamily="18" charset="0"/>
                <a:ea typeface="宋体" panose="02010600030101010101" pitchFamily="2" charset="-122"/>
              </a:rPr>
              <a:t>X</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a:lnSpc>
                <a:spcPct val="150000"/>
              </a:lnSpc>
            </a:pPr>
            <a:r>
              <a:rPr lang="zh-CN" altLang="en-US" dirty="0">
                <a:latin typeface="Times New Roman" panose="02020603050405020304" pitchFamily="18" charset="0"/>
                <a:ea typeface="宋体" panose="02010600030101010101" pitchFamily="2" charset="-122"/>
              </a:rPr>
              <a:t>        与主成分分析相类似，希望投影后数据尽可能的分散以保留更多的信息而去除重复的信息，在主成分分析中利用方差来表示</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这种分散程度</a:t>
            </a:r>
            <a:endParaRPr lang="en-US" altLang="zh-CN" dirty="0">
              <a:latin typeface="Times New Roman" panose="02020603050405020304" pitchFamily="18" charset="0"/>
              <a:ea typeface="宋体" panose="02010600030101010101" pitchFamily="2" charset="-122"/>
            </a:endParaRPr>
          </a:p>
          <a:p>
            <a:pPr>
              <a:lnSpc>
                <a:spcPct val="150000"/>
              </a:lnSpc>
            </a:pPr>
            <a:r>
              <a:rPr lang="zh-CN" altLang="en-US" dirty="0">
                <a:latin typeface="Times New Roman" panose="02020603050405020304" pitchFamily="18" charset="0"/>
                <a:ea typeface="宋体" panose="02010600030101010101" pitchFamily="2" charset="-122"/>
              </a:rPr>
              <a:t>       在这里</a:t>
            </a:r>
            <a:r>
              <a:rPr lang="zh-CN" altLang="zh-CN" dirty="0">
                <a:latin typeface="Times New Roman" panose="02020603050405020304" pitchFamily="18" charset="0"/>
                <a:ea typeface="宋体" panose="02010600030101010101" pitchFamily="2" charset="-122"/>
              </a:rPr>
              <a:t>可以引入投影样本的总散射以测量投影矢量</a:t>
            </a:r>
            <a:r>
              <a:rPr lang="en-US" altLang="zh-CN" dirty="0">
                <a:latin typeface="Times New Roman" panose="02020603050405020304" pitchFamily="18" charset="0"/>
                <a:ea typeface="宋体" panose="02010600030101010101" pitchFamily="2" charset="-122"/>
              </a:rPr>
              <a:t>X</a:t>
            </a:r>
            <a:r>
              <a:rPr lang="zh-CN" altLang="zh-CN" dirty="0">
                <a:latin typeface="Times New Roman" panose="02020603050405020304" pitchFamily="18" charset="0"/>
                <a:ea typeface="宋体" panose="02010600030101010101" pitchFamily="2" charset="-122"/>
              </a:rPr>
              <a:t>的分辨能力。投影样本的总散射可以通过投影特征矢量的协方差矩阵的迹来表征</a:t>
            </a:r>
            <a:r>
              <a:rPr lang="zh-CN" altLang="en-US" dirty="0">
                <a:latin typeface="Times New Roman" panose="02020603050405020304" pitchFamily="18" charset="0"/>
                <a:ea typeface="宋体" panose="02010600030101010101" pitchFamily="2" charset="-122"/>
              </a:rPr>
              <a:t>。</a:t>
            </a:r>
          </a:p>
        </p:txBody>
      </p:sp>
      <p:sp>
        <p:nvSpPr>
          <p:cNvPr id="12" name="Rectangle 9">
            <a:extLst>
              <a:ext uri="{FF2B5EF4-FFF2-40B4-BE49-F238E27FC236}">
                <a16:creationId xmlns:a16="http://schemas.microsoft.com/office/drawing/2014/main" xmlns="" id="{6A15D9FC-AB96-4BB6-BFF0-B9506EADEDBD}"/>
              </a:ext>
            </a:extLst>
          </p:cNvPr>
          <p:cNvSpPr>
            <a:spLocks noChangeArrowheads="1"/>
          </p:cNvSpPr>
          <p:nvPr/>
        </p:nvSpPr>
        <p:spPr bwMode="auto">
          <a:xfrm>
            <a:off x="5028149" y="40713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a:extLst>
              <a:ext uri="{FF2B5EF4-FFF2-40B4-BE49-F238E27FC236}">
                <a16:creationId xmlns:a16="http://schemas.microsoft.com/office/drawing/2014/main" xmlns="" id="{703DD192-283E-453C-9528-15F2BC348B9F}"/>
              </a:ext>
            </a:extLst>
          </p:cNvPr>
          <p:cNvGraphicFramePr>
            <a:graphicFrameLocks noChangeAspect="1"/>
          </p:cNvGraphicFramePr>
          <p:nvPr>
            <p:extLst>
              <p:ext uri="{D42A27DB-BD31-4B8C-83A1-F6EECF244321}">
                <p14:modId xmlns:p14="http://schemas.microsoft.com/office/powerpoint/2010/main" val="3158926181"/>
              </p:ext>
            </p:extLst>
          </p:nvPr>
        </p:nvGraphicFramePr>
        <p:xfrm>
          <a:off x="4418549" y="4818992"/>
          <a:ext cx="2279810" cy="600350"/>
        </p:xfrm>
        <a:graphic>
          <a:graphicData uri="http://schemas.openxmlformats.org/presentationml/2006/ole">
            <mc:AlternateContent xmlns:mc="http://schemas.openxmlformats.org/markup-compatibility/2006">
              <mc:Choice xmlns:v="urn:schemas-microsoft-com:vml" Requires="v">
                <p:oleObj spid="_x0000_s3317" name="Equation" r:id="rId6" imgW="952087" imgH="253890" progId="Equation.DSMT4">
                  <p:embed/>
                </p:oleObj>
              </mc:Choice>
              <mc:Fallback>
                <p:oleObj name="Equation" r:id="rId6" imgW="952087" imgH="25389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8549" y="4818992"/>
                        <a:ext cx="2279810" cy="600350"/>
                      </a:xfrm>
                      <a:prstGeom prst="rect">
                        <a:avLst/>
                      </a:prstGeom>
                      <a:noFill/>
                    </p:spPr>
                  </p:pic>
                </p:oleObj>
              </mc:Fallback>
            </mc:AlternateContent>
          </a:graphicData>
        </a:graphic>
      </p:graphicFrame>
      <p:sp>
        <p:nvSpPr>
          <p:cNvPr id="14" name="矩形 13">
            <a:extLst>
              <a:ext uri="{FF2B5EF4-FFF2-40B4-BE49-F238E27FC236}">
                <a16:creationId xmlns:a16="http://schemas.microsoft.com/office/drawing/2014/main" xmlns="" id="{45EFC043-9461-4CB0-A363-7ED35C4B941E}"/>
              </a:ext>
            </a:extLst>
          </p:cNvPr>
          <p:cNvSpPr/>
          <p:nvPr/>
        </p:nvSpPr>
        <p:spPr>
          <a:xfrm>
            <a:off x="1799455" y="5348849"/>
            <a:ext cx="7865900" cy="870751"/>
          </a:xfrm>
          <a:prstGeom prst="rect">
            <a:avLst/>
          </a:prstGeom>
        </p:spPr>
        <p:txBody>
          <a:bodyPr wrap="square">
            <a:spAutoFit/>
          </a:bodyPr>
          <a:lstStyle/>
          <a:p>
            <a:pPr>
              <a:lnSpc>
                <a:spcPct val="150000"/>
              </a:lnSpc>
            </a:pPr>
            <a:r>
              <a:rPr lang="zh-CN" altLang="zh-CN" dirty="0">
                <a:latin typeface="Times New Roman" panose="02020603050405020304" pitchFamily="18" charset="0"/>
                <a:ea typeface="宋体" panose="02010600030101010101" pitchFamily="2" charset="-122"/>
              </a:rPr>
              <a:t>最大化</a:t>
            </a:r>
            <a:r>
              <a:rPr lang="en-US" altLang="zh-CN" dirty="0">
                <a:latin typeface="Times New Roman" panose="02020603050405020304" pitchFamily="18" charset="0"/>
                <a:ea typeface="宋体" panose="02010600030101010101" pitchFamily="2" charset="-122"/>
              </a:rPr>
              <a:t>          </a:t>
            </a:r>
            <a:r>
              <a:rPr lang="zh-CN" altLang="zh-CN" dirty="0">
                <a:latin typeface="Times New Roman" panose="02020603050405020304" pitchFamily="18" charset="0"/>
                <a:ea typeface="宋体" panose="02010600030101010101" pitchFamily="2" charset="-122"/>
              </a:rPr>
              <a:t>的物理意义是找到投影方向</a:t>
            </a:r>
            <a:r>
              <a:rPr lang="en-US" altLang="zh-CN" dirty="0">
                <a:latin typeface="Times New Roman" panose="02020603050405020304" pitchFamily="18" charset="0"/>
                <a:ea typeface="宋体" panose="02010600030101010101" pitchFamily="2" charset="-122"/>
              </a:rPr>
              <a:t>X</a:t>
            </a:r>
            <a:r>
              <a:rPr lang="zh-CN" altLang="zh-CN" dirty="0">
                <a:latin typeface="Times New Roman" panose="02020603050405020304" pitchFamily="18" charset="0"/>
                <a:ea typeface="宋体" panose="02010600030101010101" pitchFamily="2" charset="-122"/>
              </a:rPr>
              <a:t>，所有样本都在其上投影，使得得到的投影样本的总散射最大化</a:t>
            </a:r>
            <a:endParaRPr lang="zh-CN" altLang="en-US"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xmlns="" id="{DF5B36B0-7756-4748-B4AE-59905B208E17}"/>
                  </a:ext>
                </a:extLst>
              </p:cNvPr>
              <p:cNvSpPr/>
              <p:nvPr/>
            </p:nvSpPr>
            <p:spPr>
              <a:xfrm>
                <a:off x="2568385" y="5419342"/>
                <a:ext cx="540617" cy="369332"/>
              </a:xfrm>
              <a:prstGeom prst="rect">
                <a:avLst/>
              </a:prstGeom>
            </p:spPr>
            <p:txBody>
              <a:bodyPr wrap="square">
                <a:spAutoFit/>
              </a:bodyPr>
              <a:lstStyle/>
              <a:p>
                <a14:m>
                  <m:oMath xmlns:m="http://schemas.openxmlformats.org/officeDocument/2006/math">
                    <m:r>
                      <a:rPr lang="zh-CN" altLang="en-US" i="1">
                        <a:latin typeface="Cambria Math" panose="02040503050406030204" pitchFamily="18" charset="0"/>
                      </a:rPr>
                      <m:t>𝐽</m:t>
                    </m:r>
                    <m:d>
                      <m:dPr>
                        <m:ctrlPr>
                          <a:rPr lang="zh-CN" altLang="en-US" i="1">
                            <a:latin typeface="Cambria Math" panose="02040503050406030204" pitchFamily="18" charset="0"/>
                          </a:rPr>
                        </m:ctrlPr>
                      </m:dPr>
                      <m:e>
                        <m:r>
                          <a:rPr lang="zh-CN" altLang="en-US" i="1">
                            <a:latin typeface="Cambria Math" panose="02040503050406030204" pitchFamily="18" charset="0"/>
                          </a:rPr>
                          <m:t>𝑋</m:t>
                        </m:r>
                      </m:e>
                    </m:d>
                  </m:oMath>
                </a14:m>
                <a:r>
                  <a:rPr lang="zh-CN" altLang="en-US" dirty="0"/>
                  <a:t>      </a:t>
                </a:r>
              </a:p>
            </p:txBody>
          </p:sp>
        </mc:Choice>
        <mc:Fallback xmlns="">
          <p:sp>
            <p:nvSpPr>
              <p:cNvPr id="15" name="矩形 14">
                <a:extLst>
                  <a:ext uri="{FF2B5EF4-FFF2-40B4-BE49-F238E27FC236}">
                    <a16:creationId xmlns:a16="http://schemas.microsoft.com/office/drawing/2014/main" id="{DF5B36B0-7756-4748-B4AE-59905B208E17}"/>
                  </a:ext>
                </a:extLst>
              </p:cNvPr>
              <p:cNvSpPr>
                <a:spLocks noRot="1" noChangeAspect="1" noMove="1" noResize="1" noEditPoints="1" noAdjustHandles="1" noChangeArrowheads="1" noChangeShapeType="1" noTextEdit="1"/>
              </p:cNvSpPr>
              <p:nvPr/>
            </p:nvSpPr>
            <p:spPr>
              <a:xfrm>
                <a:off x="2568385" y="5419342"/>
                <a:ext cx="540617" cy="369332"/>
              </a:xfrm>
              <a:prstGeom prst="rect">
                <a:avLst/>
              </a:prstGeom>
              <a:blipFill>
                <a:blip r:embed="rId8"/>
                <a:stretch>
                  <a:fillRect l="-2247" b="-81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469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 calcmode="lin" valueType="num">
                                      <p:cBhvr additive="base">
                                        <p:cTn id="1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anim calcmode="lin" valueType="num">
                                      <p:cBhvr additive="base">
                                        <p:cTn id="2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 calcmode="lin" valueType="num">
                                      <p:cBhvr additive="base">
                                        <p:cTn id="2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DB8EE917-89F9-4513-A460-FF76DDBA862C}"/>
              </a:ext>
            </a:extLst>
          </p:cNvPr>
          <p:cNvSpPr/>
          <p:nvPr/>
        </p:nvSpPr>
        <p:spPr>
          <a:xfrm>
            <a:off x="179492" y="111390"/>
            <a:ext cx="3239926"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Two-Dimensional PCA(2DPCA)</a:t>
            </a:r>
            <a:endParaRPr lang="zh-CN" altLang="en-US" dirty="0">
              <a:latin typeface="Times New Roman" panose="02020603050405020304" pitchFamily="18" charset="0"/>
              <a:ea typeface="宋体" panose="02010600030101010101" pitchFamily="2" charset="-122"/>
            </a:endParaRPr>
          </a:p>
        </p:txBody>
      </p:sp>
      <p:graphicFrame>
        <p:nvGraphicFramePr>
          <p:cNvPr id="3" name="对象 2">
            <a:extLst>
              <a:ext uri="{FF2B5EF4-FFF2-40B4-BE49-F238E27FC236}">
                <a16:creationId xmlns:a16="http://schemas.microsoft.com/office/drawing/2014/main" xmlns="" id="{11E40FBE-4D52-4A2B-9BAC-6EA9478A8EAF}"/>
              </a:ext>
            </a:extLst>
          </p:cNvPr>
          <p:cNvGraphicFramePr>
            <a:graphicFrameLocks noChangeAspect="1"/>
          </p:cNvGraphicFramePr>
          <p:nvPr>
            <p:extLst>
              <p:ext uri="{D42A27DB-BD31-4B8C-83A1-F6EECF244321}">
                <p14:modId xmlns:p14="http://schemas.microsoft.com/office/powerpoint/2010/main" val="2320112603"/>
              </p:ext>
            </p:extLst>
          </p:nvPr>
        </p:nvGraphicFramePr>
        <p:xfrm>
          <a:off x="2542904" y="833231"/>
          <a:ext cx="6752026" cy="1045475"/>
        </p:xfrm>
        <a:graphic>
          <a:graphicData uri="http://schemas.openxmlformats.org/presentationml/2006/ole">
            <mc:AlternateContent xmlns:mc="http://schemas.openxmlformats.org/markup-compatibility/2006">
              <mc:Choice xmlns:v="urn:schemas-microsoft-com:vml" Requires="v">
                <p:oleObj spid="_x0000_s4766" name="Equation" r:id="rId4" imgW="3936960" imgH="609480" progId="Equation.DSMT4">
                  <p:embed/>
                </p:oleObj>
              </mc:Choice>
              <mc:Fallback>
                <p:oleObj name="Equation" r:id="rId4" imgW="3936960" imgH="609480" progId="Equation.DSMT4">
                  <p:embed/>
                  <p:pic>
                    <p:nvPicPr>
                      <p:cNvPr id="0" name=""/>
                      <p:cNvPicPr/>
                      <p:nvPr/>
                    </p:nvPicPr>
                    <p:blipFill>
                      <a:blip r:embed="rId5"/>
                      <a:stretch>
                        <a:fillRect/>
                      </a:stretch>
                    </p:blipFill>
                    <p:spPr>
                      <a:xfrm>
                        <a:off x="2542904" y="833231"/>
                        <a:ext cx="6752026" cy="1045475"/>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xmlns="" id="{1FFD4BF0-C7AE-49A0-9519-CB35A54D6B28}"/>
              </a:ext>
            </a:extLst>
          </p:cNvPr>
          <p:cNvGraphicFramePr>
            <a:graphicFrameLocks noChangeAspect="1"/>
          </p:cNvGraphicFramePr>
          <p:nvPr>
            <p:extLst>
              <p:ext uri="{D42A27DB-BD31-4B8C-83A1-F6EECF244321}">
                <p14:modId xmlns:p14="http://schemas.microsoft.com/office/powerpoint/2010/main" val="2864078331"/>
              </p:ext>
            </p:extLst>
          </p:nvPr>
        </p:nvGraphicFramePr>
        <p:xfrm>
          <a:off x="3334971" y="2076857"/>
          <a:ext cx="5167892" cy="714708"/>
        </p:xfrm>
        <a:graphic>
          <a:graphicData uri="http://schemas.openxmlformats.org/presentationml/2006/ole">
            <mc:AlternateContent xmlns:mc="http://schemas.openxmlformats.org/markup-compatibility/2006">
              <mc:Choice xmlns:v="urn:schemas-microsoft-com:vml" Requires="v">
                <p:oleObj spid="_x0000_s4767" name="Equation" r:id="rId6" imgW="2387520" imgH="330120" progId="Equation.DSMT4">
                  <p:embed/>
                </p:oleObj>
              </mc:Choice>
              <mc:Fallback>
                <p:oleObj name="Equation" r:id="rId6" imgW="2387520" imgH="330120" progId="Equation.DSMT4">
                  <p:embed/>
                  <p:pic>
                    <p:nvPicPr>
                      <p:cNvPr id="0" name=""/>
                      <p:cNvPicPr/>
                      <p:nvPr/>
                    </p:nvPicPr>
                    <p:blipFill>
                      <a:blip r:embed="rId7"/>
                      <a:stretch>
                        <a:fillRect/>
                      </a:stretch>
                    </p:blipFill>
                    <p:spPr>
                      <a:xfrm>
                        <a:off x="3334971" y="2076857"/>
                        <a:ext cx="5167892" cy="714708"/>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xmlns="" id="{44FB6993-D8B9-40BD-9D9F-163BB367C276}"/>
              </a:ext>
            </a:extLst>
          </p:cNvPr>
          <p:cNvGraphicFramePr>
            <a:graphicFrameLocks noChangeAspect="1"/>
          </p:cNvGraphicFramePr>
          <p:nvPr>
            <p:extLst>
              <p:ext uri="{D42A27DB-BD31-4B8C-83A1-F6EECF244321}">
                <p14:modId xmlns:p14="http://schemas.microsoft.com/office/powerpoint/2010/main" val="3975611814"/>
              </p:ext>
            </p:extLst>
          </p:nvPr>
        </p:nvGraphicFramePr>
        <p:xfrm>
          <a:off x="4018906" y="2989716"/>
          <a:ext cx="3875916" cy="714708"/>
        </p:xfrm>
        <a:graphic>
          <a:graphicData uri="http://schemas.openxmlformats.org/presentationml/2006/ole">
            <mc:AlternateContent xmlns:mc="http://schemas.openxmlformats.org/markup-compatibility/2006">
              <mc:Choice xmlns:v="urn:schemas-microsoft-com:vml" Requires="v">
                <p:oleObj spid="_x0000_s4768" name="Equation" r:id="rId8" imgW="1790640" imgH="330120" progId="Equation.DSMT4">
                  <p:embed/>
                </p:oleObj>
              </mc:Choice>
              <mc:Fallback>
                <p:oleObj name="Equation" r:id="rId8" imgW="1790640" imgH="330120" progId="Equation.DSMT4">
                  <p:embed/>
                  <p:pic>
                    <p:nvPicPr>
                      <p:cNvPr id="0" name=""/>
                      <p:cNvPicPr/>
                      <p:nvPr/>
                    </p:nvPicPr>
                    <p:blipFill>
                      <a:blip r:embed="rId9"/>
                      <a:stretch>
                        <a:fillRect/>
                      </a:stretch>
                    </p:blipFill>
                    <p:spPr>
                      <a:xfrm>
                        <a:off x="4018906" y="2989716"/>
                        <a:ext cx="3875916" cy="714708"/>
                      </a:xfrm>
                      <a:prstGeom prst="rect">
                        <a:avLst/>
                      </a:prstGeom>
                    </p:spPr>
                  </p:pic>
                </p:oleObj>
              </mc:Fallback>
            </mc:AlternateContent>
          </a:graphicData>
        </a:graphic>
      </p:graphicFrame>
      <p:sp>
        <p:nvSpPr>
          <p:cNvPr id="15" name="文本框 14">
            <a:extLst>
              <a:ext uri="{FF2B5EF4-FFF2-40B4-BE49-F238E27FC236}">
                <a16:creationId xmlns:a16="http://schemas.microsoft.com/office/drawing/2014/main" xmlns="" id="{05B56F38-A845-4972-B506-31B382B30B7A}"/>
              </a:ext>
            </a:extLst>
          </p:cNvPr>
          <p:cNvSpPr txBox="1"/>
          <p:nvPr/>
        </p:nvSpPr>
        <p:spPr>
          <a:xfrm>
            <a:off x="1386288" y="3770163"/>
            <a:ext cx="9419424" cy="1292662"/>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ea typeface="宋体" panose="02010600030101010101" pitchFamily="2" charset="-122"/>
              </a:rPr>
              <a:t>      </a:t>
            </a:r>
            <a:r>
              <a:rPr lang="zh-CN" altLang="zh-CN" sz="2000" dirty="0">
                <a:latin typeface="Times New Roman" panose="02020603050405020304" pitchFamily="18" charset="0"/>
                <a:ea typeface="宋体" panose="02010600030101010101" pitchFamily="2" charset="-122"/>
              </a:rPr>
              <a:t>假设总共有</a:t>
            </a:r>
            <a:r>
              <a:rPr lang="en-US" altLang="zh-CN" sz="2000" dirty="0">
                <a:latin typeface="Times New Roman" panose="02020603050405020304" pitchFamily="18" charset="0"/>
                <a:ea typeface="宋体" panose="02010600030101010101" pitchFamily="2" charset="-122"/>
              </a:rPr>
              <a:t>M</a:t>
            </a:r>
            <a:r>
              <a:rPr lang="zh-CN" altLang="zh-CN" sz="2000" dirty="0">
                <a:latin typeface="Times New Roman" panose="02020603050405020304" pitchFamily="18" charset="0"/>
                <a:ea typeface="宋体" panose="02010600030101010101" pitchFamily="2" charset="-122"/>
              </a:rPr>
              <a:t>个训练图像样本，第</a:t>
            </a:r>
            <a:r>
              <a:rPr lang="en-US" altLang="zh-CN" sz="2000" dirty="0">
                <a:latin typeface="Times New Roman" panose="02020603050405020304" pitchFamily="18" charset="0"/>
                <a:ea typeface="宋体" panose="02010600030101010101" pitchFamily="2" charset="-122"/>
              </a:rPr>
              <a:t>j</a:t>
            </a:r>
            <a:r>
              <a:rPr lang="zh-CN" altLang="zh-CN" sz="2000" dirty="0">
                <a:latin typeface="Times New Roman" panose="02020603050405020304" pitchFamily="18" charset="0"/>
                <a:ea typeface="宋体" panose="02010600030101010101" pitchFamily="2" charset="-122"/>
              </a:rPr>
              <a:t>个训练图像用</a:t>
            </a:r>
            <a:r>
              <a:rPr lang="en-US" altLang="zh-CN" sz="2000" dirty="0">
                <a:latin typeface="Times New Roman" panose="02020603050405020304" pitchFamily="18" charset="0"/>
                <a:ea typeface="宋体" panose="02010600030101010101" pitchFamily="2" charset="-122"/>
              </a:rPr>
              <a:t>m</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n</a:t>
            </a:r>
            <a:r>
              <a:rPr lang="zh-CN" altLang="en-US" sz="2000" dirty="0">
                <a:latin typeface="Times New Roman" panose="02020603050405020304" pitchFamily="18" charset="0"/>
                <a:ea typeface="宋体" panose="02010600030101010101" pitchFamily="2" charset="-122"/>
              </a:rPr>
              <a:t>的</a:t>
            </a:r>
            <a:r>
              <a:rPr lang="zh-CN" altLang="zh-CN" sz="2000" dirty="0">
                <a:latin typeface="Times New Roman" panose="02020603050405020304" pitchFamily="18" charset="0"/>
                <a:ea typeface="宋体" panose="02010600030101010101" pitchFamily="2" charset="-122"/>
              </a:rPr>
              <a:t>矩阵</a:t>
            </a:r>
            <a:r>
              <a:rPr lang="en-US" altLang="zh-CN" sz="2000" dirty="0">
                <a:latin typeface="Times New Roman" panose="02020603050405020304" pitchFamily="18" charset="0"/>
                <a:ea typeface="宋体" panose="02010600030101010101" pitchFamily="2" charset="-122"/>
              </a:rPr>
              <a:t>      (j =1,2,...,M)</a:t>
            </a:r>
            <a:r>
              <a:rPr lang="zh-CN" altLang="zh-CN" sz="2000" dirty="0">
                <a:latin typeface="Times New Roman" panose="02020603050405020304" pitchFamily="18" charset="0"/>
                <a:ea typeface="宋体" panose="02010600030101010101" pitchFamily="2" charset="-122"/>
              </a:rPr>
              <a:t>表示，所有训练样本的平均图像用</a:t>
            </a: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表示，则可得到：</a:t>
            </a:r>
            <a:endParaRPr lang="en-US" altLang="zh-CN" sz="2000" dirty="0">
              <a:latin typeface="Times New Roman" panose="02020603050405020304" pitchFamily="18" charset="0"/>
              <a:ea typeface="宋体" panose="02010600030101010101" pitchFamily="2" charset="-122"/>
            </a:endParaRPr>
          </a:p>
          <a:p>
            <a:endParaRPr lang="zh-CN" altLang="en-US" dirty="0"/>
          </a:p>
        </p:txBody>
      </p:sp>
      <p:graphicFrame>
        <p:nvGraphicFramePr>
          <p:cNvPr id="25" name="对象 24">
            <a:extLst>
              <a:ext uri="{FF2B5EF4-FFF2-40B4-BE49-F238E27FC236}">
                <a16:creationId xmlns:a16="http://schemas.microsoft.com/office/drawing/2014/main" xmlns="" id="{CBD8490F-848F-45D0-B669-C3F7DB226FBA}"/>
              </a:ext>
            </a:extLst>
          </p:cNvPr>
          <p:cNvGraphicFramePr>
            <a:graphicFrameLocks noChangeAspect="1"/>
          </p:cNvGraphicFramePr>
          <p:nvPr>
            <p:extLst>
              <p:ext uri="{D42A27DB-BD31-4B8C-83A1-F6EECF244321}">
                <p14:modId xmlns:p14="http://schemas.microsoft.com/office/powerpoint/2010/main" val="2480826522"/>
              </p:ext>
            </p:extLst>
          </p:nvPr>
        </p:nvGraphicFramePr>
        <p:xfrm>
          <a:off x="4531360" y="4082139"/>
          <a:ext cx="362334" cy="634085"/>
        </p:xfrm>
        <a:graphic>
          <a:graphicData uri="http://schemas.openxmlformats.org/presentationml/2006/ole">
            <mc:AlternateContent xmlns:mc="http://schemas.openxmlformats.org/markup-compatibility/2006">
              <mc:Choice xmlns:v="urn:schemas-microsoft-com:vml" Requires="v">
                <p:oleObj spid="_x0000_s4769" name="Equation" r:id="rId10" imgW="152280" imgH="266400" progId="Equation.DSMT4">
                  <p:embed/>
                </p:oleObj>
              </mc:Choice>
              <mc:Fallback>
                <p:oleObj name="Equation" r:id="rId10" imgW="152280" imgH="266400" progId="Equation.DSMT4">
                  <p:embed/>
                  <p:pic>
                    <p:nvPicPr>
                      <p:cNvPr id="0" name=""/>
                      <p:cNvPicPr/>
                      <p:nvPr/>
                    </p:nvPicPr>
                    <p:blipFill>
                      <a:blip r:embed="rId11"/>
                      <a:stretch>
                        <a:fillRect/>
                      </a:stretch>
                    </p:blipFill>
                    <p:spPr>
                      <a:xfrm>
                        <a:off x="4531360" y="4082139"/>
                        <a:ext cx="362334" cy="634085"/>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xmlns="" id="{E65E3F9B-DED3-450B-A5C8-081EC1075726}"/>
              </a:ext>
            </a:extLst>
          </p:cNvPr>
          <p:cNvGraphicFramePr>
            <a:graphicFrameLocks noChangeAspect="1"/>
          </p:cNvGraphicFramePr>
          <p:nvPr>
            <p:extLst>
              <p:ext uri="{D42A27DB-BD31-4B8C-83A1-F6EECF244321}">
                <p14:modId xmlns:p14="http://schemas.microsoft.com/office/powerpoint/2010/main" val="3492951809"/>
              </p:ext>
            </p:extLst>
          </p:nvPr>
        </p:nvGraphicFramePr>
        <p:xfrm>
          <a:off x="3846077" y="4860345"/>
          <a:ext cx="4221573" cy="868923"/>
        </p:xfrm>
        <a:graphic>
          <a:graphicData uri="http://schemas.openxmlformats.org/presentationml/2006/ole">
            <mc:AlternateContent xmlns:mc="http://schemas.openxmlformats.org/markup-compatibility/2006">
              <mc:Choice xmlns:v="urn:schemas-microsoft-com:vml" Requires="v">
                <p:oleObj spid="_x0000_s4770" name="Equation" r:id="rId12" imgW="1904760" imgH="469800" progId="Equation.DSMT4">
                  <p:embed/>
                </p:oleObj>
              </mc:Choice>
              <mc:Fallback>
                <p:oleObj name="Equation" r:id="rId12" imgW="1904760" imgH="469800" progId="Equation.DSMT4">
                  <p:embed/>
                  <p:pic>
                    <p:nvPicPr>
                      <p:cNvPr id="0" name=""/>
                      <p:cNvPicPr/>
                      <p:nvPr/>
                    </p:nvPicPr>
                    <p:blipFill>
                      <a:blip r:embed="rId13"/>
                      <a:stretch>
                        <a:fillRect/>
                      </a:stretch>
                    </p:blipFill>
                    <p:spPr>
                      <a:xfrm>
                        <a:off x="3846077" y="4860345"/>
                        <a:ext cx="4221573" cy="868923"/>
                      </a:xfrm>
                      <a:prstGeom prst="rect">
                        <a:avLst/>
                      </a:prstGeom>
                    </p:spPr>
                  </p:pic>
                </p:oleObj>
              </mc:Fallback>
            </mc:AlternateContent>
          </a:graphicData>
        </a:graphic>
      </p:graphicFrame>
      <p:graphicFrame>
        <p:nvGraphicFramePr>
          <p:cNvPr id="29" name="对象 28">
            <a:extLst>
              <a:ext uri="{FF2B5EF4-FFF2-40B4-BE49-F238E27FC236}">
                <a16:creationId xmlns:a16="http://schemas.microsoft.com/office/drawing/2014/main" xmlns="" id="{EAA8C6A3-4EDF-41AF-A3F4-4837309BAB81}"/>
              </a:ext>
            </a:extLst>
          </p:cNvPr>
          <p:cNvGraphicFramePr>
            <a:graphicFrameLocks noChangeAspect="1"/>
          </p:cNvGraphicFramePr>
          <p:nvPr>
            <p:extLst>
              <p:ext uri="{D42A27DB-BD31-4B8C-83A1-F6EECF244321}">
                <p14:modId xmlns:p14="http://schemas.microsoft.com/office/powerpoint/2010/main" val="3070416545"/>
              </p:ext>
            </p:extLst>
          </p:nvPr>
        </p:nvGraphicFramePr>
        <p:xfrm>
          <a:off x="8422640" y="3765097"/>
          <a:ext cx="500593" cy="634085"/>
        </p:xfrm>
        <a:graphic>
          <a:graphicData uri="http://schemas.openxmlformats.org/presentationml/2006/ole">
            <mc:AlternateContent xmlns:mc="http://schemas.openxmlformats.org/markup-compatibility/2006">
              <mc:Choice xmlns:v="urn:schemas-microsoft-com:vml" Requires="v">
                <p:oleObj spid="_x0000_s4771" name="Equation" r:id="rId14" imgW="190440" imgH="241200" progId="Equation.DSMT4">
                  <p:embed/>
                </p:oleObj>
              </mc:Choice>
              <mc:Fallback>
                <p:oleObj name="Equation" r:id="rId14" imgW="190440" imgH="241200" progId="Equation.DSMT4">
                  <p:embed/>
                  <p:pic>
                    <p:nvPicPr>
                      <p:cNvPr id="0" name=""/>
                      <p:cNvPicPr/>
                      <p:nvPr/>
                    </p:nvPicPr>
                    <p:blipFill>
                      <a:blip r:embed="rId15"/>
                      <a:stretch>
                        <a:fillRect/>
                      </a:stretch>
                    </p:blipFill>
                    <p:spPr>
                      <a:xfrm>
                        <a:off x="8422640" y="3765097"/>
                        <a:ext cx="500593" cy="634085"/>
                      </a:xfrm>
                      <a:prstGeom prst="rect">
                        <a:avLst/>
                      </a:prstGeom>
                    </p:spPr>
                  </p:pic>
                </p:oleObj>
              </mc:Fallback>
            </mc:AlternateContent>
          </a:graphicData>
        </a:graphic>
      </p:graphicFrame>
    </p:spTree>
    <p:extLst>
      <p:ext uri="{BB962C8B-B14F-4D97-AF65-F5344CB8AC3E}">
        <p14:creationId xmlns:p14="http://schemas.microsoft.com/office/powerpoint/2010/main" val="24091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DB8EE917-89F9-4513-A460-FF76DDBA862C}"/>
              </a:ext>
            </a:extLst>
          </p:cNvPr>
          <p:cNvSpPr/>
          <p:nvPr/>
        </p:nvSpPr>
        <p:spPr>
          <a:xfrm>
            <a:off x="179492" y="111390"/>
            <a:ext cx="3239926"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Two-Dimensional PCA(2DPCA)</a:t>
            </a:r>
            <a:endParaRPr lang="zh-CN" altLang="en-US" dirty="0">
              <a:latin typeface="Times New Roman" panose="02020603050405020304" pitchFamily="18" charset="0"/>
              <a:ea typeface="宋体" panose="02010600030101010101" pitchFamily="2" charset="-122"/>
            </a:endParaRPr>
          </a:p>
        </p:txBody>
      </p:sp>
      <p:sp>
        <p:nvSpPr>
          <p:cNvPr id="12" name="Rectangle 12">
            <a:extLst>
              <a:ext uri="{FF2B5EF4-FFF2-40B4-BE49-F238E27FC236}">
                <a16:creationId xmlns:a16="http://schemas.microsoft.com/office/drawing/2014/main" xmlns="" id="{4F9426AF-2F42-497B-9255-34E51FA22D47}"/>
              </a:ext>
            </a:extLst>
          </p:cNvPr>
          <p:cNvSpPr>
            <a:spLocks noChangeArrowheads="1"/>
          </p:cNvSpPr>
          <p:nvPr/>
        </p:nvSpPr>
        <p:spPr bwMode="auto">
          <a:xfrm>
            <a:off x="1731130" y="3396642"/>
            <a:ext cx="8575727" cy="1777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最佳投影轴</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是最大化</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）的酉向量，即对应于最大特征值的的特征向量。</a:t>
            </a:r>
            <a:r>
              <a:rPr lang="zh-CN" altLang="en-US" dirty="0">
                <a:latin typeface="Times New Roman" panose="02020603050405020304" pitchFamily="18" charset="0"/>
                <a:ea typeface="宋体" panose="02010600030101010101" pitchFamily="2" charset="-122"/>
                <a:cs typeface="Times New Roman" panose="02020603050405020304" pitchFamily="18" charset="0"/>
              </a:rPr>
              <a:t>然而</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仅具有一个最佳投影轴是不够的。我们通常需要选择一组投影轴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，受正交约束和最大化标准</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）的影响，可以得到最终</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满足的条件：</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eaLnBrk="0" fontAlgn="base" hangingPunct="0">
              <a:spcBef>
                <a:spcPct val="0"/>
              </a:spcBef>
              <a:spcAft>
                <a:spcPct val="0"/>
              </a:spcAft>
            </a:pPr>
            <a:r>
              <a:rPr lang="zh-CN" altLang="en-US" sz="1050" dirty="0"/>
              <a:t> </a:t>
            </a:r>
            <a:endParaRPr lang="zh-CN"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4" name="对象 13">
            <a:extLst>
              <a:ext uri="{FF2B5EF4-FFF2-40B4-BE49-F238E27FC236}">
                <a16:creationId xmlns:a16="http://schemas.microsoft.com/office/drawing/2014/main" xmlns="" id="{9C5177C3-CB85-456A-8E59-BEA81E8C46AA}"/>
              </a:ext>
            </a:extLst>
          </p:cNvPr>
          <p:cNvGraphicFramePr>
            <a:graphicFrameLocks noChangeAspect="1"/>
          </p:cNvGraphicFramePr>
          <p:nvPr>
            <p:extLst>
              <p:ext uri="{D42A27DB-BD31-4B8C-83A1-F6EECF244321}">
                <p14:modId xmlns:p14="http://schemas.microsoft.com/office/powerpoint/2010/main" val="771660120"/>
              </p:ext>
            </p:extLst>
          </p:nvPr>
        </p:nvGraphicFramePr>
        <p:xfrm>
          <a:off x="3995159" y="4784916"/>
          <a:ext cx="3700828" cy="1050235"/>
        </p:xfrm>
        <a:graphic>
          <a:graphicData uri="http://schemas.openxmlformats.org/presentationml/2006/ole">
            <mc:AlternateContent xmlns:mc="http://schemas.openxmlformats.org/markup-compatibility/2006">
              <mc:Choice xmlns:v="urn:schemas-microsoft-com:vml" Requires="v">
                <p:oleObj spid="_x0000_s5492" name="Equation" r:id="rId4" imgW="1879560" imgH="533160" progId="Equation.DSMT4">
                  <p:embed/>
                </p:oleObj>
              </mc:Choice>
              <mc:Fallback>
                <p:oleObj name="Equation" r:id="rId4" imgW="1879560" imgH="533160" progId="Equation.DSMT4">
                  <p:embed/>
                  <p:pic>
                    <p:nvPicPr>
                      <p:cNvPr id="0" name=""/>
                      <p:cNvPicPr/>
                      <p:nvPr/>
                    </p:nvPicPr>
                    <p:blipFill>
                      <a:blip r:embed="rId5"/>
                      <a:stretch>
                        <a:fillRect/>
                      </a:stretch>
                    </p:blipFill>
                    <p:spPr>
                      <a:xfrm>
                        <a:off x="3995159" y="4784916"/>
                        <a:ext cx="3700828" cy="1050235"/>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xmlns="" id="{A2DA8C70-811F-4235-9349-89C54A0849AC}"/>
              </a:ext>
            </a:extLst>
          </p:cNvPr>
          <p:cNvGraphicFramePr>
            <a:graphicFrameLocks noChangeAspect="1"/>
          </p:cNvGraphicFramePr>
          <p:nvPr>
            <p:extLst>
              <p:ext uri="{D42A27DB-BD31-4B8C-83A1-F6EECF244321}">
                <p14:modId xmlns:p14="http://schemas.microsoft.com/office/powerpoint/2010/main" val="4254672870"/>
              </p:ext>
            </p:extLst>
          </p:nvPr>
        </p:nvGraphicFramePr>
        <p:xfrm>
          <a:off x="8684839" y="3963893"/>
          <a:ext cx="910786" cy="321454"/>
        </p:xfrm>
        <a:graphic>
          <a:graphicData uri="http://schemas.openxmlformats.org/presentationml/2006/ole">
            <mc:AlternateContent xmlns:mc="http://schemas.openxmlformats.org/markup-compatibility/2006">
              <mc:Choice xmlns:v="urn:schemas-microsoft-com:vml" Requires="v">
                <p:oleObj spid="_x0000_s5493" name="Equation" r:id="rId6" imgW="647640" imgH="228600" progId="Equation.DSMT4">
                  <p:embed/>
                </p:oleObj>
              </mc:Choice>
              <mc:Fallback>
                <p:oleObj name="Equation" r:id="rId6" imgW="647640" imgH="228600" progId="Equation.DSMT4">
                  <p:embed/>
                  <p:pic>
                    <p:nvPicPr>
                      <p:cNvPr id="0" name=""/>
                      <p:cNvPicPr/>
                      <p:nvPr/>
                    </p:nvPicPr>
                    <p:blipFill>
                      <a:blip r:embed="rId7"/>
                      <a:stretch>
                        <a:fillRect/>
                      </a:stretch>
                    </p:blipFill>
                    <p:spPr>
                      <a:xfrm>
                        <a:off x="8684839" y="3963893"/>
                        <a:ext cx="910786" cy="321454"/>
                      </a:xfrm>
                      <a:prstGeom prst="rect">
                        <a:avLst/>
                      </a:prstGeom>
                    </p:spPr>
                  </p:pic>
                </p:oleObj>
              </mc:Fallback>
            </mc:AlternateContent>
          </a:graphicData>
        </a:graphic>
      </p:graphicFrame>
      <p:sp>
        <p:nvSpPr>
          <p:cNvPr id="22" name="矩形 21">
            <a:extLst>
              <a:ext uri="{FF2B5EF4-FFF2-40B4-BE49-F238E27FC236}">
                <a16:creationId xmlns:a16="http://schemas.microsoft.com/office/drawing/2014/main" xmlns="" id="{D7B2DA8C-BE6E-4232-96D0-E5618A27276A}"/>
              </a:ext>
            </a:extLst>
          </p:cNvPr>
          <p:cNvSpPr/>
          <p:nvPr/>
        </p:nvSpPr>
        <p:spPr>
          <a:xfrm>
            <a:off x="1918389" y="1528184"/>
            <a:ext cx="8575728" cy="1418915"/>
          </a:xfrm>
          <a:prstGeom prst="rect">
            <a:avLst/>
          </a:prstGeom>
        </p:spPr>
        <p:txBody>
          <a:bodyPr wrap="square">
            <a:spAutoFit/>
          </a:bodyPr>
          <a:lstStyle/>
          <a:p>
            <a:pPr>
              <a:lnSpc>
                <a:spcPct val="150000"/>
              </a:lnSpc>
            </a:pPr>
            <a:r>
              <a:rPr lang="zh-CN" altLang="zh-CN" sz="2000" dirty="0">
                <a:latin typeface="Times New Roman" panose="02020603050405020304" pitchFamily="18" charset="0"/>
                <a:ea typeface="宋体" panose="02010600030101010101" pitchFamily="2" charset="-122"/>
              </a:rPr>
              <a:t>其中</a:t>
            </a:r>
            <a:r>
              <a:rPr lang="en-US" altLang="zh-CN" sz="2000" dirty="0">
                <a:latin typeface="Times New Roman" panose="02020603050405020304" pitchFamily="18" charset="0"/>
                <a:ea typeface="宋体" panose="02010600030101010101" pitchFamily="2" charset="-122"/>
              </a:rPr>
              <a:t>X</a:t>
            </a:r>
            <a:r>
              <a:rPr lang="zh-CN" altLang="zh-CN" sz="2000" dirty="0">
                <a:latin typeface="Times New Roman" panose="02020603050405020304" pitchFamily="18" charset="0"/>
                <a:ea typeface="宋体" panose="02010600030101010101" pitchFamily="2" charset="-122"/>
              </a:rPr>
              <a:t>是酉列向量</a:t>
            </a:r>
            <a:r>
              <a:rPr lang="zh-CN" altLang="en-US" sz="2000" dirty="0">
                <a:latin typeface="Times New Roman" panose="02020603050405020304" pitchFamily="18" charset="0"/>
                <a:ea typeface="宋体" panose="02010600030101010101" pitchFamily="2" charset="-122"/>
              </a:rPr>
              <a:t>，</a:t>
            </a:r>
            <a:r>
              <a:rPr lang="zh-CN" altLang="zh-CN" sz="2000" dirty="0">
                <a:latin typeface="Times New Roman" panose="02020603050405020304" pitchFamily="18" charset="0"/>
                <a:ea typeface="宋体" panose="02010600030101010101" pitchFamily="2" charset="-122"/>
              </a:rPr>
              <a:t>该标准称为广义总散射标准。使标准最大化的酉向量</a:t>
            </a:r>
            <a:r>
              <a:rPr lang="en-US" altLang="zh-CN" sz="2000" dirty="0">
                <a:latin typeface="Times New Roman" panose="02020603050405020304" pitchFamily="18" charset="0"/>
                <a:ea typeface="宋体" panose="02010600030101010101" pitchFamily="2" charset="-122"/>
              </a:rPr>
              <a:t>X</a:t>
            </a:r>
            <a:r>
              <a:rPr lang="zh-CN" altLang="zh-CN" sz="2000" dirty="0">
                <a:latin typeface="Times New Roman" panose="02020603050405020304" pitchFamily="18" charset="0"/>
                <a:ea typeface="宋体" panose="02010600030101010101" pitchFamily="2" charset="-122"/>
              </a:rPr>
              <a:t>称为最佳投影轴。直观</a:t>
            </a:r>
            <a:r>
              <a:rPr lang="zh-CN" altLang="en-US" sz="2000" dirty="0">
                <a:latin typeface="Times New Roman" panose="02020603050405020304" pitchFamily="18" charset="0"/>
                <a:ea typeface="宋体" panose="02010600030101010101" pitchFamily="2" charset="-122"/>
              </a:rPr>
              <a:t>上讲</a:t>
            </a:r>
            <a:r>
              <a:rPr lang="zh-CN" altLang="zh-CN" sz="2000" dirty="0">
                <a:latin typeface="Times New Roman" panose="02020603050405020304" pitchFamily="18" charset="0"/>
                <a:ea typeface="宋体" panose="02010600030101010101" pitchFamily="2" charset="-122"/>
              </a:rPr>
              <a:t>，这意味着在将图像矩阵投影到</a:t>
            </a:r>
            <a:r>
              <a:rPr lang="en-US" altLang="zh-CN" sz="2000" dirty="0">
                <a:latin typeface="Times New Roman" panose="02020603050405020304" pitchFamily="18" charset="0"/>
                <a:ea typeface="宋体" panose="02010600030101010101" pitchFamily="2" charset="-122"/>
              </a:rPr>
              <a:t>X</a:t>
            </a:r>
            <a:r>
              <a:rPr lang="zh-CN" altLang="zh-CN" sz="2000" dirty="0">
                <a:latin typeface="Times New Roman" panose="02020603050405020304" pitchFamily="18" charset="0"/>
                <a:ea typeface="宋体" panose="02010600030101010101" pitchFamily="2" charset="-122"/>
              </a:rPr>
              <a:t>上之后，投影样本的总散射最大化。</a:t>
            </a:r>
            <a:endParaRPr lang="zh-CN" altLang="en-US" sz="2000" dirty="0">
              <a:latin typeface="Times New Roman" panose="02020603050405020304" pitchFamily="18" charset="0"/>
              <a:ea typeface="宋体" panose="02010600030101010101" pitchFamily="2" charset="-122"/>
            </a:endParaRPr>
          </a:p>
        </p:txBody>
      </p:sp>
      <p:graphicFrame>
        <p:nvGraphicFramePr>
          <p:cNvPr id="23" name="对象 22">
            <a:extLst>
              <a:ext uri="{FF2B5EF4-FFF2-40B4-BE49-F238E27FC236}">
                <a16:creationId xmlns:a16="http://schemas.microsoft.com/office/drawing/2014/main" xmlns="" id="{B7D7474A-45F8-4084-828A-E87E94804091}"/>
              </a:ext>
            </a:extLst>
          </p:cNvPr>
          <p:cNvGraphicFramePr>
            <a:graphicFrameLocks noChangeAspect="1"/>
          </p:cNvGraphicFramePr>
          <p:nvPr>
            <p:extLst>
              <p:ext uri="{D42A27DB-BD31-4B8C-83A1-F6EECF244321}">
                <p14:modId xmlns:p14="http://schemas.microsoft.com/office/powerpoint/2010/main" val="600607599"/>
              </p:ext>
            </p:extLst>
          </p:nvPr>
        </p:nvGraphicFramePr>
        <p:xfrm>
          <a:off x="4559863" y="970825"/>
          <a:ext cx="2286940" cy="557359"/>
        </p:xfrm>
        <a:graphic>
          <a:graphicData uri="http://schemas.openxmlformats.org/presentationml/2006/ole">
            <mc:AlternateContent xmlns:mc="http://schemas.openxmlformats.org/markup-compatibility/2006">
              <mc:Choice xmlns:v="urn:schemas-microsoft-com:vml" Requires="v">
                <p:oleObj spid="_x0000_s5494" name="Equation" r:id="rId8" imgW="1028520" imgH="253800" progId="Equation.DSMT4">
                  <p:embed/>
                </p:oleObj>
              </mc:Choice>
              <mc:Fallback>
                <p:oleObj name="Equation" r:id="rId8" imgW="1028520" imgH="253800" progId="Equation.DSMT4">
                  <p:embed/>
                  <p:pic>
                    <p:nvPicPr>
                      <p:cNvPr id="28" name="对象 27">
                        <a:extLst>
                          <a:ext uri="{FF2B5EF4-FFF2-40B4-BE49-F238E27FC236}">
                            <a16:creationId xmlns:a16="http://schemas.microsoft.com/office/drawing/2014/main" xmlns="" id="{B89305F1-239B-453E-801C-C92C7FD1F1F9}"/>
                          </a:ext>
                        </a:extLst>
                      </p:cNvPr>
                      <p:cNvPicPr>
                        <a:picLocks noChangeAspect="1" noChangeArrowheads="1"/>
                      </p:cNvPicPr>
                      <p:nvPr/>
                    </p:nvPicPr>
                    <p:blipFill>
                      <a:blip r:embed="rId9"/>
                      <a:srcRect/>
                      <a:stretch>
                        <a:fillRect/>
                      </a:stretch>
                    </p:blipFill>
                    <p:spPr bwMode="auto">
                      <a:xfrm>
                        <a:off x="4559863" y="970825"/>
                        <a:ext cx="2286940" cy="557359"/>
                      </a:xfrm>
                      <a:prstGeom prst="rect">
                        <a:avLst/>
                      </a:prstGeom>
                      <a:noFill/>
                    </p:spPr>
                  </p:pic>
                </p:oleObj>
              </mc:Fallback>
            </mc:AlternateContent>
          </a:graphicData>
        </a:graphic>
      </p:graphicFrame>
    </p:spTree>
    <p:extLst>
      <p:ext uri="{BB962C8B-B14F-4D97-AF65-F5344CB8AC3E}">
        <p14:creationId xmlns:p14="http://schemas.microsoft.com/office/powerpoint/2010/main" val="399823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109ABD43-711F-425F-8939-0BFACE560776}"/>
              </a:ext>
            </a:extLst>
          </p:cNvPr>
          <p:cNvSpPr/>
          <p:nvPr/>
        </p:nvSpPr>
        <p:spPr>
          <a:xfrm>
            <a:off x="179492" y="111390"/>
            <a:ext cx="3239926"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Two-Dimensional PCA(2DPCA)</a:t>
            </a:r>
            <a:endParaRPr lang="zh-CN" altLang="en-US" dirty="0">
              <a:latin typeface="Times New Roman" panose="02020603050405020304" pitchFamily="18" charset="0"/>
              <a:ea typeface="宋体" panose="02010600030101010101" pitchFamily="2" charset="-122"/>
            </a:endParaRPr>
          </a:p>
        </p:txBody>
      </p:sp>
      <p:sp>
        <p:nvSpPr>
          <p:cNvPr id="4" name="文本框 3">
            <a:extLst>
              <a:ext uri="{FF2B5EF4-FFF2-40B4-BE49-F238E27FC236}">
                <a16:creationId xmlns:a16="http://schemas.microsoft.com/office/drawing/2014/main" xmlns="" id="{707EDE40-40C5-4FA0-98D9-A090F41B5DD1}"/>
              </a:ext>
            </a:extLst>
          </p:cNvPr>
          <p:cNvSpPr txBox="1"/>
          <p:nvPr/>
        </p:nvSpPr>
        <p:spPr>
          <a:xfrm>
            <a:off x="1421182" y="797013"/>
            <a:ext cx="1324404" cy="369332"/>
          </a:xfrm>
          <a:prstGeom prst="rect">
            <a:avLst/>
          </a:prstGeom>
          <a:noFill/>
        </p:spPr>
        <p:txBody>
          <a:bodyPr wrap="square" rtlCol="0">
            <a:spAutoFit/>
          </a:bodyPr>
          <a:lstStyle/>
          <a:p>
            <a:r>
              <a:rPr lang="zh-CN" altLang="en-US" dirty="0">
                <a:solidFill>
                  <a:srgbClr val="FF0000"/>
                </a:solidFill>
              </a:rPr>
              <a:t>特征选取：</a:t>
            </a:r>
            <a:endParaRPr lang="en-US" altLang="zh-CN" dirty="0">
              <a:solidFill>
                <a:srgbClr val="FF0000"/>
              </a:solidFill>
            </a:endParaRPr>
          </a:p>
        </p:txBody>
      </p:sp>
      <p:graphicFrame>
        <p:nvGraphicFramePr>
          <p:cNvPr id="5" name="对象 4">
            <a:extLst>
              <a:ext uri="{FF2B5EF4-FFF2-40B4-BE49-F238E27FC236}">
                <a16:creationId xmlns:a16="http://schemas.microsoft.com/office/drawing/2014/main" xmlns="" id="{E834ED92-E23A-4CED-ABBB-A198FC333271}"/>
              </a:ext>
            </a:extLst>
          </p:cNvPr>
          <p:cNvGraphicFramePr>
            <a:graphicFrameLocks noChangeAspect="1"/>
          </p:cNvGraphicFramePr>
          <p:nvPr>
            <p:extLst>
              <p:ext uri="{D42A27DB-BD31-4B8C-83A1-F6EECF244321}">
                <p14:modId xmlns:p14="http://schemas.microsoft.com/office/powerpoint/2010/main" val="745155066"/>
              </p:ext>
            </p:extLst>
          </p:nvPr>
        </p:nvGraphicFramePr>
        <p:xfrm>
          <a:off x="2698888" y="797013"/>
          <a:ext cx="2550918" cy="409969"/>
        </p:xfrm>
        <a:graphic>
          <a:graphicData uri="http://schemas.openxmlformats.org/presentationml/2006/ole">
            <mc:AlternateContent xmlns:mc="http://schemas.openxmlformats.org/markup-compatibility/2006">
              <mc:Choice xmlns:v="urn:schemas-microsoft-com:vml" Requires="v">
                <p:oleObj spid="_x0000_s7266" name="Equation" r:id="rId4" imgW="1422360" imgH="228600" progId="Equation.DSMT4">
                  <p:embed/>
                </p:oleObj>
              </mc:Choice>
              <mc:Fallback>
                <p:oleObj name="Equation" r:id="rId4" imgW="1422360" imgH="228600" progId="Equation.DSMT4">
                  <p:embed/>
                  <p:pic>
                    <p:nvPicPr>
                      <p:cNvPr id="15" name="对象 14">
                        <a:extLst>
                          <a:ext uri="{FF2B5EF4-FFF2-40B4-BE49-F238E27FC236}">
                            <a16:creationId xmlns:a16="http://schemas.microsoft.com/office/drawing/2014/main" xmlns="" id="{9BCD2B9A-5951-4751-8BD4-41138049E616}"/>
                          </a:ext>
                        </a:extLst>
                      </p:cNvPr>
                      <p:cNvPicPr/>
                      <p:nvPr/>
                    </p:nvPicPr>
                    <p:blipFill>
                      <a:blip r:embed="rId5"/>
                      <a:stretch>
                        <a:fillRect/>
                      </a:stretch>
                    </p:blipFill>
                    <p:spPr>
                      <a:xfrm>
                        <a:off x="2698888" y="797013"/>
                        <a:ext cx="2550918" cy="409969"/>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xmlns="" id="{B024A305-2410-4209-B9E1-B11ACDE3691C}"/>
              </a:ext>
            </a:extLst>
          </p:cNvPr>
          <p:cNvSpPr/>
          <p:nvPr/>
        </p:nvSpPr>
        <p:spPr>
          <a:xfrm>
            <a:off x="1421182" y="1371328"/>
            <a:ext cx="8919405" cy="1200329"/>
          </a:xfrm>
          <a:prstGeom prst="rect">
            <a:avLst/>
          </a:prstGeom>
        </p:spPr>
        <p:txBody>
          <a:bodyPr wrap="square">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得到一系列的特征向量              ，</a:t>
            </a:r>
            <a:r>
              <a:rPr lang="zh-CN" altLang="zh-CN" dirty="0">
                <a:latin typeface="Times New Roman" panose="02020603050405020304" pitchFamily="18" charset="0"/>
                <a:ea typeface="宋体" panose="02010600030101010101" pitchFamily="2" charset="-122"/>
                <a:cs typeface="Times New Roman" panose="02020603050405020304" pitchFamily="18" charset="0"/>
              </a:rPr>
              <a:t>它们被称为样本图像</a:t>
            </a:r>
            <a:r>
              <a:rPr lang="en-US" altLang="zh-CN" dirty="0">
                <a:latin typeface="Times New Roman" panose="02020603050405020304" pitchFamily="18" charset="0"/>
                <a:ea typeface="宋体" panose="02010600030101010101" pitchFamily="2" charset="-122"/>
              </a:rPr>
              <a:t>A</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的主成分</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获得的主分量矢量用于形成</a:t>
            </a:r>
            <a:r>
              <a:rPr lang="en-US" altLang="zh-CN" dirty="0">
                <a:latin typeface="Times New Roman" panose="02020603050405020304" pitchFamily="18" charset="0"/>
                <a:ea typeface="宋体" panose="02010600030101010101" pitchFamily="2" charset="-122"/>
              </a:rPr>
              <a:t>m</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d</a:t>
            </a:r>
            <a:r>
              <a:rPr lang="zh-CN" altLang="zh-CN" dirty="0">
                <a:latin typeface="Times New Roman" panose="02020603050405020304" pitchFamily="18" charset="0"/>
                <a:ea typeface="宋体" panose="02010600030101010101" pitchFamily="2" charset="-122"/>
                <a:cs typeface="Times New Roman" panose="02020603050405020304" pitchFamily="18" charset="0"/>
              </a:rPr>
              <a:t>矩阵</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rPr>
              <a:t>其被称为图像样本</a:t>
            </a:r>
            <a:r>
              <a:rPr lang="en-US" altLang="zh-CN" dirty="0">
                <a:latin typeface="Times New Roman" panose="02020603050405020304" pitchFamily="18" charset="0"/>
                <a:ea typeface="宋体" panose="02010600030101010101" pitchFamily="2" charset="-122"/>
              </a:rPr>
              <a:t>A</a:t>
            </a:r>
            <a:r>
              <a:rPr lang="zh-CN" altLang="zh-CN" dirty="0">
                <a:latin typeface="Times New Roman" panose="02020603050405020304" pitchFamily="18" charset="0"/>
                <a:ea typeface="宋体" panose="02010600030101010101" pitchFamily="2" charset="-122"/>
              </a:rPr>
              <a:t>的特征矩阵或特征图像</a:t>
            </a:r>
            <a:endParaRPr lang="zh-CN" altLang="en-US" dirty="0">
              <a:latin typeface="Times New Roman" panose="02020603050405020304" pitchFamily="18" charset="0"/>
              <a:ea typeface="宋体" panose="02010600030101010101" pitchFamily="2" charset="-122"/>
            </a:endParaRPr>
          </a:p>
          <a:p>
            <a:endParaRPr lang="zh-CN" altLang="en-US" dirty="0"/>
          </a:p>
        </p:txBody>
      </p:sp>
      <p:graphicFrame>
        <p:nvGraphicFramePr>
          <p:cNvPr id="8" name="对象 7">
            <a:extLst>
              <a:ext uri="{FF2B5EF4-FFF2-40B4-BE49-F238E27FC236}">
                <a16:creationId xmlns:a16="http://schemas.microsoft.com/office/drawing/2014/main" xmlns="" id="{7089D8DF-9AB2-4D47-9056-2F5450C72DC2}"/>
              </a:ext>
            </a:extLst>
          </p:cNvPr>
          <p:cNvGraphicFramePr>
            <a:graphicFrameLocks noChangeAspect="1"/>
          </p:cNvGraphicFramePr>
          <p:nvPr>
            <p:extLst>
              <p:ext uri="{D42A27DB-BD31-4B8C-83A1-F6EECF244321}">
                <p14:modId xmlns:p14="http://schemas.microsoft.com/office/powerpoint/2010/main" val="4180585850"/>
              </p:ext>
            </p:extLst>
          </p:nvPr>
        </p:nvGraphicFramePr>
        <p:xfrm>
          <a:off x="3855927" y="1458553"/>
          <a:ext cx="738423" cy="316467"/>
        </p:xfrm>
        <a:graphic>
          <a:graphicData uri="http://schemas.openxmlformats.org/presentationml/2006/ole">
            <mc:AlternateContent xmlns:mc="http://schemas.openxmlformats.org/markup-compatibility/2006">
              <mc:Choice xmlns:v="urn:schemas-microsoft-com:vml" Requires="v">
                <p:oleObj spid="_x0000_s7267" name="Equation" r:id="rId6" imgW="533160" imgH="228600" progId="Equation.DSMT4">
                  <p:embed/>
                </p:oleObj>
              </mc:Choice>
              <mc:Fallback>
                <p:oleObj name="Equation" r:id="rId6" imgW="533160" imgH="228600" progId="Equation.DSMT4">
                  <p:embed/>
                  <p:pic>
                    <p:nvPicPr>
                      <p:cNvPr id="0" name=""/>
                      <p:cNvPicPr/>
                      <p:nvPr/>
                    </p:nvPicPr>
                    <p:blipFill>
                      <a:blip r:embed="rId7"/>
                      <a:stretch>
                        <a:fillRect/>
                      </a:stretch>
                    </p:blipFill>
                    <p:spPr>
                      <a:xfrm>
                        <a:off x="3855927" y="1458553"/>
                        <a:ext cx="738423" cy="316467"/>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xmlns="" id="{0C995F1C-C756-47D6-9341-C3555621537C}"/>
              </a:ext>
            </a:extLst>
          </p:cNvPr>
          <p:cNvGraphicFramePr>
            <a:graphicFrameLocks noChangeAspect="1"/>
          </p:cNvGraphicFramePr>
          <p:nvPr>
            <p:extLst>
              <p:ext uri="{D42A27DB-BD31-4B8C-83A1-F6EECF244321}">
                <p14:modId xmlns:p14="http://schemas.microsoft.com/office/powerpoint/2010/main" val="1519689469"/>
              </p:ext>
            </p:extLst>
          </p:nvPr>
        </p:nvGraphicFramePr>
        <p:xfrm>
          <a:off x="3254040" y="1867391"/>
          <a:ext cx="1340310" cy="377552"/>
        </p:xfrm>
        <a:graphic>
          <a:graphicData uri="http://schemas.openxmlformats.org/presentationml/2006/ole">
            <mc:AlternateContent xmlns:mc="http://schemas.openxmlformats.org/markup-compatibility/2006">
              <mc:Choice xmlns:v="urn:schemas-microsoft-com:vml" Requires="v">
                <p:oleObj spid="_x0000_s7268" name="Equation" r:id="rId8" imgW="901440" imgH="253800" progId="Equation.DSMT4">
                  <p:embed/>
                </p:oleObj>
              </mc:Choice>
              <mc:Fallback>
                <p:oleObj name="Equation" r:id="rId8" imgW="901440" imgH="253800" progId="Equation.DSMT4">
                  <p:embed/>
                  <p:pic>
                    <p:nvPicPr>
                      <p:cNvPr id="8" name="对象 7">
                        <a:extLst>
                          <a:ext uri="{FF2B5EF4-FFF2-40B4-BE49-F238E27FC236}">
                            <a16:creationId xmlns:a16="http://schemas.microsoft.com/office/drawing/2014/main" xmlns="" id="{7089D8DF-9AB2-4D47-9056-2F5450C72DC2}"/>
                          </a:ext>
                        </a:extLst>
                      </p:cNvPr>
                      <p:cNvPicPr/>
                      <p:nvPr/>
                    </p:nvPicPr>
                    <p:blipFill>
                      <a:blip r:embed="rId9"/>
                      <a:stretch>
                        <a:fillRect/>
                      </a:stretch>
                    </p:blipFill>
                    <p:spPr>
                      <a:xfrm>
                        <a:off x="3254040" y="1867391"/>
                        <a:ext cx="1340310" cy="377552"/>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xmlns="" id="{44652EA3-A40C-4009-9697-71CD6FCD3224}"/>
              </a:ext>
            </a:extLst>
          </p:cNvPr>
          <p:cNvGraphicFramePr>
            <a:graphicFrameLocks noChangeAspect="1"/>
          </p:cNvGraphicFramePr>
          <p:nvPr>
            <p:extLst>
              <p:ext uri="{D42A27DB-BD31-4B8C-83A1-F6EECF244321}">
                <p14:modId xmlns:p14="http://schemas.microsoft.com/office/powerpoint/2010/main" val="1427487204"/>
              </p:ext>
            </p:extLst>
          </p:nvPr>
        </p:nvGraphicFramePr>
        <p:xfrm>
          <a:off x="4665534" y="3493918"/>
          <a:ext cx="1640943" cy="428072"/>
        </p:xfrm>
        <a:graphic>
          <a:graphicData uri="http://schemas.openxmlformats.org/presentationml/2006/ole">
            <mc:AlternateContent xmlns:mc="http://schemas.openxmlformats.org/markup-compatibility/2006">
              <mc:Choice xmlns:v="urn:schemas-microsoft-com:vml" Requires="v">
                <p:oleObj spid="_x0000_s7269" name="Equation" r:id="rId10" imgW="1168200" imgH="304560" progId="Equation.DSMT4">
                  <p:embed/>
                </p:oleObj>
              </mc:Choice>
              <mc:Fallback>
                <p:oleObj name="Equation" r:id="rId10" imgW="1168200" imgH="304560" progId="Equation.DSMT4">
                  <p:embed/>
                  <p:pic>
                    <p:nvPicPr>
                      <p:cNvPr id="9" name="对象 8">
                        <a:extLst>
                          <a:ext uri="{FF2B5EF4-FFF2-40B4-BE49-F238E27FC236}">
                            <a16:creationId xmlns:a16="http://schemas.microsoft.com/office/drawing/2014/main" xmlns="" id="{0C995F1C-C756-47D6-9341-C3555621537C}"/>
                          </a:ext>
                        </a:extLst>
                      </p:cNvPr>
                      <p:cNvPicPr/>
                      <p:nvPr/>
                    </p:nvPicPr>
                    <p:blipFill>
                      <a:blip r:embed="rId11"/>
                      <a:stretch>
                        <a:fillRect/>
                      </a:stretch>
                    </p:blipFill>
                    <p:spPr>
                      <a:xfrm>
                        <a:off x="4665534" y="3493918"/>
                        <a:ext cx="1640943" cy="428072"/>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xmlns="" id="{C8BACAF0-37C2-4EAC-92DF-3EA972241B88}"/>
              </a:ext>
            </a:extLst>
          </p:cNvPr>
          <p:cNvSpPr/>
          <p:nvPr/>
        </p:nvSpPr>
        <p:spPr>
          <a:xfrm>
            <a:off x="1391546" y="3451679"/>
            <a:ext cx="8949040" cy="1200329"/>
          </a:xfrm>
          <a:prstGeom prst="rect">
            <a:avLst/>
          </a:prstGeom>
        </p:spPr>
        <p:txBody>
          <a:bodyPr wrap="square">
            <a:spAutoFit/>
          </a:bodyPr>
          <a:lstStyle/>
          <a:p>
            <a:pPr>
              <a:lnSpc>
                <a:spcPct val="150000"/>
              </a:lnSpc>
            </a:pPr>
            <a:r>
              <a:rPr lang="zh-CN" altLang="en-US" dirty="0">
                <a:solidFill>
                  <a:srgbClr val="FF0000"/>
                </a:solidFill>
              </a:rPr>
              <a:t>图像分类：</a:t>
            </a:r>
            <a:r>
              <a:rPr lang="zh-CN" altLang="en-US" dirty="0">
                <a:latin typeface="Times New Roman" panose="02020603050405020304" pitchFamily="18" charset="0"/>
                <a:ea typeface="宋体" panose="02010600030101010101" pitchFamily="2" charset="-122"/>
                <a:cs typeface="Times New Roman" panose="02020603050405020304" pitchFamily="18" charset="0"/>
              </a:rPr>
              <a:t>假设有两个特征矩阵                             和                                    ，使用最近邻分类器进行分类，距离由下式定义：</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12" name="矩形 11">
            <a:extLst>
              <a:ext uri="{FF2B5EF4-FFF2-40B4-BE49-F238E27FC236}">
                <a16:creationId xmlns:a16="http://schemas.microsoft.com/office/drawing/2014/main" xmlns="" id="{26927F29-080E-42D7-B64A-C26CDB9FD6E0}"/>
              </a:ext>
            </a:extLst>
          </p:cNvPr>
          <p:cNvSpPr/>
          <p:nvPr/>
        </p:nvSpPr>
        <p:spPr>
          <a:xfrm>
            <a:off x="1421182" y="2329357"/>
            <a:ext cx="6096000" cy="870751"/>
          </a:xfrm>
          <a:prstGeom prst="rect">
            <a:avLst/>
          </a:prstGeom>
        </p:spPr>
        <p:txBody>
          <a:bodyPr>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针对一幅图像：</a:t>
            </a:r>
            <a:r>
              <a:rPr lang="en-US" altLang="zh-CN" dirty="0">
                <a:latin typeface="Times New Roman" panose="02020603050405020304" pitchFamily="18" charset="0"/>
                <a:ea typeface="宋体" panose="02010600030101010101" pitchFamily="2" charset="-122"/>
                <a:cs typeface="Times New Roman" panose="02020603050405020304" pitchFamily="18" charset="0"/>
              </a:rPr>
              <a:t>2DPCA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得到的为一个矩阵</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PCA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得到的为一个向量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3" name="对象 12">
            <a:extLst>
              <a:ext uri="{FF2B5EF4-FFF2-40B4-BE49-F238E27FC236}">
                <a16:creationId xmlns:a16="http://schemas.microsoft.com/office/drawing/2014/main" xmlns="" id="{75106DFF-8FD4-4354-84C0-F5CC894A48C7}"/>
              </a:ext>
            </a:extLst>
          </p:cNvPr>
          <p:cNvGraphicFramePr>
            <a:graphicFrameLocks noChangeAspect="1"/>
          </p:cNvGraphicFramePr>
          <p:nvPr>
            <p:extLst>
              <p:ext uri="{D42A27DB-BD31-4B8C-83A1-F6EECF244321}">
                <p14:modId xmlns:p14="http://schemas.microsoft.com/office/powerpoint/2010/main" val="2315461799"/>
              </p:ext>
            </p:extLst>
          </p:nvPr>
        </p:nvGraphicFramePr>
        <p:xfrm>
          <a:off x="6528288" y="3463279"/>
          <a:ext cx="1977786" cy="489349"/>
        </p:xfrm>
        <a:graphic>
          <a:graphicData uri="http://schemas.openxmlformats.org/presentationml/2006/ole">
            <mc:AlternateContent xmlns:mc="http://schemas.openxmlformats.org/markup-compatibility/2006">
              <mc:Choice xmlns:v="urn:schemas-microsoft-com:vml" Requires="v">
                <p:oleObj spid="_x0000_s7270" name="Equation" r:id="rId12" imgW="1231560" imgH="304560" progId="Equation.DSMT4">
                  <p:embed/>
                </p:oleObj>
              </mc:Choice>
              <mc:Fallback>
                <p:oleObj name="Equation" r:id="rId12" imgW="1231560" imgH="304560" progId="Equation.DSMT4">
                  <p:embed/>
                  <p:pic>
                    <p:nvPicPr>
                      <p:cNvPr id="10" name="对象 9">
                        <a:extLst>
                          <a:ext uri="{FF2B5EF4-FFF2-40B4-BE49-F238E27FC236}">
                            <a16:creationId xmlns:a16="http://schemas.microsoft.com/office/drawing/2014/main" xmlns="" id="{44652EA3-A40C-4009-9697-71CD6FCD3224}"/>
                          </a:ext>
                        </a:extLst>
                      </p:cNvPr>
                      <p:cNvPicPr/>
                      <p:nvPr/>
                    </p:nvPicPr>
                    <p:blipFill>
                      <a:blip r:embed="rId13"/>
                      <a:stretch>
                        <a:fillRect/>
                      </a:stretch>
                    </p:blipFill>
                    <p:spPr>
                      <a:xfrm>
                        <a:off x="6528288" y="3463279"/>
                        <a:ext cx="1977786" cy="489349"/>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xmlns="" id="{75A9BE98-485F-4664-BDA6-79E498C01409}"/>
              </a:ext>
            </a:extLst>
          </p:cNvPr>
          <p:cNvGraphicFramePr>
            <a:graphicFrameLocks noChangeAspect="1"/>
          </p:cNvGraphicFramePr>
          <p:nvPr>
            <p:extLst>
              <p:ext uri="{D42A27DB-BD31-4B8C-83A1-F6EECF244321}">
                <p14:modId xmlns:p14="http://schemas.microsoft.com/office/powerpoint/2010/main" val="3279431898"/>
              </p:ext>
            </p:extLst>
          </p:nvPr>
        </p:nvGraphicFramePr>
        <p:xfrm>
          <a:off x="4469181" y="4297680"/>
          <a:ext cx="2519889" cy="639375"/>
        </p:xfrm>
        <a:graphic>
          <a:graphicData uri="http://schemas.openxmlformats.org/presentationml/2006/ole">
            <mc:AlternateContent xmlns:mc="http://schemas.openxmlformats.org/markup-compatibility/2006">
              <mc:Choice xmlns:v="urn:schemas-microsoft-com:vml" Requires="v">
                <p:oleObj spid="_x0000_s7271" name="Equation" r:id="rId14" imgW="1701720" imgH="431640" progId="Equation.DSMT4">
                  <p:embed/>
                </p:oleObj>
              </mc:Choice>
              <mc:Fallback>
                <p:oleObj name="Equation" r:id="rId14" imgW="1701720" imgH="431640" progId="Equation.DSMT4">
                  <p:embed/>
                  <p:pic>
                    <p:nvPicPr>
                      <p:cNvPr id="0" name=""/>
                      <p:cNvPicPr/>
                      <p:nvPr/>
                    </p:nvPicPr>
                    <p:blipFill>
                      <a:blip r:embed="rId15"/>
                      <a:stretch>
                        <a:fillRect/>
                      </a:stretch>
                    </p:blipFill>
                    <p:spPr>
                      <a:xfrm>
                        <a:off x="4469181" y="4297680"/>
                        <a:ext cx="2519889" cy="639375"/>
                      </a:xfrm>
                      <a:prstGeom prst="rect">
                        <a:avLst/>
                      </a:prstGeom>
                    </p:spPr>
                  </p:pic>
                </p:oleObj>
              </mc:Fallback>
            </mc:AlternateContent>
          </a:graphicData>
        </a:graphic>
      </p:graphicFrame>
      <p:sp>
        <p:nvSpPr>
          <p:cNvPr id="15" name="矩形 14">
            <a:extLst>
              <a:ext uri="{FF2B5EF4-FFF2-40B4-BE49-F238E27FC236}">
                <a16:creationId xmlns:a16="http://schemas.microsoft.com/office/drawing/2014/main" xmlns="" id="{DEACBF91-B016-4F98-8914-227456A8586B}"/>
              </a:ext>
            </a:extLst>
          </p:cNvPr>
          <p:cNvSpPr/>
          <p:nvPr/>
        </p:nvSpPr>
        <p:spPr>
          <a:xfrm>
            <a:off x="1421181" y="4876946"/>
            <a:ext cx="8919405" cy="870751"/>
          </a:xfrm>
          <a:prstGeom prst="rect">
            <a:avLst/>
          </a:prstGeom>
        </p:spPr>
        <p:txBody>
          <a:bodyPr wrap="square">
            <a:spAutoFit/>
          </a:bodyPr>
          <a:lstStyle/>
          <a:p>
            <a:pPr>
              <a:lnSpc>
                <a:spcPct val="150000"/>
              </a:lnSpc>
            </a:pPr>
            <a:r>
              <a:rPr lang="zh-CN" altLang="zh-CN" dirty="0">
                <a:latin typeface="Times New Roman" panose="02020603050405020304" pitchFamily="18" charset="0"/>
                <a:ea typeface="宋体" panose="02010600030101010101" pitchFamily="2" charset="-122"/>
                <a:cs typeface="Times New Roman" panose="02020603050405020304" pitchFamily="18" charset="0"/>
              </a:rPr>
              <a:t>假设训练样本是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dirty="0">
                <a:latin typeface="Times New Roman" panose="02020603050405020304" pitchFamily="18" charset="0"/>
                <a:ea typeface="宋体" panose="02010600030101010101" pitchFamily="2" charset="-122"/>
                <a:cs typeface="Times New Roman" panose="02020603050405020304" pitchFamily="18" charset="0"/>
              </a:rPr>
              <a:t>是训练样本的总数），并且每个样本被分配给定的类别</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latin typeface="Times New Roman" panose="02020603050405020304" pitchFamily="18" charset="0"/>
                <a:ea typeface="宋体" panose="02010600030101010101" pitchFamily="2" charset="-122"/>
                <a:cs typeface="Times New Roman" panose="02020603050405020304" pitchFamily="18" charset="0"/>
              </a:rPr>
              <a:t>。如果是</a:t>
            </a:r>
            <a:r>
              <a:rPr lang="zh-CN" altLang="en-US" dirty="0">
                <a:latin typeface="Times New Roman" panose="02020603050405020304" pitchFamily="18" charset="0"/>
                <a:ea typeface="宋体" panose="02010600030101010101" pitchFamily="2" charset="-122"/>
                <a:cs typeface="Times New Roman" panose="02020603050405020304" pitchFamily="18" charset="0"/>
              </a:rPr>
              <a:t>测试样本</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dirty="0">
                <a:latin typeface="Times New Roman" panose="02020603050405020304" pitchFamily="18" charset="0"/>
                <a:ea typeface="宋体" panose="02010600030101010101" pitchFamily="2" charset="-122"/>
                <a:cs typeface="Times New Roman" panose="02020603050405020304" pitchFamily="18" charset="0"/>
              </a:rPr>
              <a:t>满足                                                ，则得到</a:t>
            </a:r>
          </a:p>
        </p:txBody>
      </p:sp>
      <p:graphicFrame>
        <p:nvGraphicFramePr>
          <p:cNvPr id="16" name="对象 15">
            <a:extLst>
              <a:ext uri="{FF2B5EF4-FFF2-40B4-BE49-F238E27FC236}">
                <a16:creationId xmlns:a16="http://schemas.microsoft.com/office/drawing/2014/main" xmlns="" id="{3AB74F11-EA57-4265-82CD-19C22A27821E}"/>
              </a:ext>
            </a:extLst>
          </p:cNvPr>
          <p:cNvGraphicFramePr>
            <a:graphicFrameLocks noChangeAspect="1"/>
          </p:cNvGraphicFramePr>
          <p:nvPr>
            <p:extLst>
              <p:ext uri="{D42A27DB-BD31-4B8C-83A1-F6EECF244321}">
                <p14:modId xmlns:p14="http://schemas.microsoft.com/office/powerpoint/2010/main" val="3493219623"/>
              </p:ext>
            </p:extLst>
          </p:nvPr>
        </p:nvGraphicFramePr>
        <p:xfrm>
          <a:off x="3136128" y="4990339"/>
          <a:ext cx="1253181" cy="341777"/>
        </p:xfrm>
        <a:graphic>
          <a:graphicData uri="http://schemas.openxmlformats.org/presentationml/2006/ole">
            <mc:AlternateContent xmlns:mc="http://schemas.openxmlformats.org/markup-compatibility/2006">
              <mc:Choice xmlns:v="urn:schemas-microsoft-com:vml" Requires="v">
                <p:oleObj spid="_x0000_s7272" name="Equation" r:id="rId16" imgW="838080" imgH="228600" progId="Equation.DSMT4">
                  <p:embed/>
                </p:oleObj>
              </mc:Choice>
              <mc:Fallback>
                <p:oleObj name="Equation" r:id="rId16" imgW="838080" imgH="228600" progId="Equation.DSMT4">
                  <p:embed/>
                  <p:pic>
                    <p:nvPicPr>
                      <p:cNvPr id="0" name=""/>
                      <p:cNvPicPr/>
                      <p:nvPr/>
                    </p:nvPicPr>
                    <p:blipFill>
                      <a:blip r:embed="rId17"/>
                      <a:stretch>
                        <a:fillRect/>
                      </a:stretch>
                    </p:blipFill>
                    <p:spPr>
                      <a:xfrm>
                        <a:off x="3136128" y="4990339"/>
                        <a:ext cx="1253181" cy="341777"/>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xmlns="" id="{1A535BA4-3F30-42CD-B83D-7A079FB2F205}"/>
              </a:ext>
            </a:extLst>
          </p:cNvPr>
          <p:cNvGraphicFramePr>
            <a:graphicFrameLocks noChangeAspect="1"/>
          </p:cNvGraphicFramePr>
          <p:nvPr>
            <p:extLst>
              <p:ext uri="{D42A27DB-BD31-4B8C-83A1-F6EECF244321}">
                <p14:modId xmlns:p14="http://schemas.microsoft.com/office/powerpoint/2010/main" val="2026489630"/>
              </p:ext>
            </p:extLst>
          </p:nvPr>
        </p:nvGraphicFramePr>
        <p:xfrm>
          <a:off x="1980691" y="5257447"/>
          <a:ext cx="454969" cy="502011"/>
        </p:xfrm>
        <a:graphic>
          <a:graphicData uri="http://schemas.openxmlformats.org/presentationml/2006/ole">
            <mc:AlternateContent xmlns:mc="http://schemas.openxmlformats.org/markup-compatibility/2006">
              <mc:Choice xmlns:v="urn:schemas-microsoft-com:vml" Requires="v">
                <p:oleObj spid="_x0000_s7273" name="Equation" r:id="rId18" imgW="190440" imgH="228600" progId="Equation.DSMT4">
                  <p:embed/>
                </p:oleObj>
              </mc:Choice>
              <mc:Fallback>
                <p:oleObj name="Equation" r:id="rId18" imgW="190440" imgH="228600" progId="Equation.DSMT4">
                  <p:embed/>
                  <p:pic>
                    <p:nvPicPr>
                      <p:cNvPr id="0" name=""/>
                      <p:cNvPicPr/>
                      <p:nvPr/>
                    </p:nvPicPr>
                    <p:blipFill>
                      <a:blip r:embed="rId19"/>
                      <a:stretch>
                        <a:fillRect/>
                      </a:stretch>
                    </p:blipFill>
                    <p:spPr>
                      <a:xfrm>
                        <a:off x="1980691" y="5257447"/>
                        <a:ext cx="454969" cy="502011"/>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xmlns="" id="{847729E3-C1D8-4593-8828-9D95F975EA02}"/>
              </a:ext>
            </a:extLst>
          </p:cNvPr>
          <p:cNvGraphicFramePr>
            <a:graphicFrameLocks noChangeAspect="1"/>
          </p:cNvGraphicFramePr>
          <p:nvPr>
            <p:extLst>
              <p:ext uri="{D42A27DB-BD31-4B8C-83A1-F6EECF244321}">
                <p14:modId xmlns:p14="http://schemas.microsoft.com/office/powerpoint/2010/main" val="2829388111"/>
              </p:ext>
            </p:extLst>
          </p:nvPr>
        </p:nvGraphicFramePr>
        <p:xfrm>
          <a:off x="4840158" y="5372254"/>
          <a:ext cx="2677023" cy="418284"/>
        </p:xfrm>
        <a:graphic>
          <a:graphicData uri="http://schemas.openxmlformats.org/presentationml/2006/ole">
            <mc:AlternateContent xmlns:mc="http://schemas.openxmlformats.org/markup-compatibility/2006">
              <mc:Choice xmlns:v="urn:schemas-microsoft-com:vml" Requires="v">
                <p:oleObj spid="_x0000_s7274" name="Equation" r:id="rId20" imgW="2031840" imgH="317160" progId="Equation.DSMT4">
                  <p:embed/>
                </p:oleObj>
              </mc:Choice>
              <mc:Fallback>
                <p:oleObj name="Equation" r:id="rId20" imgW="2031840" imgH="317160" progId="Equation.DSMT4">
                  <p:embed/>
                  <p:pic>
                    <p:nvPicPr>
                      <p:cNvPr id="14" name="对象 13">
                        <a:extLst>
                          <a:ext uri="{FF2B5EF4-FFF2-40B4-BE49-F238E27FC236}">
                            <a16:creationId xmlns:a16="http://schemas.microsoft.com/office/drawing/2014/main" xmlns="" id="{75A9BE98-485F-4664-BDA6-79E498C01409}"/>
                          </a:ext>
                        </a:extLst>
                      </p:cNvPr>
                      <p:cNvPicPr/>
                      <p:nvPr/>
                    </p:nvPicPr>
                    <p:blipFill>
                      <a:blip r:embed="rId21"/>
                      <a:stretch>
                        <a:fillRect/>
                      </a:stretch>
                    </p:blipFill>
                    <p:spPr>
                      <a:xfrm>
                        <a:off x="4840158" y="5372254"/>
                        <a:ext cx="2677023" cy="418284"/>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xmlns="" id="{041D08A4-F0E4-40C2-B994-3EDBB3CCF871}"/>
              </a:ext>
            </a:extLst>
          </p:cNvPr>
          <p:cNvGraphicFramePr>
            <a:graphicFrameLocks noChangeAspect="1"/>
          </p:cNvGraphicFramePr>
          <p:nvPr>
            <p:extLst>
              <p:ext uri="{D42A27DB-BD31-4B8C-83A1-F6EECF244321}">
                <p14:modId xmlns:p14="http://schemas.microsoft.com/office/powerpoint/2010/main" val="3749905561"/>
              </p:ext>
            </p:extLst>
          </p:nvPr>
        </p:nvGraphicFramePr>
        <p:xfrm>
          <a:off x="8565491" y="5352934"/>
          <a:ext cx="807623" cy="415349"/>
        </p:xfrm>
        <a:graphic>
          <a:graphicData uri="http://schemas.openxmlformats.org/presentationml/2006/ole">
            <mc:AlternateContent xmlns:mc="http://schemas.openxmlformats.org/markup-compatibility/2006">
              <mc:Choice xmlns:v="urn:schemas-microsoft-com:vml" Requires="v">
                <p:oleObj spid="_x0000_s7275" name="Equation" r:id="rId22" imgW="444240" imgH="228600" progId="Equation.DSMT4">
                  <p:embed/>
                </p:oleObj>
              </mc:Choice>
              <mc:Fallback>
                <p:oleObj name="Equation" r:id="rId22" imgW="444240" imgH="228600" progId="Equation.DSMT4">
                  <p:embed/>
                  <p:pic>
                    <p:nvPicPr>
                      <p:cNvPr id="0" name=""/>
                      <p:cNvPicPr/>
                      <p:nvPr/>
                    </p:nvPicPr>
                    <p:blipFill>
                      <a:blip r:embed="rId23"/>
                      <a:stretch>
                        <a:fillRect/>
                      </a:stretch>
                    </p:blipFill>
                    <p:spPr>
                      <a:xfrm>
                        <a:off x="8565491" y="5352934"/>
                        <a:ext cx="807623" cy="415349"/>
                      </a:xfrm>
                      <a:prstGeom prst="rect">
                        <a:avLst/>
                      </a:prstGeom>
                    </p:spPr>
                  </p:pic>
                </p:oleObj>
              </mc:Fallback>
            </mc:AlternateContent>
          </a:graphicData>
        </a:graphic>
      </p:graphicFrame>
    </p:spTree>
    <p:extLst>
      <p:ext uri="{BB962C8B-B14F-4D97-AF65-F5344CB8AC3E}">
        <p14:creationId xmlns:p14="http://schemas.microsoft.com/office/powerpoint/2010/main" val="316650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1" grpId="0"/>
      <p:bldP spid="12"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109ABD43-711F-425F-8939-0BFACE560776}"/>
              </a:ext>
            </a:extLst>
          </p:cNvPr>
          <p:cNvSpPr/>
          <p:nvPr/>
        </p:nvSpPr>
        <p:spPr>
          <a:xfrm>
            <a:off x="179492" y="111390"/>
            <a:ext cx="3239926"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Two-Dimensional PCA(2DPCA)</a:t>
            </a:r>
            <a:endParaRPr lang="zh-CN" altLang="en-US" dirty="0">
              <a:latin typeface="Times New Roman" panose="02020603050405020304" pitchFamily="18" charset="0"/>
              <a:ea typeface="宋体" panose="02010600030101010101" pitchFamily="2" charset="-122"/>
            </a:endParaRPr>
          </a:p>
        </p:txBody>
      </p:sp>
      <p:pic>
        <p:nvPicPr>
          <p:cNvPr id="2" name="图片 1">
            <a:extLst>
              <a:ext uri="{FF2B5EF4-FFF2-40B4-BE49-F238E27FC236}">
                <a16:creationId xmlns:a16="http://schemas.microsoft.com/office/drawing/2014/main" xmlns="" id="{890A420D-934B-4363-97BF-F6056EEB3749}"/>
              </a:ext>
            </a:extLst>
          </p:cNvPr>
          <p:cNvPicPr>
            <a:picLocks noChangeAspect="1"/>
          </p:cNvPicPr>
          <p:nvPr/>
        </p:nvPicPr>
        <p:blipFill>
          <a:blip r:embed="rId3"/>
          <a:stretch>
            <a:fillRect/>
          </a:stretch>
        </p:blipFill>
        <p:spPr>
          <a:xfrm>
            <a:off x="179492" y="717464"/>
            <a:ext cx="6332658" cy="1865098"/>
          </a:xfrm>
          <a:prstGeom prst="rect">
            <a:avLst/>
          </a:prstGeom>
        </p:spPr>
      </p:pic>
      <p:pic>
        <p:nvPicPr>
          <p:cNvPr id="4" name="图片 3">
            <a:extLst>
              <a:ext uri="{FF2B5EF4-FFF2-40B4-BE49-F238E27FC236}">
                <a16:creationId xmlns:a16="http://schemas.microsoft.com/office/drawing/2014/main" xmlns="" id="{063190D4-7815-4F5B-8FCA-6CB72B91FB15}"/>
              </a:ext>
            </a:extLst>
          </p:cNvPr>
          <p:cNvPicPr>
            <a:picLocks noChangeAspect="1"/>
          </p:cNvPicPr>
          <p:nvPr/>
        </p:nvPicPr>
        <p:blipFill>
          <a:blip r:embed="rId4"/>
          <a:stretch>
            <a:fillRect/>
          </a:stretch>
        </p:blipFill>
        <p:spPr>
          <a:xfrm>
            <a:off x="6764038" y="562103"/>
            <a:ext cx="5149616" cy="4040917"/>
          </a:xfrm>
          <a:prstGeom prst="rect">
            <a:avLst/>
          </a:prstGeom>
        </p:spPr>
      </p:pic>
      <p:sp>
        <p:nvSpPr>
          <p:cNvPr id="5" name="矩形 4">
            <a:extLst>
              <a:ext uri="{FF2B5EF4-FFF2-40B4-BE49-F238E27FC236}">
                <a16:creationId xmlns:a16="http://schemas.microsoft.com/office/drawing/2014/main" xmlns="" id="{41083413-2A0C-4969-A9BE-7B717FA877F9}"/>
              </a:ext>
            </a:extLst>
          </p:cNvPr>
          <p:cNvSpPr/>
          <p:nvPr/>
        </p:nvSpPr>
        <p:spPr>
          <a:xfrm>
            <a:off x="668038" y="2913527"/>
            <a:ext cx="6096000" cy="3369449"/>
          </a:xfrm>
          <a:prstGeom prst="rect">
            <a:avLst/>
          </a:prstGeom>
        </p:spPr>
        <p:txBody>
          <a:bodyPr>
            <a:spAutoFit/>
          </a:bodyPr>
          <a:lstStyle/>
          <a:p>
            <a:pPr indent="304800" algn="just">
              <a:lnSpc>
                <a:spcPct val="150000"/>
              </a:lnSpc>
              <a:spcAft>
                <a:spcPts val="0"/>
              </a:spcAft>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左边图像显示了利用得到的投影向量进行重建的实验结果。</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第一个子图像包含原始图像的大部分</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信息</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。随着</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k</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值的增加，包含的信息（图像的能量）逐渐变弱。</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spcAft>
                <a:spcPts val="0"/>
              </a:spcAft>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右</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图显示了特征值的大小</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。随着序号的增加特征值</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快速收敛到零，这与</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左边图</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的结果完全一致。</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因此，我们可以得出结论，图像的能量</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大都</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集中在</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前几个</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分量上</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所以</a:t>
            </a:r>
            <a:r>
              <a:rPr lang="zh-CN" altLang="zh-CN" dirty="0">
                <a:latin typeface="Times New Roman" panose="02020603050405020304" pitchFamily="18" charset="0"/>
                <a:ea typeface="宋体" panose="02010600030101010101" pitchFamily="2" charset="-122"/>
                <a:cs typeface="Times New Roman" panose="02020603050405020304" pitchFamily="18" charset="0"/>
              </a:rPr>
              <a:t>使用这些分量来表示图像以用于识别</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dirty="0">
                <a:latin typeface="Times New Roman" panose="02020603050405020304" pitchFamily="18" charset="0"/>
                <a:ea typeface="宋体" panose="02010600030101010101" pitchFamily="2" charset="-122"/>
                <a:cs typeface="Times New Roman" panose="02020603050405020304" pitchFamily="18" charset="0"/>
              </a:rPr>
              <a:t>目的是合理的。</a:t>
            </a:r>
            <a:endParaRPr lang="zh-CN" altLang="en-US" dirty="0"/>
          </a:p>
        </p:txBody>
      </p:sp>
    </p:spTree>
    <p:extLst>
      <p:ext uri="{BB962C8B-B14F-4D97-AF65-F5344CB8AC3E}">
        <p14:creationId xmlns:p14="http://schemas.microsoft.com/office/powerpoint/2010/main" val="216901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109ABD43-711F-425F-8939-0BFACE560776}"/>
              </a:ext>
            </a:extLst>
          </p:cNvPr>
          <p:cNvSpPr/>
          <p:nvPr/>
        </p:nvSpPr>
        <p:spPr>
          <a:xfrm>
            <a:off x="179492" y="111390"/>
            <a:ext cx="3239926"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Two-Dimensional PCA(2DPCA)</a:t>
            </a:r>
            <a:endParaRPr lang="zh-CN" altLang="en-US" dirty="0">
              <a:latin typeface="Times New Roman" panose="02020603050405020304" pitchFamily="18" charset="0"/>
              <a:ea typeface="宋体" panose="02010600030101010101" pitchFamily="2" charset="-122"/>
            </a:endParaRPr>
          </a:p>
        </p:txBody>
      </p:sp>
      <p:pic>
        <p:nvPicPr>
          <p:cNvPr id="2" name="图片 1">
            <a:extLst>
              <a:ext uri="{FF2B5EF4-FFF2-40B4-BE49-F238E27FC236}">
                <a16:creationId xmlns:a16="http://schemas.microsoft.com/office/drawing/2014/main" xmlns="" id="{47412CBD-A761-4AD4-B047-C0564E7D9180}"/>
              </a:ext>
            </a:extLst>
          </p:cNvPr>
          <p:cNvPicPr>
            <a:picLocks noChangeAspect="1"/>
          </p:cNvPicPr>
          <p:nvPr/>
        </p:nvPicPr>
        <p:blipFill>
          <a:blip r:embed="rId3"/>
          <a:stretch>
            <a:fillRect/>
          </a:stretch>
        </p:blipFill>
        <p:spPr>
          <a:xfrm>
            <a:off x="430169" y="589262"/>
            <a:ext cx="5276850" cy="3257550"/>
          </a:xfrm>
          <a:prstGeom prst="rect">
            <a:avLst/>
          </a:prstGeom>
        </p:spPr>
      </p:pic>
      <p:pic>
        <p:nvPicPr>
          <p:cNvPr id="6" name="图片 5">
            <a:extLst>
              <a:ext uri="{FF2B5EF4-FFF2-40B4-BE49-F238E27FC236}">
                <a16:creationId xmlns:a16="http://schemas.microsoft.com/office/drawing/2014/main" xmlns="" id="{5D3CBCC7-A4B5-4007-8AD1-D0887B5C08B9}"/>
              </a:ext>
            </a:extLst>
          </p:cNvPr>
          <p:cNvPicPr>
            <a:picLocks noChangeAspect="1"/>
          </p:cNvPicPr>
          <p:nvPr/>
        </p:nvPicPr>
        <p:blipFill>
          <a:blip r:embed="rId4"/>
          <a:stretch>
            <a:fillRect/>
          </a:stretch>
        </p:blipFill>
        <p:spPr>
          <a:xfrm>
            <a:off x="58380" y="3955352"/>
            <a:ext cx="8601075" cy="1038225"/>
          </a:xfrm>
          <a:prstGeom prst="rect">
            <a:avLst/>
          </a:prstGeom>
        </p:spPr>
      </p:pic>
      <p:sp>
        <p:nvSpPr>
          <p:cNvPr id="8" name="矩形 7">
            <a:extLst>
              <a:ext uri="{FF2B5EF4-FFF2-40B4-BE49-F238E27FC236}">
                <a16:creationId xmlns:a16="http://schemas.microsoft.com/office/drawing/2014/main" xmlns="" id="{A89D398D-3A33-4AFD-980D-CA6E2137B27A}"/>
              </a:ext>
            </a:extLst>
          </p:cNvPr>
          <p:cNvSpPr/>
          <p:nvPr/>
        </p:nvSpPr>
        <p:spPr>
          <a:xfrm>
            <a:off x="6096000" y="1339900"/>
            <a:ext cx="3799445" cy="1707455"/>
          </a:xfrm>
          <a:prstGeom prst="rect">
            <a:avLst/>
          </a:prstGeom>
        </p:spPr>
        <p:txBody>
          <a:bodyPr wrap="square">
            <a:spAutoFit/>
          </a:bodyPr>
          <a:lstStyle/>
          <a:p>
            <a:pPr>
              <a:lnSpc>
                <a:spcPct val="150000"/>
              </a:lnSpc>
            </a:pPr>
            <a:r>
              <a:rPr lang="zh-CN" altLang="zh-CN" dirty="0">
                <a:latin typeface="Times New Roman" panose="02020603050405020304" pitchFamily="18" charset="0"/>
                <a:ea typeface="宋体" panose="02010600030101010101" pitchFamily="2" charset="-122"/>
                <a:cs typeface="Times New Roman" panose="02020603050405020304" pitchFamily="18" charset="0"/>
              </a:rPr>
              <a:t>通过将第</a:t>
            </a:r>
            <a:r>
              <a:rPr lang="en-US" altLang="zh-CN" dirty="0">
                <a:latin typeface="Times New Roman" panose="02020603050405020304" pitchFamily="18" charset="0"/>
                <a:ea typeface="宋体" panose="02010600030101010101" pitchFamily="2" charset="-122"/>
              </a:rPr>
              <a:t>d</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个子图像加在一起示出了五个重建图像。随着子图像的数量增加，重建的图像变得更清晰。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第一行为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2DPCA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；第二行为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PCA</a:t>
            </a:r>
            <a:endParaRPr lang="zh-CN" altLang="en-US" dirty="0"/>
          </a:p>
        </p:txBody>
      </p:sp>
      <p:sp>
        <p:nvSpPr>
          <p:cNvPr id="9" name="矩形 8">
            <a:extLst>
              <a:ext uri="{FF2B5EF4-FFF2-40B4-BE49-F238E27FC236}">
                <a16:creationId xmlns:a16="http://schemas.microsoft.com/office/drawing/2014/main" xmlns="" id="{2FCE605F-613B-4CC4-B340-C54DB4DA5FF3}"/>
              </a:ext>
            </a:extLst>
          </p:cNvPr>
          <p:cNvSpPr/>
          <p:nvPr/>
        </p:nvSpPr>
        <p:spPr>
          <a:xfrm>
            <a:off x="8754069" y="3955352"/>
            <a:ext cx="2282751" cy="2532745"/>
          </a:xfrm>
          <a:prstGeom prst="rect">
            <a:avLst/>
          </a:prstGeom>
        </p:spPr>
        <p:txBody>
          <a:bodyPr wrap="square">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两个表格显示了</a:t>
            </a:r>
            <a:r>
              <a:rPr lang="zh-CN" altLang="zh-CN" dirty="0">
                <a:latin typeface="Times New Roman" panose="02020603050405020304" pitchFamily="18" charset="0"/>
                <a:ea typeface="宋体" panose="02010600030101010101" pitchFamily="2" charset="-122"/>
                <a:cs typeface="Times New Roman" panose="02020603050405020304" pitchFamily="18" charset="0"/>
              </a:rPr>
              <a:t>用不同数量的训练样本进行了五次</a:t>
            </a:r>
            <a:r>
              <a:rPr lang="zh-CN" altLang="zh-CN" dirty="0">
                <a:latin typeface="Times New Roman" panose="02020603050405020304" pitchFamily="18" charset="0"/>
                <a:ea typeface="宋体" panose="02010600030101010101" pitchFamily="2" charset="-122"/>
              </a:rPr>
              <a:t>最近邻分类器</a:t>
            </a:r>
            <a:r>
              <a:rPr lang="zh-CN" altLang="zh-CN" dirty="0">
                <a:latin typeface="Times New Roman" panose="02020603050405020304" pitchFamily="18" charset="0"/>
                <a:ea typeface="宋体" panose="02010600030101010101" pitchFamily="2" charset="-122"/>
                <a:cs typeface="Times New Roman" panose="02020603050405020304" pitchFamily="18" charset="0"/>
              </a:rPr>
              <a:t>测试</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，上面表格为准确率，下面表格为运行时间</a:t>
            </a:r>
            <a:endParaRPr lang="zh-CN" altLang="en-US" dirty="0">
              <a:latin typeface="Times New Roman" panose="02020603050405020304" pitchFamily="18" charset="0"/>
              <a:ea typeface="宋体" panose="02010600030101010101" pitchFamily="2" charset="-122"/>
            </a:endParaRPr>
          </a:p>
        </p:txBody>
      </p:sp>
      <p:pic>
        <p:nvPicPr>
          <p:cNvPr id="10" name="图片 9">
            <a:extLst>
              <a:ext uri="{FF2B5EF4-FFF2-40B4-BE49-F238E27FC236}">
                <a16:creationId xmlns:a16="http://schemas.microsoft.com/office/drawing/2014/main" xmlns="" id="{9B2F6EBB-CC49-48B1-A321-D307340F96CC}"/>
              </a:ext>
            </a:extLst>
          </p:cNvPr>
          <p:cNvPicPr>
            <a:picLocks noChangeAspect="1"/>
          </p:cNvPicPr>
          <p:nvPr/>
        </p:nvPicPr>
        <p:blipFill>
          <a:blip r:embed="rId5"/>
          <a:stretch>
            <a:fillRect/>
          </a:stretch>
        </p:blipFill>
        <p:spPr>
          <a:xfrm>
            <a:off x="179492" y="5102117"/>
            <a:ext cx="8567884" cy="1220970"/>
          </a:xfrm>
          <a:prstGeom prst="rect">
            <a:avLst/>
          </a:prstGeom>
        </p:spPr>
      </p:pic>
    </p:spTree>
    <p:extLst>
      <p:ext uri="{BB962C8B-B14F-4D97-AF65-F5344CB8AC3E}">
        <p14:creationId xmlns:p14="http://schemas.microsoft.com/office/powerpoint/2010/main" val="325704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109ABD43-711F-425F-8939-0BFACE560776}"/>
              </a:ext>
            </a:extLst>
          </p:cNvPr>
          <p:cNvSpPr/>
          <p:nvPr/>
        </p:nvSpPr>
        <p:spPr>
          <a:xfrm>
            <a:off x="179492" y="111390"/>
            <a:ext cx="3239926"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Two-Dimensional PCA(2DPCA)</a:t>
            </a:r>
            <a:endParaRPr lang="zh-CN" altLang="en-US" dirty="0">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xmlns="" id="{668C023F-B1C0-4A28-BCBB-706E3EB1042E}"/>
              </a:ext>
            </a:extLst>
          </p:cNvPr>
          <p:cNvPicPr>
            <a:picLocks noChangeAspect="1"/>
          </p:cNvPicPr>
          <p:nvPr/>
        </p:nvPicPr>
        <p:blipFill>
          <a:blip r:embed="rId3"/>
          <a:stretch>
            <a:fillRect/>
          </a:stretch>
        </p:blipFill>
        <p:spPr>
          <a:xfrm>
            <a:off x="2575560" y="665388"/>
            <a:ext cx="5867400" cy="4068433"/>
          </a:xfrm>
          <a:prstGeom prst="rect">
            <a:avLst/>
          </a:prstGeom>
        </p:spPr>
      </p:pic>
      <p:sp>
        <p:nvSpPr>
          <p:cNvPr id="5" name="矩形 4">
            <a:extLst>
              <a:ext uri="{FF2B5EF4-FFF2-40B4-BE49-F238E27FC236}">
                <a16:creationId xmlns:a16="http://schemas.microsoft.com/office/drawing/2014/main" xmlns="" id="{69FA8212-36B0-431C-8E35-C7FD3F971F29}"/>
              </a:ext>
            </a:extLst>
          </p:cNvPr>
          <p:cNvSpPr/>
          <p:nvPr/>
        </p:nvSpPr>
        <p:spPr>
          <a:xfrm>
            <a:off x="2316522" y="4918487"/>
            <a:ext cx="7173759"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结果表明，在降到</a:t>
            </a:r>
            <a:r>
              <a:rPr lang="zh-CN" altLang="zh-CN" dirty="0">
                <a:latin typeface="Times New Roman" panose="02020603050405020304" pitchFamily="18" charset="0"/>
                <a:ea typeface="宋体" panose="02010600030101010101" pitchFamily="2" charset="-122"/>
                <a:cs typeface="Times New Roman" panose="02020603050405020304" pitchFamily="18" charset="0"/>
              </a:rPr>
              <a:t>相同的维度</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下</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2DPCA</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PCA</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的性能仍然优于</a:t>
            </a:r>
            <a:r>
              <a:rPr lang="en-US" altLang="zh-CN" dirty="0">
                <a:latin typeface="Times New Roman" panose="02020603050405020304" pitchFamily="18" charset="0"/>
                <a:ea typeface="宋体" panose="02010600030101010101" pitchFamily="2" charset="-122"/>
              </a:rPr>
              <a:t>PCA</a:t>
            </a:r>
            <a:endParaRPr lang="zh-CN" altLang="en-US" dirty="0"/>
          </a:p>
        </p:txBody>
      </p:sp>
    </p:spTree>
    <p:extLst>
      <p:ext uri="{BB962C8B-B14F-4D97-AF65-F5344CB8AC3E}">
        <p14:creationId xmlns:p14="http://schemas.microsoft.com/office/powerpoint/2010/main" val="2990081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AAEE89B9-A8CA-4DC3-94D2-87ADE999DBC8}"/>
              </a:ext>
            </a:extLst>
          </p:cNvPr>
          <p:cNvSpPr/>
          <p:nvPr/>
        </p:nvSpPr>
        <p:spPr>
          <a:xfrm>
            <a:off x="3280528" y="1800519"/>
            <a:ext cx="5193113" cy="3046988"/>
          </a:xfrm>
          <a:prstGeom prst="rect">
            <a:avLst/>
          </a:prstGeom>
          <a:noFill/>
        </p:spPr>
        <p:txBody>
          <a:bodyPr wrap="square" lIns="91440" tIns="45720" rIns="91440" bIns="45720">
            <a:spAutoFit/>
          </a:bodyPr>
          <a:lstStyle/>
          <a:p>
            <a:pPr algn="ctr">
              <a:defRPr/>
            </a:pPr>
            <a:r>
              <a:rPr lang="en-US" altLang="zh-CN"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sym typeface="+mn-lt"/>
              </a:rPr>
              <a:t>THANK</a:t>
            </a:r>
          </a:p>
          <a:p>
            <a:pPr algn="ctr">
              <a:defRPr/>
            </a:pPr>
            <a:r>
              <a:rPr lang="en-US" altLang="zh-CN"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sym typeface="+mn-lt"/>
              </a:rPr>
              <a:t>YOU</a:t>
            </a:r>
            <a:endParaRPr lang="zh-CN" altLang="en-US"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08C3426A-BB1D-4A7D-8950-EFC6A5DC1EEB}"/>
              </a:ext>
            </a:extLst>
          </p:cNvPr>
          <p:cNvSpPr txBox="1"/>
          <p:nvPr/>
        </p:nvSpPr>
        <p:spPr>
          <a:xfrm>
            <a:off x="1706154" y="1480297"/>
            <a:ext cx="8078772" cy="2862322"/>
          </a:xfrm>
          <a:prstGeom prst="rect">
            <a:avLst/>
          </a:prstGeom>
          <a:noFill/>
        </p:spPr>
        <p:txBody>
          <a:bodyPr wrap="square" rtlCol="0">
            <a:spAutoFit/>
          </a:bodyPr>
          <a:lstStyle/>
          <a:p>
            <a:pPr marL="285750" indent="-285750">
              <a:buFont typeface="Wingdings" panose="05000000000000000000" pitchFamily="2" charset="2"/>
              <a:buChar char="l"/>
            </a:pPr>
            <a:r>
              <a:rPr lang="en-US" altLang="zh-CN" sz="3600" dirty="0">
                <a:latin typeface="Times New Roman" panose="02020603050405020304" pitchFamily="18" charset="0"/>
                <a:ea typeface="宋体" panose="02010600030101010101" pitchFamily="2" charset="-122"/>
              </a:rPr>
              <a:t>Fast Robust PCA on Graphs(FRPCAG)</a:t>
            </a:r>
          </a:p>
          <a:p>
            <a:pPr marL="285750" indent="-285750">
              <a:buFont typeface="Wingdings" panose="05000000000000000000" pitchFamily="2" charset="2"/>
              <a:buChar char="l"/>
            </a:pPr>
            <a:endParaRPr lang="en-US" altLang="zh-CN" sz="3600" dirty="0">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l"/>
            </a:pPr>
            <a:endParaRPr lang="en-US" altLang="zh-CN" sz="3600" dirty="0">
              <a:latin typeface="Times New Roman" panose="02020603050405020304" pitchFamily="18" charset="0"/>
              <a:ea typeface="宋体" panose="02010600030101010101" pitchFamily="2" charset="-122"/>
            </a:endParaRPr>
          </a:p>
          <a:p>
            <a:endParaRPr lang="en-US" altLang="zh-CN" sz="3600" dirty="0">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l"/>
            </a:pPr>
            <a:r>
              <a:rPr lang="en-US" altLang="zh-CN" sz="3600" dirty="0">
                <a:latin typeface="Times New Roman" panose="02020603050405020304" pitchFamily="18" charset="0"/>
                <a:ea typeface="宋体" panose="02010600030101010101" pitchFamily="2" charset="-122"/>
              </a:rPr>
              <a:t>Two-Dimensional PCA(2DPCA)</a:t>
            </a:r>
            <a:endParaRPr lang="zh-CN" altLang="en-US" sz="36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9856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1C5C23A5-507B-4E8E-B69E-F2940D3ED8DF}"/>
              </a:ext>
            </a:extLst>
          </p:cNvPr>
          <p:cNvSpPr txBox="1"/>
          <p:nvPr/>
        </p:nvSpPr>
        <p:spPr>
          <a:xfrm>
            <a:off x="2570595" y="1244337"/>
            <a:ext cx="2111603" cy="523220"/>
          </a:xfrm>
          <a:prstGeom prst="rect">
            <a:avLst/>
          </a:prstGeom>
          <a:noFill/>
        </p:spPr>
        <p:txBody>
          <a:bodyPr wrap="square" rtlCol="0">
            <a:spAutoFit/>
          </a:bodyPr>
          <a:lstStyle/>
          <a:p>
            <a:r>
              <a:rPr lang="en-US" altLang="zh-CN" sz="2800" dirty="0">
                <a:latin typeface="Times New Roman" panose="02020603050405020304" pitchFamily="18" charset="0"/>
                <a:ea typeface="宋体" panose="02010600030101010101" pitchFamily="2" charset="-122"/>
              </a:rPr>
              <a:t>PCA</a:t>
            </a:r>
          </a:p>
        </p:txBody>
      </p:sp>
      <p:graphicFrame>
        <p:nvGraphicFramePr>
          <p:cNvPr id="3" name="对象 2">
            <a:extLst>
              <a:ext uri="{FF2B5EF4-FFF2-40B4-BE49-F238E27FC236}">
                <a16:creationId xmlns:a16="http://schemas.microsoft.com/office/drawing/2014/main" xmlns="" id="{200B7311-F617-4338-A093-A6372C700BDD}"/>
              </a:ext>
            </a:extLst>
          </p:cNvPr>
          <p:cNvGraphicFramePr>
            <a:graphicFrameLocks noChangeAspect="1"/>
          </p:cNvGraphicFramePr>
          <p:nvPr>
            <p:extLst>
              <p:ext uri="{D42A27DB-BD31-4B8C-83A1-F6EECF244321}">
                <p14:modId xmlns:p14="http://schemas.microsoft.com/office/powerpoint/2010/main" val="2505476588"/>
              </p:ext>
            </p:extLst>
          </p:nvPr>
        </p:nvGraphicFramePr>
        <p:xfrm>
          <a:off x="3491766" y="1262477"/>
          <a:ext cx="3352360" cy="472769"/>
        </p:xfrm>
        <a:graphic>
          <a:graphicData uri="http://schemas.openxmlformats.org/presentationml/2006/ole">
            <mc:AlternateContent xmlns:mc="http://schemas.openxmlformats.org/markup-compatibility/2006">
              <mc:Choice xmlns:v="urn:schemas-microsoft-com:vml" Requires="v">
                <p:oleObj spid="_x0000_s1622" name="Equation" r:id="rId4" imgW="1981080" imgH="279360" progId="Equation.DSMT4">
                  <p:embed/>
                </p:oleObj>
              </mc:Choice>
              <mc:Fallback>
                <p:oleObj name="Equation" r:id="rId4" imgW="1981080" imgH="279360" progId="Equation.DSMT4">
                  <p:embed/>
                  <p:pic>
                    <p:nvPicPr>
                      <p:cNvPr id="13" name="对象 12">
                        <a:extLst>
                          <a:ext uri="{FF2B5EF4-FFF2-40B4-BE49-F238E27FC236}">
                            <a16:creationId xmlns:a16="http://schemas.microsoft.com/office/drawing/2014/main" xmlns="" id="{B2C4C6A8-BF09-443E-AC4A-A3B0D325E87A}"/>
                          </a:ext>
                        </a:extLst>
                      </p:cNvPr>
                      <p:cNvPicPr/>
                      <p:nvPr/>
                    </p:nvPicPr>
                    <p:blipFill>
                      <a:blip r:embed="rId5"/>
                      <a:stretch>
                        <a:fillRect/>
                      </a:stretch>
                    </p:blipFill>
                    <p:spPr>
                      <a:xfrm>
                        <a:off x="3491766" y="1262477"/>
                        <a:ext cx="3352360" cy="472769"/>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xmlns="" id="{FA32FC5C-190D-474E-B64F-DD4C74176683}"/>
              </a:ext>
            </a:extLst>
          </p:cNvPr>
          <p:cNvGraphicFramePr>
            <a:graphicFrameLocks noChangeAspect="1"/>
          </p:cNvGraphicFramePr>
          <p:nvPr>
            <p:extLst>
              <p:ext uri="{D42A27DB-BD31-4B8C-83A1-F6EECF244321}">
                <p14:modId xmlns:p14="http://schemas.microsoft.com/office/powerpoint/2010/main" val="3467852168"/>
              </p:ext>
            </p:extLst>
          </p:nvPr>
        </p:nvGraphicFramePr>
        <p:xfrm>
          <a:off x="5929313" y="3556000"/>
          <a:ext cx="4929187" cy="514350"/>
        </p:xfrm>
        <a:graphic>
          <a:graphicData uri="http://schemas.openxmlformats.org/presentationml/2006/ole">
            <mc:AlternateContent xmlns:mc="http://schemas.openxmlformats.org/markup-compatibility/2006">
              <mc:Choice xmlns:v="urn:schemas-microsoft-com:vml" Requires="v">
                <p:oleObj spid="_x0000_s1623" name="Equation" r:id="rId6" imgW="2831760" imgH="291960" progId="Equation.DSMT4">
                  <p:embed/>
                </p:oleObj>
              </mc:Choice>
              <mc:Fallback>
                <p:oleObj name="Equation" r:id="rId6" imgW="2831760" imgH="291960" progId="Equation.DSMT4">
                  <p:embed/>
                  <p:pic>
                    <p:nvPicPr>
                      <p:cNvPr id="3" name="对象 2">
                        <a:extLst>
                          <a:ext uri="{FF2B5EF4-FFF2-40B4-BE49-F238E27FC236}">
                            <a16:creationId xmlns:a16="http://schemas.microsoft.com/office/drawing/2014/main" xmlns="" id="{D7645B72-3559-4AFB-ACB2-E693F34EE7D6}"/>
                          </a:ext>
                        </a:extLst>
                      </p:cNvPr>
                      <p:cNvPicPr>
                        <a:picLocks noChangeAspect="1" noChangeArrowheads="1"/>
                      </p:cNvPicPr>
                      <p:nvPr/>
                    </p:nvPicPr>
                    <p:blipFill>
                      <a:blip r:embed="rId7"/>
                      <a:srcRect/>
                      <a:stretch>
                        <a:fillRect/>
                      </a:stretch>
                    </p:blipFill>
                    <p:spPr bwMode="auto">
                      <a:xfrm>
                        <a:off x="5929313" y="3556000"/>
                        <a:ext cx="4929187" cy="514350"/>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xmlns="" id="{E82FEACA-6A75-4144-8D02-6C5D4DDA1E54}"/>
              </a:ext>
            </a:extLst>
          </p:cNvPr>
          <p:cNvGraphicFramePr>
            <a:graphicFrameLocks noChangeAspect="1"/>
          </p:cNvGraphicFramePr>
          <p:nvPr>
            <p:extLst>
              <p:ext uri="{D42A27DB-BD31-4B8C-83A1-F6EECF244321}">
                <p14:modId xmlns:p14="http://schemas.microsoft.com/office/powerpoint/2010/main" val="345448566"/>
              </p:ext>
            </p:extLst>
          </p:nvPr>
        </p:nvGraphicFramePr>
        <p:xfrm>
          <a:off x="4556555" y="2451186"/>
          <a:ext cx="3557299" cy="423534"/>
        </p:xfrm>
        <a:graphic>
          <a:graphicData uri="http://schemas.openxmlformats.org/presentationml/2006/ole">
            <mc:AlternateContent xmlns:mc="http://schemas.openxmlformats.org/markup-compatibility/2006">
              <mc:Choice xmlns:v="urn:schemas-microsoft-com:vml" Requires="v">
                <p:oleObj spid="_x0000_s1624" name="Equation" r:id="rId8" imgW="2133360" imgH="253800" progId="Equation.DSMT4">
                  <p:embed/>
                </p:oleObj>
              </mc:Choice>
              <mc:Fallback>
                <p:oleObj name="Equation" r:id="rId8" imgW="2133360" imgH="253800" progId="Equation.DSMT4">
                  <p:embed/>
                  <p:pic>
                    <p:nvPicPr>
                      <p:cNvPr id="9" name="对象 8">
                        <a:extLst>
                          <a:ext uri="{FF2B5EF4-FFF2-40B4-BE49-F238E27FC236}">
                            <a16:creationId xmlns:a16="http://schemas.microsoft.com/office/drawing/2014/main" xmlns="" id="{2F79B003-F76F-40A8-80E6-86CCB6DD0CBB}"/>
                          </a:ext>
                        </a:extLst>
                      </p:cNvPr>
                      <p:cNvPicPr/>
                      <p:nvPr/>
                    </p:nvPicPr>
                    <p:blipFill>
                      <a:blip r:embed="rId9"/>
                      <a:stretch>
                        <a:fillRect/>
                      </a:stretch>
                    </p:blipFill>
                    <p:spPr>
                      <a:xfrm>
                        <a:off x="4556555" y="2451186"/>
                        <a:ext cx="3557299" cy="423534"/>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xmlns="" id="{930103C0-47AD-4230-9D82-9A3F257E8FBE}"/>
              </a:ext>
            </a:extLst>
          </p:cNvPr>
          <p:cNvGraphicFramePr>
            <a:graphicFrameLocks noChangeAspect="1"/>
          </p:cNvGraphicFramePr>
          <p:nvPr>
            <p:extLst>
              <p:ext uri="{D42A27DB-BD31-4B8C-83A1-F6EECF244321}">
                <p14:modId xmlns:p14="http://schemas.microsoft.com/office/powerpoint/2010/main" val="2453949739"/>
              </p:ext>
            </p:extLst>
          </p:nvPr>
        </p:nvGraphicFramePr>
        <p:xfrm>
          <a:off x="5951538" y="4760913"/>
          <a:ext cx="5470525" cy="514350"/>
        </p:xfrm>
        <a:graphic>
          <a:graphicData uri="http://schemas.openxmlformats.org/presentationml/2006/ole">
            <mc:AlternateContent xmlns:mc="http://schemas.openxmlformats.org/markup-compatibility/2006">
              <mc:Choice xmlns:v="urn:schemas-microsoft-com:vml" Requires="v">
                <p:oleObj spid="_x0000_s1625" name="Equation" r:id="rId10" imgW="2971800" imgH="279360" progId="Equation.DSMT4">
                  <p:embed/>
                </p:oleObj>
              </mc:Choice>
              <mc:Fallback>
                <p:oleObj name="Equation" r:id="rId10" imgW="2971800" imgH="279360" progId="Equation.DSMT4">
                  <p:embed/>
                  <p:pic>
                    <p:nvPicPr>
                      <p:cNvPr id="7" name="对象 6">
                        <a:extLst>
                          <a:ext uri="{FF2B5EF4-FFF2-40B4-BE49-F238E27FC236}">
                            <a16:creationId xmlns:a16="http://schemas.microsoft.com/office/drawing/2014/main" xmlns="" id="{54D0B74B-1F8E-43C5-90DF-59A08E65AD86}"/>
                          </a:ext>
                        </a:extLst>
                      </p:cNvPr>
                      <p:cNvPicPr/>
                      <p:nvPr/>
                    </p:nvPicPr>
                    <p:blipFill>
                      <a:blip r:embed="rId11"/>
                      <a:stretch>
                        <a:fillRect/>
                      </a:stretch>
                    </p:blipFill>
                    <p:spPr>
                      <a:xfrm>
                        <a:off x="5951538" y="4760913"/>
                        <a:ext cx="5470525" cy="514350"/>
                      </a:xfrm>
                      <a:prstGeom prst="rect">
                        <a:avLst/>
                      </a:prstGeom>
                    </p:spPr>
                  </p:pic>
                </p:oleObj>
              </mc:Fallback>
            </mc:AlternateContent>
          </a:graphicData>
        </a:graphic>
      </p:graphicFrame>
      <p:sp>
        <p:nvSpPr>
          <p:cNvPr id="8" name="箭头: 下 7">
            <a:extLst>
              <a:ext uri="{FF2B5EF4-FFF2-40B4-BE49-F238E27FC236}">
                <a16:creationId xmlns:a16="http://schemas.microsoft.com/office/drawing/2014/main" xmlns="" id="{BF63316F-2F9F-405F-89A2-58840CFADA2B}"/>
              </a:ext>
            </a:extLst>
          </p:cNvPr>
          <p:cNvSpPr/>
          <p:nvPr/>
        </p:nvSpPr>
        <p:spPr>
          <a:xfrm>
            <a:off x="2882941" y="1735246"/>
            <a:ext cx="296479" cy="73151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061EA676-F9E9-4F94-A48C-50C47894BAB1}"/>
              </a:ext>
            </a:extLst>
          </p:cNvPr>
          <p:cNvSpPr/>
          <p:nvPr/>
        </p:nvSpPr>
        <p:spPr>
          <a:xfrm>
            <a:off x="2489516" y="3547346"/>
            <a:ext cx="3473451" cy="523220"/>
          </a:xfrm>
          <a:prstGeom prst="rect">
            <a:avLst/>
          </a:prstGeom>
        </p:spPr>
        <p:txBody>
          <a:bodyPr wrap="none">
            <a:spAutoFit/>
          </a:bodyPr>
          <a:lstStyle/>
          <a:p>
            <a:r>
              <a:rPr lang="en-US" altLang="zh-CN" sz="2800">
                <a:latin typeface="Times New Roman" panose="02020603050405020304" pitchFamily="18" charset="0"/>
                <a:ea typeface="宋体" panose="02010600030101010101" pitchFamily="2" charset="-122"/>
              </a:rPr>
              <a:t>Graph-Laplacian</a:t>
            </a:r>
            <a:r>
              <a:rPr lang="zh-CN" altLang="en-US" sz="2800">
                <a:latin typeface="Times New Roman" panose="02020603050405020304" pitchFamily="18" charset="0"/>
                <a:ea typeface="宋体" panose="02010600030101010101" pitchFamily="2" charset="-122"/>
              </a:rPr>
              <a:t> </a:t>
            </a:r>
            <a:r>
              <a:rPr lang="en-US" altLang="zh-CN" sz="2800">
                <a:latin typeface="Times New Roman" panose="02020603050405020304" pitchFamily="18" charset="0"/>
                <a:ea typeface="宋体" panose="02010600030101010101" pitchFamily="2" charset="-122"/>
              </a:rPr>
              <a:t>PCA </a:t>
            </a:r>
            <a:endParaRPr lang="zh-CN" altLang="en-US" sz="2800" dirty="0">
              <a:latin typeface="Times New Roman" panose="02020603050405020304" pitchFamily="18" charset="0"/>
              <a:ea typeface="宋体" panose="02010600030101010101" pitchFamily="2" charset="-122"/>
              <a:sym typeface="+mn-lt"/>
            </a:endParaRPr>
          </a:p>
        </p:txBody>
      </p:sp>
      <p:sp>
        <p:nvSpPr>
          <p:cNvPr id="10" name="矩形 9">
            <a:extLst>
              <a:ext uri="{FF2B5EF4-FFF2-40B4-BE49-F238E27FC236}">
                <a16:creationId xmlns:a16="http://schemas.microsoft.com/office/drawing/2014/main" xmlns="" id="{E6F31CA2-619B-42C7-9130-0D587C7EABAA}"/>
              </a:ext>
            </a:extLst>
          </p:cNvPr>
          <p:cNvSpPr/>
          <p:nvPr/>
        </p:nvSpPr>
        <p:spPr>
          <a:xfrm>
            <a:off x="2545620" y="4751785"/>
            <a:ext cx="3406125" cy="523220"/>
          </a:xfrm>
          <a:prstGeom prst="rect">
            <a:avLst/>
          </a:prstGeom>
        </p:spPr>
        <p:txBody>
          <a:bodyPr wrap="none">
            <a:spAutoFit/>
          </a:bodyPr>
          <a:lstStyle/>
          <a:p>
            <a:r>
              <a:rPr lang="en-US" altLang="zh-CN" sz="2800" dirty="0">
                <a:latin typeface="Times New Roman" panose="02020603050405020304" pitchFamily="18" charset="0"/>
                <a:ea typeface="宋体" panose="02010600030101010101" pitchFamily="2" charset="-122"/>
              </a:rPr>
              <a:t>Robust PCA on Graph</a:t>
            </a:r>
            <a:endParaRPr lang="zh-CN" altLang="en-US" sz="2800" dirty="0">
              <a:latin typeface="Times New Roman" panose="02020603050405020304" pitchFamily="18" charset="0"/>
              <a:ea typeface="宋体" panose="02010600030101010101" pitchFamily="2" charset="-122"/>
              <a:sym typeface="+mn-lt"/>
            </a:endParaRPr>
          </a:p>
        </p:txBody>
      </p:sp>
      <p:sp>
        <p:nvSpPr>
          <p:cNvPr id="11" name="箭头: 左弧形 10">
            <a:extLst>
              <a:ext uri="{FF2B5EF4-FFF2-40B4-BE49-F238E27FC236}">
                <a16:creationId xmlns:a16="http://schemas.microsoft.com/office/drawing/2014/main" xmlns="" id="{CA975671-CFBA-48F3-BC78-3F83AC76837E}"/>
              </a:ext>
            </a:extLst>
          </p:cNvPr>
          <p:cNvSpPr/>
          <p:nvPr/>
        </p:nvSpPr>
        <p:spPr>
          <a:xfrm>
            <a:off x="1354431" y="1404594"/>
            <a:ext cx="1216163" cy="26659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箭头: 左弧形 11">
            <a:extLst>
              <a:ext uri="{FF2B5EF4-FFF2-40B4-BE49-F238E27FC236}">
                <a16:creationId xmlns:a16="http://schemas.microsoft.com/office/drawing/2014/main" xmlns="" id="{4DEE6118-3B31-4CC7-AC0D-1184758759B6}"/>
              </a:ext>
            </a:extLst>
          </p:cNvPr>
          <p:cNvSpPr/>
          <p:nvPr/>
        </p:nvSpPr>
        <p:spPr>
          <a:xfrm>
            <a:off x="1025817" y="2564091"/>
            <a:ext cx="1623114" cy="2821093"/>
          </a:xfrm>
          <a:prstGeom prst="curv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13" name="文本框 12">
            <a:extLst>
              <a:ext uri="{FF2B5EF4-FFF2-40B4-BE49-F238E27FC236}">
                <a16:creationId xmlns:a16="http://schemas.microsoft.com/office/drawing/2014/main" xmlns="" id="{7AB6DF60-5D40-4E16-ACEF-1EF33BFF4B2A}"/>
              </a:ext>
            </a:extLst>
          </p:cNvPr>
          <p:cNvSpPr txBox="1"/>
          <p:nvPr/>
        </p:nvSpPr>
        <p:spPr>
          <a:xfrm>
            <a:off x="361453" y="2136684"/>
            <a:ext cx="1216162" cy="369332"/>
          </a:xfrm>
          <a:prstGeom prst="rect">
            <a:avLst/>
          </a:prstGeom>
          <a:noFill/>
        </p:spPr>
        <p:txBody>
          <a:bodyPr wrap="square" rtlCol="0">
            <a:spAutoFit/>
          </a:bodyPr>
          <a:lstStyle/>
          <a:p>
            <a:r>
              <a:rPr lang="zh-CN" altLang="en-US" dirty="0">
                <a:solidFill>
                  <a:srgbClr val="FF0000"/>
                </a:solidFill>
                <a:latin typeface="宋体" panose="02010600030101010101" pitchFamily="2" charset="-122"/>
                <a:ea typeface="宋体" panose="02010600030101010101" pitchFamily="2" charset="-122"/>
              </a:rPr>
              <a:t>主成分图</a:t>
            </a:r>
          </a:p>
        </p:txBody>
      </p:sp>
      <p:sp>
        <p:nvSpPr>
          <p:cNvPr id="14" name="文本框 13">
            <a:extLst>
              <a:ext uri="{FF2B5EF4-FFF2-40B4-BE49-F238E27FC236}">
                <a16:creationId xmlns:a16="http://schemas.microsoft.com/office/drawing/2014/main" xmlns="" id="{5E6991FD-A0D7-4D14-955D-E8E1657DDCA2}"/>
              </a:ext>
            </a:extLst>
          </p:cNvPr>
          <p:cNvSpPr txBox="1"/>
          <p:nvPr/>
        </p:nvSpPr>
        <p:spPr>
          <a:xfrm>
            <a:off x="230028" y="3714209"/>
            <a:ext cx="1216162" cy="369332"/>
          </a:xfrm>
          <a:prstGeom prst="rect">
            <a:avLst/>
          </a:prstGeom>
          <a:noFill/>
        </p:spPr>
        <p:txBody>
          <a:bodyPr wrap="square" rtlCol="0">
            <a:spAutoFit/>
          </a:bodyPr>
          <a:lstStyle/>
          <a:p>
            <a:r>
              <a:rPr lang="zh-CN" altLang="en-US" dirty="0">
                <a:solidFill>
                  <a:srgbClr val="FF0000"/>
                </a:solidFill>
                <a:latin typeface="宋体" panose="02010600030101010101" pitchFamily="2" charset="-122"/>
                <a:ea typeface="宋体" panose="02010600030101010101" pitchFamily="2" charset="-122"/>
              </a:rPr>
              <a:t>低秩图</a:t>
            </a:r>
          </a:p>
        </p:txBody>
      </p:sp>
      <p:sp>
        <p:nvSpPr>
          <p:cNvPr id="15" name="矩形 14">
            <a:extLst>
              <a:ext uri="{FF2B5EF4-FFF2-40B4-BE49-F238E27FC236}">
                <a16:creationId xmlns:a16="http://schemas.microsoft.com/office/drawing/2014/main" xmlns="" id="{8C636CAE-7185-4078-AC1C-AB19309EE30A}"/>
              </a:ext>
            </a:extLst>
          </p:cNvPr>
          <p:cNvSpPr/>
          <p:nvPr/>
        </p:nvSpPr>
        <p:spPr>
          <a:xfrm>
            <a:off x="8239027" y="3556000"/>
            <a:ext cx="1178350" cy="5232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D72E08A6-B4C7-4CB4-9803-D4C7FB0D73C8}"/>
              </a:ext>
            </a:extLst>
          </p:cNvPr>
          <p:cNvSpPr/>
          <p:nvPr/>
        </p:nvSpPr>
        <p:spPr>
          <a:xfrm>
            <a:off x="8512404" y="4769032"/>
            <a:ext cx="1133976" cy="5056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xmlns="" id="{9497E4B6-C158-4E1D-A68C-24C2D7AA5D63}"/>
              </a:ext>
            </a:extLst>
          </p:cNvPr>
          <p:cNvSpPr txBox="1"/>
          <p:nvPr/>
        </p:nvSpPr>
        <p:spPr>
          <a:xfrm>
            <a:off x="668117" y="140935"/>
            <a:ext cx="3804953" cy="46166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简要回顾</a:t>
            </a:r>
          </a:p>
        </p:txBody>
      </p:sp>
      <p:sp>
        <p:nvSpPr>
          <p:cNvPr id="19" name="矩形 18">
            <a:extLst>
              <a:ext uri="{FF2B5EF4-FFF2-40B4-BE49-F238E27FC236}">
                <a16:creationId xmlns:a16="http://schemas.microsoft.com/office/drawing/2014/main" xmlns="" id="{4E68E22C-7261-4E13-AF34-4E405D0C0B6A}"/>
              </a:ext>
            </a:extLst>
          </p:cNvPr>
          <p:cNvSpPr/>
          <p:nvPr/>
        </p:nvSpPr>
        <p:spPr>
          <a:xfrm>
            <a:off x="2622471" y="2401343"/>
            <a:ext cx="2064299" cy="523220"/>
          </a:xfrm>
          <a:prstGeom prst="rect">
            <a:avLst/>
          </a:prstGeom>
        </p:spPr>
        <p:txBody>
          <a:bodyPr wrap="square">
            <a:spAutoFit/>
          </a:bodyPr>
          <a:lstStyle/>
          <a:p>
            <a:r>
              <a:rPr lang="en-US" altLang="zh-CN" sz="2800" dirty="0">
                <a:latin typeface="Times New Roman" panose="02020603050405020304" pitchFamily="18" charset="0"/>
                <a:ea typeface="宋体" panose="02010600030101010101" pitchFamily="2" charset="-122"/>
              </a:rPr>
              <a:t>Robust PCA</a:t>
            </a:r>
            <a:endParaRPr lang="zh-CN" altLang="en-US" sz="2800" dirty="0">
              <a:latin typeface="Times New Roman" panose="02020603050405020304" pitchFamily="18" charset="0"/>
              <a:ea typeface="宋体" panose="02010600030101010101" pitchFamily="2" charset="-122"/>
            </a:endParaRPr>
          </a:p>
        </p:txBody>
      </p:sp>
      <p:sp>
        <p:nvSpPr>
          <p:cNvPr id="20" name="箭头: 右 19">
            <a:hlinkClick r:id="" action="ppaction://hlinkshowjump?jump=nextslide"/>
            <a:extLst>
              <a:ext uri="{FF2B5EF4-FFF2-40B4-BE49-F238E27FC236}">
                <a16:creationId xmlns:a16="http://schemas.microsoft.com/office/drawing/2014/main" xmlns="" id="{A277D301-2DE5-4CD9-8E81-7352B1396B87}"/>
              </a:ext>
            </a:extLst>
          </p:cNvPr>
          <p:cNvSpPr/>
          <p:nvPr/>
        </p:nvSpPr>
        <p:spPr>
          <a:xfrm>
            <a:off x="7191694" y="1295575"/>
            <a:ext cx="511845" cy="423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xmlns="" id="{C8811061-362A-4411-A3FE-B311BEEB2911}"/>
              </a:ext>
            </a:extLst>
          </p:cNvPr>
          <p:cNvSpPr/>
          <p:nvPr/>
        </p:nvSpPr>
        <p:spPr>
          <a:xfrm>
            <a:off x="2648931" y="3106347"/>
            <a:ext cx="4956806" cy="369332"/>
          </a:xfrm>
          <a:prstGeom prst="rect">
            <a:avLst/>
          </a:prstGeom>
        </p:spPr>
        <p:txBody>
          <a:bodyPr wrap="none">
            <a:spAutoFit/>
          </a:bodyPr>
          <a:lstStyle/>
          <a:p>
            <a:r>
              <a:rPr lang="zh-CN" altLang="en-US" dirty="0">
                <a:solidFill>
                  <a:srgbClr val="FF0000"/>
                </a:solidFill>
              </a:rPr>
              <a:t>高维数据通常位于或接近位于平滑的低维流形</a:t>
            </a:r>
            <a:endParaRPr lang="zh-CN" altLang="en-US" dirty="0"/>
          </a:p>
        </p:txBody>
      </p:sp>
    </p:spTree>
    <p:extLst>
      <p:ext uri="{BB962C8B-B14F-4D97-AF65-F5344CB8AC3E}">
        <p14:creationId xmlns:p14="http://schemas.microsoft.com/office/powerpoint/2010/main" val="334256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ppt_x"/>
                                          </p:val>
                                        </p:tav>
                                        <p:tav tm="100000">
                                          <p:val>
                                            <p:strVal val="#ppt_x"/>
                                          </p:val>
                                        </p:tav>
                                      </p:tavLst>
                                    </p:anim>
                                    <p:anim calcmode="lin" valueType="num">
                                      <p:cBhvr additive="base">
                                        <p:cTn id="5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fill="hold"/>
                                        <p:tgtEl>
                                          <p:spTgt spid="12"/>
                                        </p:tgtEl>
                                        <p:attrNameLst>
                                          <p:attrName>ppt_x</p:attrName>
                                        </p:attrNameLst>
                                      </p:cBhvr>
                                      <p:tavLst>
                                        <p:tav tm="0">
                                          <p:val>
                                            <p:strVal val="#ppt_x"/>
                                          </p:val>
                                        </p:tav>
                                        <p:tav tm="100000">
                                          <p:val>
                                            <p:strVal val="#ppt_x"/>
                                          </p:val>
                                        </p:tav>
                                      </p:tavLst>
                                    </p:anim>
                                    <p:anim calcmode="lin" valueType="num">
                                      <p:cBhvr additive="base">
                                        <p:cTn id="64" dur="500" fill="hold"/>
                                        <p:tgtEl>
                                          <p:spTgt spid="1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additive="base">
                                        <p:cTn id="71" dur="500" fill="hold"/>
                                        <p:tgtEl>
                                          <p:spTgt spid="7"/>
                                        </p:tgtEl>
                                        <p:attrNameLst>
                                          <p:attrName>ppt_x</p:attrName>
                                        </p:attrNameLst>
                                      </p:cBhvr>
                                      <p:tavLst>
                                        <p:tav tm="0">
                                          <p:val>
                                            <p:strVal val="#ppt_x"/>
                                          </p:val>
                                        </p:tav>
                                        <p:tav tm="100000">
                                          <p:val>
                                            <p:strVal val="#ppt_x"/>
                                          </p:val>
                                        </p:tav>
                                      </p:tavLst>
                                    </p:anim>
                                    <p:anim calcmode="lin" valueType="num">
                                      <p:cBhvr additive="base">
                                        <p:cTn id="72" dur="500" fill="hold"/>
                                        <p:tgtEl>
                                          <p:spTgt spid="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additive="base">
                                        <p:cTn id="75" dur="500" fill="hold"/>
                                        <p:tgtEl>
                                          <p:spTgt spid="10"/>
                                        </p:tgtEl>
                                        <p:attrNameLst>
                                          <p:attrName>ppt_x</p:attrName>
                                        </p:attrNameLst>
                                      </p:cBhvr>
                                      <p:tavLst>
                                        <p:tav tm="0">
                                          <p:val>
                                            <p:strVal val="#ppt_x"/>
                                          </p:val>
                                        </p:tav>
                                        <p:tav tm="100000">
                                          <p:val>
                                            <p:strVal val="#ppt_x"/>
                                          </p:val>
                                        </p:tav>
                                      </p:tavLst>
                                    </p:anim>
                                    <p:anim calcmode="lin" valueType="num">
                                      <p:cBhvr additive="base">
                                        <p:cTn id="76" dur="500" fill="hold"/>
                                        <p:tgtEl>
                                          <p:spTgt spid="1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ppt_x"/>
                                          </p:val>
                                        </p:tav>
                                        <p:tav tm="100000">
                                          <p:val>
                                            <p:strVal val="#ppt_x"/>
                                          </p:val>
                                        </p:tav>
                                      </p:tavLst>
                                    </p:anim>
                                    <p:anim calcmode="lin" valueType="num">
                                      <p:cBhvr additive="base">
                                        <p:cTn id="8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p:bldP spid="10" grpId="0"/>
      <p:bldP spid="11" grpId="0" animBg="1"/>
      <p:bldP spid="12" grpId="0" animBg="1"/>
      <p:bldP spid="13" grpId="0"/>
      <p:bldP spid="14" grpId="0"/>
      <p:bldP spid="15" grpId="0" animBg="1"/>
      <p:bldP spid="16" grpId="0" animBg="1"/>
      <p:bldP spid="19" grpId="0"/>
      <p:bldP spid="20"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261BF6E7-C860-4E65-945B-FC3BC9011AAC}"/>
              </a:ext>
            </a:extLst>
          </p:cNvPr>
          <p:cNvPicPr>
            <a:picLocks noChangeAspect="1"/>
          </p:cNvPicPr>
          <p:nvPr/>
        </p:nvPicPr>
        <p:blipFill>
          <a:blip r:embed="rId3"/>
          <a:stretch>
            <a:fillRect/>
          </a:stretch>
        </p:blipFill>
        <p:spPr>
          <a:xfrm>
            <a:off x="378198" y="464975"/>
            <a:ext cx="5057775" cy="3048000"/>
          </a:xfrm>
          <a:prstGeom prst="rect">
            <a:avLst/>
          </a:prstGeom>
        </p:spPr>
      </p:pic>
      <p:pic>
        <p:nvPicPr>
          <p:cNvPr id="3" name="图片 2">
            <a:extLst>
              <a:ext uri="{FF2B5EF4-FFF2-40B4-BE49-F238E27FC236}">
                <a16:creationId xmlns:a16="http://schemas.microsoft.com/office/drawing/2014/main" xmlns="" id="{3F8AD20F-487A-499B-B3BA-E6966CF09EEC}"/>
              </a:ext>
            </a:extLst>
          </p:cNvPr>
          <p:cNvPicPr>
            <a:picLocks noChangeAspect="1"/>
          </p:cNvPicPr>
          <p:nvPr/>
        </p:nvPicPr>
        <p:blipFill>
          <a:blip r:embed="rId4"/>
          <a:stretch>
            <a:fillRect/>
          </a:stretch>
        </p:blipFill>
        <p:spPr>
          <a:xfrm>
            <a:off x="6403910" y="687778"/>
            <a:ext cx="4076700" cy="2390775"/>
          </a:xfrm>
          <a:prstGeom prst="rect">
            <a:avLst/>
          </a:prstGeom>
        </p:spPr>
      </p:pic>
      <p:pic>
        <p:nvPicPr>
          <p:cNvPr id="4" name="图片 3">
            <a:extLst>
              <a:ext uri="{FF2B5EF4-FFF2-40B4-BE49-F238E27FC236}">
                <a16:creationId xmlns:a16="http://schemas.microsoft.com/office/drawing/2014/main" xmlns="" id="{E22923A7-98EA-4B44-9C67-6943D3869EEA}"/>
              </a:ext>
            </a:extLst>
          </p:cNvPr>
          <p:cNvPicPr>
            <a:picLocks noChangeAspect="1"/>
          </p:cNvPicPr>
          <p:nvPr/>
        </p:nvPicPr>
        <p:blipFill>
          <a:blip r:embed="rId5"/>
          <a:stretch>
            <a:fillRect/>
          </a:stretch>
        </p:blipFill>
        <p:spPr>
          <a:xfrm>
            <a:off x="3438931" y="3301355"/>
            <a:ext cx="4924425" cy="3457575"/>
          </a:xfrm>
          <a:prstGeom prst="rect">
            <a:avLst/>
          </a:prstGeom>
        </p:spPr>
      </p:pic>
      <p:sp>
        <p:nvSpPr>
          <p:cNvPr id="5" name="矩形 4">
            <a:extLst>
              <a:ext uri="{FF2B5EF4-FFF2-40B4-BE49-F238E27FC236}">
                <a16:creationId xmlns:a16="http://schemas.microsoft.com/office/drawing/2014/main" xmlns="" id="{2FD1FC2A-523D-4DAD-A527-FB1AA2563CA7}"/>
              </a:ext>
            </a:extLst>
          </p:cNvPr>
          <p:cNvSpPr/>
          <p:nvPr/>
        </p:nvSpPr>
        <p:spPr>
          <a:xfrm>
            <a:off x="526111" y="99917"/>
            <a:ext cx="1069424" cy="523220"/>
          </a:xfrm>
          <a:prstGeom prst="rect">
            <a:avLst/>
          </a:prstGeom>
        </p:spPr>
        <p:txBody>
          <a:bodyPr wrap="square">
            <a:spAutoFit/>
          </a:bodyPr>
          <a:lstStyle/>
          <a:p>
            <a:r>
              <a:rPr lang="en-US" altLang="zh-CN" sz="2800" dirty="0">
                <a:latin typeface="Times New Roman" panose="02020603050405020304" pitchFamily="18" charset="0"/>
                <a:ea typeface="宋体" panose="02010600030101010101" pitchFamily="2" charset="-122"/>
              </a:rPr>
              <a:t>PCA</a:t>
            </a:r>
          </a:p>
        </p:txBody>
      </p:sp>
      <p:sp>
        <p:nvSpPr>
          <p:cNvPr id="6" name="箭头: 下 5">
            <a:hlinkClick r:id="" action="ppaction://hlinkshowjump?jump=previousslide"/>
            <a:extLst>
              <a:ext uri="{FF2B5EF4-FFF2-40B4-BE49-F238E27FC236}">
                <a16:creationId xmlns:a16="http://schemas.microsoft.com/office/drawing/2014/main" xmlns="" id="{E181D689-FA37-4413-8ED8-253F0AF9F27F}"/>
              </a:ext>
            </a:extLst>
          </p:cNvPr>
          <p:cNvSpPr/>
          <p:nvPr/>
        </p:nvSpPr>
        <p:spPr>
          <a:xfrm rot="10800000">
            <a:off x="10466614" y="5865633"/>
            <a:ext cx="718458" cy="6091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077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D68B42EE-9D91-4D58-B1EA-C1639CAA6348}"/>
              </a:ext>
            </a:extLst>
          </p:cNvPr>
          <p:cNvPicPr>
            <a:picLocks noChangeAspect="1"/>
          </p:cNvPicPr>
          <p:nvPr/>
        </p:nvPicPr>
        <p:blipFill>
          <a:blip r:embed="rId3"/>
          <a:stretch>
            <a:fillRect/>
          </a:stretch>
        </p:blipFill>
        <p:spPr>
          <a:xfrm>
            <a:off x="1006238" y="3514431"/>
            <a:ext cx="9928855" cy="3140617"/>
          </a:xfrm>
          <a:prstGeom prst="rect">
            <a:avLst/>
          </a:prstGeom>
        </p:spPr>
      </p:pic>
      <p:pic>
        <p:nvPicPr>
          <p:cNvPr id="3" name="图片 2">
            <a:extLst>
              <a:ext uri="{FF2B5EF4-FFF2-40B4-BE49-F238E27FC236}">
                <a16:creationId xmlns:a16="http://schemas.microsoft.com/office/drawing/2014/main" xmlns="" id="{58B98B54-1EB1-47B5-97A9-4CEF0501A1EE}"/>
              </a:ext>
            </a:extLst>
          </p:cNvPr>
          <p:cNvPicPr>
            <a:picLocks noChangeAspect="1"/>
          </p:cNvPicPr>
          <p:nvPr/>
        </p:nvPicPr>
        <p:blipFill>
          <a:blip r:embed="rId4"/>
          <a:stretch>
            <a:fillRect/>
          </a:stretch>
        </p:blipFill>
        <p:spPr>
          <a:xfrm>
            <a:off x="1118817" y="788144"/>
            <a:ext cx="9156942" cy="2555426"/>
          </a:xfrm>
          <a:prstGeom prst="rect">
            <a:avLst/>
          </a:prstGeom>
        </p:spPr>
      </p:pic>
      <p:sp>
        <p:nvSpPr>
          <p:cNvPr id="4" name="矩形 3">
            <a:extLst>
              <a:ext uri="{FF2B5EF4-FFF2-40B4-BE49-F238E27FC236}">
                <a16:creationId xmlns:a16="http://schemas.microsoft.com/office/drawing/2014/main" xmlns="" id="{CF3DD4D6-8ED5-4926-A1FD-C2B1B652BD92}"/>
              </a:ext>
            </a:extLst>
          </p:cNvPr>
          <p:cNvSpPr/>
          <p:nvPr/>
        </p:nvSpPr>
        <p:spPr>
          <a:xfrm>
            <a:off x="280073" y="100968"/>
            <a:ext cx="4546694" cy="400110"/>
          </a:xfrm>
          <a:prstGeom prst="rect">
            <a:avLst/>
          </a:prstGeom>
        </p:spPr>
        <p:txBody>
          <a:bodyPr wrap="none">
            <a:spAutoFit/>
          </a:bodyPr>
          <a:lstStyle/>
          <a:p>
            <a:r>
              <a:rPr lang="en-US" altLang="zh-CN" sz="2000" b="1" dirty="0">
                <a:latin typeface="Times New Roman" panose="02020603050405020304" pitchFamily="18" charset="0"/>
                <a:ea typeface="宋体" panose="02010600030101010101" pitchFamily="2" charset="-122"/>
              </a:rPr>
              <a:t>Fast Robust PCA on Graphs(FRPCAG)</a:t>
            </a:r>
          </a:p>
        </p:txBody>
      </p:sp>
      <p:sp>
        <p:nvSpPr>
          <p:cNvPr id="5" name="矩形 4">
            <a:extLst>
              <a:ext uri="{FF2B5EF4-FFF2-40B4-BE49-F238E27FC236}">
                <a16:creationId xmlns:a16="http://schemas.microsoft.com/office/drawing/2014/main" xmlns="" id="{6844D26B-A4AF-4A96-8198-A45651AB6F54}"/>
              </a:ext>
            </a:extLst>
          </p:cNvPr>
          <p:cNvSpPr/>
          <p:nvPr/>
        </p:nvSpPr>
        <p:spPr>
          <a:xfrm>
            <a:off x="3104917" y="3630636"/>
            <a:ext cx="2592371" cy="13749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1972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4AA97B5F-AB83-47A3-8A82-D3C17B8D8C44}"/>
              </a:ext>
            </a:extLst>
          </p:cNvPr>
          <p:cNvSpPr/>
          <p:nvPr/>
        </p:nvSpPr>
        <p:spPr>
          <a:xfrm>
            <a:off x="280073" y="100968"/>
            <a:ext cx="4546694" cy="400110"/>
          </a:xfrm>
          <a:prstGeom prst="rect">
            <a:avLst/>
          </a:prstGeom>
        </p:spPr>
        <p:txBody>
          <a:bodyPr wrap="none">
            <a:spAutoFit/>
          </a:bodyPr>
          <a:lstStyle/>
          <a:p>
            <a:r>
              <a:rPr lang="en-US" altLang="zh-CN" sz="2000" b="1" dirty="0">
                <a:latin typeface="Times New Roman" panose="02020603050405020304" pitchFamily="18" charset="0"/>
                <a:ea typeface="宋体" panose="02010600030101010101" pitchFamily="2" charset="-122"/>
              </a:rPr>
              <a:t>Fast Robust PCA on Graphs(FRPCAG)</a:t>
            </a:r>
          </a:p>
        </p:txBody>
      </p:sp>
      <p:graphicFrame>
        <p:nvGraphicFramePr>
          <p:cNvPr id="3" name="对象 2">
            <a:extLst>
              <a:ext uri="{FF2B5EF4-FFF2-40B4-BE49-F238E27FC236}">
                <a16:creationId xmlns:a16="http://schemas.microsoft.com/office/drawing/2014/main" xmlns="" id="{E4A271CA-71C8-4ABC-BD9C-14B8687A8CFD}"/>
              </a:ext>
            </a:extLst>
          </p:cNvPr>
          <p:cNvGraphicFramePr>
            <a:graphicFrameLocks noChangeAspect="1"/>
          </p:cNvGraphicFramePr>
          <p:nvPr>
            <p:extLst>
              <p:ext uri="{D42A27DB-BD31-4B8C-83A1-F6EECF244321}">
                <p14:modId xmlns:p14="http://schemas.microsoft.com/office/powerpoint/2010/main" val="375844492"/>
              </p:ext>
            </p:extLst>
          </p:nvPr>
        </p:nvGraphicFramePr>
        <p:xfrm>
          <a:off x="1345870" y="2944952"/>
          <a:ext cx="7715164" cy="777739"/>
        </p:xfrm>
        <a:graphic>
          <a:graphicData uri="http://schemas.openxmlformats.org/presentationml/2006/ole">
            <mc:AlternateContent xmlns:mc="http://schemas.openxmlformats.org/markup-compatibility/2006">
              <mc:Choice xmlns:v="urn:schemas-microsoft-com:vml" Requires="v">
                <p:oleObj spid="_x0000_s2341" name="Equation" r:id="rId4" imgW="2781000" imgH="279360" progId="Equation.DSMT4">
                  <p:embed/>
                </p:oleObj>
              </mc:Choice>
              <mc:Fallback>
                <p:oleObj name="Equation" r:id="rId4" imgW="2781000" imgH="279360" progId="Equation.DSMT4">
                  <p:embed/>
                  <p:pic>
                    <p:nvPicPr>
                      <p:cNvPr id="7" name="对象 6">
                        <a:extLst>
                          <a:ext uri="{FF2B5EF4-FFF2-40B4-BE49-F238E27FC236}">
                            <a16:creationId xmlns:a16="http://schemas.microsoft.com/office/drawing/2014/main" xmlns="" id="{930103C0-47AD-4230-9D82-9A3F257E8FBE}"/>
                          </a:ext>
                        </a:extLst>
                      </p:cNvPr>
                      <p:cNvPicPr/>
                      <p:nvPr/>
                    </p:nvPicPr>
                    <p:blipFill>
                      <a:blip r:embed="rId5"/>
                      <a:stretch>
                        <a:fillRect/>
                      </a:stretch>
                    </p:blipFill>
                    <p:spPr>
                      <a:xfrm>
                        <a:off x="1345870" y="2944952"/>
                        <a:ext cx="7715164" cy="777739"/>
                      </a:xfrm>
                      <a:prstGeom prst="rect">
                        <a:avLst/>
                      </a:prstGeom>
                    </p:spPr>
                  </p:pic>
                </p:oleObj>
              </mc:Fallback>
            </mc:AlternateContent>
          </a:graphicData>
        </a:graphic>
      </p:graphicFrame>
      <p:sp>
        <p:nvSpPr>
          <p:cNvPr id="4" name="矩形 3">
            <a:extLst>
              <a:ext uri="{FF2B5EF4-FFF2-40B4-BE49-F238E27FC236}">
                <a16:creationId xmlns:a16="http://schemas.microsoft.com/office/drawing/2014/main" xmlns="" id="{0AD28678-EC2F-4D59-B0CC-B3CEDDA7C438}"/>
              </a:ext>
            </a:extLst>
          </p:cNvPr>
          <p:cNvSpPr/>
          <p:nvPr/>
        </p:nvSpPr>
        <p:spPr>
          <a:xfrm>
            <a:off x="1140771" y="4292798"/>
            <a:ext cx="10158335" cy="1200329"/>
          </a:xfrm>
          <a:prstGeom prst="rect">
            <a:avLst/>
          </a:prstGeom>
        </p:spPr>
        <p:txBody>
          <a:bodyPr wrap="square">
            <a:spAutoFit/>
          </a:bodyPr>
          <a:lstStyle/>
          <a:p>
            <a:r>
              <a:rPr lang="en-US" altLang="zh-CN" sz="2400" dirty="0">
                <a:latin typeface="Times New Roman" panose="02020603050405020304" pitchFamily="18" charset="0"/>
                <a:ea typeface="宋体" panose="02010600030101010101" pitchFamily="2" charset="-122"/>
              </a:rPr>
              <a:t>The two graph regularization terms help in retrieving an approximate low-rank representation U by encoding graph smoothness assumptions on U without using the expensive nuclear norm</a:t>
            </a:r>
            <a:endParaRPr lang="zh-CN" altLang="en-US" sz="2400" dirty="0">
              <a:latin typeface="Times New Roman" panose="02020603050405020304" pitchFamily="18" charset="0"/>
              <a:ea typeface="宋体" panose="02010600030101010101" pitchFamily="2" charset="-122"/>
            </a:endParaRPr>
          </a:p>
        </p:txBody>
      </p:sp>
      <p:graphicFrame>
        <p:nvGraphicFramePr>
          <p:cNvPr id="5" name="对象 4">
            <a:extLst>
              <a:ext uri="{FF2B5EF4-FFF2-40B4-BE49-F238E27FC236}">
                <a16:creationId xmlns:a16="http://schemas.microsoft.com/office/drawing/2014/main" xmlns="" id="{81C41755-D578-4403-A3E3-DD841B551778}"/>
              </a:ext>
            </a:extLst>
          </p:cNvPr>
          <p:cNvGraphicFramePr>
            <a:graphicFrameLocks noChangeAspect="1"/>
          </p:cNvGraphicFramePr>
          <p:nvPr>
            <p:extLst>
              <p:ext uri="{D42A27DB-BD31-4B8C-83A1-F6EECF244321}">
                <p14:modId xmlns:p14="http://schemas.microsoft.com/office/powerpoint/2010/main" val="1001502212"/>
              </p:ext>
            </p:extLst>
          </p:nvPr>
        </p:nvGraphicFramePr>
        <p:xfrm>
          <a:off x="1334568" y="1166187"/>
          <a:ext cx="8496421" cy="798851"/>
        </p:xfrm>
        <a:graphic>
          <a:graphicData uri="http://schemas.openxmlformats.org/presentationml/2006/ole">
            <mc:AlternateContent xmlns:mc="http://schemas.openxmlformats.org/markup-compatibility/2006">
              <mc:Choice xmlns:v="urn:schemas-microsoft-com:vml" Requires="v">
                <p:oleObj spid="_x0000_s2342" name="Equation" r:id="rId6" imgW="2971800" imgH="279360" progId="Equation.DSMT4">
                  <p:embed/>
                </p:oleObj>
              </mc:Choice>
              <mc:Fallback>
                <p:oleObj name="Equation" r:id="rId6" imgW="2971800" imgH="279360" progId="Equation.DSMT4">
                  <p:embed/>
                  <p:pic>
                    <p:nvPicPr>
                      <p:cNvPr id="7" name="对象 6">
                        <a:extLst>
                          <a:ext uri="{FF2B5EF4-FFF2-40B4-BE49-F238E27FC236}">
                            <a16:creationId xmlns:a16="http://schemas.microsoft.com/office/drawing/2014/main" xmlns="" id="{930103C0-47AD-4230-9D82-9A3F257E8FBE}"/>
                          </a:ext>
                        </a:extLst>
                      </p:cNvPr>
                      <p:cNvPicPr/>
                      <p:nvPr/>
                    </p:nvPicPr>
                    <p:blipFill>
                      <a:blip r:embed="rId7"/>
                      <a:stretch>
                        <a:fillRect/>
                      </a:stretch>
                    </p:blipFill>
                    <p:spPr>
                      <a:xfrm>
                        <a:off x="1334568" y="1166187"/>
                        <a:ext cx="8496421" cy="798851"/>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xmlns="" id="{CBFBBC53-EA4E-42BB-AAD6-39824A9E8BE1}"/>
              </a:ext>
            </a:extLst>
          </p:cNvPr>
          <p:cNvSpPr/>
          <p:nvPr/>
        </p:nvSpPr>
        <p:spPr>
          <a:xfrm>
            <a:off x="1320657" y="2417806"/>
            <a:ext cx="1776448" cy="461665"/>
          </a:xfrm>
          <a:prstGeom prst="rect">
            <a:avLst/>
          </a:prstGeom>
        </p:spPr>
        <p:txBody>
          <a:bodyPr wrap="none">
            <a:spAutoFit/>
          </a:bodyPr>
          <a:lstStyle/>
          <a:p>
            <a:r>
              <a:rPr lang="en-US" altLang="zh-CN" sz="2400" b="1" dirty="0">
                <a:solidFill>
                  <a:srgbClr val="FF0000"/>
                </a:solidFill>
                <a:latin typeface="Times New Roman" panose="02020603050405020304" pitchFamily="18" charset="0"/>
                <a:ea typeface="宋体" panose="02010600030101010101" pitchFamily="2" charset="-122"/>
              </a:rPr>
              <a:t>F</a:t>
            </a:r>
            <a:r>
              <a:rPr lang="en-US" altLang="zh-CN" sz="2400" b="1" dirty="0">
                <a:latin typeface="Times New Roman" panose="02020603050405020304" pitchFamily="18" charset="0"/>
                <a:ea typeface="宋体" panose="02010600030101010101" pitchFamily="2" charset="-122"/>
              </a:rPr>
              <a:t>RPCAG</a:t>
            </a:r>
            <a:r>
              <a:rPr lang="zh-CN" altLang="en-US" sz="2400" b="1" dirty="0">
                <a:latin typeface="Times New Roman" panose="02020603050405020304" pitchFamily="18" charset="0"/>
                <a:ea typeface="宋体" panose="02010600030101010101" pitchFamily="2" charset="-122"/>
              </a:rPr>
              <a:t>：</a:t>
            </a:r>
            <a:endParaRPr lang="zh-CN" altLang="en-US" sz="2400" dirty="0"/>
          </a:p>
        </p:txBody>
      </p:sp>
      <p:sp>
        <p:nvSpPr>
          <p:cNvPr id="7" name="矩形 6">
            <a:extLst>
              <a:ext uri="{FF2B5EF4-FFF2-40B4-BE49-F238E27FC236}">
                <a16:creationId xmlns:a16="http://schemas.microsoft.com/office/drawing/2014/main" xmlns="" id="{9C385768-6D56-457F-86CE-131438E98CD5}"/>
              </a:ext>
            </a:extLst>
          </p:cNvPr>
          <p:cNvSpPr/>
          <p:nvPr/>
        </p:nvSpPr>
        <p:spPr>
          <a:xfrm>
            <a:off x="1334568" y="772252"/>
            <a:ext cx="1441855" cy="461665"/>
          </a:xfrm>
          <a:prstGeom prst="rect">
            <a:avLst/>
          </a:prstGeom>
        </p:spPr>
        <p:txBody>
          <a:bodyPr wrap="square">
            <a:spAutoFit/>
          </a:bodyPr>
          <a:lstStyle/>
          <a:p>
            <a:r>
              <a:rPr lang="en-US" altLang="zh-CN" sz="2400" b="1" dirty="0">
                <a:latin typeface="Times New Roman" panose="02020603050405020304" pitchFamily="18" charset="0"/>
                <a:ea typeface="宋体" panose="02010600030101010101" pitchFamily="2" charset="-122"/>
              </a:rPr>
              <a:t>RPCAG</a:t>
            </a:r>
            <a:r>
              <a:rPr lang="zh-CN" altLang="en-US" sz="2400" b="1" dirty="0">
                <a:latin typeface="Times New Roman" panose="02020603050405020304" pitchFamily="18" charset="0"/>
                <a:ea typeface="宋体" panose="02010600030101010101" pitchFamily="2" charset="-122"/>
              </a:rPr>
              <a:t>：</a:t>
            </a:r>
            <a:endParaRPr lang="zh-CN" altLang="en-US" sz="2400" dirty="0"/>
          </a:p>
        </p:txBody>
      </p:sp>
      <p:sp>
        <p:nvSpPr>
          <p:cNvPr id="8" name="矩形 7">
            <a:extLst>
              <a:ext uri="{FF2B5EF4-FFF2-40B4-BE49-F238E27FC236}">
                <a16:creationId xmlns:a16="http://schemas.microsoft.com/office/drawing/2014/main" xmlns="" id="{8F8CD8BB-45BE-4262-AED6-A7A372F9B2E5}"/>
              </a:ext>
            </a:extLst>
          </p:cNvPr>
          <p:cNvSpPr/>
          <p:nvPr/>
        </p:nvSpPr>
        <p:spPr>
          <a:xfrm>
            <a:off x="952171" y="5859048"/>
            <a:ext cx="10856046" cy="646331"/>
          </a:xfrm>
          <a:prstGeom prst="rect">
            <a:avLst/>
          </a:prstGeom>
        </p:spPr>
        <p:txBody>
          <a:bodyPr wrap="square">
            <a:spAutoFit/>
          </a:bodyPr>
          <a:lstStyle/>
          <a:p>
            <a:r>
              <a:rPr lang="en-US" altLang="zh-CN" dirty="0">
                <a:solidFill>
                  <a:srgbClr val="FF0000"/>
                </a:solidFill>
                <a:latin typeface="Times New Roman" panose="02020603050405020304" pitchFamily="18" charset="0"/>
                <a:ea typeface="宋体" panose="02010600030101010101" pitchFamily="2" charset="-122"/>
              </a:rPr>
              <a:t>Shahid N , </a:t>
            </a:r>
            <a:r>
              <a:rPr lang="en-US" altLang="zh-CN" dirty="0" err="1">
                <a:solidFill>
                  <a:srgbClr val="FF0000"/>
                </a:solidFill>
                <a:latin typeface="Times New Roman" panose="02020603050405020304" pitchFamily="18" charset="0"/>
                <a:ea typeface="宋体" panose="02010600030101010101" pitchFamily="2" charset="-122"/>
              </a:rPr>
              <a:t>Perraudin</a:t>
            </a:r>
            <a:r>
              <a:rPr lang="en-US" altLang="zh-CN" dirty="0">
                <a:solidFill>
                  <a:srgbClr val="FF0000"/>
                </a:solidFill>
                <a:latin typeface="Times New Roman" panose="02020603050405020304" pitchFamily="18" charset="0"/>
                <a:ea typeface="宋体" panose="02010600030101010101" pitchFamily="2" charset="-122"/>
              </a:rPr>
              <a:t> N , </a:t>
            </a:r>
            <a:r>
              <a:rPr lang="en-US" altLang="zh-CN" dirty="0" err="1">
                <a:solidFill>
                  <a:srgbClr val="FF0000"/>
                </a:solidFill>
                <a:latin typeface="Times New Roman" panose="02020603050405020304" pitchFamily="18" charset="0"/>
                <a:ea typeface="宋体" panose="02010600030101010101" pitchFamily="2" charset="-122"/>
              </a:rPr>
              <a:t>Kalofolias</a:t>
            </a:r>
            <a:r>
              <a:rPr lang="en-US" altLang="zh-CN" dirty="0">
                <a:solidFill>
                  <a:srgbClr val="FF0000"/>
                </a:solidFill>
                <a:latin typeface="Times New Roman" panose="02020603050405020304" pitchFamily="18" charset="0"/>
                <a:ea typeface="宋体" panose="02010600030101010101" pitchFamily="2" charset="-122"/>
              </a:rPr>
              <a:t> V , et al. Fast Robust PCA on Graphs[J]. IEEE Journal of Selected Topics in Signal Processing, 2015, 10(4):740-756.</a:t>
            </a:r>
            <a:endParaRPr lang="zh-CN" altLang="en-US" dirty="0">
              <a:solidFill>
                <a:srgbClr val="FF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03710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70B25748-4647-46A3-B32D-9E7F1574D9A3}"/>
              </a:ext>
            </a:extLst>
          </p:cNvPr>
          <p:cNvPicPr>
            <a:picLocks noChangeAspect="1"/>
          </p:cNvPicPr>
          <p:nvPr/>
        </p:nvPicPr>
        <p:blipFill>
          <a:blip r:embed="rId3"/>
          <a:stretch>
            <a:fillRect/>
          </a:stretch>
        </p:blipFill>
        <p:spPr>
          <a:xfrm>
            <a:off x="0" y="4077589"/>
            <a:ext cx="11801475" cy="1962150"/>
          </a:xfrm>
          <a:prstGeom prst="rect">
            <a:avLst/>
          </a:prstGeom>
        </p:spPr>
      </p:pic>
      <p:pic>
        <p:nvPicPr>
          <p:cNvPr id="3" name="图片 2">
            <a:extLst>
              <a:ext uri="{FF2B5EF4-FFF2-40B4-BE49-F238E27FC236}">
                <a16:creationId xmlns:a16="http://schemas.microsoft.com/office/drawing/2014/main" xmlns="" id="{E85D8C2B-508B-43B0-8278-742EF62B4299}"/>
              </a:ext>
            </a:extLst>
          </p:cNvPr>
          <p:cNvPicPr>
            <a:picLocks noChangeAspect="1"/>
          </p:cNvPicPr>
          <p:nvPr/>
        </p:nvPicPr>
        <p:blipFill>
          <a:blip r:embed="rId4"/>
          <a:stretch>
            <a:fillRect/>
          </a:stretch>
        </p:blipFill>
        <p:spPr>
          <a:xfrm>
            <a:off x="0" y="372427"/>
            <a:ext cx="12192000" cy="2845689"/>
          </a:xfrm>
          <a:prstGeom prst="rect">
            <a:avLst/>
          </a:prstGeom>
        </p:spPr>
      </p:pic>
      <p:sp>
        <p:nvSpPr>
          <p:cNvPr id="4" name="矩形 3">
            <a:extLst>
              <a:ext uri="{FF2B5EF4-FFF2-40B4-BE49-F238E27FC236}">
                <a16:creationId xmlns:a16="http://schemas.microsoft.com/office/drawing/2014/main" xmlns="" id="{1FEF37B4-19D6-41E4-B97E-A16BD11A68BF}"/>
              </a:ext>
            </a:extLst>
          </p:cNvPr>
          <p:cNvSpPr/>
          <p:nvPr/>
        </p:nvSpPr>
        <p:spPr>
          <a:xfrm>
            <a:off x="2194560" y="2903220"/>
            <a:ext cx="2720340" cy="3148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xmlns="" id="{16EC0ED8-F3E4-4093-83EE-3904381A3B53}"/>
              </a:ext>
            </a:extLst>
          </p:cNvPr>
          <p:cNvSpPr/>
          <p:nvPr/>
        </p:nvSpPr>
        <p:spPr>
          <a:xfrm>
            <a:off x="6789420" y="2915888"/>
            <a:ext cx="1325880" cy="3148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0D067447-5C2A-42D8-B133-0889840D755A}"/>
              </a:ext>
            </a:extLst>
          </p:cNvPr>
          <p:cNvSpPr/>
          <p:nvPr/>
        </p:nvSpPr>
        <p:spPr>
          <a:xfrm>
            <a:off x="9243060" y="1971604"/>
            <a:ext cx="419100" cy="10091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xmlns="" id="{AA4FF5BD-4A61-4931-9F68-BE0C8AD4A53D}"/>
              </a:ext>
            </a:extLst>
          </p:cNvPr>
          <p:cNvSpPr/>
          <p:nvPr/>
        </p:nvSpPr>
        <p:spPr>
          <a:xfrm>
            <a:off x="9787890" y="1971604"/>
            <a:ext cx="209550" cy="10091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xmlns="" id="{5E81E935-8212-46D3-8167-A0846DFBC90D}"/>
              </a:ext>
            </a:extLst>
          </p:cNvPr>
          <p:cNvSpPr/>
          <p:nvPr/>
        </p:nvSpPr>
        <p:spPr>
          <a:xfrm>
            <a:off x="259753" y="80648"/>
            <a:ext cx="4546694" cy="400110"/>
          </a:xfrm>
          <a:prstGeom prst="rect">
            <a:avLst/>
          </a:prstGeom>
        </p:spPr>
        <p:txBody>
          <a:bodyPr wrap="none">
            <a:spAutoFit/>
          </a:bodyPr>
          <a:lstStyle/>
          <a:p>
            <a:r>
              <a:rPr lang="en-US" altLang="zh-CN" sz="2000" b="1" dirty="0">
                <a:latin typeface="Times New Roman" panose="02020603050405020304" pitchFamily="18" charset="0"/>
                <a:ea typeface="宋体" panose="02010600030101010101" pitchFamily="2" charset="-122"/>
              </a:rPr>
              <a:t>Fast Robust PCA on Graphs(FRPCAG)</a:t>
            </a:r>
          </a:p>
        </p:txBody>
      </p:sp>
    </p:spTree>
    <p:extLst>
      <p:ext uri="{BB962C8B-B14F-4D97-AF65-F5344CB8AC3E}">
        <p14:creationId xmlns:p14="http://schemas.microsoft.com/office/powerpoint/2010/main" val="2168224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DB8EE917-89F9-4513-A460-FF76DDBA862C}"/>
              </a:ext>
            </a:extLst>
          </p:cNvPr>
          <p:cNvSpPr/>
          <p:nvPr/>
        </p:nvSpPr>
        <p:spPr>
          <a:xfrm>
            <a:off x="179492" y="111390"/>
            <a:ext cx="3239926"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Two-Dimensional PCA(2DPCA)</a:t>
            </a:r>
            <a:endParaRPr lang="zh-CN" altLang="en-US" dirty="0">
              <a:latin typeface="Times New Roman" panose="02020603050405020304" pitchFamily="18" charset="0"/>
              <a:ea typeface="宋体" panose="02010600030101010101" pitchFamily="2" charset="-122"/>
            </a:endParaRPr>
          </a:p>
        </p:txBody>
      </p:sp>
      <p:sp>
        <p:nvSpPr>
          <p:cNvPr id="3" name="矩形 2">
            <a:extLst>
              <a:ext uri="{FF2B5EF4-FFF2-40B4-BE49-F238E27FC236}">
                <a16:creationId xmlns:a16="http://schemas.microsoft.com/office/drawing/2014/main" xmlns="" id="{A4C1B665-7891-4423-A99D-D8DFE4D219D4}"/>
              </a:ext>
            </a:extLst>
          </p:cNvPr>
          <p:cNvSpPr/>
          <p:nvPr/>
        </p:nvSpPr>
        <p:spPr>
          <a:xfrm>
            <a:off x="1577400" y="1224605"/>
            <a:ext cx="8820779" cy="4200445"/>
          </a:xfrm>
          <a:prstGeom prst="rect">
            <a:avLst/>
          </a:prstGeom>
        </p:spPr>
        <p:txBody>
          <a:bodyPr wrap="square">
            <a:spAutoFit/>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latin typeface="Times New Roman" panose="02020603050405020304" pitchFamily="18" charset="0"/>
                <a:ea typeface="宋体" panose="02010600030101010101" pitchFamily="2" charset="-122"/>
                <a:cs typeface="Times New Roman" panose="02020603050405020304" pitchFamily="18" charset="0"/>
              </a:rPr>
              <a:t>在基于</a:t>
            </a:r>
            <a:r>
              <a:rPr lang="en-US" altLang="zh-CN" dirty="0">
                <a:latin typeface="Times New Roman" panose="02020603050405020304" pitchFamily="18" charset="0"/>
                <a:ea typeface="宋体" panose="02010600030101010101" pitchFamily="2" charset="-122"/>
              </a:rPr>
              <a:t>PCA</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的人脸识别技术中，</a:t>
            </a:r>
            <a:r>
              <a:rPr lang="en-US" altLang="zh-CN" dirty="0">
                <a:latin typeface="Times New Roman" panose="02020603050405020304" pitchFamily="18" charset="0"/>
                <a:ea typeface="宋体" panose="02010600030101010101" pitchFamily="2" charset="-122"/>
              </a:rPr>
              <a:t>2D</a:t>
            </a:r>
            <a:r>
              <a:rPr lang="zh-CN" altLang="zh-CN" dirty="0">
                <a:latin typeface="Times New Roman" panose="02020603050405020304" pitchFamily="18" charset="0"/>
                <a:ea typeface="宋体" panose="02010600030101010101" pitchFamily="2" charset="-122"/>
                <a:cs typeface="Times New Roman" panose="02020603050405020304" pitchFamily="18" charset="0"/>
              </a:rPr>
              <a:t>人脸图像矩阵必须预先转换为一维图像矢量。所得到的面部图像矢量通常导致高维图像矢量空间，其中由于其大尺寸和相对少量的训练样本而难以准确地评估协方差矩阵。</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ORL</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数据库：每幅图像像素为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92</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112</a:t>
            </a:r>
            <a:r>
              <a:rPr lang="zh-CN" altLang="en-US" dirty="0">
                <a:latin typeface="Times New Roman" panose="02020603050405020304" pitchFamily="18" charset="0"/>
                <a:ea typeface="宋体" panose="02010600030101010101" pitchFamily="2" charset="-122"/>
                <a:cs typeface="Times New Roman" panose="02020603050405020304" pitchFamily="18" charset="0"/>
              </a:rPr>
              <a:t>，转化完一幅图像即为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10304</a:t>
            </a:r>
            <a:r>
              <a:rPr lang="zh-CN" altLang="en-US" dirty="0">
                <a:latin typeface="Times New Roman" panose="02020603050405020304" pitchFamily="18" charset="0"/>
                <a:ea typeface="宋体" panose="02010600030101010101" pitchFamily="2" charset="-122"/>
                <a:cs typeface="Times New Roman" panose="02020603050405020304" pitchFamily="18" charset="0"/>
              </a:rPr>
              <a:t>大小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400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幅图像则数据矩阵为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400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10304</a:t>
            </a:r>
            <a:r>
              <a:rPr lang="zh-CN" altLang="en-US" dirty="0">
                <a:latin typeface="Times New Roman" panose="02020603050405020304" pitchFamily="18" charset="0"/>
                <a:ea typeface="宋体" panose="02010600030101010101" pitchFamily="2" charset="-122"/>
                <a:cs typeface="Times New Roman" panose="02020603050405020304" pitchFamily="18" charset="0"/>
              </a:rPr>
              <a:t>大小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因此在实际操作中</a:t>
            </a:r>
            <a:r>
              <a:rPr lang="zh-CN" altLang="zh-CN"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a:latin typeface="Times New Roman" panose="02020603050405020304" pitchFamily="18" charset="0"/>
                <a:ea typeface="宋体" panose="02010600030101010101" pitchFamily="2" charset="-122"/>
              </a:rPr>
              <a:t>SVD</a:t>
            </a:r>
            <a:r>
              <a:rPr lang="zh-CN" altLang="zh-CN" dirty="0">
                <a:latin typeface="Times New Roman" panose="02020603050405020304" pitchFamily="18" charset="0"/>
                <a:ea typeface="宋体" panose="02010600030101010101" pitchFamily="2" charset="-122"/>
                <a:cs typeface="Times New Roman" panose="02020603050405020304" pitchFamily="18" charset="0"/>
              </a:rPr>
              <a:t>技术</a:t>
            </a:r>
            <a:r>
              <a:rPr lang="zh-CN" altLang="en-US" dirty="0">
                <a:latin typeface="Times New Roman" panose="02020603050405020304" pitchFamily="18" charset="0"/>
                <a:ea typeface="宋体" panose="02010600030101010101" pitchFamily="2" charset="-122"/>
                <a:cs typeface="Times New Roman" panose="02020603050405020304" pitchFamily="18" charset="0"/>
              </a:rPr>
              <a:t>来</a:t>
            </a:r>
            <a:r>
              <a:rPr lang="zh-CN" altLang="zh-CN" dirty="0">
                <a:latin typeface="Times New Roman" panose="02020603050405020304" pitchFamily="18" charset="0"/>
                <a:ea typeface="宋体" panose="02010600030101010101" pitchFamily="2" charset="-122"/>
                <a:cs typeface="Times New Roman" panose="02020603050405020304" pitchFamily="18" charset="0"/>
              </a:rPr>
              <a:t>计算特征向量</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避免了生成协方差矩阵的过程。然而，这并不意味着可以以这种方式精确地评估特征向量，因为特征向量由协方差矩阵统计确定。</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p>
        </p:txBody>
      </p:sp>
    </p:spTree>
    <p:extLst>
      <p:ext uri="{BB962C8B-B14F-4D97-AF65-F5344CB8AC3E}">
        <p14:creationId xmlns:p14="http://schemas.microsoft.com/office/powerpoint/2010/main" val="4757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DB8EE917-89F9-4513-A460-FF76DDBA862C}"/>
              </a:ext>
            </a:extLst>
          </p:cNvPr>
          <p:cNvSpPr/>
          <p:nvPr/>
        </p:nvSpPr>
        <p:spPr>
          <a:xfrm>
            <a:off x="179492" y="111390"/>
            <a:ext cx="3239926"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Two-Dimensional PCA(2DPCA)</a:t>
            </a:r>
            <a:endParaRPr lang="zh-CN" altLang="en-US" dirty="0">
              <a:latin typeface="Times New Roman" panose="02020603050405020304" pitchFamily="18" charset="0"/>
              <a:ea typeface="宋体" panose="02010600030101010101" pitchFamily="2" charset="-122"/>
            </a:endParaRPr>
          </a:p>
        </p:txBody>
      </p:sp>
      <p:sp>
        <p:nvSpPr>
          <p:cNvPr id="3" name="矩形 2">
            <a:extLst>
              <a:ext uri="{FF2B5EF4-FFF2-40B4-BE49-F238E27FC236}">
                <a16:creationId xmlns:a16="http://schemas.microsoft.com/office/drawing/2014/main" xmlns="" id="{F8A91CE4-1264-4120-BF4A-C90DABCDF5E7}"/>
              </a:ext>
            </a:extLst>
          </p:cNvPr>
          <p:cNvSpPr/>
          <p:nvPr/>
        </p:nvSpPr>
        <p:spPr>
          <a:xfrm>
            <a:off x="2085074" y="1790021"/>
            <a:ext cx="7480503" cy="2117246"/>
          </a:xfrm>
          <a:prstGeom prst="rect">
            <a:avLst/>
          </a:prstGeom>
        </p:spPr>
        <p:txBody>
          <a:bodyPr wrap="square">
            <a:spAutoFit/>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文献中引入</a:t>
            </a:r>
            <a:r>
              <a:rPr lang="zh-CN" altLang="zh-CN" dirty="0">
                <a:latin typeface="Times New Roman" panose="02020603050405020304" pitchFamily="18" charset="0"/>
                <a:ea typeface="宋体" panose="02010600030101010101" pitchFamily="2" charset="-122"/>
                <a:cs typeface="Times New Roman" panose="02020603050405020304" pitchFamily="18" charset="0"/>
              </a:rPr>
              <a:t>了一种简单的图像投影技术，称为二维主成分分析（</a:t>
            </a:r>
            <a:r>
              <a:rPr lang="en-US" altLang="zh-CN" dirty="0">
                <a:latin typeface="Times New Roman" panose="02020603050405020304" pitchFamily="18" charset="0"/>
                <a:ea typeface="宋体" panose="02010600030101010101" pitchFamily="2" charset="-122"/>
                <a:cs typeface="Times New Roman" panose="02020603050405020304" pitchFamily="18" charset="0"/>
              </a:rPr>
              <a:t>2DPCA</a:t>
            </a:r>
            <a:r>
              <a:rPr lang="zh-CN" altLang="zh-CN" dirty="0">
                <a:latin typeface="Times New Roman" panose="02020603050405020304" pitchFamily="18" charset="0"/>
                <a:ea typeface="宋体" panose="02010600030101010101" pitchFamily="2" charset="-122"/>
                <a:cs typeface="Times New Roman" panose="02020603050405020304" pitchFamily="18" charset="0"/>
              </a:rPr>
              <a:t>），用于图像特征提取。与传统的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PCA</a:t>
            </a:r>
            <a:r>
              <a:rPr lang="zh-CN" altLang="zh-CN" dirty="0">
                <a:latin typeface="Times New Roman" panose="02020603050405020304" pitchFamily="18" charset="0"/>
                <a:ea typeface="宋体" panose="02010600030101010101" pitchFamily="2" charset="-122"/>
                <a:cs typeface="Times New Roman" panose="02020603050405020304" pitchFamily="18" charset="0"/>
              </a:rPr>
              <a:t>相反，</a:t>
            </a:r>
            <a:r>
              <a:rPr lang="en-US" altLang="zh-CN" dirty="0">
                <a:latin typeface="Times New Roman" panose="02020603050405020304" pitchFamily="18" charset="0"/>
                <a:ea typeface="宋体" panose="02010600030101010101" pitchFamily="2" charset="-122"/>
                <a:cs typeface="Times New Roman" panose="02020603050405020304" pitchFamily="18" charset="0"/>
              </a:rPr>
              <a:t>2DPCA</a:t>
            </a:r>
            <a:r>
              <a:rPr lang="zh-CN" altLang="zh-CN" dirty="0">
                <a:latin typeface="Times New Roman" panose="02020603050405020304" pitchFamily="18" charset="0"/>
                <a:ea typeface="宋体" panose="02010600030101010101" pitchFamily="2" charset="-122"/>
                <a:cs typeface="Times New Roman" panose="02020603050405020304" pitchFamily="18" charset="0"/>
              </a:rPr>
              <a:t>基于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2D</a:t>
            </a:r>
            <a:r>
              <a:rPr lang="zh-CN" altLang="zh-CN" dirty="0">
                <a:latin typeface="Times New Roman" panose="02020603050405020304" pitchFamily="18" charset="0"/>
                <a:ea typeface="宋体" panose="02010600030101010101" pitchFamily="2" charset="-122"/>
                <a:cs typeface="Times New Roman" panose="02020603050405020304" pitchFamily="18" charset="0"/>
              </a:rPr>
              <a:t>矩阵而不是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1D</a:t>
            </a:r>
            <a:r>
              <a:rPr lang="zh-CN" altLang="zh-CN" dirty="0">
                <a:latin typeface="Times New Roman" panose="02020603050405020304" pitchFamily="18" charset="0"/>
                <a:ea typeface="宋体" panose="02010600030101010101" pitchFamily="2" charset="-122"/>
                <a:cs typeface="Times New Roman" panose="02020603050405020304" pitchFamily="18" charset="0"/>
              </a:rPr>
              <a:t>向量。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latin typeface="Times New Roman" panose="02020603050405020304" pitchFamily="18" charset="0"/>
                <a:ea typeface="宋体" panose="02010600030101010101" pitchFamily="2" charset="-122"/>
                <a:cs typeface="Times New Roman" panose="02020603050405020304" pitchFamily="18" charset="0"/>
              </a:rPr>
              <a:t>因此，</a:t>
            </a:r>
            <a:r>
              <a:rPr lang="en-US" altLang="zh-CN" dirty="0">
                <a:latin typeface="Times New Roman" panose="02020603050405020304" pitchFamily="18" charset="0"/>
                <a:ea typeface="宋体" panose="02010600030101010101" pitchFamily="2" charset="-122"/>
                <a:cs typeface="Times New Roman" panose="02020603050405020304" pitchFamily="18" charset="0"/>
              </a:rPr>
              <a:t>2DPCA</a:t>
            </a:r>
            <a:r>
              <a:rPr lang="zh-CN" altLang="zh-CN" dirty="0">
                <a:latin typeface="Times New Roman" panose="02020603050405020304" pitchFamily="18" charset="0"/>
                <a:ea typeface="宋体" panose="02010600030101010101" pitchFamily="2" charset="-122"/>
                <a:cs typeface="Times New Roman" panose="02020603050405020304" pitchFamily="18" charset="0"/>
              </a:rPr>
              <a:t>比</a:t>
            </a:r>
            <a:r>
              <a:rPr lang="en-US" altLang="zh-CN" dirty="0">
                <a:latin typeface="Times New Roman" panose="02020603050405020304" pitchFamily="18" charset="0"/>
                <a:ea typeface="宋体" panose="02010600030101010101" pitchFamily="2" charset="-122"/>
                <a:cs typeface="Times New Roman" panose="02020603050405020304" pitchFamily="18" charset="0"/>
              </a:rPr>
              <a:t>PCA</a:t>
            </a:r>
            <a:r>
              <a:rPr lang="zh-CN" altLang="zh-CN" dirty="0">
                <a:latin typeface="Times New Roman" panose="02020603050405020304" pitchFamily="18" charset="0"/>
                <a:ea typeface="宋体" panose="02010600030101010101" pitchFamily="2" charset="-122"/>
                <a:cs typeface="Times New Roman" panose="02020603050405020304" pitchFamily="18" charset="0"/>
              </a:rPr>
              <a:t>具有两个重要优势。首先，更容易准确地评估协方差矩阵。其次，确定相应的特征向量需要更少的时间。</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xmlns="" id="{6AB9F040-9AEF-48A7-B468-D061F7DC9220}"/>
              </a:ext>
            </a:extLst>
          </p:cNvPr>
          <p:cNvSpPr/>
          <p:nvPr/>
        </p:nvSpPr>
        <p:spPr>
          <a:xfrm>
            <a:off x="1006547" y="5578433"/>
            <a:ext cx="10019415" cy="646331"/>
          </a:xfrm>
          <a:prstGeom prst="rect">
            <a:avLst/>
          </a:prstGeom>
        </p:spPr>
        <p:txBody>
          <a:bodyPr wrap="square">
            <a:spAutoFit/>
          </a:bodyPr>
          <a:lstStyle/>
          <a:p>
            <a:r>
              <a:rPr lang="en-US" altLang="zh-CN"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Yang J , Zhang D , </a:t>
            </a:r>
            <a:r>
              <a:rPr lang="en-US" altLang="zh-CN"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Frangi</a:t>
            </a:r>
            <a:r>
              <a:rPr lang="en-US" altLang="zh-CN"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 F , et al. Two-Dimensional PCA: A New Approach to Appearance-Based Face Representation and Recognition[J]. IEEE Trans Pattern Anal Mach </a:t>
            </a:r>
            <a:r>
              <a:rPr lang="en-US" altLang="zh-CN"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Intell</a:t>
            </a:r>
            <a:r>
              <a:rPr lang="en-US" altLang="zh-CN"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2004, 26(1):131-137.</a:t>
            </a:r>
            <a:endParaRPr lang="zh-CN"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77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TotalTime>
  <Words>2014</Words>
  <Application>Microsoft Office PowerPoint</Application>
  <PresentationFormat>宽屏</PresentationFormat>
  <Paragraphs>113</Paragraphs>
  <Slides>17</Slides>
  <Notes>17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7" baseType="lpstr">
      <vt:lpstr>等线</vt:lpstr>
      <vt:lpstr>等线 Light</vt:lpstr>
      <vt:lpstr>宋体</vt:lpstr>
      <vt:lpstr>Microsoft YaHei</vt:lpstr>
      <vt:lpstr>Arial</vt:lpstr>
      <vt:lpstr>Cambria Math</vt:lpstr>
      <vt:lpstr>Times New Roman</vt:lpstr>
      <vt:lpstr>Wingdings</vt:lpstr>
      <vt:lpstr>Office 主题​​</vt:lpstr>
      <vt:lpstr>Equation</vt:lpstr>
      <vt:lpstr>近期工作进展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近期工作进展</dc:title>
  <dc:creator>yc p</dc:creator>
  <cp:lastModifiedBy>FuSichao</cp:lastModifiedBy>
  <cp:revision>150</cp:revision>
  <dcterms:created xsi:type="dcterms:W3CDTF">2019-02-27T01:35:11Z</dcterms:created>
  <dcterms:modified xsi:type="dcterms:W3CDTF">2019-03-01T02:18:36Z</dcterms:modified>
</cp:coreProperties>
</file>