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2" r:id="rId6"/>
    <p:sldId id="271" r:id="rId7"/>
    <p:sldId id="273" r:id="rId8"/>
    <p:sldId id="274" r:id="rId9"/>
    <p:sldId id="275" r:id="rId10"/>
    <p:sldId id="261" r:id="rId11"/>
    <p:sldId id="262" r:id="rId12"/>
    <p:sldId id="263" r:id="rId13"/>
    <p:sldId id="265" r:id="rId14"/>
    <p:sldId id="264" r:id="rId15"/>
    <p:sldId id="266" r:id="rId16"/>
    <p:sldId id="267" r:id="rId17"/>
    <p:sldId id="269" r:id="rId18"/>
    <p:sldId id="270"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79" autoAdjust="0"/>
  </p:normalViewPr>
  <p:slideViewPr>
    <p:cSldViewPr snapToGrid="0">
      <p:cViewPr varScale="1">
        <p:scale>
          <a:sx n="54" d="100"/>
          <a:sy n="54" d="100"/>
        </p:scale>
        <p:origin x="13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DF189-628D-4A9D-9F98-522E75790761}"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7FB57-9325-4801-AD0F-B334C6F02C7D}" type="slidenum">
              <a:rPr lang="zh-CN" altLang="en-US" smtClean="0"/>
              <a:t>‹#›</a:t>
            </a:fld>
            <a:endParaRPr lang="zh-CN" altLang="en-US"/>
          </a:p>
        </p:txBody>
      </p:sp>
    </p:spTree>
    <p:extLst>
      <p:ext uri="{BB962C8B-B14F-4D97-AF65-F5344CB8AC3E}">
        <p14:creationId xmlns:p14="http://schemas.microsoft.com/office/powerpoint/2010/main" val="407094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分为三个部分，第一部分介绍说话人识别的一些概念。</a:t>
            </a:r>
            <a:endParaRPr lang="en-US" altLang="zh-CN" dirty="0" smtClean="0"/>
          </a:p>
          <a:p>
            <a:endParaRPr lang="en-US" altLang="zh-CN" dirty="0" smtClean="0"/>
          </a:p>
          <a:p>
            <a:r>
              <a:rPr lang="zh-CN" altLang="en-US" dirty="0" smtClean="0"/>
              <a:t>第二部分介绍传统的说话人识别（方法）</a:t>
            </a:r>
            <a:r>
              <a:rPr lang="en-US" altLang="zh-CN" dirty="0" smtClean="0"/>
              <a:t>I-vector</a:t>
            </a:r>
          </a:p>
          <a:p>
            <a:r>
              <a:rPr lang="zh-CN" altLang="en-US" dirty="0" smtClean="0"/>
              <a:t>第三部分介绍深度说话人识别方法。</a:t>
            </a:r>
            <a:endParaRPr lang="en-US" altLang="zh-CN" dirty="0" smtClean="0"/>
          </a:p>
        </p:txBody>
      </p:sp>
      <p:sp>
        <p:nvSpPr>
          <p:cNvPr id="4" name="灯片编号占位符 3"/>
          <p:cNvSpPr>
            <a:spLocks noGrp="1"/>
          </p:cNvSpPr>
          <p:nvPr>
            <p:ph type="sldNum" sz="quarter" idx="10"/>
          </p:nvPr>
        </p:nvSpPr>
        <p:spPr/>
        <p:txBody>
          <a:bodyPr/>
          <a:lstStyle/>
          <a:p>
            <a:fld id="{C6A7FB57-9325-4801-AD0F-B334C6F02C7D}" type="slidenum">
              <a:rPr lang="zh-CN" altLang="en-US" smtClean="0"/>
              <a:t>2</a:t>
            </a:fld>
            <a:endParaRPr lang="zh-CN" altLang="en-US"/>
          </a:p>
        </p:txBody>
      </p:sp>
    </p:spTree>
    <p:extLst>
      <p:ext uri="{BB962C8B-B14F-4D97-AF65-F5344CB8AC3E}">
        <p14:creationId xmlns:p14="http://schemas.microsoft.com/office/powerpoint/2010/main" val="4132564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每一帧语音进行加窗傅里叶变换得到一个频谱。</a:t>
            </a:r>
            <a:endParaRPr lang="en-US" altLang="zh-CN" dirty="0" smtClean="0"/>
          </a:p>
          <a:p>
            <a:endParaRPr lang="en-US" altLang="zh-CN" dirty="0" smtClean="0"/>
          </a:p>
          <a:p>
            <a:r>
              <a:rPr lang="zh-CN" altLang="en-US" dirty="0" smtClean="0"/>
              <a:t>将每一帧的语音频谱通过坐标进行表示，然后旋转</a:t>
            </a:r>
            <a:r>
              <a:rPr lang="en-US" altLang="zh-CN" dirty="0" smtClean="0"/>
              <a:t>90</a:t>
            </a:r>
            <a:r>
              <a:rPr lang="zh-CN" altLang="en-US" dirty="0" smtClean="0"/>
              <a:t>度。</a:t>
            </a:r>
            <a:endParaRPr lang="en-US" altLang="zh-CN" dirty="0" smtClean="0"/>
          </a:p>
          <a:p>
            <a:endParaRPr lang="en-US" altLang="zh-CN" dirty="0" smtClean="0"/>
          </a:p>
          <a:p>
            <a:r>
              <a:rPr lang="zh-CN" altLang="en-US" dirty="0" smtClean="0"/>
              <a:t>将这些幅度映射到一个灰度直方图，得到一个随时间变化的频谱图，就是语音信号的声谱图。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13</a:t>
            </a:fld>
            <a:endParaRPr lang="zh-CN" altLang="en-US"/>
          </a:p>
        </p:txBody>
      </p:sp>
    </p:spTree>
    <p:extLst>
      <p:ext uri="{BB962C8B-B14F-4D97-AF65-F5344CB8AC3E}">
        <p14:creationId xmlns:p14="http://schemas.microsoft.com/office/powerpoint/2010/main" val="162727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最后会得到一个声谱图，也就是一个灰度矩阵，用来作为整个网络的输入。</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14</a:t>
            </a:fld>
            <a:endParaRPr lang="zh-CN" altLang="en-US"/>
          </a:p>
        </p:txBody>
      </p:sp>
    </p:spTree>
    <p:extLst>
      <p:ext uri="{BB962C8B-B14F-4D97-AF65-F5344CB8AC3E}">
        <p14:creationId xmlns:p14="http://schemas.microsoft.com/office/powerpoint/2010/main" val="104403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对于语音的频谱图，峰值就表示语音的主要频率成分，称之为共振峰，共振峰就是携带了声音的辨识属性</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15</a:t>
            </a:fld>
            <a:endParaRPr lang="zh-CN" altLang="en-US"/>
          </a:p>
        </p:txBody>
      </p:sp>
    </p:spTree>
    <p:extLst>
      <p:ext uri="{BB962C8B-B14F-4D97-AF65-F5344CB8AC3E}">
        <p14:creationId xmlns:p14="http://schemas.microsoft.com/office/powerpoint/2010/main" val="251500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mn-ea"/>
              </a:rPr>
              <a:t>输出为该段语音的得分和对应说话人的标签信息。</a:t>
            </a:r>
            <a:endParaRPr lang="zh-CN" altLang="en-US" kern="1200" dirty="0" smtClean="0">
              <a:solidFill>
                <a:schemeClr val="tx1"/>
              </a:solidFill>
              <a:latin typeface="+mn-lt"/>
              <a:ea typeface="+mn-ea"/>
              <a:cs typeface="+mn-cs"/>
            </a:endParaRPr>
          </a:p>
          <a:p>
            <a:endParaRPr lang="en-US" altLang="zh-CN" dirty="0" smtClean="0"/>
          </a:p>
          <a:p>
            <a:r>
              <a:rPr lang="zh-CN" altLang="en-US" dirty="0" smtClean="0"/>
              <a:t>训练是基于批量标准化的方法，所需参数（权重、衰减、学习率）都由深度学习工具包</a:t>
            </a:r>
            <a:r>
              <a:rPr lang="en-US" altLang="zh-CN" dirty="0" smtClean="0"/>
              <a:t>Matconvnet</a:t>
            </a:r>
            <a:r>
              <a:rPr lang="zh-CN" altLang="en-US" dirty="0" smtClean="0"/>
              <a:t>提供。</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16</a:t>
            </a:fld>
            <a:endParaRPr lang="zh-CN" altLang="en-US"/>
          </a:p>
        </p:txBody>
      </p:sp>
    </p:spTree>
    <p:extLst>
      <p:ext uri="{BB962C8B-B14F-4D97-AF65-F5344CB8AC3E}">
        <p14:creationId xmlns:p14="http://schemas.microsoft.com/office/powerpoint/2010/main" val="4258543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r>
              <a:rPr lang="zh-CN" altLang="en-US" dirty="0" smtClean="0">
                <a:sym typeface="+mn-ea"/>
              </a:rPr>
              <a:t>损失函数使用对比损失函数</a:t>
            </a:r>
            <a:r>
              <a:rPr lang="en-US" altLang="zh-CN" dirty="0" smtClean="0">
                <a:sym typeface="+mn-ea"/>
              </a:rPr>
              <a:t>.d</a:t>
            </a:r>
            <a:r>
              <a:rPr lang="zh-CN" altLang="en-US" sz="1200" b="0" i="0" kern="1200" dirty="0" smtClean="0">
                <a:solidFill>
                  <a:schemeClr val="tx1"/>
                </a:solidFill>
                <a:effectLst/>
                <a:latin typeface="+mn-lt"/>
                <a:ea typeface="+mn-ea"/>
                <a:cs typeface="+mn-cs"/>
              </a:rPr>
              <a:t>代表两个样本特征的欧氏距离，</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为两个样本是否匹配的标签，</a:t>
            </a:r>
            <a:r>
              <a:rPr lang="en-US" altLang="zh-CN" sz="1200" b="0" i="0" kern="1200" dirty="0" smtClean="0">
                <a:solidFill>
                  <a:schemeClr val="tx1"/>
                </a:solidFill>
                <a:effectLst/>
                <a:latin typeface="+mn-lt"/>
                <a:ea typeface="+mn-ea"/>
                <a:cs typeface="+mn-cs"/>
              </a:rPr>
              <a:t>y=1</a:t>
            </a:r>
            <a:r>
              <a:rPr lang="zh-CN" altLang="en-US" sz="1200" b="0" i="0" kern="1200" dirty="0" smtClean="0">
                <a:solidFill>
                  <a:schemeClr val="tx1"/>
                </a:solidFill>
                <a:effectLst/>
                <a:latin typeface="+mn-lt"/>
                <a:ea typeface="+mn-ea"/>
                <a:cs typeface="+mn-cs"/>
              </a:rPr>
              <a:t>代表两个样本相似或者匹配，</a:t>
            </a:r>
            <a:r>
              <a:rPr lang="en-US" altLang="zh-CN" sz="1200" b="0" i="0" kern="1200" dirty="0" smtClean="0">
                <a:solidFill>
                  <a:schemeClr val="tx1"/>
                </a:solidFill>
                <a:effectLst/>
                <a:latin typeface="+mn-lt"/>
                <a:ea typeface="+mn-ea"/>
                <a:cs typeface="+mn-cs"/>
              </a:rPr>
              <a:t>y=0</a:t>
            </a:r>
            <a:r>
              <a:rPr lang="zh-CN" altLang="en-US" sz="1200" b="0" i="0" kern="1200" dirty="0" smtClean="0">
                <a:solidFill>
                  <a:schemeClr val="tx1"/>
                </a:solidFill>
                <a:effectLst/>
                <a:latin typeface="+mn-lt"/>
                <a:ea typeface="+mn-ea"/>
                <a:cs typeface="+mn-cs"/>
              </a:rPr>
              <a:t>则代表不匹配，</a:t>
            </a:r>
            <a:r>
              <a:rPr lang="en-US" altLang="zh-CN" sz="1200" b="0" i="0" kern="1200" dirty="0" smtClean="0">
                <a:solidFill>
                  <a:schemeClr val="tx1"/>
                </a:solidFill>
                <a:effectLst/>
                <a:latin typeface="+mn-lt"/>
                <a:ea typeface="+mn-ea"/>
                <a:cs typeface="+mn-cs"/>
              </a:rPr>
              <a:t>margin</a:t>
            </a:r>
            <a:r>
              <a:rPr lang="zh-CN" altLang="en-US" sz="1200" b="0" i="0" kern="1200" dirty="0" smtClean="0">
                <a:solidFill>
                  <a:schemeClr val="tx1"/>
                </a:solidFill>
                <a:effectLst/>
                <a:latin typeface="+mn-lt"/>
                <a:ea typeface="+mn-ea"/>
                <a:cs typeface="+mn-cs"/>
              </a:rPr>
              <a:t>为设定的阈值。</a:t>
            </a:r>
            <a:endParaRPr lang="en-US" altLang="zh-CN" dirty="0" smtClean="0">
              <a:sym typeface="+mn-ea"/>
            </a:endParaRPr>
          </a:p>
          <a:p>
            <a:pPr lvl="0" eaLnBrk="1" hangingPunct="1"/>
            <a:endParaRPr lang="zh-CN" altLang="en-US" dirty="0" smtClean="0">
              <a:sym typeface="+mn-ea"/>
            </a:endParaRPr>
          </a:p>
          <a:p>
            <a:r>
              <a:rPr lang="zh-CN" altLang="en-US" dirty="0" smtClean="0"/>
              <a:t>该损失函数可以很好的表达成对样本的匹配程度，也能够很好用于训练提取特征的模型。</a:t>
            </a:r>
            <a:endParaRPr lang="en-US" altLang="zh-CN" dirty="0" smtClean="0"/>
          </a:p>
          <a:p>
            <a:endParaRPr lang="en-US" altLang="zh-CN" dirty="0" smtClean="0"/>
          </a:p>
          <a:p>
            <a:r>
              <a:rPr lang="zh-CN" altLang="en-US" dirty="0" smtClean="0"/>
              <a:t>此外，经常用到的损失函数还有交叉熵损失，中心损失，还有用于深度说话人识别最著名的</a:t>
            </a:r>
            <a:r>
              <a:rPr lang="en-US" altLang="zh-CN" dirty="0" smtClean="0"/>
              <a:t>triplet</a:t>
            </a:r>
            <a:r>
              <a:rPr lang="zh-CN" altLang="en-US" dirty="0" smtClean="0"/>
              <a:t>损失等。</a:t>
            </a:r>
            <a:endParaRPr lang="zh-CN" altLang="en-US" dirty="0"/>
          </a:p>
        </p:txBody>
      </p:sp>
      <p:sp>
        <p:nvSpPr>
          <p:cNvPr id="4" name="灯片编号占位符 3"/>
          <p:cNvSpPr>
            <a:spLocks noGrp="1"/>
          </p:cNvSpPr>
          <p:nvPr>
            <p:ph type="sldNum" sz="quarter" idx="10"/>
          </p:nvPr>
        </p:nvSpPr>
        <p:spPr/>
        <p:txBody>
          <a:bodyPr/>
          <a:lstStyle/>
          <a:p>
            <a:fld id="{FE364D5E-876E-4D8E-AB75-49AC915307EB}" type="slidenum">
              <a:rPr lang="zh-CN" altLang="en-US" smtClean="0"/>
              <a:t>17</a:t>
            </a:fld>
            <a:endParaRPr lang="zh-CN" altLang="en-US"/>
          </a:p>
        </p:txBody>
      </p:sp>
    </p:spTree>
    <p:extLst>
      <p:ext uri="{BB962C8B-B14F-4D97-AF65-F5344CB8AC3E}">
        <p14:creationId xmlns:p14="http://schemas.microsoft.com/office/powerpoint/2010/main" val="124407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r>
              <a:rPr lang="zh-CN" altLang="en-US" dirty="0" smtClean="0">
                <a:sym typeface="+mn-ea"/>
              </a:rPr>
              <a:t>训练好的语音频谱会映射到一紧凑的欧式空间，通过计算说话人语音特征之间的距离来评估说话人之间的相似性。</a:t>
            </a:r>
            <a:endParaRPr lang="en-US" altLang="zh-CN" dirty="0" smtClean="0">
              <a:sym typeface="+mn-ea"/>
            </a:endParaRPr>
          </a:p>
          <a:p>
            <a:pPr lvl="0" eaLnBrk="1" hangingPunct="1"/>
            <a:endParaRPr lang="en-US" altLang="zh-CN" dirty="0" smtClean="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在识别过程中，由于平均池化层</a:t>
            </a:r>
            <a:r>
              <a:rPr lang="en-US" altLang="zh-CN" dirty="0" smtClean="0"/>
              <a:t>(</a:t>
            </a:r>
            <a:r>
              <a:rPr lang="zh-CN" altLang="en-US" dirty="0" smtClean="0"/>
              <a:t>维度</a:t>
            </a:r>
            <a:r>
              <a:rPr lang="en-US" altLang="zh-CN" dirty="0" smtClean="0"/>
              <a:t>1*n)</a:t>
            </a:r>
            <a:r>
              <a:rPr lang="zh-CN" altLang="en-US" dirty="0" smtClean="0"/>
              <a:t>的存在，在测试阶段可以测试任意长度的语音，并且可以一次评估。</a:t>
            </a:r>
          </a:p>
          <a:p>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18</a:t>
            </a:fld>
            <a:endParaRPr lang="zh-CN" altLang="en-US"/>
          </a:p>
        </p:txBody>
      </p:sp>
    </p:spTree>
    <p:extLst>
      <p:ext uri="{BB962C8B-B14F-4D97-AF65-F5344CB8AC3E}">
        <p14:creationId xmlns:p14="http://schemas.microsoft.com/office/powerpoint/2010/main" val="108742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说话人识别也叫声纹识别，是一项目前应用较为广泛的技术。主要应用场景有门禁系统、会议记录系统等。</a:t>
            </a:r>
            <a:endParaRPr lang="en-US" altLang="zh-CN" dirty="0" smtClean="0"/>
          </a:p>
          <a:p>
            <a:endParaRPr lang="en-US" altLang="zh-CN" dirty="0" smtClean="0"/>
          </a:p>
          <a:p>
            <a:r>
              <a:rPr lang="zh-CN" altLang="en-US" dirty="0" smtClean="0"/>
              <a:t>说话人识别任务可以分为两类，一类为</a:t>
            </a:r>
            <a:r>
              <a:rPr lang="en-US" altLang="zh-CN" dirty="0" smtClean="0"/>
              <a:t>speaker identification</a:t>
            </a:r>
            <a:r>
              <a:rPr lang="zh-CN" altLang="en-US" dirty="0" smtClean="0"/>
              <a:t>，也就是说话人辨认，从较多说话人中辨识出是哪一个说话人，为一个多分类任务。另一类为</a:t>
            </a:r>
            <a:r>
              <a:rPr lang="en-US" altLang="zh-CN" dirty="0" smtClean="0"/>
              <a:t>speaker verification</a:t>
            </a:r>
            <a:r>
              <a:rPr lang="zh-CN" altLang="en-US" dirty="0" smtClean="0"/>
              <a:t>，为说话人确认，判断是不是这一个说话人，为一个二分类任务。</a:t>
            </a:r>
            <a:endParaRPr lang="en-US" altLang="zh-CN" dirty="0" smtClean="0"/>
          </a:p>
          <a:p>
            <a:endParaRPr lang="en-US" altLang="zh-CN" dirty="0" smtClean="0"/>
          </a:p>
          <a:p>
            <a:r>
              <a:rPr lang="zh-CN" altLang="en-US" dirty="0" smtClean="0"/>
              <a:t>今天要介绍的是前者，也就是</a:t>
            </a:r>
            <a:r>
              <a:rPr lang="en-US" altLang="zh-CN" dirty="0" smtClean="0"/>
              <a:t>speaker identification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3</a:t>
            </a:fld>
            <a:endParaRPr lang="zh-CN" altLang="en-US"/>
          </a:p>
        </p:txBody>
      </p:sp>
    </p:spTree>
    <p:extLst>
      <p:ext uri="{BB962C8B-B14F-4D97-AF65-F5344CB8AC3E}">
        <p14:creationId xmlns:p14="http://schemas.microsoft.com/office/powerpoint/2010/main" val="412299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深度说话人识别技术就是将深度学习的方法用以说话人识别任务中。</a:t>
            </a:r>
            <a:endParaRPr lang="en-US" altLang="zh-CN" dirty="0" smtClean="0"/>
          </a:p>
          <a:p>
            <a:endParaRPr lang="en-US" altLang="zh-CN" dirty="0" smtClean="0"/>
          </a:p>
          <a:p>
            <a:r>
              <a:rPr lang="zh-CN" altLang="en-US" dirty="0" smtClean="0"/>
              <a:t>相较于传统的说话人识别算法，深度说话人识别能够对说话人的语音进行一个端到端的学习，在测试阶段也能一次完整评估，不需要对语音进行切割。</a:t>
            </a:r>
            <a:endParaRPr lang="en-US" altLang="zh-CN" dirty="0" smtClean="0"/>
          </a:p>
          <a:p>
            <a:endParaRPr lang="en-US" altLang="zh-CN" dirty="0" smtClean="0"/>
          </a:p>
          <a:p>
            <a:r>
              <a:rPr lang="zh-CN" altLang="en-US" dirty="0" smtClean="0"/>
              <a:t>舍去了对语音数据的预处理过程，避免丢失更多有价值的信息。。</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4</a:t>
            </a:fld>
            <a:endParaRPr lang="zh-CN" altLang="en-US"/>
          </a:p>
        </p:txBody>
      </p:sp>
    </p:spTree>
    <p:extLst>
      <p:ext uri="{BB962C8B-B14F-4D97-AF65-F5344CB8AC3E}">
        <p14:creationId xmlns:p14="http://schemas.microsoft.com/office/powerpoint/2010/main" val="416898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之前介绍过利用高斯混合模型进行说话人识别的方法。</a:t>
            </a:r>
            <a:r>
              <a:rPr lang="zh-CN" altLang="en-US" dirty="0" smtClean="0">
                <a:sym typeface="+mn-ea"/>
              </a:rPr>
              <a:t>通过</a:t>
            </a:r>
            <a:r>
              <a:rPr lang="en-US" altLang="zh-CN" dirty="0" smtClean="0">
                <a:sym typeface="+mn-ea"/>
              </a:rPr>
              <a:t>K</a:t>
            </a:r>
            <a:r>
              <a:rPr lang="zh-CN" altLang="en-US" dirty="0" smtClean="0">
                <a:sym typeface="+mn-ea"/>
              </a:rPr>
              <a:t>均值聚类得到</a:t>
            </a:r>
            <a:r>
              <a:rPr lang="en-US" altLang="zh-CN" dirty="0" smtClean="0">
                <a:sym typeface="+mn-ea"/>
              </a:rPr>
              <a:t>GMM</a:t>
            </a:r>
            <a:r>
              <a:rPr lang="zh-CN" altLang="en-US" dirty="0" smtClean="0">
                <a:sym typeface="+mn-ea"/>
              </a:rPr>
              <a:t>参数的初始值，再通过</a:t>
            </a:r>
            <a:r>
              <a:rPr lang="en-US" altLang="zh-CN" dirty="0" smtClean="0">
                <a:sym typeface="+mn-ea"/>
              </a:rPr>
              <a:t>EM</a:t>
            </a:r>
            <a:r>
              <a:rPr lang="zh-CN" altLang="en-US" dirty="0" smtClean="0">
                <a:sym typeface="+mn-ea"/>
              </a:rPr>
              <a:t>算法迭代得到该说话人的</a:t>
            </a:r>
            <a:r>
              <a:rPr lang="en-US" altLang="zh-CN" dirty="0" smtClean="0">
                <a:sym typeface="+mn-ea"/>
              </a:rPr>
              <a:t>GMM</a:t>
            </a:r>
            <a:r>
              <a:rPr lang="zh-CN" altLang="en-US" dirty="0" smtClean="0">
                <a:sym typeface="+mn-ea"/>
              </a:rPr>
              <a:t>参数（权值，均值矢量和协方差矩阵）。</a:t>
            </a:r>
            <a:endParaRPr lang="en-US" altLang="zh-CN" dirty="0" smtClean="0">
              <a:sym typeface="+mn-ea"/>
            </a:endParaRPr>
          </a:p>
          <a:p>
            <a:endParaRPr lang="en-US" altLang="zh-CN" dirty="0" smtClean="0"/>
          </a:p>
          <a:p>
            <a:r>
              <a:rPr lang="zh-CN" altLang="en-US" dirty="0" smtClean="0"/>
              <a:t>核心是为每一个人训练得到一个</a:t>
            </a:r>
            <a:r>
              <a:rPr lang="en-US" altLang="zh-CN" dirty="0" smtClean="0"/>
              <a:t>GMM</a:t>
            </a:r>
            <a:r>
              <a:rPr lang="zh-CN" altLang="en-US" dirty="0" smtClean="0"/>
              <a:t>混合模型。</a:t>
            </a:r>
            <a:endParaRPr lang="en-US" altLang="zh-CN" dirty="0" smtClean="0"/>
          </a:p>
          <a:p>
            <a:r>
              <a:rPr lang="zh-CN" altLang="en-US" dirty="0" smtClean="0">
                <a:sym typeface="+mn-ea"/>
              </a:rPr>
              <a:t>在测试阶段，用被测试说话人的语音的每一帧特征矢量与训练得到的每个说话人的</a:t>
            </a:r>
            <a:r>
              <a:rPr lang="en-US" altLang="zh-CN" dirty="0" smtClean="0">
                <a:sym typeface="+mn-ea"/>
              </a:rPr>
              <a:t>GMM</a:t>
            </a:r>
            <a:r>
              <a:rPr lang="zh-CN" altLang="en-US" dirty="0" smtClean="0">
                <a:sym typeface="+mn-ea"/>
              </a:rPr>
              <a:t>进行相似度计算。计算最大后验概率，取对数得分和，判断是哪个说话人。</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5</a:t>
            </a:fld>
            <a:endParaRPr lang="zh-CN" altLang="en-US"/>
          </a:p>
        </p:txBody>
      </p:sp>
    </p:spTree>
    <p:extLst>
      <p:ext uri="{BB962C8B-B14F-4D97-AF65-F5344CB8AC3E}">
        <p14:creationId xmlns:p14="http://schemas.microsoft.com/office/powerpoint/2010/main" val="250038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而基于</a:t>
            </a:r>
            <a:r>
              <a:rPr lang="en-US" altLang="zh-CN" dirty="0" smtClean="0"/>
              <a:t>I-vector</a:t>
            </a:r>
            <a:r>
              <a:rPr lang="zh-CN" altLang="en-US" dirty="0" smtClean="0"/>
              <a:t>的说话人识别方法是在基于</a:t>
            </a:r>
            <a:r>
              <a:rPr lang="en-US" altLang="zh-CN" dirty="0" smtClean="0"/>
              <a:t>GMM</a:t>
            </a:r>
            <a:r>
              <a:rPr lang="zh-CN" altLang="en-US" dirty="0" smtClean="0"/>
              <a:t>混合模型的说话人方法上改进得来的。说话人信息和信道信息都涵盖在</a:t>
            </a:r>
            <a:r>
              <a:rPr lang="en-US" altLang="zh-CN" dirty="0" smtClean="0"/>
              <a:t>GMM</a:t>
            </a:r>
            <a:r>
              <a:rPr lang="zh-CN" altLang="en-US" dirty="0" smtClean="0"/>
              <a:t>混合模型中的高维均值超向量上。</a:t>
            </a:r>
            <a:endParaRPr lang="en-US" altLang="zh-CN" dirty="0" smtClean="0"/>
          </a:p>
          <a:p>
            <a:endParaRPr lang="en-US" altLang="zh-CN" dirty="0" smtClean="0"/>
          </a:p>
          <a:p>
            <a:r>
              <a:rPr lang="en-US" altLang="zh-CN" dirty="0" smtClean="0"/>
              <a:t>I-vector</a:t>
            </a:r>
            <a:r>
              <a:rPr lang="zh-CN" altLang="en-US" dirty="0" smtClean="0"/>
              <a:t>本质上为一个低维的高斯均值超向量，由高斯混合模型各均值适量叠加后降维得到的。</a:t>
            </a:r>
            <a:endParaRPr lang="en-US" altLang="zh-CN" dirty="0" smtClean="0"/>
          </a:p>
          <a:p>
            <a:r>
              <a:rPr lang="en-US" altLang="zh-CN" dirty="0" smtClean="0"/>
              <a:t> </a:t>
            </a:r>
          </a:p>
          <a:p>
            <a:r>
              <a:rPr lang="en-US" altLang="zh-CN" dirty="0" smtClean="0"/>
              <a:t>S</a:t>
            </a:r>
            <a:r>
              <a:rPr lang="zh-CN" altLang="en-US" dirty="0" smtClean="0"/>
              <a:t>就是高维的均值超向量，</a:t>
            </a:r>
            <a:r>
              <a:rPr lang="en-US" altLang="zh-CN" dirty="0" smtClean="0"/>
              <a:t>m</a:t>
            </a:r>
            <a:r>
              <a:rPr lang="zh-CN" altLang="en-US" dirty="0" smtClean="0"/>
              <a:t>为与说话人无关且信道无关的均值超向量（</a:t>
            </a:r>
            <a:r>
              <a:rPr lang="en-US" altLang="zh-CN" dirty="0" smtClean="0"/>
              <a:t>UBM</a:t>
            </a:r>
            <a:r>
              <a:rPr lang="zh-CN" altLang="en-US" dirty="0" smtClean="0"/>
              <a:t>）。</a:t>
            </a:r>
            <a:r>
              <a:rPr lang="en-US" altLang="zh-CN" dirty="0" smtClean="0"/>
              <a:t>T</a:t>
            </a:r>
            <a:r>
              <a:rPr lang="zh-CN" altLang="en-US" dirty="0" smtClean="0"/>
              <a:t>为全局差异矩阵，将维数较高的高斯均值超向量在该子空间上进行投影，得到维数较低的总体变化因子矢量</a:t>
            </a:r>
            <a:r>
              <a:rPr lang="en-US" altLang="zh-CN" dirty="0" smtClean="0"/>
              <a:t>w</a:t>
            </a:r>
            <a:r>
              <a:rPr lang="zh-CN" altLang="en-US" dirty="0" smtClean="0"/>
              <a:t>，即为包含整个语音中不同说话人信息和信道信息的全差异因子（</a:t>
            </a:r>
            <a:r>
              <a:rPr lang="en-US" altLang="zh-CN" dirty="0" smtClean="0"/>
              <a:t>w</a:t>
            </a:r>
            <a:r>
              <a:rPr lang="zh-CN" altLang="en-US" dirty="0" smtClean="0"/>
              <a:t>仅含有说话人的信息，表征了说话人的个性特征。），也就是</a:t>
            </a:r>
            <a:r>
              <a:rPr lang="en-US" altLang="zh-CN" dirty="0" smtClean="0"/>
              <a:t>I-vector</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C6A7FB57-9325-4801-AD0F-B334C6F02C7D}" type="slidenum">
              <a:rPr lang="zh-CN" altLang="en-US" smtClean="0"/>
              <a:t>7</a:t>
            </a:fld>
            <a:endParaRPr lang="zh-CN" altLang="en-US"/>
          </a:p>
        </p:txBody>
      </p:sp>
    </p:spTree>
    <p:extLst>
      <p:ext uri="{BB962C8B-B14F-4D97-AF65-F5344CB8AC3E}">
        <p14:creationId xmlns:p14="http://schemas.microsoft.com/office/powerpoint/2010/main" val="110711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每个长短不一的语音段就可以用一个长度固定的</a:t>
            </a:r>
            <a:r>
              <a:rPr lang="en-US" altLang="zh-CN" dirty="0" smtClean="0"/>
              <a:t>I-vector</a:t>
            </a:r>
            <a:r>
              <a:rPr lang="zh-CN" altLang="en-US" dirty="0" smtClean="0"/>
              <a:t>来</a:t>
            </a:r>
            <a:r>
              <a:rPr lang="zh-CN" altLang="en-US" dirty="0" smtClean="0"/>
              <a:t>表示（维度为</a:t>
            </a:r>
            <a:r>
              <a:rPr lang="en-US" altLang="zh-CN" dirty="0" smtClean="0"/>
              <a:t>400-600</a:t>
            </a:r>
            <a:r>
              <a:rPr lang="zh-CN" altLang="en-US" dirty="0" smtClean="0"/>
              <a:t>） </a:t>
            </a:r>
            <a:r>
              <a:rPr lang="en-US" altLang="zh-CN" dirty="0" smtClean="0"/>
              <a:t>(</a:t>
            </a:r>
            <a:r>
              <a:rPr lang="zh-CN" altLang="en-US" dirty="0" smtClean="0"/>
              <a:t>解决了不同长度语音段特征维度不均衡的问题。</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训练阶段为每段说话人语音训练得到一个</a:t>
            </a:r>
            <a:r>
              <a:rPr lang="en-US" altLang="zh-CN" dirty="0" smtClean="0"/>
              <a:t>I-vector</a:t>
            </a:r>
            <a:r>
              <a:rPr lang="zh-CN" altLang="en-US" dirty="0" smtClean="0"/>
              <a:t>，测试阶段将测试说话人的语音段提取</a:t>
            </a:r>
            <a:r>
              <a:rPr lang="en-US" altLang="zh-CN" dirty="0" smtClean="0"/>
              <a:t>I-vector</a:t>
            </a:r>
            <a:r>
              <a:rPr lang="zh-CN" altLang="en-US" dirty="0" smtClean="0"/>
              <a:t>特征，与训练得到的（每一个</a:t>
            </a:r>
            <a:r>
              <a:rPr lang="en-US" altLang="zh-CN" dirty="0" smtClean="0"/>
              <a:t>I-vector</a:t>
            </a:r>
            <a:r>
              <a:rPr lang="zh-CN" altLang="en-US" dirty="0" smtClean="0"/>
              <a:t>）进行相似度计算，得到最终识别结果。</a:t>
            </a:r>
          </a:p>
          <a:p>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8</a:t>
            </a:fld>
            <a:endParaRPr lang="zh-CN" altLang="en-US"/>
          </a:p>
        </p:txBody>
      </p:sp>
    </p:spTree>
    <p:extLst>
      <p:ext uri="{BB962C8B-B14F-4D97-AF65-F5344CB8AC3E}">
        <p14:creationId xmlns:p14="http://schemas.microsoft.com/office/powerpoint/2010/main" val="339129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a:t>
            </a:r>
            <a:r>
              <a:rPr lang="zh-CN" altLang="en-US" dirty="0" smtClean="0"/>
              <a:t>为全差异矩阵。</a:t>
            </a:r>
            <a:endParaRPr lang="en-US" altLang="zh-CN" dirty="0" smtClean="0"/>
          </a:p>
          <a:p>
            <a:r>
              <a:rPr lang="en-US" altLang="zh-CN" dirty="0" smtClean="0"/>
              <a:t>UBM</a:t>
            </a:r>
            <a:r>
              <a:rPr lang="zh-CN" altLang="en-US" dirty="0" smtClean="0"/>
              <a:t>为与说话人无关且信道无关的由均值超向量构成的通用背景模型。</a:t>
            </a:r>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9</a:t>
            </a:fld>
            <a:endParaRPr lang="zh-CN" altLang="en-US"/>
          </a:p>
        </p:txBody>
      </p:sp>
    </p:spTree>
    <p:extLst>
      <p:ext uri="{BB962C8B-B14F-4D97-AF65-F5344CB8AC3E}">
        <p14:creationId xmlns:p14="http://schemas.microsoft.com/office/powerpoint/2010/main" val="205124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200" dirty="0" smtClean="0">
                <a:solidFill>
                  <a:schemeClr val="tx1"/>
                </a:solidFill>
                <a:latin typeface="+mn-lt"/>
                <a:ea typeface="+mn-ea"/>
                <a:cs typeface="+mn-cs"/>
                <a:sym typeface="+mn-ea"/>
              </a:rPr>
              <a:t>常用语说话人识别的深度学习框架包括深度神经网络与</a:t>
            </a:r>
            <a:r>
              <a:rPr lang="en-US" altLang="zh-CN" kern="1200" dirty="0" err="1" smtClean="0">
                <a:solidFill>
                  <a:schemeClr val="tx1"/>
                </a:solidFill>
                <a:latin typeface="+mn-lt"/>
                <a:ea typeface="+mn-ea"/>
                <a:cs typeface="+mn-cs"/>
                <a:sym typeface="+mn-ea"/>
              </a:rPr>
              <a:t>i</a:t>
            </a:r>
            <a:r>
              <a:rPr lang="en-US" altLang="zh-CN" kern="1200" dirty="0" smtClean="0">
                <a:solidFill>
                  <a:schemeClr val="tx1"/>
                </a:solidFill>
                <a:latin typeface="+mn-lt"/>
                <a:ea typeface="+mn-ea"/>
                <a:cs typeface="+mn-cs"/>
                <a:sym typeface="+mn-ea"/>
              </a:rPr>
              <a:t>-vector</a:t>
            </a:r>
            <a:r>
              <a:rPr lang="zh-CN" altLang="en-US" kern="1200" dirty="0" smtClean="0">
                <a:solidFill>
                  <a:schemeClr val="tx1"/>
                </a:solidFill>
                <a:latin typeface="+mn-lt"/>
                <a:ea typeface="+mn-ea"/>
                <a:cs typeface="+mn-cs"/>
                <a:sym typeface="+mn-ea"/>
              </a:rPr>
              <a:t>进行结合，</a:t>
            </a:r>
            <a:r>
              <a:rPr lang="en-US" altLang="zh-CN" kern="1200" dirty="0" smtClean="0">
                <a:solidFill>
                  <a:schemeClr val="tx1"/>
                </a:solidFill>
                <a:latin typeface="+mn-lt"/>
                <a:ea typeface="+mn-ea"/>
                <a:cs typeface="+mn-cs"/>
                <a:sym typeface="+mn-ea"/>
              </a:rPr>
              <a:t>CNN</a:t>
            </a:r>
            <a:r>
              <a:rPr lang="zh-CN" altLang="en-US" kern="1200" dirty="0" smtClean="0">
                <a:solidFill>
                  <a:schemeClr val="tx1"/>
                </a:solidFill>
                <a:latin typeface="+mn-lt"/>
                <a:ea typeface="+mn-ea"/>
                <a:cs typeface="+mn-cs"/>
                <a:sym typeface="+mn-ea"/>
              </a:rPr>
              <a:t>，</a:t>
            </a:r>
            <a:r>
              <a:rPr lang="en-US" altLang="zh-CN" kern="1200" dirty="0" smtClean="0">
                <a:solidFill>
                  <a:schemeClr val="tx1"/>
                </a:solidFill>
                <a:latin typeface="+mn-lt"/>
                <a:ea typeface="+mn-ea"/>
                <a:cs typeface="+mn-cs"/>
                <a:sym typeface="+mn-ea"/>
              </a:rPr>
              <a:t>RNN</a:t>
            </a:r>
            <a:r>
              <a:rPr lang="zh-CN" altLang="en-US" kern="1200" dirty="0" smtClean="0">
                <a:solidFill>
                  <a:schemeClr val="tx1"/>
                </a:solidFill>
                <a:latin typeface="+mn-lt"/>
                <a:ea typeface="+mn-ea"/>
                <a:cs typeface="+mn-cs"/>
                <a:sym typeface="+mn-ea"/>
              </a:rPr>
              <a:t>网络等等。</a:t>
            </a:r>
            <a:endParaRPr lang="en-US" altLang="zh-CN" kern="1200" dirty="0" smtClean="0">
              <a:solidFill>
                <a:schemeClr val="tx1"/>
              </a:solidFill>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kern="1200" dirty="0" smtClean="0">
              <a:solidFill>
                <a:schemeClr val="tx1"/>
              </a:solidFill>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200" dirty="0" smtClean="0">
                <a:solidFill>
                  <a:schemeClr val="tx1"/>
                </a:solidFill>
                <a:latin typeface="+mn-lt"/>
                <a:ea typeface="+mn-ea"/>
                <a:cs typeface="+mn-cs"/>
                <a:sym typeface="+mn-ea"/>
              </a:rPr>
              <a:t>采用</a:t>
            </a:r>
            <a:r>
              <a:rPr lang="en-US" altLang="zh-CN" kern="1200" dirty="0" smtClean="0">
                <a:solidFill>
                  <a:schemeClr val="tx1"/>
                </a:solidFill>
                <a:latin typeface="+mn-lt"/>
                <a:ea typeface="+mn-ea"/>
                <a:cs typeface="+mn-cs"/>
                <a:sym typeface="+mn-ea"/>
              </a:rPr>
              <a:t>CNN</a:t>
            </a:r>
            <a:r>
              <a:rPr lang="zh-CN" altLang="en-US" kern="1200" dirty="0" smtClean="0">
                <a:solidFill>
                  <a:schemeClr val="tx1"/>
                </a:solidFill>
                <a:latin typeface="+mn-lt"/>
                <a:ea typeface="+mn-ea"/>
                <a:cs typeface="+mn-cs"/>
                <a:sym typeface="+mn-ea"/>
              </a:rPr>
              <a:t>网络用于深度说话人识别的方法的网络结构是基于</a:t>
            </a:r>
            <a:r>
              <a:rPr lang="en-US" altLang="zh-CN" kern="1200" dirty="0" smtClean="0">
                <a:solidFill>
                  <a:schemeClr val="tx1"/>
                </a:solidFill>
                <a:latin typeface="+mn-lt"/>
                <a:ea typeface="+mn-ea"/>
                <a:cs typeface="+mn-cs"/>
                <a:sym typeface="+mn-ea"/>
              </a:rPr>
              <a:t>VGG-M</a:t>
            </a:r>
            <a:r>
              <a:rPr lang="zh-CN" altLang="en-US" kern="1200" dirty="0" smtClean="0">
                <a:solidFill>
                  <a:schemeClr val="tx1"/>
                </a:solidFill>
                <a:latin typeface="+mn-lt"/>
                <a:ea typeface="+mn-ea"/>
                <a:cs typeface="+mn-cs"/>
                <a:sym typeface="+mn-ea"/>
              </a:rPr>
              <a:t>，通过修改网络结构的中间层来实现。</a:t>
            </a:r>
            <a:endParaRPr lang="zh-CN" altLang="en-US" kern="1200" dirty="0" smtClean="0">
              <a:solidFill>
                <a:schemeClr val="tx1"/>
              </a:solidFill>
              <a:latin typeface="+mn-lt"/>
              <a:ea typeface="+mn-ea"/>
              <a:cs typeface="+mn-cs"/>
            </a:endParaRPr>
          </a:p>
          <a:p>
            <a:endParaRPr lang="en-US" altLang="zh-CN" dirty="0" smtClean="0"/>
          </a:p>
          <a:p>
            <a:r>
              <a:rPr lang="zh-CN" altLang="en-US" dirty="0" smtClean="0"/>
              <a:t>将网络中维度为</a:t>
            </a:r>
            <a:r>
              <a:rPr lang="en-US" altLang="zh-CN" dirty="0" smtClean="0"/>
              <a:t>9*8</a:t>
            </a:r>
            <a:r>
              <a:rPr lang="zh-CN" altLang="en-US" dirty="0" smtClean="0"/>
              <a:t>的全连接层转换为了一个维度为</a:t>
            </a:r>
            <a:r>
              <a:rPr lang="en-US" altLang="zh-CN" dirty="0" smtClean="0"/>
              <a:t>9*1</a:t>
            </a:r>
            <a:r>
              <a:rPr lang="zh-CN" altLang="en-US" dirty="0" smtClean="0"/>
              <a:t>的全连接层和一个维度为</a:t>
            </a:r>
            <a:r>
              <a:rPr lang="en-US" altLang="zh-CN" dirty="0" smtClean="0"/>
              <a:t>1*n</a:t>
            </a:r>
            <a:r>
              <a:rPr lang="zh-CN" altLang="en-US" dirty="0" smtClean="0"/>
              <a:t>的平均池化层。（通过改变</a:t>
            </a:r>
            <a:r>
              <a:rPr lang="en-US" altLang="zh-CN" dirty="0" smtClean="0"/>
              <a:t>n</a:t>
            </a:r>
            <a:r>
              <a:rPr lang="zh-CN" altLang="en-US" dirty="0" smtClean="0"/>
              <a:t>的大小保证网络可以以任意长度的语音作为输入）</a:t>
            </a:r>
            <a:endParaRPr lang="en-US" altLang="zh-CN" dirty="0" smtClean="0"/>
          </a:p>
          <a:p>
            <a:r>
              <a:rPr lang="en-US" altLang="zh-CN" dirty="0" smtClean="0"/>
              <a:t> </a:t>
            </a:r>
            <a:r>
              <a:rPr lang="zh-CN" altLang="en-US" dirty="0" smtClean="0"/>
              <a:t>（以</a:t>
            </a:r>
            <a:r>
              <a:rPr lang="en-US" altLang="zh-CN" dirty="0" smtClean="0"/>
              <a:t>3s</a:t>
            </a:r>
            <a:r>
              <a:rPr lang="zh-CN" altLang="en-US" dirty="0" smtClean="0"/>
              <a:t>语音长度为例，</a:t>
            </a:r>
            <a:r>
              <a:rPr lang="en-US" altLang="zh-CN" dirty="0" smtClean="0"/>
              <a:t>n</a:t>
            </a:r>
            <a:r>
              <a:rPr lang="zh-CN" altLang="en-US" dirty="0" smtClean="0"/>
              <a:t>等于</a:t>
            </a:r>
            <a:r>
              <a:rPr lang="en-US" altLang="zh-CN" dirty="0" smtClean="0"/>
              <a:t>8</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10</a:t>
            </a:fld>
            <a:endParaRPr lang="zh-CN" altLang="en-US"/>
          </a:p>
        </p:txBody>
      </p:sp>
    </p:spTree>
    <p:extLst>
      <p:ext uri="{BB962C8B-B14F-4D97-AF65-F5344CB8AC3E}">
        <p14:creationId xmlns:p14="http://schemas.microsoft.com/office/powerpoint/2010/main" val="289696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mn-ea"/>
              </a:rPr>
              <a:t>所有语音设置为单声道，</a:t>
            </a:r>
            <a:r>
              <a:rPr lang="en-US" altLang="zh-CN" dirty="0" smtClean="0">
                <a:sym typeface="+mn-ea"/>
              </a:rPr>
              <a:t>16</a:t>
            </a:r>
            <a:r>
              <a:rPr lang="zh-CN" altLang="en-US" dirty="0" smtClean="0">
                <a:sym typeface="+mn-ea"/>
              </a:rPr>
              <a:t>位深度，</a:t>
            </a:r>
            <a:r>
              <a:rPr lang="en-US" altLang="zh-CN" dirty="0" smtClean="0">
                <a:sym typeface="+mn-ea"/>
              </a:rPr>
              <a:t>16000Hz</a:t>
            </a:r>
            <a:r>
              <a:rPr lang="zh-CN" altLang="en-US" dirty="0" smtClean="0">
                <a:sym typeface="+mn-ea"/>
              </a:rPr>
              <a:t>采样率，采用汉明窗，</a:t>
            </a:r>
            <a:r>
              <a:rPr lang="zh-CN" altLang="en-US" dirty="0" smtClean="0"/>
              <a:t>以</a:t>
            </a:r>
            <a:r>
              <a:rPr lang="en-US" altLang="zh-CN" dirty="0" smtClean="0"/>
              <a:t>25ms</a:t>
            </a:r>
            <a:r>
              <a:rPr lang="zh-CN" altLang="en-US" dirty="0" smtClean="0"/>
              <a:t>窗长和</a:t>
            </a:r>
            <a:r>
              <a:rPr lang="en-US" altLang="zh-CN" dirty="0" smtClean="0"/>
              <a:t>10ms</a:t>
            </a:r>
            <a:r>
              <a:rPr lang="zh-CN" altLang="en-US" dirty="0" smtClean="0"/>
              <a:t>窗移在音频频谱上滑动获得声谱特征（语音的能量谱密度），作为整个网络的输入。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声谱图</a:t>
            </a:r>
            <a:r>
              <a:rPr lang="zh-CN" altLang="en-US" baseline="0" dirty="0" smtClean="0"/>
              <a:t>的获取方法</a:t>
            </a:r>
            <a:r>
              <a:rPr lang="zh-CN" altLang="en-US" baseline="0" dirty="0" smtClean="0"/>
              <a:t>有必要说一下。</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加窗傅里叶变换公式如下所示，</a:t>
            </a:r>
            <a:r>
              <a:rPr lang="en-US" altLang="zh-CN" baseline="0" dirty="0" smtClean="0"/>
              <a:t>w</a:t>
            </a:r>
            <a:r>
              <a:rPr lang="zh-CN" altLang="en-US" baseline="0" dirty="0" smtClean="0"/>
              <a:t>为窗函数，</a:t>
            </a:r>
            <a:r>
              <a:rPr lang="en-US" altLang="zh-CN" baseline="0" dirty="0" smtClean="0"/>
              <a:t>x</a:t>
            </a:r>
            <a:r>
              <a:rPr lang="zh-CN" altLang="en-US" baseline="0" dirty="0" smtClean="0"/>
              <a:t>（</a:t>
            </a:r>
            <a:r>
              <a:rPr lang="en-US" altLang="zh-CN" baseline="0" dirty="0" smtClean="0"/>
              <a:t>t</a:t>
            </a:r>
            <a:r>
              <a:rPr lang="zh-CN" altLang="en-US" baseline="0" dirty="0" smtClean="0"/>
              <a:t>）为语音信号。</a:t>
            </a:r>
            <a:endParaRPr lang="en-US" altLang="zh-CN" dirty="0" smtClean="0"/>
          </a:p>
        </p:txBody>
      </p:sp>
      <p:sp>
        <p:nvSpPr>
          <p:cNvPr id="4" name="灯片编号占位符 3"/>
          <p:cNvSpPr>
            <a:spLocks noGrp="1"/>
          </p:cNvSpPr>
          <p:nvPr>
            <p:ph type="sldNum" sz="quarter" idx="10"/>
          </p:nvPr>
        </p:nvSpPr>
        <p:spPr/>
        <p:txBody>
          <a:bodyPr/>
          <a:lstStyle/>
          <a:p>
            <a:fld id="{C6A7FB57-9325-4801-AD0F-B334C6F02C7D}" type="slidenum">
              <a:rPr lang="zh-CN" altLang="en-US" smtClean="0"/>
              <a:t>12</a:t>
            </a:fld>
            <a:endParaRPr lang="zh-CN" altLang="en-US"/>
          </a:p>
        </p:txBody>
      </p:sp>
    </p:spTree>
    <p:extLst>
      <p:ext uri="{BB962C8B-B14F-4D97-AF65-F5344CB8AC3E}">
        <p14:creationId xmlns:p14="http://schemas.microsoft.com/office/powerpoint/2010/main" val="361462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175078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233734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13195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273100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60171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212533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244918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322820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119920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79049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2FED57B-1FB5-44AE-8294-87042BC76924}"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161572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ED57B-1FB5-44AE-8294-87042BC76924}" type="datetimeFigureOut">
              <a:rPr lang="zh-CN" altLang="en-US" smtClean="0"/>
              <a:t>2019/10/28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3F31A-A140-4802-A079-458453F84BE1}" type="slidenum">
              <a:rPr lang="zh-CN" altLang="en-US" smtClean="0"/>
              <a:t>‹#›</a:t>
            </a:fld>
            <a:endParaRPr lang="zh-CN" altLang="en-US"/>
          </a:p>
        </p:txBody>
      </p:sp>
    </p:spTree>
    <p:extLst>
      <p:ext uri="{BB962C8B-B14F-4D97-AF65-F5344CB8AC3E}">
        <p14:creationId xmlns:p14="http://schemas.microsoft.com/office/powerpoint/2010/main" val="121862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Deep Speaker Identification</a:t>
            </a:r>
            <a:endParaRPr lang="zh-CN" altLang="en-US" sz="4400" dirty="0"/>
          </a:p>
        </p:txBody>
      </p:sp>
      <p:sp>
        <p:nvSpPr>
          <p:cNvPr id="3" name="副标题 2"/>
          <p:cNvSpPr>
            <a:spLocks noGrp="1"/>
          </p:cNvSpPr>
          <p:nvPr>
            <p:ph type="subTitle" idx="1"/>
          </p:nvPr>
        </p:nvSpPr>
        <p:spPr/>
        <p:txBody>
          <a:bodyPr>
            <a:normAutofit lnSpcReduction="10000"/>
          </a:bodyPr>
          <a:lstStyle/>
          <a:p>
            <a:endParaRPr lang="en-US" altLang="zh-CN" sz="3200" dirty="0" smtClean="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pPr algn="r"/>
            <a:r>
              <a:rPr lang="en-US" altLang="zh-CN" sz="3200" dirty="0" smtClean="0">
                <a:latin typeface="Times New Roman" panose="02020603050405020304" pitchFamily="18" charset="0"/>
                <a:cs typeface="Times New Roman" panose="02020603050405020304" pitchFamily="18" charset="0"/>
              </a:rPr>
              <a:t>Zhao </a:t>
            </a:r>
            <a:r>
              <a:rPr lang="en-US" altLang="zh-CN" sz="3200" dirty="0">
                <a:latin typeface="Times New Roman" panose="02020603050405020304" pitchFamily="18" charset="0"/>
                <a:cs typeface="Times New Roman" panose="02020603050405020304" pitchFamily="18" charset="0"/>
              </a:rPr>
              <a:t>guixiao</a:t>
            </a:r>
          </a:p>
          <a:p>
            <a:endParaRPr lang="zh-CN" altLang="en-US" dirty="0"/>
          </a:p>
        </p:txBody>
      </p:sp>
    </p:spTree>
    <p:extLst>
      <p:ext uri="{BB962C8B-B14F-4D97-AF65-F5344CB8AC3E}">
        <p14:creationId xmlns:p14="http://schemas.microsoft.com/office/powerpoint/2010/main" val="351200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Common frameworks for deep speaker recognition tasks </a:t>
            </a:r>
            <a:r>
              <a:rPr lang="en-US" altLang="zh-CN" dirty="0" smtClean="0">
                <a:latin typeface="Times New Roman" panose="02020603050405020304" pitchFamily="18" charset="0"/>
                <a:cs typeface="Times New Roman" panose="02020603050405020304" pitchFamily="18" charset="0"/>
              </a:rPr>
              <a:t>include DNN/</a:t>
            </a:r>
            <a:r>
              <a:rPr lang="en-US" altLang="zh-CN" dirty="0" err="1" smtClean="0">
                <a:latin typeface="Times New Roman" panose="02020603050405020304" pitchFamily="18" charset="0"/>
                <a:cs typeface="Times New Roman" panose="02020603050405020304" pitchFamily="18" charset="0"/>
              </a:rPr>
              <a:t>i-vector,</a:t>
            </a:r>
            <a:r>
              <a:rPr lang="en-US" altLang="zh-CN" b="1" dirty="0" err="1" smtClean="0">
                <a:latin typeface="Times New Roman" panose="02020603050405020304" pitchFamily="18" charset="0"/>
                <a:cs typeface="Times New Roman" panose="02020603050405020304" pitchFamily="18" charset="0"/>
              </a:rPr>
              <a:t>CNN</a:t>
            </a:r>
            <a:r>
              <a:rPr lang="en-US" altLang="zh-CN" dirty="0" err="1" smtClean="0">
                <a:latin typeface="Times New Roman" panose="02020603050405020304" pitchFamily="18" charset="0"/>
                <a:cs typeface="Times New Roman" panose="02020603050405020304" pitchFamily="18" charset="0"/>
              </a:rPr>
              <a:t>,RNN</a:t>
            </a:r>
            <a:r>
              <a:rPr lang="en-US" altLang="zh-CN" dirty="0" smtClean="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CNN:</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network structure is based on VGG-M, and some modifications have been made on this basis.</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fully connected layer with a dimension of 9*8 is transformed into a fully connected layer with a dimension of 9*1 and an average pooling layer with a dimension of </a:t>
            </a:r>
            <a:r>
              <a:rPr lang="en-US" altLang="zh-CN" b="1" dirty="0">
                <a:latin typeface="Times New Roman" panose="02020603050405020304" pitchFamily="18" charset="0"/>
                <a:cs typeface="Times New Roman" panose="02020603050405020304" pitchFamily="18" charset="0"/>
              </a:rPr>
              <a:t>1*n</a:t>
            </a:r>
            <a:r>
              <a:rPr lang="en-US"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62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155315" y="126174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convolution1</a:t>
            </a:r>
          </a:p>
        </p:txBody>
      </p:sp>
      <p:sp>
        <p:nvSpPr>
          <p:cNvPr id="5" name="圆角矩形 4"/>
          <p:cNvSpPr/>
          <p:nvPr/>
        </p:nvSpPr>
        <p:spPr>
          <a:xfrm>
            <a:off x="5446395" y="211899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fully-connected7</a:t>
            </a:r>
          </a:p>
        </p:txBody>
      </p:sp>
      <p:sp>
        <p:nvSpPr>
          <p:cNvPr id="6" name="圆角矩形 5"/>
          <p:cNvSpPr/>
          <p:nvPr/>
        </p:nvSpPr>
        <p:spPr>
          <a:xfrm>
            <a:off x="3155315" y="576580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convolution4</a:t>
            </a:r>
          </a:p>
        </p:txBody>
      </p:sp>
      <p:sp>
        <p:nvSpPr>
          <p:cNvPr id="7" name="圆角矩形 6"/>
          <p:cNvSpPr/>
          <p:nvPr/>
        </p:nvSpPr>
        <p:spPr>
          <a:xfrm>
            <a:off x="5446395" y="1278573"/>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softmax</a:t>
            </a:r>
          </a:p>
        </p:txBody>
      </p:sp>
      <p:sp>
        <p:nvSpPr>
          <p:cNvPr id="8" name="圆角矩形 7"/>
          <p:cNvSpPr/>
          <p:nvPr/>
        </p:nvSpPr>
        <p:spPr>
          <a:xfrm>
            <a:off x="3155315" y="297688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convolution2</a:t>
            </a:r>
          </a:p>
        </p:txBody>
      </p:sp>
      <p:sp>
        <p:nvSpPr>
          <p:cNvPr id="9" name="圆角矩形 8"/>
          <p:cNvSpPr/>
          <p:nvPr/>
        </p:nvSpPr>
        <p:spPr>
          <a:xfrm>
            <a:off x="3155315" y="211899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max-pooling1</a:t>
            </a:r>
          </a:p>
        </p:txBody>
      </p:sp>
      <p:sp>
        <p:nvSpPr>
          <p:cNvPr id="10" name="圆角矩形 9"/>
          <p:cNvSpPr/>
          <p:nvPr/>
        </p:nvSpPr>
        <p:spPr>
          <a:xfrm>
            <a:off x="5446395" y="576580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convolution5</a:t>
            </a:r>
          </a:p>
        </p:txBody>
      </p:sp>
      <p:sp>
        <p:nvSpPr>
          <p:cNvPr id="12" name="圆角矩形 11"/>
          <p:cNvSpPr/>
          <p:nvPr/>
        </p:nvSpPr>
        <p:spPr>
          <a:xfrm>
            <a:off x="3155315" y="389509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max-pooling2</a:t>
            </a:r>
          </a:p>
        </p:txBody>
      </p:sp>
      <p:sp>
        <p:nvSpPr>
          <p:cNvPr id="13" name="圆角矩形 12"/>
          <p:cNvSpPr/>
          <p:nvPr/>
        </p:nvSpPr>
        <p:spPr>
          <a:xfrm>
            <a:off x="5446395" y="482092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max-pooling5</a:t>
            </a:r>
          </a:p>
        </p:txBody>
      </p:sp>
      <p:sp>
        <p:nvSpPr>
          <p:cNvPr id="14" name="圆角矩形 13"/>
          <p:cNvSpPr/>
          <p:nvPr/>
        </p:nvSpPr>
        <p:spPr>
          <a:xfrm>
            <a:off x="3155315" y="482092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convolution3</a:t>
            </a:r>
          </a:p>
        </p:txBody>
      </p:sp>
      <p:sp>
        <p:nvSpPr>
          <p:cNvPr id="15" name="圆角矩形 14"/>
          <p:cNvSpPr/>
          <p:nvPr/>
        </p:nvSpPr>
        <p:spPr>
          <a:xfrm>
            <a:off x="5446395" y="3041968"/>
            <a:ext cx="1685290" cy="12757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smtClean="0"/>
              <a:t>fully-connected6</a:t>
            </a:r>
          </a:p>
          <a:p>
            <a:pPr algn="ctr"/>
            <a:r>
              <a:rPr lang="en-US" altLang="zh-CN" b="1" dirty="0" smtClean="0"/>
              <a:t>9*8</a:t>
            </a:r>
            <a:endParaRPr lang="en-US" altLang="zh-CN" b="1" dirty="0"/>
          </a:p>
        </p:txBody>
      </p:sp>
      <p:cxnSp>
        <p:nvCxnSpPr>
          <p:cNvPr id="16" name="直接箭头连接符 15"/>
          <p:cNvCxnSpPr>
            <a:stCxn id="4" idx="2"/>
            <a:endCxn id="9" idx="0"/>
          </p:cNvCxnSpPr>
          <p:nvPr/>
        </p:nvCxnSpPr>
        <p:spPr>
          <a:xfrm>
            <a:off x="3997960" y="1762125"/>
            <a:ext cx="0" cy="356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8" idx="0"/>
          </p:cNvCxnSpPr>
          <p:nvPr/>
        </p:nvCxnSpPr>
        <p:spPr>
          <a:xfrm>
            <a:off x="3997960" y="2619375"/>
            <a:ext cx="0" cy="357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8" idx="2"/>
            <a:endCxn id="12" idx="0"/>
          </p:cNvCxnSpPr>
          <p:nvPr/>
        </p:nvCxnSpPr>
        <p:spPr>
          <a:xfrm>
            <a:off x="3997960" y="3477260"/>
            <a:ext cx="0" cy="417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a:endCxn id="14" idx="0"/>
          </p:cNvCxnSpPr>
          <p:nvPr/>
        </p:nvCxnSpPr>
        <p:spPr>
          <a:xfrm>
            <a:off x="3997960" y="4395470"/>
            <a:ext cx="0" cy="425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a:endCxn id="6" idx="0"/>
          </p:cNvCxnSpPr>
          <p:nvPr/>
        </p:nvCxnSpPr>
        <p:spPr>
          <a:xfrm>
            <a:off x="3997960" y="5321300"/>
            <a:ext cx="0" cy="444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3"/>
            <a:endCxn id="10" idx="1"/>
          </p:cNvCxnSpPr>
          <p:nvPr/>
        </p:nvCxnSpPr>
        <p:spPr>
          <a:xfrm>
            <a:off x="4840605" y="6015990"/>
            <a:ext cx="6057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0"/>
            <a:endCxn id="13" idx="2"/>
          </p:cNvCxnSpPr>
          <p:nvPr/>
        </p:nvCxnSpPr>
        <p:spPr>
          <a:xfrm flipV="1">
            <a:off x="6289040" y="5321300"/>
            <a:ext cx="0" cy="444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0"/>
            <a:endCxn id="7" idx="2"/>
          </p:cNvCxnSpPr>
          <p:nvPr/>
        </p:nvCxnSpPr>
        <p:spPr>
          <a:xfrm flipV="1">
            <a:off x="6289040" y="1778953"/>
            <a:ext cx="0" cy="34004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圆角矩形 26"/>
          <p:cNvSpPr/>
          <p:nvPr/>
        </p:nvSpPr>
        <p:spPr>
          <a:xfrm>
            <a:off x="3155315" y="46037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input feature</a:t>
            </a:r>
          </a:p>
        </p:txBody>
      </p:sp>
      <p:sp>
        <p:nvSpPr>
          <p:cNvPr id="28" name="圆角矩形 27"/>
          <p:cNvSpPr/>
          <p:nvPr/>
        </p:nvSpPr>
        <p:spPr>
          <a:xfrm>
            <a:off x="5446395" y="49911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speaker label</a:t>
            </a:r>
          </a:p>
        </p:txBody>
      </p:sp>
      <p:cxnSp>
        <p:nvCxnSpPr>
          <p:cNvPr id="29" name="直接箭头连接符 28"/>
          <p:cNvCxnSpPr>
            <a:stCxn id="27" idx="2"/>
            <a:endCxn id="4" idx="0"/>
          </p:cNvCxnSpPr>
          <p:nvPr/>
        </p:nvCxnSpPr>
        <p:spPr>
          <a:xfrm>
            <a:off x="3997960" y="960755"/>
            <a:ext cx="0" cy="3009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0"/>
            <a:endCxn id="28" idx="2"/>
          </p:cNvCxnSpPr>
          <p:nvPr/>
        </p:nvCxnSpPr>
        <p:spPr>
          <a:xfrm flipV="1">
            <a:off x="6289040" y="999490"/>
            <a:ext cx="0" cy="27908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1" name="圆角矩形 40"/>
          <p:cNvSpPr/>
          <p:nvPr/>
        </p:nvSpPr>
        <p:spPr>
          <a:xfrm>
            <a:off x="7737475" y="2619375"/>
            <a:ext cx="1685290" cy="889953"/>
          </a:xfrm>
          <a:prstGeom prst="round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fully-connected</a:t>
            </a:r>
          </a:p>
          <a:p>
            <a:pPr algn="ctr"/>
            <a:r>
              <a:rPr lang="en-US" altLang="zh-CN" dirty="0" smtClean="0"/>
              <a:t>1*n</a:t>
            </a:r>
            <a:endParaRPr lang="en-US" altLang="zh-CN" dirty="0"/>
          </a:p>
        </p:txBody>
      </p:sp>
      <p:sp>
        <p:nvSpPr>
          <p:cNvPr id="42" name="圆角矩形 41"/>
          <p:cNvSpPr/>
          <p:nvPr/>
        </p:nvSpPr>
        <p:spPr>
          <a:xfrm>
            <a:off x="7737474" y="3895090"/>
            <a:ext cx="1685290" cy="925830"/>
          </a:xfrm>
          <a:prstGeom prst="round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fully-connected</a:t>
            </a:r>
          </a:p>
          <a:p>
            <a:pPr algn="ctr"/>
            <a:r>
              <a:rPr lang="en-US" altLang="zh-CN" dirty="0" smtClean="0"/>
              <a:t>9*1</a:t>
            </a:r>
            <a:endParaRPr lang="en-US" altLang="zh-CN" dirty="0"/>
          </a:p>
        </p:txBody>
      </p:sp>
      <p:cxnSp>
        <p:nvCxnSpPr>
          <p:cNvPr id="44" name="肘形连接符 43"/>
          <p:cNvCxnSpPr>
            <a:stCxn id="13" idx="3"/>
            <a:endCxn id="42" idx="2"/>
          </p:cNvCxnSpPr>
          <p:nvPr/>
        </p:nvCxnSpPr>
        <p:spPr>
          <a:xfrm flipV="1">
            <a:off x="7131685" y="4820920"/>
            <a:ext cx="1448434" cy="2501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2" idx="0"/>
            <a:endCxn id="41" idx="2"/>
          </p:cNvCxnSpPr>
          <p:nvPr/>
        </p:nvCxnSpPr>
        <p:spPr>
          <a:xfrm flipV="1">
            <a:off x="8580119" y="3509328"/>
            <a:ext cx="1" cy="385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1" idx="0"/>
            <a:endCxn id="5" idx="3"/>
          </p:cNvCxnSpPr>
          <p:nvPr/>
        </p:nvCxnSpPr>
        <p:spPr>
          <a:xfrm rot="16200000" flipV="1">
            <a:off x="7730808" y="1770062"/>
            <a:ext cx="250190" cy="14484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70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latin typeface="Times New Roman" panose="02020603050405020304" charset="0"/>
                    <a:cs typeface="Times New Roman" panose="02020603050405020304" charset="0"/>
                  </a:rPr>
                  <a:t>Input</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pitchFamily="18" charset="0"/>
                    <a:cs typeface="Times New Roman" panose="02020603050405020304" pitchFamily="18" charset="0"/>
                  </a:rPr>
                  <a:t>All voices are set to mono, 16-bit depth,</a:t>
                </a:r>
                <a:r>
                  <a:rPr lang="en-US" altLang="zh-CN" dirty="0">
                    <a:latin typeface="Times New Roman" panose="02020603050405020304" pitchFamily="18" charset="0"/>
                    <a:cs typeface="Times New Roman" panose="02020603050405020304" pitchFamily="18" charset="0"/>
                  </a:rPr>
                  <a:t>16000</a:t>
                </a:r>
                <a:r>
                  <a:rPr lang="zh-CN" altLang="en-US" dirty="0">
                    <a:latin typeface="Times New Roman" panose="02020603050405020304" pitchFamily="18" charset="0"/>
                    <a:cs typeface="Times New Roman" panose="02020603050405020304" pitchFamily="18" charset="0"/>
                  </a:rPr>
                  <a:t> Hz sampling rate, using Hamming window, with a window length of 25ms, 10ms window shifting in the speech spectrum to obtain the</a:t>
                </a:r>
                <a:r>
                  <a:rPr lang="zh-CN" altLang="en-US"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spectrogarm</a:t>
                </a:r>
                <a:r>
                  <a:rPr lang="zh-CN" altLang="en-US" b="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feature as an input to the entire network</a:t>
                </a:r>
                <a:r>
                  <a:rPr lang="en-US" altLang="zh-CN" dirty="0" smtClean="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Spectrogram:</a:t>
                </a:r>
                <a:r>
                  <a:rPr lang="en-US" altLang="zh-CN" dirty="0" smtClean="0">
                    <a:latin typeface="Times New Roman" panose="02020603050405020304" pitchFamily="18" charset="0"/>
                    <a:cs typeface="Times New Roman" panose="02020603050405020304" pitchFamily="18" charset="0"/>
                  </a:rPr>
                  <a:t>Windowed Fourier transform:</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𝑆𝑇𝐹𝑇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𝑡</m:t>
                              </m:r>
                            </m:e>
                          </m:d>
                        </m:e>
                      </m:d>
                      <m:d>
                        <m:dPr>
                          <m:ctrlPr>
                            <a:rPr lang="en-US" altLang="zh-CN" b="0" i="1" smtClean="0">
                              <a:latin typeface="Cambria Math" panose="02040503050406030204" pitchFamily="18" charset="0"/>
                              <a:cs typeface="Times New Roman" panose="02020603050405020304" pitchFamily="18" charset="0"/>
                            </a:rPr>
                          </m:ctrlPr>
                        </m:dPr>
                        <m:e>
                          <m:r>
                            <a:rPr lang="zh-CN" altLang="en-US" b="0" i="1" smtClean="0">
                              <a:latin typeface="Cambria Math" panose="02040503050406030204" pitchFamily="18" charset="0"/>
                              <a:cs typeface="Times New Roman" panose="02020603050405020304" pitchFamily="18" charset="0"/>
                            </a:rPr>
                            <m:t>𝜏</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𝜔</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𝑋</m:t>
                      </m:r>
                      <m:d>
                        <m:dPr>
                          <m:ctrlPr>
                            <a:rPr lang="en-US" altLang="zh-CN" b="0" i="1" smtClean="0">
                              <a:latin typeface="Cambria Math" panose="02040503050406030204" pitchFamily="18" charset="0"/>
                              <a:cs typeface="Times New Roman" panose="02020603050405020304" pitchFamily="18" charset="0"/>
                            </a:rPr>
                          </m:ctrlPr>
                        </m:dPr>
                        <m:e>
                          <m:r>
                            <a:rPr lang="zh-CN" altLang="en-US" b="0" i="1" smtClean="0">
                              <a:latin typeface="Cambria Math" panose="02040503050406030204" pitchFamily="18" charset="0"/>
                              <a:cs typeface="Times New Roman" panose="02020603050405020304" pitchFamily="18" charset="0"/>
                            </a:rPr>
                            <m:t>𝜏</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𝜔</m:t>
                          </m:r>
                        </m:e>
                      </m:d>
                      <m:r>
                        <a:rPr lang="en-US" altLang="zh-CN" b="0" i="1" smtClean="0">
                          <a:latin typeface="Cambria Math" panose="02040503050406030204" pitchFamily="18" charset="0"/>
                          <a:cs typeface="Times New Roman" panose="02020603050405020304" pitchFamily="18" charset="0"/>
                        </a:rPr>
                        <m:t>=</m:t>
                      </m:r>
                      <m:nary>
                        <m:naryPr>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m:t>
                          </m:r>
                        </m:sub>
                        <m:sup>
                          <m:r>
                            <a:rPr lang="en-US" altLang="zh-CN" b="0" i="1" smtClean="0">
                              <a:latin typeface="Cambria Math" panose="02040503050406030204" pitchFamily="18" charset="0"/>
                              <a:cs typeface="Times New Roman" panose="02020603050405020304" pitchFamily="18" charset="0"/>
                            </a:rPr>
                            <m:t>+∞</m:t>
                          </m:r>
                        </m:sup>
                        <m:e>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𝜔</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𝜏</m:t>
                          </m:r>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l-GR" altLang="zh-CN" b="0" i="1" smtClean="0">
                                  <a:latin typeface="Cambria Math" panose="02040503050406030204" pitchFamily="18" charset="0"/>
                                  <a:cs typeface="Times New Roman" panose="02020603050405020304" pitchFamily="18" charset="0"/>
                                </a:rPr>
                                <m:t>𝜔</m:t>
                              </m:r>
                              <m:r>
                                <a:rPr lang="en-US" altLang="zh-CN" b="0" i="1" smtClean="0">
                                  <a:latin typeface="Cambria Math" panose="02040503050406030204" pitchFamily="18" charset="0"/>
                                  <a:cs typeface="Times New Roman" panose="02020603050405020304" pitchFamily="18" charset="0"/>
                                </a:rPr>
                                <m:t>𝑡</m:t>
                              </m:r>
                            </m:sup>
                          </m:sSup>
                          <m:r>
                            <a:rPr lang="en-US" altLang="zh-CN" b="0" i="1" smtClean="0">
                              <a:latin typeface="Cambria Math" panose="02040503050406030204" pitchFamily="18" charset="0"/>
                              <a:cs typeface="Times New Roman" panose="02020603050405020304" pitchFamily="18" charset="0"/>
                            </a:rPr>
                            <m:t>𝑑𝑡</m:t>
                          </m:r>
                        </m:e>
                      </m:nary>
                    </m:oMath>
                  </m:oMathPara>
                </a14:m>
                <a:endParaRPr lang="en-US" altLang="zh-CN" dirty="0">
                  <a:latin typeface="Times New Roman" panose="02020603050405020304" pitchFamily="18" charset="0"/>
                  <a:cs typeface="Times New Roman" panose="02020603050405020304" pitchFamily="18" charset="0"/>
                </a:endParaRP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57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Each frame </a:t>
            </a:r>
            <a:r>
              <a:rPr lang="en-US" altLang="zh-CN" dirty="0" smtClean="0">
                <a:latin typeface="Times New Roman" panose="02020603050405020304" pitchFamily="18" charset="0"/>
                <a:cs typeface="Times New Roman" panose="02020603050405020304" pitchFamily="18" charset="0"/>
              </a:rPr>
              <a:t>of speech is subjected to </a:t>
            </a:r>
            <a:r>
              <a:rPr lang="en-US" altLang="zh-CN" b="1" dirty="0" smtClean="0">
                <a:latin typeface="Times New Roman" panose="02020603050405020304" pitchFamily="18" charset="0"/>
                <a:cs typeface="Times New Roman" panose="02020603050405020304" pitchFamily="18" charset="0"/>
              </a:rPr>
              <a:t>windowed Fourier transform </a:t>
            </a:r>
            <a:r>
              <a:rPr lang="en-US" altLang="zh-CN" dirty="0" smtClean="0">
                <a:latin typeface="Times New Roman" panose="02020603050405020304" pitchFamily="18" charset="0"/>
                <a:cs typeface="Times New Roman" panose="02020603050405020304" pitchFamily="18" charset="0"/>
              </a:rPr>
              <a:t>to obtain a spectrum.</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 speech spectrum of each frame is represented by coordinates and </a:t>
            </a:r>
            <a:r>
              <a:rPr lang="en-US" altLang="zh-CN" b="1" dirty="0" smtClean="0">
                <a:latin typeface="Times New Roman" panose="02020603050405020304" pitchFamily="18" charset="0"/>
                <a:cs typeface="Times New Roman" panose="02020603050405020304" pitchFamily="18" charset="0"/>
              </a:rPr>
              <a:t>rotated by 90 degrees</a:t>
            </a:r>
            <a:r>
              <a:rPr lang="en-US" altLang="zh-CN" dirty="0" smtClean="0">
                <a:latin typeface="Times New Roman" panose="02020603050405020304" pitchFamily="18" charset="0"/>
                <a:cs typeface="Times New Roman" panose="02020603050405020304" pitchFamily="18" charset="0"/>
              </a:rPr>
              <a:t>. </a:t>
            </a:r>
          </a:p>
          <a:p>
            <a:endParaRPr lang="en-US" altLang="zh-CN"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Mapping these amplitudes to a gray histogram </a:t>
            </a:r>
            <a:r>
              <a:rPr lang="en-US" altLang="zh-CN" dirty="0" smtClean="0">
                <a:latin typeface="Times New Roman" panose="02020603050405020304" pitchFamily="18" charset="0"/>
                <a:cs typeface="Times New Roman" panose="02020603050405020304" pitchFamily="18" charset="0"/>
              </a:rPr>
              <a:t>yields a time-varying spectrogram, which is the </a:t>
            </a:r>
            <a:r>
              <a:rPr lang="en-US" altLang="zh-CN" b="1" dirty="0" smtClean="0">
                <a:latin typeface="Times New Roman" panose="02020603050405020304" pitchFamily="18" charset="0"/>
                <a:cs typeface="Times New Roman" panose="02020603050405020304" pitchFamily="18" charset="0"/>
              </a:rPr>
              <a:t>spectrogram</a:t>
            </a:r>
            <a:r>
              <a:rPr lang="en-US" altLang="zh-CN" dirty="0" smtClean="0">
                <a:latin typeface="Times New Roman" panose="02020603050405020304" pitchFamily="18" charset="0"/>
                <a:cs typeface="Times New Roman" panose="02020603050405020304" pitchFamily="18" charset="0"/>
              </a:rPr>
              <a:t> of the speech signal.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1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391238" y="576619"/>
            <a:ext cx="7409524" cy="5704762"/>
          </a:xfrm>
          <a:prstGeom prst="rect">
            <a:avLst/>
          </a:prstGeom>
        </p:spPr>
      </p:pic>
    </p:spTree>
    <p:extLst>
      <p:ext uri="{BB962C8B-B14F-4D97-AF65-F5344CB8AC3E}">
        <p14:creationId xmlns:p14="http://schemas.microsoft.com/office/powerpoint/2010/main" val="2924735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543050" y="4267200"/>
            <a:ext cx="8267700" cy="2095500"/>
          </a:xfrm>
          <a:prstGeom prst="rect">
            <a:avLst/>
          </a:prstGeom>
          <a:noFill/>
        </p:spPr>
        <p:txBody>
          <a:bodyPr wrap="square" rtlCol="0">
            <a:spAutoFit/>
          </a:bodyPr>
          <a:lstStyle/>
          <a:p>
            <a:endParaRPr lang="zh-CN" altLang="en-US" dirty="0"/>
          </a:p>
        </p:txBody>
      </p:sp>
      <p:sp>
        <p:nvSpPr>
          <p:cNvPr id="6" name="内容占位符 5"/>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latin typeface="Times New Roman" panose="02020603050405020304" pitchFamily="18" charset="0"/>
                <a:cs typeface="Times New Roman" panose="02020603050405020304" pitchFamily="18" charset="0"/>
              </a:rPr>
              <a:t>For the spectrogram of speech, the peak value represents the main frequency component of speech, called the </a:t>
            </a:r>
            <a:r>
              <a:rPr lang="en-US" altLang="zh-CN" b="1" dirty="0" smtClean="0">
                <a:latin typeface="Times New Roman" panose="02020603050405020304" pitchFamily="18" charset="0"/>
                <a:cs typeface="Times New Roman" panose="02020603050405020304" pitchFamily="18" charset="0"/>
              </a:rPr>
              <a:t>formant</a:t>
            </a:r>
            <a:r>
              <a:rPr lang="en-US" altLang="zh-CN" dirty="0" smtClean="0">
                <a:latin typeface="Times New Roman" panose="02020603050405020304" pitchFamily="18" charset="0"/>
                <a:cs typeface="Times New Roman" panose="02020603050405020304" pitchFamily="18" charset="0"/>
              </a:rPr>
              <a:t>, and the formant is the </a:t>
            </a:r>
            <a:r>
              <a:rPr lang="en-US" altLang="zh-CN" b="1" dirty="0" smtClean="0">
                <a:latin typeface="Times New Roman" panose="02020603050405020304" pitchFamily="18" charset="0"/>
                <a:cs typeface="Times New Roman" panose="02020603050405020304" pitchFamily="18" charset="0"/>
              </a:rPr>
              <a:t>identification property </a:t>
            </a:r>
            <a:r>
              <a:rPr lang="en-US" altLang="zh-CN" dirty="0" smtClean="0">
                <a:latin typeface="Times New Roman" panose="02020603050405020304" pitchFamily="18" charset="0"/>
                <a:cs typeface="Times New Roman" panose="02020603050405020304" pitchFamily="18" charset="0"/>
              </a:rPr>
              <a:t>that carries the sound.</a:t>
            </a:r>
            <a:endParaRPr lang="zh-CN" altLang="en-US" dirty="0">
              <a:latin typeface="Times New Roman" panose="02020603050405020304" pitchFamily="18" charset="0"/>
              <a:cs typeface="Times New Roman" panose="02020603050405020304" pitchFamily="18" charset="0"/>
            </a:endParaRPr>
          </a:p>
        </p:txBody>
      </p:sp>
      <p:pic>
        <p:nvPicPr>
          <p:cNvPr id="7" name="内容占位符 3"/>
          <p:cNvPicPr>
            <a:picLocks noChangeAspect="1"/>
          </p:cNvPicPr>
          <p:nvPr/>
        </p:nvPicPr>
        <p:blipFill>
          <a:blip r:embed="rId3"/>
          <a:stretch>
            <a:fillRect/>
          </a:stretch>
        </p:blipFill>
        <p:spPr>
          <a:xfrm>
            <a:off x="2768183" y="1391010"/>
            <a:ext cx="6238095" cy="2876190"/>
          </a:xfrm>
          <a:prstGeom prst="rect">
            <a:avLst/>
          </a:prstGeom>
        </p:spPr>
      </p:pic>
    </p:spTree>
    <p:extLst>
      <p:ext uri="{BB962C8B-B14F-4D97-AF65-F5344CB8AC3E}">
        <p14:creationId xmlns:p14="http://schemas.microsoft.com/office/powerpoint/2010/main" val="53414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p:txBody>
          <a:bodyPr/>
          <a:lstStyle/>
          <a:p>
            <a:r>
              <a:rPr lang="en-US" altLang="zh-CN" b="1" dirty="0">
                <a:latin typeface="Times New Roman" panose="02020603050405020304" charset="0"/>
                <a:cs typeface="Times New Roman" panose="02020603050405020304" charset="0"/>
              </a:rPr>
              <a:t>Output</a:t>
            </a:r>
            <a:r>
              <a:rPr lang="en-US" altLang="zh-CN" dirty="0">
                <a:latin typeface="Times New Roman" panose="02020603050405020304" charset="0"/>
                <a:cs typeface="Times New Roman" panose="02020603050405020304" charset="0"/>
              </a:rPr>
              <a:t>: The output is the score of the speech of and the label information of the corresponding speaker.</a:t>
            </a:r>
            <a:endParaRPr lang="en-US" altLang="zh-CN" dirty="0"/>
          </a:p>
          <a:p>
            <a:endParaRPr lang="en-US" altLang="zh-CN" dirty="0" smtClean="0"/>
          </a:p>
          <a:p>
            <a:r>
              <a:rPr lang="zh-CN" altLang="en-US" b="1" dirty="0">
                <a:latin typeface="Times New Roman" panose="02020603050405020304" pitchFamily="18" charset="0"/>
                <a:cs typeface="Times New Roman" panose="02020603050405020304" pitchFamily="18" charset="0"/>
              </a:rPr>
              <a:t>Training strategy</a:t>
            </a:r>
            <a:r>
              <a:rPr lang="en-US" altLang="zh-CN" dirty="0" smtClean="0">
                <a:latin typeface="Times New Roman" panose="02020603050405020304" pitchFamily="18" charset="0"/>
                <a:cs typeface="Times New Roman" panose="02020603050405020304" pitchFamily="18" charset="0"/>
              </a:rPr>
              <a:t>: Training is based on </a:t>
            </a:r>
            <a:r>
              <a:rPr lang="en-US" altLang="zh-CN" b="1" dirty="0" smtClean="0">
                <a:latin typeface="Times New Roman" panose="02020603050405020304" pitchFamily="18" charset="0"/>
                <a:cs typeface="Times New Roman" panose="02020603050405020304" pitchFamily="18" charset="0"/>
              </a:rPr>
              <a:t>batch standardization methods</a:t>
            </a:r>
            <a:r>
              <a:rPr lang="en-US" altLang="zh-CN" dirty="0" smtClean="0">
                <a:latin typeface="Times New Roman" panose="02020603050405020304" pitchFamily="18" charset="0"/>
                <a:cs typeface="Times New Roman" panose="02020603050405020304" pitchFamily="18" charset="0"/>
              </a:rPr>
              <a:t>, and the required parameters (weight, attenuation, learning rate) are provided by the deep learning toolkit MatConvNet.</a:t>
            </a:r>
            <a:endParaRPr lang="zh-CN" altLang="en-US" dirty="0"/>
          </a:p>
        </p:txBody>
      </p:sp>
    </p:spTree>
    <p:extLst>
      <p:ext uri="{BB962C8B-B14F-4D97-AF65-F5344CB8AC3E}">
        <p14:creationId xmlns:p14="http://schemas.microsoft.com/office/powerpoint/2010/main" val="1525685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marL="285750" indent="-285750"/>
                <a:r>
                  <a:rPr lang="en-US" altLang="zh-CN" sz="3200" b="1" dirty="0" smtClean="0">
                    <a:latin typeface="Times New Roman" panose="02020603050405020304" pitchFamily="18" charset="0"/>
                    <a:cs typeface="Times New Roman" panose="02020603050405020304" pitchFamily="18" charset="0"/>
                  </a:rPr>
                  <a:t>Loss function: </a:t>
                </a:r>
                <a:r>
                  <a:rPr lang="en-US" altLang="zh-CN" sz="3200" dirty="0">
                    <a:latin typeface="Times New Roman" panose="02020603050405020304" pitchFamily="18" charset="0"/>
                    <a:cs typeface="Times New Roman" panose="02020603050405020304" pitchFamily="18" charset="0"/>
                  </a:rPr>
                  <a:t>uses </a:t>
                </a:r>
                <a:r>
                  <a:rPr lang="en-US" altLang="zh-CN" sz="3200" dirty="0" smtClean="0">
                    <a:latin typeface="Times New Roman" panose="02020603050405020304" pitchFamily="18" charset="0"/>
                    <a:cs typeface="Times New Roman" panose="02020603050405020304" pitchFamily="18" charset="0"/>
                  </a:rPr>
                  <a:t>contrastive loss.</a:t>
                </a:r>
              </a:p>
              <a:p>
                <a:pPr marL="285750" indent="-285750"/>
                <a:endParaRPr lang="en-US" altLang="zh-CN" sz="3200" dirty="0">
                  <a:latin typeface="Times New Roman" panose="02020603050405020304" pitchFamily="18" charset="0"/>
                  <a:cs typeface="Times New Roman" panose="02020603050405020304" pitchFamily="18" charset="0"/>
                </a:endParaRPr>
              </a:p>
              <a:p>
                <a:pPr marL="0" indent="0" algn="ctr">
                  <a:buNone/>
                </a:pPr>
                <a:r>
                  <a:rPr lang="en-US" altLang="zh-CN" sz="3200" dirty="0">
                    <a:cs typeface="Times New Roman" panose="02020603050405020304" pitchFamily="18" charset="0"/>
                  </a:rPr>
                  <a:t> </a:t>
                </a:r>
                <a14:m>
                  <m:oMath xmlns:m="http://schemas.openxmlformats.org/officeDocument/2006/math">
                    <m:r>
                      <a:rPr lang="en-US" altLang="zh-CN" sz="3200" i="1">
                        <a:latin typeface="Cambria Math" panose="02040503050406030204" pitchFamily="18" charset="0"/>
                        <a:cs typeface="Times New Roman" panose="02020603050405020304" pitchFamily="18" charset="0"/>
                      </a:rPr>
                      <m:t>𝐿</m:t>
                    </m:r>
                    <m:r>
                      <a:rPr lang="en-US" altLang="zh-CN" sz="3200" i="1">
                        <a:latin typeface="Cambria Math" panose="02040503050406030204" pitchFamily="18" charset="0"/>
                        <a:cs typeface="Times New Roman" panose="02020603050405020304" pitchFamily="18" charset="0"/>
                      </a:rPr>
                      <m:t>=</m:t>
                    </m:r>
                    <m:f>
                      <m:fPr>
                        <m:ctrlPr>
                          <a:rPr lang="en-US" altLang="zh-CN" sz="3200" i="1">
                            <a:latin typeface="Cambria Math" panose="02040503050406030204" pitchFamily="18" charset="0"/>
                            <a:cs typeface="Times New Roman" panose="02020603050405020304" pitchFamily="18" charset="0"/>
                          </a:rPr>
                        </m:ctrlPr>
                      </m:fPr>
                      <m:num>
                        <m:r>
                          <a:rPr lang="en-US" altLang="zh-CN" sz="3200" i="1">
                            <a:latin typeface="Cambria Math" panose="02040503050406030204" pitchFamily="18" charset="0"/>
                            <a:cs typeface="Times New Roman" panose="02020603050405020304" pitchFamily="18" charset="0"/>
                          </a:rPr>
                          <m:t>1</m:t>
                        </m:r>
                      </m:num>
                      <m:den>
                        <m:r>
                          <a:rPr lang="en-US" altLang="zh-CN" sz="3200" i="1">
                            <a:latin typeface="Cambria Math" panose="02040503050406030204" pitchFamily="18" charset="0"/>
                            <a:cs typeface="Times New Roman" panose="02020603050405020304" pitchFamily="18" charset="0"/>
                          </a:rPr>
                          <m:t>2</m:t>
                        </m:r>
                        <m:r>
                          <a:rPr lang="en-US" altLang="zh-CN" sz="3200" i="1">
                            <a:latin typeface="Cambria Math" panose="02040503050406030204" pitchFamily="18" charset="0"/>
                            <a:cs typeface="Times New Roman" panose="02020603050405020304" pitchFamily="18" charset="0"/>
                          </a:rPr>
                          <m:t>𝑁</m:t>
                        </m:r>
                      </m:den>
                    </m:f>
                    <m:nary>
                      <m:naryPr>
                        <m:chr m:val="∑"/>
                        <m:ctrlPr>
                          <a:rPr lang="en-US" altLang="zh-CN" sz="3200" i="1">
                            <a:latin typeface="Cambria Math" panose="02040503050406030204" pitchFamily="18" charset="0"/>
                            <a:cs typeface="Times New Roman" panose="02020603050405020304" pitchFamily="18" charset="0"/>
                          </a:rPr>
                        </m:ctrlPr>
                      </m:naryPr>
                      <m:sub>
                        <m:r>
                          <m:rPr>
                            <m:brk m:alnAt="23"/>
                          </m:rPr>
                          <a:rPr lang="en-US" altLang="zh-CN" sz="3200" i="1">
                            <a:latin typeface="Cambria Math" panose="02040503050406030204" pitchFamily="18" charset="0"/>
                            <a:cs typeface="Times New Roman" panose="02020603050405020304" pitchFamily="18" charset="0"/>
                          </a:rPr>
                          <m:t>𝑛</m:t>
                        </m:r>
                        <m:r>
                          <a:rPr lang="en-US" altLang="zh-CN" sz="3200" i="1">
                            <a:latin typeface="Cambria Math" panose="02040503050406030204" pitchFamily="18" charset="0"/>
                            <a:cs typeface="Times New Roman" panose="02020603050405020304" pitchFamily="18" charset="0"/>
                          </a:rPr>
                          <m:t>=1</m:t>
                        </m:r>
                      </m:sub>
                      <m:sup>
                        <m:r>
                          <a:rPr lang="en-US" altLang="zh-CN" sz="3200" i="1">
                            <a:latin typeface="Cambria Math" panose="02040503050406030204" pitchFamily="18" charset="0"/>
                            <a:cs typeface="Times New Roman" panose="02020603050405020304" pitchFamily="18" charset="0"/>
                          </a:rPr>
                          <m:t>𝑁</m:t>
                        </m:r>
                      </m:sup>
                      <m:e>
                        <m:r>
                          <a:rPr lang="en-US" altLang="zh-CN" sz="3200" i="1">
                            <a:latin typeface="Cambria Math" panose="02040503050406030204" pitchFamily="18" charset="0"/>
                            <a:cs typeface="Times New Roman" panose="02020603050405020304" pitchFamily="18" charset="0"/>
                          </a:rPr>
                          <m:t>𝑦</m:t>
                        </m:r>
                        <m:sSup>
                          <m:sSupPr>
                            <m:ctrlPr>
                              <a:rPr lang="en-US" altLang="zh-CN" sz="3200" i="1">
                                <a:latin typeface="Cambria Math" panose="02040503050406030204" pitchFamily="18" charset="0"/>
                                <a:cs typeface="Times New Roman" panose="02020603050405020304" pitchFamily="18" charset="0"/>
                              </a:rPr>
                            </m:ctrlPr>
                          </m:sSupPr>
                          <m:e>
                            <m:r>
                              <a:rPr lang="en-US" altLang="zh-CN" sz="3200" i="1">
                                <a:latin typeface="Cambria Math" panose="02040503050406030204" pitchFamily="18" charset="0"/>
                                <a:cs typeface="Times New Roman" panose="02020603050405020304" pitchFamily="18" charset="0"/>
                              </a:rPr>
                              <m:t>𝑑</m:t>
                            </m:r>
                          </m:e>
                          <m:sup>
                            <m:r>
                              <a:rPr lang="en-US" altLang="zh-CN" sz="3200" i="1">
                                <a:latin typeface="Cambria Math" panose="02040503050406030204" pitchFamily="18" charset="0"/>
                                <a:cs typeface="Times New Roman" panose="02020603050405020304" pitchFamily="18" charset="0"/>
                              </a:rPr>
                              <m:t>2</m:t>
                            </m:r>
                          </m:sup>
                        </m:sSup>
                        <m:r>
                          <a:rPr lang="en-US" altLang="zh-CN" sz="3200" i="1">
                            <a:latin typeface="Cambria Math" panose="02040503050406030204" pitchFamily="18" charset="0"/>
                            <a:cs typeface="Times New Roman" panose="02020603050405020304" pitchFamily="18" charset="0"/>
                          </a:rPr>
                          <m:t>+</m:t>
                        </m:r>
                        <m:d>
                          <m:dPr>
                            <m:ctrlPr>
                              <a:rPr lang="en-US" altLang="zh-CN" sz="3200" i="1">
                                <a:latin typeface="Cambria Math" panose="02040503050406030204" pitchFamily="18" charset="0"/>
                                <a:cs typeface="Times New Roman" panose="02020603050405020304" pitchFamily="18" charset="0"/>
                              </a:rPr>
                            </m:ctrlPr>
                          </m:dPr>
                          <m:e>
                            <m:r>
                              <a:rPr lang="en-US" altLang="zh-CN" sz="3200" i="1">
                                <a:latin typeface="Cambria Math" panose="02040503050406030204" pitchFamily="18" charset="0"/>
                                <a:cs typeface="Times New Roman" panose="02020603050405020304" pitchFamily="18" charset="0"/>
                              </a:rPr>
                              <m:t>1−</m:t>
                            </m:r>
                            <m:r>
                              <a:rPr lang="en-US" altLang="zh-CN" sz="3200" i="1">
                                <a:latin typeface="Cambria Math" panose="02040503050406030204" pitchFamily="18" charset="0"/>
                                <a:cs typeface="Times New Roman" panose="02020603050405020304" pitchFamily="18" charset="0"/>
                              </a:rPr>
                              <m:t>𝑦</m:t>
                            </m:r>
                          </m:e>
                        </m:d>
                        <m:sSup>
                          <m:sSupPr>
                            <m:ctrlPr>
                              <a:rPr lang="en-US" altLang="zh-CN" sz="3200" i="1">
                                <a:latin typeface="Cambria Math" panose="02040503050406030204" pitchFamily="18" charset="0"/>
                                <a:cs typeface="Times New Roman" panose="02020603050405020304" pitchFamily="18" charset="0"/>
                              </a:rPr>
                            </m:ctrlPr>
                          </m:sSupPr>
                          <m:e>
                            <m:r>
                              <m:rPr>
                                <m:sty m:val="p"/>
                              </m:rPr>
                              <a:rPr lang="en-US" altLang="zh-CN" sz="3200">
                                <a:latin typeface="Cambria Math" panose="02040503050406030204" pitchFamily="18" charset="0"/>
                                <a:cs typeface="Times New Roman" panose="02020603050405020304" pitchFamily="18" charset="0"/>
                              </a:rPr>
                              <m:t>max</m:t>
                            </m:r>
                            <m:r>
                              <a:rPr lang="en-US" altLang="zh-CN"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𝑚𝑎𝑟𝑔𝑖𝑛</m:t>
                            </m:r>
                            <m:r>
                              <a:rPr lang="en-US" altLang="zh-CN"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𝑑</m:t>
                            </m:r>
                            <m:r>
                              <a:rPr lang="en-US" altLang="zh-CN" sz="3200" i="1">
                                <a:latin typeface="Cambria Math" panose="02040503050406030204" pitchFamily="18" charset="0"/>
                                <a:cs typeface="Times New Roman" panose="02020603050405020304" pitchFamily="18" charset="0"/>
                              </a:rPr>
                              <m:t>,0)</m:t>
                            </m:r>
                          </m:e>
                          <m:sup>
                            <m:r>
                              <a:rPr lang="en-US" altLang="zh-CN" sz="3200" i="1">
                                <a:latin typeface="Cambria Math" panose="02040503050406030204" pitchFamily="18" charset="0"/>
                                <a:cs typeface="Times New Roman" panose="02020603050405020304" pitchFamily="18" charset="0"/>
                              </a:rPr>
                              <m:t>2</m:t>
                            </m:r>
                          </m:sup>
                        </m:sSup>
                      </m:e>
                    </m:nary>
                  </m:oMath>
                </a14:m>
                <a:endParaRPr lang="en-US" altLang="zh-CN" sz="3200" dirty="0" smtClean="0">
                  <a:cs typeface="Times New Roman" panose="02020603050405020304" pitchFamily="18" charset="0"/>
                </a:endParaRPr>
              </a:p>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sz="3200" b="0" i="1" smtClean="0">
                          <a:latin typeface="Cambria Math" panose="02040503050406030204" pitchFamily="18" charset="0"/>
                          <a:cs typeface="Times New Roman" panose="02020603050405020304" pitchFamily="18" charset="0"/>
                        </a:rPr>
                        <m:t>𝑑</m:t>
                      </m:r>
                      <m:r>
                        <a:rPr lang="en-US" altLang="zh-CN" sz="3200" b="0" i="1" smtClean="0">
                          <a:latin typeface="Cambria Math" panose="02040503050406030204" pitchFamily="18" charset="0"/>
                          <a:cs typeface="Times New Roman" panose="02020603050405020304" pitchFamily="18" charset="0"/>
                        </a:rPr>
                        <m:t>=</m:t>
                      </m:r>
                      <m:sSup>
                        <m:sSupPr>
                          <m:ctrlPr>
                            <a:rPr lang="en-US" altLang="zh-CN" sz="3200" b="0" i="1" smtClean="0">
                              <a:latin typeface="Cambria Math" panose="02040503050406030204" pitchFamily="18" charset="0"/>
                              <a:cs typeface="Times New Roman" panose="02020603050405020304" pitchFamily="18" charset="0"/>
                            </a:rPr>
                          </m:ctrlPr>
                        </m:sSupPr>
                        <m:e>
                          <m:r>
                            <a:rPr lang="en-US" altLang="zh-CN" sz="3200" b="0" i="1" smtClean="0">
                              <a:latin typeface="Cambria Math" panose="02040503050406030204" pitchFamily="18" charset="0"/>
                              <a:cs typeface="Times New Roman" panose="02020603050405020304" pitchFamily="18" charset="0"/>
                            </a:rPr>
                            <m:t>|</m:t>
                          </m:r>
                          <m:d>
                            <m:dPr>
                              <m:begChr m:val="|"/>
                              <m:endChr m:val="|"/>
                              <m:ctrlPr>
                                <a:rPr lang="en-US" altLang="zh-CN" sz="3200" b="0" i="1" smtClean="0">
                                  <a:latin typeface="Cambria Math" panose="02040503050406030204" pitchFamily="18" charset="0"/>
                                  <a:cs typeface="Times New Roman" panose="02020603050405020304" pitchFamily="18" charset="0"/>
                                </a:rPr>
                              </m:ctrlPr>
                            </m:dPr>
                            <m:e>
                              <m:sSub>
                                <m:sSubPr>
                                  <m:ctrlPr>
                                    <a:rPr lang="en-US" altLang="zh-CN" sz="3200" b="0" i="1" smtClean="0">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𝑎</m:t>
                                  </m:r>
                                </m:e>
                                <m:sub>
                                  <m:r>
                                    <a:rPr lang="en-US" altLang="zh-CN" sz="3200" b="0" i="1" smtClean="0">
                                      <a:latin typeface="Cambria Math" panose="02040503050406030204" pitchFamily="18" charset="0"/>
                                      <a:cs typeface="Times New Roman" panose="02020603050405020304" pitchFamily="18" charset="0"/>
                                    </a:rPr>
                                    <m:t>𝑛</m:t>
                                  </m:r>
                                </m:sub>
                              </m:sSub>
                              <m:r>
                                <a:rPr lang="en-US" altLang="zh-CN" sz="3200" b="0" i="1" smtClean="0">
                                  <a:latin typeface="Cambria Math" panose="02040503050406030204" pitchFamily="18" charset="0"/>
                                  <a:cs typeface="Times New Roman" panose="02020603050405020304" pitchFamily="18" charset="0"/>
                                </a:rPr>
                                <m:t>−</m:t>
                              </m:r>
                              <m:sSub>
                                <m:sSubPr>
                                  <m:ctrlPr>
                                    <a:rPr lang="en-US" altLang="zh-CN" sz="3200" b="0" i="1" smtClean="0">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𝑏</m:t>
                                  </m:r>
                                </m:e>
                                <m:sub>
                                  <m:r>
                                    <a:rPr lang="en-US" altLang="zh-CN" sz="3200" b="0" i="1" smtClean="0">
                                      <a:latin typeface="Cambria Math" panose="02040503050406030204" pitchFamily="18" charset="0"/>
                                      <a:cs typeface="Times New Roman" panose="02020603050405020304" pitchFamily="18" charset="0"/>
                                    </a:rPr>
                                    <m:t>𝑛</m:t>
                                  </m:r>
                                </m:sub>
                              </m:sSub>
                            </m:e>
                          </m:d>
                          <m:r>
                            <a:rPr lang="en-US" altLang="zh-CN" sz="3200" b="0" i="1" smtClean="0">
                              <a:latin typeface="Cambria Math" panose="02040503050406030204" pitchFamily="18" charset="0"/>
                              <a:cs typeface="Times New Roman" panose="02020603050405020304" pitchFamily="18" charset="0"/>
                            </a:rPr>
                            <m:t>|</m:t>
                          </m:r>
                        </m:e>
                        <m:sup>
                          <m:r>
                            <a:rPr lang="en-US" altLang="zh-CN" sz="3200" b="0" i="1" smtClean="0">
                              <a:latin typeface="Cambria Math" panose="02040503050406030204" pitchFamily="18" charset="0"/>
                              <a:cs typeface="Times New Roman" panose="02020603050405020304" pitchFamily="18" charset="0"/>
                            </a:rPr>
                            <m:t>2</m:t>
                          </m:r>
                        </m:sup>
                      </m:sSup>
                    </m:oMath>
                  </m:oMathPara>
                </a14:m>
                <a:endParaRPr lang="en-US" altLang="zh-CN" sz="3200" dirty="0" smtClean="0">
                  <a:latin typeface="Times New Roman" panose="02020603050405020304" pitchFamily="18" charset="0"/>
                  <a:cs typeface="Times New Roman" panose="02020603050405020304" pitchFamily="18" charset="0"/>
                </a:endParaRPr>
              </a:p>
              <a:p>
                <a:pPr marL="0" indent="0" algn="ctr">
                  <a:buNone/>
                </a:pPr>
                <a:endParaRPr lang="en-US" altLang="zh-CN" sz="3200" dirty="0" smtClean="0">
                  <a:latin typeface="Times New Roman" panose="02020603050405020304" pitchFamily="18" charset="0"/>
                  <a:cs typeface="Times New Roman" panose="02020603050405020304" pitchFamily="18" charset="0"/>
                </a:endParaRPr>
              </a:p>
              <a:p>
                <a:pPr marL="285750" indent="-285750"/>
                <a:r>
                  <a:rPr lang="en-US" altLang="zh-CN" sz="3200" dirty="0">
                    <a:latin typeface="Times New Roman" panose="02020603050405020304" pitchFamily="18" charset="0"/>
                    <a:cs typeface="Times New Roman" panose="02020603050405020304" pitchFamily="18" charset="0"/>
                  </a:rPr>
                  <a:t>The loss function can well express the matching degree of the paired samples, and can also be well used to train the model for extracting features.</a:t>
                </a:r>
                <a:endParaRPr lang="en-US" altLang="zh-CN" sz="3200" dirty="0" smtClean="0">
                  <a:latin typeface="Times New Roman" panose="02020603050405020304" pitchFamily="18" charset="0"/>
                  <a:cs typeface="Times New Roman" panose="02020603050405020304" pitchFamily="18" charset="0"/>
                </a:endParaRPr>
              </a:p>
              <a:p>
                <a:pPr marL="285750" indent="-285750"/>
                <a:endParaRPr lang="en-US" altLang="zh-CN" sz="2400" dirty="0">
                  <a:latin typeface="Times New Roman" panose="02020603050405020304" pitchFamily="18" charset="0"/>
                  <a:cs typeface="Times New Roman" panose="02020603050405020304" pitchFamily="18" charset="0"/>
                </a:endParaRPr>
              </a:p>
              <a:p>
                <a:pPr marL="285750" indent="-285750"/>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pPr marL="0" indent="0" algn="ctr">
                  <a:buNone/>
                </a:pPr>
                <a:endParaRPr lang="en-US" altLang="zh-CN" sz="3200" dirty="0" smtClean="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3922" b="-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8753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285750" indent="-285750"/>
            <a:r>
              <a:rPr lang="zh-CN" altLang="en-US" dirty="0" smtClean="0">
                <a:latin typeface="Times New Roman" panose="02020603050405020304" pitchFamily="18" charset="0"/>
                <a:cs typeface="Times New Roman" panose="02020603050405020304" pitchFamily="18" charset="0"/>
              </a:rPr>
              <a:t>The trained </a:t>
            </a:r>
            <a:r>
              <a:rPr lang="en-US" altLang="zh-CN" dirty="0" smtClean="0">
                <a:latin typeface="Times New Roman" panose="02020603050405020304" pitchFamily="18" charset="0"/>
                <a:cs typeface="Times New Roman" panose="02020603050405020304" pitchFamily="18" charset="0"/>
              </a:rPr>
              <a:t>spectrograms</a:t>
            </a:r>
            <a:r>
              <a:rPr lang="zh-CN" altLang="en-US" dirty="0" smtClean="0">
                <a:latin typeface="Times New Roman" panose="02020603050405020304" pitchFamily="18" charset="0"/>
                <a:cs typeface="Times New Roman" panose="02020603050405020304" pitchFamily="18" charset="0"/>
              </a:rPr>
              <a:t> is mapped to a compact </a:t>
            </a:r>
            <a:r>
              <a:rPr lang="zh-CN" altLang="en-US" b="1" dirty="0" smtClean="0">
                <a:latin typeface="Times New Roman" panose="02020603050405020304" pitchFamily="18" charset="0"/>
                <a:cs typeface="Times New Roman" panose="02020603050405020304" pitchFamily="18" charset="0"/>
              </a:rPr>
              <a:t>European space</a:t>
            </a:r>
            <a:r>
              <a:rPr lang="zh-CN" altLang="en-US" dirty="0" smtClean="0">
                <a:latin typeface="Times New Roman" panose="02020603050405020304" pitchFamily="18" charset="0"/>
                <a:cs typeface="Times New Roman" panose="02020603050405020304" pitchFamily="18" charset="0"/>
              </a:rPr>
              <a:t>, and the distance metric is used to assess the similarity between speakers.</a:t>
            </a:r>
            <a:endParaRPr lang="en-US" altLang="zh-CN" dirty="0" smtClean="0">
              <a:latin typeface="Times New Roman" panose="02020603050405020304" pitchFamily="18" charset="0"/>
              <a:cs typeface="Times New Roman" panose="02020603050405020304" pitchFamily="18" charset="0"/>
            </a:endParaRPr>
          </a:p>
          <a:p>
            <a:pPr marL="285750" indent="-285750"/>
            <a:endParaRPr lang="en-US" altLang="zh-CN" dirty="0" smtClean="0">
              <a:latin typeface="Times New Roman" panose="02020603050405020304" pitchFamily="18" charset="0"/>
              <a:cs typeface="Times New Roman" panose="02020603050405020304" pitchFamily="18" charset="0"/>
            </a:endParaRPr>
          </a:p>
          <a:p>
            <a:pPr marL="285750" indent="-285750"/>
            <a:r>
              <a:rPr lang="zh-CN" altLang="en-US" b="1" dirty="0" smtClean="0">
                <a:latin typeface="Times New Roman" panose="02020603050405020304" pitchFamily="18" charset="0"/>
                <a:cs typeface="Times New Roman" panose="02020603050405020304" pitchFamily="18" charset="0"/>
              </a:rPr>
              <a:t>Identification</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Due to the presence of the </a:t>
            </a:r>
            <a:r>
              <a:rPr lang="en-US" altLang="zh-CN" b="1" dirty="0" smtClean="0">
                <a:latin typeface="Times New Roman" panose="02020603050405020304" pitchFamily="18" charset="0"/>
                <a:cs typeface="Times New Roman" panose="02020603050405020304" pitchFamily="18" charset="0"/>
              </a:rPr>
              <a:t>average pooling layer </a:t>
            </a:r>
            <a:r>
              <a:rPr lang="en-US" altLang="zh-CN" dirty="0" smtClean="0">
                <a:latin typeface="Times New Roman" panose="02020603050405020304" pitchFamily="18" charset="0"/>
                <a:cs typeface="Times New Roman" panose="02020603050405020304" pitchFamily="18" charset="0"/>
              </a:rPr>
              <a:t>,speech of any length can be tested during the test phase and can be evaluated at one time.</a:t>
            </a:r>
          </a:p>
          <a:p>
            <a:endParaRPr lang="zh-CN" altLang="en-US" dirty="0"/>
          </a:p>
        </p:txBody>
      </p:sp>
    </p:spTree>
    <p:extLst>
      <p:ext uri="{BB962C8B-B14F-4D97-AF65-F5344CB8AC3E}">
        <p14:creationId xmlns:p14="http://schemas.microsoft.com/office/powerpoint/2010/main" val="3386641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980729"/>
            <a:ext cx="8229600" cy="4525963"/>
          </a:xfrm>
        </p:spPr>
        <p:txBody>
          <a:bodyPr/>
          <a:lstStyle/>
          <a:p>
            <a:endParaRPr lang="en-US" altLang="zh-CN" dirty="0" smtClean="0"/>
          </a:p>
          <a:p>
            <a:endParaRPr lang="en-US" altLang="zh-CN" dirty="0"/>
          </a:p>
          <a:p>
            <a:pPr marL="0" indent="0" algn="ctr">
              <a:buNone/>
            </a:pPr>
            <a:endParaRPr lang="en-US" altLang="zh-CN" sz="4800" dirty="0" smtClean="0">
              <a:latin typeface="Times New Roman" panose="02020603050405020304" pitchFamily="18" charset="0"/>
              <a:cs typeface="Times New Roman" panose="02020603050405020304" pitchFamily="18" charset="0"/>
            </a:endParaRPr>
          </a:p>
          <a:p>
            <a:pPr marL="0" indent="0" algn="ctr">
              <a:buNone/>
            </a:pPr>
            <a:r>
              <a:rPr lang="en-US" altLang="zh-CN" sz="4800" dirty="0" smtClean="0">
                <a:latin typeface="Times New Roman" panose="02020603050405020304" pitchFamily="18" charset="0"/>
                <a:cs typeface="Times New Roman" panose="02020603050405020304" pitchFamily="18" charset="0"/>
              </a:rPr>
              <a:t>Thank </a:t>
            </a:r>
            <a:r>
              <a:rPr lang="en-US" altLang="zh-CN" sz="4800" dirty="0">
                <a:latin typeface="Times New Roman" panose="02020603050405020304" pitchFamily="18" charset="0"/>
                <a:cs typeface="Times New Roman" panose="02020603050405020304" pitchFamily="18" charset="0"/>
              </a:rPr>
              <a:t>You</a:t>
            </a:r>
            <a:endParaRPr lang="zh-CN"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38200"/>
            <a:ext cx="10515600" cy="5338763"/>
          </a:xfrm>
        </p:spPr>
        <p:txBody>
          <a:bodyPr/>
          <a:lstStyle/>
          <a:p>
            <a:endParaRPr lang="en-US" altLang="zh-CN" dirty="0" smtClean="0"/>
          </a:p>
          <a:p>
            <a:endParaRPr lang="en-US" altLang="zh-CN" dirty="0"/>
          </a:p>
          <a:p>
            <a:r>
              <a:rPr lang="en-US" altLang="zh-CN" sz="3200" dirty="0" smtClean="0">
                <a:latin typeface="Times New Roman" panose="02020603050405020304" pitchFamily="18" charset="0"/>
                <a:cs typeface="Times New Roman" panose="02020603050405020304" pitchFamily="18" charset="0"/>
              </a:rPr>
              <a:t>Concepts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Speaker identification</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Deep speaker identification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499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Concepts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Speaker recognition, also known as </a:t>
            </a:r>
            <a:r>
              <a:rPr lang="en-US" altLang="zh-CN" b="1" dirty="0" smtClean="0">
                <a:latin typeface="Times New Roman" panose="02020603050405020304" pitchFamily="18" charset="0"/>
                <a:cs typeface="Times New Roman" panose="02020603050405020304" pitchFamily="18" charset="0"/>
              </a:rPr>
              <a:t>voiceprint recognition</a:t>
            </a:r>
            <a:r>
              <a:rPr lang="en-US" altLang="zh-CN" dirty="0" smtClean="0">
                <a:latin typeface="Times New Roman" panose="02020603050405020304" pitchFamily="18" charset="0"/>
                <a:cs typeface="Times New Roman" panose="02020603050405020304" pitchFamily="18" charset="0"/>
              </a:rPr>
              <a:t>, is a widely used technology. The main application scenarios include </a:t>
            </a:r>
            <a:r>
              <a:rPr lang="en-US" altLang="zh-CN" b="1" dirty="0" smtClean="0">
                <a:latin typeface="Times New Roman" panose="02020603050405020304" pitchFamily="18" charset="0"/>
                <a:cs typeface="Times New Roman" panose="02020603050405020304" pitchFamily="18" charset="0"/>
              </a:rPr>
              <a:t>access control systems and conference recording systems.</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Speaker recognition tasks can be divided into two categories, one is </a:t>
            </a:r>
            <a:r>
              <a:rPr lang="en-US" altLang="zh-CN" b="1" dirty="0" smtClean="0">
                <a:latin typeface="Times New Roman" panose="02020603050405020304" pitchFamily="18" charset="0"/>
                <a:cs typeface="Times New Roman" panose="02020603050405020304" pitchFamily="18" charset="0"/>
              </a:rPr>
              <a:t>speaker identification</a:t>
            </a:r>
            <a:r>
              <a:rPr lang="en-US" altLang="zh-CN" dirty="0" smtClean="0">
                <a:latin typeface="Times New Roman" panose="02020603050405020304" pitchFamily="18" charset="0"/>
                <a:cs typeface="Times New Roman" panose="02020603050405020304" pitchFamily="18" charset="0"/>
              </a:rPr>
              <a:t>, which is a multi-category task. The other type is </a:t>
            </a:r>
            <a:r>
              <a:rPr lang="en-US" altLang="zh-CN" b="1" dirty="0" smtClean="0">
                <a:latin typeface="Times New Roman" panose="02020603050405020304" pitchFamily="18" charset="0"/>
                <a:cs typeface="Times New Roman" panose="02020603050405020304" pitchFamily="18" charset="0"/>
              </a:rPr>
              <a:t>speaker verification</a:t>
            </a:r>
            <a:r>
              <a:rPr lang="en-US" altLang="zh-CN" dirty="0" smtClean="0">
                <a:latin typeface="Times New Roman" panose="02020603050405020304" pitchFamily="18" charset="0"/>
                <a:cs typeface="Times New Roman" panose="02020603050405020304" pitchFamily="18" charset="0"/>
              </a:rPr>
              <a:t>, which is a two-category task.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871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Concepts</a:t>
            </a:r>
            <a:endParaRPr lang="zh-CN" altLang="en-US" sz="3200" dirty="0"/>
          </a:p>
        </p:txBody>
      </p:sp>
      <p:sp>
        <p:nvSpPr>
          <p:cNvPr id="3" name="内容占位符 2"/>
          <p:cNvSpPr>
            <a:spLocks noGrp="1"/>
          </p:cNvSpPr>
          <p:nvPr>
            <p:ph idx="1"/>
          </p:nvPr>
        </p:nvSpPr>
        <p:spPr/>
        <p:txBody>
          <a:bodyPr>
            <a:normAutofit lnSpcReduction="10000"/>
          </a:bodyPr>
          <a:lstStyle/>
          <a:p>
            <a:r>
              <a:rPr lang="en-US" altLang="zh-CN" dirty="0" smtClean="0">
                <a:latin typeface="Times New Roman" panose="02020603050405020304" pitchFamily="18" charset="0"/>
                <a:cs typeface="Times New Roman" panose="02020603050405020304" pitchFamily="18" charset="0"/>
              </a:rPr>
              <a:t>Deep speaker identification technology is a method of deep learning used in speaker recognition tasks.</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Compared with the traditional speaker identification algorithm, the deep speaker identification technology can perform an </a:t>
            </a:r>
            <a:r>
              <a:rPr lang="en-US" altLang="zh-CN" b="1" dirty="0" smtClean="0">
                <a:latin typeface="Times New Roman" panose="02020603050405020304" pitchFamily="18" charset="0"/>
                <a:cs typeface="Times New Roman" panose="02020603050405020304" pitchFamily="18" charset="0"/>
              </a:rPr>
              <a:t>end-to-end </a:t>
            </a:r>
            <a:r>
              <a:rPr lang="en-US" altLang="zh-CN" dirty="0" smtClean="0">
                <a:latin typeface="Times New Roman" panose="02020603050405020304" pitchFamily="18" charset="0"/>
                <a:cs typeface="Times New Roman" panose="02020603050405020304" pitchFamily="18" charset="0"/>
              </a:rPr>
              <a:t>learning of the speaker's voice, and can be </a:t>
            </a:r>
            <a:r>
              <a:rPr lang="en-US" altLang="zh-CN" b="1" dirty="0" smtClean="0">
                <a:latin typeface="Times New Roman" panose="02020603050405020304" pitchFamily="18" charset="0"/>
                <a:cs typeface="Times New Roman" panose="02020603050405020304" pitchFamily="18" charset="0"/>
              </a:rPr>
              <a:t>fully evaluated</a:t>
            </a:r>
            <a:r>
              <a:rPr lang="en-US" altLang="zh-CN" dirty="0" smtClean="0">
                <a:latin typeface="Times New Roman" panose="02020603050405020304" pitchFamily="18" charset="0"/>
                <a:cs typeface="Times New Roman" panose="02020603050405020304" pitchFamily="18" charset="0"/>
              </a:rPr>
              <a:t> at the test stage.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 </a:t>
            </a:r>
            <a:r>
              <a:rPr lang="en-US" altLang="zh-CN" b="1" dirty="0" smtClean="0">
                <a:latin typeface="Times New Roman" panose="02020603050405020304" pitchFamily="18" charset="0"/>
                <a:cs typeface="Times New Roman" panose="02020603050405020304" pitchFamily="18" charset="0"/>
              </a:rPr>
              <a:t>pre-processing of voice data is eliminated</a:t>
            </a:r>
            <a:r>
              <a:rPr lang="en-US" altLang="zh-CN" dirty="0" smtClean="0">
                <a:latin typeface="Times New Roman" panose="02020603050405020304" pitchFamily="18" charset="0"/>
                <a:cs typeface="Times New Roman" panose="02020603050405020304" pitchFamily="18" charset="0"/>
              </a:rPr>
              <a:t>, avoiding losing more useful information</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88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sz="3600" dirty="0" smtClean="0">
                <a:latin typeface="Times New Roman" panose="02020603050405020304" pitchFamily="18" charset="0"/>
                <a:cs typeface="Times New Roman" panose="02020603050405020304" pitchFamily="18" charset="0"/>
              </a:rPr>
              <a:t>Speaker </a:t>
            </a:r>
            <a:r>
              <a:rPr lang="en-US" altLang="zh-CN" sz="3600" dirty="0">
                <a:latin typeface="Times New Roman" panose="02020603050405020304" pitchFamily="18" charset="0"/>
                <a:cs typeface="Times New Roman" panose="02020603050405020304" pitchFamily="18" charset="0"/>
              </a:rPr>
              <a:t>identification</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charset="0"/>
                    <a:cs typeface="Times New Roman" panose="02020603050405020304" charset="0"/>
                    <a:sym typeface="+mn-ea"/>
                  </a:rPr>
                  <a:t>The initial value of the GMM parameter is obtained by </a:t>
                </a:r>
                <a:r>
                  <a:rPr lang="en-US" altLang="zh-CN" b="1" dirty="0">
                    <a:latin typeface="Times New Roman" panose="02020603050405020304" charset="0"/>
                    <a:cs typeface="Times New Roman" panose="02020603050405020304" charset="0"/>
                    <a:sym typeface="+mn-ea"/>
                  </a:rPr>
                  <a:t>K-means clustering</a:t>
                </a:r>
                <a:r>
                  <a:rPr lang="en-US" altLang="zh-CN" dirty="0">
                    <a:latin typeface="Times New Roman" panose="02020603050405020304" charset="0"/>
                    <a:cs typeface="Times New Roman" panose="02020603050405020304" charset="0"/>
                    <a:sym typeface="+mn-ea"/>
                  </a:rPr>
                  <a:t>, and the </a:t>
                </a:r>
                <a:r>
                  <a:rPr lang="en-US" altLang="zh-CN" b="1" dirty="0">
                    <a:latin typeface="Times New Roman" panose="02020603050405020304" charset="0"/>
                    <a:cs typeface="Times New Roman" panose="02020603050405020304" charset="0"/>
                    <a:sym typeface="+mn-ea"/>
                  </a:rPr>
                  <a:t>GMM parameters (weight, mean vector and covariance matrix)</a:t>
                </a:r>
                <a:r>
                  <a:rPr lang="en-US" altLang="zh-CN" dirty="0">
                    <a:latin typeface="Times New Roman" panose="02020603050405020304" charset="0"/>
                    <a:cs typeface="Times New Roman" panose="02020603050405020304" charset="0"/>
                    <a:sym typeface="+mn-ea"/>
                  </a:rPr>
                  <a:t> of the speaker are obtained by </a:t>
                </a:r>
                <a:r>
                  <a:rPr lang="en-US" altLang="zh-CN" b="1" dirty="0">
                    <a:latin typeface="Times New Roman" panose="02020603050405020304" charset="0"/>
                    <a:cs typeface="Times New Roman" panose="02020603050405020304" charset="0"/>
                    <a:sym typeface="+mn-ea"/>
                  </a:rPr>
                  <a:t>EM algorithm iteration</a:t>
                </a:r>
                <a:r>
                  <a:rPr lang="en-US" altLang="zh-CN" dirty="0">
                    <a:latin typeface="Times New Roman" panose="02020603050405020304" charset="0"/>
                    <a:cs typeface="Times New Roman" panose="02020603050405020304" charset="0"/>
                    <a:sym typeface="+mn-ea"/>
                  </a:rPr>
                  <a:t>.</a:t>
                </a:r>
                <a:r>
                  <a:rPr lang="en-US" altLang="zh-CN" b="1" dirty="0">
                    <a:latin typeface="Times New Roman" panose="02020603050405020304" charset="0"/>
                    <a:cs typeface="Times New Roman" panose="02020603050405020304" charset="0"/>
                    <a:sym typeface="+mn-ea"/>
                  </a:rPr>
                  <a:t> </a:t>
                </a:r>
              </a:p>
              <a:p>
                <a:pPr marL="0" indent="0">
                  <a:buNone/>
                </a:pPr>
                <a14:m>
                  <m:oMathPara xmlns:m="http://schemas.openxmlformats.org/officeDocument/2006/math">
                    <m:oMathParaPr>
                      <m:jc m:val="centerGroup"/>
                    </m:oMathParaPr>
                    <m:oMath xmlns:m="http://schemas.openxmlformats.org/officeDocument/2006/math">
                      <m:r>
                        <m:rPr>
                          <m:sty m:val="p"/>
                        </m:rPr>
                        <a:rPr lang="el-GR" altLang="zh-CN" i="1" smtClean="0">
                          <a:latin typeface="Cambria Math" panose="02040503050406030204" pitchFamily="18" charset="0"/>
                          <a:cs typeface="Times New Roman" panose="02020603050405020304" pitchFamily="18" charset="0"/>
                        </a:rPr>
                        <m:t>λ</m:t>
                      </m:r>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𝑐</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𝜇</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rPr>
                            <m:t>𝛴</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𝑀</m:t>
                          </m:r>
                          <m:r>
                            <a:rPr lang="en-US" altLang="zh-CN" b="0" i="1" smtClean="0">
                              <a:latin typeface="Cambria Math" panose="02040503050406030204" pitchFamily="18" charset="0"/>
                              <a:cs typeface="Times New Roman" panose="02020603050405020304" pitchFamily="18" charset="0"/>
                            </a:rPr>
                            <m:t>)</m:t>
                          </m:r>
                        </m:e>
                      </m:d>
                    </m:oMath>
                  </m:oMathPara>
                </a14:m>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similarity calculation is performed with </a:t>
                </a:r>
                <a:r>
                  <a:rPr lang="en-US" altLang="zh-CN" b="1" dirty="0">
                    <a:latin typeface="Times New Roman" panose="02020603050405020304" pitchFamily="18" charset="0"/>
                    <a:cs typeface="Times New Roman" panose="02020603050405020304" pitchFamily="18" charset="0"/>
                  </a:rPr>
                  <a:t>the eigenvector of each frame</a:t>
                </a:r>
                <a:r>
                  <a:rPr lang="en-US" altLang="zh-CN" dirty="0">
                    <a:latin typeface="Times New Roman" panose="02020603050405020304" pitchFamily="18" charset="0"/>
                    <a:cs typeface="Times New Roman" panose="02020603050405020304" pitchFamily="18" charset="0"/>
                  </a:rPr>
                  <a:t> of the test speaker and the GMM of each speaker obtained by training.</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3999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082925" y="24241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a:ln>
                  <a:noFill/>
                </a:ln>
                <a:solidFill>
                  <a:schemeClr val="tx1"/>
                </a:solidFill>
                <a:effectLst/>
                <a:uLnTx/>
                <a:uFillTx/>
                <a:sym typeface="+mn-ea"/>
              </a:rPr>
              <a:t>Input voice</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6" name="圆角矩形 5"/>
          <p:cNvSpPr/>
          <p:nvPr/>
        </p:nvSpPr>
        <p:spPr>
          <a:xfrm>
            <a:off x="4705350" y="24241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cs typeface="+mn-lt"/>
                <a:sym typeface="+mn-ea"/>
              </a:rPr>
              <a:t>Pre-emphasis</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cxnSp>
        <p:nvCxnSpPr>
          <p:cNvPr id="7" name="直接箭头连接符 6"/>
          <p:cNvCxnSpPr>
            <a:stCxn id="5" idx="3"/>
            <a:endCxn id="6" idx="1"/>
          </p:cNvCxnSpPr>
          <p:nvPr/>
        </p:nvCxnSpPr>
        <p:spPr>
          <a:xfrm>
            <a:off x="4378325" y="2747963"/>
            <a:ext cx="32702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6240463" y="24241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cs typeface="+mn-lt"/>
                <a:sym typeface="+mn-ea"/>
              </a:rPr>
              <a:t>Feature extraction</a:t>
            </a:r>
            <a:endParaRPr kumimoji="0" lang="zh-CN" altLang="en-US" sz="1800" i="0" u="none" strike="noStrike" kern="1200" cap="none" spc="0" normalizeH="0" baseline="0" noProof="1">
              <a:ln>
                <a:noFill/>
              </a:ln>
              <a:solidFill>
                <a:schemeClr val="tx1"/>
              </a:solidFill>
              <a:effectLst/>
              <a:uLnTx/>
              <a:uFillTx/>
              <a:latin typeface="+mn-lt"/>
              <a:ea typeface="+mn-ea"/>
              <a:cs typeface="+mn-cs"/>
            </a:endParaRPr>
          </a:p>
        </p:txBody>
      </p:sp>
      <p:cxnSp>
        <p:nvCxnSpPr>
          <p:cNvPr id="9" name="直接箭头连接符 8"/>
          <p:cNvCxnSpPr>
            <a:stCxn id="6" idx="3"/>
            <a:endCxn id="8" idx="1"/>
          </p:cNvCxnSpPr>
          <p:nvPr/>
        </p:nvCxnSpPr>
        <p:spPr>
          <a:xfrm>
            <a:off x="6000750" y="2747963"/>
            <a:ext cx="24003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6238558" y="1079760"/>
            <a:ext cx="1297305" cy="1099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Test speech feature vector set</a:t>
            </a:r>
          </a:p>
        </p:txBody>
      </p:sp>
      <p:cxnSp>
        <p:nvCxnSpPr>
          <p:cNvPr id="11" name="直接箭头连接符 10"/>
          <p:cNvCxnSpPr>
            <a:stCxn id="8" idx="0"/>
            <a:endCxn id="10" idx="2"/>
          </p:cNvCxnSpPr>
          <p:nvPr/>
        </p:nvCxnSpPr>
        <p:spPr>
          <a:xfrm flipH="1" flipV="1">
            <a:off x="6887211" y="2178945"/>
            <a:ext cx="952" cy="24516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圆角矩形 11"/>
          <p:cNvSpPr/>
          <p:nvPr/>
        </p:nvSpPr>
        <p:spPr>
          <a:xfrm>
            <a:off x="7863205" y="1095692"/>
            <a:ext cx="1295400" cy="1020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Likelihood function calculation</a:t>
            </a:r>
          </a:p>
        </p:txBody>
      </p:sp>
      <p:cxnSp>
        <p:nvCxnSpPr>
          <p:cNvPr id="13" name="直接箭头连接符 12"/>
          <p:cNvCxnSpPr>
            <a:stCxn id="10" idx="3"/>
            <a:endCxn id="12" idx="1"/>
          </p:cNvCxnSpPr>
          <p:nvPr/>
        </p:nvCxnSpPr>
        <p:spPr>
          <a:xfrm flipV="1">
            <a:off x="7535863" y="1606074"/>
            <a:ext cx="327342" cy="2327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862888" y="174942"/>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Result</a:t>
            </a:r>
          </a:p>
        </p:txBody>
      </p:sp>
      <p:cxnSp>
        <p:nvCxnSpPr>
          <p:cNvPr id="15" name="直接箭头连接符 14"/>
          <p:cNvCxnSpPr>
            <a:stCxn id="12" idx="0"/>
            <a:endCxn id="14" idx="2"/>
          </p:cNvCxnSpPr>
          <p:nvPr/>
        </p:nvCxnSpPr>
        <p:spPr>
          <a:xfrm flipH="1" flipV="1">
            <a:off x="8510588" y="822642"/>
            <a:ext cx="317" cy="273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圆角矩形 15"/>
          <p:cNvSpPr/>
          <p:nvPr/>
        </p:nvSpPr>
        <p:spPr>
          <a:xfrm>
            <a:off x="3082925" y="3502025"/>
            <a:ext cx="1295400" cy="1148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Training speech feature vector set</a:t>
            </a:r>
          </a:p>
        </p:txBody>
      </p:sp>
      <p:cxnSp>
        <p:nvCxnSpPr>
          <p:cNvPr id="17" name="肘形连接符 16"/>
          <p:cNvCxnSpPr>
            <a:stCxn id="12" idx="0"/>
            <a:endCxn id="14" idx="2"/>
          </p:cNvCxnSpPr>
          <p:nvPr/>
        </p:nvCxnSpPr>
        <p:spPr>
          <a:xfrm rot="16200000" flipV="1">
            <a:off x="8374222" y="959008"/>
            <a:ext cx="273050" cy="317"/>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圆角矩形 17"/>
          <p:cNvSpPr/>
          <p:nvPr/>
        </p:nvSpPr>
        <p:spPr>
          <a:xfrm>
            <a:off x="3082925" y="4922838"/>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K-means clustering</a:t>
            </a:r>
          </a:p>
        </p:txBody>
      </p:sp>
      <p:cxnSp>
        <p:nvCxnSpPr>
          <p:cNvPr id="19" name="直接箭头连接符 18"/>
          <p:cNvCxnSpPr>
            <a:stCxn id="16" idx="2"/>
            <a:endCxn id="18" idx="0"/>
          </p:cNvCxnSpPr>
          <p:nvPr/>
        </p:nvCxnSpPr>
        <p:spPr>
          <a:xfrm>
            <a:off x="3730625" y="4649788"/>
            <a:ext cx="0" cy="273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圆角矩形 19"/>
          <p:cNvSpPr/>
          <p:nvPr/>
        </p:nvSpPr>
        <p:spPr>
          <a:xfrm>
            <a:off x="4705350" y="4922838"/>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EM algorithm</a:t>
            </a:r>
          </a:p>
        </p:txBody>
      </p:sp>
      <p:cxnSp>
        <p:nvCxnSpPr>
          <p:cNvPr id="21" name="直接箭头连接符 20"/>
          <p:cNvCxnSpPr>
            <a:stCxn id="18" idx="3"/>
            <a:endCxn id="20" idx="1"/>
          </p:cNvCxnSpPr>
          <p:nvPr/>
        </p:nvCxnSpPr>
        <p:spPr>
          <a:xfrm>
            <a:off x="4378325" y="5246688"/>
            <a:ext cx="32702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6565900" y="3590290"/>
            <a:ext cx="1297305" cy="800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Model 1 (speaker 1)</a:t>
            </a:r>
          </a:p>
        </p:txBody>
      </p:sp>
      <p:sp>
        <p:nvSpPr>
          <p:cNvPr id="23" name="圆角矩形 22"/>
          <p:cNvSpPr/>
          <p:nvPr/>
        </p:nvSpPr>
        <p:spPr>
          <a:xfrm>
            <a:off x="6565900" y="4519930"/>
            <a:ext cx="1297305" cy="777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Model </a:t>
            </a:r>
            <a:r>
              <a:rPr kumimoji="0" lang="en-US" sz="1800" b="0" i="0" u="none" strike="noStrike" kern="1200" cap="none" spc="0" normalizeH="0" baseline="0" noProof="1">
                <a:ln>
                  <a:noFill/>
                </a:ln>
                <a:solidFill>
                  <a:schemeClr val="tx1"/>
                </a:solidFill>
                <a:effectLst/>
                <a:uLnTx/>
                <a:uFillTx/>
                <a:latin typeface="+mn-lt"/>
                <a:ea typeface="+mn-ea"/>
                <a:cs typeface="+mn-cs"/>
              </a:rPr>
              <a:t>2</a:t>
            </a:r>
            <a:r>
              <a:rPr kumimoji="0" sz="1800" b="0" i="0" u="none" strike="noStrike" kern="1200" cap="none" spc="0" normalizeH="0" baseline="0" noProof="1">
                <a:ln>
                  <a:noFill/>
                </a:ln>
                <a:solidFill>
                  <a:schemeClr val="tx1"/>
                </a:solidFill>
                <a:effectLst/>
                <a:uLnTx/>
                <a:uFillTx/>
                <a:latin typeface="+mn-lt"/>
                <a:ea typeface="+mn-ea"/>
                <a:cs typeface="+mn-cs"/>
              </a:rPr>
              <a:t>(speaker </a:t>
            </a:r>
            <a:r>
              <a:rPr kumimoji="0" lang="en-US" sz="1800" b="0" i="0" u="none" strike="noStrike" kern="1200" cap="none" spc="0" normalizeH="0" baseline="0" noProof="1">
                <a:ln>
                  <a:noFill/>
                </a:ln>
                <a:solidFill>
                  <a:schemeClr val="tx1"/>
                </a:solidFill>
                <a:effectLst/>
                <a:uLnTx/>
                <a:uFillTx/>
                <a:latin typeface="+mn-lt"/>
                <a:ea typeface="+mn-ea"/>
                <a:cs typeface="+mn-cs"/>
              </a:rPr>
              <a:t>2</a:t>
            </a:r>
            <a:r>
              <a:rPr kumimoji="0" sz="1800" b="0" i="0" u="none" strike="noStrike" kern="1200" cap="none" spc="0" normalizeH="0" baseline="0" noProof="1">
                <a:ln>
                  <a:noFill/>
                </a:ln>
                <a:solidFill>
                  <a:schemeClr val="tx1"/>
                </a:solidFill>
                <a:effectLst/>
                <a:uLnTx/>
                <a:uFillTx/>
                <a:latin typeface="+mn-lt"/>
                <a:ea typeface="+mn-ea"/>
                <a:cs typeface="+mn-cs"/>
              </a:rPr>
              <a:t>)</a:t>
            </a:r>
          </a:p>
        </p:txBody>
      </p:sp>
      <p:sp>
        <p:nvSpPr>
          <p:cNvPr id="24" name="圆角矩形 23"/>
          <p:cNvSpPr/>
          <p:nvPr/>
        </p:nvSpPr>
        <p:spPr>
          <a:xfrm>
            <a:off x="6565900" y="5570855"/>
            <a:ext cx="1297305" cy="758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Model </a:t>
            </a:r>
            <a:r>
              <a:rPr kumimoji="0" lang="en-US" sz="1800" b="0" i="0" u="none" strike="noStrike" kern="1200" cap="none" spc="0" normalizeH="0" baseline="0" noProof="1">
                <a:ln>
                  <a:noFill/>
                </a:ln>
                <a:solidFill>
                  <a:schemeClr val="tx1"/>
                </a:solidFill>
                <a:effectLst/>
                <a:uLnTx/>
                <a:uFillTx/>
                <a:latin typeface="+mn-lt"/>
                <a:ea typeface="+mn-ea"/>
                <a:cs typeface="+mn-cs"/>
              </a:rPr>
              <a:t>n</a:t>
            </a:r>
            <a:r>
              <a:rPr kumimoji="0" sz="1800" b="0" i="0" u="none" strike="noStrike" kern="1200" cap="none" spc="0" normalizeH="0" baseline="0" noProof="1">
                <a:ln>
                  <a:noFill/>
                </a:ln>
                <a:solidFill>
                  <a:schemeClr val="tx1"/>
                </a:solidFill>
                <a:effectLst/>
                <a:uLnTx/>
                <a:uFillTx/>
                <a:latin typeface="+mn-lt"/>
                <a:ea typeface="+mn-ea"/>
                <a:cs typeface="+mn-cs"/>
              </a:rPr>
              <a:t>(speaker </a:t>
            </a:r>
            <a:r>
              <a:rPr kumimoji="0" lang="en-US" sz="1800" b="0" i="0" u="none" strike="noStrike" kern="1200" cap="none" spc="0" normalizeH="0" baseline="0" noProof="1">
                <a:ln>
                  <a:noFill/>
                </a:ln>
                <a:solidFill>
                  <a:schemeClr val="tx1"/>
                </a:solidFill>
                <a:effectLst/>
                <a:uLnTx/>
                <a:uFillTx/>
                <a:latin typeface="+mn-lt"/>
                <a:ea typeface="+mn-ea"/>
                <a:cs typeface="+mn-cs"/>
              </a:rPr>
              <a:t>n</a:t>
            </a:r>
            <a:r>
              <a:rPr kumimoji="0" sz="1800" b="0" i="0" u="none" strike="noStrike" kern="1200" cap="none" spc="0" normalizeH="0" baseline="0" noProof="1">
                <a:ln>
                  <a:noFill/>
                </a:ln>
                <a:solidFill>
                  <a:schemeClr val="tx1"/>
                </a:solidFill>
                <a:effectLst/>
                <a:uLnTx/>
                <a:uFillTx/>
                <a:latin typeface="+mn-lt"/>
                <a:ea typeface="+mn-ea"/>
                <a:cs typeface="+mn-cs"/>
              </a:rPr>
              <a:t>)</a:t>
            </a:r>
          </a:p>
        </p:txBody>
      </p:sp>
      <p:cxnSp>
        <p:nvCxnSpPr>
          <p:cNvPr id="25" name="肘形连接符 24"/>
          <p:cNvCxnSpPr>
            <a:stCxn id="20" idx="3"/>
            <a:endCxn id="22" idx="1"/>
          </p:cNvCxnSpPr>
          <p:nvPr/>
        </p:nvCxnSpPr>
        <p:spPr>
          <a:xfrm flipV="1">
            <a:off x="6000750" y="3990975"/>
            <a:ext cx="565150" cy="125603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肘形连接符 25"/>
          <p:cNvCxnSpPr>
            <a:stCxn id="20" idx="3"/>
            <a:endCxn id="23" idx="1"/>
          </p:cNvCxnSpPr>
          <p:nvPr/>
        </p:nvCxnSpPr>
        <p:spPr>
          <a:xfrm flipV="1">
            <a:off x="6000750" y="4909185"/>
            <a:ext cx="565150" cy="33782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肘形连接符 26"/>
          <p:cNvCxnSpPr>
            <a:stCxn id="20" idx="3"/>
            <a:endCxn id="24" idx="1"/>
          </p:cNvCxnSpPr>
          <p:nvPr/>
        </p:nvCxnSpPr>
        <p:spPr>
          <a:xfrm>
            <a:off x="6000750" y="5247005"/>
            <a:ext cx="565150" cy="70358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肘形连接符 27"/>
          <p:cNvCxnSpPr>
            <a:stCxn id="22" idx="3"/>
            <a:endCxn id="12" idx="2"/>
          </p:cNvCxnSpPr>
          <p:nvPr/>
        </p:nvCxnSpPr>
        <p:spPr>
          <a:xfrm flipV="1">
            <a:off x="7863205" y="2116455"/>
            <a:ext cx="647700" cy="1874203"/>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肘形连接符 28"/>
          <p:cNvCxnSpPr>
            <a:stCxn id="23" idx="3"/>
            <a:endCxn id="12" idx="2"/>
          </p:cNvCxnSpPr>
          <p:nvPr/>
        </p:nvCxnSpPr>
        <p:spPr>
          <a:xfrm flipV="1">
            <a:off x="7863205" y="2116455"/>
            <a:ext cx="647700" cy="2792413"/>
          </a:xfrm>
          <a:prstGeom prst="bentConnector2">
            <a:avLst/>
          </a:prstGeom>
        </p:spPr>
        <p:style>
          <a:lnRef idx="1">
            <a:schemeClr val="dk1"/>
          </a:lnRef>
          <a:fillRef idx="0">
            <a:schemeClr val="dk1"/>
          </a:fillRef>
          <a:effectRef idx="0">
            <a:schemeClr val="dk1"/>
          </a:effectRef>
          <a:fontRef idx="minor">
            <a:schemeClr val="tx1"/>
          </a:fontRef>
        </p:style>
      </p:cxnSp>
      <p:cxnSp>
        <p:nvCxnSpPr>
          <p:cNvPr id="30" name="肘形连接符 29"/>
          <p:cNvCxnSpPr>
            <a:stCxn id="24" idx="3"/>
            <a:endCxn id="12" idx="2"/>
          </p:cNvCxnSpPr>
          <p:nvPr/>
        </p:nvCxnSpPr>
        <p:spPr>
          <a:xfrm flipV="1">
            <a:off x="7863205" y="2116455"/>
            <a:ext cx="647700" cy="3833813"/>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6108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Speaker identification</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I-vector:Identity Vector,Essentially</a:t>
                </a:r>
                <a:r>
                  <a:rPr lang="en-US" altLang="zh-CN" dirty="0">
                    <a:latin typeface="Times New Roman" panose="02020603050405020304" pitchFamily="18" charset="0"/>
                    <a:cs typeface="Times New Roman" panose="02020603050405020304" pitchFamily="18" charset="0"/>
                  </a:rPr>
                  <a:t>, it is </a:t>
                </a:r>
                <a:r>
                  <a:rPr lang="en-US" altLang="zh-CN" b="1" dirty="0">
                    <a:latin typeface="Times New Roman" panose="02020603050405020304" pitchFamily="18" charset="0"/>
                    <a:cs typeface="Times New Roman" panose="02020603050405020304" pitchFamily="18" charset="0"/>
                  </a:rPr>
                  <a:t>a low-dimensional Gaussian mean supervector</a:t>
                </a:r>
                <a:r>
                  <a:rPr lang="en-US" altLang="zh-CN" dirty="0">
                    <a:latin typeface="Times New Roman" panose="02020603050405020304" pitchFamily="18" charset="0"/>
                    <a:cs typeface="Times New Roman" panose="02020603050405020304" pitchFamily="18" charset="0"/>
                  </a:rPr>
                  <a:t>, which is obtained by Gaussian mixture model with the mean value of the appropriate amount of superposition and </a:t>
                </a:r>
                <a:r>
                  <a:rPr lang="en-US" altLang="zh-CN" b="1" dirty="0">
                    <a:latin typeface="Times New Roman" panose="02020603050405020304" pitchFamily="18" charset="0"/>
                    <a:cs typeface="Times New Roman" panose="02020603050405020304" pitchFamily="18" charset="0"/>
                  </a:rPr>
                  <a:t>dimensionality reduction</a:t>
                </a:r>
                <a:r>
                  <a:rPr lang="en-US" altLang="zh-CN" b="1"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𝑆</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𝑇</m:t>
                      </m:r>
                      <m:r>
                        <a:rPr lang="zh-CN" altLang="en-US" b="0" i="1" smtClean="0">
                          <a:latin typeface="Cambria Math" panose="02040503050406030204" pitchFamily="18" charset="0"/>
                          <a:cs typeface="Times New Roman" panose="02020603050405020304" pitchFamily="18" charset="0"/>
                        </a:rPr>
                        <m:t>𝜔</m:t>
                      </m:r>
                    </m:oMath>
                  </m:oMathPara>
                </a14:m>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Gaussian mean supervector with a higher dimension is projected on the subspace, and an appropriate amount of the overall change factor with a lower dimension is obtained.</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381"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997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Speaker identification</a:t>
            </a:r>
            <a:endParaRPr lang="zh-CN" altLang="en-US" sz="3200"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Each length of speech segment can be represented by a </a:t>
            </a:r>
            <a:r>
              <a:rPr lang="en-US" altLang="zh-CN" b="1" dirty="0">
                <a:latin typeface="Times New Roman" panose="02020603050405020304" pitchFamily="18" charset="0"/>
                <a:cs typeface="Times New Roman" panose="02020603050405020304" pitchFamily="18" charset="0"/>
              </a:rPr>
              <a:t>fixed length </a:t>
            </a:r>
            <a:r>
              <a:rPr lang="en-US" altLang="zh-CN" dirty="0">
                <a:latin typeface="Times New Roman" panose="02020603050405020304" pitchFamily="18" charset="0"/>
                <a:cs typeface="Times New Roman" panose="02020603050405020304" pitchFamily="18" charset="0"/>
              </a:rPr>
              <a:t>I-vector</a:t>
            </a:r>
            <a:r>
              <a:rPr lang="en-US" altLang="zh-CN" dirty="0" smtClean="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training phase, each speaker is trained to obtain an I-vector. The test phase will test the speaker's speech segment to extract the I-vector feature, and perform </a:t>
            </a:r>
            <a:r>
              <a:rPr lang="en-US" altLang="zh-CN" b="1" dirty="0">
                <a:latin typeface="Times New Roman" panose="02020603050405020304" pitchFamily="18" charset="0"/>
                <a:cs typeface="Times New Roman" panose="02020603050405020304" pitchFamily="18" charset="0"/>
              </a:rPr>
              <a:t>similarity calculation </a:t>
            </a:r>
            <a:r>
              <a:rPr lang="en-US" altLang="zh-CN" dirty="0">
                <a:latin typeface="Times New Roman" panose="02020603050405020304" pitchFamily="18" charset="0"/>
                <a:cs typeface="Times New Roman" panose="02020603050405020304" pitchFamily="18" charset="0"/>
              </a:rPr>
              <a:t>with each I-vector obtained by the training to obtain the final </a:t>
            </a:r>
            <a:r>
              <a:rPr lang="en-US" altLang="zh-CN" dirty="0" smtClean="0">
                <a:latin typeface="Times New Roman" panose="02020603050405020304" pitchFamily="18" charset="0"/>
                <a:cs typeface="Times New Roman" panose="02020603050405020304" pitchFamily="18" charset="0"/>
              </a:rPr>
              <a:t>identification </a:t>
            </a:r>
            <a:r>
              <a:rPr lang="en-US" altLang="zh-CN" dirty="0">
                <a:latin typeface="Times New Roman" panose="02020603050405020304" pitchFamily="18" charset="0"/>
                <a:cs typeface="Times New Roman" panose="02020603050405020304" pitchFamily="18" charset="0"/>
              </a:rPr>
              <a:t>result.</a:t>
            </a:r>
          </a:p>
          <a:p>
            <a:endParaRPr lang="zh-CN" altLang="en-US" dirty="0"/>
          </a:p>
        </p:txBody>
      </p:sp>
    </p:spTree>
    <p:extLst>
      <p:ext uri="{BB962C8B-B14F-4D97-AF65-F5344CB8AC3E}">
        <p14:creationId xmlns:p14="http://schemas.microsoft.com/office/powerpoint/2010/main" val="362010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187388" y="1559859"/>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Training voice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2187387" y="3980331"/>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Testing voice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圆角矩形 5"/>
          <p:cNvSpPr/>
          <p:nvPr/>
        </p:nvSpPr>
        <p:spPr>
          <a:xfrm>
            <a:off x="4312024" y="1559859"/>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GMM</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 name="圆角矩形 6"/>
          <p:cNvSpPr/>
          <p:nvPr/>
        </p:nvSpPr>
        <p:spPr>
          <a:xfrm>
            <a:off x="4312023" y="2770095"/>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GMM-UBM</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圆角矩形 7"/>
          <p:cNvSpPr/>
          <p:nvPr/>
        </p:nvSpPr>
        <p:spPr>
          <a:xfrm>
            <a:off x="4312022" y="3980331"/>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GMM</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圆角矩形 8"/>
          <p:cNvSpPr/>
          <p:nvPr/>
        </p:nvSpPr>
        <p:spPr>
          <a:xfrm>
            <a:off x="6571125" y="4110319"/>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Result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 name="圆角矩形 9"/>
          <p:cNvSpPr/>
          <p:nvPr/>
        </p:nvSpPr>
        <p:spPr>
          <a:xfrm>
            <a:off x="6571128" y="2770095"/>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supervector</a:t>
            </a:r>
            <a:endParaRPr lang="zh-CN" altLang="en-US" dirty="0">
              <a:solidFill>
                <a:schemeClr val="tx1"/>
              </a:solidFill>
            </a:endParaRPr>
          </a:p>
        </p:txBody>
      </p:sp>
      <p:sp>
        <p:nvSpPr>
          <p:cNvPr id="11" name="圆角矩形 10"/>
          <p:cNvSpPr/>
          <p:nvPr/>
        </p:nvSpPr>
        <p:spPr>
          <a:xfrm>
            <a:off x="6571126" y="1559859"/>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2" name="圆角矩形 11"/>
          <p:cNvSpPr/>
          <p:nvPr/>
        </p:nvSpPr>
        <p:spPr>
          <a:xfrm>
            <a:off x="9072282" y="3980331"/>
            <a:ext cx="1237129" cy="914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Similarity calculation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9072282" y="2770095"/>
            <a:ext cx="1237129" cy="66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I-vector</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5" name="直接箭头连接符 14"/>
          <p:cNvCxnSpPr>
            <a:stCxn id="4" idx="3"/>
            <a:endCxn id="6" idx="1"/>
          </p:cNvCxnSpPr>
          <p:nvPr/>
        </p:nvCxnSpPr>
        <p:spPr>
          <a:xfrm>
            <a:off x="3424517" y="1891553"/>
            <a:ext cx="887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6" idx="2"/>
            <a:endCxn id="7" idx="0"/>
          </p:cNvCxnSpPr>
          <p:nvPr/>
        </p:nvCxnSpPr>
        <p:spPr>
          <a:xfrm flipH="1">
            <a:off x="4930588" y="2223247"/>
            <a:ext cx="1" cy="546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3"/>
            <a:endCxn id="8" idx="1"/>
          </p:cNvCxnSpPr>
          <p:nvPr/>
        </p:nvCxnSpPr>
        <p:spPr>
          <a:xfrm>
            <a:off x="3424516" y="4312025"/>
            <a:ext cx="887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0"/>
            <a:endCxn id="7" idx="2"/>
          </p:cNvCxnSpPr>
          <p:nvPr/>
        </p:nvCxnSpPr>
        <p:spPr>
          <a:xfrm flipV="1">
            <a:off x="4930587" y="3433483"/>
            <a:ext cx="1" cy="546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41057" y="1501589"/>
            <a:ext cx="654423"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mfcc</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3487269" y="3925653"/>
            <a:ext cx="654423"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mfcc</a:t>
            </a:r>
            <a:endParaRPr lang="zh-CN" altLang="en-US" dirty="0">
              <a:latin typeface="Times New Roman" panose="02020603050405020304" pitchFamily="18" charset="0"/>
              <a:cs typeface="Times New Roman" panose="02020603050405020304" pitchFamily="18" charset="0"/>
            </a:endParaRPr>
          </a:p>
        </p:txBody>
      </p:sp>
      <p:cxnSp>
        <p:nvCxnSpPr>
          <p:cNvPr id="27" name="直接箭头连接符 26"/>
          <p:cNvCxnSpPr>
            <a:stCxn id="7" idx="3"/>
            <a:endCxn id="10" idx="1"/>
          </p:cNvCxnSpPr>
          <p:nvPr/>
        </p:nvCxnSpPr>
        <p:spPr>
          <a:xfrm>
            <a:off x="5549152" y="3101789"/>
            <a:ext cx="10219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719482" y="2770095"/>
            <a:ext cx="717178"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MAP</a:t>
            </a:r>
            <a:endParaRPr lang="zh-CN" altLang="en-US" dirty="0">
              <a:latin typeface="Times New Roman" panose="02020603050405020304" pitchFamily="18" charset="0"/>
              <a:cs typeface="Times New Roman" panose="02020603050405020304" pitchFamily="18" charset="0"/>
            </a:endParaRPr>
          </a:p>
        </p:txBody>
      </p:sp>
      <p:cxnSp>
        <p:nvCxnSpPr>
          <p:cNvPr id="30" name="直接箭头连接符 29"/>
          <p:cNvCxnSpPr>
            <a:stCxn id="6" idx="3"/>
            <a:endCxn id="11" idx="1"/>
          </p:cNvCxnSpPr>
          <p:nvPr/>
        </p:nvCxnSpPr>
        <p:spPr>
          <a:xfrm>
            <a:off x="5549153" y="1891553"/>
            <a:ext cx="1021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719482" y="1559859"/>
            <a:ext cx="717178" cy="646331"/>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参数估计</a:t>
            </a:r>
            <a:endParaRPr lang="zh-CN" altLang="en-US" dirty="0">
              <a:latin typeface="Times New Roman" panose="02020603050405020304" pitchFamily="18" charset="0"/>
              <a:cs typeface="Times New Roman" panose="02020603050405020304" pitchFamily="18" charset="0"/>
            </a:endParaRPr>
          </a:p>
        </p:txBody>
      </p:sp>
      <p:cxnSp>
        <p:nvCxnSpPr>
          <p:cNvPr id="39" name="肘形连接符 38"/>
          <p:cNvCxnSpPr>
            <a:stCxn id="11" idx="3"/>
            <a:endCxn id="13" idx="0"/>
          </p:cNvCxnSpPr>
          <p:nvPr/>
        </p:nvCxnSpPr>
        <p:spPr>
          <a:xfrm>
            <a:off x="7808255" y="1891553"/>
            <a:ext cx="1882592" cy="8785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0" idx="3"/>
            <a:endCxn id="13" idx="1"/>
          </p:cNvCxnSpPr>
          <p:nvPr/>
        </p:nvCxnSpPr>
        <p:spPr>
          <a:xfrm>
            <a:off x="7808257" y="3101789"/>
            <a:ext cx="1264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3" idx="2"/>
            <a:endCxn id="12" idx="0"/>
          </p:cNvCxnSpPr>
          <p:nvPr/>
        </p:nvCxnSpPr>
        <p:spPr>
          <a:xfrm>
            <a:off x="9690847" y="3433483"/>
            <a:ext cx="0" cy="546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2" idx="1"/>
            <a:endCxn id="9" idx="3"/>
          </p:cNvCxnSpPr>
          <p:nvPr/>
        </p:nvCxnSpPr>
        <p:spPr>
          <a:xfrm flipH="1">
            <a:off x="7808254" y="4437530"/>
            <a:ext cx="1264028" cy="4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658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1836</Words>
  <Application>Microsoft Office PowerPoint</Application>
  <PresentationFormat>宽屏</PresentationFormat>
  <Paragraphs>197</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Arial</vt:lpstr>
      <vt:lpstr>Cambria Math</vt:lpstr>
      <vt:lpstr>Times New Roman</vt:lpstr>
      <vt:lpstr>Office 主题​​</vt:lpstr>
      <vt:lpstr>Deep Speaker Identification</vt:lpstr>
      <vt:lpstr>PowerPoint 演示文稿</vt:lpstr>
      <vt:lpstr>Concepts</vt:lpstr>
      <vt:lpstr>Concepts</vt:lpstr>
      <vt:lpstr> Speaker identification </vt:lpstr>
      <vt:lpstr>PowerPoint 演示文稿</vt:lpstr>
      <vt:lpstr>Speaker identification</vt:lpstr>
      <vt:lpstr>Speaker identification</vt:lpstr>
      <vt:lpstr>PowerPoint 演示文稿</vt:lpstr>
      <vt:lpstr>Deep speaker identification</vt:lpstr>
      <vt:lpstr>PowerPoint 演示文稿</vt:lpstr>
      <vt:lpstr>Deep speaker identification</vt:lpstr>
      <vt:lpstr>Deep speaker identification</vt:lpstr>
      <vt:lpstr>PowerPoint 演示文稿</vt:lpstr>
      <vt:lpstr>Deep speaker identification</vt:lpstr>
      <vt:lpstr>Deep speaker identification</vt:lpstr>
      <vt:lpstr>Deep speaker identification</vt:lpstr>
      <vt:lpstr>Deep speaker identification</vt:lpstr>
      <vt:lpstr>PowerPoint 演示文稿</vt:lpstr>
    </vt:vector>
  </TitlesOfParts>
  <Company>Micorosoft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guixiao</dc:creator>
  <cp:lastModifiedBy>zhao guixiao</cp:lastModifiedBy>
  <cp:revision>85</cp:revision>
  <dcterms:created xsi:type="dcterms:W3CDTF">2019-10-27T02:59:32Z</dcterms:created>
  <dcterms:modified xsi:type="dcterms:W3CDTF">2019-10-28T13:51:08Z</dcterms:modified>
</cp:coreProperties>
</file>