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78" r:id="rId3"/>
    <p:sldId id="407" r:id="rId4"/>
    <p:sldId id="409" r:id="rId5"/>
    <p:sldId id="390" r:id="rId6"/>
    <p:sldId id="408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3" r:id="rId20"/>
    <p:sldId id="422" r:id="rId21"/>
    <p:sldId id="424" r:id="rId22"/>
    <p:sldId id="425" r:id="rId23"/>
    <p:sldId id="426" r:id="rId24"/>
    <p:sldId id="427" r:id="rId25"/>
    <p:sldId id="42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7033" autoAdjust="0"/>
  </p:normalViewPr>
  <p:slideViewPr>
    <p:cSldViewPr snapToGrid="0">
      <p:cViewPr varScale="1">
        <p:scale>
          <a:sx n="80" d="100"/>
          <a:sy n="80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CC-4A23-BD5B-09754BC361D5}"/>
              </c:ext>
            </c:extLst>
          </c:dPt>
          <c:cat>
            <c:strRef>
              <c:f>Sheet1!$A$2:$A$8</c:f>
              <c:strCache>
                <c:ptCount val="7"/>
                <c:pt idx="0">
                  <c:v>SRC</c:v>
                </c:pt>
                <c:pt idx="1">
                  <c:v>CRC</c:v>
                </c:pt>
                <c:pt idx="2">
                  <c:v>SVM</c:v>
                </c:pt>
                <c:pt idx="3">
                  <c:v>LC-KSVD</c:v>
                </c:pt>
                <c:pt idx="4">
                  <c:v>CSDL</c:v>
                </c:pt>
                <c:pt idx="5">
                  <c:v>LEDL</c:v>
                </c:pt>
                <c:pt idx="6">
                  <c:v>GEDL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67.099999999999994</c:v>
                </c:pt>
                <c:pt idx="1">
                  <c:v>67.7</c:v>
                </c:pt>
                <c:pt idx="2">
                  <c:v>67.5</c:v>
                </c:pt>
                <c:pt idx="3">
                  <c:v>68</c:v>
                </c:pt>
                <c:pt idx="4">
                  <c:v>66.599999999999994</c:v>
                </c:pt>
                <c:pt idx="5">
                  <c:v>67.900000000000006</c:v>
                </c:pt>
                <c:pt idx="6">
                  <c:v>72.3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CC-4A23-BD5B-09754BC3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580464"/>
        <c:axId val="1497581008"/>
      </c:barChart>
      <c:catAx>
        <c:axId val="149758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81008"/>
        <c:crosses val="autoZero"/>
        <c:auto val="1"/>
        <c:lblAlgn val="ctr"/>
        <c:lblOffset val="100"/>
        <c:noMultiLvlLbl val="0"/>
      </c:catAx>
      <c:valAx>
        <c:axId val="149758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8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449200846162883E-2"/>
          <c:y val="1.9799675343834484E-2"/>
          <c:w val="0.92616273945234462"/>
          <c:h val="0.883557605465745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CC-4A23-BD5B-09754BC361D5}"/>
              </c:ext>
            </c:extLst>
          </c:dPt>
          <c:cat>
            <c:strRef>
              <c:f>Sheet1!$A$2:$A$8</c:f>
              <c:strCache>
                <c:ptCount val="7"/>
                <c:pt idx="0">
                  <c:v>SRC</c:v>
                </c:pt>
                <c:pt idx="1">
                  <c:v>CRC</c:v>
                </c:pt>
                <c:pt idx="2">
                  <c:v>SVM</c:v>
                </c:pt>
                <c:pt idx="3">
                  <c:v>LC-KSVD</c:v>
                </c:pt>
                <c:pt idx="4">
                  <c:v>CSDL</c:v>
                </c:pt>
                <c:pt idx="5">
                  <c:v>LEDL</c:v>
                </c:pt>
                <c:pt idx="6">
                  <c:v>GEDL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78.400000000000006</c:v>
                </c:pt>
                <c:pt idx="1">
                  <c:v>77.900000000000006</c:v>
                </c:pt>
                <c:pt idx="2">
                  <c:v>78.8</c:v>
                </c:pt>
                <c:pt idx="3">
                  <c:v>71.099999999999994</c:v>
                </c:pt>
                <c:pt idx="4">
                  <c:v>78.8</c:v>
                </c:pt>
                <c:pt idx="5">
                  <c:v>80.900000000000006</c:v>
                </c:pt>
                <c:pt idx="6">
                  <c:v>82.3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CC-4A23-BD5B-09754BC3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7581552"/>
        <c:axId val="1497583728"/>
      </c:barChart>
      <c:catAx>
        <c:axId val="149758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83728"/>
        <c:crosses val="autoZero"/>
        <c:auto val="1"/>
        <c:lblAlgn val="ctr"/>
        <c:lblOffset val="100"/>
        <c:noMultiLvlLbl val="0"/>
      </c:catAx>
      <c:valAx>
        <c:axId val="149758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758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01C3-8178-4C2C-9420-CC42A9C2D433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A3F7-4DC4-4FF2-9EA9-ED830B32E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在这个背景介绍里，我主要是用自己的理解，对我所做的工作进行一下梳理。首先要说的是，在分类工作里，基于传统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，和我所做的基于分类器的分类方法的关联。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我觉得可以这么说，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Transferlearning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和分类器都是基于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框架改的，针对于一些样本比较少的情况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1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这里简单说一下在优化的时候碰到的问题，本来基于图结构的优化就不太容易写，这里主要是包含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撇。当时参考您提出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hessian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那篇论文，也没有什么启发。我这里卡了很久，我一开始的思路，是一直想把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分开写，总是推导不出来。后来我想到一种方法，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8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79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24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71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先看两者相似的地方，我们都有这一项。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先不管这个稀疏的</a:t>
            </a:r>
            <a:r>
              <a:rPr lang="en-US" altLang="zh-CN" dirty="0" smtClean="0"/>
              <a:t>L1</a:t>
            </a:r>
            <a:r>
              <a:rPr lang="zh-CN" altLang="en-US" dirty="0" smtClean="0"/>
              <a:t>范数约束，不同的地方在于对标签矩阵的应用不同，它这里实际上是对于标签部分又构建了一个图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9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其实，也就是说，我们只是对于标签项的约束不同，那么看到这个工作以后，我有了三个启发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0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其实，也就是说，我们只是对于标签项的约束不同，那么看到这个工作以后，我有了三个启发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2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其实，也就是说，我们只是对于标签项的约束不同，那么看到这个工作以后，我有了三个启发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其实，也就是说，我们只是对于标签项的约束不同，那么看到这个工作以后，我有了三个启发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1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5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这是一个网上截的图，一个卷积神经网络的结构图。首先我们要明白，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当然是可以用来分类的，最后的这个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层，就是用来预测每个样本属于哪个标签。但是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要想效果好的话，需要极其大量的训练，一个图片对应一个标签，图像越多，拟合越好。传统都用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进行训练，比如说我们有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这层映射出就是分类结果了，就是一千类，是一个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1000*1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的概率矩阵，对应的是每一张图片属于每一类的概率。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但是在实际中呢，一般没有那么大的数据量，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根本到不了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一千类，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像我们平时做的库，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Caltech101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就已经非常大了，这个也才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类，小的我做的只有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这时候一般有两种解决思路：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对了最近谷歌又提出一种新的模型，效果比这个要好不少，但是其实没有什么创新，就是试出来的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87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其中一种是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提取的特征，然后用一些分类器的方法进行分类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，也就是我做的主要工作，其实就是我们保持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层之前的结构不变，用我们的方法来替换这个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层，大家比较熟的就是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SRC,SVM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9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而另一种方法呢，就是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前面的层参数不变，只调整后面几层的参数，（这里至少要保证第一层卷积层不变，因为我们没有那么多的数据，所以我们用人家训好的参数，所以最好只调整后面几层）。我们调整后面几层的参数（比如说只更新全连接层），用我们自己的数据库进行训练，假如我们自己的数据库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类的，也就是说，前面固定不变的层，是用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类进行训练的，而后面我们调整的层，则是用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类训练出来的（这个过程叫做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 tuning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）。这样在测试的时候，就是用这个组合好的网络结构来进行测试。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这里我介绍一下经典的分类器，我根据有无字典学习过程，将分类器分为两类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38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主要的不同，其实就是基于字典学习的分类器，会有一个训练的过程，相当于更好的处理了样本特征，举个例子说明一下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为例，目标函数为，其中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y,X,s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分别为。。。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其实就是用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7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2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可以写成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可以写成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7A3F7-4DC4-4FF2-9EA9-ED830B32E9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5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B3D3-8DBA-4E4E-8EDF-06D0E057532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9551-20AE-4502-9EC2-6DDBE45C74C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7E2D-B25F-498A-B90F-3BB694C850F3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420-1ABE-41DA-94DD-B60DEFEB3C0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0701-721F-4EFC-A519-181E73DEA34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F74-82F8-4123-BFC7-039B4404469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0006-A9B2-41E1-8920-6D88FE907CF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C566-5B8A-4535-809F-6449CAED9FBC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E4E6-4B37-4E5D-967F-FCF1687D0ABB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1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C37-D389-425D-AFB9-B54EEAD9AC4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5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DEA5-DBD2-4413-B24C-F4C62A3E185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B0680-F4D8-4B02-8184-D371D5D3DC0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55A4-6287-49E3-B102-3138DAC66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5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4000" y="3547268"/>
            <a:ext cx="9153526" cy="3311526"/>
            <a:chOff x="-4763" y="1841500"/>
            <a:chExt cx="9153526" cy="3311526"/>
          </a:xfrm>
        </p:grpSpPr>
        <p:sp>
          <p:nvSpPr>
            <p:cNvPr id="1024" name="Freeform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Freeform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Freeform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Freeform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Freeform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Freeform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089624" y="908720"/>
            <a:ext cx="8038825" cy="496855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36386" y="2997893"/>
            <a:ext cx="6310820" cy="107721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Graph Embedded Dictionary Learning</a:t>
            </a:r>
            <a:endParaRPr lang="zh-CN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7308157" y="4994621"/>
            <a:ext cx="222365" cy="334745"/>
            <a:chOff x="4441" y="3144"/>
            <a:chExt cx="215" cy="345"/>
          </a:xfrm>
          <a:solidFill>
            <a:schemeClr val="tx2"/>
          </a:solidFill>
        </p:grpSpPr>
        <p:sp>
          <p:nvSpPr>
            <p:cNvPr id="53" name="Freeform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Freeform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7710830" y="4970764"/>
            <a:ext cx="13644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Shao </a:t>
            </a:r>
            <a:r>
              <a:rPr lang="en-US" altLang="zh-CN" sz="2000" dirty="0" err="1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Shuai</a:t>
            </a:r>
            <a:endParaRPr lang="en-US" altLang="zh-CN" sz="2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稻壳儿小白白(http://dwz.cn/Wu2UP)"/>
          <p:cNvSpPr>
            <a:spLocks noEditPoints="1"/>
          </p:cNvSpPr>
          <p:nvPr/>
        </p:nvSpPr>
        <p:spPr bwMode="auto">
          <a:xfrm>
            <a:off x="5648845" y="1777001"/>
            <a:ext cx="788984" cy="599832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32" y="1145448"/>
            <a:ext cx="584015" cy="58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4" descr="校名(红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20" y="1209237"/>
            <a:ext cx="2336062" cy="45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6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8280778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8291" y="886401"/>
            <a:ext cx="7378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LEDL (Label Embedded Dictionary Learning) [8]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3644554" y="2087691"/>
            <a:ext cx="336603" cy="211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92822"/>
              </p:ext>
            </p:extLst>
          </p:nvPr>
        </p:nvGraphicFramePr>
        <p:xfrm>
          <a:off x="1869163" y="2254061"/>
          <a:ext cx="747236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5" imgW="3466800" imgH="660240" progId="Equation.DSMT4">
                  <p:embed/>
                </p:oleObj>
              </mc:Choice>
              <mc:Fallback>
                <p:oleObj name="Equation" r:id="rId5" imgW="3466800" imgH="6602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163" y="2254061"/>
                        <a:ext cx="7472363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3550172" y="2355845"/>
            <a:ext cx="240778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026959" y="2794383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Label Matrix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593223" y="2876239"/>
            <a:ext cx="291737" cy="149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923243" y="2370186"/>
            <a:ext cx="22737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954515" y="1832625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Dictionary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554941" y="2841167"/>
            <a:ext cx="315591" cy="162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402707" y="2326018"/>
            <a:ext cx="340867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898008" y="2732828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Dictionary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9102988" y="2037622"/>
            <a:ext cx="285703" cy="227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75414" y="2350181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9400988" y="1687581"/>
            <a:ext cx="1686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Sparse Coding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744287" y="2163968"/>
            <a:ext cx="368852" cy="139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049086" y="2326018"/>
            <a:ext cx="246563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85979" y="1974273"/>
            <a:ext cx="1988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Training Samples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B7855A4-6287-49E3-B102-3138DAC66DE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1007906" y="4319955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S, while 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ixing D,W,A</a:t>
            </a:r>
            <a:endParaRPr lang="zh-CN" altLang="en-US" dirty="0"/>
          </a:p>
        </p:txBody>
      </p:sp>
      <p:sp>
        <p:nvSpPr>
          <p:cNvPr id="69" name="右箭头 68"/>
          <p:cNvSpPr/>
          <p:nvPr/>
        </p:nvSpPr>
        <p:spPr>
          <a:xfrm>
            <a:off x="2792851" y="4615536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>
            <a:off x="5705262" y="4642744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965655"/>
              </p:ext>
            </p:extLst>
          </p:nvPr>
        </p:nvGraphicFramePr>
        <p:xfrm>
          <a:off x="552492" y="5488593"/>
          <a:ext cx="29495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Equation" r:id="rId7" imgW="2349360" imgH="888840" progId="Equation.DSMT4">
                  <p:embed/>
                </p:oleObj>
              </mc:Choice>
              <mc:Fallback>
                <p:oleObj name="Equation" r:id="rId7" imgW="2349360" imgH="8888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92" y="5488593"/>
                        <a:ext cx="2949575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325936"/>
              </p:ext>
            </p:extLst>
          </p:nvPr>
        </p:nvGraphicFramePr>
        <p:xfrm>
          <a:off x="3539863" y="5735074"/>
          <a:ext cx="24669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Equation" r:id="rId9" imgW="1803240" imgH="507960" progId="Equation.DSMT4">
                  <p:embed/>
                </p:oleObj>
              </mc:Choice>
              <mc:Fallback>
                <p:oleObj name="Equation" r:id="rId9" imgW="1803240" imgH="5079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863" y="5735074"/>
                        <a:ext cx="2466975" cy="69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826742"/>
              </p:ext>
            </p:extLst>
          </p:nvPr>
        </p:nvGraphicFramePr>
        <p:xfrm>
          <a:off x="9429689" y="5742047"/>
          <a:ext cx="2480624" cy="711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Equation" r:id="rId11" imgW="1815840" imgH="520560" progId="Equation.DSMT4">
                  <p:embed/>
                </p:oleObj>
              </mc:Choice>
              <mc:Fallback>
                <p:oleObj name="Equation" r:id="rId11" imgW="1815840" imgH="520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689" y="5742047"/>
                        <a:ext cx="2480624" cy="711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2718"/>
              </p:ext>
            </p:extLst>
          </p:nvPr>
        </p:nvGraphicFramePr>
        <p:xfrm>
          <a:off x="6484676" y="5731899"/>
          <a:ext cx="24574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Equation" r:id="rId13" imgW="1892160" imgH="507960" progId="Equation.DSMT4">
                  <p:embed/>
                </p:oleObj>
              </mc:Choice>
              <mc:Fallback>
                <p:oleObj name="Equation" r:id="rId13" imgW="1892160" imgH="5079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676" y="5731899"/>
                        <a:ext cx="2457450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右箭头 78"/>
          <p:cNvSpPr/>
          <p:nvPr/>
        </p:nvSpPr>
        <p:spPr>
          <a:xfrm>
            <a:off x="8769057" y="4642744"/>
            <a:ext cx="787940" cy="107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下箭头 79"/>
          <p:cNvSpPr/>
          <p:nvPr/>
        </p:nvSpPr>
        <p:spPr>
          <a:xfrm>
            <a:off x="1755716" y="5114794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下箭头 80"/>
          <p:cNvSpPr/>
          <p:nvPr/>
        </p:nvSpPr>
        <p:spPr>
          <a:xfrm>
            <a:off x="4556245" y="5092461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7558188" y="5092461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下箭头 82"/>
          <p:cNvSpPr/>
          <p:nvPr/>
        </p:nvSpPr>
        <p:spPr>
          <a:xfrm>
            <a:off x="10542022" y="5114794"/>
            <a:ext cx="155642" cy="37379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689461" y="4319955"/>
            <a:ext cx="1978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W, while 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ixing S,D,A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812855" y="4319955"/>
            <a:ext cx="1920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D, while 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ixing S,W,A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739902" y="4319955"/>
            <a:ext cx="1911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 A, while </a:t>
            </a:r>
          </a:p>
          <a:p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ixing S,D,W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635304" y="1370519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Objective function</a:t>
            </a:r>
          </a:p>
        </p:txBody>
      </p:sp>
      <p:sp>
        <p:nvSpPr>
          <p:cNvPr id="88" name="矩形 87"/>
          <p:cNvSpPr/>
          <p:nvPr/>
        </p:nvSpPr>
        <p:spPr>
          <a:xfrm>
            <a:off x="743870" y="3733444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Optimization</a:t>
            </a:r>
            <a:endParaRPr lang="en-US" altLang="zh-CN" sz="2400" dirty="0" smtClean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5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 animBg="1"/>
      <p:bldP spid="45" grpId="0"/>
      <p:bldP spid="47" grpId="0" animBg="1"/>
      <p:bldP spid="49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8" grpId="0"/>
      <p:bldP spid="69" grpId="0" animBg="1"/>
      <p:bldP spid="72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Background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Related Work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GEDL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662197" y="36840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391648" y="371480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Inspiration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GEDL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409371"/>
              </p:ext>
            </p:extLst>
          </p:nvPr>
        </p:nvGraphicFramePr>
        <p:xfrm>
          <a:off x="1034939" y="2499282"/>
          <a:ext cx="10435266" cy="277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2" name="Equation" r:id="rId5" imgW="5155920" imgH="1371600" progId="Equation.DSMT4">
                  <p:embed/>
                </p:oleObj>
              </mc:Choice>
              <mc:Fallback>
                <p:oleObj name="Equation" r:id="rId5" imgW="515592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939" y="2499282"/>
                        <a:ext cx="10435266" cy="2775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666192" y="948789"/>
            <a:ext cx="3132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1.Objective function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12932"/>
              </p:ext>
            </p:extLst>
          </p:nvPr>
        </p:nvGraphicFramePr>
        <p:xfrm>
          <a:off x="5075565" y="2615743"/>
          <a:ext cx="1950557" cy="4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3"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565" y="2615743"/>
                        <a:ext cx="1950557" cy="400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42591"/>
              </p:ext>
            </p:extLst>
          </p:nvPr>
        </p:nvGraphicFramePr>
        <p:xfrm>
          <a:off x="2545186" y="1935680"/>
          <a:ext cx="2942636" cy="5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4" name="Equation" r:id="rId9" imgW="1180588" imgH="279279" progId="Equation.DSMT4">
                  <p:embed/>
                </p:oleObj>
              </mc:Choice>
              <mc:Fallback>
                <p:oleObj name="Equation" r:id="rId9" imgW="1180588" imgH="27927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186" y="1935680"/>
                        <a:ext cx="2942636" cy="56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731125"/>
              </p:ext>
            </p:extLst>
          </p:nvPr>
        </p:nvGraphicFramePr>
        <p:xfrm>
          <a:off x="8807187" y="1209221"/>
          <a:ext cx="2850561" cy="62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5" name="Equation" r:id="rId11" imgW="1104900" imgH="279400" progId="Equation.DSMT4">
                  <p:embed/>
                </p:oleObj>
              </mc:Choice>
              <mc:Fallback>
                <p:oleObj name="Equation" r:id="rId11" imgW="11049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7187" y="1209221"/>
                        <a:ext cx="2850561" cy="628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689488" y="2530867"/>
            <a:ext cx="1260711" cy="61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91251" y="3140867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91251" y="3928711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915186" y="3928711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755793" y="2644171"/>
            <a:ext cx="1274241" cy="1231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959784" y="2644818"/>
            <a:ext cx="152321" cy="1145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65831"/>
              </p:ext>
            </p:extLst>
          </p:nvPr>
        </p:nvGraphicFramePr>
        <p:xfrm>
          <a:off x="5919196" y="1401804"/>
          <a:ext cx="952936" cy="293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6" name="Equation" r:id="rId13" imgW="622030" imgH="190417" progId="Equation.DSMT4">
                  <p:embed/>
                </p:oleObj>
              </mc:Choice>
              <mc:Fallback>
                <p:oleObj name="Equation" r:id="rId13" imgW="622030" imgH="19041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96" y="1401804"/>
                        <a:ext cx="952936" cy="293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771079"/>
              </p:ext>
            </p:extLst>
          </p:nvPr>
        </p:nvGraphicFramePr>
        <p:xfrm>
          <a:off x="5919196" y="1787873"/>
          <a:ext cx="952936" cy="28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15" imgW="634725" imgH="190417" progId="Equation.DSMT4">
                  <p:embed/>
                </p:oleObj>
              </mc:Choice>
              <mc:Fallback>
                <p:oleObj name="Equation" r:id="rId15" imgW="634725" imgH="1904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96" y="1787873"/>
                        <a:ext cx="952936" cy="2844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461408" y="1750611"/>
            <a:ext cx="1258455" cy="216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6395664" y="3140867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47729" y="2099243"/>
            <a:ext cx="347935" cy="410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9081623" y="3928711"/>
            <a:ext cx="202636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7940321" y="3941802"/>
            <a:ext cx="174979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6728470" y="1913214"/>
            <a:ext cx="2486195" cy="129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8183725" y="2047202"/>
            <a:ext cx="1230712" cy="1742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9214665" y="2140060"/>
            <a:ext cx="508900" cy="1650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465882" y="3928711"/>
            <a:ext cx="262588" cy="43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6661661" y="4469432"/>
            <a:ext cx="1366149" cy="557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115300" y="4827144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28" grpId="0" animBg="1"/>
      <p:bldP spid="29" grpId="0" animBg="1"/>
      <p:bldP spid="48" grpId="0" animBg="1"/>
      <p:bldP spid="52" grpId="0" animBg="1"/>
      <p:bldP spid="53" grpId="0" animBg="1"/>
      <p:bldP spid="65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GEDL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49627"/>
              </p:ext>
            </p:extLst>
          </p:nvPr>
        </p:nvGraphicFramePr>
        <p:xfrm>
          <a:off x="992980" y="4127500"/>
          <a:ext cx="7748553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Equation" r:id="rId5" imgW="3695400" imgH="711000" progId="Equation.DSMT4">
                  <p:embed/>
                </p:oleObj>
              </mc:Choice>
              <mc:Fallback>
                <p:oleObj name="Equation" r:id="rId5" imgW="369540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80" y="4127500"/>
                        <a:ext cx="7748553" cy="1492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58314"/>
              </p:ext>
            </p:extLst>
          </p:nvPr>
        </p:nvGraphicFramePr>
        <p:xfrm>
          <a:off x="992980" y="1763729"/>
          <a:ext cx="747236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7" imgW="3466800" imgH="660240" progId="Equation.DSMT4">
                  <p:embed/>
                </p:oleObj>
              </mc:Choice>
              <mc:Fallback>
                <p:oleObj name="Equation" r:id="rId7" imgW="3466800" imgH="6602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80" y="1763729"/>
                        <a:ext cx="7472363" cy="1435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9851615" y="2105965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LEDL</a:t>
            </a:r>
          </a:p>
        </p:txBody>
      </p:sp>
      <p:sp>
        <p:nvSpPr>
          <p:cNvPr id="34" name="矩形 33"/>
          <p:cNvSpPr/>
          <p:nvPr/>
        </p:nvSpPr>
        <p:spPr>
          <a:xfrm>
            <a:off x="9851615" y="4536573"/>
            <a:ext cx="1143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GEDL</a:t>
            </a:r>
          </a:p>
        </p:txBody>
      </p:sp>
      <p:sp>
        <p:nvSpPr>
          <p:cNvPr id="38" name="矩形 37"/>
          <p:cNvSpPr/>
          <p:nvPr/>
        </p:nvSpPr>
        <p:spPr>
          <a:xfrm>
            <a:off x="666192" y="948789"/>
            <a:ext cx="2207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2.Comparison</a:t>
            </a:r>
          </a:p>
        </p:txBody>
      </p:sp>
      <p:sp>
        <p:nvSpPr>
          <p:cNvPr id="40" name="矩形 39"/>
          <p:cNvSpPr/>
          <p:nvPr/>
        </p:nvSpPr>
        <p:spPr>
          <a:xfrm>
            <a:off x="5588568" y="1838325"/>
            <a:ext cx="1635045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173519" y="1847849"/>
            <a:ext cx="245832" cy="397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845049" y="4240761"/>
            <a:ext cx="222251" cy="48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873848" y="1307950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 training data have labels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77445" y="3691394"/>
            <a:ext cx="3717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part of training data have labels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91336" y="4240761"/>
            <a:ext cx="328015" cy="420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835525" y="1847849"/>
            <a:ext cx="231775" cy="397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50618" y="4127500"/>
            <a:ext cx="1990915" cy="646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8" grpId="0"/>
      <p:bldP spid="40" grpId="0" animBg="1"/>
      <p:bldP spid="41" grpId="0" animBg="1"/>
      <p:bldP spid="45" grpId="0" animBg="1"/>
      <p:bldP spid="46" grpId="0"/>
      <p:bldP spid="47" grpId="0"/>
      <p:bldP spid="50" grpId="0" animBg="1"/>
      <p:bldP spid="51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GEDL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6192" y="948789"/>
            <a:ext cx="4721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3.The difficulty of optimization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09366"/>
              </p:ext>
            </p:extLst>
          </p:nvPr>
        </p:nvGraphicFramePr>
        <p:xfrm>
          <a:off x="1333499" y="1734997"/>
          <a:ext cx="9304073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1" name="Equation" r:id="rId5" imgW="5156200" imgH="1371600" progId="Equation.DSMT4">
                  <p:embed/>
                </p:oleObj>
              </mc:Choice>
              <mc:Fallback>
                <p:oleObj name="Equation" r:id="rId5" imgW="5156200" imgH="137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499" y="1734997"/>
                        <a:ext cx="9304073" cy="2476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469012"/>
              </p:ext>
            </p:extLst>
          </p:nvPr>
        </p:nvGraphicFramePr>
        <p:xfrm>
          <a:off x="4819650" y="5224697"/>
          <a:ext cx="1362075" cy="92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Equation" r:id="rId7" imgW="660113" imgH="444307" progId="Equation.DSMT4">
                  <p:embed/>
                </p:oleObj>
              </mc:Choice>
              <mc:Fallback>
                <p:oleObj name="Equation" r:id="rId7" imgW="660113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224697"/>
                        <a:ext cx="1362075" cy="92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26"/>
          <p:cNvSpPr/>
          <p:nvPr/>
        </p:nvSpPr>
        <p:spPr>
          <a:xfrm rot="5400000">
            <a:off x="5212614" y="4623190"/>
            <a:ext cx="682044" cy="1898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16993" y="2181225"/>
            <a:ext cx="7298357" cy="68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8902959" flipH="1">
            <a:off x="6398537" y="5101324"/>
            <a:ext cx="672177" cy="2467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1842986" flipH="1">
            <a:off x="6441221" y="5810965"/>
            <a:ext cx="672177" cy="2467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53805"/>
              </p:ext>
            </p:extLst>
          </p:nvPr>
        </p:nvGraphicFramePr>
        <p:xfrm>
          <a:off x="7358744" y="4732006"/>
          <a:ext cx="923925" cy="366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Equation" r:id="rId9" imgW="647419" imgH="253890" progId="Equation.DSMT4">
                  <p:embed/>
                </p:oleObj>
              </mc:Choice>
              <mc:Fallback>
                <p:oleObj name="Equation" r:id="rId9" imgW="647419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744" y="4732006"/>
                        <a:ext cx="923925" cy="366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3118"/>
              </p:ext>
            </p:extLst>
          </p:nvPr>
        </p:nvGraphicFramePr>
        <p:xfrm>
          <a:off x="7391944" y="5880363"/>
          <a:ext cx="1034121" cy="36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11" imgW="736280" imgH="253890" progId="Equation.DSMT4">
                  <p:embed/>
                </p:oleObj>
              </mc:Choice>
              <mc:Fallback>
                <p:oleObj name="Equation" r:id="rId11" imgW="736280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44" y="5880363"/>
                        <a:ext cx="1034121" cy="362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9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 animBg="1"/>
      <p:bldP spid="28" grpId="0" animBg="1"/>
      <p:bldP spid="30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Background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Related Work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Proposed GEDL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662197" y="36840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391648" y="371480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Inspiration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0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7695" y="895142"/>
            <a:ext cx="10236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RSSCN7 dataset </a:t>
            </a:r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consists of totally 2100 land-use images collected from Google </a:t>
            </a:r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Earth which include 7 classes. We assume that there are 5 labeled images in each class.  </a:t>
            </a: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737335216"/>
              </p:ext>
            </p:extLst>
          </p:nvPr>
        </p:nvGraphicFramePr>
        <p:xfrm>
          <a:off x="3068208" y="2539604"/>
          <a:ext cx="6807200" cy="399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57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Graphic spid="13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Experimental results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7190" y="895142"/>
            <a:ext cx="10236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USPS </a:t>
            </a:r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dataset contains 9,298 handwritten digit images from 0 to 9</a:t>
            </a:r>
          </a:p>
          <a:p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which come from the U.S. Postal System</a:t>
            </a:r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assume that there are 5 labeled images in each class.</a:t>
            </a:r>
            <a:endParaRPr lang="en-US" altLang="zh-CN" sz="2800" dirty="0" smtClean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229281060"/>
              </p:ext>
            </p:extLst>
          </p:nvPr>
        </p:nvGraphicFramePr>
        <p:xfrm>
          <a:off x="3207908" y="2539604"/>
          <a:ext cx="6807200" cy="3999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97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Background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Related Work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Proposed GEDL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662197" y="36840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391648" y="371480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Inspiration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5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25" y="1944516"/>
            <a:ext cx="11503297" cy="31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Background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Related Work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GEDL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662197" y="36840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391648" y="371480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Inspiration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3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93" y="1407596"/>
            <a:ext cx="8410993" cy="1931900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212403"/>
              </p:ext>
            </p:extLst>
          </p:nvPr>
        </p:nvGraphicFramePr>
        <p:xfrm>
          <a:off x="1665884" y="4101798"/>
          <a:ext cx="8376600" cy="161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6" imgW="3695400" imgH="711000" progId="Equation.DSMT4">
                  <p:embed/>
                </p:oleObj>
              </mc:Choice>
              <mc:Fallback>
                <p:oleObj name="Equation" r:id="rId6" imgW="3695400" imgH="7110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884" y="4101798"/>
                        <a:ext cx="8376600" cy="161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724897" y="4108147"/>
            <a:ext cx="1529603" cy="68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22270" y="1484098"/>
            <a:ext cx="3670629" cy="68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84834" y="4108147"/>
            <a:ext cx="2157650" cy="688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93" y="1407596"/>
            <a:ext cx="8410993" cy="1931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8672" y="3778025"/>
            <a:ext cx="6238095" cy="30285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67739" y="6057900"/>
            <a:ext cx="1207461" cy="48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7695" y="1357691"/>
            <a:ext cx="10236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Where’s the constraint term?</a:t>
            </a:r>
          </a:p>
        </p:txBody>
      </p:sp>
      <p:sp>
        <p:nvSpPr>
          <p:cNvPr id="13" name="矩形 12"/>
          <p:cNvSpPr/>
          <p:nvPr/>
        </p:nvSpPr>
        <p:spPr>
          <a:xfrm>
            <a:off x="977695" y="2989732"/>
            <a:ext cx="10236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Why the graph term is different from ours?</a:t>
            </a:r>
          </a:p>
        </p:txBody>
      </p:sp>
      <p:sp>
        <p:nvSpPr>
          <p:cNvPr id="14" name="矩形 13"/>
          <p:cNvSpPr/>
          <p:nvPr/>
        </p:nvSpPr>
        <p:spPr>
          <a:xfrm>
            <a:off x="977694" y="4542236"/>
            <a:ext cx="11392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Are there any ways to make the method fit the semi-supervised works?</a:t>
            </a:r>
          </a:p>
        </p:txBody>
      </p:sp>
    </p:spTree>
    <p:extLst>
      <p:ext uri="{BB962C8B-B14F-4D97-AF65-F5344CB8AC3E}">
        <p14:creationId xmlns:p14="http://schemas.microsoft.com/office/powerpoint/2010/main" val="387207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93" y="1407596"/>
            <a:ext cx="8410993" cy="193190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540755"/>
              </p:ext>
            </p:extLst>
          </p:nvPr>
        </p:nvGraphicFramePr>
        <p:xfrm>
          <a:off x="1783400" y="4130222"/>
          <a:ext cx="8376600" cy="161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6" imgW="3695400" imgH="711000" progId="Equation.DSMT4">
                  <p:embed/>
                </p:oleObj>
              </mc:Choice>
              <mc:Fallback>
                <p:oleObj name="Equation" r:id="rId6" imgW="3695400" imgH="7110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400" y="4130222"/>
                        <a:ext cx="8376600" cy="16132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3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Inspiration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7308"/>
              </p:ext>
            </p:extLst>
          </p:nvPr>
        </p:nvGraphicFramePr>
        <p:xfrm>
          <a:off x="2434200" y="2440522"/>
          <a:ext cx="6815137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5" imgW="3047760" imgH="977760" progId="Equation.DSMT4">
                  <p:embed/>
                </p:oleObj>
              </mc:Choice>
              <mc:Fallback>
                <p:oleObj name="Equation" r:id="rId5" imgW="3047760" imgH="977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200" y="2440522"/>
                        <a:ext cx="6815137" cy="2197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95954" y="1132076"/>
            <a:ext cx="10236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next work</a:t>
            </a:r>
          </a:p>
        </p:txBody>
      </p:sp>
    </p:spTree>
    <p:extLst>
      <p:ext uri="{BB962C8B-B14F-4D97-AF65-F5344CB8AC3E}">
        <p14:creationId xmlns:p14="http://schemas.microsoft.com/office/powerpoint/2010/main" val="39830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8"/>
          <p:cNvSpPr txBox="1"/>
          <p:nvPr/>
        </p:nvSpPr>
        <p:spPr>
          <a:xfrm>
            <a:off x="2906834" y="2657280"/>
            <a:ext cx="7543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Thank you</a:t>
            </a:r>
            <a:r>
              <a:rPr lang="zh-CN" altLang="en-US" sz="96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sz="96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537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1206" y="1060350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classification fields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2303131" y="3467948"/>
            <a:ext cx="10518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5030896" y="4199340"/>
            <a:ext cx="155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4804371" y="2637626"/>
            <a:ext cx="274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zh-CN" altLang="en-US" sz="2800" dirty="0"/>
          </a:p>
        </p:txBody>
      </p:sp>
      <p:sp>
        <p:nvSpPr>
          <p:cNvPr id="4" name="右箭头 3"/>
          <p:cNvSpPr/>
          <p:nvPr/>
        </p:nvSpPr>
        <p:spPr>
          <a:xfrm rot="19550349">
            <a:off x="3499297" y="3122341"/>
            <a:ext cx="920973" cy="345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490864">
            <a:off x="3511699" y="3937839"/>
            <a:ext cx="920973" cy="345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4" grpId="0"/>
      <p:bldP spid="15" grpId="0"/>
      <p:bldP spid="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CNN based methods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630" y="1443592"/>
            <a:ext cx="7619570" cy="353520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694241" y="5633557"/>
            <a:ext cx="5222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based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97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403763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Classifier based methods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757" y="1574087"/>
            <a:ext cx="7619570" cy="35352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70855" y="5438363"/>
            <a:ext cx="5838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based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8697951" y="2141033"/>
            <a:ext cx="412595" cy="2291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6964934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Transfer Learning based methods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303" y="1585238"/>
            <a:ext cx="7619570" cy="35352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07915" y="5423633"/>
            <a:ext cx="6963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based classification methods</a:t>
            </a:r>
            <a:endParaRPr lang="zh-CN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7794703" y="2207196"/>
            <a:ext cx="815898" cy="2242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5023909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Classical classifier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99182" y="1021649"/>
            <a:ext cx="2940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Classical Classifier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右箭头 11"/>
          <p:cNvSpPr/>
          <p:nvPr/>
        </p:nvSpPr>
        <p:spPr>
          <a:xfrm rot="2686521">
            <a:off x="6573663" y="1915815"/>
            <a:ext cx="682044" cy="189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93427" y="2476575"/>
            <a:ext cx="3228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Traditional Classifier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9863" y="2476575"/>
            <a:ext cx="6282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Dictionary Learning (DL) based Classifier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右箭头 15"/>
          <p:cNvSpPr/>
          <p:nvPr/>
        </p:nvSpPr>
        <p:spPr>
          <a:xfrm rot="7863646">
            <a:off x="3960098" y="1903689"/>
            <a:ext cx="682044" cy="189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03221" y="3846632"/>
            <a:ext cx="15023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SVM[1]</a:t>
            </a:r>
          </a:p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SRC[2]</a:t>
            </a:r>
          </a:p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CRC[3]</a:t>
            </a:r>
          </a:p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SLRC[4]</a:t>
            </a:r>
          </a:p>
        </p:txBody>
      </p:sp>
      <p:sp>
        <p:nvSpPr>
          <p:cNvPr id="18" name="矩形 17"/>
          <p:cNvSpPr/>
          <p:nvPr/>
        </p:nvSpPr>
        <p:spPr>
          <a:xfrm>
            <a:off x="7861404" y="3933655"/>
            <a:ext cx="232146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D-KSVD[5]</a:t>
            </a:r>
          </a:p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LC-KSVD[6]</a:t>
            </a:r>
          </a:p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CSDL-SRC[7]</a:t>
            </a:r>
          </a:p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LEDL[8]</a:t>
            </a:r>
          </a:p>
        </p:txBody>
      </p:sp>
      <p:sp>
        <p:nvSpPr>
          <p:cNvPr id="19" name="右箭头 18"/>
          <p:cNvSpPr/>
          <p:nvPr/>
        </p:nvSpPr>
        <p:spPr>
          <a:xfrm rot="5400000">
            <a:off x="2866884" y="3313374"/>
            <a:ext cx="682044" cy="189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5400000">
            <a:off x="8446939" y="3313374"/>
            <a:ext cx="682044" cy="189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7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/>
          <p:cNvSpPr txBox="1"/>
          <p:nvPr/>
        </p:nvSpPr>
        <p:spPr>
          <a:xfrm>
            <a:off x="695954" y="13910"/>
            <a:ext cx="8280778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differences of the two </a:t>
            </a:r>
            <a:r>
              <a:rPr lang="en-US" altLang="zh-CN" sz="4000" dirty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ategories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7445" y="1058827"/>
            <a:ext cx="7537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1.SRC (Sparse Representation based Classifier) [2]</a:t>
            </a:r>
          </a:p>
        </p:txBody>
      </p:sp>
      <p:sp>
        <p:nvSpPr>
          <p:cNvPr id="23" name="矩形 22"/>
          <p:cNvSpPr/>
          <p:nvPr/>
        </p:nvSpPr>
        <p:spPr>
          <a:xfrm>
            <a:off x="3401122" y="2108648"/>
            <a:ext cx="223024" cy="46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910361" y="2104011"/>
            <a:ext cx="223024" cy="46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317017" y="2143585"/>
            <a:ext cx="223024" cy="466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23" idx="2"/>
          </p:cNvCxnSpPr>
          <p:nvPr/>
        </p:nvCxnSpPr>
        <p:spPr>
          <a:xfrm flipH="1">
            <a:off x="2943922" y="2575314"/>
            <a:ext cx="568712" cy="357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09767" y="2932771"/>
            <a:ext cx="2400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Testing Sample</a:t>
            </a:r>
            <a:endParaRPr lang="zh-CN" altLang="en-US" sz="2800" dirty="0">
              <a:ln w="6350">
                <a:noFill/>
              </a:ln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021873" y="1780160"/>
            <a:ext cx="509740" cy="27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576684" y="1545606"/>
            <a:ext cx="2573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Training </a:t>
            </a:r>
            <a:r>
              <a:rPr lang="en-US" altLang="zh-CN" sz="2800" dirty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Sample</a:t>
            </a:r>
            <a:endParaRPr lang="zh-CN" altLang="en-US" sz="2800" dirty="0">
              <a:ln w="6350">
                <a:noFill/>
              </a:ln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480491" y="2602254"/>
            <a:ext cx="514286" cy="30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480491" y="2932771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Sparse Coding</a:t>
            </a:r>
            <a:endParaRPr lang="zh-CN" altLang="en-US" sz="2800" dirty="0">
              <a:ln w="6350">
                <a:noFill/>
              </a:ln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42516" y="3815927"/>
            <a:ext cx="7647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2.LEDL (Label Embedded Dictionary Learning) [8]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98137"/>
              </p:ext>
            </p:extLst>
          </p:nvPr>
        </p:nvGraphicFramePr>
        <p:xfrm>
          <a:off x="2000250" y="4695825"/>
          <a:ext cx="72120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7" name="Equation" r:id="rId5" imgW="3288960" imgH="355320" progId="Equation.DSMT4">
                  <p:embed/>
                </p:oleObj>
              </mc:Choice>
              <mc:Fallback>
                <p:oleObj name="Equation" r:id="rId5" imgW="3288960" imgH="355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95825"/>
                        <a:ext cx="7212013" cy="773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513591" y="4806715"/>
            <a:ext cx="118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1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3590" y="5627562"/>
            <a:ext cx="118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Step 2</a:t>
            </a:r>
            <a:endParaRPr lang="zh-CN" altLang="en-US" sz="28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45850" y="4806715"/>
            <a:ext cx="1407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Training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79127"/>
              </p:ext>
            </p:extLst>
          </p:nvPr>
        </p:nvGraphicFramePr>
        <p:xfrm>
          <a:off x="2106613" y="1955800"/>
          <a:ext cx="37830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8" name="Equation" r:id="rId7" imgW="1714320" imgH="355320" progId="Equation.DSMT4">
                  <p:embed/>
                </p:oleObj>
              </mc:Choice>
              <mc:Fallback>
                <p:oleObj name="Equation" r:id="rId7" imgW="17143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955800"/>
                        <a:ext cx="3783012" cy="769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86472"/>
              </p:ext>
            </p:extLst>
          </p:nvPr>
        </p:nvGraphicFramePr>
        <p:xfrm>
          <a:off x="1929104" y="5668453"/>
          <a:ext cx="3744151" cy="769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9" imgW="1713756" imgH="355446" progId="Equation.DSMT4">
                  <p:embed/>
                </p:oleObj>
              </mc:Choice>
              <mc:Fallback>
                <p:oleObj name="Equation" r:id="rId9" imgW="1713756" imgH="3554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104" y="5668453"/>
                        <a:ext cx="3744151" cy="769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3724822" y="4719500"/>
            <a:ext cx="297051" cy="525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84106" y="5765003"/>
            <a:ext cx="297051" cy="525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37952" y="5765003"/>
            <a:ext cx="1235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876242" y="5329935"/>
            <a:ext cx="315591" cy="162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299579" y="5268357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Dictionary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3864148" y="5590634"/>
            <a:ext cx="357614" cy="95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5" grpId="0" animBg="1"/>
      <p:bldP spid="27" grpId="0"/>
      <p:bldP spid="26" grpId="0"/>
      <p:bldP spid="34" grpId="0"/>
      <p:bldP spid="36" grpId="0"/>
      <p:bldP spid="41" grpId="0"/>
      <p:bldP spid="44" grpId="0"/>
      <p:bldP spid="38" grpId="0"/>
      <p:bldP spid="50" grpId="0" animBg="1"/>
      <p:bldP spid="51" grpId="0" animBg="1"/>
      <p:bldP spid="52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6627" y="47985"/>
            <a:ext cx="1952862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4000" dirty="0" smtClean="0">
                <a:ln w="6350">
                  <a:noFill/>
                </a:ln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n w="6350">
                <a:noFill/>
              </a:ln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1651" y="1135652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Background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1649" y="183553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Related Work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91649" y="249664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Proposed GEDL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6627" y="1135653"/>
            <a:ext cx="608198" cy="3147050"/>
            <a:chOff x="2787957" y="876825"/>
            <a:chExt cx="608198" cy="3147050"/>
          </a:xfrm>
        </p:grpSpPr>
        <p:sp>
          <p:nvSpPr>
            <p:cNvPr id="17" name="TextBox 16"/>
            <p:cNvSpPr txBox="1"/>
            <p:nvPr/>
          </p:nvSpPr>
          <p:spPr>
            <a:xfrm>
              <a:off x="2787957" y="876825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87957" y="1576711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7957" y="2237820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直角三角形 50"/>
            <p:cNvSpPr/>
            <p:nvPr/>
          </p:nvSpPr>
          <p:spPr>
            <a:xfrm rot="16200000">
              <a:off x="3035930" y="3663650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直角三角形 38"/>
            <p:cNvSpPr/>
            <p:nvPr/>
          </p:nvSpPr>
          <p:spPr>
            <a:xfrm rot="16200000">
              <a:off x="3035930" y="3017876"/>
              <a:ext cx="413301" cy="30714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55A4-6287-49E3-B102-3138DAC66DE2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42" name="Picture 22" descr="标志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205" y="0"/>
            <a:ext cx="721795" cy="72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接连接符 42"/>
          <p:cNvCxnSpPr/>
          <p:nvPr/>
        </p:nvCxnSpPr>
        <p:spPr>
          <a:xfrm>
            <a:off x="695955" y="721796"/>
            <a:ext cx="6527659" cy="0"/>
          </a:xfrm>
          <a:prstGeom prst="line">
            <a:avLst/>
          </a:prstGeom>
          <a:ln w="76200"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23614" y="721796"/>
            <a:ext cx="438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/>
          <p:cNvSpPr txBox="1"/>
          <p:nvPr/>
        </p:nvSpPr>
        <p:spPr>
          <a:xfrm>
            <a:off x="652964" y="309033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04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TextBox 28"/>
          <p:cNvSpPr txBox="1"/>
          <p:nvPr/>
        </p:nvSpPr>
        <p:spPr>
          <a:xfrm>
            <a:off x="1391649" y="3120304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Experimental Result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" name="TextBox 27"/>
          <p:cNvSpPr txBox="1"/>
          <p:nvPr/>
        </p:nvSpPr>
        <p:spPr>
          <a:xfrm>
            <a:off x="662197" y="36840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05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391648" y="3714805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Inspiration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3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9445</TotalTime>
  <Words>1201</Words>
  <Application>Microsoft Office PowerPoint</Application>
  <PresentationFormat>宽屏</PresentationFormat>
  <Paragraphs>209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华文新魏</vt:lpstr>
      <vt:lpstr>微软雅黑</vt:lpstr>
      <vt:lpstr>微软雅黑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WYJ</dc:creator>
  <cp:lastModifiedBy>FuSichao</cp:lastModifiedBy>
  <cp:revision>455</cp:revision>
  <dcterms:created xsi:type="dcterms:W3CDTF">2018-05-08T23:55:09Z</dcterms:created>
  <dcterms:modified xsi:type="dcterms:W3CDTF">2019-07-09T07:55:01Z</dcterms:modified>
</cp:coreProperties>
</file>