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59" r:id="rId8"/>
    <p:sldId id="260" r:id="rId9"/>
    <p:sldId id="261" r:id="rId10"/>
    <p:sldId id="263" r:id="rId11"/>
    <p:sldId id="262" r:id="rId12"/>
    <p:sldId id="266" r:id="rId13"/>
    <p:sldId id="264" r:id="rId14"/>
    <p:sldId id="265" r:id="rId15"/>
    <p:sldId id="271"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67F9C9-069C-492D-9118-2B1B6DA0AEC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EB61088-4EF3-49F4-A57A-DD7D5DAFD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394BC5F-6198-43AD-AA8B-5DA50EE2D52D}"/>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5" name="页脚占位符 4">
            <a:extLst>
              <a:ext uri="{FF2B5EF4-FFF2-40B4-BE49-F238E27FC236}">
                <a16:creationId xmlns:a16="http://schemas.microsoft.com/office/drawing/2014/main" xmlns="" id="{B8FF0694-195D-4D32-9CA5-D7A5EE689B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0D3F923-0F94-4652-9FFD-6D97EBD32740}"/>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4117604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067EE1-27BC-4CE3-9747-DFE84D0A13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22121E6A-4D9E-4F4D-8256-7250270A792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0074438-0AB1-4EA8-9248-CD916C5E3A1C}"/>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5" name="页脚占位符 4">
            <a:extLst>
              <a:ext uri="{FF2B5EF4-FFF2-40B4-BE49-F238E27FC236}">
                <a16:creationId xmlns:a16="http://schemas.microsoft.com/office/drawing/2014/main" xmlns="" id="{D8B22244-B318-4C00-92DE-7F939B067A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1E13385-F591-445B-9AE3-0179CF56B3D4}"/>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331912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205032E1-4878-42A1-B9D5-DC578ED273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3EAE05F-4DC8-4A66-B4AF-B713B025D0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6CC2A52-396A-4AFE-8276-4E28359E1BBC}"/>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5" name="页脚占位符 4">
            <a:extLst>
              <a:ext uri="{FF2B5EF4-FFF2-40B4-BE49-F238E27FC236}">
                <a16:creationId xmlns:a16="http://schemas.microsoft.com/office/drawing/2014/main" xmlns="" id="{5575D734-5B06-4289-9ADA-E5C5B922C2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BBF97AA-207A-4A2F-A8E3-8F2A413F7B1E}"/>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725979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86DDFD-9DA2-482E-B54F-6B04C4E583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10075818-28F0-4C95-A0A1-34396440032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82C7406-756F-46F1-87F3-A87367B623B5}"/>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5" name="页脚占位符 4">
            <a:extLst>
              <a:ext uri="{FF2B5EF4-FFF2-40B4-BE49-F238E27FC236}">
                <a16:creationId xmlns:a16="http://schemas.microsoft.com/office/drawing/2014/main" xmlns="" id="{DA297127-CDBF-4C3E-8B3A-8B13024E44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067AAA4-C14E-4133-BDC5-143B6163119A}"/>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313430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891D951-5753-4F4C-841E-B6132CA777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9BE03A52-2000-4650-826E-C02C1ECB4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DEA99675-DA8B-4281-9C74-FADDA17F92B0}"/>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5" name="页脚占位符 4">
            <a:extLst>
              <a:ext uri="{FF2B5EF4-FFF2-40B4-BE49-F238E27FC236}">
                <a16:creationId xmlns:a16="http://schemas.microsoft.com/office/drawing/2014/main" xmlns="" id="{64AEC8DB-69B4-4AEC-8064-02259DE8AC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EA10719-3F6A-46AE-9CCF-B1BAFF940111}"/>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118748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DCFB8D-8B7E-484D-81AC-78D078FB3A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2056CBD-D249-4044-8420-55AFF07F8A5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82DCC2DD-A06F-498B-9760-8F36718DABF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0F8B7FFE-D25E-4524-B6CD-7E24EAD2F5B2}"/>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6" name="页脚占位符 5">
            <a:extLst>
              <a:ext uri="{FF2B5EF4-FFF2-40B4-BE49-F238E27FC236}">
                <a16:creationId xmlns:a16="http://schemas.microsoft.com/office/drawing/2014/main" xmlns="" id="{8BEC0887-7E37-49B6-9928-F1667DD3EC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DEDABA9-3A24-48BF-B399-88D1F2C73F52}"/>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4641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4B9614-B1F7-40AF-A2AE-62472CD906E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17DF75E-BCDD-492D-969B-3D5E8056B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B4896AE7-746C-4643-94B1-B7E882B84E0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62494BA2-DCC1-4465-B62E-20C82137F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276E5BDF-957F-47AA-AEE7-E301F4105AE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FE25B1B2-D767-4142-9259-4D265E09124B}"/>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8" name="页脚占位符 7">
            <a:extLst>
              <a:ext uri="{FF2B5EF4-FFF2-40B4-BE49-F238E27FC236}">
                <a16:creationId xmlns:a16="http://schemas.microsoft.com/office/drawing/2014/main" xmlns="" id="{F65CBEE3-F241-4B30-935C-179086655A9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F30CC530-CED7-43F7-AC7A-E413C37D400C}"/>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382837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9CC1DB-E6FB-45B4-A764-8BD171D704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DD6DFAB-14B3-48DB-94E6-D045E8E277B9}"/>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4" name="页脚占位符 3">
            <a:extLst>
              <a:ext uri="{FF2B5EF4-FFF2-40B4-BE49-F238E27FC236}">
                <a16:creationId xmlns:a16="http://schemas.microsoft.com/office/drawing/2014/main" xmlns="" id="{543DA3B0-8DAF-4156-8FCB-178BCED7E6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F9DD9A89-AD5E-4DB4-A669-715868C0317C}"/>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330242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EAAD677F-160F-40EB-9FC2-7E44C03A6B7F}"/>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3" name="页脚占位符 2">
            <a:extLst>
              <a:ext uri="{FF2B5EF4-FFF2-40B4-BE49-F238E27FC236}">
                <a16:creationId xmlns:a16="http://schemas.microsoft.com/office/drawing/2014/main" xmlns="" id="{47386A3A-3593-4E8E-9F7B-E518D541A5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EF7D71F-C06F-4D53-8130-7B41A0592CEF}"/>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293092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F09A753-C5F1-40BA-AF96-546EFCBD0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935297B-8F3E-4AE0-B486-CA578CBAA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DC796F02-2D3A-4CCF-B684-F522F7850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A3BB0E9-4718-4480-8196-E870DA855F68}"/>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6" name="页脚占位符 5">
            <a:extLst>
              <a:ext uri="{FF2B5EF4-FFF2-40B4-BE49-F238E27FC236}">
                <a16:creationId xmlns:a16="http://schemas.microsoft.com/office/drawing/2014/main" xmlns="" id="{27DD4088-628A-42C3-B545-484DA27EC2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74D6CCB-C913-4595-A1F6-EB06BC3D597C}"/>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252928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55B67D-433F-4845-9D29-09A0A656C3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B34FA658-74B2-4F9E-83D5-AB91F92BE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DC66B3BF-FCF0-4E47-88BB-AE0933D19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552813CC-2082-43AB-904A-197B3731FFBE}"/>
              </a:ext>
            </a:extLst>
          </p:cNvPr>
          <p:cNvSpPr>
            <a:spLocks noGrp="1"/>
          </p:cNvSpPr>
          <p:nvPr>
            <p:ph type="dt" sz="half" idx="10"/>
          </p:nvPr>
        </p:nvSpPr>
        <p:spPr/>
        <p:txBody>
          <a:bodyPr/>
          <a:lstStyle/>
          <a:p>
            <a:fld id="{084A56CA-5E9E-4F5B-852E-2273570F0A60}" type="datetimeFigureOut">
              <a:rPr lang="zh-CN" altLang="en-US" smtClean="0"/>
              <a:t>2019/3/16</a:t>
            </a:fld>
            <a:endParaRPr lang="zh-CN" altLang="en-US"/>
          </a:p>
        </p:txBody>
      </p:sp>
      <p:sp>
        <p:nvSpPr>
          <p:cNvPr id="6" name="页脚占位符 5">
            <a:extLst>
              <a:ext uri="{FF2B5EF4-FFF2-40B4-BE49-F238E27FC236}">
                <a16:creationId xmlns:a16="http://schemas.microsoft.com/office/drawing/2014/main" xmlns="" id="{5A0F7303-EAA1-4BFF-8C98-BDED5EA1DB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F4FC2A1-DCE9-434D-934D-128E5BB76A11}"/>
              </a:ext>
            </a:extLst>
          </p:cNvPr>
          <p:cNvSpPr>
            <a:spLocks noGrp="1"/>
          </p:cNvSpPr>
          <p:nvPr>
            <p:ph type="sldNum" sz="quarter" idx="12"/>
          </p:nvPr>
        </p:nvSpPr>
        <p:spPr/>
        <p:txBody>
          <a:body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95515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5EC05E1D-038F-4778-AD80-8EED848BF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EDAD955-1E57-499F-AF72-03A75A316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7A0E0C6-E2CF-4895-AD16-0584C9190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A56CA-5E9E-4F5B-852E-2273570F0A60}" type="datetimeFigureOut">
              <a:rPr lang="zh-CN" altLang="en-US" smtClean="0"/>
              <a:t>2019/3/16</a:t>
            </a:fld>
            <a:endParaRPr lang="zh-CN" altLang="en-US"/>
          </a:p>
        </p:txBody>
      </p:sp>
      <p:sp>
        <p:nvSpPr>
          <p:cNvPr id="5" name="页脚占位符 4">
            <a:extLst>
              <a:ext uri="{FF2B5EF4-FFF2-40B4-BE49-F238E27FC236}">
                <a16:creationId xmlns:a16="http://schemas.microsoft.com/office/drawing/2014/main" xmlns="" id="{32D3F031-C548-40FD-AAB0-8C248D75F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1002993-02AE-4280-B01F-CE3D1CBB70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2871F-C90F-492F-8BD7-089BC6CC8F13}" type="slidenum">
              <a:rPr lang="zh-CN" altLang="en-US" smtClean="0"/>
              <a:t>‹#›</a:t>
            </a:fld>
            <a:endParaRPr lang="zh-CN" altLang="en-US"/>
          </a:p>
        </p:txBody>
      </p:sp>
    </p:spTree>
    <p:extLst>
      <p:ext uri="{BB962C8B-B14F-4D97-AF65-F5344CB8AC3E}">
        <p14:creationId xmlns:p14="http://schemas.microsoft.com/office/powerpoint/2010/main" val="62915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5.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 Id="rId1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7F25E2-20AD-48CF-A6AF-62266C576EE4}"/>
              </a:ext>
            </a:extLst>
          </p:cNvPr>
          <p:cNvSpPr>
            <a:spLocks noGrp="1"/>
          </p:cNvSpPr>
          <p:nvPr>
            <p:ph type="title"/>
          </p:nvPr>
        </p:nvSpPr>
        <p:spPr>
          <a:xfrm>
            <a:off x="838200" y="365125"/>
            <a:ext cx="10515600" cy="1890395"/>
          </a:xfrm>
        </p:spPr>
        <p:txBody>
          <a:bodyPr/>
          <a:lstStyle/>
          <a:p>
            <a:pPr algn="ctr"/>
            <a:r>
              <a:rPr lang="en-US" altLang="zh-CN" b="1" dirty="0">
                <a:latin typeface="Times New Roman" panose="02020603050405020304" pitchFamily="18" charset="0"/>
                <a:cs typeface="Times New Roman" panose="02020603050405020304" pitchFamily="18" charset="0"/>
              </a:rPr>
              <a:t>Domain adaptation</a:t>
            </a: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                                     -- manifold transfer</a:t>
            </a:r>
            <a:endParaRPr lang="zh-CN" altLang="en-US"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F9362E70-83F7-4FB3-B404-A5A354A3E337}"/>
              </a:ext>
            </a:extLst>
          </p:cNvPr>
          <p:cNvSpPr>
            <a:spLocks noGrp="1"/>
          </p:cNvSpPr>
          <p:nvPr>
            <p:ph idx="1"/>
          </p:nvPr>
        </p:nvSpPr>
        <p:spPr>
          <a:xfrm>
            <a:off x="838200" y="2346961"/>
            <a:ext cx="10515600" cy="3474720"/>
          </a:xfrm>
        </p:spPr>
        <p:txBody>
          <a:bodyPr>
            <a:normAutofit/>
          </a:bodyPr>
          <a:lstStyle/>
          <a:p>
            <a:pPr>
              <a:lnSpc>
                <a:spcPct val="150000"/>
              </a:lnSpc>
              <a:buFont typeface="Wingdings" panose="05000000000000000000" pitchFamily="2" charset="2"/>
              <a:buChar char="n"/>
            </a:pPr>
            <a:r>
              <a:rPr lang="en-US" altLang="zh-CN" sz="3200" dirty="0"/>
              <a:t> </a:t>
            </a:r>
            <a:r>
              <a:rPr lang="en-US" altLang="zh-CN" sz="3200" dirty="0">
                <a:latin typeface="Times New Roman" panose="02020603050405020304" pitchFamily="18" charset="0"/>
                <a:cs typeface="Times New Roman" panose="02020603050405020304" pitchFamily="18" charset="0"/>
              </a:rPr>
              <a:t>Domain adaptation</a:t>
            </a:r>
          </a:p>
          <a:p>
            <a:pPr>
              <a:lnSpc>
                <a:spcPct val="150000"/>
              </a:lnSpc>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Previous works</a:t>
            </a:r>
          </a:p>
          <a:p>
            <a:pPr>
              <a:lnSpc>
                <a:spcPct val="150000"/>
              </a:lnSpc>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Manifold transfer</a:t>
            </a:r>
          </a:p>
          <a:p>
            <a:pPr>
              <a:lnSpc>
                <a:spcPct val="150000"/>
              </a:lnSpc>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Experiments </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778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711CAF-A286-44EA-8EF7-C279CBF9CE02}"/>
              </a:ext>
            </a:extLst>
          </p:cNvPr>
          <p:cNvSpPr>
            <a:spLocks noGrp="1"/>
          </p:cNvSpPr>
          <p:nvPr>
            <p:ph type="title"/>
          </p:nvPr>
        </p:nvSpPr>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Manifold transfer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EB74013A-9AF4-4473-B8A9-38ED3663BBA1}"/>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Step4: </a:t>
            </a:r>
          </a:p>
          <a:p>
            <a:r>
              <a:rPr lang="en-US" altLang="zh-CN" dirty="0">
                <a:latin typeface="Times New Roman" panose="02020603050405020304" pitchFamily="18" charset="0"/>
                <a:cs typeface="Times New Roman" panose="02020603050405020304" pitchFamily="18" charset="0"/>
              </a:rPr>
              <a:t>Step5:      manifold regularization:</a:t>
            </a:r>
          </a:p>
          <a:p>
            <a:endParaRPr lang="en-US" altLang="zh-CN" dirty="0"/>
          </a:p>
          <a:p>
            <a:endParaRPr lang="en-US" altLang="zh-CN" dirty="0"/>
          </a:p>
          <a:p>
            <a:endParaRPr lang="en-US" altLang="zh-CN" dirty="0"/>
          </a:p>
          <a:p>
            <a:r>
              <a:rPr lang="en-US" altLang="zh-CN" dirty="0">
                <a:latin typeface="Times New Roman" panose="02020603050405020304" pitchFamily="18" charset="0"/>
                <a:cs typeface="Times New Roman" panose="02020603050405020304" pitchFamily="18" charset="0"/>
              </a:rPr>
              <a:t>Step6</a:t>
            </a:r>
            <a:r>
              <a:rPr lang="en-US" altLang="zh-CN" dirty="0"/>
              <a:t>:         </a:t>
            </a:r>
            <a:endParaRPr lang="zh-CN" altLang="en-US" dirty="0"/>
          </a:p>
        </p:txBody>
      </p:sp>
      <p:graphicFrame>
        <p:nvGraphicFramePr>
          <p:cNvPr id="4" name="对象 3">
            <a:extLst>
              <a:ext uri="{FF2B5EF4-FFF2-40B4-BE49-F238E27FC236}">
                <a16:creationId xmlns:a16="http://schemas.microsoft.com/office/drawing/2014/main" xmlns="" id="{74261DCD-D769-41CF-9D08-2D97C404EDB0}"/>
              </a:ext>
            </a:extLst>
          </p:cNvPr>
          <p:cNvGraphicFramePr>
            <a:graphicFrameLocks noChangeAspect="1"/>
          </p:cNvGraphicFramePr>
          <p:nvPr>
            <p:extLst>
              <p:ext uri="{D42A27DB-BD31-4B8C-83A1-F6EECF244321}">
                <p14:modId xmlns:p14="http://schemas.microsoft.com/office/powerpoint/2010/main" val="1734501005"/>
              </p:ext>
            </p:extLst>
          </p:nvPr>
        </p:nvGraphicFramePr>
        <p:xfrm>
          <a:off x="2629535" y="1825625"/>
          <a:ext cx="1778000" cy="542925"/>
        </p:xfrm>
        <a:graphic>
          <a:graphicData uri="http://schemas.openxmlformats.org/presentationml/2006/ole">
            <mc:AlternateContent xmlns:mc="http://schemas.openxmlformats.org/markup-compatibility/2006">
              <mc:Choice xmlns:v="urn:schemas-microsoft-com:vml" Requires="v">
                <p:oleObj spid="_x0000_s6564" name="AxMath" r:id="rId3" imgW="888840" imgH="271800" progId="Equation.AxMath">
                  <p:embed/>
                </p:oleObj>
              </mc:Choice>
              <mc:Fallback>
                <p:oleObj name="AxMath" r:id="rId3" imgW="888840" imgH="271800" progId="Equation.AxMath">
                  <p:embed/>
                  <p:pic>
                    <p:nvPicPr>
                      <p:cNvPr id="0" name=""/>
                      <p:cNvPicPr/>
                      <p:nvPr/>
                    </p:nvPicPr>
                    <p:blipFill>
                      <a:blip r:embed="rId4"/>
                      <a:stretch>
                        <a:fillRect/>
                      </a:stretch>
                    </p:blipFill>
                    <p:spPr>
                      <a:xfrm>
                        <a:off x="2629535" y="1825625"/>
                        <a:ext cx="1778000" cy="54292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A87D94B7-B963-45B1-9E9B-7529B367848E}"/>
              </a:ext>
            </a:extLst>
          </p:cNvPr>
          <p:cNvGraphicFramePr>
            <a:graphicFrameLocks noChangeAspect="1"/>
          </p:cNvGraphicFramePr>
          <p:nvPr>
            <p:extLst>
              <p:ext uri="{D42A27DB-BD31-4B8C-83A1-F6EECF244321}">
                <p14:modId xmlns:p14="http://schemas.microsoft.com/office/powerpoint/2010/main" val="408573221"/>
              </p:ext>
            </p:extLst>
          </p:nvPr>
        </p:nvGraphicFramePr>
        <p:xfrm>
          <a:off x="3216275" y="2815431"/>
          <a:ext cx="5759450" cy="971550"/>
        </p:xfrm>
        <a:graphic>
          <a:graphicData uri="http://schemas.openxmlformats.org/presentationml/2006/ole">
            <mc:AlternateContent xmlns:mc="http://schemas.openxmlformats.org/markup-compatibility/2006">
              <mc:Choice xmlns:v="urn:schemas-microsoft-com:vml" Requires="v">
                <p:oleObj spid="_x0000_s6565" name="AxMath" r:id="rId5" imgW="2880360" imgH="485280" progId="Equation.AxMath">
                  <p:embed/>
                </p:oleObj>
              </mc:Choice>
              <mc:Fallback>
                <p:oleObj name="AxMath" r:id="rId5" imgW="2880360" imgH="485280" progId="Equation.AxMath">
                  <p:embed/>
                  <p:pic>
                    <p:nvPicPr>
                      <p:cNvPr id="0" name=""/>
                      <p:cNvPicPr/>
                      <p:nvPr/>
                    </p:nvPicPr>
                    <p:blipFill>
                      <a:blip r:embed="rId6"/>
                      <a:stretch>
                        <a:fillRect/>
                      </a:stretch>
                    </p:blipFill>
                    <p:spPr>
                      <a:xfrm>
                        <a:off x="3216275" y="2815431"/>
                        <a:ext cx="5759450" cy="9715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xmlns="" id="{41DB2239-1C32-44EB-9167-F07400A35620}"/>
              </a:ext>
            </a:extLst>
          </p:cNvPr>
          <p:cNvGraphicFramePr>
            <a:graphicFrameLocks noChangeAspect="1"/>
          </p:cNvGraphicFramePr>
          <p:nvPr>
            <p:extLst>
              <p:ext uri="{D42A27DB-BD31-4B8C-83A1-F6EECF244321}">
                <p14:modId xmlns:p14="http://schemas.microsoft.com/office/powerpoint/2010/main" val="665941205"/>
              </p:ext>
            </p:extLst>
          </p:nvPr>
        </p:nvGraphicFramePr>
        <p:xfrm>
          <a:off x="3893185" y="3849052"/>
          <a:ext cx="4229100" cy="520700"/>
        </p:xfrm>
        <a:graphic>
          <a:graphicData uri="http://schemas.openxmlformats.org/presentationml/2006/ole">
            <mc:AlternateContent xmlns:mc="http://schemas.openxmlformats.org/markup-compatibility/2006">
              <mc:Choice xmlns:v="urn:schemas-microsoft-com:vml" Requires="v">
                <p:oleObj spid="_x0000_s6566" name="AxMath" r:id="rId7" imgW="2115000" imgH="259560" progId="Equation.AxMath">
                  <p:embed/>
                </p:oleObj>
              </mc:Choice>
              <mc:Fallback>
                <p:oleObj name="AxMath" r:id="rId7" imgW="2115000" imgH="259560" progId="Equation.AxMath">
                  <p:embed/>
                  <p:pic>
                    <p:nvPicPr>
                      <p:cNvPr id="0" name=""/>
                      <p:cNvPicPr/>
                      <p:nvPr/>
                    </p:nvPicPr>
                    <p:blipFill>
                      <a:blip r:embed="rId8"/>
                      <a:stretch>
                        <a:fillRect/>
                      </a:stretch>
                    </p:blipFill>
                    <p:spPr>
                      <a:xfrm>
                        <a:off x="3893185" y="3849052"/>
                        <a:ext cx="4229100" cy="5207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xmlns="" id="{8C6631D7-BA6D-4E23-8834-2CDED1B025A9}"/>
              </a:ext>
            </a:extLst>
          </p:cNvPr>
          <p:cNvGraphicFramePr>
            <a:graphicFrameLocks noChangeAspect="1"/>
          </p:cNvGraphicFramePr>
          <p:nvPr>
            <p:extLst>
              <p:ext uri="{D42A27DB-BD31-4B8C-83A1-F6EECF244321}">
                <p14:modId xmlns:p14="http://schemas.microsoft.com/office/powerpoint/2010/main" val="3834598881"/>
              </p:ext>
            </p:extLst>
          </p:nvPr>
        </p:nvGraphicFramePr>
        <p:xfrm>
          <a:off x="2629535" y="4431823"/>
          <a:ext cx="1317625" cy="457200"/>
        </p:xfrm>
        <a:graphic>
          <a:graphicData uri="http://schemas.openxmlformats.org/presentationml/2006/ole">
            <mc:AlternateContent xmlns:mc="http://schemas.openxmlformats.org/markup-compatibility/2006">
              <mc:Choice xmlns:v="urn:schemas-microsoft-com:vml" Requires="v">
                <p:oleObj spid="_x0000_s6567" name="AxMath" r:id="rId9" imgW="658080" imgH="229320" progId="Equation.AxMath">
                  <p:embed/>
                </p:oleObj>
              </mc:Choice>
              <mc:Fallback>
                <p:oleObj name="AxMath" r:id="rId9" imgW="658080" imgH="229320" progId="Equation.AxMath">
                  <p:embed/>
                  <p:pic>
                    <p:nvPicPr>
                      <p:cNvPr id="0" name=""/>
                      <p:cNvPicPr/>
                      <p:nvPr/>
                    </p:nvPicPr>
                    <p:blipFill>
                      <a:blip r:embed="rId10"/>
                      <a:stretch>
                        <a:fillRect/>
                      </a:stretch>
                    </p:blipFill>
                    <p:spPr>
                      <a:xfrm>
                        <a:off x="2629535" y="4431823"/>
                        <a:ext cx="1317625" cy="457200"/>
                      </a:xfrm>
                      <a:prstGeom prst="rect">
                        <a:avLst/>
                      </a:prstGeom>
                    </p:spPr>
                  </p:pic>
                </p:oleObj>
              </mc:Fallback>
            </mc:AlternateContent>
          </a:graphicData>
        </a:graphic>
      </p:graphicFrame>
    </p:spTree>
    <p:extLst>
      <p:ext uri="{BB962C8B-B14F-4D97-AF65-F5344CB8AC3E}">
        <p14:creationId xmlns:p14="http://schemas.microsoft.com/office/powerpoint/2010/main" val="41432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21AC93C-C938-4CD1-944C-7EA939F2ABB3}"/>
              </a:ext>
            </a:extLst>
          </p:cNvPr>
          <p:cNvSpPr>
            <a:spLocks noGrp="1"/>
          </p:cNvSpPr>
          <p:nvPr>
            <p:ph type="title"/>
          </p:nvPr>
        </p:nvSpPr>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Experiments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0C7CBD-148C-4127-A06D-559F4AD98614}"/>
              </a:ext>
            </a:extLst>
          </p:cNvPr>
          <p:cNvSpPr>
            <a:spLocks noGrp="1"/>
          </p:cNvSpPr>
          <p:nvPr>
            <p:ph idx="1"/>
          </p:nvPr>
        </p:nvSpPr>
        <p:spPr>
          <a:xfrm>
            <a:off x="838200" y="1767840"/>
            <a:ext cx="10515600" cy="4409123"/>
          </a:xfrm>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Datasets : Office  Caltech-256  COIL20  USPS MNIST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Reuters-21578</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xmlns="" id="{5696D239-524E-4D08-87D1-FE00EC9FDBCD}"/>
              </a:ext>
            </a:extLst>
          </p:cNvPr>
          <p:cNvPicPr/>
          <p:nvPr/>
        </p:nvPicPr>
        <p:blipFill>
          <a:blip r:embed="rId2"/>
          <a:stretch>
            <a:fillRect/>
          </a:stretch>
        </p:blipFill>
        <p:spPr>
          <a:xfrm>
            <a:off x="2649220" y="2461893"/>
            <a:ext cx="1640840" cy="1179831"/>
          </a:xfrm>
          <a:prstGeom prst="rect">
            <a:avLst/>
          </a:prstGeom>
          <a:ln>
            <a:solidFill>
              <a:schemeClr val="tx1"/>
            </a:solidFill>
          </a:ln>
        </p:spPr>
      </p:pic>
      <p:pic>
        <p:nvPicPr>
          <p:cNvPr id="5" name="图片 4">
            <a:extLst>
              <a:ext uri="{FF2B5EF4-FFF2-40B4-BE49-F238E27FC236}">
                <a16:creationId xmlns:a16="http://schemas.microsoft.com/office/drawing/2014/main" xmlns="" id="{29A582F8-B53F-4612-B06A-E937E5A46E1F}"/>
              </a:ext>
            </a:extLst>
          </p:cNvPr>
          <p:cNvPicPr/>
          <p:nvPr/>
        </p:nvPicPr>
        <p:blipFill>
          <a:blip r:embed="rId3"/>
          <a:stretch>
            <a:fillRect/>
          </a:stretch>
        </p:blipFill>
        <p:spPr>
          <a:xfrm>
            <a:off x="5200808" y="2449830"/>
            <a:ext cx="1646555" cy="1191895"/>
          </a:xfrm>
          <a:prstGeom prst="rect">
            <a:avLst/>
          </a:prstGeom>
          <a:ln>
            <a:solidFill>
              <a:schemeClr val="tx1"/>
            </a:solidFill>
          </a:ln>
        </p:spPr>
      </p:pic>
      <p:pic>
        <p:nvPicPr>
          <p:cNvPr id="6" name="图片 5">
            <a:extLst>
              <a:ext uri="{FF2B5EF4-FFF2-40B4-BE49-F238E27FC236}">
                <a16:creationId xmlns:a16="http://schemas.microsoft.com/office/drawing/2014/main" xmlns="" id="{FE2853AC-0F05-4E83-92AE-AC80878A55B2}"/>
              </a:ext>
            </a:extLst>
          </p:cNvPr>
          <p:cNvPicPr/>
          <p:nvPr/>
        </p:nvPicPr>
        <p:blipFill>
          <a:blip r:embed="rId4"/>
          <a:stretch>
            <a:fillRect/>
          </a:stretch>
        </p:blipFill>
        <p:spPr>
          <a:xfrm>
            <a:off x="8324532" y="2461894"/>
            <a:ext cx="1669415" cy="1228090"/>
          </a:xfrm>
          <a:prstGeom prst="rect">
            <a:avLst/>
          </a:prstGeom>
          <a:ln>
            <a:solidFill>
              <a:schemeClr val="tx1"/>
            </a:solidFill>
          </a:ln>
        </p:spPr>
      </p:pic>
      <p:pic>
        <p:nvPicPr>
          <p:cNvPr id="7" name="图片 6">
            <a:extLst>
              <a:ext uri="{FF2B5EF4-FFF2-40B4-BE49-F238E27FC236}">
                <a16:creationId xmlns:a16="http://schemas.microsoft.com/office/drawing/2014/main" xmlns="" id="{84ACC926-4F8E-4B4B-91D2-C98C38B36C1D}"/>
              </a:ext>
            </a:extLst>
          </p:cNvPr>
          <p:cNvPicPr/>
          <p:nvPr/>
        </p:nvPicPr>
        <p:blipFill>
          <a:blip r:embed="rId5"/>
          <a:stretch>
            <a:fillRect/>
          </a:stretch>
        </p:blipFill>
        <p:spPr>
          <a:xfrm>
            <a:off x="2649220" y="3986688"/>
            <a:ext cx="1640840" cy="1221105"/>
          </a:xfrm>
          <a:prstGeom prst="rect">
            <a:avLst/>
          </a:prstGeom>
          <a:ln>
            <a:solidFill>
              <a:schemeClr val="tx1"/>
            </a:solidFill>
          </a:ln>
        </p:spPr>
      </p:pic>
      <p:pic>
        <p:nvPicPr>
          <p:cNvPr id="8" name="图片 7">
            <a:extLst>
              <a:ext uri="{FF2B5EF4-FFF2-40B4-BE49-F238E27FC236}">
                <a16:creationId xmlns:a16="http://schemas.microsoft.com/office/drawing/2014/main" xmlns="" id="{7B1E5E26-DAA9-4346-AB84-52B6B7C70AA8}"/>
              </a:ext>
            </a:extLst>
          </p:cNvPr>
          <p:cNvPicPr/>
          <p:nvPr/>
        </p:nvPicPr>
        <p:blipFill>
          <a:blip r:embed="rId6"/>
          <a:stretch>
            <a:fillRect/>
          </a:stretch>
        </p:blipFill>
        <p:spPr>
          <a:xfrm>
            <a:off x="5165406" y="3925252"/>
            <a:ext cx="1717358" cy="1191895"/>
          </a:xfrm>
          <a:prstGeom prst="rect">
            <a:avLst/>
          </a:prstGeom>
          <a:ln>
            <a:solidFill>
              <a:schemeClr val="tx1"/>
            </a:solidFill>
          </a:ln>
        </p:spPr>
      </p:pic>
      <p:pic>
        <p:nvPicPr>
          <p:cNvPr id="10" name="图片 9">
            <a:extLst>
              <a:ext uri="{FF2B5EF4-FFF2-40B4-BE49-F238E27FC236}">
                <a16:creationId xmlns:a16="http://schemas.microsoft.com/office/drawing/2014/main" xmlns="" id="{EAE80E62-7D3B-486A-8551-83BB55BDD6EE}"/>
              </a:ext>
            </a:extLst>
          </p:cNvPr>
          <p:cNvPicPr/>
          <p:nvPr/>
        </p:nvPicPr>
        <p:blipFill>
          <a:blip r:embed="rId7"/>
          <a:stretch>
            <a:fillRect/>
          </a:stretch>
        </p:blipFill>
        <p:spPr>
          <a:xfrm>
            <a:off x="8289924" y="4001294"/>
            <a:ext cx="2344738" cy="1191895"/>
          </a:xfrm>
          <a:prstGeom prst="rect">
            <a:avLst/>
          </a:prstGeom>
        </p:spPr>
      </p:pic>
    </p:spTree>
    <p:extLst>
      <p:ext uri="{BB962C8B-B14F-4D97-AF65-F5344CB8AC3E}">
        <p14:creationId xmlns:p14="http://schemas.microsoft.com/office/powerpoint/2010/main" val="45586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2504402-6416-475C-A123-EC638B791CAA}"/>
              </a:ext>
            </a:extLst>
          </p:cNvPr>
          <p:cNvSpPr>
            <a:spLocks noGrp="1"/>
          </p:cNvSpPr>
          <p:nvPr>
            <p:ph type="title"/>
          </p:nvPr>
        </p:nvSpPr>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Experiments</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4" name="内容占位符 3">
            <a:extLst>
              <a:ext uri="{FF2B5EF4-FFF2-40B4-BE49-F238E27FC236}">
                <a16:creationId xmlns:a16="http://schemas.microsoft.com/office/drawing/2014/main" xmlns="" id="{27C485B8-9F7C-443F-A065-263FD69CAD95}"/>
              </a:ext>
            </a:extLst>
          </p:cNvPr>
          <p:cNvGraphicFramePr>
            <a:graphicFrameLocks noGrp="1"/>
          </p:cNvGraphicFramePr>
          <p:nvPr>
            <p:ph idx="1"/>
            <p:extLst>
              <p:ext uri="{D42A27DB-BD31-4B8C-83A1-F6EECF244321}">
                <p14:modId xmlns:p14="http://schemas.microsoft.com/office/powerpoint/2010/main" val="116975535"/>
              </p:ext>
            </p:extLst>
          </p:nvPr>
        </p:nvGraphicFramePr>
        <p:xfrm>
          <a:off x="1534160" y="1818640"/>
          <a:ext cx="8463280" cy="3992877"/>
        </p:xfrm>
        <a:graphic>
          <a:graphicData uri="http://schemas.openxmlformats.org/drawingml/2006/table">
            <a:tbl>
              <a:tblPr firstRow="1" bandRow="1">
                <a:tableStyleId>{5C22544A-7EE6-4342-B048-85BDC9FD1C3A}</a:tableStyleId>
              </a:tblPr>
              <a:tblGrid>
                <a:gridCol w="2115820">
                  <a:extLst>
                    <a:ext uri="{9D8B030D-6E8A-4147-A177-3AD203B41FA5}">
                      <a16:colId xmlns:a16="http://schemas.microsoft.com/office/drawing/2014/main" xmlns="" val="2084361265"/>
                    </a:ext>
                  </a:extLst>
                </a:gridCol>
                <a:gridCol w="2115820">
                  <a:extLst>
                    <a:ext uri="{9D8B030D-6E8A-4147-A177-3AD203B41FA5}">
                      <a16:colId xmlns:a16="http://schemas.microsoft.com/office/drawing/2014/main" xmlns="" val="71707285"/>
                    </a:ext>
                  </a:extLst>
                </a:gridCol>
                <a:gridCol w="2115820">
                  <a:extLst>
                    <a:ext uri="{9D8B030D-6E8A-4147-A177-3AD203B41FA5}">
                      <a16:colId xmlns:a16="http://schemas.microsoft.com/office/drawing/2014/main" xmlns="" val="500836628"/>
                    </a:ext>
                  </a:extLst>
                </a:gridCol>
                <a:gridCol w="2115820">
                  <a:extLst>
                    <a:ext uri="{9D8B030D-6E8A-4147-A177-3AD203B41FA5}">
                      <a16:colId xmlns:a16="http://schemas.microsoft.com/office/drawing/2014/main" xmlns="" val="1983761136"/>
                    </a:ext>
                  </a:extLst>
                </a:gridCol>
              </a:tblGrid>
              <a:tr h="443653">
                <a:tc>
                  <a:txBody>
                    <a:bodyPr/>
                    <a:lstStyle/>
                    <a:p>
                      <a:pPr algn="ctr"/>
                      <a:r>
                        <a:rPr lang="en-US" altLang="zh-CN" dirty="0"/>
                        <a:t>Dataset</a:t>
                      </a:r>
                      <a:endParaRPr lang="zh-CN" altLang="en-US" dirty="0"/>
                    </a:p>
                  </a:txBody>
                  <a:tcPr/>
                </a:tc>
                <a:tc>
                  <a:txBody>
                    <a:bodyPr/>
                    <a:lstStyle/>
                    <a:p>
                      <a:pPr algn="ctr"/>
                      <a:r>
                        <a:rPr lang="en-US" altLang="zh-CN" dirty="0"/>
                        <a:t>Type</a:t>
                      </a:r>
                      <a:endParaRPr lang="zh-CN" altLang="en-US" dirty="0"/>
                    </a:p>
                  </a:txBody>
                  <a:tcPr/>
                </a:tc>
                <a:tc>
                  <a:txBody>
                    <a:bodyPr/>
                    <a:lstStyle/>
                    <a:p>
                      <a:pPr algn="ctr"/>
                      <a:r>
                        <a:rPr lang="en-US" altLang="zh-CN" dirty="0"/>
                        <a:t>Examples</a:t>
                      </a:r>
                      <a:endParaRPr lang="zh-CN" altLang="en-US" dirty="0"/>
                    </a:p>
                  </a:txBody>
                  <a:tcPr/>
                </a:tc>
                <a:tc>
                  <a:txBody>
                    <a:bodyPr/>
                    <a:lstStyle/>
                    <a:p>
                      <a:pPr algn="ctr"/>
                      <a:r>
                        <a:rPr lang="en-US" altLang="zh-CN" dirty="0"/>
                        <a:t>Features</a:t>
                      </a:r>
                      <a:endParaRPr lang="zh-CN" altLang="en-US" dirty="0"/>
                    </a:p>
                  </a:txBody>
                  <a:tcPr/>
                </a:tc>
                <a:extLst>
                  <a:ext uri="{0D108BD9-81ED-4DB2-BD59-A6C34878D82A}">
                    <a16:rowId xmlns:a16="http://schemas.microsoft.com/office/drawing/2014/main" xmlns="" val="3094467078"/>
                  </a:ext>
                </a:extLst>
              </a:tr>
              <a:tr h="443653">
                <a:tc>
                  <a:txBody>
                    <a:bodyPr/>
                    <a:lstStyle/>
                    <a:p>
                      <a:pPr algn="ctr"/>
                      <a:r>
                        <a:rPr lang="en-US" altLang="zh-CN" dirty="0"/>
                        <a:t>USPS</a:t>
                      </a:r>
                      <a:endParaRPr lang="zh-CN" altLang="en-US" dirty="0"/>
                    </a:p>
                  </a:txBody>
                  <a:tcPr/>
                </a:tc>
                <a:tc>
                  <a:txBody>
                    <a:bodyPr/>
                    <a:lstStyle/>
                    <a:p>
                      <a:pPr algn="ctr"/>
                      <a:r>
                        <a:rPr lang="en-US" altLang="zh-CN" dirty="0"/>
                        <a:t>Digit</a:t>
                      </a:r>
                      <a:endParaRPr lang="zh-CN" altLang="en-US" dirty="0"/>
                    </a:p>
                  </a:txBody>
                  <a:tcPr/>
                </a:tc>
                <a:tc>
                  <a:txBody>
                    <a:bodyPr/>
                    <a:lstStyle/>
                    <a:p>
                      <a:pPr algn="ctr"/>
                      <a:r>
                        <a:rPr lang="en-US" altLang="zh-CN" dirty="0"/>
                        <a:t>1800</a:t>
                      </a:r>
                      <a:endParaRPr lang="zh-CN" altLang="en-US" dirty="0"/>
                    </a:p>
                  </a:txBody>
                  <a:tcPr/>
                </a:tc>
                <a:tc>
                  <a:txBody>
                    <a:bodyPr/>
                    <a:lstStyle/>
                    <a:p>
                      <a:pPr algn="ctr"/>
                      <a:r>
                        <a:rPr lang="en-US" altLang="zh-CN" dirty="0"/>
                        <a:t>256</a:t>
                      </a:r>
                      <a:endParaRPr lang="zh-CN" altLang="en-US" dirty="0"/>
                    </a:p>
                  </a:txBody>
                  <a:tcPr/>
                </a:tc>
                <a:extLst>
                  <a:ext uri="{0D108BD9-81ED-4DB2-BD59-A6C34878D82A}">
                    <a16:rowId xmlns:a16="http://schemas.microsoft.com/office/drawing/2014/main" xmlns="" val="891111588"/>
                  </a:ext>
                </a:extLst>
              </a:tr>
              <a:tr h="443653">
                <a:tc>
                  <a:txBody>
                    <a:bodyPr/>
                    <a:lstStyle/>
                    <a:p>
                      <a:pPr algn="ctr"/>
                      <a:r>
                        <a:rPr lang="en-US" altLang="zh-CN" dirty="0"/>
                        <a:t>MNIST</a:t>
                      </a:r>
                      <a:endParaRPr lang="zh-CN" altLang="en-US" dirty="0"/>
                    </a:p>
                  </a:txBody>
                  <a:tcPr/>
                </a:tc>
                <a:tc>
                  <a:txBody>
                    <a:bodyPr/>
                    <a:lstStyle/>
                    <a:p>
                      <a:pPr algn="ctr"/>
                      <a:r>
                        <a:rPr lang="en-US" altLang="zh-CN" dirty="0"/>
                        <a:t>Digit</a:t>
                      </a:r>
                      <a:endParaRPr lang="zh-CN" altLang="en-US" dirty="0"/>
                    </a:p>
                  </a:txBody>
                  <a:tcPr/>
                </a:tc>
                <a:tc>
                  <a:txBody>
                    <a:bodyPr/>
                    <a:lstStyle/>
                    <a:p>
                      <a:pPr algn="ctr"/>
                      <a:r>
                        <a:rPr lang="en-US" altLang="zh-CN" dirty="0"/>
                        <a:t>2000</a:t>
                      </a:r>
                      <a:endParaRPr lang="zh-CN" altLang="en-US" dirty="0"/>
                    </a:p>
                  </a:txBody>
                  <a:tcPr/>
                </a:tc>
                <a:tc>
                  <a:txBody>
                    <a:bodyPr/>
                    <a:lstStyle/>
                    <a:p>
                      <a:pPr algn="ctr"/>
                      <a:r>
                        <a:rPr lang="en-US" altLang="zh-CN" dirty="0"/>
                        <a:t>256</a:t>
                      </a:r>
                      <a:endParaRPr lang="zh-CN" altLang="en-US" dirty="0"/>
                    </a:p>
                  </a:txBody>
                  <a:tcPr/>
                </a:tc>
                <a:extLst>
                  <a:ext uri="{0D108BD9-81ED-4DB2-BD59-A6C34878D82A}">
                    <a16:rowId xmlns:a16="http://schemas.microsoft.com/office/drawing/2014/main" xmlns="" val="2076218278"/>
                  </a:ext>
                </a:extLst>
              </a:tr>
              <a:tr h="443653">
                <a:tc>
                  <a:txBody>
                    <a:bodyPr/>
                    <a:lstStyle/>
                    <a:p>
                      <a:pPr algn="ctr"/>
                      <a:r>
                        <a:rPr lang="en-US" altLang="zh-CN" dirty="0"/>
                        <a:t>COIL20</a:t>
                      </a:r>
                      <a:endParaRPr lang="zh-CN" altLang="en-US" dirty="0"/>
                    </a:p>
                  </a:txBody>
                  <a:tcPr/>
                </a:tc>
                <a:tc>
                  <a:txBody>
                    <a:bodyPr/>
                    <a:lstStyle/>
                    <a:p>
                      <a:pPr algn="ctr"/>
                      <a:r>
                        <a:rPr lang="en-US" altLang="zh-CN" dirty="0"/>
                        <a:t>Objects</a:t>
                      </a:r>
                      <a:endParaRPr lang="zh-CN" altLang="en-US" dirty="0"/>
                    </a:p>
                  </a:txBody>
                  <a:tcPr/>
                </a:tc>
                <a:tc>
                  <a:txBody>
                    <a:bodyPr/>
                    <a:lstStyle/>
                    <a:p>
                      <a:pPr algn="ctr"/>
                      <a:r>
                        <a:rPr lang="en-US" altLang="zh-CN" dirty="0"/>
                        <a:t>1440</a:t>
                      </a:r>
                      <a:endParaRPr lang="zh-CN" altLang="en-US" dirty="0"/>
                    </a:p>
                  </a:txBody>
                  <a:tcPr/>
                </a:tc>
                <a:tc>
                  <a:txBody>
                    <a:bodyPr/>
                    <a:lstStyle/>
                    <a:p>
                      <a:pPr algn="ctr"/>
                      <a:r>
                        <a:rPr lang="en-US" altLang="zh-CN" dirty="0"/>
                        <a:t>1024</a:t>
                      </a:r>
                      <a:endParaRPr lang="zh-CN" altLang="en-US" dirty="0"/>
                    </a:p>
                  </a:txBody>
                  <a:tcPr/>
                </a:tc>
                <a:extLst>
                  <a:ext uri="{0D108BD9-81ED-4DB2-BD59-A6C34878D82A}">
                    <a16:rowId xmlns:a16="http://schemas.microsoft.com/office/drawing/2014/main" xmlns="" val="1560286986"/>
                  </a:ext>
                </a:extLst>
              </a:tr>
              <a:tr h="443653">
                <a:tc>
                  <a:txBody>
                    <a:bodyPr/>
                    <a:lstStyle/>
                    <a:p>
                      <a:pPr algn="ctr"/>
                      <a:r>
                        <a:rPr lang="en-US" altLang="zh-CN" dirty="0"/>
                        <a:t>Office</a:t>
                      </a:r>
                      <a:endParaRPr lang="zh-CN" altLang="en-US" dirty="0"/>
                    </a:p>
                  </a:txBody>
                  <a:tcPr/>
                </a:tc>
                <a:tc>
                  <a:txBody>
                    <a:bodyPr/>
                    <a:lstStyle/>
                    <a:p>
                      <a:pPr algn="ctr"/>
                      <a:r>
                        <a:rPr lang="en-US" altLang="zh-CN" dirty="0"/>
                        <a:t>Objects</a:t>
                      </a:r>
                      <a:endParaRPr lang="zh-CN" altLang="en-US" dirty="0"/>
                    </a:p>
                  </a:txBody>
                  <a:tcPr/>
                </a:tc>
                <a:tc>
                  <a:txBody>
                    <a:bodyPr/>
                    <a:lstStyle/>
                    <a:p>
                      <a:pPr algn="ctr"/>
                      <a:r>
                        <a:rPr lang="en-US" altLang="zh-CN" dirty="0"/>
                        <a:t>1410</a:t>
                      </a:r>
                      <a:endParaRPr lang="zh-CN" altLang="en-US" dirty="0"/>
                    </a:p>
                  </a:txBody>
                  <a:tcPr/>
                </a:tc>
                <a:tc>
                  <a:txBody>
                    <a:bodyPr/>
                    <a:lstStyle/>
                    <a:p>
                      <a:pPr algn="ctr"/>
                      <a:r>
                        <a:rPr lang="en-US" altLang="zh-CN" dirty="0"/>
                        <a:t>800</a:t>
                      </a:r>
                      <a:endParaRPr lang="zh-CN" altLang="en-US" dirty="0"/>
                    </a:p>
                  </a:txBody>
                  <a:tcPr/>
                </a:tc>
                <a:extLst>
                  <a:ext uri="{0D108BD9-81ED-4DB2-BD59-A6C34878D82A}">
                    <a16:rowId xmlns:a16="http://schemas.microsoft.com/office/drawing/2014/main" xmlns="" val="64256116"/>
                  </a:ext>
                </a:extLst>
              </a:tr>
              <a:tr h="443653">
                <a:tc>
                  <a:txBody>
                    <a:bodyPr/>
                    <a:lstStyle/>
                    <a:p>
                      <a:pPr algn="ctr"/>
                      <a:r>
                        <a:rPr lang="en-US" altLang="zh-CN" dirty="0"/>
                        <a:t>Caltech</a:t>
                      </a:r>
                      <a:endParaRPr lang="zh-CN" altLang="en-US" dirty="0"/>
                    </a:p>
                  </a:txBody>
                  <a:tcPr/>
                </a:tc>
                <a:tc>
                  <a:txBody>
                    <a:bodyPr/>
                    <a:lstStyle/>
                    <a:p>
                      <a:pPr algn="ctr"/>
                      <a:r>
                        <a:rPr lang="en-US" altLang="zh-CN" dirty="0"/>
                        <a:t>Objects</a:t>
                      </a:r>
                      <a:endParaRPr lang="zh-CN" altLang="en-US" dirty="0"/>
                    </a:p>
                  </a:txBody>
                  <a:tcPr/>
                </a:tc>
                <a:tc>
                  <a:txBody>
                    <a:bodyPr/>
                    <a:lstStyle/>
                    <a:p>
                      <a:pPr algn="ctr"/>
                      <a:r>
                        <a:rPr lang="en-US" altLang="zh-CN" dirty="0"/>
                        <a:t>1213</a:t>
                      </a:r>
                      <a:endParaRPr lang="zh-CN" altLang="en-US" dirty="0"/>
                    </a:p>
                  </a:txBody>
                  <a:tcPr/>
                </a:tc>
                <a:tc>
                  <a:txBody>
                    <a:bodyPr/>
                    <a:lstStyle/>
                    <a:p>
                      <a:pPr algn="ctr"/>
                      <a:r>
                        <a:rPr lang="en-US" altLang="zh-CN" dirty="0"/>
                        <a:t>800</a:t>
                      </a:r>
                      <a:endParaRPr lang="zh-CN" altLang="en-US" dirty="0"/>
                    </a:p>
                  </a:txBody>
                  <a:tcPr/>
                </a:tc>
                <a:extLst>
                  <a:ext uri="{0D108BD9-81ED-4DB2-BD59-A6C34878D82A}">
                    <a16:rowId xmlns:a16="http://schemas.microsoft.com/office/drawing/2014/main" xmlns="" val="4041203097"/>
                  </a:ext>
                </a:extLst>
              </a:tr>
              <a:tr h="443653">
                <a:tc>
                  <a:txBody>
                    <a:bodyPr/>
                    <a:lstStyle/>
                    <a:p>
                      <a:pPr algn="ctr"/>
                      <a:r>
                        <a:rPr lang="en-US" altLang="zh-CN" dirty="0"/>
                        <a:t>orgs</a:t>
                      </a:r>
                      <a:endParaRPr lang="zh-CN" altLang="en-US" dirty="0"/>
                    </a:p>
                  </a:txBody>
                  <a:tcPr/>
                </a:tc>
                <a:tc>
                  <a:txBody>
                    <a:bodyPr/>
                    <a:lstStyle/>
                    <a:p>
                      <a:pPr algn="ctr"/>
                      <a:r>
                        <a:rPr lang="en-US" altLang="zh-CN" dirty="0"/>
                        <a:t>text</a:t>
                      </a:r>
                      <a:endParaRPr lang="zh-CN" altLang="en-US" dirty="0"/>
                    </a:p>
                  </a:txBody>
                  <a:tcPr/>
                </a:tc>
                <a:tc>
                  <a:txBody>
                    <a:bodyPr/>
                    <a:lstStyle/>
                    <a:p>
                      <a:pPr algn="ctr"/>
                      <a:r>
                        <a:rPr lang="en-US" altLang="zh-CN" dirty="0"/>
                        <a:t>1237</a:t>
                      </a:r>
                      <a:endParaRPr lang="zh-CN" altLang="en-US" dirty="0"/>
                    </a:p>
                  </a:txBody>
                  <a:tcPr/>
                </a:tc>
                <a:tc>
                  <a:txBody>
                    <a:bodyPr/>
                    <a:lstStyle/>
                    <a:p>
                      <a:pPr algn="ctr"/>
                      <a:r>
                        <a:rPr lang="en-US" altLang="zh-CN" dirty="0"/>
                        <a:t>4771</a:t>
                      </a:r>
                      <a:endParaRPr lang="zh-CN" altLang="en-US" dirty="0"/>
                    </a:p>
                  </a:txBody>
                  <a:tcPr/>
                </a:tc>
                <a:extLst>
                  <a:ext uri="{0D108BD9-81ED-4DB2-BD59-A6C34878D82A}">
                    <a16:rowId xmlns:a16="http://schemas.microsoft.com/office/drawing/2014/main" xmlns="" val="2164686607"/>
                  </a:ext>
                </a:extLst>
              </a:tr>
              <a:tr h="443653">
                <a:tc>
                  <a:txBody>
                    <a:bodyPr/>
                    <a:lstStyle/>
                    <a:p>
                      <a:pPr algn="ctr"/>
                      <a:r>
                        <a:rPr lang="en-US" altLang="zh-CN" dirty="0"/>
                        <a:t>people</a:t>
                      </a:r>
                      <a:endParaRPr lang="zh-CN" altLang="en-US" dirty="0"/>
                    </a:p>
                  </a:txBody>
                  <a:tcPr/>
                </a:tc>
                <a:tc>
                  <a:txBody>
                    <a:bodyPr/>
                    <a:lstStyle/>
                    <a:p>
                      <a:pPr algn="ctr"/>
                      <a:r>
                        <a:rPr lang="en-US" altLang="zh-CN" dirty="0"/>
                        <a:t>text</a:t>
                      </a:r>
                      <a:endParaRPr lang="zh-CN" altLang="en-US" dirty="0"/>
                    </a:p>
                  </a:txBody>
                  <a:tcPr/>
                </a:tc>
                <a:tc>
                  <a:txBody>
                    <a:bodyPr/>
                    <a:lstStyle/>
                    <a:p>
                      <a:pPr algn="ctr"/>
                      <a:r>
                        <a:rPr lang="en-US" altLang="zh-CN" dirty="0"/>
                        <a:t>1208</a:t>
                      </a:r>
                      <a:endParaRPr lang="zh-CN" altLang="en-US" dirty="0"/>
                    </a:p>
                  </a:txBody>
                  <a:tcPr/>
                </a:tc>
                <a:tc>
                  <a:txBody>
                    <a:bodyPr/>
                    <a:lstStyle/>
                    <a:p>
                      <a:pPr algn="ctr"/>
                      <a:r>
                        <a:rPr lang="en-US" altLang="zh-CN" dirty="0"/>
                        <a:t>4771</a:t>
                      </a:r>
                      <a:endParaRPr lang="zh-CN" altLang="en-US" dirty="0"/>
                    </a:p>
                  </a:txBody>
                  <a:tcPr/>
                </a:tc>
                <a:extLst>
                  <a:ext uri="{0D108BD9-81ED-4DB2-BD59-A6C34878D82A}">
                    <a16:rowId xmlns:a16="http://schemas.microsoft.com/office/drawing/2014/main" xmlns="" val="798955325"/>
                  </a:ext>
                </a:extLst>
              </a:tr>
              <a:tr h="443653">
                <a:tc>
                  <a:txBody>
                    <a:bodyPr/>
                    <a:lstStyle/>
                    <a:p>
                      <a:pPr algn="ctr"/>
                      <a:r>
                        <a:rPr lang="en-US" altLang="zh-CN" dirty="0"/>
                        <a:t>place</a:t>
                      </a:r>
                      <a:endParaRPr lang="zh-CN" altLang="en-US" dirty="0"/>
                    </a:p>
                  </a:txBody>
                  <a:tcPr/>
                </a:tc>
                <a:tc>
                  <a:txBody>
                    <a:bodyPr/>
                    <a:lstStyle/>
                    <a:p>
                      <a:pPr algn="ctr"/>
                      <a:r>
                        <a:rPr lang="en-US" altLang="zh-CN" dirty="0"/>
                        <a:t>text</a:t>
                      </a:r>
                      <a:endParaRPr lang="zh-CN" altLang="en-US" dirty="0"/>
                    </a:p>
                  </a:txBody>
                  <a:tcPr/>
                </a:tc>
                <a:tc>
                  <a:txBody>
                    <a:bodyPr/>
                    <a:lstStyle/>
                    <a:p>
                      <a:pPr algn="ctr"/>
                      <a:r>
                        <a:rPr lang="en-US" altLang="zh-CN" dirty="0"/>
                        <a:t>1016</a:t>
                      </a:r>
                      <a:endParaRPr lang="zh-CN" altLang="en-US" dirty="0"/>
                    </a:p>
                  </a:txBody>
                  <a:tcPr/>
                </a:tc>
                <a:tc>
                  <a:txBody>
                    <a:bodyPr/>
                    <a:lstStyle/>
                    <a:p>
                      <a:pPr algn="ctr"/>
                      <a:r>
                        <a:rPr lang="en-US" altLang="zh-CN" dirty="0"/>
                        <a:t>4771</a:t>
                      </a:r>
                      <a:endParaRPr lang="zh-CN" altLang="en-US" dirty="0"/>
                    </a:p>
                  </a:txBody>
                  <a:tcPr/>
                </a:tc>
                <a:extLst>
                  <a:ext uri="{0D108BD9-81ED-4DB2-BD59-A6C34878D82A}">
                    <a16:rowId xmlns:a16="http://schemas.microsoft.com/office/drawing/2014/main" xmlns="" val="2568391385"/>
                  </a:ext>
                </a:extLst>
              </a:tr>
            </a:tbl>
          </a:graphicData>
        </a:graphic>
      </p:graphicFrame>
    </p:spTree>
    <p:extLst>
      <p:ext uri="{BB962C8B-B14F-4D97-AF65-F5344CB8AC3E}">
        <p14:creationId xmlns:p14="http://schemas.microsoft.com/office/powerpoint/2010/main" val="383879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EE150D-524E-4A87-B0F5-15DE58446DA6}"/>
              </a:ext>
            </a:extLst>
          </p:cNvPr>
          <p:cNvSpPr>
            <a:spLocks noGrp="1"/>
          </p:cNvSpPr>
          <p:nvPr>
            <p:ph type="title"/>
          </p:nvPr>
        </p:nvSpPr>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Experiments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5EB667D3-A949-46C6-9970-67B222C9526F}"/>
              </a:ext>
            </a:extLst>
          </p:cNvPr>
          <p:cNvSpPr>
            <a:spLocks noGrp="1"/>
          </p:cNvSpPr>
          <p:nvPr>
            <p:ph idx="1"/>
          </p:nvPr>
        </p:nvSpPr>
        <p:spPr>
          <a:xfrm>
            <a:off x="838200" y="1690688"/>
            <a:ext cx="10515600" cy="4486275"/>
          </a:xfrm>
        </p:spPr>
        <p:txBody>
          <a:bodyPr>
            <a:normAutofit fontScale="92500" lnSpcReduction="20000"/>
          </a:bodyPr>
          <a:lstStyle/>
          <a:p>
            <a:r>
              <a:rPr lang="en-US" altLang="zh-CN" sz="3200" b="1" dirty="0">
                <a:latin typeface="Times New Roman" panose="02020603050405020304" pitchFamily="18" charset="0"/>
                <a:cs typeface="Times New Roman" panose="02020603050405020304" pitchFamily="18" charset="0"/>
              </a:rPr>
              <a:t>Comparison methods:</a:t>
            </a:r>
          </a:p>
          <a:p>
            <a:endParaRPr lang="en-US" altLang="zh-CN" sz="3200"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Transfer Component Analysis (TCA);</a:t>
            </a:r>
          </a:p>
          <a:p>
            <a:r>
              <a:rPr lang="en-US" altLang="zh-CN" dirty="0">
                <a:latin typeface="Times New Roman" panose="02020603050405020304" pitchFamily="18" charset="0"/>
                <a:cs typeface="Times New Roman" panose="02020603050405020304" pitchFamily="18" charset="0"/>
              </a:rPr>
              <a:t>Transfer Kernel Learning (TKL);</a:t>
            </a:r>
          </a:p>
          <a:p>
            <a:r>
              <a:rPr lang="en-US" altLang="zh-CN" dirty="0">
                <a:latin typeface="Times New Roman" panose="02020603050405020304" pitchFamily="18" charset="0"/>
                <a:cs typeface="Times New Roman" panose="02020603050405020304" pitchFamily="18" charset="0"/>
              </a:rPr>
              <a:t>Geodesic Flow Kernel (GKL) [3];</a:t>
            </a:r>
          </a:p>
          <a:p>
            <a:r>
              <a:rPr lang="en-US" altLang="zh-CN" dirty="0">
                <a:latin typeface="Times New Roman" panose="02020603050405020304" pitchFamily="18" charset="0"/>
                <a:cs typeface="Times New Roman" panose="02020603050405020304" pitchFamily="18" charset="0"/>
              </a:rPr>
              <a:t>RLS</a:t>
            </a:r>
          </a:p>
          <a:p>
            <a:r>
              <a:rPr lang="en-US" altLang="zh-CN" dirty="0" err="1">
                <a:latin typeface="Times New Roman" panose="02020603050405020304" pitchFamily="18" charset="0"/>
                <a:cs typeface="Times New Roman" panose="02020603050405020304" pitchFamily="18" charset="0"/>
              </a:rPr>
              <a:t>LapRLS</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sz="1700" dirty="0">
                <a:latin typeface="Times New Roman" panose="02020603050405020304" pitchFamily="18" charset="0"/>
                <a:cs typeface="Times New Roman" panose="02020603050405020304" pitchFamily="18" charset="0"/>
              </a:rPr>
              <a:t>[3] </a:t>
            </a:r>
            <a:r>
              <a:rPr lang="en-US" altLang="zh-CN" sz="1700" dirty="0" err="1">
                <a:latin typeface="Times New Roman" panose="02020603050405020304" pitchFamily="18" charset="0"/>
                <a:cs typeface="Times New Roman" panose="02020603050405020304" pitchFamily="18" charset="0"/>
              </a:rPr>
              <a:t>Boqing</a:t>
            </a:r>
            <a:r>
              <a:rPr lang="en-US" altLang="zh-CN" sz="1700" dirty="0">
                <a:latin typeface="Times New Roman" panose="02020603050405020304" pitchFamily="18" charset="0"/>
                <a:cs typeface="Times New Roman" panose="02020603050405020304" pitchFamily="18" charset="0"/>
              </a:rPr>
              <a:t> Gong, Yuan Shi, Fei Sha, and K. </a:t>
            </a:r>
            <a:r>
              <a:rPr lang="en-US" altLang="zh-CN" sz="1700" dirty="0" err="1">
                <a:latin typeface="Times New Roman" panose="02020603050405020304" pitchFamily="18" charset="0"/>
                <a:cs typeface="Times New Roman" panose="02020603050405020304" pitchFamily="18" charset="0"/>
              </a:rPr>
              <a:t>Grauman</a:t>
            </a:r>
            <a:r>
              <a:rPr lang="en-US" altLang="zh-CN" sz="1700" dirty="0">
                <a:latin typeface="Times New Roman" panose="02020603050405020304" pitchFamily="18" charset="0"/>
                <a:cs typeface="Times New Roman" panose="02020603050405020304" pitchFamily="18" charset="0"/>
              </a:rPr>
              <a:t>, “Geodesic flow kernel for unsupervised domain adaptation,” in 2012 IEEE Conference on CVPR, 2012, pp. 2066–2073.</a:t>
            </a:r>
            <a:endParaRPr lang="zh-CN" alt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99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D2C970-6101-49B4-BBDE-3AA521E4F80E}"/>
              </a:ext>
            </a:extLst>
          </p:cNvPr>
          <p:cNvSpPr>
            <a:spLocks noGrp="1"/>
          </p:cNvSpPr>
          <p:nvPr>
            <p:ph type="title"/>
          </p:nvPr>
        </p:nvSpPr>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Experiments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764DECE-3F9C-4567-BAD5-13C5E342C39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COIL20                                                  A vs C                                                  </a:t>
            </a:r>
          </a:p>
          <a:p>
            <a:endParaRPr lang="zh-CN" altLang="en-US" dirty="0"/>
          </a:p>
        </p:txBody>
      </p:sp>
      <p:pic>
        <p:nvPicPr>
          <p:cNvPr id="5" name="图片 4">
            <a:extLst>
              <a:ext uri="{FF2B5EF4-FFF2-40B4-BE49-F238E27FC236}">
                <a16:creationId xmlns:a16="http://schemas.microsoft.com/office/drawing/2014/main" xmlns="" id="{0FCB9D95-E644-43E7-BCF5-8F56FAF020DB}"/>
              </a:ext>
            </a:extLst>
          </p:cNvPr>
          <p:cNvPicPr>
            <a:picLocks noChangeAspect="1"/>
          </p:cNvPicPr>
          <p:nvPr/>
        </p:nvPicPr>
        <p:blipFill>
          <a:blip r:embed="rId2"/>
          <a:stretch>
            <a:fillRect/>
          </a:stretch>
        </p:blipFill>
        <p:spPr>
          <a:xfrm>
            <a:off x="421832" y="2330929"/>
            <a:ext cx="5674168" cy="3340730"/>
          </a:xfrm>
          <a:prstGeom prst="rect">
            <a:avLst/>
          </a:prstGeom>
        </p:spPr>
      </p:pic>
      <p:pic>
        <p:nvPicPr>
          <p:cNvPr id="7" name="图片 6">
            <a:extLst>
              <a:ext uri="{FF2B5EF4-FFF2-40B4-BE49-F238E27FC236}">
                <a16:creationId xmlns:a16="http://schemas.microsoft.com/office/drawing/2014/main" xmlns="" id="{73194325-C68A-4079-99E7-FCA6A5A5B0A2}"/>
              </a:ext>
            </a:extLst>
          </p:cNvPr>
          <p:cNvPicPr>
            <a:picLocks noChangeAspect="1"/>
          </p:cNvPicPr>
          <p:nvPr/>
        </p:nvPicPr>
        <p:blipFill>
          <a:blip r:embed="rId3"/>
          <a:stretch>
            <a:fillRect/>
          </a:stretch>
        </p:blipFill>
        <p:spPr>
          <a:xfrm>
            <a:off x="6374185" y="2330929"/>
            <a:ext cx="5471936" cy="3288983"/>
          </a:xfrm>
          <a:prstGeom prst="rect">
            <a:avLst/>
          </a:prstGeom>
        </p:spPr>
      </p:pic>
    </p:spTree>
    <p:extLst>
      <p:ext uri="{BB962C8B-B14F-4D97-AF65-F5344CB8AC3E}">
        <p14:creationId xmlns:p14="http://schemas.microsoft.com/office/powerpoint/2010/main" val="407519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6E8F417F-B8E3-4161-BD55-FDC7403054BA}"/>
              </a:ext>
            </a:extLst>
          </p:cNvPr>
          <p:cNvPicPr>
            <a:picLocks noChangeAspect="1"/>
          </p:cNvPicPr>
          <p:nvPr/>
        </p:nvPicPr>
        <p:blipFill>
          <a:blip r:embed="rId2"/>
          <a:stretch>
            <a:fillRect/>
          </a:stretch>
        </p:blipFill>
        <p:spPr>
          <a:xfrm>
            <a:off x="822751" y="1513704"/>
            <a:ext cx="4816257" cy="3139712"/>
          </a:xfrm>
          <a:prstGeom prst="rect">
            <a:avLst/>
          </a:prstGeom>
        </p:spPr>
      </p:pic>
      <p:pic>
        <p:nvPicPr>
          <p:cNvPr id="2" name="图片 1">
            <a:extLst>
              <a:ext uri="{FF2B5EF4-FFF2-40B4-BE49-F238E27FC236}">
                <a16:creationId xmlns:a16="http://schemas.microsoft.com/office/drawing/2014/main" xmlns="" id="{4CAC4A56-0167-40BB-9265-F56BC9FC6544}"/>
              </a:ext>
            </a:extLst>
          </p:cNvPr>
          <p:cNvPicPr>
            <a:picLocks noChangeAspect="1"/>
          </p:cNvPicPr>
          <p:nvPr/>
        </p:nvPicPr>
        <p:blipFill>
          <a:blip r:embed="rId3"/>
          <a:stretch>
            <a:fillRect/>
          </a:stretch>
        </p:blipFill>
        <p:spPr>
          <a:xfrm>
            <a:off x="6552994" y="1513704"/>
            <a:ext cx="5031452" cy="2997317"/>
          </a:xfrm>
          <a:prstGeom prst="rect">
            <a:avLst/>
          </a:prstGeom>
        </p:spPr>
      </p:pic>
    </p:spTree>
    <p:extLst>
      <p:ext uri="{BB962C8B-B14F-4D97-AF65-F5344CB8AC3E}">
        <p14:creationId xmlns:p14="http://schemas.microsoft.com/office/powerpoint/2010/main" val="4128924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a:extLst>
              <a:ext uri="{FF2B5EF4-FFF2-40B4-BE49-F238E27FC236}">
                <a16:creationId xmlns:a16="http://schemas.microsoft.com/office/drawing/2014/main" xmlns="" id="{0D273263-F1E7-4F18-ABD0-357F721B50A4}"/>
              </a:ext>
            </a:extLst>
          </p:cNvPr>
          <p:cNvSpPr/>
          <p:nvPr/>
        </p:nvSpPr>
        <p:spPr>
          <a:xfrm>
            <a:off x="1300480" y="3134360"/>
            <a:ext cx="264160" cy="2946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a:extLst>
              <a:ext uri="{FF2B5EF4-FFF2-40B4-BE49-F238E27FC236}">
                <a16:creationId xmlns:a16="http://schemas.microsoft.com/office/drawing/2014/main" xmlns="" id="{198CAAEB-EA87-4489-BDF3-1E59D0B81CE5}"/>
              </a:ext>
            </a:extLst>
          </p:cNvPr>
          <p:cNvSpPr/>
          <p:nvPr/>
        </p:nvSpPr>
        <p:spPr>
          <a:xfrm>
            <a:off x="2697481" y="2672080"/>
            <a:ext cx="325120" cy="314960"/>
          </a:xfrm>
          <a:prstGeom prst="triangle">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a:extLst>
              <a:ext uri="{FF2B5EF4-FFF2-40B4-BE49-F238E27FC236}">
                <a16:creationId xmlns:a16="http://schemas.microsoft.com/office/drawing/2014/main" xmlns="" id="{B327C628-722A-4C14-9336-C3822DE3C946}"/>
              </a:ext>
            </a:extLst>
          </p:cNvPr>
          <p:cNvSpPr/>
          <p:nvPr/>
        </p:nvSpPr>
        <p:spPr>
          <a:xfrm>
            <a:off x="3246121" y="2443480"/>
            <a:ext cx="325120" cy="31496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xmlns="" id="{D195C7CA-F09F-4C5A-804F-DEE4010FC618}"/>
              </a:ext>
            </a:extLst>
          </p:cNvPr>
          <p:cNvSpPr/>
          <p:nvPr/>
        </p:nvSpPr>
        <p:spPr>
          <a:xfrm>
            <a:off x="3246121" y="2880360"/>
            <a:ext cx="325120" cy="31496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a:extLst>
              <a:ext uri="{FF2B5EF4-FFF2-40B4-BE49-F238E27FC236}">
                <a16:creationId xmlns:a16="http://schemas.microsoft.com/office/drawing/2014/main" xmlns="" id="{FABB9CE6-F1FA-417D-A2E6-089C20187926}"/>
              </a:ext>
            </a:extLst>
          </p:cNvPr>
          <p:cNvSpPr/>
          <p:nvPr/>
        </p:nvSpPr>
        <p:spPr>
          <a:xfrm>
            <a:off x="1910080" y="2763520"/>
            <a:ext cx="264160" cy="294640"/>
          </a:xfrm>
          <a:prstGeom prst="diamond">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菱形 6">
            <a:extLst>
              <a:ext uri="{FF2B5EF4-FFF2-40B4-BE49-F238E27FC236}">
                <a16:creationId xmlns:a16="http://schemas.microsoft.com/office/drawing/2014/main" xmlns="" id="{8E2AC6AF-2705-404E-9F31-D0A6B18697D1}"/>
              </a:ext>
            </a:extLst>
          </p:cNvPr>
          <p:cNvSpPr/>
          <p:nvPr/>
        </p:nvSpPr>
        <p:spPr>
          <a:xfrm>
            <a:off x="1778000" y="3134360"/>
            <a:ext cx="264160" cy="2946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a:extLst>
              <a:ext uri="{FF2B5EF4-FFF2-40B4-BE49-F238E27FC236}">
                <a16:creationId xmlns:a16="http://schemas.microsoft.com/office/drawing/2014/main" xmlns="" id="{7B9726E9-A508-4D4A-A8DA-3A6DDA978790}"/>
              </a:ext>
            </a:extLst>
          </p:cNvPr>
          <p:cNvSpPr/>
          <p:nvPr/>
        </p:nvSpPr>
        <p:spPr>
          <a:xfrm>
            <a:off x="1564640" y="3515360"/>
            <a:ext cx="264160" cy="2946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xmlns="" id="{065C2596-7898-4649-8A54-5649C7141DE1}"/>
              </a:ext>
            </a:extLst>
          </p:cNvPr>
          <p:cNvSpPr/>
          <p:nvPr/>
        </p:nvSpPr>
        <p:spPr>
          <a:xfrm>
            <a:off x="9519919" y="2829560"/>
            <a:ext cx="274320" cy="274320"/>
          </a:xfrm>
          <a:prstGeom prst="triangle">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a:extLst>
              <a:ext uri="{FF2B5EF4-FFF2-40B4-BE49-F238E27FC236}">
                <a16:creationId xmlns:a16="http://schemas.microsoft.com/office/drawing/2014/main" xmlns="" id="{14E6A493-2F17-4B65-A420-DA6D437E2AD5}"/>
              </a:ext>
            </a:extLst>
          </p:cNvPr>
          <p:cNvSpPr/>
          <p:nvPr/>
        </p:nvSpPr>
        <p:spPr>
          <a:xfrm>
            <a:off x="9146541" y="1574800"/>
            <a:ext cx="264160" cy="294640"/>
          </a:xfrm>
          <a:prstGeom prst="diamond">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xmlns="" id="{4852BB3D-048E-48F4-A0B2-D7A7E4688FC0}"/>
              </a:ext>
            </a:extLst>
          </p:cNvPr>
          <p:cNvSpPr/>
          <p:nvPr/>
        </p:nvSpPr>
        <p:spPr>
          <a:xfrm>
            <a:off x="9839959" y="1574800"/>
            <a:ext cx="325120" cy="31496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xmlns="" id="{10354F17-A4BF-45B9-AA83-F8FF0DA5E665}"/>
              </a:ext>
            </a:extLst>
          </p:cNvPr>
          <p:cNvSpPr/>
          <p:nvPr/>
        </p:nvSpPr>
        <p:spPr>
          <a:xfrm>
            <a:off x="10139680" y="2001520"/>
            <a:ext cx="325120" cy="31496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xmlns="" id="{1FD1DF21-661D-4B3A-A455-EF48B46C0FD8}"/>
              </a:ext>
            </a:extLst>
          </p:cNvPr>
          <p:cNvSpPr/>
          <p:nvPr/>
        </p:nvSpPr>
        <p:spPr>
          <a:xfrm>
            <a:off x="9560560" y="2001520"/>
            <a:ext cx="325120" cy="31496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a:extLst>
              <a:ext uri="{FF2B5EF4-FFF2-40B4-BE49-F238E27FC236}">
                <a16:creationId xmlns:a16="http://schemas.microsoft.com/office/drawing/2014/main" xmlns="" id="{F7178984-E52A-4AB7-B0FB-AF4B653F8D91}"/>
              </a:ext>
            </a:extLst>
          </p:cNvPr>
          <p:cNvSpPr/>
          <p:nvPr/>
        </p:nvSpPr>
        <p:spPr>
          <a:xfrm>
            <a:off x="9006840" y="3368040"/>
            <a:ext cx="264160" cy="2946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a:extLst>
              <a:ext uri="{FF2B5EF4-FFF2-40B4-BE49-F238E27FC236}">
                <a16:creationId xmlns:a16="http://schemas.microsoft.com/office/drawing/2014/main" xmlns="" id="{CA686542-464E-4679-A553-20F8AF344508}"/>
              </a:ext>
            </a:extLst>
          </p:cNvPr>
          <p:cNvSpPr/>
          <p:nvPr/>
        </p:nvSpPr>
        <p:spPr>
          <a:xfrm>
            <a:off x="8595359" y="3134360"/>
            <a:ext cx="264160" cy="2946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a:extLst>
              <a:ext uri="{FF2B5EF4-FFF2-40B4-BE49-F238E27FC236}">
                <a16:creationId xmlns:a16="http://schemas.microsoft.com/office/drawing/2014/main" xmlns="" id="{ED44E02E-5489-4612-B437-6B61DC609BB8}"/>
              </a:ext>
            </a:extLst>
          </p:cNvPr>
          <p:cNvSpPr/>
          <p:nvPr/>
        </p:nvSpPr>
        <p:spPr>
          <a:xfrm>
            <a:off x="9006840" y="2910840"/>
            <a:ext cx="264160" cy="2946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xmlns="" id="{78690522-032C-40A1-B55B-378BD9FE59F2}"/>
              </a:ext>
            </a:extLst>
          </p:cNvPr>
          <p:cNvCxnSpPr>
            <a:cxnSpLocks/>
          </p:cNvCxnSpPr>
          <p:nvPr/>
        </p:nvCxnSpPr>
        <p:spPr>
          <a:xfrm>
            <a:off x="2468880" y="1647320"/>
            <a:ext cx="0" cy="3096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直接连接符 21">
            <a:extLst>
              <a:ext uri="{FF2B5EF4-FFF2-40B4-BE49-F238E27FC236}">
                <a16:creationId xmlns:a16="http://schemas.microsoft.com/office/drawing/2014/main" xmlns="" id="{181C257D-2DC3-45B5-8B9B-F0EE3FE5FF3D}"/>
              </a:ext>
            </a:extLst>
          </p:cNvPr>
          <p:cNvCxnSpPr>
            <a:cxnSpLocks/>
          </p:cNvCxnSpPr>
          <p:nvPr/>
        </p:nvCxnSpPr>
        <p:spPr>
          <a:xfrm>
            <a:off x="8249920" y="1462470"/>
            <a:ext cx="2936240" cy="252025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 name="直接连接符 22">
            <a:extLst>
              <a:ext uri="{FF2B5EF4-FFF2-40B4-BE49-F238E27FC236}">
                <a16:creationId xmlns:a16="http://schemas.microsoft.com/office/drawing/2014/main" xmlns="" id="{C6BD5303-0EB4-4435-ACA0-16B7BBD7832C}"/>
              </a:ext>
            </a:extLst>
          </p:cNvPr>
          <p:cNvCxnSpPr>
            <a:cxnSpLocks/>
          </p:cNvCxnSpPr>
          <p:nvPr/>
        </p:nvCxnSpPr>
        <p:spPr>
          <a:xfrm>
            <a:off x="9499599" y="1555880"/>
            <a:ext cx="0" cy="3096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箭头: 右 26">
            <a:extLst>
              <a:ext uri="{FF2B5EF4-FFF2-40B4-BE49-F238E27FC236}">
                <a16:creationId xmlns:a16="http://schemas.microsoft.com/office/drawing/2014/main" xmlns="" id="{8DA2F67F-D2E8-4730-8C39-C33677BF41CC}"/>
              </a:ext>
            </a:extLst>
          </p:cNvPr>
          <p:cNvSpPr/>
          <p:nvPr/>
        </p:nvSpPr>
        <p:spPr>
          <a:xfrm>
            <a:off x="3870960" y="1732280"/>
            <a:ext cx="3667758" cy="157480"/>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xmlns="" id="{C843DB69-9353-4943-B6B7-CDD077507ABA}"/>
              </a:ext>
            </a:extLst>
          </p:cNvPr>
          <p:cNvSpPr txBox="1"/>
          <p:nvPr/>
        </p:nvSpPr>
        <p:spPr>
          <a:xfrm>
            <a:off x="4224024" y="1277804"/>
            <a:ext cx="330199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Distribution mismatched</a:t>
            </a:r>
            <a:endParaRPr lang="zh-CN" altLang="en-US"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xmlns="" id="{F44E2E16-FD3E-4253-AB78-6D9970E45C9C}"/>
              </a:ext>
            </a:extLst>
          </p:cNvPr>
          <p:cNvSpPr txBox="1"/>
          <p:nvPr/>
        </p:nvSpPr>
        <p:spPr>
          <a:xfrm>
            <a:off x="4036062" y="2001520"/>
            <a:ext cx="3337553"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relationship between data changed</a:t>
            </a:r>
            <a:endParaRPr lang="zh-CN" altLang="en-US" dirty="0">
              <a:latin typeface="Times New Roman" panose="02020603050405020304" pitchFamily="18" charset="0"/>
              <a:cs typeface="Times New Roman" panose="02020603050405020304" pitchFamily="18" charset="0"/>
            </a:endParaRPr>
          </a:p>
        </p:txBody>
      </p:sp>
      <p:sp>
        <p:nvSpPr>
          <p:cNvPr id="30" name="箭头: 左 29">
            <a:extLst>
              <a:ext uri="{FF2B5EF4-FFF2-40B4-BE49-F238E27FC236}">
                <a16:creationId xmlns:a16="http://schemas.microsoft.com/office/drawing/2014/main" xmlns="" id="{F9CA0389-FF63-4ACE-90A7-C340F07852D0}"/>
              </a:ext>
            </a:extLst>
          </p:cNvPr>
          <p:cNvSpPr/>
          <p:nvPr/>
        </p:nvSpPr>
        <p:spPr>
          <a:xfrm>
            <a:off x="3718560" y="4210150"/>
            <a:ext cx="4277354" cy="157480"/>
          </a:xfrm>
          <a:prstGeom prst="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xmlns="" id="{04977F74-C5C1-4163-B0C7-C448C4AD0A7B}"/>
              </a:ext>
            </a:extLst>
          </p:cNvPr>
          <p:cNvSpPr txBox="1"/>
          <p:nvPr/>
        </p:nvSpPr>
        <p:spPr>
          <a:xfrm>
            <a:off x="4231648" y="4471172"/>
            <a:ext cx="307085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Adjust the weight between data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25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770267-250D-4A23-9C2F-EA4D7F70CE21}"/>
              </a:ext>
            </a:extLst>
          </p:cNvPr>
          <p:cNvSpPr>
            <a:spLocks noGrp="1"/>
          </p:cNvSpPr>
          <p:nvPr>
            <p:ph type="title"/>
          </p:nvPr>
        </p:nvSpPr>
        <p:spPr>
          <a:xfrm>
            <a:off x="838200" y="365125"/>
            <a:ext cx="10515600" cy="904875"/>
          </a:xfrm>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Domain adaptation</a:t>
            </a:r>
            <a:endParaRPr lang="zh-CN" altLang="en-US" sz="3600" dirty="0"/>
          </a:p>
        </p:txBody>
      </p:sp>
      <p:sp>
        <p:nvSpPr>
          <p:cNvPr id="3" name="内容占位符 2">
            <a:extLst>
              <a:ext uri="{FF2B5EF4-FFF2-40B4-BE49-F238E27FC236}">
                <a16:creationId xmlns:a16="http://schemas.microsoft.com/office/drawing/2014/main" xmlns="" id="{8B218F7E-C50D-43D7-BBD3-7A1EC4F2155F}"/>
              </a:ext>
            </a:extLst>
          </p:cNvPr>
          <p:cNvSpPr>
            <a:spLocks noGrp="1"/>
          </p:cNvSpPr>
          <p:nvPr>
            <p:ph idx="1"/>
          </p:nvPr>
        </p:nvSpPr>
        <p:spPr>
          <a:xfrm>
            <a:off x="838200" y="1270000"/>
            <a:ext cx="10515600" cy="5110480"/>
          </a:xfrm>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Domain adaptation can be considered as a special setting of transfer learning which aims at solving a learning problem in the target domain by utilizing training data in the source domain, even when these domain may have different distributions [1].</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major problem is how to reduce the difference between the distributions of the source and target domain.</a:t>
            </a: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a:r>
            <a:br>
              <a:rPr lang="en-US" altLang="zh-CN" dirty="0"/>
            </a:br>
            <a:r>
              <a:rPr lang="en-US" altLang="zh-CN" sz="1700" dirty="0"/>
              <a:t>[1]</a:t>
            </a:r>
            <a:r>
              <a:rPr lang="en-US" altLang="zh-CN" sz="1700" dirty="0">
                <a:latin typeface="Times New Roman" panose="02020603050405020304" pitchFamily="18" charset="0"/>
                <a:cs typeface="Times New Roman" panose="02020603050405020304" pitchFamily="18" charset="0"/>
              </a:rPr>
              <a:t>S. J. Pan, I. W. Tsang, J. T. Kwok, and Q. Yang, “Domain adaptation via transfer component analysis,” </a:t>
            </a:r>
            <a:r>
              <a:rPr lang="en-US" altLang="zh-CN" sz="1700" i="1" dirty="0">
                <a:latin typeface="Times New Roman" panose="02020603050405020304" pitchFamily="18" charset="0"/>
                <a:cs typeface="Times New Roman" panose="02020603050405020304" pitchFamily="18" charset="0"/>
              </a:rPr>
              <a:t>IEEE Trans. Neural</a:t>
            </a:r>
            <a:br>
              <a:rPr lang="en-US" altLang="zh-CN" sz="1700" i="1" dirty="0">
                <a:latin typeface="Times New Roman" panose="02020603050405020304" pitchFamily="18" charset="0"/>
                <a:cs typeface="Times New Roman" panose="02020603050405020304" pitchFamily="18" charset="0"/>
              </a:rPr>
            </a:br>
            <a:r>
              <a:rPr lang="en-US" altLang="zh-CN" sz="1700" i="1" dirty="0" err="1">
                <a:latin typeface="Times New Roman" panose="02020603050405020304" pitchFamily="18" charset="0"/>
                <a:cs typeface="Times New Roman" panose="02020603050405020304" pitchFamily="18" charset="0"/>
              </a:rPr>
              <a:t>Netw</a:t>
            </a:r>
            <a:r>
              <a:rPr lang="en-US" altLang="zh-CN" sz="1700" i="1" dirty="0">
                <a:latin typeface="Times New Roman" panose="02020603050405020304" pitchFamily="18" charset="0"/>
                <a:cs typeface="Times New Roman" panose="02020603050405020304" pitchFamily="18" charset="0"/>
              </a:rPr>
              <a:t>.</a:t>
            </a:r>
            <a:r>
              <a:rPr lang="en-US" altLang="zh-CN" sz="1700" dirty="0">
                <a:latin typeface="Times New Roman" panose="02020603050405020304" pitchFamily="18" charset="0"/>
                <a:cs typeface="Times New Roman" panose="02020603050405020304" pitchFamily="18" charset="0"/>
              </a:rPr>
              <a:t>, vol. 22, no. 2, pp. 199–210, 2011. </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graphicFrame>
        <p:nvGraphicFramePr>
          <p:cNvPr id="4" name="对象 3">
            <a:extLst>
              <a:ext uri="{FF2B5EF4-FFF2-40B4-BE49-F238E27FC236}">
                <a16:creationId xmlns:a16="http://schemas.microsoft.com/office/drawing/2014/main" xmlns="" id="{4EA55FBF-1C25-4F7D-8003-486017274581}"/>
              </a:ext>
            </a:extLst>
          </p:cNvPr>
          <p:cNvGraphicFramePr>
            <a:graphicFrameLocks noChangeAspect="1"/>
          </p:cNvGraphicFramePr>
          <p:nvPr>
            <p:extLst>
              <p:ext uri="{D42A27DB-BD31-4B8C-83A1-F6EECF244321}">
                <p14:modId xmlns:p14="http://schemas.microsoft.com/office/powerpoint/2010/main" val="1641811097"/>
              </p:ext>
            </p:extLst>
          </p:nvPr>
        </p:nvGraphicFramePr>
        <p:xfrm>
          <a:off x="1357313" y="3103880"/>
          <a:ext cx="3794125" cy="498475"/>
        </p:xfrm>
        <a:graphic>
          <a:graphicData uri="http://schemas.openxmlformats.org/presentationml/2006/ole">
            <mc:AlternateContent xmlns:mc="http://schemas.openxmlformats.org/markup-compatibility/2006">
              <mc:Choice xmlns:v="urn:schemas-microsoft-com:vml" Requires="v">
                <p:oleObj spid="_x0000_s1313" name="AxMath" r:id="rId3" imgW="1897560" imgH="249480" progId="Equation.AxMath">
                  <p:embed/>
                </p:oleObj>
              </mc:Choice>
              <mc:Fallback>
                <p:oleObj name="AxMath" r:id="rId3" imgW="1897560" imgH="249480" progId="Equation.AxMath">
                  <p:embed/>
                  <p:pic>
                    <p:nvPicPr>
                      <p:cNvPr id="0" name=""/>
                      <p:cNvPicPr/>
                      <p:nvPr/>
                    </p:nvPicPr>
                    <p:blipFill>
                      <a:blip r:embed="rId4"/>
                      <a:stretch>
                        <a:fillRect/>
                      </a:stretch>
                    </p:blipFill>
                    <p:spPr>
                      <a:xfrm>
                        <a:off x="1357313" y="3103880"/>
                        <a:ext cx="3794125" cy="49847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C07EB356-21FC-4640-A426-D09E08D14EAD}"/>
              </a:ext>
            </a:extLst>
          </p:cNvPr>
          <p:cNvGraphicFramePr>
            <a:graphicFrameLocks noChangeAspect="1"/>
          </p:cNvGraphicFramePr>
          <p:nvPr>
            <p:extLst>
              <p:ext uri="{D42A27DB-BD31-4B8C-83A1-F6EECF244321}">
                <p14:modId xmlns:p14="http://schemas.microsoft.com/office/powerpoint/2010/main" val="1377072488"/>
              </p:ext>
            </p:extLst>
          </p:nvPr>
        </p:nvGraphicFramePr>
        <p:xfrm>
          <a:off x="5787073" y="3077527"/>
          <a:ext cx="2806700" cy="498475"/>
        </p:xfrm>
        <a:graphic>
          <a:graphicData uri="http://schemas.openxmlformats.org/presentationml/2006/ole">
            <mc:AlternateContent xmlns:mc="http://schemas.openxmlformats.org/markup-compatibility/2006">
              <mc:Choice xmlns:v="urn:schemas-microsoft-com:vml" Requires="v">
                <p:oleObj spid="_x0000_s1314" name="AxMath" r:id="rId5" imgW="1403280" imgH="249480" progId="Equation.AxMath">
                  <p:embed/>
                </p:oleObj>
              </mc:Choice>
              <mc:Fallback>
                <p:oleObj name="AxMath" r:id="rId5" imgW="1403280" imgH="249480" progId="Equation.AxMath">
                  <p:embed/>
                  <p:pic>
                    <p:nvPicPr>
                      <p:cNvPr id="4" name="对象 3">
                        <a:extLst>
                          <a:ext uri="{FF2B5EF4-FFF2-40B4-BE49-F238E27FC236}">
                            <a16:creationId xmlns:a16="http://schemas.microsoft.com/office/drawing/2014/main" xmlns="" id="{4EA55FBF-1C25-4F7D-8003-486017274581}"/>
                          </a:ext>
                        </a:extLst>
                      </p:cNvPr>
                      <p:cNvPicPr/>
                      <p:nvPr/>
                    </p:nvPicPr>
                    <p:blipFill>
                      <a:blip r:embed="rId6"/>
                      <a:stretch>
                        <a:fillRect/>
                      </a:stretch>
                    </p:blipFill>
                    <p:spPr>
                      <a:xfrm>
                        <a:off x="5787073" y="3077527"/>
                        <a:ext cx="2806700" cy="498475"/>
                      </a:xfrm>
                      <a:prstGeom prst="rect">
                        <a:avLst/>
                      </a:prstGeom>
                    </p:spPr>
                  </p:pic>
                </p:oleObj>
              </mc:Fallback>
            </mc:AlternateContent>
          </a:graphicData>
        </a:graphic>
      </p:graphicFrame>
    </p:spTree>
    <p:extLst>
      <p:ext uri="{BB962C8B-B14F-4D97-AF65-F5344CB8AC3E}">
        <p14:creationId xmlns:p14="http://schemas.microsoft.com/office/powerpoint/2010/main" val="124690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810D67-77DD-4C3D-8A21-AFBB1B02905E}"/>
              </a:ext>
            </a:extLst>
          </p:cNvPr>
          <p:cNvSpPr>
            <a:spLocks noGrp="1"/>
          </p:cNvSpPr>
          <p:nvPr>
            <p:ph type="title"/>
          </p:nvPr>
        </p:nvSpPr>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Previous works</a:t>
            </a:r>
            <a:endParaRPr lang="zh-CN" altLang="en-US" sz="3600" dirty="0"/>
          </a:p>
        </p:txBody>
      </p:sp>
      <p:sp>
        <p:nvSpPr>
          <p:cNvPr id="3" name="内容占位符 2">
            <a:extLst>
              <a:ext uri="{FF2B5EF4-FFF2-40B4-BE49-F238E27FC236}">
                <a16:creationId xmlns:a16="http://schemas.microsoft.com/office/drawing/2014/main" xmlns="" id="{A61C8CED-4BBA-4AD4-9848-C731448E7304}"/>
              </a:ext>
            </a:extLst>
          </p:cNvPr>
          <p:cNvSpPr>
            <a:spLocks noGrp="1"/>
          </p:cNvSpPr>
          <p:nvPr>
            <p:ph idx="1"/>
          </p:nvPr>
        </p:nvSpPr>
        <p:spPr>
          <a:xfrm>
            <a:off x="838200" y="1574800"/>
            <a:ext cx="10515600" cy="4918075"/>
          </a:xfrm>
        </p:spPr>
        <p:txBody>
          <a:bodyPr>
            <a:normAutofit/>
          </a:bodyPr>
          <a:lstStyle/>
          <a:p>
            <a:pPr>
              <a:buFont typeface="Wingdings" panose="05000000000000000000" pitchFamily="2" charset="2"/>
              <a:buChar char="l"/>
            </a:pPr>
            <a:r>
              <a:rPr lang="en-US" altLang="zh-CN" sz="3200" dirty="0">
                <a:latin typeface="Times New Roman" panose="02020603050405020304" pitchFamily="18" charset="0"/>
                <a:cs typeface="Times New Roman" panose="02020603050405020304" pitchFamily="18" charset="0"/>
              </a:rPr>
              <a:t>Domain invariant transfer kernel learning[2]</a:t>
            </a:r>
          </a:p>
          <a:p>
            <a:pPr>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Learning approach:</a:t>
            </a:r>
          </a:p>
          <a:p>
            <a:pPr marL="0" indent="0">
              <a:buNone/>
            </a:pPr>
            <a:r>
              <a:rPr lang="en-US" altLang="zh-CN" dirty="0">
                <a:latin typeface="Times New Roman" panose="02020603050405020304" pitchFamily="18" charset="0"/>
                <a:cs typeface="Times New Roman" panose="02020603050405020304" pitchFamily="18" charset="0"/>
              </a:rPr>
              <a:t>   In order to require two datasets to follow similar feature-space distributions, it just suffices to require them to have similar kernel matrices.</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author adopts the idea of “</a:t>
            </a:r>
            <a:r>
              <a:rPr lang="en-US" altLang="zh-CN" b="1" dirty="0">
                <a:latin typeface="Times New Roman" panose="02020603050405020304" pitchFamily="18" charset="0"/>
                <a:cs typeface="Times New Roman" panose="02020603050405020304" pitchFamily="18" charset="0"/>
              </a:rPr>
              <a:t>Nystrom kernel approximation</a:t>
            </a:r>
            <a:r>
              <a:rPr lang="en-US" altLang="zh-CN" dirty="0">
                <a:latin typeface="Times New Roman" panose="02020603050405020304" pitchFamily="18" charset="0"/>
                <a:cs typeface="Times New Roman" panose="02020603050405020304" pitchFamily="18" charset="0"/>
              </a:rPr>
              <a:t>” to generate an extrapolated source kernel      using the eigensystem of target kernel</a:t>
            </a:r>
          </a:p>
          <a:p>
            <a:pPr marL="0" indent="0">
              <a:buNone/>
            </a:pPr>
            <a:r>
              <a:rPr lang="en-US" altLang="zh-CN" dirty="0">
                <a:latin typeface="Times New Roman" panose="02020603050405020304" pitchFamily="18" charset="0"/>
                <a:cs typeface="Times New Roman" panose="02020603050405020304" pitchFamily="18" charset="0"/>
              </a:rPr>
              <a:t> </a:t>
            </a:r>
          </a:p>
          <a:p>
            <a:pPr marL="0" indent="0">
              <a:buNone/>
            </a:pPr>
            <a:r>
              <a:rPr lang="en-US" altLang="zh-CN" sz="1600" dirty="0">
                <a:latin typeface="Times New Roman" panose="02020603050405020304" pitchFamily="18" charset="0"/>
                <a:cs typeface="Times New Roman" panose="02020603050405020304" pitchFamily="18" charset="0"/>
              </a:rPr>
              <a:t>[2]M. Long, J. Wang, J. Sun, and P. S. Yu, “Domain Invariant Transfer Kernel Learning,” IEEE Transactions on Knowledge and Data Engineering, vol. 27, no. 6, pp. 1519–1532, Jun. 2015.</a:t>
            </a:r>
          </a:p>
          <a:p>
            <a:pPr marL="0" indent="0">
              <a:buNone/>
            </a:pP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a:extLst>
              <a:ext uri="{FF2B5EF4-FFF2-40B4-BE49-F238E27FC236}">
                <a16:creationId xmlns:a16="http://schemas.microsoft.com/office/drawing/2014/main" xmlns="" id="{E4C1F1A7-BC78-495B-9C44-7B25095951F2}"/>
              </a:ext>
            </a:extLst>
          </p:cNvPr>
          <p:cNvGraphicFramePr>
            <a:graphicFrameLocks noChangeAspect="1"/>
          </p:cNvGraphicFramePr>
          <p:nvPr>
            <p:extLst>
              <p:ext uri="{D42A27DB-BD31-4B8C-83A1-F6EECF244321}">
                <p14:modId xmlns:p14="http://schemas.microsoft.com/office/powerpoint/2010/main" val="2997118037"/>
              </p:ext>
            </p:extLst>
          </p:nvPr>
        </p:nvGraphicFramePr>
        <p:xfrm>
          <a:off x="2376487" y="3476625"/>
          <a:ext cx="1263650" cy="457200"/>
        </p:xfrm>
        <a:graphic>
          <a:graphicData uri="http://schemas.openxmlformats.org/presentationml/2006/ole">
            <mc:AlternateContent xmlns:mc="http://schemas.openxmlformats.org/markup-compatibility/2006">
              <mc:Choice xmlns:v="urn:schemas-microsoft-com:vml" Requires="v">
                <p:oleObj spid="_x0000_s2467" name="AxMath" r:id="rId3" imgW="631800" imgH="229320" progId="Equation.AxMath">
                  <p:embed/>
                </p:oleObj>
              </mc:Choice>
              <mc:Fallback>
                <p:oleObj name="AxMath" r:id="rId3" imgW="631800" imgH="229320" progId="Equation.AxMath">
                  <p:embed/>
                  <p:pic>
                    <p:nvPicPr>
                      <p:cNvPr id="0" name=""/>
                      <p:cNvPicPr/>
                      <p:nvPr/>
                    </p:nvPicPr>
                    <p:blipFill>
                      <a:blip r:embed="rId4"/>
                      <a:stretch>
                        <a:fillRect/>
                      </a:stretch>
                    </p:blipFill>
                    <p:spPr>
                      <a:xfrm>
                        <a:off x="2376487" y="3476625"/>
                        <a:ext cx="1263650" cy="4572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E60E3CD8-D9EB-4A45-8147-208162CEA89A}"/>
              </a:ext>
            </a:extLst>
          </p:cNvPr>
          <p:cNvGraphicFramePr>
            <a:graphicFrameLocks noChangeAspect="1"/>
          </p:cNvGraphicFramePr>
          <p:nvPr>
            <p:extLst>
              <p:ext uri="{D42A27DB-BD31-4B8C-83A1-F6EECF244321}">
                <p14:modId xmlns:p14="http://schemas.microsoft.com/office/powerpoint/2010/main" val="1279627477"/>
              </p:ext>
            </p:extLst>
          </p:nvPr>
        </p:nvGraphicFramePr>
        <p:xfrm>
          <a:off x="6446520" y="4359275"/>
          <a:ext cx="463550" cy="542925"/>
        </p:xfrm>
        <a:graphic>
          <a:graphicData uri="http://schemas.openxmlformats.org/presentationml/2006/ole">
            <mc:AlternateContent xmlns:mc="http://schemas.openxmlformats.org/markup-compatibility/2006">
              <mc:Choice xmlns:v="urn:schemas-microsoft-com:vml" Requires="v">
                <p:oleObj spid="_x0000_s2468" name="AxMath" r:id="rId5" imgW="231480" imgH="271800" progId="Equation.AxMath">
                  <p:embed/>
                </p:oleObj>
              </mc:Choice>
              <mc:Fallback>
                <p:oleObj name="AxMath" r:id="rId5" imgW="231480" imgH="271800" progId="Equation.AxMath">
                  <p:embed/>
                  <p:pic>
                    <p:nvPicPr>
                      <p:cNvPr id="0" name=""/>
                      <p:cNvPicPr/>
                      <p:nvPr/>
                    </p:nvPicPr>
                    <p:blipFill>
                      <a:blip r:embed="rId6"/>
                      <a:stretch>
                        <a:fillRect/>
                      </a:stretch>
                    </p:blipFill>
                    <p:spPr>
                      <a:xfrm>
                        <a:off x="6446520" y="4359275"/>
                        <a:ext cx="463550" cy="54292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xmlns="" id="{7BFD91A3-4E0D-4000-A04A-6DF5759BEE14}"/>
              </a:ext>
            </a:extLst>
          </p:cNvPr>
          <p:cNvGraphicFramePr>
            <a:graphicFrameLocks noChangeAspect="1"/>
          </p:cNvGraphicFramePr>
          <p:nvPr>
            <p:extLst>
              <p:ext uri="{D42A27DB-BD31-4B8C-83A1-F6EECF244321}">
                <p14:modId xmlns:p14="http://schemas.microsoft.com/office/powerpoint/2010/main" val="1522291058"/>
              </p:ext>
            </p:extLst>
          </p:nvPr>
        </p:nvGraphicFramePr>
        <p:xfrm>
          <a:off x="2762250" y="4706144"/>
          <a:ext cx="492125" cy="457200"/>
        </p:xfrm>
        <a:graphic>
          <a:graphicData uri="http://schemas.openxmlformats.org/presentationml/2006/ole">
            <mc:AlternateContent xmlns:mc="http://schemas.openxmlformats.org/markup-compatibility/2006">
              <mc:Choice xmlns:v="urn:schemas-microsoft-com:vml" Requires="v">
                <p:oleObj spid="_x0000_s2469" name="AxMath" r:id="rId7" imgW="246600" imgH="229320" progId="Equation.AxMath">
                  <p:embed/>
                </p:oleObj>
              </mc:Choice>
              <mc:Fallback>
                <p:oleObj name="AxMath" r:id="rId7" imgW="246600" imgH="229320" progId="Equation.AxMath">
                  <p:embed/>
                  <p:pic>
                    <p:nvPicPr>
                      <p:cNvPr id="0" name=""/>
                      <p:cNvPicPr/>
                      <p:nvPr/>
                    </p:nvPicPr>
                    <p:blipFill>
                      <a:blip r:embed="rId8"/>
                      <a:stretch>
                        <a:fillRect/>
                      </a:stretch>
                    </p:blipFill>
                    <p:spPr>
                      <a:xfrm>
                        <a:off x="2762250" y="4706144"/>
                        <a:ext cx="492125" cy="457200"/>
                      </a:xfrm>
                      <a:prstGeom prst="rect">
                        <a:avLst/>
                      </a:prstGeom>
                    </p:spPr>
                  </p:pic>
                </p:oleObj>
              </mc:Fallback>
            </mc:AlternateContent>
          </a:graphicData>
        </a:graphic>
      </p:graphicFrame>
    </p:spTree>
    <p:extLst>
      <p:ext uri="{BB962C8B-B14F-4D97-AF65-F5344CB8AC3E}">
        <p14:creationId xmlns:p14="http://schemas.microsoft.com/office/powerpoint/2010/main" val="327388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BFA796-0152-4796-A5FC-06F733A857D9}"/>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Nystrom kernel approximation(</a:t>
            </a:r>
            <a:r>
              <a:rPr lang="zh-CN" altLang="en-US" sz="3600" dirty="0">
                <a:latin typeface="Times New Roman" panose="02020603050405020304" pitchFamily="18" charset="0"/>
                <a:cs typeface="Times New Roman" panose="02020603050405020304" pitchFamily="18" charset="0"/>
              </a:rPr>
              <a:t>一</a:t>
            </a:r>
            <a:r>
              <a:rPr lang="en-US" altLang="zh-CN" sz="3600" dirty="0">
                <a:latin typeface="Times New Roman" panose="02020603050405020304" pitchFamily="18" charset="0"/>
                <a:cs typeface="Times New Roman" panose="02020603050405020304" pitchFamily="18" charset="0"/>
              </a:rPr>
              <a:t>)</a:t>
            </a:r>
            <a:endParaRPr lang="zh-CN" altLang="en-US" sz="3600" dirty="0"/>
          </a:p>
        </p:txBody>
      </p:sp>
      <p:sp>
        <p:nvSpPr>
          <p:cNvPr id="3" name="内容占位符 2">
            <a:extLst>
              <a:ext uri="{FF2B5EF4-FFF2-40B4-BE49-F238E27FC236}">
                <a16:creationId xmlns:a16="http://schemas.microsoft.com/office/drawing/2014/main" xmlns="" id="{91083D2C-726D-46AF-9215-038E6ACEEDBA}"/>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Nystrom kernel approximation approximates a new kernel by the extrapolates eigensystem of a target kernel.</a:t>
            </a:r>
          </a:p>
          <a:p>
            <a:endParaRPr lang="en-US" altLang="zh-CN" dirty="0"/>
          </a:p>
          <a:p>
            <a:endParaRPr lang="en-US" altLang="zh-CN" dirty="0"/>
          </a:p>
          <a:p>
            <a:endParaRPr lang="en-US" altLang="zh-CN" dirty="0"/>
          </a:p>
          <a:p>
            <a:pPr marL="0" indent="0">
              <a:buNone/>
            </a:pPr>
            <a:r>
              <a:rPr lang="en-US" altLang="zh-CN" i="1" dirty="0">
                <a:latin typeface="Times New Roman" panose="02020603050405020304" pitchFamily="18" charset="0"/>
                <a:cs typeface="Times New Roman" panose="02020603050405020304" pitchFamily="18" charset="0"/>
              </a:rPr>
              <a:t>k(</a:t>
            </a:r>
            <a:r>
              <a:rPr lang="en-US" altLang="zh-CN" i="1" dirty="0" err="1">
                <a:latin typeface="Times New Roman" panose="02020603050405020304" pitchFamily="18" charset="0"/>
                <a:cs typeface="Times New Roman" panose="02020603050405020304" pitchFamily="18" charset="0"/>
              </a:rPr>
              <a:t>z,x</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a continuous symmetric non-negative function which is positive semi-definite and square integrable </a:t>
            </a:r>
            <a:r>
              <a:rPr lang="en-US" altLang="zh-CN" i="1" dirty="0" err="1">
                <a:latin typeface="Times New Roman" panose="02020603050405020304" pitchFamily="18" charset="0"/>
                <a:cs typeface="Times New Roman" panose="02020603050405020304" pitchFamily="18" charset="0"/>
              </a:rPr>
              <a:t>w.r.t.</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distribution p(x).</a:t>
            </a:r>
          </a:p>
          <a:p>
            <a:endParaRPr lang="en-US" altLang="zh-CN" dirty="0"/>
          </a:p>
          <a:p>
            <a:endParaRPr lang="en-US" altLang="zh-CN" dirty="0"/>
          </a:p>
          <a:p>
            <a:pPr marL="0" indent="0">
              <a:buNone/>
            </a:pPr>
            <a:endParaRPr lang="en-US" altLang="zh-CN" dirty="0"/>
          </a:p>
          <a:p>
            <a:endParaRPr lang="zh-CN" altLang="en-US" dirty="0"/>
          </a:p>
        </p:txBody>
      </p:sp>
      <p:graphicFrame>
        <p:nvGraphicFramePr>
          <p:cNvPr id="4" name="对象 3">
            <a:extLst>
              <a:ext uri="{FF2B5EF4-FFF2-40B4-BE49-F238E27FC236}">
                <a16:creationId xmlns:a16="http://schemas.microsoft.com/office/drawing/2014/main" xmlns="" id="{499FF7DA-CFDE-4181-8524-6485D1109B9B}"/>
              </a:ext>
            </a:extLst>
          </p:cNvPr>
          <p:cNvGraphicFramePr>
            <a:graphicFrameLocks noChangeAspect="1"/>
          </p:cNvGraphicFramePr>
          <p:nvPr>
            <p:extLst>
              <p:ext uri="{D42A27DB-BD31-4B8C-83A1-F6EECF244321}">
                <p14:modId xmlns:p14="http://schemas.microsoft.com/office/powerpoint/2010/main" val="181235534"/>
              </p:ext>
            </p:extLst>
          </p:nvPr>
        </p:nvGraphicFramePr>
        <p:xfrm>
          <a:off x="3581400" y="3017837"/>
          <a:ext cx="4324350" cy="822325"/>
        </p:xfrm>
        <a:graphic>
          <a:graphicData uri="http://schemas.openxmlformats.org/presentationml/2006/ole">
            <mc:AlternateContent xmlns:mc="http://schemas.openxmlformats.org/markup-compatibility/2006">
              <mc:Choice xmlns:v="urn:schemas-microsoft-com:vml" Requires="v">
                <p:oleObj spid="_x0000_s7221" name="AxMath" r:id="rId3" imgW="2161440" imgH="410400" progId="Equation.AxMath">
                  <p:embed/>
                </p:oleObj>
              </mc:Choice>
              <mc:Fallback>
                <p:oleObj name="AxMath" r:id="rId3" imgW="2161440" imgH="410400" progId="Equation.AxMath">
                  <p:embed/>
                  <p:pic>
                    <p:nvPicPr>
                      <p:cNvPr id="0" name=""/>
                      <p:cNvPicPr/>
                      <p:nvPr/>
                    </p:nvPicPr>
                    <p:blipFill>
                      <a:blip r:embed="rId4"/>
                      <a:stretch>
                        <a:fillRect/>
                      </a:stretch>
                    </p:blipFill>
                    <p:spPr>
                      <a:xfrm>
                        <a:off x="3581400" y="3017837"/>
                        <a:ext cx="4324350" cy="822325"/>
                      </a:xfrm>
                      <a:prstGeom prst="rect">
                        <a:avLst/>
                      </a:prstGeom>
                    </p:spPr>
                  </p:pic>
                </p:oleObj>
              </mc:Fallback>
            </mc:AlternateContent>
          </a:graphicData>
        </a:graphic>
      </p:graphicFrame>
    </p:spTree>
    <p:extLst>
      <p:ext uri="{BB962C8B-B14F-4D97-AF65-F5344CB8AC3E}">
        <p14:creationId xmlns:p14="http://schemas.microsoft.com/office/powerpoint/2010/main" val="232089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4A633A-40CC-473C-BB7B-E7C5D5F882EB}"/>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Nystrom kernel approximation(</a:t>
            </a:r>
            <a:r>
              <a:rPr lang="zh-CN" altLang="en-US" sz="3600" dirty="0">
                <a:latin typeface="Times New Roman" panose="02020603050405020304" pitchFamily="18" charset="0"/>
                <a:cs typeface="Times New Roman" panose="02020603050405020304" pitchFamily="18" charset="0"/>
              </a:rPr>
              <a:t>二</a:t>
            </a:r>
            <a:r>
              <a:rPr lang="en-US" altLang="zh-CN" sz="3600" dirty="0">
                <a:latin typeface="Times New Roman" panose="02020603050405020304" pitchFamily="18" charset="0"/>
                <a:cs typeface="Times New Roman" panose="02020603050405020304" pitchFamily="18" charset="0"/>
              </a:rPr>
              <a:t>)</a:t>
            </a:r>
            <a:endParaRPr lang="zh-CN" altLang="en-US" sz="3600" dirty="0"/>
          </a:p>
        </p:txBody>
      </p:sp>
      <p:sp>
        <p:nvSpPr>
          <p:cNvPr id="3" name="内容占位符 2">
            <a:extLst>
              <a:ext uri="{FF2B5EF4-FFF2-40B4-BE49-F238E27FC236}">
                <a16:creationId xmlns:a16="http://schemas.microsoft.com/office/drawing/2014/main" xmlns="" id="{F7A1B3C4-43B2-4A75-B854-7340F372CC4D}"/>
              </a:ext>
            </a:extLst>
          </p:cNvPr>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The idea  of Nystrom method is to approximate the integral above by its empirical estimate:</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i="1" dirty="0">
              <a:latin typeface="Times New Roman" panose="02020603050405020304" pitchFamily="18" charset="0"/>
              <a:cs typeface="Times New Roman" panose="02020603050405020304" pitchFamily="18" charset="0"/>
            </a:endParaRPr>
          </a:p>
          <a:p>
            <a:pPr marL="0" indent="0">
              <a:buNone/>
            </a:pPr>
            <a:r>
              <a:rPr lang="en-US" altLang="zh-CN" i="1" dirty="0">
                <a:latin typeface="Times New Roman" panose="02020603050405020304" pitchFamily="18" charset="0"/>
                <a:cs typeface="Times New Roman" panose="02020603050405020304" pitchFamily="18" charset="0"/>
              </a:rPr>
              <a:t>K(</a:t>
            </a:r>
            <a:r>
              <a:rPr lang="en-US" altLang="zh-CN" i="1" dirty="0" err="1">
                <a:latin typeface="Times New Roman" panose="02020603050405020304" pitchFamily="18" charset="0"/>
                <a:cs typeface="Times New Roman" panose="02020603050405020304" pitchFamily="18" charset="0"/>
              </a:rPr>
              <a:t>z,x</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the cross-domain kernel matrix between Z (source domain)  and X (target domain).</a:t>
            </a:r>
          </a:p>
          <a:p>
            <a:pPr marL="0" indent="0">
              <a:buNone/>
            </a:pPr>
            <a:endParaRPr lang="en-US" altLang="zh-CN" dirty="0"/>
          </a:p>
          <a:p>
            <a:pPr marL="0" indent="0">
              <a:buNone/>
            </a:pPr>
            <a:endParaRPr lang="en-US" altLang="zh-CN" dirty="0"/>
          </a:p>
          <a:p>
            <a:endParaRPr lang="zh-CN" altLang="en-US" dirty="0"/>
          </a:p>
        </p:txBody>
      </p:sp>
      <p:graphicFrame>
        <p:nvGraphicFramePr>
          <p:cNvPr id="4" name="对象 3">
            <a:extLst>
              <a:ext uri="{FF2B5EF4-FFF2-40B4-BE49-F238E27FC236}">
                <a16:creationId xmlns:a16="http://schemas.microsoft.com/office/drawing/2014/main" xmlns="" id="{3235A191-06F7-4BF8-8D9B-911C1B1069BA}"/>
              </a:ext>
            </a:extLst>
          </p:cNvPr>
          <p:cNvGraphicFramePr>
            <a:graphicFrameLocks noChangeAspect="1"/>
          </p:cNvGraphicFramePr>
          <p:nvPr>
            <p:extLst>
              <p:ext uri="{D42A27DB-BD31-4B8C-83A1-F6EECF244321}">
                <p14:modId xmlns:p14="http://schemas.microsoft.com/office/powerpoint/2010/main" val="1313663552"/>
              </p:ext>
            </p:extLst>
          </p:nvPr>
        </p:nvGraphicFramePr>
        <p:xfrm>
          <a:off x="3697288" y="2779602"/>
          <a:ext cx="3806825" cy="971550"/>
        </p:xfrm>
        <a:graphic>
          <a:graphicData uri="http://schemas.openxmlformats.org/presentationml/2006/ole">
            <mc:AlternateContent xmlns:mc="http://schemas.openxmlformats.org/markup-compatibility/2006">
              <mc:Choice xmlns:v="urn:schemas-microsoft-com:vml" Requires="v">
                <p:oleObj spid="_x0000_s8328" name="AxMath" r:id="rId3" imgW="1902960" imgH="485280" progId="Equation.AxMath">
                  <p:embed/>
                </p:oleObj>
              </mc:Choice>
              <mc:Fallback>
                <p:oleObj name="AxMath" r:id="rId3" imgW="1902960" imgH="485280" progId="Equation.AxMath">
                  <p:embed/>
                  <p:pic>
                    <p:nvPicPr>
                      <p:cNvPr id="5" name="对象 4">
                        <a:extLst>
                          <a:ext uri="{FF2B5EF4-FFF2-40B4-BE49-F238E27FC236}">
                            <a16:creationId xmlns:a16="http://schemas.microsoft.com/office/drawing/2014/main" xmlns="" id="{8ED3A39F-0C67-4569-ABAD-31534EBE668D}"/>
                          </a:ext>
                        </a:extLst>
                      </p:cNvPr>
                      <p:cNvPicPr/>
                      <p:nvPr/>
                    </p:nvPicPr>
                    <p:blipFill>
                      <a:blip r:embed="rId4"/>
                      <a:stretch>
                        <a:fillRect/>
                      </a:stretch>
                    </p:blipFill>
                    <p:spPr>
                      <a:xfrm>
                        <a:off x="3697288" y="2779602"/>
                        <a:ext cx="3806825" cy="9715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xmlns="" id="{6FAD0BC6-9998-4DC2-9F1F-92D9253F0CDA}"/>
              </a:ext>
            </a:extLst>
          </p:cNvPr>
          <p:cNvGraphicFramePr>
            <a:graphicFrameLocks noChangeAspect="1"/>
          </p:cNvGraphicFramePr>
          <p:nvPr>
            <p:extLst>
              <p:ext uri="{D42A27DB-BD31-4B8C-83A1-F6EECF244321}">
                <p14:modId xmlns:p14="http://schemas.microsoft.com/office/powerpoint/2010/main" val="1671597388"/>
              </p:ext>
            </p:extLst>
          </p:nvPr>
        </p:nvGraphicFramePr>
        <p:xfrm>
          <a:off x="8512629" y="4255294"/>
          <a:ext cx="2006600" cy="463550"/>
        </p:xfrm>
        <a:graphic>
          <a:graphicData uri="http://schemas.openxmlformats.org/presentationml/2006/ole">
            <mc:AlternateContent xmlns:mc="http://schemas.openxmlformats.org/markup-compatibility/2006">
              <mc:Choice xmlns:v="urn:schemas-microsoft-com:vml" Requires="v">
                <p:oleObj spid="_x0000_s8329" name="AxMath" r:id="rId5" imgW="1002960" imgH="231120" progId="Equation.AxMath">
                  <p:embed/>
                </p:oleObj>
              </mc:Choice>
              <mc:Fallback>
                <p:oleObj name="AxMath" r:id="rId5" imgW="1002960" imgH="231120" progId="Equation.AxMath">
                  <p:embed/>
                  <p:pic>
                    <p:nvPicPr>
                      <p:cNvPr id="0" name=""/>
                      <p:cNvPicPr/>
                      <p:nvPr/>
                    </p:nvPicPr>
                    <p:blipFill>
                      <a:blip r:embed="rId6"/>
                      <a:stretch>
                        <a:fillRect/>
                      </a:stretch>
                    </p:blipFill>
                    <p:spPr>
                      <a:xfrm>
                        <a:off x="8512629" y="4255294"/>
                        <a:ext cx="2006600" cy="46355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xmlns="" id="{7154054C-38EB-491B-94B5-B200BE442AF2}"/>
              </a:ext>
            </a:extLst>
          </p:cNvPr>
          <p:cNvGraphicFramePr>
            <a:graphicFrameLocks noChangeAspect="1"/>
          </p:cNvGraphicFramePr>
          <p:nvPr>
            <p:extLst>
              <p:ext uri="{D42A27DB-BD31-4B8C-83A1-F6EECF244321}">
                <p14:modId xmlns:p14="http://schemas.microsoft.com/office/powerpoint/2010/main" val="2810300814"/>
              </p:ext>
            </p:extLst>
          </p:nvPr>
        </p:nvGraphicFramePr>
        <p:xfrm>
          <a:off x="3697288" y="4001294"/>
          <a:ext cx="3603625" cy="971550"/>
        </p:xfrm>
        <a:graphic>
          <a:graphicData uri="http://schemas.openxmlformats.org/presentationml/2006/ole">
            <mc:AlternateContent xmlns:mc="http://schemas.openxmlformats.org/markup-compatibility/2006">
              <mc:Choice xmlns:v="urn:schemas-microsoft-com:vml" Requires="v">
                <p:oleObj spid="_x0000_s8330" name="AxMath" r:id="rId7" imgW="1802520" imgH="485280" progId="Equation.AxMath">
                  <p:embed/>
                </p:oleObj>
              </mc:Choice>
              <mc:Fallback>
                <p:oleObj name="AxMath" r:id="rId7" imgW="1802520" imgH="485280" progId="Equation.AxMath">
                  <p:embed/>
                  <p:pic>
                    <p:nvPicPr>
                      <p:cNvPr id="0" name=""/>
                      <p:cNvPicPr/>
                      <p:nvPr/>
                    </p:nvPicPr>
                    <p:blipFill>
                      <a:blip r:embed="rId8"/>
                      <a:stretch>
                        <a:fillRect/>
                      </a:stretch>
                    </p:blipFill>
                    <p:spPr>
                      <a:xfrm>
                        <a:off x="3697288" y="4001294"/>
                        <a:ext cx="3603625" cy="971550"/>
                      </a:xfrm>
                      <a:prstGeom prst="rect">
                        <a:avLst/>
                      </a:prstGeom>
                    </p:spPr>
                  </p:pic>
                </p:oleObj>
              </mc:Fallback>
            </mc:AlternateContent>
          </a:graphicData>
        </a:graphic>
      </p:graphicFrame>
    </p:spTree>
    <p:extLst>
      <p:ext uri="{BB962C8B-B14F-4D97-AF65-F5344CB8AC3E}">
        <p14:creationId xmlns:p14="http://schemas.microsoft.com/office/powerpoint/2010/main" val="109875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C0E8C9-CB2F-4088-9A14-9792B410354B}"/>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Nystrom kernel approximation(</a:t>
            </a:r>
            <a:r>
              <a:rPr lang="zh-CN" altLang="en-US" sz="3600" dirty="0">
                <a:latin typeface="Times New Roman" panose="02020603050405020304" pitchFamily="18" charset="0"/>
                <a:cs typeface="Times New Roman" panose="02020603050405020304" pitchFamily="18" charset="0"/>
              </a:rPr>
              <a:t>三</a:t>
            </a:r>
            <a:r>
              <a:rPr lang="en-US" altLang="zh-CN" sz="3600" dirty="0">
                <a:latin typeface="Times New Roman" panose="02020603050405020304" pitchFamily="18" charset="0"/>
                <a:cs typeface="Times New Roman" panose="02020603050405020304" pitchFamily="18" charset="0"/>
              </a:rPr>
              <a:t>)</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0363B4F5-522D-4887-8E13-9906B24B1CCE}"/>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𝑧</m:t>
                        </m:r>
                      </m:sub>
                    </m:sSub>
                  </m:oMath>
                </a14:m>
                <a:r>
                  <a:rPr lang="zh-CN" altLang="en-US" dirty="0"/>
                  <a:t> </a:t>
                </a:r>
                <a:r>
                  <a:rPr lang="en-US" altLang="zh-CN" dirty="0">
                    <a:latin typeface="Times New Roman" panose="02020603050405020304" pitchFamily="18" charset="0"/>
                    <a:cs typeface="Times New Roman" panose="02020603050405020304" pitchFamily="18" charset="0"/>
                  </a:rPr>
                  <a:t>can be approximated as: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follow</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same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distributions, thus we cannot adopt the conclusion above directly in domain adaptation.</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 author adopts Nystrom kernel approximation to generate an source kernel using the eigensystem of target kernel, then the generated source kernel is comparable to the ground truth source kernel.</a:t>
                </a:r>
              </a:p>
              <a:p>
                <a:pPr marL="0" indent="0">
                  <a:buNone/>
                </a:pP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0363B4F5-522D-4887-8E13-9906B24B1CCE}"/>
                  </a:ext>
                </a:extLst>
              </p:cNvPr>
              <p:cNvSpPr>
                <a:spLocks noGrp="1" noRot="1" noChangeAspect="1" noMove="1" noResize="1" noEditPoints="1" noAdjustHandles="1" noChangeArrowheads="1" noChangeShapeType="1" noTextEdit="1"/>
              </p:cNvSpPr>
              <p:nvPr>
                <p:ph idx="1"/>
              </p:nvPr>
            </p:nvSpPr>
            <p:spPr>
              <a:blipFill>
                <a:blip r:embed="rId3"/>
                <a:stretch>
                  <a:fillRect l="-1217" t="-2521" r="-348" b="-140"/>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xmlns="" id="{8AABA2F9-B861-446D-B6F9-D955B873FB0C}"/>
              </a:ext>
            </a:extLst>
          </p:cNvPr>
          <p:cNvGraphicFramePr>
            <a:graphicFrameLocks noChangeAspect="1"/>
          </p:cNvGraphicFramePr>
          <p:nvPr>
            <p:extLst>
              <p:ext uri="{D42A27DB-BD31-4B8C-83A1-F6EECF244321}">
                <p14:modId xmlns:p14="http://schemas.microsoft.com/office/powerpoint/2010/main" val="2171399559"/>
              </p:ext>
            </p:extLst>
          </p:nvPr>
        </p:nvGraphicFramePr>
        <p:xfrm>
          <a:off x="3886518" y="2575878"/>
          <a:ext cx="3673475" cy="463550"/>
        </p:xfrm>
        <a:graphic>
          <a:graphicData uri="http://schemas.openxmlformats.org/presentationml/2006/ole">
            <mc:AlternateContent xmlns:mc="http://schemas.openxmlformats.org/markup-compatibility/2006">
              <mc:Choice xmlns:v="urn:schemas-microsoft-com:vml" Requires="v">
                <p:oleObj spid="_x0000_s9252" name="AxMath" r:id="rId4" imgW="1836720" imgH="231120" progId="Equation.AxMath">
                  <p:embed/>
                </p:oleObj>
              </mc:Choice>
              <mc:Fallback>
                <p:oleObj name="AxMath" r:id="rId4" imgW="1836720" imgH="231120" progId="Equation.AxMath">
                  <p:embed/>
                  <p:pic>
                    <p:nvPicPr>
                      <p:cNvPr id="0" name=""/>
                      <p:cNvPicPr/>
                      <p:nvPr/>
                    </p:nvPicPr>
                    <p:blipFill>
                      <a:blip r:embed="rId5"/>
                      <a:stretch>
                        <a:fillRect/>
                      </a:stretch>
                    </p:blipFill>
                    <p:spPr>
                      <a:xfrm>
                        <a:off x="3886518" y="2575878"/>
                        <a:ext cx="3673475" cy="463550"/>
                      </a:xfrm>
                      <a:prstGeom prst="rect">
                        <a:avLst/>
                      </a:prstGeom>
                    </p:spPr>
                  </p:pic>
                </p:oleObj>
              </mc:Fallback>
            </mc:AlternateContent>
          </a:graphicData>
        </a:graphic>
      </p:graphicFrame>
    </p:spTree>
    <p:extLst>
      <p:ext uri="{BB962C8B-B14F-4D97-AF65-F5344CB8AC3E}">
        <p14:creationId xmlns:p14="http://schemas.microsoft.com/office/powerpoint/2010/main" val="299334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7FB99B5-E7F5-42C6-93B4-932BDEFDDCD0}"/>
              </a:ext>
            </a:extLst>
          </p:cNvPr>
          <p:cNvSpPr>
            <a:spLocks noGrp="1"/>
          </p:cNvSpPr>
          <p:nvPr>
            <p:ph type="title"/>
          </p:nvPr>
        </p:nvSpPr>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Previous works</a:t>
            </a:r>
            <a:endParaRPr lang="zh-CN" altLang="en-US" sz="3600" dirty="0"/>
          </a:p>
        </p:txBody>
      </p:sp>
      <p:pic>
        <p:nvPicPr>
          <p:cNvPr id="4" name="内容占位符 3">
            <a:extLst>
              <a:ext uri="{FF2B5EF4-FFF2-40B4-BE49-F238E27FC236}">
                <a16:creationId xmlns:a16="http://schemas.microsoft.com/office/drawing/2014/main" xmlns="" id="{BA3FE49A-203F-4BC9-A2C6-E39168FF65F4}"/>
              </a:ext>
            </a:extLst>
          </p:cNvPr>
          <p:cNvPicPr>
            <a:picLocks noGrp="1" noChangeAspect="1"/>
          </p:cNvPicPr>
          <p:nvPr>
            <p:ph idx="1"/>
          </p:nvPr>
        </p:nvPicPr>
        <p:blipFill>
          <a:blip r:embed="rId3"/>
          <a:stretch>
            <a:fillRect/>
          </a:stretch>
        </p:blipFill>
        <p:spPr>
          <a:xfrm>
            <a:off x="1224280" y="1466870"/>
            <a:ext cx="9017000" cy="2320912"/>
          </a:xfrm>
          <a:prstGeom prst="rect">
            <a:avLst/>
          </a:prstGeom>
        </p:spPr>
      </p:pic>
      <p:graphicFrame>
        <p:nvGraphicFramePr>
          <p:cNvPr id="5" name="对象 4">
            <a:extLst>
              <a:ext uri="{FF2B5EF4-FFF2-40B4-BE49-F238E27FC236}">
                <a16:creationId xmlns:a16="http://schemas.microsoft.com/office/drawing/2014/main" xmlns="" id="{826CD2C9-74E5-44BC-9811-9BEB2D6ED9F1}"/>
              </a:ext>
            </a:extLst>
          </p:cNvPr>
          <p:cNvGraphicFramePr>
            <a:graphicFrameLocks noChangeAspect="1"/>
          </p:cNvGraphicFramePr>
          <p:nvPr>
            <p:extLst>
              <p:ext uri="{D42A27DB-BD31-4B8C-83A1-F6EECF244321}">
                <p14:modId xmlns:p14="http://schemas.microsoft.com/office/powerpoint/2010/main" val="1108623704"/>
              </p:ext>
            </p:extLst>
          </p:nvPr>
        </p:nvGraphicFramePr>
        <p:xfrm>
          <a:off x="8359775" y="1552595"/>
          <a:ext cx="2082800" cy="457200"/>
        </p:xfrm>
        <a:graphic>
          <a:graphicData uri="http://schemas.openxmlformats.org/presentationml/2006/ole">
            <mc:AlternateContent xmlns:mc="http://schemas.openxmlformats.org/markup-compatibility/2006">
              <mc:Choice xmlns:v="urn:schemas-microsoft-com:vml" Requires="v">
                <p:oleObj spid="_x0000_s3605" name="AxMath" r:id="rId4" imgW="1040760" imgH="229320" progId="Equation.AxMath">
                  <p:embed/>
                </p:oleObj>
              </mc:Choice>
              <mc:Fallback>
                <p:oleObj name="AxMath" r:id="rId4" imgW="1040760" imgH="229320" progId="Equation.AxMath">
                  <p:embed/>
                  <p:pic>
                    <p:nvPicPr>
                      <p:cNvPr id="0" name=""/>
                      <p:cNvPicPr/>
                      <p:nvPr/>
                    </p:nvPicPr>
                    <p:blipFill>
                      <a:blip r:embed="rId5"/>
                      <a:stretch>
                        <a:fillRect/>
                      </a:stretch>
                    </p:blipFill>
                    <p:spPr>
                      <a:xfrm>
                        <a:off x="8359775" y="1552595"/>
                        <a:ext cx="2082800" cy="4572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xmlns="" id="{F6677145-1465-4A8A-879A-1BDEECCE8709}"/>
              </a:ext>
            </a:extLst>
          </p:cNvPr>
          <p:cNvGraphicFramePr>
            <a:graphicFrameLocks noChangeAspect="1"/>
          </p:cNvGraphicFramePr>
          <p:nvPr>
            <p:extLst>
              <p:ext uri="{D42A27DB-BD31-4B8C-83A1-F6EECF244321}">
                <p14:modId xmlns:p14="http://schemas.microsoft.com/office/powerpoint/2010/main" val="469205006"/>
              </p:ext>
            </p:extLst>
          </p:nvPr>
        </p:nvGraphicFramePr>
        <p:xfrm>
          <a:off x="5075555" y="1147763"/>
          <a:ext cx="2222500" cy="542925"/>
        </p:xfrm>
        <a:graphic>
          <a:graphicData uri="http://schemas.openxmlformats.org/presentationml/2006/ole">
            <mc:AlternateContent xmlns:mc="http://schemas.openxmlformats.org/markup-compatibility/2006">
              <mc:Choice xmlns:v="urn:schemas-microsoft-com:vml" Requires="v">
                <p:oleObj spid="_x0000_s3606" name="AxMath" r:id="rId6" imgW="1111680" imgH="271800" progId="Equation.AxMath">
                  <p:embed/>
                </p:oleObj>
              </mc:Choice>
              <mc:Fallback>
                <p:oleObj name="AxMath" r:id="rId6" imgW="1111680" imgH="271800" progId="Equation.AxMath">
                  <p:embed/>
                  <p:pic>
                    <p:nvPicPr>
                      <p:cNvPr id="0" name=""/>
                      <p:cNvPicPr/>
                      <p:nvPr/>
                    </p:nvPicPr>
                    <p:blipFill>
                      <a:blip r:embed="rId7"/>
                      <a:stretch>
                        <a:fillRect/>
                      </a:stretch>
                    </p:blipFill>
                    <p:spPr>
                      <a:xfrm>
                        <a:off x="5075555" y="1147763"/>
                        <a:ext cx="2222500" cy="542925"/>
                      </a:xfrm>
                      <a:prstGeom prst="rect">
                        <a:avLst/>
                      </a:prstGeom>
                      <a:solidFill>
                        <a:schemeClr val="accent4">
                          <a:lumMod val="20000"/>
                          <a:lumOff val="80000"/>
                        </a:schemeClr>
                      </a:solidFill>
                    </p:spPr>
                  </p:pic>
                </p:oleObj>
              </mc:Fallback>
            </mc:AlternateContent>
          </a:graphicData>
        </a:graphic>
      </p:graphicFrame>
      <p:graphicFrame>
        <p:nvGraphicFramePr>
          <p:cNvPr id="7" name="对象 6">
            <a:extLst>
              <a:ext uri="{FF2B5EF4-FFF2-40B4-BE49-F238E27FC236}">
                <a16:creationId xmlns:a16="http://schemas.microsoft.com/office/drawing/2014/main" xmlns="" id="{F201FC78-17C0-4A88-8C78-31C8158695E4}"/>
              </a:ext>
            </a:extLst>
          </p:cNvPr>
          <p:cNvGraphicFramePr>
            <a:graphicFrameLocks noChangeAspect="1"/>
          </p:cNvGraphicFramePr>
          <p:nvPr>
            <p:extLst>
              <p:ext uri="{D42A27DB-BD31-4B8C-83A1-F6EECF244321}">
                <p14:modId xmlns:p14="http://schemas.microsoft.com/office/powerpoint/2010/main" val="2079402090"/>
              </p:ext>
            </p:extLst>
          </p:nvPr>
        </p:nvGraphicFramePr>
        <p:xfrm>
          <a:off x="1680528" y="3194841"/>
          <a:ext cx="1908175" cy="542925"/>
        </p:xfrm>
        <a:graphic>
          <a:graphicData uri="http://schemas.openxmlformats.org/presentationml/2006/ole">
            <mc:AlternateContent xmlns:mc="http://schemas.openxmlformats.org/markup-compatibility/2006">
              <mc:Choice xmlns:v="urn:schemas-microsoft-com:vml" Requires="v">
                <p:oleObj spid="_x0000_s3607" name="AxMath" r:id="rId8" imgW="954360" imgH="271800" progId="Equation.AxMath">
                  <p:embed/>
                </p:oleObj>
              </mc:Choice>
              <mc:Fallback>
                <p:oleObj name="AxMath" r:id="rId8" imgW="954360" imgH="271800" progId="Equation.AxMath">
                  <p:embed/>
                  <p:pic>
                    <p:nvPicPr>
                      <p:cNvPr id="0" name=""/>
                      <p:cNvPicPr/>
                      <p:nvPr/>
                    </p:nvPicPr>
                    <p:blipFill>
                      <a:blip r:embed="rId9"/>
                      <a:stretch>
                        <a:fillRect/>
                      </a:stretch>
                    </p:blipFill>
                    <p:spPr>
                      <a:xfrm>
                        <a:off x="1680528" y="3194841"/>
                        <a:ext cx="1908175" cy="5429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xmlns="" id="{034DB198-52EE-4F53-B38A-D2AE693D52E2}"/>
              </a:ext>
            </a:extLst>
          </p:cNvPr>
          <p:cNvGraphicFramePr>
            <a:graphicFrameLocks noChangeAspect="1"/>
          </p:cNvGraphicFramePr>
          <p:nvPr>
            <p:extLst>
              <p:ext uri="{D42A27DB-BD31-4B8C-83A1-F6EECF244321}">
                <p14:modId xmlns:p14="http://schemas.microsoft.com/office/powerpoint/2010/main" val="1717703"/>
              </p:ext>
            </p:extLst>
          </p:nvPr>
        </p:nvGraphicFramePr>
        <p:xfrm>
          <a:off x="3218180" y="4230674"/>
          <a:ext cx="5029200" cy="1793875"/>
        </p:xfrm>
        <a:graphic>
          <a:graphicData uri="http://schemas.openxmlformats.org/presentationml/2006/ole">
            <mc:AlternateContent xmlns:mc="http://schemas.openxmlformats.org/markup-compatibility/2006">
              <mc:Choice xmlns:v="urn:schemas-microsoft-com:vml" Requires="v">
                <p:oleObj spid="_x0000_s3608" name="AxMath" r:id="rId10" imgW="2514240" imgH="897120" progId="Equation.AxMath">
                  <p:embed/>
                </p:oleObj>
              </mc:Choice>
              <mc:Fallback>
                <p:oleObj name="AxMath" r:id="rId10" imgW="2514240" imgH="897120" progId="Equation.AxMath">
                  <p:embed/>
                  <p:pic>
                    <p:nvPicPr>
                      <p:cNvPr id="0" name=""/>
                      <p:cNvPicPr/>
                      <p:nvPr/>
                    </p:nvPicPr>
                    <p:blipFill>
                      <a:blip r:embed="rId11"/>
                      <a:stretch>
                        <a:fillRect/>
                      </a:stretch>
                    </p:blipFill>
                    <p:spPr>
                      <a:xfrm>
                        <a:off x="3218180" y="4230674"/>
                        <a:ext cx="5029200" cy="1793875"/>
                      </a:xfrm>
                      <a:prstGeom prst="rect">
                        <a:avLst/>
                      </a:prstGeom>
                    </p:spPr>
                  </p:pic>
                </p:oleObj>
              </mc:Fallback>
            </mc:AlternateContent>
          </a:graphicData>
        </a:graphic>
      </p:graphicFrame>
    </p:spTree>
    <p:extLst>
      <p:ext uri="{BB962C8B-B14F-4D97-AF65-F5344CB8AC3E}">
        <p14:creationId xmlns:p14="http://schemas.microsoft.com/office/powerpoint/2010/main" val="102679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E5437FC-AE00-44AC-82B0-2121A583C281}"/>
              </a:ext>
            </a:extLst>
          </p:cNvPr>
          <p:cNvSpPr>
            <a:spLocks noGrp="1"/>
          </p:cNvSpPr>
          <p:nvPr>
            <p:ph type="title"/>
          </p:nvPr>
        </p:nvSpPr>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Manifold transfer</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753DFFB2-84DF-48C5-BBE0-291C778F5700}"/>
              </a:ext>
            </a:extLst>
          </p:cNvPr>
          <p:cNvSpPr>
            <a:spLocks noGrp="1"/>
          </p:cNvSpPr>
          <p:nvPr>
            <p:ph idx="1"/>
          </p:nvPr>
        </p:nvSpPr>
        <p:spPr>
          <a:xfrm>
            <a:off x="838200" y="1818640"/>
            <a:ext cx="10515600" cy="4358323"/>
          </a:xfrm>
        </p:spPr>
        <p:txBody>
          <a:bodyPr/>
          <a:lstStyle/>
          <a:p>
            <a:r>
              <a:rPr lang="en-US" altLang="zh-CN" sz="3200" b="1" dirty="0">
                <a:latin typeface="Times New Roman" panose="02020603050405020304" pitchFamily="18" charset="0"/>
                <a:cs typeface="Times New Roman" panose="02020603050405020304" pitchFamily="18" charset="0"/>
              </a:rPr>
              <a:t>Hypothesis:</a:t>
            </a:r>
          </a:p>
          <a:p>
            <a:pPr marL="0" indent="0">
              <a:buNone/>
            </a:pPr>
            <a:r>
              <a:rPr lang="en-US" altLang="zh-CN" dirty="0">
                <a:latin typeface="Times New Roman" panose="02020603050405020304" pitchFamily="18" charset="0"/>
                <a:cs typeface="Times New Roman" panose="02020603050405020304" pitchFamily="18" charset="0"/>
              </a:rPr>
              <a:t>  If two datasets follow similar distributions, they should have similar manifold structure              (source data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 and target data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Different from traditional domain adaptation assumption i.e., sufficient label information exists in source domain and few or none target labeled data are available in target domain, we focus on the case where few label information is available in source domain and only unlabeled data are available in target domain.</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a:extLst>
              <a:ext uri="{FF2B5EF4-FFF2-40B4-BE49-F238E27FC236}">
                <a16:creationId xmlns:a16="http://schemas.microsoft.com/office/drawing/2014/main" xmlns="" id="{6226EAF3-00EA-4814-80D0-B6BBB910040D}"/>
              </a:ext>
            </a:extLst>
          </p:cNvPr>
          <p:cNvGraphicFramePr>
            <a:graphicFrameLocks noChangeAspect="1"/>
          </p:cNvGraphicFramePr>
          <p:nvPr>
            <p:extLst>
              <p:ext uri="{D42A27DB-BD31-4B8C-83A1-F6EECF244321}">
                <p14:modId xmlns:p14="http://schemas.microsoft.com/office/powerpoint/2010/main" val="3870340471"/>
              </p:ext>
            </p:extLst>
          </p:nvPr>
        </p:nvGraphicFramePr>
        <p:xfrm>
          <a:off x="3595688" y="2812733"/>
          <a:ext cx="1146175" cy="457200"/>
        </p:xfrm>
        <a:graphic>
          <a:graphicData uri="http://schemas.openxmlformats.org/presentationml/2006/ole">
            <mc:AlternateContent xmlns:mc="http://schemas.openxmlformats.org/markup-compatibility/2006">
              <mc:Choice xmlns:v="urn:schemas-microsoft-com:vml" Requires="v">
                <p:oleObj spid="_x0000_s4228" name="AxMath" r:id="rId3" imgW="573120" imgH="229320" progId="Equation.AxMath">
                  <p:embed/>
                </p:oleObj>
              </mc:Choice>
              <mc:Fallback>
                <p:oleObj name="AxMath" r:id="rId3" imgW="573120" imgH="229320" progId="Equation.AxMath">
                  <p:embed/>
                  <p:pic>
                    <p:nvPicPr>
                      <p:cNvPr id="0" name=""/>
                      <p:cNvPicPr/>
                      <p:nvPr/>
                    </p:nvPicPr>
                    <p:blipFill>
                      <a:blip r:embed="rId4"/>
                      <a:stretch>
                        <a:fillRect/>
                      </a:stretch>
                    </p:blipFill>
                    <p:spPr>
                      <a:xfrm>
                        <a:off x="3595688" y="2812733"/>
                        <a:ext cx="1146175" cy="457200"/>
                      </a:xfrm>
                      <a:prstGeom prst="rect">
                        <a:avLst/>
                      </a:prstGeom>
                    </p:spPr>
                  </p:pic>
                </p:oleObj>
              </mc:Fallback>
            </mc:AlternateContent>
          </a:graphicData>
        </a:graphic>
      </p:graphicFrame>
    </p:spTree>
    <p:extLst>
      <p:ext uri="{BB962C8B-B14F-4D97-AF65-F5344CB8AC3E}">
        <p14:creationId xmlns:p14="http://schemas.microsoft.com/office/powerpoint/2010/main" val="299049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F0F8648-D9D5-4773-B2D0-9E8A351454F0}"/>
              </a:ext>
            </a:extLst>
          </p:cNvPr>
          <p:cNvSpPr>
            <a:spLocks noGrp="1"/>
          </p:cNvSpPr>
          <p:nvPr>
            <p:ph type="title"/>
          </p:nvPr>
        </p:nvSpPr>
        <p:spPr/>
        <p:txBody>
          <a:bodyPr>
            <a:normAutofit/>
          </a:bodyPr>
          <a:lstStyle/>
          <a:p>
            <a:pPr marL="571500" indent="-571500">
              <a:buFont typeface="Wingdings" panose="05000000000000000000" pitchFamily="2" charset="2"/>
              <a:buChar char="n"/>
            </a:pPr>
            <a:r>
              <a:rPr lang="en-US" altLang="zh-CN" sz="3600" dirty="0">
                <a:latin typeface="Times New Roman" panose="02020603050405020304" pitchFamily="18" charset="0"/>
                <a:cs typeface="Times New Roman" panose="02020603050405020304" pitchFamily="18" charset="0"/>
              </a:rPr>
              <a:t>Manifold transfer</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5CFCB0F5-B1F1-4EEE-B49E-332E58281130}"/>
              </a:ext>
            </a:extLst>
          </p:cNvPr>
          <p:cNvSpPr>
            <a:spLocks noGrp="1"/>
          </p:cNvSpPr>
          <p:nvPr>
            <p:ph idx="1"/>
          </p:nvPr>
        </p:nvSpPr>
        <p:spPr/>
        <p:txBody>
          <a:bodyPr/>
          <a:lstStyle/>
          <a:p>
            <a:pPr>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Learning approach:</a:t>
            </a:r>
          </a:p>
          <a:p>
            <a:r>
              <a:rPr lang="en-US" altLang="zh-CN" dirty="0">
                <a:latin typeface="Times New Roman" panose="02020603050405020304" pitchFamily="18" charset="0"/>
                <a:cs typeface="Times New Roman" panose="02020603050405020304" pitchFamily="18" charset="0"/>
              </a:rPr>
              <a:t>Step1: </a:t>
            </a:r>
          </a:p>
          <a:p>
            <a:r>
              <a:rPr lang="en-US" altLang="zh-CN" dirty="0">
                <a:latin typeface="Times New Roman" panose="02020603050405020304" pitchFamily="18" charset="0"/>
                <a:cs typeface="Times New Roman" panose="02020603050405020304" pitchFamily="18" charset="0"/>
              </a:rPr>
              <a:t>Step2:</a:t>
            </a:r>
          </a:p>
          <a:p>
            <a:r>
              <a:rPr lang="en-US" altLang="zh-CN" dirty="0">
                <a:latin typeface="Times New Roman" panose="02020603050405020304" pitchFamily="18" charset="0"/>
                <a:cs typeface="Times New Roman" panose="02020603050405020304" pitchFamily="18" charset="0"/>
              </a:rPr>
              <a:t>Step3:</a:t>
            </a:r>
          </a:p>
          <a:p>
            <a:endParaRPr lang="zh-CN" altLang="en-US" dirty="0"/>
          </a:p>
        </p:txBody>
      </p:sp>
      <p:graphicFrame>
        <p:nvGraphicFramePr>
          <p:cNvPr id="4" name="对象 3">
            <a:extLst>
              <a:ext uri="{FF2B5EF4-FFF2-40B4-BE49-F238E27FC236}">
                <a16:creationId xmlns:a16="http://schemas.microsoft.com/office/drawing/2014/main" xmlns="" id="{BD13E35B-13A1-4D9D-89B5-1999CDEACFB5}"/>
              </a:ext>
            </a:extLst>
          </p:cNvPr>
          <p:cNvGraphicFramePr>
            <a:graphicFrameLocks noChangeAspect="1"/>
          </p:cNvGraphicFramePr>
          <p:nvPr>
            <p:extLst>
              <p:ext uri="{D42A27DB-BD31-4B8C-83A1-F6EECF244321}">
                <p14:modId xmlns:p14="http://schemas.microsoft.com/office/powerpoint/2010/main" val="1344455542"/>
              </p:ext>
            </p:extLst>
          </p:nvPr>
        </p:nvGraphicFramePr>
        <p:xfrm>
          <a:off x="2834640" y="2403158"/>
          <a:ext cx="1733550" cy="463550"/>
        </p:xfrm>
        <a:graphic>
          <a:graphicData uri="http://schemas.openxmlformats.org/presentationml/2006/ole">
            <mc:AlternateContent xmlns:mc="http://schemas.openxmlformats.org/markup-compatibility/2006">
              <mc:Choice xmlns:v="urn:schemas-microsoft-com:vml" Requires="v">
                <p:oleObj spid="_x0000_s5811" name="AxMath" r:id="rId3" imgW="866520" imgH="231120" progId="Equation.AxMath">
                  <p:embed/>
                </p:oleObj>
              </mc:Choice>
              <mc:Fallback>
                <p:oleObj name="AxMath" r:id="rId3" imgW="866520" imgH="231120" progId="Equation.AxMath">
                  <p:embed/>
                  <p:pic>
                    <p:nvPicPr>
                      <p:cNvPr id="0" name=""/>
                      <p:cNvPicPr/>
                      <p:nvPr/>
                    </p:nvPicPr>
                    <p:blipFill>
                      <a:blip r:embed="rId4"/>
                      <a:stretch>
                        <a:fillRect/>
                      </a:stretch>
                    </p:blipFill>
                    <p:spPr>
                      <a:xfrm>
                        <a:off x="2834640" y="2403158"/>
                        <a:ext cx="1733550" cy="46355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368D062B-C1DE-4719-990B-1381D2F36378}"/>
              </a:ext>
            </a:extLst>
          </p:cNvPr>
          <p:cNvGraphicFramePr>
            <a:graphicFrameLocks noChangeAspect="1"/>
          </p:cNvGraphicFramePr>
          <p:nvPr>
            <p:extLst>
              <p:ext uri="{D42A27DB-BD31-4B8C-83A1-F6EECF244321}">
                <p14:modId xmlns:p14="http://schemas.microsoft.com/office/powerpoint/2010/main" val="4007064760"/>
              </p:ext>
            </p:extLst>
          </p:nvPr>
        </p:nvGraphicFramePr>
        <p:xfrm>
          <a:off x="2834640" y="2847976"/>
          <a:ext cx="1889125" cy="542925"/>
        </p:xfrm>
        <a:graphic>
          <a:graphicData uri="http://schemas.openxmlformats.org/presentationml/2006/ole">
            <mc:AlternateContent xmlns:mc="http://schemas.openxmlformats.org/markup-compatibility/2006">
              <mc:Choice xmlns:v="urn:schemas-microsoft-com:vml" Requires="v">
                <p:oleObj spid="_x0000_s5812" name="AxMath" r:id="rId5" imgW="945000" imgH="271800" progId="Equation.AxMath">
                  <p:embed/>
                </p:oleObj>
              </mc:Choice>
              <mc:Fallback>
                <p:oleObj name="AxMath" r:id="rId5" imgW="945000" imgH="271800" progId="Equation.AxMath">
                  <p:embed/>
                  <p:pic>
                    <p:nvPicPr>
                      <p:cNvPr id="0" name=""/>
                      <p:cNvPicPr/>
                      <p:nvPr/>
                    </p:nvPicPr>
                    <p:blipFill>
                      <a:blip r:embed="rId6"/>
                      <a:stretch>
                        <a:fillRect/>
                      </a:stretch>
                    </p:blipFill>
                    <p:spPr>
                      <a:xfrm>
                        <a:off x="2834640" y="2847976"/>
                        <a:ext cx="1889125" cy="5429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xmlns="" id="{49F1BC0C-F7D5-46C3-B519-C321E39711DA}"/>
              </a:ext>
            </a:extLst>
          </p:cNvPr>
          <p:cNvGraphicFramePr>
            <a:graphicFrameLocks noChangeAspect="1"/>
          </p:cNvGraphicFramePr>
          <p:nvPr>
            <p:extLst>
              <p:ext uri="{D42A27DB-BD31-4B8C-83A1-F6EECF244321}">
                <p14:modId xmlns:p14="http://schemas.microsoft.com/office/powerpoint/2010/main" val="4157702264"/>
              </p:ext>
            </p:extLst>
          </p:nvPr>
        </p:nvGraphicFramePr>
        <p:xfrm>
          <a:off x="9357360" y="2826860"/>
          <a:ext cx="1949450" cy="542925"/>
        </p:xfrm>
        <a:graphic>
          <a:graphicData uri="http://schemas.openxmlformats.org/presentationml/2006/ole">
            <mc:AlternateContent xmlns:mc="http://schemas.openxmlformats.org/markup-compatibility/2006">
              <mc:Choice xmlns:v="urn:schemas-microsoft-com:vml" Requires="v">
                <p:oleObj spid="_x0000_s5813" name="AxMath" r:id="rId7" imgW="974520" imgH="271800" progId="Equation.AxMath">
                  <p:embed/>
                </p:oleObj>
              </mc:Choice>
              <mc:Fallback>
                <p:oleObj name="AxMath" r:id="rId7" imgW="974520" imgH="271800" progId="Equation.AxMath">
                  <p:embed/>
                  <p:pic>
                    <p:nvPicPr>
                      <p:cNvPr id="5" name="对象 4">
                        <a:extLst>
                          <a:ext uri="{FF2B5EF4-FFF2-40B4-BE49-F238E27FC236}">
                            <a16:creationId xmlns:a16="http://schemas.microsoft.com/office/drawing/2014/main" xmlns="" id="{368D062B-C1DE-4719-990B-1381D2F36378}"/>
                          </a:ext>
                        </a:extLst>
                      </p:cNvPr>
                      <p:cNvPicPr/>
                      <p:nvPr/>
                    </p:nvPicPr>
                    <p:blipFill>
                      <a:blip r:embed="rId8"/>
                      <a:stretch>
                        <a:fillRect/>
                      </a:stretch>
                    </p:blipFill>
                    <p:spPr>
                      <a:xfrm>
                        <a:off x="9357360" y="2826860"/>
                        <a:ext cx="1949450" cy="5429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xmlns="" id="{82732882-DD72-4AC8-97D1-474F65AAAB04}"/>
              </a:ext>
            </a:extLst>
          </p:cNvPr>
          <p:cNvGraphicFramePr>
            <a:graphicFrameLocks noChangeAspect="1"/>
          </p:cNvGraphicFramePr>
          <p:nvPr>
            <p:extLst>
              <p:ext uri="{D42A27DB-BD31-4B8C-83A1-F6EECF244321}">
                <p14:modId xmlns:p14="http://schemas.microsoft.com/office/powerpoint/2010/main" val="3779790364"/>
              </p:ext>
            </p:extLst>
          </p:nvPr>
        </p:nvGraphicFramePr>
        <p:xfrm>
          <a:off x="5324475" y="2891312"/>
          <a:ext cx="3432175" cy="454025"/>
        </p:xfrm>
        <a:graphic>
          <a:graphicData uri="http://schemas.openxmlformats.org/presentationml/2006/ole">
            <mc:AlternateContent xmlns:mc="http://schemas.openxmlformats.org/markup-compatibility/2006">
              <mc:Choice xmlns:v="urn:schemas-microsoft-com:vml" Requires="v">
                <p:oleObj spid="_x0000_s5814" name="AxMath" r:id="rId9" imgW="1716840" imgH="227520" progId="Equation.AxMath">
                  <p:embed/>
                </p:oleObj>
              </mc:Choice>
              <mc:Fallback>
                <p:oleObj name="AxMath" r:id="rId9" imgW="1716840" imgH="227520" progId="Equation.AxMath">
                  <p:embed/>
                  <p:pic>
                    <p:nvPicPr>
                      <p:cNvPr id="0" name=""/>
                      <p:cNvPicPr/>
                      <p:nvPr/>
                    </p:nvPicPr>
                    <p:blipFill>
                      <a:blip r:embed="rId10"/>
                      <a:stretch>
                        <a:fillRect/>
                      </a:stretch>
                    </p:blipFill>
                    <p:spPr>
                      <a:xfrm>
                        <a:off x="5324475" y="2891312"/>
                        <a:ext cx="3432175" cy="4540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xmlns="" id="{9765CA9A-3DE4-493C-99FA-BE5DB36EE896}"/>
              </a:ext>
            </a:extLst>
          </p:cNvPr>
          <p:cNvGraphicFramePr>
            <a:graphicFrameLocks noChangeAspect="1"/>
          </p:cNvGraphicFramePr>
          <p:nvPr>
            <p:extLst>
              <p:ext uri="{D42A27DB-BD31-4B8C-83A1-F6EECF244321}">
                <p14:modId xmlns:p14="http://schemas.microsoft.com/office/powerpoint/2010/main" val="1972568446"/>
              </p:ext>
            </p:extLst>
          </p:nvPr>
        </p:nvGraphicFramePr>
        <p:xfrm>
          <a:off x="3695065" y="4259738"/>
          <a:ext cx="4657725" cy="1793875"/>
        </p:xfrm>
        <a:graphic>
          <a:graphicData uri="http://schemas.openxmlformats.org/presentationml/2006/ole">
            <mc:AlternateContent xmlns:mc="http://schemas.openxmlformats.org/markup-compatibility/2006">
              <mc:Choice xmlns:v="urn:schemas-microsoft-com:vml" Requires="v">
                <p:oleObj spid="_x0000_s5815" name="AxMath" r:id="rId11" imgW="2329200" imgH="897120" progId="Equation.AxMath">
                  <p:embed/>
                </p:oleObj>
              </mc:Choice>
              <mc:Fallback>
                <p:oleObj name="AxMath" r:id="rId11" imgW="2329200" imgH="897120" progId="Equation.AxMath">
                  <p:embed/>
                  <p:pic>
                    <p:nvPicPr>
                      <p:cNvPr id="0" name=""/>
                      <p:cNvPicPr/>
                      <p:nvPr/>
                    </p:nvPicPr>
                    <p:blipFill>
                      <a:blip r:embed="rId12"/>
                      <a:stretch>
                        <a:fillRect/>
                      </a:stretch>
                    </p:blipFill>
                    <p:spPr>
                      <a:xfrm>
                        <a:off x="3695065" y="4259738"/>
                        <a:ext cx="4657725" cy="179387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xmlns="" id="{9D199C3A-122F-4DD2-AB42-55F229D30413}"/>
              </a:ext>
            </a:extLst>
          </p:cNvPr>
          <p:cNvGraphicFramePr>
            <a:graphicFrameLocks noChangeAspect="1"/>
          </p:cNvGraphicFramePr>
          <p:nvPr>
            <p:extLst>
              <p:ext uri="{D42A27DB-BD31-4B8C-83A1-F6EECF244321}">
                <p14:modId xmlns:p14="http://schemas.microsoft.com/office/powerpoint/2010/main" val="3988634525"/>
              </p:ext>
            </p:extLst>
          </p:nvPr>
        </p:nvGraphicFramePr>
        <p:xfrm>
          <a:off x="2834640" y="3390900"/>
          <a:ext cx="1720850" cy="542925"/>
        </p:xfrm>
        <a:graphic>
          <a:graphicData uri="http://schemas.openxmlformats.org/presentationml/2006/ole">
            <mc:AlternateContent xmlns:mc="http://schemas.openxmlformats.org/markup-compatibility/2006">
              <mc:Choice xmlns:v="urn:schemas-microsoft-com:vml" Requires="v">
                <p:oleObj spid="_x0000_s5816" name="AxMath" r:id="rId13" imgW="860760" imgH="271800" progId="Equation.AxMath">
                  <p:embed/>
                </p:oleObj>
              </mc:Choice>
              <mc:Fallback>
                <p:oleObj name="AxMath" r:id="rId13" imgW="860760" imgH="271800" progId="Equation.AxMath">
                  <p:embed/>
                  <p:pic>
                    <p:nvPicPr>
                      <p:cNvPr id="0" name=""/>
                      <p:cNvPicPr/>
                      <p:nvPr/>
                    </p:nvPicPr>
                    <p:blipFill>
                      <a:blip r:embed="rId14"/>
                      <a:stretch>
                        <a:fillRect/>
                      </a:stretch>
                    </p:blipFill>
                    <p:spPr>
                      <a:xfrm>
                        <a:off x="2834640" y="3390900"/>
                        <a:ext cx="1720850" cy="542925"/>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xmlns="" id="{796048C0-8C61-4E2E-8565-E34CD6CDEAD0}"/>
              </a:ext>
            </a:extLst>
          </p:cNvPr>
          <p:cNvSpPr txBox="1"/>
          <p:nvPr/>
        </p:nvSpPr>
        <p:spPr>
          <a:xfrm>
            <a:off x="5324475" y="2408079"/>
            <a:ext cx="3623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Relaxation Nystrom  approximation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2223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511</Words>
  <Application>Microsoft Office PowerPoint</Application>
  <PresentationFormat>宽屏</PresentationFormat>
  <Paragraphs>127</Paragraphs>
  <Slides>16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4" baseType="lpstr">
      <vt:lpstr>等线</vt:lpstr>
      <vt:lpstr>等线 Light</vt:lpstr>
      <vt:lpstr>Arial</vt:lpstr>
      <vt:lpstr>Cambria Math</vt:lpstr>
      <vt:lpstr>Times New Roman</vt:lpstr>
      <vt:lpstr>Wingdings</vt:lpstr>
      <vt:lpstr>Office 主题​​</vt:lpstr>
      <vt:lpstr>AxMath</vt:lpstr>
      <vt:lpstr>Domain adaptation                                      -- manifold transfer</vt:lpstr>
      <vt:lpstr>Domain adaptation</vt:lpstr>
      <vt:lpstr>Previous works</vt:lpstr>
      <vt:lpstr>Nystrom kernel approximation(一)</vt:lpstr>
      <vt:lpstr>Nystrom kernel approximation(二)</vt:lpstr>
      <vt:lpstr>Nystrom kernel approximation(三)</vt:lpstr>
      <vt:lpstr>Previous works</vt:lpstr>
      <vt:lpstr>Manifold transfer</vt:lpstr>
      <vt:lpstr>Manifold transfer</vt:lpstr>
      <vt:lpstr>Manifold transfer </vt:lpstr>
      <vt:lpstr>Experiments </vt:lpstr>
      <vt:lpstr>Experiments</vt:lpstr>
      <vt:lpstr>Experiments</vt:lpstr>
      <vt:lpstr>Experiments</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adaptation                                  --manifold transfer</dc:title>
  <dc:creator>DELL</dc:creator>
  <cp:lastModifiedBy>FuSichao</cp:lastModifiedBy>
  <cp:revision>105</cp:revision>
  <dcterms:created xsi:type="dcterms:W3CDTF">2019-03-12T07:43:52Z</dcterms:created>
  <dcterms:modified xsi:type="dcterms:W3CDTF">2019-03-16T07:55:22Z</dcterms:modified>
</cp:coreProperties>
</file>