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2" r:id="rId5"/>
    <p:sldId id="314" r:id="rId6"/>
    <p:sldId id="316" r:id="rId7"/>
    <p:sldId id="321" r:id="rId8"/>
    <p:sldId id="31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641C-1105-42D0-96D8-2EE7AB8483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2195A7-3F3C-49C1-AC0F-3B2B924BA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0C52-3DD7-4F25-BDC3-2E69F2B4C923}"/>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4770AE1E-2523-40CE-BE9B-B450F12227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40E0F6-0298-4789-A83D-3D2EBB7223FE}"/>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348178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C44DF-98A1-4654-8992-EEC5E90902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2B0D4B-0E1D-441C-BD7D-597346F17F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E09F72-3540-4FD1-9E3D-E95BEADCC112}"/>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69995286-1412-4F82-BA3D-E0CA5FB87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34535A-A46C-498D-92B9-0FDFE2C50CEF}"/>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236195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DE2FD3-93EB-4719-B365-893D18EDF4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62B9AA-8247-40C1-B970-975F0B9EEE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69C122-37C1-4963-9F3B-08F7332E991B}"/>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73F92654-159D-4471-B2BC-0F1112755F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7B2940-CEE6-4C2D-BF4B-518512122E04}"/>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422832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439926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46C74-172F-4FF8-88B2-F3D904612C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BE252A-2176-4B80-8230-15E04311C0D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A113852-52B2-4239-91F9-D98776BF779C}"/>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24350D19-C8A5-4E0A-98CA-DDF3F361DA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947D01-6B53-4FD1-BA4E-14A6D078C13F}"/>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161688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4722C-7093-4E93-A9B0-0E6F30F620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454E36-69C7-4368-BEAF-8D23DFA96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1832E1-289E-4CDC-B4FA-A000F331810F}"/>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2AC4F909-665E-43E2-9B2A-ACABDFEB9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92D3C6-7550-4AFB-93E3-7A12F210CAE0}"/>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4150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365FA-CCDC-42B1-87F0-EBEC7D23E4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6D60BE-D1F2-4EF7-A7FC-62266E0E39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88863B-120D-4F2F-A8E7-FD1ADA8C43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1B8B000-1945-497F-8159-5C84D93D8ADE}"/>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6" name="页脚占位符 5">
            <a:extLst>
              <a:ext uri="{FF2B5EF4-FFF2-40B4-BE49-F238E27FC236}">
                <a16:creationId xmlns:a16="http://schemas.microsoft.com/office/drawing/2014/main" id="{2D45BD72-0EFF-4830-AD2F-F64F2E86FD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2DBC71-B1CB-41F6-9B77-4995B90755EC}"/>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373111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C7F82-46FC-471E-A552-F0457A2F61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95259C-9DF9-422C-AFD0-474DFA34E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B8EF2DD-011F-45F3-A469-45FB3CA421B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563CF29-07CD-417D-B3D2-4B8F6B094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91179C-1B4D-42B5-9A31-1555EA5AD5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AF13613-D5D6-4342-8CC7-3B66DABD08F3}"/>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8" name="页脚占位符 7">
            <a:extLst>
              <a:ext uri="{FF2B5EF4-FFF2-40B4-BE49-F238E27FC236}">
                <a16:creationId xmlns:a16="http://schemas.microsoft.com/office/drawing/2014/main" id="{0CE3DDB1-BF31-4755-B23D-05FA59790C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A32E84-B94A-4203-8C42-8CE5E4F0FD94}"/>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3831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0966A-DB57-446F-9EAC-4479420D25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00620F-0DBE-4772-8565-81733DD88AF1}"/>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4" name="页脚占位符 3">
            <a:extLst>
              <a:ext uri="{FF2B5EF4-FFF2-40B4-BE49-F238E27FC236}">
                <a16:creationId xmlns:a16="http://schemas.microsoft.com/office/drawing/2014/main" id="{47158927-F308-4B1B-97B9-6BB40E9AFC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EDFC88-055D-4A21-B405-33FB71DD7854}"/>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276694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7012BC-7220-4ACF-A62A-5C72B7FD3279}"/>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3" name="页脚占位符 2">
            <a:extLst>
              <a:ext uri="{FF2B5EF4-FFF2-40B4-BE49-F238E27FC236}">
                <a16:creationId xmlns:a16="http://schemas.microsoft.com/office/drawing/2014/main" id="{630B49AD-DBB7-41F3-9B1E-7255C5A0AD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5E5EFC-3B3A-437F-93EB-534315BD20C4}"/>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297023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D0FEF-C030-4BA5-B59B-1689825A66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2E20F8-1556-4034-BBF6-A4BA16657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CEBBCD2-960F-4F97-83FC-D9601604D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EDFE36-9A46-4352-8BF9-79E592A0F719}"/>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6" name="页脚占位符 5">
            <a:extLst>
              <a:ext uri="{FF2B5EF4-FFF2-40B4-BE49-F238E27FC236}">
                <a16:creationId xmlns:a16="http://schemas.microsoft.com/office/drawing/2014/main" id="{8F9C8D8B-EEF1-47CD-81C1-9AEB1F6A70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297D3E-131E-4A25-8EEC-7ED790240F6F}"/>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8831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5AEFC-8F2A-49A8-B0FD-C1129CB20F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DBB2AD-CFD8-44E7-922D-5D48A62FF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DEEA4E-1FF3-4BD9-867B-3328AE383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9C2209-0185-4C29-935D-18980693DE5F}"/>
              </a:ext>
            </a:extLst>
          </p:cNvPr>
          <p:cNvSpPr>
            <a:spLocks noGrp="1"/>
          </p:cNvSpPr>
          <p:nvPr>
            <p:ph type="dt" sz="half" idx="10"/>
          </p:nvPr>
        </p:nvSpPr>
        <p:spPr/>
        <p:txBody>
          <a:bodyPr/>
          <a:lstStyle/>
          <a:p>
            <a:fld id="{10B8A414-4FF6-4212-90A4-C5E562FDAC9A}" type="datetimeFigureOut">
              <a:rPr lang="zh-CN" altLang="en-US" smtClean="0"/>
              <a:t>2019/12/13</a:t>
            </a:fld>
            <a:endParaRPr lang="zh-CN" altLang="en-US"/>
          </a:p>
        </p:txBody>
      </p:sp>
      <p:sp>
        <p:nvSpPr>
          <p:cNvPr id="6" name="页脚占位符 5">
            <a:extLst>
              <a:ext uri="{FF2B5EF4-FFF2-40B4-BE49-F238E27FC236}">
                <a16:creationId xmlns:a16="http://schemas.microsoft.com/office/drawing/2014/main" id="{82AD43E8-230D-4630-82EA-BABDF931A0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B1E84B-337A-4D0A-B68C-06EA0038AE2A}"/>
              </a:ext>
            </a:extLst>
          </p:cNvPr>
          <p:cNvSpPr>
            <a:spLocks noGrp="1"/>
          </p:cNvSpPr>
          <p:nvPr>
            <p:ph type="sldNum" sz="quarter" idx="12"/>
          </p:nvPr>
        </p:nvSpPr>
        <p:spPr/>
        <p:txBody>
          <a:body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81696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2CFD22-2C8E-4D56-8695-EE4AE2338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1237A95-549D-46DB-A1D6-F104D5256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9379E8-7746-4C2A-A4A9-DD1A9C2B3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8A414-4FF6-4212-90A4-C5E562FDAC9A}" type="datetimeFigureOut">
              <a:rPr lang="zh-CN" altLang="en-US" smtClean="0"/>
              <a:t>2019/12/13</a:t>
            </a:fld>
            <a:endParaRPr lang="zh-CN" altLang="en-US"/>
          </a:p>
        </p:txBody>
      </p:sp>
      <p:sp>
        <p:nvSpPr>
          <p:cNvPr id="5" name="页脚占位符 4">
            <a:extLst>
              <a:ext uri="{FF2B5EF4-FFF2-40B4-BE49-F238E27FC236}">
                <a16:creationId xmlns:a16="http://schemas.microsoft.com/office/drawing/2014/main" id="{61C133E3-58BD-409F-92EE-ECB478641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128AB6-A508-4011-85F3-F11F16316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AD116-5985-48FC-A29C-6F4113F5C5F3}" type="slidenum">
              <a:rPr lang="zh-CN" altLang="en-US" smtClean="0"/>
              <a:t>‹#›</a:t>
            </a:fld>
            <a:endParaRPr lang="zh-CN" altLang="en-US"/>
          </a:p>
        </p:txBody>
      </p:sp>
    </p:spTree>
    <p:extLst>
      <p:ext uri="{BB962C8B-B14F-4D97-AF65-F5344CB8AC3E}">
        <p14:creationId xmlns:p14="http://schemas.microsoft.com/office/powerpoint/2010/main" val="24754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1</a:t>
            </a:fld>
            <a:endParaRPr lang="zh-CN" altLang="en-US" dirty="0"/>
          </a:p>
        </p:txBody>
      </p:sp>
      <p:sp>
        <p:nvSpPr>
          <p:cNvPr id="2" name="矩形 1">
            <a:extLst>
              <a:ext uri="{FF2B5EF4-FFF2-40B4-BE49-F238E27FC236}">
                <a16:creationId xmlns:a16="http://schemas.microsoft.com/office/drawing/2014/main" id="{F5156484-DB16-48E9-B38E-77DAAC7449F8}"/>
              </a:ext>
            </a:extLst>
          </p:cNvPr>
          <p:cNvSpPr/>
          <p:nvPr/>
        </p:nvSpPr>
        <p:spPr>
          <a:xfrm>
            <a:off x="1752600" y="2785795"/>
            <a:ext cx="8686800" cy="1569660"/>
          </a:xfrm>
          <a:prstGeom prst="rect">
            <a:avLst/>
          </a:prstGeom>
        </p:spPr>
        <p:txBody>
          <a:bodyPr wrap="square">
            <a:spAutoFit/>
          </a:bodyPr>
          <a:lstStyle/>
          <a:p>
            <a:pPr algn="ctr"/>
            <a:r>
              <a:rPr lang="en-US" altLang="zh-CN" sz="3200" dirty="0">
                <a:solidFill>
                  <a:srgbClr val="000000"/>
                </a:solidFill>
                <a:latin typeface="Times-Roman"/>
              </a:rPr>
              <a:t>Extrapolated full waveform inversion with deep learning </a:t>
            </a:r>
            <a:br>
              <a:rPr lang="en-US" altLang="zh-CN" sz="3200" dirty="0">
                <a:solidFill>
                  <a:srgbClr val="000000"/>
                </a:solidFill>
                <a:latin typeface="Times-Roman"/>
              </a:rPr>
            </a:br>
            <a:endParaRPr lang="zh-CN" altLang="en-US" sz="3200" dirty="0">
              <a:solidFill>
                <a:srgbClr val="000000"/>
              </a:solidFill>
              <a:latin typeface="Times-Roman"/>
            </a:endParaRPr>
          </a:p>
        </p:txBody>
      </p:sp>
    </p:spTree>
    <p:extLst>
      <p:ext uri="{BB962C8B-B14F-4D97-AF65-F5344CB8AC3E}">
        <p14:creationId xmlns:p14="http://schemas.microsoft.com/office/powerpoint/2010/main" val="344533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2</a:t>
            </a:fld>
            <a:endParaRPr lang="zh-CN" altLang="en-US" dirty="0"/>
          </a:p>
        </p:txBody>
      </p:sp>
      <p:sp>
        <p:nvSpPr>
          <p:cNvPr id="2" name="矩形 1">
            <a:extLst>
              <a:ext uri="{FF2B5EF4-FFF2-40B4-BE49-F238E27FC236}">
                <a16:creationId xmlns:a16="http://schemas.microsoft.com/office/drawing/2014/main" id="{9C06DEB5-6D31-4E63-8B18-43A795FA53DA}"/>
              </a:ext>
            </a:extLst>
          </p:cNvPr>
          <p:cNvSpPr/>
          <p:nvPr/>
        </p:nvSpPr>
        <p:spPr>
          <a:xfrm>
            <a:off x="914400" y="1203960"/>
            <a:ext cx="10347960" cy="4031873"/>
          </a:xfrm>
          <a:prstGeom prst="rect">
            <a:avLst/>
          </a:prstGeom>
        </p:spPr>
        <p:txBody>
          <a:bodyPr wrap="square">
            <a:spAutoFit/>
          </a:bodyPr>
          <a:lstStyle/>
          <a:p>
            <a:endParaRPr lang="en-US" altLang="zh-CN" sz="2000" dirty="0">
              <a:solidFill>
                <a:srgbClr val="000000"/>
              </a:solidFill>
              <a:latin typeface="CMR10"/>
            </a:endParaRPr>
          </a:p>
          <a:p>
            <a:r>
              <a:rPr lang="en-US" altLang="zh-CN" sz="2400" dirty="0">
                <a:solidFill>
                  <a:srgbClr val="000000"/>
                </a:solidFill>
                <a:latin typeface="Times-Roman"/>
              </a:rPr>
              <a:t>The lack of low frequency information and a good initial model can seriously affect the success of full waveform inversion (FWI) </a:t>
            </a:r>
            <a:br>
              <a:rPr lang="en-US" altLang="zh-CN" sz="2400" dirty="0">
                <a:solidFill>
                  <a:srgbClr val="000000"/>
                </a:solidFill>
                <a:latin typeface="Times-Roman"/>
              </a:rPr>
            </a:br>
            <a:endParaRPr lang="en-US" altLang="zh-CN" sz="2400" dirty="0">
              <a:solidFill>
                <a:srgbClr val="000000"/>
              </a:solidFill>
              <a:latin typeface="Times-Roman"/>
            </a:endParaRPr>
          </a:p>
          <a:p>
            <a:r>
              <a:rPr lang="en-US" altLang="zh-CN" sz="2400" dirty="0">
                <a:solidFill>
                  <a:srgbClr val="000000"/>
                </a:solidFill>
                <a:latin typeface="Times-Roman"/>
              </a:rPr>
              <a:t>Because of the acquisition limitation in seismic processing, the input data for seismic inversion are typically limited to a band above 3Hz.</a:t>
            </a:r>
          </a:p>
          <a:p>
            <a:endParaRPr lang="en-US" altLang="zh-CN" sz="2400" dirty="0">
              <a:solidFill>
                <a:srgbClr val="000000"/>
              </a:solidFill>
              <a:latin typeface="Times-Roman"/>
            </a:endParaRPr>
          </a:p>
          <a:p>
            <a:r>
              <a:rPr lang="en-US" altLang="zh-CN" sz="2400" dirty="0">
                <a:solidFill>
                  <a:srgbClr val="000000"/>
                </a:solidFill>
                <a:latin typeface="Times-Roman"/>
              </a:rPr>
              <a:t>This paper propose an architecture of convolutional neural network (CNN) to automatically extrapolate the missing low frequencies without preprocessing and post-processing steps. </a:t>
            </a:r>
            <a:br>
              <a:rPr lang="en-US" altLang="zh-CN" sz="2000" dirty="0"/>
            </a:br>
            <a:endParaRPr lang="zh-CN" altLang="en-US" sz="2000" dirty="0"/>
          </a:p>
        </p:txBody>
      </p:sp>
      <p:sp>
        <p:nvSpPr>
          <p:cNvPr id="3" name="文本框 2">
            <a:extLst>
              <a:ext uri="{FF2B5EF4-FFF2-40B4-BE49-F238E27FC236}">
                <a16:creationId xmlns:a16="http://schemas.microsoft.com/office/drawing/2014/main" id="{C215AF62-8511-4D99-A361-C4C5FD9231C1}"/>
              </a:ext>
            </a:extLst>
          </p:cNvPr>
          <p:cNvSpPr txBox="1"/>
          <p:nvPr/>
        </p:nvSpPr>
        <p:spPr>
          <a:xfrm>
            <a:off x="914400" y="335280"/>
            <a:ext cx="2191626"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Background</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03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3</a:t>
            </a:fld>
            <a:endParaRPr lang="zh-CN" altLang="en-US" dirty="0"/>
          </a:p>
        </p:txBody>
      </p:sp>
      <p:pic>
        <p:nvPicPr>
          <p:cNvPr id="2" name="图片 1">
            <a:extLst>
              <a:ext uri="{FF2B5EF4-FFF2-40B4-BE49-F238E27FC236}">
                <a16:creationId xmlns:a16="http://schemas.microsoft.com/office/drawing/2014/main" id="{B7BACD66-25E2-494D-8D5C-449612657A6C}"/>
              </a:ext>
            </a:extLst>
          </p:cNvPr>
          <p:cNvPicPr>
            <a:picLocks noChangeAspect="1"/>
          </p:cNvPicPr>
          <p:nvPr/>
        </p:nvPicPr>
        <p:blipFill>
          <a:blip r:embed="rId2"/>
          <a:stretch>
            <a:fillRect/>
          </a:stretch>
        </p:blipFill>
        <p:spPr>
          <a:xfrm>
            <a:off x="1136397" y="945735"/>
            <a:ext cx="9213911" cy="3631682"/>
          </a:xfrm>
          <a:prstGeom prst="rect">
            <a:avLst/>
          </a:prstGeom>
        </p:spPr>
      </p:pic>
      <p:sp>
        <p:nvSpPr>
          <p:cNvPr id="3" name="矩形 2">
            <a:extLst>
              <a:ext uri="{FF2B5EF4-FFF2-40B4-BE49-F238E27FC236}">
                <a16:creationId xmlns:a16="http://schemas.microsoft.com/office/drawing/2014/main" id="{1D71F0B7-C4B3-4A71-8CBE-3F50D51A1415}"/>
              </a:ext>
            </a:extLst>
          </p:cNvPr>
          <p:cNvSpPr/>
          <p:nvPr/>
        </p:nvSpPr>
        <p:spPr>
          <a:xfrm>
            <a:off x="1136397" y="4577417"/>
            <a:ext cx="10461243" cy="1846659"/>
          </a:xfrm>
          <a:prstGeom prst="rect">
            <a:avLst/>
          </a:prstGeom>
        </p:spPr>
        <p:txBody>
          <a:bodyPr wrap="square">
            <a:spAutoFit/>
          </a:bodyPr>
          <a:lstStyle/>
          <a:p>
            <a:r>
              <a:rPr lang="en-US" altLang="zh-CN" sz="2400" dirty="0">
                <a:solidFill>
                  <a:srgbClr val="000000"/>
                </a:solidFill>
                <a:latin typeface="Times-Roman"/>
              </a:rPr>
              <a:t>The architecture is a feed-forward stack of five sequential combinations of the convolution, </a:t>
            </a:r>
            <a:r>
              <a:rPr lang="en-US" altLang="zh-CN" sz="2400" dirty="0" err="1">
                <a:solidFill>
                  <a:srgbClr val="000000"/>
                </a:solidFill>
                <a:latin typeface="Times-Roman"/>
              </a:rPr>
              <a:t>PReLU</a:t>
            </a:r>
            <a:r>
              <a:rPr lang="en-US" altLang="zh-CN" sz="2400" dirty="0">
                <a:solidFill>
                  <a:srgbClr val="000000"/>
                </a:solidFill>
                <a:latin typeface="Times-Roman"/>
              </a:rPr>
              <a:t> and batch normalization layers, followed by one fully connected layer that outputs continuous-valued amplitude of the time-domain signal in the low frequency band. </a:t>
            </a:r>
            <a:br>
              <a:rPr lang="en-US" altLang="zh-CN" dirty="0"/>
            </a:br>
            <a:endParaRPr lang="zh-CN" altLang="en-US" dirty="0"/>
          </a:p>
        </p:txBody>
      </p:sp>
      <p:sp>
        <p:nvSpPr>
          <p:cNvPr id="5" name="文本框 4">
            <a:extLst>
              <a:ext uri="{FF2B5EF4-FFF2-40B4-BE49-F238E27FC236}">
                <a16:creationId xmlns:a16="http://schemas.microsoft.com/office/drawing/2014/main" id="{CB43B499-E779-42E2-8FBC-CA9BDE96EC05}"/>
              </a:ext>
            </a:extLst>
          </p:cNvPr>
          <p:cNvSpPr txBox="1"/>
          <p:nvPr/>
        </p:nvSpPr>
        <p:spPr>
          <a:xfrm>
            <a:off x="1136397" y="422515"/>
            <a:ext cx="106680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CNN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0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4</a:t>
            </a:fld>
            <a:endParaRPr lang="zh-CN" altLang="en-US" dirty="0"/>
          </a:p>
        </p:txBody>
      </p:sp>
      <p:sp>
        <p:nvSpPr>
          <p:cNvPr id="5" name="矩形 4">
            <a:extLst>
              <a:ext uri="{FF2B5EF4-FFF2-40B4-BE49-F238E27FC236}">
                <a16:creationId xmlns:a16="http://schemas.microsoft.com/office/drawing/2014/main" id="{583FA49D-1113-4851-B436-28DA200AE788}"/>
              </a:ext>
            </a:extLst>
          </p:cNvPr>
          <p:cNvSpPr/>
          <p:nvPr/>
        </p:nvSpPr>
        <p:spPr>
          <a:xfrm>
            <a:off x="716280" y="2782669"/>
            <a:ext cx="10988040" cy="1077218"/>
          </a:xfrm>
          <a:prstGeom prst="rect">
            <a:avLst/>
          </a:prstGeom>
        </p:spPr>
        <p:txBody>
          <a:bodyPr wrap="square">
            <a:spAutoFit/>
          </a:bodyPr>
          <a:lstStyle/>
          <a:p>
            <a:pPr algn="ctr"/>
            <a:r>
              <a:rPr lang="en-US" altLang="zh-CN" sz="3200" dirty="0">
                <a:solidFill>
                  <a:srgbClr val="000000"/>
                </a:solidFill>
                <a:latin typeface="Times-Roman"/>
              </a:rPr>
              <a:t>Image Super-Resolution via Sparse Representation</a:t>
            </a:r>
            <a:r>
              <a:rPr lang="en-US" altLang="zh-CN" sz="3200" dirty="0"/>
              <a:t> </a:t>
            </a:r>
            <a:br>
              <a:rPr lang="en-US" altLang="zh-CN" sz="3200" dirty="0"/>
            </a:br>
            <a:endParaRPr lang="zh-CN" altLang="en-US" sz="3200" dirty="0"/>
          </a:p>
        </p:txBody>
      </p:sp>
    </p:spTree>
    <p:extLst>
      <p:ext uri="{BB962C8B-B14F-4D97-AF65-F5344CB8AC3E}">
        <p14:creationId xmlns:p14="http://schemas.microsoft.com/office/powerpoint/2010/main" val="241247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5</a:t>
            </a:fld>
            <a:endParaRPr lang="zh-CN" altLang="en-US" dirty="0"/>
          </a:p>
        </p:txBody>
      </p:sp>
      <p:sp>
        <p:nvSpPr>
          <p:cNvPr id="2" name="矩形 1">
            <a:extLst>
              <a:ext uri="{FF2B5EF4-FFF2-40B4-BE49-F238E27FC236}">
                <a16:creationId xmlns:a16="http://schemas.microsoft.com/office/drawing/2014/main" id="{A421A4C3-40B6-41D4-8FA1-B3EA923564AE}"/>
              </a:ext>
            </a:extLst>
          </p:cNvPr>
          <p:cNvSpPr/>
          <p:nvPr/>
        </p:nvSpPr>
        <p:spPr>
          <a:xfrm>
            <a:off x="1021080" y="1143000"/>
            <a:ext cx="10043160" cy="4955203"/>
          </a:xfrm>
          <a:prstGeom prst="rect">
            <a:avLst/>
          </a:prstGeom>
        </p:spPr>
        <p:txBody>
          <a:bodyPr wrap="square">
            <a:spAutoFit/>
          </a:bodyPr>
          <a:lstStyle/>
          <a:p>
            <a:r>
              <a:rPr lang="en-US" altLang="zh-CN" sz="2400" dirty="0">
                <a:solidFill>
                  <a:srgbClr val="000000"/>
                </a:solidFill>
                <a:latin typeface="Times-Roman"/>
              </a:rPr>
              <a:t>This paper presents a approach to single-image </a:t>
            </a:r>
            <a:r>
              <a:rPr lang="en-US" altLang="zh-CN" sz="2400" dirty="0" err="1">
                <a:solidFill>
                  <a:srgbClr val="000000"/>
                </a:solidFill>
                <a:latin typeface="Times-Roman"/>
              </a:rPr>
              <a:t>superresolution</a:t>
            </a:r>
            <a:r>
              <a:rPr lang="en-US" altLang="zh-CN" sz="2400" dirty="0">
                <a:solidFill>
                  <a:srgbClr val="000000"/>
                </a:solidFill>
                <a:latin typeface="Times-Roman"/>
              </a:rPr>
              <a:t>, based on sparse signal representation. </a:t>
            </a:r>
          </a:p>
          <a:p>
            <a:endParaRPr lang="en-US" altLang="zh-CN" sz="2400" dirty="0">
              <a:solidFill>
                <a:srgbClr val="000000"/>
              </a:solidFill>
              <a:latin typeface="Times-Roman"/>
            </a:endParaRPr>
          </a:p>
          <a:p>
            <a:r>
              <a:rPr lang="en-US" altLang="zh-CN" sz="2400" dirty="0">
                <a:solidFill>
                  <a:srgbClr val="000000"/>
                </a:solidFill>
                <a:latin typeface="Times-Roman"/>
              </a:rPr>
              <a:t>Image patches can be well represented as a sparse linear combination of elements from an appropriately chosen over-complete dictionary. </a:t>
            </a:r>
          </a:p>
          <a:p>
            <a:endParaRPr lang="en-US" altLang="zh-CN" sz="2400" dirty="0">
              <a:solidFill>
                <a:srgbClr val="000000"/>
              </a:solidFill>
              <a:latin typeface="Times-Roman"/>
            </a:endParaRPr>
          </a:p>
          <a:p>
            <a:r>
              <a:rPr lang="en-US" altLang="zh-CN" sz="2400" dirty="0">
                <a:solidFill>
                  <a:srgbClr val="000000"/>
                </a:solidFill>
                <a:latin typeface="Times-Roman"/>
              </a:rPr>
              <a:t>we seek a sparse representation for each patch of the low-resolution input, and then use the coefficients of this representation to generate the high-resolution output .</a:t>
            </a:r>
            <a:br>
              <a:rPr lang="en-US" altLang="zh-CN" sz="2000" dirty="0"/>
            </a:br>
            <a:br>
              <a:rPr lang="en-US" altLang="zh-CN" sz="2000" dirty="0"/>
            </a:br>
            <a:endParaRPr lang="en-US" altLang="zh-CN" sz="2000" dirty="0"/>
          </a:p>
          <a:p>
            <a:endParaRPr lang="en-US" altLang="zh-CN" sz="2000" b="1" dirty="0"/>
          </a:p>
          <a:p>
            <a:br>
              <a:rPr lang="en-US" altLang="zh-CN" sz="2000" dirty="0"/>
            </a:br>
            <a:endParaRPr lang="zh-CN" altLang="en-US" sz="2000" dirty="0"/>
          </a:p>
        </p:txBody>
      </p:sp>
    </p:spTree>
    <p:extLst>
      <p:ext uri="{BB962C8B-B14F-4D97-AF65-F5344CB8AC3E}">
        <p14:creationId xmlns:p14="http://schemas.microsoft.com/office/powerpoint/2010/main" val="286781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6</a:t>
            </a:fld>
            <a:endParaRPr lang="zh-CN" altLang="en-US" dirty="0"/>
          </a:p>
        </p:txBody>
      </p:sp>
      <p:sp>
        <p:nvSpPr>
          <p:cNvPr id="2" name="矩形 1">
            <a:extLst>
              <a:ext uri="{FF2B5EF4-FFF2-40B4-BE49-F238E27FC236}">
                <a16:creationId xmlns:a16="http://schemas.microsoft.com/office/drawing/2014/main" id="{94A39BDF-0956-46C6-B38A-7AD1B5791C98}"/>
              </a:ext>
            </a:extLst>
          </p:cNvPr>
          <p:cNvSpPr/>
          <p:nvPr/>
        </p:nvSpPr>
        <p:spPr>
          <a:xfrm>
            <a:off x="990600" y="1143000"/>
            <a:ext cx="10261600" cy="2123658"/>
          </a:xfrm>
          <a:prstGeom prst="rect">
            <a:avLst/>
          </a:prstGeom>
        </p:spPr>
        <p:txBody>
          <a:bodyPr wrap="square">
            <a:spAutoFit/>
          </a:bodyPr>
          <a:lstStyle/>
          <a:p>
            <a:r>
              <a:rPr lang="en-US" altLang="zh-CN" sz="2400" dirty="0">
                <a:solidFill>
                  <a:srgbClr val="000000"/>
                </a:solidFill>
                <a:latin typeface="Times-Roman"/>
              </a:rPr>
              <a:t>our goal is to learn dictionaries for high resolution and low resolution image patches, so that the sparse representation of the high resolution patch is the same as the sparse representation of the corresponding low resolution patch.</a:t>
            </a:r>
            <a:r>
              <a:rPr lang="en-US" altLang="zh-CN" sz="2400" dirty="0"/>
              <a:t> </a:t>
            </a:r>
            <a:br>
              <a:rPr lang="en-US" altLang="zh-CN" sz="2400" dirty="0"/>
            </a:br>
            <a:endParaRPr lang="en-US" altLang="zh-CN" sz="2400" dirty="0"/>
          </a:p>
          <a:p>
            <a:br>
              <a:rPr lang="en-US" altLang="zh-CN" dirty="0"/>
            </a:br>
            <a:endParaRPr lang="zh-CN" altLang="en-US" dirty="0"/>
          </a:p>
        </p:txBody>
      </p:sp>
      <p:sp>
        <p:nvSpPr>
          <p:cNvPr id="3" name="文本框 2">
            <a:extLst>
              <a:ext uri="{FF2B5EF4-FFF2-40B4-BE49-F238E27FC236}">
                <a16:creationId xmlns:a16="http://schemas.microsoft.com/office/drawing/2014/main" id="{D05D5BDD-8820-4394-A89A-0C7F273CB3A5}"/>
              </a:ext>
            </a:extLst>
          </p:cNvPr>
          <p:cNvSpPr txBox="1"/>
          <p:nvPr/>
        </p:nvSpPr>
        <p:spPr>
          <a:xfrm>
            <a:off x="990600" y="362419"/>
            <a:ext cx="36195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Dictionary training</a:t>
            </a:r>
            <a:endParaRPr lang="zh-CN" altLang="en-US" sz="32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61620344-44D1-4CEF-A820-B3F8D906A5C6}"/>
              </a:ext>
            </a:extLst>
          </p:cNvPr>
          <p:cNvGrpSpPr/>
          <p:nvPr/>
        </p:nvGrpSpPr>
        <p:grpSpPr>
          <a:xfrm>
            <a:off x="3602594" y="2887012"/>
            <a:ext cx="4114286" cy="3161601"/>
            <a:chOff x="3602594" y="2887012"/>
            <a:chExt cx="4114286" cy="3161601"/>
          </a:xfrm>
        </p:grpSpPr>
        <p:pic>
          <p:nvPicPr>
            <p:cNvPr id="5" name="图片 4">
              <a:extLst>
                <a:ext uri="{FF2B5EF4-FFF2-40B4-BE49-F238E27FC236}">
                  <a16:creationId xmlns:a16="http://schemas.microsoft.com/office/drawing/2014/main" id="{9EF10E9E-7EAA-45EA-8F37-9D67290D297E}"/>
                </a:ext>
              </a:extLst>
            </p:cNvPr>
            <p:cNvPicPr>
              <a:picLocks noChangeAspect="1"/>
            </p:cNvPicPr>
            <p:nvPr/>
          </p:nvPicPr>
          <p:blipFill>
            <a:blip r:embed="rId2"/>
            <a:stretch>
              <a:fillRect/>
            </a:stretch>
          </p:blipFill>
          <p:spPr>
            <a:xfrm>
              <a:off x="3602594" y="2887012"/>
              <a:ext cx="3828571" cy="514286"/>
            </a:xfrm>
            <a:prstGeom prst="rect">
              <a:avLst/>
            </a:prstGeom>
          </p:spPr>
        </p:pic>
        <p:pic>
          <p:nvPicPr>
            <p:cNvPr id="6" name="图片 5">
              <a:extLst>
                <a:ext uri="{FF2B5EF4-FFF2-40B4-BE49-F238E27FC236}">
                  <a16:creationId xmlns:a16="http://schemas.microsoft.com/office/drawing/2014/main" id="{EDE40D60-31FE-44E6-B208-F95CF90611A4}"/>
                </a:ext>
              </a:extLst>
            </p:cNvPr>
            <p:cNvPicPr>
              <a:picLocks noChangeAspect="1"/>
            </p:cNvPicPr>
            <p:nvPr/>
          </p:nvPicPr>
          <p:blipFill>
            <a:blip r:embed="rId3"/>
            <a:stretch>
              <a:fillRect/>
            </a:stretch>
          </p:blipFill>
          <p:spPr>
            <a:xfrm>
              <a:off x="3669259" y="3605330"/>
              <a:ext cx="3504762" cy="495238"/>
            </a:xfrm>
            <a:prstGeom prst="rect">
              <a:avLst/>
            </a:prstGeom>
          </p:spPr>
        </p:pic>
        <p:pic>
          <p:nvPicPr>
            <p:cNvPr id="8" name="图片 7">
              <a:extLst>
                <a:ext uri="{FF2B5EF4-FFF2-40B4-BE49-F238E27FC236}">
                  <a16:creationId xmlns:a16="http://schemas.microsoft.com/office/drawing/2014/main" id="{E95BD81D-073D-4A8F-81F0-D30FF735B3BB}"/>
                </a:ext>
              </a:extLst>
            </p:cNvPr>
            <p:cNvPicPr>
              <a:picLocks noChangeAspect="1"/>
            </p:cNvPicPr>
            <p:nvPr/>
          </p:nvPicPr>
          <p:blipFill>
            <a:blip r:embed="rId4"/>
            <a:stretch>
              <a:fillRect/>
            </a:stretch>
          </p:blipFill>
          <p:spPr>
            <a:xfrm>
              <a:off x="3602594" y="4439241"/>
              <a:ext cx="4114286" cy="571429"/>
            </a:xfrm>
            <a:prstGeom prst="rect">
              <a:avLst/>
            </a:prstGeom>
          </p:spPr>
        </p:pic>
        <p:pic>
          <p:nvPicPr>
            <p:cNvPr id="9" name="图片 8">
              <a:extLst>
                <a:ext uri="{FF2B5EF4-FFF2-40B4-BE49-F238E27FC236}">
                  <a16:creationId xmlns:a16="http://schemas.microsoft.com/office/drawing/2014/main" id="{50DA41A5-D538-4E82-A79E-D1C5718D6562}"/>
                </a:ext>
              </a:extLst>
            </p:cNvPr>
            <p:cNvPicPr>
              <a:picLocks noChangeAspect="1"/>
            </p:cNvPicPr>
            <p:nvPr/>
          </p:nvPicPr>
          <p:blipFill rotWithShape="1">
            <a:blip r:embed="rId5"/>
            <a:srcRect b="7982"/>
            <a:stretch/>
          </p:blipFill>
          <p:spPr>
            <a:xfrm>
              <a:off x="3602594" y="5233602"/>
              <a:ext cx="3923809" cy="815011"/>
            </a:xfrm>
            <a:prstGeom prst="rect">
              <a:avLst/>
            </a:prstGeom>
          </p:spPr>
        </p:pic>
      </p:grpSp>
    </p:spTree>
    <p:extLst>
      <p:ext uri="{BB962C8B-B14F-4D97-AF65-F5344CB8AC3E}">
        <p14:creationId xmlns:p14="http://schemas.microsoft.com/office/powerpoint/2010/main" val="396986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BBA4237-55AE-4A70-9184-EA33A656B9D1}"/>
                  </a:ext>
                </a:extLst>
              </p:cNvPr>
              <p:cNvSpPr/>
              <p:nvPr/>
            </p:nvSpPr>
            <p:spPr>
              <a:xfrm>
                <a:off x="853440" y="1371600"/>
                <a:ext cx="10607040" cy="1200329"/>
              </a:xfrm>
              <a:prstGeom prst="rect">
                <a:avLst/>
              </a:prstGeom>
            </p:spPr>
            <p:txBody>
              <a:bodyPr wrap="square">
                <a:spAutoFit/>
              </a:bodyPr>
              <a:lstStyle/>
              <a:p>
                <a:r>
                  <a:rPr lang="en-US" altLang="zh-CN" sz="2400" dirty="0">
                    <a:solidFill>
                      <a:srgbClr val="000000"/>
                    </a:solidFill>
                    <a:latin typeface="Times-Roman"/>
                  </a:rPr>
                  <a:t>For each input low-resolution patch y, we find a sparse representation with respect to </a:t>
                </a:r>
                <a14:m>
                  <m:oMath xmlns:m="http://schemas.openxmlformats.org/officeDocument/2006/math">
                    <m:sSub>
                      <m:sSubPr>
                        <m:ctrlPr>
                          <a:rPr lang="en-US" altLang="zh-CN" sz="2400" i="1">
                            <a:solidFill>
                              <a:srgbClr val="000000"/>
                            </a:solidFill>
                            <a:latin typeface="Cambria Math" panose="02040503050406030204" pitchFamily="18" charset="0"/>
                          </a:rPr>
                        </m:ctrlPr>
                      </m:sSubPr>
                      <m:e>
                        <m:r>
                          <m:rPr>
                            <m:sty m:val="p"/>
                          </m:rPr>
                          <a:rPr lang="en-US" altLang="zh-CN" sz="2400">
                            <a:solidFill>
                              <a:srgbClr val="000000"/>
                            </a:solidFill>
                            <a:latin typeface="Cambria Math" panose="02040503050406030204" pitchFamily="18" charset="0"/>
                          </a:rPr>
                          <m:t>D</m:t>
                        </m:r>
                      </m:e>
                      <m:sub>
                        <m:r>
                          <m:rPr>
                            <m:sty m:val="p"/>
                          </m:rPr>
                          <a:rPr lang="en-US" altLang="zh-CN" sz="2400">
                            <a:solidFill>
                              <a:srgbClr val="000000"/>
                            </a:solidFill>
                            <a:latin typeface="Cambria Math" panose="02040503050406030204" pitchFamily="18" charset="0"/>
                          </a:rPr>
                          <m:t>L</m:t>
                        </m:r>
                      </m:sub>
                    </m:sSub>
                    <m:r>
                      <a:rPr lang="en-US" altLang="zh-CN" sz="2400">
                        <a:solidFill>
                          <a:srgbClr val="000000"/>
                        </a:solidFill>
                        <a:latin typeface="Cambria Math" panose="02040503050406030204" pitchFamily="18" charset="0"/>
                      </a:rPr>
                      <m:t>.</m:t>
                    </m:r>
                  </m:oMath>
                </a14:m>
                <a:r>
                  <a:rPr lang="en-US" altLang="zh-CN" sz="2400" dirty="0">
                    <a:solidFill>
                      <a:srgbClr val="000000"/>
                    </a:solidFill>
                    <a:latin typeface="Times-Roman"/>
                  </a:rPr>
                  <a:t> The corresponding high resolution patch bases </a:t>
                </a:r>
                <a14:m>
                  <m:oMath xmlns:m="http://schemas.openxmlformats.org/officeDocument/2006/math">
                    <m:sSub>
                      <m:sSubPr>
                        <m:ctrlPr>
                          <a:rPr lang="en-US" altLang="zh-CN" sz="2400" i="1">
                            <a:solidFill>
                              <a:srgbClr val="000000"/>
                            </a:solidFill>
                            <a:latin typeface="Cambria Math" panose="02040503050406030204" pitchFamily="18" charset="0"/>
                          </a:rPr>
                        </m:ctrlPr>
                      </m:sSubPr>
                      <m:e>
                        <m:r>
                          <m:rPr>
                            <m:sty m:val="p"/>
                          </m:rPr>
                          <a:rPr lang="en-US" altLang="zh-CN" sz="2400">
                            <a:solidFill>
                              <a:srgbClr val="000000"/>
                            </a:solidFill>
                            <a:latin typeface="Cambria Math" panose="02040503050406030204" pitchFamily="18" charset="0"/>
                          </a:rPr>
                          <m:t>D</m:t>
                        </m:r>
                      </m:e>
                      <m:sub>
                        <m:r>
                          <a:rPr lang="en-US" altLang="zh-CN" sz="2400">
                            <a:solidFill>
                              <a:srgbClr val="000000"/>
                            </a:solidFill>
                            <a:latin typeface="Cambria Math" panose="02040503050406030204" pitchFamily="18" charset="0"/>
                          </a:rPr>
                          <m:t>𝑯</m:t>
                        </m:r>
                      </m:sub>
                    </m:sSub>
                  </m:oMath>
                </a14:m>
                <a:r>
                  <a:rPr lang="en-US" altLang="zh-CN" sz="2400" dirty="0">
                    <a:solidFill>
                      <a:srgbClr val="000000"/>
                    </a:solidFill>
                    <a:latin typeface="Times-Roman"/>
                  </a:rPr>
                  <a:t> will be combined according to these coefficients to generate the output high-resolution patch x .</a:t>
                </a:r>
              </a:p>
            </p:txBody>
          </p:sp>
        </mc:Choice>
        <mc:Fallback xmlns="">
          <p:sp>
            <p:nvSpPr>
              <p:cNvPr id="3" name="矩形 2">
                <a:extLst>
                  <a:ext uri="{FF2B5EF4-FFF2-40B4-BE49-F238E27FC236}">
                    <a16:creationId xmlns:a16="http://schemas.microsoft.com/office/drawing/2014/main" id="{DBBA4237-55AE-4A70-9184-EA33A656B9D1}"/>
                  </a:ext>
                </a:extLst>
              </p:cNvPr>
              <p:cNvSpPr>
                <a:spLocks noRot="1" noChangeAspect="1" noMove="1" noResize="1" noEditPoints="1" noAdjustHandles="1" noChangeArrowheads="1" noChangeShapeType="1" noTextEdit="1"/>
              </p:cNvSpPr>
              <p:nvPr/>
            </p:nvSpPr>
            <p:spPr>
              <a:xfrm>
                <a:off x="853440" y="1371600"/>
                <a:ext cx="10607040" cy="1200329"/>
              </a:xfrm>
              <a:prstGeom prst="rect">
                <a:avLst/>
              </a:prstGeom>
              <a:blipFill>
                <a:blip r:embed="rId2"/>
                <a:stretch>
                  <a:fillRect l="-862" t="-4061" r="-1207" b="-1066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600FAB7A-CDB6-45A2-9872-17DB73E0CDB9}"/>
              </a:ext>
            </a:extLst>
          </p:cNvPr>
          <p:cNvSpPr/>
          <p:nvPr/>
        </p:nvSpPr>
        <p:spPr>
          <a:xfrm>
            <a:off x="853440" y="377401"/>
            <a:ext cx="3810659"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rPr>
              <a:t>Sparse representation </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BD6F53-7C4D-4D90-8F0D-E0BBFD39795D}"/>
                  </a:ext>
                </a:extLst>
              </p:cNvPr>
              <p:cNvSpPr txBox="1"/>
              <p:nvPr/>
            </p:nvSpPr>
            <p:spPr>
              <a:xfrm>
                <a:off x="3519035" y="2658803"/>
                <a:ext cx="3705886" cy="581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min</m:t>
                              </m:r>
                            </m:e>
                            <m:lim>
                              <m:r>
                                <a:rPr lang="zh-CN" altLang="en-US" sz="2800" i="1" smtClean="0">
                                  <a:latin typeface="Cambria Math" panose="02040503050406030204" pitchFamily="18" charset="0"/>
                                </a:rPr>
                                <m:t>𝛼</m:t>
                              </m:r>
                            </m:lim>
                          </m:limLow>
                        </m:fName>
                        <m:e>
                          <m:r>
                            <m:rPr>
                              <m:nor/>
                            </m:rPr>
                            <a:rPr lang="en-US" altLang="zh-CN" sz="2800" dirty="0"/>
                            <m:t>||</m:t>
                          </m:r>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𝐷</m:t>
                              </m:r>
                            </m:e>
                          </m:acc>
                          <m:r>
                            <a:rPr lang="zh-CN" altLang="en-US" sz="2800" i="1">
                              <a:latin typeface="Cambria Math" panose="02040503050406030204" pitchFamily="18" charset="0"/>
                            </a:rPr>
                            <m:t>𝛼</m:t>
                          </m:r>
                          <m:r>
                            <a:rPr lang="en-US" altLang="zh-CN" sz="2800" i="1">
                              <a:latin typeface="Cambria Math" panose="02040503050406030204" pitchFamily="18" charset="0"/>
                            </a:rPr>
                            <m:t>−</m:t>
                          </m:r>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𝑦</m:t>
                              </m:r>
                            </m:e>
                          </m:acc>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m:t>
                              </m:r>
                            </m:e>
                            <m:sub>
                              <m:r>
                                <a:rPr lang="en-US" altLang="zh-CN" sz="2800" i="1">
                                  <a:latin typeface="Cambria Math" panose="02040503050406030204" pitchFamily="18" charset="0"/>
                                </a:rPr>
                                <m:t>2</m:t>
                              </m:r>
                            </m:sub>
                            <m:sup>
                              <m:r>
                                <a:rPr lang="en-US" altLang="zh-CN" sz="2800" i="1">
                                  <a:latin typeface="Cambria Math" panose="02040503050406030204" pitchFamily="18" charset="0"/>
                                </a:rPr>
                                <m:t>2</m:t>
                              </m:r>
                            </m:sup>
                          </m:sSubSup>
                          <m:r>
                            <m:rPr>
                              <m:nor/>
                            </m:rPr>
                            <a:rPr lang="en-US" altLang="zh-CN" sz="2800" dirty="0"/>
                            <m:t>+</m:t>
                          </m:r>
                          <m:r>
                            <a:rPr lang="zh-CN" altLang="en-US" sz="2800" i="1" dirty="0">
                              <a:latin typeface="Cambria Math" panose="02040503050406030204" pitchFamily="18" charset="0"/>
                            </a:rPr>
                            <m:t>𝜆</m:t>
                          </m:r>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d>
                                <m:dPr>
                                  <m:begChr m:val="|"/>
                                  <m:endChr m:val="|"/>
                                  <m:ctrlPr>
                                    <a:rPr lang="en-US" altLang="zh-CN" sz="2800" i="1" dirty="0">
                                      <a:latin typeface="Cambria Math" panose="02040503050406030204" pitchFamily="18" charset="0"/>
                                    </a:rPr>
                                  </m:ctrlPr>
                                </m:dPr>
                                <m:e>
                                  <m:r>
                                    <a:rPr lang="zh-CN" altLang="en-US" sz="2800" i="1" dirty="0">
                                      <a:latin typeface="Cambria Math" panose="02040503050406030204" pitchFamily="18" charset="0"/>
                                    </a:rPr>
                                    <m:t>𝛼</m:t>
                                  </m:r>
                                </m:e>
                              </m:d>
                              <m:r>
                                <a:rPr lang="en-US" altLang="zh-CN" sz="2800" i="1" dirty="0">
                                  <a:latin typeface="Cambria Math" panose="02040503050406030204" pitchFamily="18" charset="0"/>
                                </a:rPr>
                                <m:t>|</m:t>
                              </m:r>
                            </m:e>
                            <m:sub>
                              <m:r>
                                <a:rPr lang="en-US" altLang="zh-CN" sz="2800" i="1" dirty="0">
                                  <a:latin typeface="Cambria Math" panose="02040503050406030204" pitchFamily="18" charset="0"/>
                                </a:rPr>
                                <m:t>1</m:t>
                              </m:r>
                            </m:sub>
                          </m:sSub>
                        </m:e>
                      </m:func>
                    </m:oMath>
                  </m:oMathPara>
                </a14:m>
                <a:endParaRPr lang="zh-CN" altLang="en-US" sz="2800" dirty="0"/>
              </a:p>
            </p:txBody>
          </p:sp>
        </mc:Choice>
        <mc:Fallback xmlns="">
          <p:sp>
            <p:nvSpPr>
              <p:cNvPr id="9" name="文本框 8">
                <a:extLst>
                  <a:ext uri="{FF2B5EF4-FFF2-40B4-BE49-F238E27FC236}">
                    <a16:creationId xmlns:a16="http://schemas.microsoft.com/office/drawing/2014/main" id="{36BD6F53-7C4D-4D90-8F0D-E0BBFD39795D}"/>
                  </a:ext>
                </a:extLst>
              </p:cNvPr>
              <p:cNvSpPr txBox="1">
                <a:spLocks noRot="1" noChangeAspect="1" noMove="1" noResize="1" noEditPoints="1" noAdjustHandles="1" noChangeArrowheads="1" noChangeShapeType="1" noTextEdit="1"/>
              </p:cNvSpPr>
              <p:nvPr/>
            </p:nvSpPr>
            <p:spPr>
              <a:xfrm>
                <a:off x="3519035" y="2658803"/>
                <a:ext cx="3705886" cy="5815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8E0E68D-FDDF-476C-96AB-C84845CF11B7}"/>
                  </a:ext>
                </a:extLst>
              </p:cNvPr>
              <p:cNvSpPr/>
              <p:nvPr/>
            </p:nvSpPr>
            <p:spPr>
              <a:xfrm>
                <a:off x="3519035" y="3517154"/>
                <a:ext cx="1526765" cy="6367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i="1" smtClean="0">
                              <a:latin typeface="Cambria Math" panose="02040503050406030204" pitchFamily="18" charset="0"/>
                            </a:rPr>
                          </m:ctrlPr>
                        </m:accPr>
                        <m:e>
                          <m:r>
                            <a:rPr lang="en-US" altLang="zh-CN" sz="2000" i="1">
                              <a:latin typeface="Cambria Math" panose="02040503050406030204" pitchFamily="18" charset="0"/>
                            </a:rPr>
                            <m:t>𝐷</m:t>
                          </m:r>
                        </m:e>
                      </m:acc>
                      <m:r>
                        <a:rPr lang="en-US" altLang="zh-CN" sz="2000"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m:rPr>
                                  <m:brk m:alnAt="7"/>
                                </m:rPr>
                                <a:rPr lang="en-US" altLang="zh-CN" i="1">
                                  <a:latin typeface="Cambria Math" panose="02040503050406030204" pitchFamily="18" charset="0"/>
                                </a:rPr>
                                <m:t>𝐹</m:t>
                              </m:r>
                              <m:sSub>
                                <m:sSubPr>
                                  <m:ctrlPr>
                                    <a:rPr lang="en-US" altLang="zh-CN" b="1" i="1">
                                      <a:solidFill>
                                        <a:srgbClr val="000000"/>
                                      </a:solidFill>
                                      <a:latin typeface="Cambria Math" panose="02040503050406030204" pitchFamily="18" charset="0"/>
                                    </a:rPr>
                                  </m:ctrlPr>
                                </m:sSubPr>
                                <m:e>
                                  <m:r>
                                    <m:rPr>
                                      <m:sty m:val="p"/>
                                    </m:rPr>
                                    <a:rPr lang="en-US" altLang="zh-CN" b="1" i="1">
                                      <a:solidFill>
                                        <a:srgbClr val="000000"/>
                                      </a:solidFill>
                                      <a:latin typeface="Cambria Math" panose="02040503050406030204" pitchFamily="18" charset="0"/>
                                    </a:rPr>
                                    <m:t>D</m:t>
                                  </m:r>
                                </m:e>
                                <m:sub>
                                  <m:r>
                                    <a:rPr lang="en-US" altLang="zh-CN" b="1" i="1">
                                      <a:solidFill>
                                        <a:srgbClr val="000000"/>
                                      </a:solidFill>
                                      <a:latin typeface="Cambria Math" panose="02040503050406030204" pitchFamily="18" charset="0"/>
                                    </a:rPr>
                                    <m:t>𝑳</m:t>
                                  </m:r>
                                </m:sub>
                              </m:sSub>
                            </m:e>
                            <m:e>
                              <m:r>
                                <a:rPr lang="zh-CN" altLang="en-US" i="1">
                                  <a:latin typeface="Cambria Math" panose="02040503050406030204" pitchFamily="18" charset="0"/>
                                </a:rPr>
                                <m:t>𝛽</m:t>
                              </m:r>
                              <m:r>
                                <a:rPr lang="en-US" altLang="zh-CN" i="1">
                                  <a:latin typeface="Cambria Math" panose="02040503050406030204" pitchFamily="18" charset="0"/>
                                </a:rPr>
                                <m:t>𝑃</m:t>
                              </m:r>
                              <m:sSub>
                                <m:sSubPr>
                                  <m:ctrlPr>
                                    <a:rPr lang="en-US" altLang="zh-CN" b="1" i="1">
                                      <a:solidFill>
                                        <a:srgbClr val="000000"/>
                                      </a:solidFill>
                                      <a:latin typeface="Cambria Math" panose="02040503050406030204" pitchFamily="18" charset="0"/>
                                    </a:rPr>
                                  </m:ctrlPr>
                                </m:sSubPr>
                                <m:e>
                                  <m:r>
                                    <m:rPr>
                                      <m:sty m:val="p"/>
                                    </m:rPr>
                                    <a:rPr lang="en-US" altLang="zh-CN" b="1" i="1">
                                      <a:solidFill>
                                        <a:srgbClr val="000000"/>
                                      </a:solidFill>
                                      <a:latin typeface="Cambria Math" panose="02040503050406030204" pitchFamily="18" charset="0"/>
                                    </a:rPr>
                                    <m:t>D</m:t>
                                  </m:r>
                                </m:e>
                                <m:sub>
                                  <m:r>
                                    <a:rPr lang="en-US" altLang="zh-CN" b="1" i="1">
                                      <a:solidFill>
                                        <a:srgbClr val="000000"/>
                                      </a:solidFill>
                                      <a:latin typeface="Cambria Math" panose="02040503050406030204" pitchFamily="18" charset="0"/>
                                    </a:rPr>
                                    <m:t>𝑯</m:t>
                                  </m:r>
                                </m:sub>
                              </m:sSub>
                            </m:e>
                          </m:eqArr>
                        </m:e>
                      </m:d>
                    </m:oMath>
                  </m:oMathPara>
                </a14:m>
                <a:endParaRPr lang="zh-CN" altLang="en-US" dirty="0"/>
              </a:p>
            </p:txBody>
          </p:sp>
        </mc:Choice>
        <mc:Fallback xmlns="">
          <p:sp>
            <p:nvSpPr>
              <p:cNvPr id="10" name="矩形 9">
                <a:extLst>
                  <a:ext uri="{FF2B5EF4-FFF2-40B4-BE49-F238E27FC236}">
                    <a16:creationId xmlns:a16="http://schemas.microsoft.com/office/drawing/2014/main" id="{18E0E68D-FDDF-476C-96AB-C84845CF11B7}"/>
                  </a:ext>
                </a:extLst>
              </p:cNvPr>
              <p:cNvSpPr>
                <a:spLocks noRot="1" noChangeAspect="1" noMove="1" noResize="1" noEditPoints="1" noAdjustHandles="1" noChangeArrowheads="1" noChangeShapeType="1" noTextEdit="1"/>
              </p:cNvSpPr>
              <p:nvPr/>
            </p:nvSpPr>
            <p:spPr>
              <a:xfrm>
                <a:off x="3519035" y="3517154"/>
                <a:ext cx="1526765" cy="63671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F75E1C3-A50F-45A6-8D74-0893BF2C3E80}"/>
                  </a:ext>
                </a:extLst>
              </p:cNvPr>
              <p:cNvSpPr/>
              <p:nvPr/>
            </p:nvSpPr>
            <p:spPr>
              <a:xfrm>
                <a:off x="5393577" y="3497723"/>
                <a:ext cx="1222451" cy="632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m:rPr>
                                  <m:brk m:alnAt="7"/>
                                </m:rPr>
                                <a:rPr lang="en-US" altLang="zh-CN" i="1">
                                  <a:latin typeface="Cambria Math" panose="02040503050406030204" pitchFamily="18" charset="0"/>
                                </a:rPr>
                                <m:t>𝐹</m:t>
                              </m:r>
                              <m:r>
                                <m:rPr>
                                  <m:brk m:alnAt="7"/>
                                </m:rPr>
                                <a:rPr lang="en-US" altLang="zh-CN" b="1" i="1" smtClean="0">
                                  <a:latin typeface="Cambria Math" panose="02040503050406030204" pitchFamily="18" charset="0"/>
                                </a:rPr>
                                <m:t>𝒚</m:t>
                              </m:r>
                            </m:e>
                            <m:e>
                              <m:r>
                                <a:rPr lang="zh-CN" altLang="en-US" i="1">
                                  <a:latin typeface="Cambria Math" panose="02040503050406030204" pitchFamily="18" charset="0"/>
                                </a:rPr>
                                <m:t>𝛽</m:t>
                              </m:r>
                              <m:r>
                                <a:rPr lang="en-US" altLang="zh-CN" i="1" smtClean="0">
                                  <a:latin typeface="Cambria Math" panose="02040503050406030204" pitchFamily="18" charset="0"/>
                                </a:rPr>
                                <m:t>𝑤</m:t>
                              </m:r>
                            </m:e>
                          </m:eqArr>
                        </m:e>
                      </m:d>
                    </m:oMath>
                  </m:oMathPara>
                </a14:m>
                <a:endParaRPr lang="zh-CN" altLang="en-US" dirty="0"/>
              </a:p>
            </p:txBody>
          </p:sp>
        </mc:Choice>
        <mc:Fallback xmlns="">
          <p:sp>
            <p:nvSpPr>
              <p:cNvPr id="15" name="矩形 14">
                <a:extLst>
                  <a:ext uri="{FF2B5EF4-FFF2-40B4-BE49-F238E27FC236}">
                    <a16:creationId xmlns:a16="http://schemas.microsoft.com/office/drawing/2014/main" id="{4F75E1C3-A50F-45A6-8D74-0893BF2C3E80}"/>
                  </a:ext>
                </a:extLst>
              </p:cNvPr>
              <p:cNvSpPr>
                <a:spLocks noRot="1" noChangeAspect="1" noMove="1" noResize="1" noEditPoints="1" noAdjustHandles="1" noChangeArrowheads="1" noChangeShapeType="1" noTextEdit="1"/>
              </p:cNvSpPr>
              <p:nvPr/>
            </p:nvSpPr>
            <p:spPr>
              <a:xfrm>
                <a:off x="5393577" y="3497723"/>
                <a:ext cx="1222451" cy="63286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798C26E-329D-4810-93A4-0366F11746BB}"/>
                  </a:ext>
                </a:extLst>
              </p:cNvPr>
              <p:cNvSpPr txBox="1"/>
              <p:nvPr/>
            </p:nvSpPr>
            <p:spPr>
              <a:xfrm>
                <a:off x="853440" y="4387940"/>
                <a:ext cx="10911840" cy="3416320"/>
              </a:xfrm>
              <a:prstGeom prst="rect">
                <a:avLst/>
              </a:prstGeom>
              <a:noFill/>
            </p:spPr>
            <p:txBody>
              <a:bodyPr wrap="square" rtlCol="0">
                <a:spAutoFit/>
              </a:bodyPr>
              <a:lstStyle/>
              <a:p>
                <a14:m>
                  <m:oMath xmlns:m="http://schemas.openxmlformats.org/officeDocument/2006/math">
                    <m:r>
                      <a:rPr lang="zh-CN" altLang="en-US" i="1" dirty="0">
                        <a:latin typeface="Cambria Math" panose="02040503050406030204" pitchFamily="18" charset="0"/>
                      </a:rPr>
                      <m:t>𝜆</m:t>
                    </m:r>
                  </m:oMath>
                </a14:m>
                <a:r>
                  <a:rPr lang="en-US" altLang="zh-CN" i="1" dirty="0">
                    <a:latin typeface="Cambria Math" panose="02040503050406030204" pitchFamily="18" charset="0"/>
                  </a:rPr>
                  <a:t>:</a:t>
                </a:r>
                <a:r>
                  <a:rPr lang="en-US" altLang="zh-CN" dirty="0"/>
                  <a:t>balances sparsity of the solution and fidelity of the approximation to </a:t>
                </a:r>
                <a:r>
                  <a:rPr lang="en-US" altLang="zh-CN" b="1" i="1" dirty="0"/>
                  <a:t>y</a:t>
                </a:r>
              </a:p>
              <a:p>
                <a:r>
                  <a:rPr lang="en-US" altLang="zh-CN" i="1" dirty="0">
                    <a:latin typeface="Cambria Math" panose="02040503050406030204" pitchFamily="18" charset="0"/>
                  </a:rPr>
                  <a:t>F: </a:t>
                </a:r>
                <a:r>
                  <a:rPr lang="en-US" altLang="zh-CN" dirty="0"/>
                  <a:t>a (linear) feature extraction operator </a:t>
                </a:r>
              </a:p>
              <a:p>
                <a:r>
                  <a:rPr lang="en-US" altLang="zh-CN" i="1" dirty="0">
                    <a:latin typeface="Cambria Math" panose="02040503050406030204" pitchFamily="18" charset="0"/>
                  </a:rPr>
                  <a:t>Matrix P</a:t>
                </a:r>
                <a:r>
                  <a:rPr lang="en-US" altLang="zh-CN" dirty="0"/>
                  <a:t>:extracts the region of overlap between the current target patch and previously reconstructed high resolution image .</a:t>
                </a:r>
              </a:p>
              <a:p>
                <a:r>
                  <a:rPr lang="en-US" altLang="zh-CN" i="1" dirty="0">
                    <a:latin typeface="Cambria Math" panose="02040503050406030204" pitchFamily="18" charset="0"/>
                  </a:rPr>
                  <a:t>w</a:t>
                </a:r>
                <a:r>
                  <a:rPr lang="en-US" altLang="zh-CN" b="1" i="1" dirty="0"/>
                  <a:t> : </a:t>
                </a:r>
                <a:r>
                  <a:rPr lang="en-US" altLang="zh-CN" dirty="0"/>
                  <a:t>contains the values of the previously reconstructed high-resolution image on the overlap. </a:t>
                </a:r>
                <a:br>
                  <a:rPr lang="en-US" altLang="zh-CN" dirty="0"/>
                </a:br>
                <a14:m>
                  <m:oMath xmlns:m="http://schemas.openxmlformats.org/officeDocument/2006/math">
                    <m:r>
                      <a:rPr lang="zh-CN" altLang="en-US" i="1">
                        <a:latin typeface="Cambria Math" panose="02040503050406030204" pitchFamily="18" charset="0"/>
                      </a:rPr>
                      <m:t>𝛽</m:t>
                    </m:r>
                  </m:oMath>
                </a14:m>
                <a:r>
                  <a:rPr lang="en-US" altLang="zh-CN" i="1" dirty="0">
                    <a:latin typeface="Cambria Math" panose="02040503050406030204" pitchFamily="18" charset="0"/>
                  </a:rPr>
                  <a:t>: </a:t>
                </a:r>
                <a:r>
                  <a:rPr lang="en-US" altLang="zh-CN" dirty="0"/>
                  <a:t>controls the tradeoff between matching the low-resolution input and finding a high-resolution patch that is compatible with its neighbors.</a:t>
                </a:r>
              </a:p>
              <a:p>
                <a:br>
                  <a:rPr lang="en-US" altLang="zh-CN" dirty="0"/>
                </a:br>
                <a:br>
                  <a:rPr lang="en-US" altLang="zh-CN" dirty="0"/>
                </a:br>
                <a:br>
                  <a:rPr lang="en-US" altLang="zh-CN" dirty="0"/>
                </a:br>
                <a:br>
                  <a:rPr lang="en-US" altLang="zh-CN" dirty="0"/>
                </a:br>
                <a:endParaRPr lang="zh-CN" altLang="en-US" dirty="0"/>
              </a:p>
            </p:txBody>
          </p:sp>
        </mc:Choice>
        <mc:Fallback xmlns="">
          <p:sp>
            <p:nvSpPr>
              <p:cNvPr id="16" name="文本框 15">
                <a:extLst>
                  <a:ext uri="{FF2B5EF4-FFF2-40B4-BE49-F238E27FC236}">
                    <a16:creationId xmlns:a16="http://schemas.microsoft.com/office/drawing/2014/main" id="{9798C26E-329D-4810-93A4-0366F11746BB}"/>
                  </a:ext>
                </a:extLst>
              </p:cNvPr>
              <p:cNvSpPr txBox="1">
                <a:spLocks noRot="1" noChangeAspect="1" noMove="1" noResize="1" noEditPoints="1" noAdjustHandles="1" noChangeArrowheads="1" noChangeShapeType="1" noTextEdit="1"/>
              </p:cNvSpPr>
              <p:nvPr/>
            </p:nvSpPr>
            <p:spPr>
              <a:xfrm>
                <a:off x="853440" y="4387940"/>
                <a:ext cx="10911840" cy="3416320"/>
              </a:xfrm>
              <a:prstGeom prst="rect">
                <a:avLst/>
              </a:prstGeom>
              <a:blipFill>
                <a:blip r:embed="rId6"/>
                <a:stretch>
                  <a:fillRect l="-447" t="-1429"/>
                </a:stretch>
              </a:blipFill>
            </p:spPr>
            <p:txBody>
              <a:bodyPr/>
              <a:lstStyle/>
              <a:p>
                <a:r>
                  <a:rPr lang="zh-CN" altLang="en-US">
                    <a:noFill/>
                  </a:rPr>
                  <a:t> </a:t>
                </a:r>
              </a:p>
            </p:txBody>
          </p:sp>
        </mc:Fallback>
      </mc:AlternateContent>
      <p:sp>
        <p:nvSpPr>
          <p:cNvPr id="17" name="灯片编号占位符 3">
            <a:extLst>
              <a:ext uri="{FF2B5EF4-FFF2-40B4-BE49-F238E27FC236}">
                <a16:creationId xmlns:a16="http://schemas.microsoft.com/office/drawing/2014/main" id="{3C55FC6C-4BAE-4282-B834-D3900BC90296}"/>
              </a:ext>
            </a:extLst>
          </p:cNvPr>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7</a:t>
            </a:fld>
            <a:endParaRPr lang="zh-CN" altLang="en-US" dirty="0"/>
          </a:p>
        </p:txBody>
      </p:sp>
    </p:spTree>
    <p:extLst>
      <p:ext uri="{BB962C8B-B14F-4D97-AF65-F5344CB8AC3E}">
        <p14:creationId xmlns:p14="http://schemas.microsoft.com/office/powerpoint/2010/main" val="107069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801350" y="6379313"/>
            <a:ext cx="1390650" cy="365125"/>
          </a:xfrm>
        </p:spPr>
        <p:txBody>
          <a:bodyPr/>
          <a:lstStyle/>
          <a:p>
            <a:fld id="{51D91E7F-84B6-4064-9D4E-CC7D244BCA04}" type="slidenum">
              <a:rPr lang="zh-CN" altLang="en-US" smtClean="0"/>
              <a:pPr/>
              <a:t>8</a:t>
            </a:fld>
            <a:endParaRPr lang="zh-CN" altLang="en-US" dirty="0"/>
          </a:p>
        </p:txBody>
      </p:sp>
      <p:sp>
        <p:nvSpPr>
          <p:cNvPr id="2" name="矩形 1">
            <a:extLst>
              <a:ext uri="{FF2B5EF4-FFF2-40B4-BE49-F238E27FC236}">
                <a16:creationId xmlns:a16="http://schemas.microsoft.com/office/drawing/2014/main" id="{A5A77BFE-5C7C-4288-8EE5-7CACA53DD15C}"/>
              </a:ext>
            </a:extLst>
          </p:cNvPr>
          <p:cNvSpPr/>
          <p:nvPr/>
        </p:nvSpPr>
        <p:spPr>
          <a:xfrm>
            <a:off x="4964920" y="2312015"/>
            <a:ext cx="2262159"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谢谢！</a:t>
            </a:r>
          </a:p>
        </p:txBody>
      </p:sp>
    </p:spTree>
    <p:extLst>
      <p:ext uri="{BB962C8B-B14F-4D97-AF65-F5344CB8AC3E}">
        <p14:creationId xmlns:p14="http://schemas.microsoft.com/office/powerpoint/2010/main" val="34751809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296</Words>
  <Application>Microsoft Office PowerPoint</Application>
  <PresentationFormat>宽屏</PresentationFormat>
  <Paragraphs>39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CMR10</vt:lpstr>
      <vt:lpstr>Times-Roman</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刘瑶</cp:lastModifiedBy>
  <cp:revision>69</cp:revision>
  <dcterms:created xsi:type="dcterms:W3CDTF">2019-12-09T12:27:09Z</dcterms:created>
  <dcterms:modified xsi:type="dcterms:W3CDTF">2019-12-13T08:01:18Z</dcterms:modified>
</cp:coreProperties>
</file>