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6" r:id="rId4"/>
    <p:sldId id="321" r:id="rId5"/>
    <p:sldId id="320" r:id="rId6"/>
    <p:sldId id="322" r:id="rId7"/>
    <p:sldId id="318" r:id="rId8"/>
    <p:sldId id="317" r:id="rId9"/>
    <p:sldId id="325" r:id="rId10"/>
    <p:sldId id="327" r:id="rId11"/>
    <p:sldId id="328" r:id="rId12"/>
    <p:sldId id="319" r:id="rId13"/>
    <p:sldId id="326" r:id="rId14"/>
    <p:sldId id="329" r:id="rId15"/>
    <p:sldId id="330" r:id="rId16"/>
    <p:sldId id="332" r:id="rId17"/>
    <p:sldId id="333" r:id="rId18"/>
    <p:sldId id="30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85995" autoAdjust="0"/>
  </p:normalViewPr>
  <p:slideViewPr>
    <p:cSldViewPr snapToGrid="0" showGuides="1">
      <p:cViewPr varScale="1">
        <p:scale>
          <a:sx n="74" d="100"/>
          <a:sy n="74" d="100"/>
        </p:scale>
        <p:origin x="888" y="77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大家好，我今天给大家介绍的是目前效果最好的一种视频插帧方法。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3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主要思想是通过光流找到像素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的新位置后（红点），将其新位置周围</a:t>
                </a:r>
                <a:r>
                  <a:rPr lang="en-US" altLang="zh-CN" dirty="0"/>
                  <a:t>4x4</a:t>
                </a:r>
                <a:r>
                  <a:rPr lang="zh-CN" altLang="en-US" dirty="0"/>
                  <a:t>范围内与一个特殊的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相乘后作为该点的像素值。这个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由两部分相乘得出，一部分是我们图像常用的双线性插值，其中每个位置的权重只与坐标距离有关，另一部分也是一个内插值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，是通过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网络学习得出的。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输出为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通道的特征向量，然后将其投影到</a:t>
                </a:r>
                <a:r>
                  <a:rPr lang="en-US" altLang="zh-CN" dirty="0"/>
                  <a:t>4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</m:oMath>
                </a14:m>
                <a:r>
                  <a:rPr lang="zh-CN" altLang="en-US" dirty="0"/>
                  <a:t>的矩阵中。</a:t>
                </a:r>
                <a:r>
                  <a:rPr lang="en-US" altLang="zh-CN" dirty="0"/>
                  <a:t>R=2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主要思想是通过光流找到像素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的新位置后（红点），将其新位置周围</a:t>
                </a:r>
                <a:r>
                  <a:rPr lang="en-US" altLang="zh-CN" dirty="0"/>
                  <a:t>4x4</a:t>
                </a:r>
                <a:r>
                  <a:rPr lang="zh-CN" altLang="en-US" dirty="0"/>
                  <a:t>范围内与一个特殊的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相乘后作为该点的像素值。这个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由两部分相乘得出，一部分是我们图像常用的双线性插值，其中每个位置的权重只与坐标距离有关，另一部分也是一个内插值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，是通过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网络学习得出的。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输出为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通道的特征向量，然后将其投影到</a:t>
                </a:r>
                <a:r>
                  <a:rPr lang="en-US" altLang="zh-CN" dirty="0"/>
                  <a:t>4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×4</a:t>
                </a:r>
                <a:r>
                  <a:rPr lang="zh-CN" altLang="en-US" dirty="0"/>
                  <a:t>的矩阵中。</a:t>
                </a:r>
                <a:r>
                  <a:rPr lang="en-US" altLang="zh-CN" dirty="0"/>
                  <a:t>R=2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9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主要思想是通过光流找到像素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的新位置后（红点），将其新位置周围</a:t>
                </a:r>
                <a:r>
                  <a:rPr lang="en-US" altLang="zh-CN" dirty="0"/>
                  <a:t>4x4</a:t>
                </a:r>
                <a:r>
                  <a:rPr lang="zh-CN" altLang="en-US" dirty="0"/>
                  <a:t>范围内与一个特殊的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相乘后作为该点的像素值。这个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由两部分相乘得出，一部分是我们图像常用的双线性插值，其中每个位置的权重只与坐标距离有关，另一部分也是一个内插值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，是通过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网络学习得出的。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输出为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通道的特征向量，然后将其投影到</a:t>
                </a:r>
                <a:r>
                  <a:rPr lang="en-US" altLang="zh-CN" dirty="0"/>
                  <a:t>4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×4</a:t>
                </a:r>
                <a:r>
                  <a:rPr lang="zh-CN" altLang="en-US" dirty="0"/>
                  <a:t>的矩阵中。</a:t>
                </a:r>
                <a:r>
                  <a:rPr lang="en-US" altLang="zh-CN" dirty="0"/>
                  <a:t>R=2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01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首先计算双向的光流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21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这里的上下文信息是第一个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7x7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卷积网络之后的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，我理解为浅层的、全局的图像特征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13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1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2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0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首先是介绍一下光流。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3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光流简单地说就是在视频连续图片序列中，从第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帧到第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这个过程中，每个像素或物体的运动速度和运动方向，因此光流可以用二维向量表示，也可以理解为相邻图像相同像素的对应关系。一般而言，光流是由于场景中目标本身的移动、相机的运动，或者两者的共同运动所产生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既然光流是一个向量，那么已知两帧之间的光流和其中一帧，就可以算出另一帧的操作。这种操作就是</a:t>
            </a:r>
            <a:r>
              <a:rPr lang="en-US" altLang="zh-CN" dirty="0"/>
              <a:t>warping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6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目前深度学习与光流计算相结合，可以端到端训练，输入两帧图片，输出光流场。这篇文章使用</a:t>
            </a:r>
            <a:r>
              <a:rPr lang="en-US" altLang="zh-CN" dirty="0"/>
              <a:t>PWC-Net</a:t>
            </a:r>
            <a:r>
              <a:rPr lang="zh-CN" altLang="en-US" dirty="0"/>
              <a:t>计算光流。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1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视频插帧的目的就是合成两帧之间不存在的帧。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光流在视频插帧中的应用，还是以向量来举例。已知向量起点，终点以及其本身，可知该向量上任意点</a:t>
            </a:r>
            <a:r>
              <a:rPr lang="en-US" altLang="zh-CN" dirty="0"/>
              <a:t>t</a:t>
            </a:r>
            <a:r>
              <a:rPr lang="zh-CN" altLang="en-US" dirty="0"/>
              <a:t>的坐标。并得出</a:t>
            </a:r>
            <a:r>
              <a:rPr lang="en-US" altLang="zh-CN" dirty="0"/>
              <a:t>t</a:t>
            </a:r>
            <a:r>
              <a:rPr lang="zh-CN" altLang="en-US" dirty="0"/>
              <a:t>到起点和终点的向量。同理，对于光流来说，由此可以得到</a:t>
            </a:r>
            <a:r>
              <a:rPr lang="en-US" altLang="zh-CN" dirty="0"/>
              <a:t>t</a:t>
            </a:r>
            <a:r>
              <a:rPr lang="zh-CN" altLang="en-US" dirty="0"/>
              <a:t>到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的光流，再根据</a:t>
            </a:r>
            <a:r>
              <a:rPr lang="en-US" altLang="zh-CN" dirty="0"/>
              <a:t>warp</a:t>
            </a:r>
            <a:r>
              <a:rPr lang="zh-CN" altLang="en-US" dirty="0"/>
              <a:t>操作，与第</a:t>
            </a:r>
            <a:r>
              <a:rPr lang="en-US" altLang="zh-CN" dirty="0"/>
              <a:t>1</a:t>
            </a:r>
            <a:r>
              <a:rPr lang="zh-CN" altLang="en-US" dirty="0"/>
              <a:t>帧和第</a:t>
            </a:r>
            <a:r>
              <a:rPr lang="en-US" altLang="zh-CN" dirty="0"/>
              <a:t>0</a:t>
            </a:r>
            <a:r>
              <a:rPr lang="zh-CN" altLang="en-US" dirty="0"/>
              <a:t>帧合成</a:t>
            </a:r>
            <a:r>
              <a:rPr lang="en-US" altLang="zh-CN" dirty="0"/>
              <a:t>t</a:t>
            </a:r>
            <a:r>
              <a:rPr lang="zh-CN" altLang="en-US" dirty="0"/>
              <a:t>时刻中间帧。在</a:t>
            </a:r>
            <a:r>
              <a:rPr lang="en-US" altLang="zh-CN" dirty="0"/>
              <a:t>t</a:t>
            </a:r>
            <a:r>
              <a:rPr lang="zh-CN" altLang="en-US" dirty="0"/>
              <a:t>时刻，会出现多个光流汇聚到一点或者有的地方没有光流通过的情况，文中使用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深度光流投影层来解决这个问题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0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作者同时提出，当没有任何光流向量在</a:t>
            </a:r>
            <a:r>
              <a:rPr lang="en-US" altLang="zh-CN" dirty="0"/>
              <a:t>t</a:t>
            </a:r>
            <a:r>
              <a:rPr lang="zh-CN" altLang="en-US" dirty="0"/>
              <a:t>时刻经过像素</a:t>
            </a:r>
            <a:r>
              <a:rPr lang="en-US" altLang="zh-CN" dirty="0"/>
              <a:t>x</a:t>
            </a:r>
            <a:r>
              <a:rPr lang="zh-CN" altLang="en-US" dirty="0"/>
              <a:t>时，则会在</a:t>
            </a:r>
            <a:r>
              <a:rPr lang="en-US" altLang="zh-CN" dirty="0"/>
              <a:t>x</a:t>
            </a:r>
            <a:r>
              <a:rPr lang="zh-CN" altLang="en-US" dirty="0"/>
              <a:t>周围四连通邻域寻找有光流穿过的像素，并对它们求平均</a:t>
            </a:r>
            <a:r>
              <a:rPr lang="zh-CN" altLang="en-US"/>
              <a:t>，得出</a:t>
            </a:r>
            <a:r>
              <a:rPr lang="en-US" altLang="zh-CN"/>
              <a:t>xxx</a:t>
            </a:r>
            <a:r>
              <a:rPr lang="zh-CN" altLang="en-US" dirty="0"/>
              <a:t>位置的光流。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4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过去的网络模型中，此时的光流融合大多是采用的是计算平均值的方式，也就是图中的绿色向量。但是这种计算方法无法处理遮挡区域的问题，例如如果前景像素和背景像素运动到同一个位置，我们希望的合成出的结果应该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前景像素占更大比重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9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67084" y="639302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17578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基于深度神经网络的谱聚类算法研究 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34307" y="2494211"/>
            <a:ext cx="901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Depth-Aware Video Frame Interpolation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2233" y="4731355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Zhenfang Wang</a:t>
            </a:r>
          </a:p>
          <a:p>
            <a:r>
              <a:rPr lang="en-US" altLang="zh-CN" sz="2000" dirty="0"/>
              <a:t>2019.12.17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802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estimation and adaptive warping layer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C795684-42B7-4E55-9754-A4E767413CC2}"/>
                  </a:ext>
                </a:extLst>
              </p:cNvPr>
              <p:cNvSpPr/>
              <p:nvPr/>
            </p:nvSpPr>
            <p:spPr>
              <a:xfrm>
                <a:off x="3494839" y="1105193"/>
                <a:ext cx="5202322" cy="1039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C795684-42B7-4E55-9754-A4E767413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839" y="1105193"/>
                <a:ext cx="5202322" cy="1039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82BAF943-F4B6-4705-ABE0-C0109117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3347405"/>
            <a:ext cx="9150773" cy="291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283027B-3AA6-414C-AE4A-5DA7FDE06AD5}"/>
                  </a:ext>
                </a:extLst>
              </p:cNvPr>
              <p:cNvSpPr/>
              <p:nvPr/>
            </p:nvSpPr>
            <p:spPr>
              <a:xfrm>
                <a:off x="4990240" y="2448808"/>
                <a:ext cx="2211519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283027B-3AA6-414C-AE4A-5DA7FDE06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240" y="2448808"/>
                <a:ext cx="2211519" cy="468205"/>
              </a:xfrm>
              <a:prstGeom prst="rect">
                <a:avLst/>
              </a:prstGeom>
              <a:blipFill>
                <a:blip r:embed="rId5"/>
                <a:stretch>
                  <a:fillRect l="-829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802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estimation — U-Net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1B47F-F910-438C-85DC-6AF6D40A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06" y="801350"/>
            <a:ext cx="8847587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96987" y="277971"/>
            <a:ext cx="489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Video Frame Interpolation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4EB2DC-DB9A-4F7C-B800-91F60270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4" y="1187885"/>
            <a:ext cx="11425760" cy="37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96987" y="277971"/>
            <a:ext cx="489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Video Frame Interpolation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CF0FDF-B175-44F2-A19B-CB7BB8ADD8D4}"/>
              </a:ext>
            </a:extLst>
          </p:cNvPr>
          <p:cNvSpPr txBox="1"/>
          <p:nvPr/>
        </p:nvSpPr>
        <p:spPr>
          <a:xfrm>
            <a:off x="1096987" y="1007918"/>
            <a:ext cx="813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proposed model consists of the following sub-modules: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B37FD6-5666-4E7C-BA19-B1B55F4E42C6}"/>
              </a:ext>
            </a:extLst>
          </p:cNvPr>
          <p:cNvSpPr txBox="1"/>
          <p:nvPr/>
        </p:nvSpPr>
        <p:spPr>
          <a:xfrm>
            <a:off x="1096986" y="1717874"/>
            <a:ext cx="29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estimation : PWC-Net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D1D431-1B46-4FFD-A48F-F28051E58B49}"/>
              </a:ext>
            </a:extLst>
          </p:cNvPr>
          <p:cNvSpPr txBox="1"/>
          <p:nvPr/>
        </p:nvSpPr>
        <p:spPr>
          <a:xfrm>
            <a:off x="1096986" y="2201600"/>
            <a:ext cx="33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Depth estimation: </a:t>
            </a:r>
            <a:r>
              <a:rPr lang="en-US" altLang="zh-CN" dirty="0" err="1"/>
              <a:t>MegaDapth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9816A3-6C8D-4FD7-9DE3-D34FC999A994}"/>
              </a:ext>
            </a:extLst>
          </p:cNvPr>
          <p:cNvSpPr/>
          <p:nvPr/>
        </p:nvSpPr>
        <p:spPr>
          <a:xfrm>
            <a:off x="1096986" y="3853327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Context extraction :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DAF4FA-1993-4491-A128-B0A3B3A2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553" y="2685326"/>
            <a:ext cx="1569856" cy="270533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4BFEB5-2B47-4C3B-B2C9-6BE50CF1149C}"/>
              </a:ext>
            </a:extLst>
          </p:cNvPr>
          <p:cNvSpPr/>
          <p:nvPr/>
        </p:nvSpPr>
        <p:spPr>
          <a:xfrm>
            <a:off x="1096986" y="5505054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Kernel estimation : U-Net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C560D7A-019B-4A60-8DBF-E8E26A98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921" y="2743600"/>
            <a:ext cx="1767993" cy="25986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EEF25C-03BF-4606-872A-57DC241CBBBE}"/>
              </a:ext>
            </a:extLst>
          </p:cNvPr>
          <p:cNvSpPr txBox="1"/>
          <p:nvPr/>
        </p:nvSpPr>
        <p:spPr>
          <a:xfrm>
            <a:off x="5429168" y="3853327"/>
            <a:ext cx="17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Block: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5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96987" y="277971"/>
            <a:ext cx="29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Frame synthesis.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3AB5A0-FECD-462A-92C6-C49A6248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27" y="1218707"/>
            <a:ext cx="9211146" cy="36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96987" y="277971"/>
            <a:ext cx="29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433669-1248-44D3-9987-1CB4CBEDCB1D}"/>
                  </a:ext>
                </a:extLst>
              </p:cNvPr>
              <p:cNvSpPr txBox="1"/>
              <p:nvPr/>
            </p:nvSpPr>
            <p:spPr>
              <a:xfrm>
                <a:off x="4385980" y="976746"/>
                <a:ext cx="342003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𝐺𝑇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433669-1248-44D3-9987-1CB4CBED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80" y="976746"/>
                <a:ext cx="3420039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3CD4E8-A1C0-40CF-9DB3-EB162EA0A82D}"/>
                  </a:ext>
                </a:extLst>
              </p:cNvPr>
              <p:cNvSpPr/>
              <p:nvPr/>
            </p:nvSpPr>
            <p:spPr>
              <a:xfrm>
                <a:off x="1096987" y="1973226"/>
                <a:ext cx="10232048" cy="403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/>
                  <a:t> is the Charbonnier penalty function . We set the constant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− 6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3CD4E8-A1C0-40CF-9DB3-EB162EA0A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87" y="1973226"/>
                <a:ext cx="10232048" cy="403252"/>
              </a:xfrm>
              <a:prstGeom prst="rect">
                <a:avLst/>
              </a:prstGeom>
              <a:blipFill>
                <a:blip r:embed="rId4"/>
                <a:stretch>
                  <a:fillRect l="-53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B12FAD1-C736-4F68-BA48-C7F90FA9B5BF}"/>
              </a:ext>
            </a:extLst>
          </p:cNvPr>
          <p:cNvSpPr txBox="1"/>
          <p:nvPr/>
        </p:nvSpPr>
        <p:spPr>
          <a:xfrm>
            <a:off x="1096987" y="2872062"/>
            <a:ext cx="29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Training Dataset.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4E7027-12FB-4F3D-A4E8-65DDB1DD53BE}"/>
              </a:ext>
            </a:extLst>
          </p:cNvPr>
          <p:cNvSpPr/>
          <p:nvPr/>
        </p:nvSpPr>
        <p:spPr>
          <a:xfrm>
            <a:off x="1096986" y="3805581"/>
            <a:ext cx="10232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use the Vimeo90K dataset to train our model. The Vimeo90K dataset has 51,312 triplets for training, where each triplet contains 3 consecutive video frames with a resolution of 256 × 448 pixels.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2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3AF6182-B604-43E6-A33C-39DB02C48F01}"/>
              </a:ext>
            </a:extLst>
          </p:cNvPr>
          <p:cNvSpPr txBox="1"/>
          <p:nvPr/>
        </p:nvSpPr>
        <p:spPr>
          <a:xfrm>
            <a:off x="1096987" y="277971"/>
            <a:ext cx="438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Qualitative Comparisons.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2F8051-EC44-4787-AE29-A273799E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408"/>
            <a:ext cx="12192952" cy="376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3AF6182-B604-43E6-A33C-39DB02C48F01}"/>
              </a:ext>
            </a:extLst>
          </p:cNvPr>
          <p:cNvSpPr txBox="1"/>
          <p:nvPr/>
        </p:nvSpPr>
        <p:spPr>
          <a:xfrm>
            <a:off x="1096987" y="277971"/>
            <a:ext cx="438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Quantitative comparison.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360B1-F33E-4EDD-95B6-2F1858B3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05" y="1925729"/>
            <a:ext cx="10457130" cy="30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96899" y="3359239"/>
            <a:ext cx="372498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zh-CN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07365" y="2633324"/>
            <a:ext cx="3524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Optical Flow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237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Optical Flow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7275" y="1333500"/>
            <a:ext cx="10518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What is Optical Flow</a:t>
            </a:r>
            <a:r>
              <a:rPr lang="zh-CN" altLang="en-US" sz="2400" b="1" dirty="0"/>
              <a:t>？</a:t>
            </a:r>
            <a:endParaRPr lang="en-US" altLang="zh-CN" sz="2400" b="1" dirty="0"/>
          </a:p>
          <a:p>
            <a:pPr indent="457200"/>
            <a:endParaRPr lang="en-US" altLang="zh-CN" sz="2400" dirty="0"/>
          </a:p>
          <a:p>
            <a:pPr indent="457200"/>
            <a:r>
              <a:rPr lang="en-US" altLang="zh-CN" sz="2400" dirty="0"/>
              <a:t>Optical flow refers to the amount of movement of the same object pixel in a video image from one frame to the next, represented by a two-dimensional vector.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D43337-A7E8-4540-8988-66AF69E80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A1E911-ED81-4CF7-85D6-865A9975F289}"/>
                  </a:ext>
                </a:extLst>
              </p:cNvPr>
              <p:cNvSpPr txBox="1"/>
              <p:nvPr/>
            </p:nvSpPr>
            <p:spPr>
              <a:xfrm>
                <a:off x="1057274" y="3644503"/>
                <a:ext cx="10518197" cy="162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dirty="0"/>
                  <a:t>For example, the position of point A at frame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is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then we find point A at frame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altLang="zh-CN" sz="2400" dirty="0"/>
                  <a:t>. If its position is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that is</a:t>
                </a:r>
              </a:p>
              <a:p>
                <a:pPr indent="457200"/>
                <a:r>
                  <a:rPr lang="en-US" altLang="zh-CN" sz="24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indent="457200"/>
                <a:r>
                  <a:rPr lang="en-US" altLang="zh-CN" sz="2400" dirty="0"/>
                  <a:t> Then our optical flow at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−&gt;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altLang="zh-CN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A1E911-ED81-4CF7-85D6-865A9975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4" y="3644503"/>
                <a:ext cx="10518197" cy="1628010"/>
              </a:xfrm>
              <a:prstGeom prst="rect">
                <a:avLst/>
              </a:prstGeom>
              <a:blipFill>
                <a:blip r:embed="rId3"/>
                <a:stretch>
                  <a:fillRect l="-869" t="-2622" b="-6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D2CD96E-8776-47FE-8376-ED960F866F51}"/>
              </a:ext>
            </a:extLst>
          </p:cNvPr>
          <p:cNvSpPr txBox="1"/>
          <p:nvPr/>
        </p:nvSpPr>
        <p:spPr>
          <a:xfrm>
            <a:off x="1057275" y="278130"/>
            <a:ext cx="475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Optical Flow and warping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5E0A3B-FA95-4EBB-9EC1-CC77189C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06" y="1050222"/>
            <a:ext cx="5494315" cy="22402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F778B5-3C44-402B-A985-4EE3DFDAF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1" y="1103277"/>
            <a:ext cx="5561629" cy="255772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9629A1-32C0-4325-9186-4E71647ABEB3}"/>
              </a:ext>
            </a:extLst>
          </p:cNvPr>
          <p:cNvSpPr/>
          <p:nvPr/>
        </p:nvSpPr>
        <p:spPr>
          <a:xfrm>
            <a:off x="8494969" y="3746443"/>
            <a:ext cx="204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Inverse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warping</a:t>
            </a:r>
            <a:endParaRPr lang="zh-CN" altLang="en-US" b="1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2F159E-3D1B-4D32-A398-FAB381ED0C6C}"/>
              </a:ext>
            </a:extLst>
          </p:cNvPr>
          <p:cNvSpPr/>
          <p:nvPr/>
        </p:nvSpPr>
        <p:spPr>
          <a:xfrm>
            <a:off x="2345353" y="3764483"/>
            <a:ext cx="217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 warping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64915E-4FF4-4F1E-BD24-81E583358995}"/>
                  </a:ext>
                </a:extLst>
              </p:cNvPr>
              <p:cNvSpPr txBox="1"/>
              <p:nvPr/>
            </p:nvSpPr>
            <p:spPr>
              <a:xfrm>
                <a:off x="8796261" y="1893362"/>
                <a:ext cx="12508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64915E-4FF4-4F1E-BD24-81E583358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61" y="1893362"/>
                <a:ext cx="125080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514DFBE-748C-4B3C-B3C7-8796232CAB8B}"/>
                  </a:ext>
                </a:extLst>
              </p:cNvPr>
              <p:cNvSpPr txBox="1"/>
              <p:nvPr/>
            </p:nvSpPr>
            <p:spPr>
              <a:xfrm>
                <a:off x="2345353" y="1831807"/>
                <a:ext cx="179243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514DFBE-748C-4B3C-B3C7-8796232CA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353" y="1831807"/>
                <a:ext cx="179243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D2CD96E-8776-47FE-8376-ED960F866F51}"/>
              </a:ext>
            </a:extLst>
          </p:cNvPr>
          <p:cNvSpPr txBox="1"/>
          <p:nvPr/>
        </p:nvSpPr>
        <p:spPr>
          <a:xfrm>
            <a:off x="1057275" y="278130"/>
            <a:ext cx="662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Optical flow estimation combined with deep learning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1791E3-C99D-4EB6-80EA-5A8B6D7C54F5}"/>
              </a:ext>
            </a:extLst>
          </p:cNvPr>
          <p:cNvSpPr txBox="1"/>
          <p:nvPr/>
        </p:nvSpPr>
        <p:spPr>
          <a:xfrm>
            <a:off x="562667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438513-E955-4778-91DB-E8671D38FFEB}"/>
              </a:ext>
            </a:extLst>
          </p:cNvPr>
          <p:cNvSpPr txBox="1"/>
          <p:nvPr/>
        </p:nvSpPr>
        <p:spPr>
          <a:xfrm>
            <a:off x="1057275" y="1659285"/>
            <a:ext cx="3132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Flow-Net</a:t>
            </a:r>
          </a:p>
          <a:p>
            <a:r>
              <a:rPr lang="en-US" altLang="zh-CN" sz="3200" dirty="0"/>
              <a:t>Flow-Net2.0</a:t>
            </a:r>
          </a:p>
          <a:p>
            <a:r>
              <a:rPr lang="en-US" altLang="zh-CN" sz="3200" dirty="0"/>
              <a:t>PWC-Net</a:t>
            </a:r>
          </a:p>
          <a:p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72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02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39562" y="2577580"/>
            <a:ext cx="706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Video Frame Interpolation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7400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Optical Flow in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Video Frame Interpolation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dist"/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2199CA0-A455-41D7-A766-03757E864964}"/>
                  </a:ext>
                </a:extLst>
              </p:cNvPr>
              <p:cNvSpPr/>
              <p:nvPr/>
            </p:nvSpPr>
            <p:spPr>
              <a:xfrm>
                <a:off x="665016" y="792718"/>
                <a:ext cx="1035973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en-US" altLang="zh-CN" sz="2400" dirty="0"/>
                  <a:t>If the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0→1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passes through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0" dirty="0"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0→1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indent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(1-t)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400" i="0" dirty="0">
                            <a:latin typeface="Cambria Math" panose="02040503050406030204" pitchFamily="18" charset="0"/>
                          </a:rPr>
                          <m:t>1→0</m:t>
                        </m:r>
                      </m:sub>
                    </m:sSub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2199CA0-A455-41D7-A766-03757E864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6" y="792718"/>
                <a:ext cx="10359737" cy="1200329"/>
              </a:xfrm>
              <a:prstGeom prst="rect">
                <a:avLst/>
              </a:prstGeom>
              <a:blipFill>
                <a:blip r:embed="rId3"/>
                <a:stretch>
                  <a:fillRect t="-3553" b="-9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642127E-6812-4F46-BC02-05034BBC48D1}"/>
              </a:ext>
            </a:extLst>
          </p:cNvPr>
          <p:cNvSpPr txBox="1"/>
          <p:nvPr/>
        </p:nvSpPr>
        <p:spPr>
          <a:xfrm>
            <a:off x="1057275" y="3106158"/>
            <a:ext cx="461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Depth-Aware Flow Projection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149233-2073-4994-8F55-9FE900085622}"/>
                  </a:ext>
                </a:extLst>
              </p:cNvPr>
              <p:cNvSpPr txBox="1"/>
              <p:nvPr/>
            </p:nvSpPr>
            <p:spPr>
              <a:xfrm>
                <a:off x="1057275" y="3708271"/>
                <a:ext cx="106845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 To approximate the intermediate flows, one can borrow the flow vectors from the same grid coordinate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→1</m:t>
                        </m:r>
                      </m:sub>
                    </m:sSub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or aggregate the flow vectors that pass through the same position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149233-2073-4994-8F55-9FE900085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3708271"/>
                <a:ext cx="10684510" cy="1200329"/>
              </a:xfrm>
              <a:prstGeom prst="rect">
                <a:avLst/>
              </a:prstGeom>
              <a:blipFill>
                <a:blip r:embed="rId4"/>
                <a:stretch>
                  <a:fillRect l="-856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7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20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Depth-Aware Flow Projection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F0E31-94A3-44E1-94F9-B976BBE5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32" y="1029950"/>
            <a:ext cx="3637336" cy="314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2A3EC2-CE40-40BD-AD36-FAAECEDC8C8B}"/>
                  </a:ext>
                </a:extLst>
              </p:cNvPr>
              <p:cNvSpPr/>
              <p:nvPr/>
            </p:nvSpPr>
            <p:spPr>
              <a:xfrm>
                <a:off x="3930437" y="4609772"/>
                <a:ext cx="3984231" cy="792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2A3EC2-CE40-40BD-AD36-FAAECEDC8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437" y="4609772"/>
                <a:ext cx="3984231" cy="792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208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Depth-Aware Flow Projection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C0AA530-C570-4D93-B02D-8EF912F5C1C7}"/>
                  </a:ext>
                </a:extLst>
              </p:cNvPr>
              <p:cNvSpPr/>
              <p:nvPr/>
            </p:nvSpPr>
            <p:spPr>
              <a:xfrm>
                <a:off x="1698481" y="4068942"/>
                <a:ext cx="9134473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𝑟𝑜𝑢𝑛𝑑</m:t>
                          </m:r>
                          <m:d>
                            <m:d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0→1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×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C0AA530-C570-4D93-B02D-8EF912F5C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81" y="4068942"/>
                <a:ext cx="9134473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8A960DE-7D20-4671-BB73-A5BCE21DFD3E}"/>
                  </a:ext>
                </a:extLst>
              </p:cNvPr>
              <p:cNvSpPr/>
              <p:nvPr/>
            </p:nvSpPr>
            <p:spPr>
              <a:xfrm>
                <a:off x="3247787" y="4762656"/>
                <a:ext cx="5415778" cy="971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→0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dirty="0">
                                      <a:latin typeface="Cambria Math" panose="02040503050406030204" pitchFamily="18" charset="0"/>
                                    </a:rPr>
                                    <m:t>0→1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8A960DE-7D20-4671-BB73-A5BCE21DF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87" y="4762656"/>
                <a:ext cx="5415778" cy="971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4C0CC6-CFD2-4593-A86E-78525BB5E306}"/>
                  </a:ext>
                </a:extLst>
              </p:cNvPr>
              <p:cNvSpPr txBox="1"/>
              <p:nvPr/>
            </p:nvSpPr>
            <p:spPr>
              <a:xfrm>
                <a:off x="8782438" y="4877615"/>
                <a:ext cx="2050516" cy="666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4C0CC6-CFD2-4593-A86E-78525BB5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438" y="4877615"/>
                <a:ext cx="2050516" cy="666273"/>
              </a:xfrm>
              <a:prstGeom prst="rect">
                <a:avLst/>
              </a:prstGeom>
              <a:blipFill>
                <a:blip r:embed="rId6"/>
                <a:stretch>
                  <a:fillRect t="-2752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CC92A1C-CCB5-40A2-A839-8EFE7FDAF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075" y="1079354"/>
            <a:ext cx="3337849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986</Words>
  <Application>Microsoft Office PowerPoint</Application>
  <PresentationFormat>宽屏</PresentationFormat>
  <Paragraphs>89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FuturaBookC</vt:lpstr>
      <vt:lpstr>等线</vt:lpstr>
      <vt:lpstr>等线 Light</vt:lpstr>
      <vt:lpstr>Microsoft YaHei</vt:lpstr>
      <vt:lpstr>Microsoft YaHei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</dc:title>
  <dc:creator>第一PPT</dc:creator>
  <cp:keywords>www.1ppt.com</cp:keywords>
  <dc:description>www.1ppt.com</dc:description>
  <cp:lastModifiedBy>方</cp:lastModifiedBy>
  <cp:revision>207</cp:revision>
  <dcterms:created xsi:type="dcterms:W3CDTF">2018-03-08T13:14:00Z</dcterms:created>
  <dcterms:modified xsi:type="dcterms:W3CDTF">2019-12-16T13:18:48Z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