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7515" r:id="rId3"/>
    <p:sldId id="7516" r:id="rId4"/>
    <p:sldId id="7517" r:id="rId5"/>
    <p:sldId id="7519" r:id="rId6"/>
    <p:sldId id="7521" r:id="rId7"/>
    <p:sldId id="7520" r:id="rId8"/>
    <p:sldId id="7525" r:id="rId9"/>
    <p:sldId id="7507" r:id="rId10"/>
    <p:sldId id="7522" r:id="rId11"/>
    <p:sldId id="7523" r:id="rId12"/>
    <p:sldId id="7508" r:id="rId13"/>
    <p:sldId id="7509" r:id="rId14"/>
    <p:sldId id="7498" r:id="rId15"/>
    <p:sldId id="7493" r:id="rId16"/>
    <p:sldId id="7497" r:id="rId17"/>
    <p:sldId id="7512" r:id="rId18"/>
    <p:sldId id="7513" r:id="rId19"/>
    <p:sldId id="7538" r:id="rId20"/>
    <p:sldId id="7539" r:id="rId21"/>
    <p:sldId id="7530" r:id="rId22"/>
    <p:sldId id="7540" r:id="rId23"/>
    <p:sldId id="7528" r:id="rId24"/>
    <p:sldId id="7527" r:id="rId25"/>
    <p:sldId id="7532" r:id="rId26"/>
    <p:sldId id="7533" r:id="rId27"/>
    <p:sldId id="7524" r:id="rId28"/>
    <p:sldId id="7535" r:id="rId29"/>
    <p:sldId id="7486" r:id="rId30"/>
    <p:sldId id="746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6969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70384" autoAdjust="0"/>
  </p:normalViewPr>
  <p:slideViewPr>
    <p:cSldViewPr snapToGrid="0">
      <p:cViewPr>
        <p:scale>
          <a:sx n="66" d="100"/>
          <a:sy n="66" d="100"/>
        </p:scale>
        <p:origin x="810" y="3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6E110-E30A-4A29-A458-40849CAA4CC8}"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A03D4-DAA4-4A70-96B5-C96F0551EA05}" type="slidenum">
              <a:rPr lang="zh-CN" altLang="en-US" smtClean="0"/>
              <a:t>‹#›</a:t>
            </a:fld>
            <a:endParaRPr lang="zh-CN" altLang="en-US"/>
          </a:p>
        </p:txBody>
      </p:sp>
    </p:spTree>
    <p:extLst>
      <p:ext uri="{BB962C8B-B14F-4D97-AF65-F5344CB8AC3E}">
        <p14:creationId xmlns:p14="http://schemas.microsoft.com/office/powerpoint/2010/main" val="310616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79111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extLst>
      <p:ext uri="{BB962C8B-B14F-4D97-AF65-F5344CB8AC3E}">
        <p14:creationId xmlns:p14="http://schemas.microsoft.com/office/powerpoint/2010/main" val="365631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原型网络（</a:t>
            </a:r>
            <a:r>
              <a:rPr lang="en-US" altLang="zh-CN" dirty="0" smtClean="0">
                <a:effectLst/>
              </a:rPr>
              <a:t>Prototype Network</a:t>
            </a:r>
            <a:r>
              <a:rPr lang="zh-CN" altLang="en-US" dirty="0" smtClean="0">
                <a:effectLst/>
              </a:rPr>
              <a:t>）</a:t>
            </a:r>
            <a:r>
              <a:rPr lang="en-US" altLang="zh-CN" dirty="0" smtClean="0">
                <a:effectLst/>
              </a:rPr>
              <a:t>[5]</a:t>
            </a:r>
            <a:r>
              <a:rPr lang="zh-CN" altLang="en-US" dirty="0" smtClean="0">
                <a:effectLst/>
              </a:rPr>
              <a:t>基于这样的想法：每个类别都存在一个原型表达，该类的原型是 </a:t>
            </a:r>
            <a:r>
              <a:rPr lang="en-US" altLang="zh-CN" dirty="0" smtClean="0">
                <a:effectLst/>
              </a:rPr>
              <a:t>support set </a:t>
            </a:r>
            <a:r>
              <a:rPr lang="zh-CN" altLang="en-US" dirty="0" smtClean="0">
                <a:effectLst/>
              </a:rPr>
              <a:t>在 </a:t>
            </a:r>
            <a:r>
              <a:rPr lang="en-US" altLang="zh-CN" dirty="0" smtClean="0">
                <a:effectLst/>
              </a:rPr>
              <a:t>embedding </a:t>
            </a:r>
            <a:r>
              <a:rPr lang="zh-CN" altLang="en-US" dirty="0" smtClean="0">
                <a:effectLst/>
              </a:rPr>
              <a:t>空间中的均值。然后，分类问题变成在 </a:t>
            </a:r>
            <a:r>
              <a:rPr lang="en-US" altLang="zh-CN" dirty="0" smtClean="0">
                <a:effectLst/>
              </a:rPr>
              <a:t>embedding </a:t>
            </a:r>
            <a:r>
              <a:rPr lang="zh-CN" altLang="en-US" dirty="0" smtClean="0">
                <a:effectLst/>
              </a:rPr>
              <a:t>空间中的最近邻。</a:t>
            </a:r>
          </a:p>
          <a:p>
            <a:r>
              <a:rPr lang="zh-CN" altLang="en-US" dirty="0" smtClean="0">
                <a:effectLst/>
              </a:rPr>
              <a:t>如图 </a:t>
            </a:r>
            <a:r>
              <a:rPr lang="en-US" altLang="zh-CN" dirty="0" smtClean="0">
                <a:effectLst/>
              </a:rPr>
              <a:t>6 </a:t>
            </a:r>
            <a:r>
              <a:rPr lang="zh-CN" altLang="en-US" dirty="0" smtClean="0">
                <a:effectLst/>
              </a:rPr>
              <a:t>所示，</a:t>
            </a:r>
            <a:r>
              <a:rPr lang="en-US" altLang="zh-CN" dirty="0" err="1" smtClean="0">
                <a:effectLst/>
              </a:rPr>
              <a:t>c1</a:t>
            </a:r>
            <a:r>
              <a:rPr lang="zh-CN" altLang="en-US" dirty="0" smtClean="0">
                <a:effectLst/>
              </a:rPr>
              <a:t>、</a:t>
            </a:r>
            <a:r>
              <a:rPr lang="en-US" altLang="zh-CN" dirty="0" err="1" smtClean="0">
                <a:effectLst/>
              </a:rPr>
              <a:t>c2</a:t>
            </a:r>
            <a:r>
              <a:rPr lang="zh-CN" altLang="en-US" dirty="0" smtClean="0">
                <a:effectLst/>
              </a:rPr>
              <a:t>、</a:t>
            </a:r>
            <a:r>
              <a:rPr lang="en-US" altLang="zh-CN" dirty="0" err="1" smtClean="0">
                <a:effectLst/>
              </a:rPr>
              <a:t>c3</a:t>
            </a:r>
            <a:r>
              <a:rPr lang="en-US" altLang="zh-CN" dirty="0" smtClean="0">
                <a:effectLst/>
              </a:rPr>
              <a:t> </a:t>
            </a:r>
            <a:r>
              <a:rPr lang="zh-CN" altLang="en-US" dirty="0" smtClean="0">
                <a:effectLst/>
              </a:rPr>
              <a:t>分别是三个类别的均值中心（称 </a:t>
            </a:r>
            <a:r>
              <a:rPr lang="en-US" altLang="zh-CN" dirty="0" smtClean="0">
                <a:effectLst/>
              </a:rPr>
              <a:t>Prototype</a:t>
            </a:r>
            <a:r>
              <a:rPr lang="zh-CN" altLang="en-US" dirty="0" smtClean="0">
                <a:effectLst/>
              </a:rPr>
              <a:t>），将测试样本 </a:t>
            </a:r>
            <a:r>
              <a:rPr lang="en-US" altLang="zh-CN" dirty="0" smtClean="0">
                <a:effectLst/>
              </a:rPr>
              <a:t>x </a:t>
            </a:r>
            <a:r>
              <a:rPr lang="zh-CN" altLang="en-US" dirty="0" smtClean="0">
                <a:effectLst/>
              </a:rPr>
              <a:t>进行 </a:t>
            </a:r>
            <a:r>
              <a:rPr lang="en-US" altLang="zh-CN" dirty="0" smtClean="0">
                <a:effectLst/>
              </a:rPr>
              <a:t>embedding </a:t>
            </a:r>
            <a:r>
              <a:rPr lang="zh-CN" altLang="en-US" dirty="0" smtClean="0">
                <a:effectLst/>
              </a:rPr>
              <a:t>后，与这 </a:t>
            </a:r>
            <a:r>
              <a:rPr lang="en-US" altLang="zh-CN" dirty="0" smtClean="0">
                <a:effectLst/>
              </a:rPr>
              <a:t>3 </a:t>
            </a:r>
            <a:r>
              <a:rPr lang="zh-CN" altLang="en-US" dirty="0" smtClean="0">
                <a:effectLst/>
              </a:rPr>
              <a:t>个中心进行距离计算，从而获得 </a:t>
            </a:r>
            <a:r>
              <a:rPr lang="en-US" altLang="zh-CN" dirty="0" smtClean="0">
                <a:effectLst/>
              </a:rPr>
              <a:t>x </a:t>
            </a:r>
            <a:r>
              <a:rPr lang="zh-CN" altLang="en-US" dirty="0" smtClean="0">
                <a:effectLst/>
              </a:rPr>
              <a:t>的类别。</a:t>
            </a:r>
          </a:p>
          <a:p>
            <a:r>
              <a:rPr lang="zh-CN" altLang="en-US" dirty="0" smtClean="0"/>
              <a:t>基于</a:t>
            </a:r>
            <a:r>
              <a:rPr lang="en-US" altLang="zh-CN" dirty="0" err="1" smtClean="0"/>
              <a:t>Bregman</a:t>
            </a:r>
            <a:r>
              <a:rPr lang="en-US" altLang="zh-CN" baseline="0" dirty="0" smtClean="0"/>
              <a:t> divergence </a:t>
            </a:r>
            <a:r>
              <a:rPr lang="zh-CN" altLang="en-US" baseline="0" dirty="0" smtClean="0"/>
              <a:t>的欧氏距离</a:t>
            </a: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16</a:t>
            </a:fld>
            <a:endParaRPr lang="zh-CN" altLang="en-US"/>
          </a:p>
        </p:txBody>
      </p:sp>
    </p:spTree>
    <p:extLst>
      <p:ext uri="{BB962C8B-B14F-4D97-AF65-F5344CB8AC3E}">
        <p14:creationId xmlns:p14="http://schemas.microsoft.com/office/powerpoint/2010/main" val="115328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18</a:t>
            </a:fld>
            <a:endParaRPr lang="zh-CN" altLang="en-US"/>
          </a:p>
        </p:txBody>
      </p:sp>
    </p:spTree>
    <p:extLst>
      <p:ext uri="{BB962C8B-B14F-4D97-AF65-F5344CB8AC3E}">
        <p14:creationId xmlns:p14="http://schemas.microsoft.com/office/powerpoint/2010/main" val="93463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孪生、匹配、原型网络结构在最终的距离度量上都使用了固定的度量方式，如</a:t>
            </a:r>
            <a:r>
              <a:rPr lang="en-US" altLang="zh-CN" sz="1200" kern="1200" dirty="0">
                <a:solidFill>
                  <a:schemeClr val="tx1"/>
                </a:solidFill>
                <a:effectLst/>
                <a:latin typeface="+mn-lt"/>
                <a:ea typeface="+mn-ea"/>
                <a:cs typeface="+mn-cs"/>
              </a:rPr>
              <a:t> cosine</a:t>
            </a:r>
            <a:r>
              <a:rPr lang="zh-CN" altLang="zh-CN" sz="1200" kern="1200" dirty="0">
                <a:solidFill>
                  <a:schemeClr val="tx1"/>
                </a:solidFill>
                <a:effectLst/>
                <a:latin typeface="+mn-lt"/>
                <a:ea typeface="+mn-ea"/>
                <a:cs typeface="+mn-cs"/>
              </a:rPr>
              <a:t>，欧式距离等，这种模型结构下所有的学习过程都发生在样本的</a:t>
            </a:r>
            <a:r>
              <a:rPr lang="en-US" altLang="zh-CN" sz="1200" kern="1200" dirty="0">
                <a:solidFill>
                  <a:schemeClr val="tx1"/>
                </a:solidFill>
                <a:effectLst/>
                <a:latin typeface="+mn-lt"/>
                <a:ea typeface="+mn-ea"/>
                <a:cs typeface="+mn-cs"/>
              </a:rPr>
              <a:t> embedding </a:t>
            </a:r>
            <a:r>
              <a:rPr lang="zh-CN" altLang="zh-CN" sz="1200" kern="1200" dirty="0">
                <a:solidFill>
                  <a:schemeClr val="tx1"/>
                </a:solidFill>
                <a:effectLst/>
                <a:latin typeface="+mn-lt"/>
                <a:ea typeface="+mn-ea"/>
                <a:cs typeface="+mn-cs"/>
              </a:rPr>
              <a:t>阶段。 </a:t>
            </a:r>
          </a:p>
          <a:p>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 Relation Network</a:t>
            </a:r>
            <a:r>
              <a:rPr lang="zh-CN" altLang="zh-CN" sz="1200" kern="1200" dirty="0">
                <a:solidFill>
                  <a:schemeClr val="tx1"/>
                </a:solidFill>
                <a:effectLst/>
                <a:latin typeface="+mn-lt"/>
                <a:ea typeface="+mn-ea"/>
                <a:cs typeface="+mn-cs"/>
              </a:rPr>
              <a:t>认为度量方式也是网络中非常重要的一环，需要对其进行建模，所以该网络不满足单一且固定的距离度量方式，而是训练一个网络来学习（例如</a:t>
            </a:r>
            <a:r>
              <a:rPr lang="en-US" altLang="zh-CN" sz="1200" kern="1200" dirty="0">
                <a:solidFill>
                  <a:schemeClr val="tx1"/>
                </a:solidFill>
                <a:effectLst/>
                <a:latin typeface="+mn-lt"/>
                <a:ea typeface="+mn-ea"/>
                <a:cs typeface="+mn-cs"/>
              </a:rPr>
              <a:t> CNN</a:t>
            </a:r>
            <a:r>
              <a:rPr lang="zh-CN" altLang="zh-CN" sz="1200" kern="1200" dirty="0">
                <a:solidFill>
                  <a:schemeClr val="tx1"/>
                </a:solidFill>
                <a:effectLst/>
                <a:latin typeface="+mn-lt"/>
                <a:ea typeface="+mn-ea"/>
                <a:cs typeface="+mn-cs"/>
              </a:rPr>
              <a:t>）距离的度量方式，在</a:t>
            </a:r>
            <a:r>
              <a:rPr lang="en-US" altLang="zh-CN" sz="1200" kern="1200" dirty="0">
                <a:solidFill>
                  <a:schemeClr val="tx1"/>
                </a:solidFill>
                <a:effectLst/>
                <a:latin typeface="+mn-lt"/>
                <a:ea typeface="+mn-ea"/>
                <a:cs typeface="+mn-cs"/>
              </a:rPr>
              <a:t> loss </a:t>
            </a:r>
            <a:r>
              <a:rPr lang="zh-CN" altLang="zh-CN" sz="1200" kern="1200" dirty="0">
                <a:solidFill>
                  <a:schemeClr val="tx1"/>
                </a:solidFill>
                <a:effectLst/>
                <a:latin typeface="+mn-lt"/>
                <a:ea typeface="+mn-ea"/>
                <a:cs typeface="+mn-cs"/>
              </a:rPr>
              <a:t>方面也有所改变，考虑到</a:t>
            </a:r>
            <a:r>
              <a:rPr lang="en-US" altLang="zh-CN" sz="1200" kern="1200" dirty="0">
                <a:solidFill>
                  <a:schemeClr val="tx1"/>
                </a:solidFill>
                <a:effectLst/>
                <a:latin typeface="+mn-lt"/>
                <a:ea typeface="+mn-ea"/>
                <a:cs typeface="+mn-cs"/>
              </a:rPr>
              <a:t> relation network </a:t>
            </a:r>
            <a:r>
              <a:rPr lang="zh-CN" altLang="zh-CN" sz="1200" kern="1200" dirty="0">
                <a:solidFill>
                  <a:schemeClr val="tx1"/>
                </a:solidFill>
                <a:effectLst/>
                <a:latin typeface="+mn-lt"/>
                <a:ea typeface="+mn-ea"/>
                <a:cs typeface="+mn-cs"/>
              </a:rPr>
              <a:t>更多的关注</a:t>
            </a:r>
            <a:r>
              <a:rPr lang="en-US" altLang="zh-CN" sz="1200" kern="1200" dirty="0">
                <a:solidFill>
                  <a:schemeClr val="tx1"/>
                </a:solidFill>
                <a:effectLst/>
                <a:latin typeface="+mn-lt"/>
                <a:ea typeface="+mn-ea"/>
                <a:cs typeface="+mn-cs"/>
              </a:rPr>
              <a:t> relation score</a:t>
            </a:r>
            <a:r>
              <a:rPr lang="zh-CN" altLang="zh-CN" sz="1200" kern="1200" dirty="0">
                <a:solidFill>
                  <a:schemeClr val="tx1"/>
                </a:solidFill>
                <a:effectLst/>
                <a:latin typeface="+mn-lt"/>
                <a:ea typeface="+mn-ea"/>
                <a:cs typeface="+mn-cs"/>
              </a:rPr>
              <a:t>，更像一种回归，而非</a:t>
            </a:r>
            <a:r>
              <a:rPr lang="en-US" altLang="zh-CN" sz="1200" kern="1200" dirty="0">
                <a:solidFill>
                  <a:schemeClr val="tx1"/>
                </a:solidFill>
                <a:effectLst/>
                <a:latin typeface="+mn-lt"/>
                <a:ea typeface="+mn-ea"/>
                <a:cs typeface="+mn-cs"/>
              </a:rPr>
              <a:t> 0/1 </a:t>
            </a:r>
            <a:r>
              <a:rPr lang="zh-CN" altLang="zh-CN" sz="1200" kern="1200" dirty="0">
                <a:solidFill>
                  <a:schemeClr val="tx1"/>
                </a:solidFill>
                <a:effectLst/>
                <a:latin typeface="+mn-lt"/>
                <a:ea typeface="+mn-ea"/>
                <a:cs typeface="+mn-cs"/>
              </a:rPr>
              <a:t>分类，所以使用了</a:t>
            </a:r>
            <a:r>
              <a:rPr lang="en-US" altLang="zh-CN" sz="1200" kern="1200" dirty="0">
                <a:solidFill>
                  <a:schemeClr val="tx1"/>
                </a:solidFill>
                <a:effectLst/>
                <a:latin typeface="+mn-lt"/>
                <a:ea typeface="+mn-ea"/>
                <a:cs typeface="+mn-cs"/>
              </a:rPr>
              <a:t> MSE </a:t>
            </a:r>
            <a:r>
              <a:rPr lang="zh-CN" altLang="zh-CN" sz="1200" kern="1200" dirty="0">
                <a:solidFill>
                  <a:schemeClr val="tx1"/>
                </a:solidFill>
                <a:effectLst/>
                <a:latin typeface="+mn-lt"/>
                <a:ea typeface="+mn-ea"/>
                <a:cs typeface="+mn-cs"/>
              </a:rPr>
              <a:t>取代了</a:t>
            </a:r>
            <a:r>
              <a:rPr lang="en-US" altLang="zh-CN" sz="1200" kern="1200" dirty="0">
                <a:solidFill>
                  <a:schemeClr val="tx1"/>
                </a:solidFill>
                <a:effectLst/>
                <a:latin typeface="+mn-lt"/>
                <a:ea typeface="+mn-ea"/>
                <a:cs typeface="+mn-cs"/>
              </a:rPr>
              <a:t> cross-entropy</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19</a:t>
            </a:fld>
            <a:endParaRPr lang="zh-CN" altLang="en-US"/>
          </a:p>
        </p:txBody>
      </p:sp>
    </p:spTree>
    <p:extLst>
      <p:ext uri="{BB962C8B-B14F-4D97-AF65-F5344CB8AC3E}">
        <p14:creationId xmlns:p14="http://schemas.microsoft.com/office/powerpoint/2010/main" val="1024372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21</a:t>
            </a:fld>
            <a:endParaRPr lang="zh-CN" altLang="en-US"/>
          </a:p>
        </p:txBody>
      </p:sp>
    </p:spTree>
    <p:extLst>
      <p:ext uri="{BB962C8B-B14F-4D97-AF65-F5344CB8AC3E}">
        <p14:creationId xmlns:p14="http://schemas.microsoft.com/office/powerpoint/2010/main" val="965855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近年来，图神经网络</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GNN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在社交网络、知识图、推荐系统甚至生命科学等各个领域得到了越来越广泛的应用。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尽管</a:t>
            </a:r>
            <a:r>
              <a:rPr lang="zh-CN" altLang="en-US" dirty="0" smtClean="0"/>
              <a:t>深度学习</a:t>
            </a:r>
            <a:r>
              <a:rPr lang="zh-CN" altLang="en-US" sz="1200" b="0" i="0" kern="1200" dirty="0" smtClean="0">
                <a:solidFill>
                  <a:schemeClr val="tx1"/>
                </a:solidFill>
                <a:effectLst/>
                <a:latin typeface="+mn-lt"/>
                <a:ea typeface="+mn-ea"/>
                <a:cs typeface="+mn-cs"/>
              </a:rPr>
              <a:t>已经在欧几里得数据中取得了很大的成功，但从非欧几里得域生成的数据已经取得更广泛的应用，它们需要有效分析。</a:t>
            </a: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22</a:t>
            </a:fld>
            <a:endParaRPr lang="zh-CN" altLang="en-US"/>
          </a:p>
        </p:txBody>
      </p:sp>
    </p:spTree>
    <p:extLst>
      <p:ext uri="{BB962C8B-B14F-4D97-AF65-F5344CB8AC3E}">
        <p14:creationId xmlns:p14="http://schemas.microsoft.com/office/powerpoint/2010/main" val="2628942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图数据的复杂性对现有</a:t>
            </a:r>
            <a:r>
              <a:rPr lang="zh-CN" altLang="en-US" dirty="0" smtClean="0"/>
              <a:t>机器学习</a:t>
            </a:r>
            <a:r>
              <a:rPr lang="zh-CN" altLang="en-US" sz="1200" b="0" i="0" kern="1200" dirty="0" smtClean="0">
                <a:solidFill>
                  <a:schemeClr val="tx1"/>
                </a:solidFill>
                <a:effectLst/>
                <a:latin typeface="+mn-lt"/>
                <a:ea typeface="+mn-ea"/>
                <a:cs typeface="+mn-cs"/>
              </a:rPr>
              <a:t>算法提出了重大挑战，因为图数据是不规则的。每张图大小不同、节点无序，一张图中的每个节点都有不同数目的邻近节点，使得一些在图像中容易计算的重要运算（如卷积）不能再直接应用于图。</a:t>
            </a: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23</a:t>
            </a:fld>
            <a:endParaRPr lang="zh-CN" altLang="en-US"/>
          </a:p>
        </p:txBody>
      </p:sp>
    </p:spTree>
    <p:extLst>
      <p:ext uri="{BB962C8B-B14F-4D97-AF65-F5344CB8AC3E}">
        <p14:creationId xmlns:p14="http://schemas.microsoft.com/office/powerpoint/2010/main" val="1994492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图的定义，节点和边</a:t>
            </a:r>
            <a:r>
              <a:rPr lang="zh-CN" altLang="en-US" dirty="0" smtClean="0"/>
              <a:t>。</a:t>
            </a:r>
            <a:r>
              <a:rPr lang="zh-CN" altLang="en-US" sz="1200" b="0" i="0" kern="1200" dirty="0" smtClean="0">
                <a:solidFill>
                  <a:schemeClr val="tx1"/>
                </a:solidFill>
                <a:effectLst/>
                <a:latin typeface="+mn-lt"/>
                <a:ea typeface="+mn-ea"/>
                <a:cs typeface="+mn-cs"/>
              </a:rPr>
              <a:t>图是由顶点和边两部分组成的一种数据结构。图</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可以通过顶点集合</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和它包含的边</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来进行描述。</a:t>
            </a:r>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24</a:t>
            </a:fld>
            <a:endParaRPr lang="zh-CN" altLang="en-US"/>
          </a:p>
        </p:txBody>
      </p:sp>
    </p:spTree>
    <p:extLst>
      <p:ext uri="{BB962C8B-B14F-4D97-AF65-F5344CB8AC3E}">
        <p14:creationId xmlns:p14="http://schemas.microsoft.com/office/powerpoint/2010/main" val="186040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如图所示为小样本</a:t>
            </a:r>
            <a:r>
              <a:rPr lang="en-US" altLang="zh-CN" kern="100" dirty="0" err="1" smtClean="0">
                <a:latin typeface="Times New Roman" panose="02020603050405020304" pitchFamily="18" charset="0"/>
                <a:ea typeface="宋体" panose="02010600030101010101" pitchFamily="2" charset="-122"/>
                <a:cs typeface="Times New Roman" panose="02020603050405020304" pitchFamily="18" charset="0"/>
              </a:rPr>
              <a:t>GNN</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概念框图。利用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现有节点的隐藏特征构造</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矩阵，具体方法是</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计算节点之间的相似性，得到节点两两之间的邻接矩阵。对两节点求差的绝对值后进入一个多层感知器得到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matrix</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tx1"/>
                </a:solidFill>
                <a:effectLst/>
                <a:latin typeface="+mn-lt"/>
                <a:ea typeface="+mn-ea"/>
                <a:cs typeface="+mn-cs"/>
              </a:rPr>
              <a:t>利用</a:t>
            </a:r>
            <a:r>
              <a:rPr lang="en-US" altLang="zh-CN" sz="1400" kern="1200" dirty="0" smtClean="0">
                <a:solidFill>
                  <a:schemeClr val="tx1"/>
                </a:solidFill>
                <a:effectLst/>
                <a:latin typeface="+mn-lt"/>
                <a:ea typeface="+mn-ea"/>
                <a:cs typeface="+mn-cs"/>
              </a:rPr>
              <a:t>CNN</a:t>
            </a:r>
            <a:r>
              <a:rPr lang="zh-CN" altLang="zh-CN" sz="1400" kern="1200" dirty="0" smtClean="0">
                <a:solidFill>
                  <a:schemeClr val="tx1"/>
                </a:solidFill>
                <a:effectLst/>
                <a:latin typeface="+mn-lt"/>
                <a:ea typeface="+mn-ea"/>
                <a:cs typeface="+mn-cs"/>
              </a:rPr>
              <a:t>得到的图片的向量表示（见</a:t>
            </a:r>
            <a:r>
              <a:rPr lang="en-US" altLang="zh-CN" sz="1400" kern="1200" dirty="0" smtClean="0">
                <a:solidFill>
                  <a:schemeClr val="tx1"/>
                </a:solidFill>
                <a:effectLst/>
                <a:latin typeface="+mn-lt"/>
                <a:ea typeface="+mn-ea"/>
                <a:cs typeface="+mn-cs"/>
              </a:rPr>
              <a:t>1.1</a:t>
            </a:r>
            <a:r>
              <a:rPr lang="zh-CN" altLang="zh-CN" sz="1400" kern="1200" dirty="0" smtClean="0">
                <a:solidFill>
                  <a:schemeClr val="tx1"/>
                </a:solidFill>
                <a:effectLst/>
                <a:latin typeface="+mn-lt"/>
                <a:ea typeface="+mn-ea"/>
                <a:cs typeface="+mn-cs"/>
              </a:rPr>
              <a:t>）</a:t>
            </a:r>
            <a:r>
              <a:rPr lang="en-US" altLang="zh-CN" sz="1400" kern="1200" dirty="0" smtClean="0">
                <a:solidFill>
                  <a:schemeClr val="tx1"/>
                </a:solidFill>
                <a:effectLst/>
                <a:latin typeface="+mn-lt"/>
                <a:ea typeface="+mn-ea"/>
                <a:cs typeface="+mn-cs"/>
              </a:rPr>
              <a:t>label</a:t>
            </a:r>
            <a:r>
              <a:rPr lang="zh-CN" altLang="zh-CN" sz="1400" kern="1200" dirty="0" smtClean="0">
                <a:solidFill>
                  <a:schemeClr val="tx1"/>
                </a:solidFill>
                <a:effectLst/>
                <a:latin typeface="+mn-lt"/>
                <a:ea typeface="+mn-ea"/>
                <a:cs typeface="+mn-cs"/>
              </a:rPr>
              <a:t>的</a:t>
            </a:r>
            <a:r>
              <a:rPr lang="en-US" altLang="zh-CN" sz="1400" kern="1200" dirty="0" err="1" smtClean="0">
                <a:solidFill>
                  <a:schemeClr val="tx1"/>
                </a:solidFill>
                <a:effectLst/>
                <a:latin typeface="+mn-lt"/>
                <a:ea typeface="+mn-ea"/>
                <a:cs typeface="+mn-cs"/>
              </a:rPr>
              <a:t>onehot</a:t>
            </a:r>
            <a:r>
              <a:rPr lang="zh-CN" altLang="zh-CN" sz="1400" kern="1200" dirty="0" smtClean="0">
                <a:solidFill>
                  <a:schemeClr val="tx1"/>
                </a:solidFill>
                <a:effectLst/>
                <a:latin typeface="+mn-lt"/>
                <a:ea typeface="+mn-ea"/>
                <a:cs typeface="+mn-cs"/>
              </a:rPr>
              <a:t>表示拼接得到每个节点的表示。对于半监督的情形，未标注样本的</a:t>
            </a:r>
            <a:r>
              <a:rPr lang="en-US" altLang="zh-CN" sz="1400" kern="1200" dirty="0" smtClean="0">
                <a:solidFill>
                  <a:schemeClr val="tx1"/>
                </a:solidFill>
                <a:effectLst/>
                <a:latin typeface="+mn-lt"/>
                <a:ea typeface="+mn-ea"/>
                <a:cs typeface="+mn-cs"/>
              </a:rPr>
              <a:t>label</a:t>
            </a:r>
            <a:r>
              <a:rPr lang="zh-CN" altLang="zh-CN" sz="1400" kern="1200" dirty="0" smtClean="0">
                <a:solidFill>
                  <a:schemeClr val="tx1"/>
                </a:solidFill>
                <a:effectLst/>
                <a:latin typeface="+mn-lt"/>
                <a:ea typeface="+mn-ea"/>
                <a:cs typeface="+mn-cs"/>
              </a:rPr>
              <a:t>的</a:t>
            </a:r>
            <a:r>
              <a:rPr lang="en-US" altLang="zh-CN" sz="1400" kern="1200" dirty="0" err="1" smtClean="0">
                <a:solidFill>
                  <a:schemeClr val="tx1"/>
                </a:solidFill>
                <a:effectLst/>
                <a:latin typeface="+mn-lt"/>
                <a:ea typeface="+mn-ea"/>
                <a:cs typeface="+mn-cs"/>
              </a:rPr>
              <a:t>onehot</a:t>
            </a:r>
            <a:r>
              <a:rPr lang="zh-CN" altLang="zh-CN" sz="1400" kern="1200" dirty="0" smtClean="0">
                <a:solidFill>
                  <a:schemeClr val="tx1"/>
                </a:solidFill>
                <a:effectLst/>
                <a:latin typeface="+mn-lt"/>
                <a:ea typeface="+mn-ea"/>
                <a:cs typeface="+mn-cs"/>
              </a:rPr>
              <a:t>表示是随机生成的。</a:t>
            </a: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25</a:t>
            </a:fld>
            <a:endParaRPr lang="zh-CN" altLang="en-US"/>
          </a:p>
        </p:txBody>
      </p:sp>
    </p:spTree>
    <p:extLst>
      <p:ext uri="{BB962C8B-B14F-4D97-AF65-F5344CB8AC3E}">
        <p14:creationId xmlns:p14="http://schemas.microsoft.com/office/powerpoint/2010/main" val="1074213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利用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GNN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相关知识，以每个节点的邻居节点的表示和自己当前的表示来更新下一步的表示</a:t>
            </a:r>
            <a:endParaRPr lang="zh-CN" altLang="zh-CN" sz="14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是上面求的邻接关系矩阵</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初始化方式为：利用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CNN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得到的图片的向量表示，以及样本的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label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onehot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表示拼接得到每个节点的表示。对于半监督的情形，未标注样本的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label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onehot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表示是随机生成的。</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输入集合</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被映射到节点特性，如下所示。对于已知标签</a:t>
            </a:r>
            <a:r>
              <a:rPr lang="en-US" altLang="zh-CN" sz="1200" b="0" i="0" kern="1200" dirty="0">
                <a:solidFill>
                  <a:schemeClr val="tx1"/>
                </a:solidFill>
                <a:effectLst/>
                <a:latin typeface="+mn-lt"/>
                <a:ea typeface="+mn-ea"/>
                <a:cs typeface="+mn-cs"/>
              </a:rPr>
              <a:t>li</a:t>
            </a:r>
            <a:r>
              <a:rPr lang="zh-CN" altLang="en-US" sz="1200" b="0" i="0" kern="1200" dirty="0">
                <a:solidFill>
                  <a:schemeClr val="tx1"/>
                </a:solidFill>
                <a:effectLst/>
                <a:latin typeface="+mn-lt"/>
                <a:ea typeface="+mn-ea"/>
                <a:cs typeface="+mn-cs"/>
              </a:rPr>
              <a:t>的图像</a:t>
            </a:r>
            <a:r>
              <a:rPr lang="en-US" altLang="zh-CN" sz="1200" b="0" i="0" kern="1200" dirty="0">
                <a:solidFill>
                  <a:schemeClr val="tx1"/>
                </a:solidFill>
                <a:effectLst/>
                <a:latin typeface="+mn-lt"/>
                <a:ea typeface="+mn-ea"/>
                <a:cs typeface="+mn-cs"/>
              </a:rPr>
              <a:t>xi 2 T</a:t>
            </a:r>
            <a:r>
              <a:rPr lang="zh-CN" altLang="en-US" sz="1200" b="0" i="0" kern="1200" dirty="0">
                <a:solidFill>
                  <a:schemeClr val="tx1"/>
                </a:solidFill>
                <a:effectLst/>
                <a:latin typeface="+mn-lt"/>
                <a:ea typeface="+mn-ea"/>
                <a:cs typeface="+mn-cs"/>
              </a:rPr>
              <a:t>，将标签的一次热编码与图像在</a:t>
            </a:r>
            <a:r>
              <a:rPr lang="en-US" altLang="zh-CN" sz="1200" b="0" i="0" kern="1200" dirty="0">
                <a:solidFill>
                  <a:schemeClr val="tx1"/>
                </a:solidFill>
                <a:effectLst/>
                <a:latin typeface="+mn-lt"/>
                <a:ea typeface="+mn-ea"/>
                <a:cs typeface="+mn-cs"/>
              </a:rPr>
              <a:t>GNN</a:t>
            </a:r>
            <a:r>
              <a:rPr lang="zh-CN" altLang="en-US" sz="1200" b="0" i="0" kern="1200" dirty="0">
                <a:solidFill>
                  <a:schemeClr val="tx1"/>
                </a:solidFill>
                <a:effectLst/>
                <a:latin typeface="+mn-lt"/>
                <a:ea typeface="+mn-ea"/>
                <a:cs typeface="+mn-cs"/>
              </a:rPr>
              <a:t>输入处的嵌入特征连接起来。</a:t>
            </a: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26</a:t>
            </a:fld>
            <a:endParaRPr lang="zh-CN" altLang="en-US"/>
          </a:p>
        </p:txBody>
      </p:sp>
    </p:spTree>
    <p:extLst>
      <p:ext uri="{BB962C8B-B14F-4D97-AF65-F5344CB8AC3E}">
        <p14:creationId xmlns:p14="http://schemas.microsoft.com/office/powerpoint/2010/main" val="270371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对分类问题效果不好，从而提出深度学习。深度强化学习可以将当前状态映射到相应动作，基于预期回报评判动作价值。但是依赖于大量数据集，而且需要精准的反馈。深度元学习可以让人工智能具备快速学习的能力。</a:t>
            </a:r>
          </a:p>
        </p:txBody>
      </p:sp>
      <p:sp>
        <p:nvSpPr>
          <p:cNvPr id="4" name="灯片编号占位符 3"/>
          <p:cNvSpPr>
            <a:spLocks noGrp="1"/>
          </p:cNvSpPr>
          <p:nvPr>
            <p:ph type="sldNum" sz="quarter" idx="5"/>
          </p:nvPr>
        </p:nvSpPr>
        <p:spPr/>
        <p:txBody>
          <a:bodyPr/>
          <a:lstStyle/>
          <a:p>
            <a:fld id="{E57A03D4-DAA4-4A70-96B5-C96F0551EA05}" type="slidenum">
              <a:rPr lang="zh-CN" altLang="en-US" smtClean="0"/>
              <a:t>4</a:t>
            </a:fld>
            <a:endParaRPr lang="zh-CN" altLang="en-US"/>
          </a:p>
        </p:txBody>
      </p:sp>
    </p:spTree>
    <p:extLst>
      <p:ext uri="{BB962C8B-B14F-4D97-AF65-F5344CB8AC3E}">
        <p14:creationId xmlns:p14="http://schemas.microsoft.com/office/powerpoint/2010/main" val="395688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标准监督学习下的目标函数，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为标准正则化项。</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输出与</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Query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样本的</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label</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，进行反向传播，训练。</a:t>
            </a:r>
            <a:endParaRPr lang="zh-CN" altLang="zh-CN" sz="16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27</a:t>
            </a:fld>
            <a:endParaRPr lang="zh-CN" altLang="en-US"/>
          </a:p>
        </p:txBody>
      </p:sp>
    </p:spTree>
    <p:extLst>
      <p:ext uri="{BB962C8B-B14F-4D97-AF65-F5344CB8AC3E}">
        <p14:creationId xmlns:p14="http://schemas.microsoft.com/office/powerpoint/2010/main" val="3795424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）首先聚合未知节点相邻节点中的同类节点，并设置初始邻接矩阵如下：</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）其次，计算出该类的原型，即用相邻节点的特征嵌入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初始邻接矩阵，再求和如下：</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）最后，利用论文中计算孪生网络的核矩阵</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未知标签相邻节点的特征嵌入，再求和得到最后的预测值如下</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28</a:t>
            </a:fld>
            <a:endParaRPr lang="zh-CN" altLang="en-US"/>
          </a:p>
        </p:txBody>
      </p:sp>
    </p:spTree>
    <p:extLst>
      <p:ext uri="{BB962C8B-B14F-4D97-AF65-F5344CB8AC3E}">
        <p14:creationId xmlns:p14="http://schemas.microsoft.com/office/powerpoint/2010/main" val="1208563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29</a:t>
            </a:fld>
            <a:endParaRPr lang="zh-CN" altLang="en-US"/>
          </a:p>
        </p:txBody>
      </p:sp>
    </p:spTree>
    <p:extLst>
      <p:ext uri="{BB962C8B-B14F-4D97-AF65-F5344CB8AC3E}">
        <p14:creationId xmlns:p14="http://schemas.microsoft.com/office/powerpoint/2010/main" val="1718909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1954154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7</a:t>
            </a:fld>
            <a:endParaRPr lang="zh-CN" altLang="en-US"/>
          </a:p>
        </p:txBody>
      </p:sp>
    </p:spTree>
    <p:extLst>
      <p:ext uri="{BB962C8B-B14F-4D97-AF65-F5344CB8AC3E}">
        <p14:creationId xmlns:p14="http://schemas.microsoft.com/office/powerpoint/2010/main" val="46877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标签样本数，</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无标签样本数，</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：要分类的样本数；</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K:</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类的个数</a:t>
            </a:r>
            <a:endParaRPr lang="zh-CN" altLang="zh-CN" sz="1400" kern="100" dirty="0" smtClean="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在训练阶段，会在训练集中随机抽取 </a:t>
            </a:r>
            <a:r>
              <a:rPr lang="en-US" altLang="zh-CN" dirty="0" smtClean="0">
                <a:effectLst/>
              </a:rPr>
              <a:t>K</a:t>
            </a:r>
            <a:r>
              <a:rPr lang="zh-CN" altLang="en-US" dirty="0" smtClean="0">
                <a:effectLst/>
              </a:rPr>
              <a:t>个类别，每个类别 </a:t>
            </a:r>
            <a:r>
              <a:rPr lang="en-US" altLang="zh-CN" dirty="0" smtClean="0">
                <a:effectLst/>
              </a:rPr>
              <a:t>q</a:t>
            </a:r>
            <a:r>
              <a:rPr lang="zh-CN" altLang="en-US" dirty="0" smtClean="0">
                <a:effectLst/>
              </a:rPr>
              <a:t>个样本（总共 </a:t>
            </a:r>
            <a:r>
              <a:rPr lang="en-US" altLang="zh-CN" dirty="0" err="1" smtClean="0">
                <a:effectLst/>
              </a:rPr>
              <a:t>qK</a:t>
            </a:r>
            <a:r>
              <a:rPr lang="en-US" altLang="zh-CN" dirty="0" smtClean="0">
                <a:effectLst/>
              </a:rPr>
              <a:t> </a:t>
            </a:r>
            <a:r>
              <a:rPr lang="zh-CN" altLang="en-US" dirty="0" smtClean="0">
                <a:effectLst/>
              </a:rPr>
              <a:t>个数据），构建一个 </a:t>
            </a:r>
            <a:r>
              <a:rPr lang="en-US" altLang="zh-CN" dirty="0" smtClean="0">
                <a:effectLst/>
              </a:rPr>
              <a:t>meta-task</a:t>
            </a:r>
            <a:r>
              <a:rPr lang="zh-CN" altLang="en-US" dirty="0" smtClean="0">
                <a:effectLst/>
              </a:rPr>
              <a:t>，作为模型的支撑集（</a:t>
            </a:r>
            <a:r>
              <a:rPr lang="en-US" altLang="zh-CN" dirty="0" smtClean="0">
                <a:effectLst/>
              </a:rPr>
              <a:t>support set</a:t>
            </a:r>
            <a:r>
              <a:rPr lang="zh-CN" altLang="en-US" dirty="0" smtClean="0">
                <a:effectLst/>
              </a:rPr>
              <a:t>）输入；再从这 </a:t>
            </a:r>
            <a:r>
              <a:rPr lang="en-US" altLang="zh-CN" dirty="0" smtClean="0">
                <a:effectLst/>
              </a:rPr>
              <a:t>K </a:t>
            </a:r>
            <a:r>
              <a:rPr lang="zh-CN" altLang="en-US" dirty="0" smtClean="0">
                <a:effectLst/>
              </a:rPr>
              <a:t>个类中剩余的数据中抽取一批（</a:t>
            </a:r>
            <a:r>
              <a:rPr lang="en-US" altLang="zh-CN" dirty="0" smtClean="0">
                <a:effectLst/>
              </a:rPr>
              <a:t>batch</a:t>
            </a:r>
            <a:r>
              <a:rPr lang="zh-CN" altLang="en-US" dirty="0" smtClean="0">
                <a:effectLst/>
              </a:rPr>
              <a:t>）样本作为模型的预测对象（</a:t>
            </a:r>
            <a:r>
              <a:rPr lang="en-US" altLang="zh-CN" dirty="0" smtClean="0">
                <a:effectLst/>
              </a:rPr>
              <a:t>batch set</a:t>
            </a:r>
            <a:r>
              <a:rPr lang="zh-CN" altLang="en-US" dirty="0" smtClean="0">
                <a:effectLst/>
              </a:rPr>
              <a:t>）。即要求模型从 </a:t>
            </a:r>
            <a:r>
              <a:rPr lang="en-US" altLang="zh-CN" dirty="0" smtClean="0">
                <a:effectLst/>
              </a:rPr>
              <a:t>K*q </a:t>
            </a:r>
            <a:r>
              <a:rPr lang="zh-CN" altLang="en-US" dirty="0" smtClean="0">
                <a:effectLst/>
              </a:rPr>
              <a:t>个数据中学会如何区分这 </a:t>
            </a:r>
            <a:r>
              <a:rPr lang="en-US" altLang="zh-CN" dirty="0" smtClean="0">
                <a:effectLst/>
              </a:rPr>
              <a:t>K </a:t>
            </a:r>
            <a:r>
              <a:rPr lang="zh-CN" altLang="en-US" dirty="0" smtClean="0">
                <a:effectLst/>
              </a:rPr>
              <a:t>个类别，这样的任务被称为 </a:t>
            </a:r>
            <a:r>
              <a:rPr lang="en-US" altLang="zh-CN" dirty="0" smtClean="0">
                <a:effectLst/>
              </a:rPr>
              <a:t>K-way q-shot </a:t>
            </a:r>
            <a:r>
              <a:rPr lang="zh-CN" altLang="en-US" dirty="0" smtClean="0">
                <a:effectLst/>
              </a:rPr>
              <a:t>问题。</a:t>
            </a:r>
            <a:endParaRPr lang="en-US" altLang="zh-CN"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训练过程中，每次训练（</a:t>
            </a:r>
            <a:r>
              <a:rPr lang="en-US" altLang="zh-CN" dirty="0" smtClean="0">
                <a:effectLst/>
              </a:rPr>
              <a:t>episode</a:t>
            </a:r>
            <a:r>
              <a:rPr lang="zh-CN" altLang="en-US" dirty="0" smtClean="0">
                <a:effectLst/>
              </a:rPr>
              <a:t>）都会采样得到不同 </a:t>
            </a:r>
            <a:r>
              <a:rPr lang="en-US" altLang="zh-CN" dirty="0" smtClean="0">
                <a:effectLst/>
              </a:rPr>
              <a:t>meta-task</a:t>
            </a:r>
            <a:r>
              <a:rPr lang="zh-CN" altLang="en-US" dirty="0" smtClean="0">
                <a:effectLst/>
              </a:rPr>
              <a:t>，所以总体来看，训练包含了不同的类别组合，这种机制使得模型学会不同 </a:t>
            </a:r>
            <a:r>
              <a:rPr lang="en-US" altLang="zh-CN" dirty="0" smtClean="0">
                <a:effectLst/>
              </a:rPr>
              <a:t>meta-task </a:t>
            </a:r>
            <a:r>
              <a:rPr lang="zh-CN" altLang="en-US" dirty="0" smtClean="0">
                <a:effectLst/>
              </a:rPr>
              <a:t>中的共性部分，比如如何提取重要特征及比较样本相似等，忘掉 </a:t>
            </a:r>
            <a:r>
              <a:rPr lang="en-US" altLang="zh-CN" dirty="0" smtClean="0">
                <a:effectLst/>
              </a:rPr>
              <a:t>meta-task </a:t>
            </a:r>
            <a:r>
              <a:rPr lang="zh-CN" altLang="en-US" dirty="0" smtClean="0">
                <a:effectLst/>
              </a:rPr>
              <a:t>中 </a:t>
            </a:r>
            <a:r>
              <a:rPr lang="en-US" altLang="zh-CN" dirty="0" smtClean="0">
                <a:effectLst/>
              </a:rPr>
              <a:t>task </a:t>
            </a:r>
            <a:r>
              <a:rPr lang="zh-CN" altLang="en-US" dirty="0" smtClean="0">
                <a:effectLst/>
              </a:rPr>
              <a:t>相关部分。通过这种学习机制学到的模型，在面对新的未见过的 </a:t>
            </a:r>
            <a:r>
              <a:rPr lang="en-US" altLang="zh-CN" dirty="0" smtClean="0">
                <a:effectLst/>
              </a:rPr>
              <a:t>meta-task </a:t>
            </a:r>
            <a:r>
              <a:rPr lang="zh-CN" altLang="en-US" dirty="0" smtClean="0">
                <a:effectLst/>
              </a:rPr>
              <a:t>时，也能较好地进行分类。</a:t>
            </a:r>
            <a:br>
              <a:rPr lang="zh-CN" altLang="en-US" dirty="0" smtClean="0">
                <a:effectLst/>
              </a:rPr>
            </a:br>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8</a:t>
            </a:fld>
            <a:endParaRPr lang="zh-CN" altLang="en-US"/>
          </a:p>
        </p:txBody>
      </p:sp>
    </p:spTree>
    <p:extLst>
      <p:ext uri="{BB962C8B-B14F-4D97-AF65-F5344CB8AC3E}">
        <p14:creationId xmlns:p14="http://schemas.microsoft.com/office/powerpoint/2010/main" val="54009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图 </a:t>
            </a:r>
            <a:r>
              <a:rPr lang="en-US" altLang="zh-CN" dirty="0" smtClean="0">
                <a:effectLst/>
              </a:rPr>
              <a:t>1 </a:t>
            </a:r>
            <a:r>
              <a:rPr lang="zh-CN" altLang="en-US" dirty="0" smtClean="0">
                <a:effectLst/>
              </a:rPr>
              <a:t>展示的是一个 </a:t>
            </a:r>
            <a:r>
              <a:rPr lang="en-US" altLang="zh-CN" dirty="0" smtClean="0">
                <a:effectLst/>
              </a:rPr>
              <a:t>2-way 5-shot </a:t>
            </a:r>
            <a:r>
              <a:rPr lang="zh-CN" altLang="en-US" dirty="0" smtClean="0">
                <a:effectLst/>
              </a:rPr>
              <a:t>的示例，可以看到 </a:t>
            </a:r>
            <a:r>
              <a:rPr lang="en-US" altLang="zh-CN" dirty="0" smtClean="0">
                <a:effectLst/>
              </a:rPr>
              <a:t>meta training </a:t>
            </a:r>
            <a:r>
              <a:rPr lang="zh-CN" altLang="en-US" dirty="0" smtClean="0">
                <a:effectLst/>
              </a:rPr>
              <a:t>阶段构建了一系列 </a:t>
            </a:r>
            <a:r>
              <a:rPr lang="en-US" altLang="zh-CN" dirty="0" smtClean="0">
                <a:effectLst/>
              </a:rPr>
              <a:t>meta-task </a:t>
            </a:r>
            <a:r>
              <a:rPr lang="zh-CN" altLang="en-US" dirty="0" smtClean="0">
                <a:effectLst/>
              </a:rPr>
              <a:t>来让模型学习如何根据 </a:t>
            </a:r>
            <a:r>
              <a:rPr lang="en-US" altLang="zh-CN" dirty="0" smtClean="0">
                <a:effectLst/>
              </a:rPr>
              <a:t>support set </a:t>
            </a:r>
            <a:r>
              <a:rPr lang="zh-CN" altLang="en-US" dirty="0" smtClean="0">
                <a:effectLst/>
              </a:rPr>
              <a:t>预测 </a:t>
            </a:r>
            <a:r>
              <a:rPr lang="en-US" altLang="zh-CN" dirty="0" smtClean="0">
                <a:effectLst/>
              </a:rPr>
              <a:t>batch set </a:t>
            </a:r>
            <a:r>
              <a:rPr lang="zh-CN" altLang="en-US" dirty="0" smtClean="0">
                <a:effectLst/>
              </a:rPr>
              <a:t>中的样本的标签；</a:t>
            </a:r>
            <a:r>
              <a:rPr lang="en-US" altLang="zh-CN" dirty="0" smtClean="0">
                <a:effectLst/>
              </a:rPr>
              <a:t>meta testing </a:t>
            </a:r>
            <a:r>
              <a:rPr lang="zh-CN" altLang="en-US" dirty="0" smtClean="0">
                <a:effectLst/>
              </a:rPr>
              <a:t>阶段的输入数据的形式与训练阶段一致（</a:t>
            </a:r>
            <a:r>
              <a:rPr lang="en-US" altLang="zh-CN" dirty="0" smtClean="0">
                <a:effectLst/>
              </a:rPr>
              <a:t>2-way 5-shot</a:t>
            </a:r>
            <a:r>
              <a:rPr lang="zh-CN" altLang="en-US" dirty="0" smtClean="0">
                <a:effectLst/>
              </a:rPr>
              <a:t>），但是会在全新的类别上构建 </a:t>
            </a:r>
            <a:r>
              <a:rPr lang="en-US" altLang="zh-CN" dirty="0" smtClean="0">
                <a:effectLst/>
              </a:rPr>
              <a:t>support set </a:t>
            </a:r>
            <a:r>
              <a:rPr lang="zh-CN" altLang="en-US" dirty="0" smtClean="0">
                <a:effectLst/>
              </a:rPr>
              <a:t>和 </a:t>
            </a:r>
            <a:r>
              <a:rPr lang="en-US" altLang="zh-CN" dirty="0" smtClean="0">
                <a:effectLst/>
              </a:rPr>
              <a:t>batch</a:t>
            </a:r>
            <a:r>
              <a:rPr lang="zh-CN" altLang="en-US" dirty="0" smtClean="0">
                <a:effectLst/>
              </a:rPr>
              <a:t>。</a:t>
            </a:r>
            <a:endParaRPr lang="en-US" altLang="zh-CN"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训练过程中，每次训练（</a:t>
            </a:r>
            <a:r>
              <a:rPr lang="en-US" altLang="zh-CN" dirty="0" smtClean="0">
                <a:effectLst/>
              </a:rPr>
              <a:t>episode</a:t>
            </a:r>
            <a:r>
              <a:rPr lang="zh-CN" altLang="en-US" dirty="0" smtClean="0">
                <a:effectLst/>
              </a:rPr>
              <a:t>）都会采样得到不同 </a:t>
            </a:r>
            <a:r>
              <a:rPr lang="en-US" altLang="zh-CN" dirty="0" smtClean="0">
                <a:effectLst/>
              </a:rPr>
              <a:t>meta-task</a:t>
            </a:r>
            <a:r>
              <a:rPr lang="zh-CN" altLang="en-US" dirty="0" smtClean="0">
                <a:effectLst/>
              </a:rPr>
              <a:t>，所以总体来看，训练包含了不同的类别组合，这种机制使得模型学会不同 </a:t>
            </a:r>
            <a:r>
              <a:rPr lang="en-US" altLang="zh-CN" dirty="0" smtClean="0">
                <a:effectLst/>
              </a:rPr>
              <a:t>meta-task </a:t>
            </a:r>
            <a:r>
              <a:rPr lang="zh-CN" altLang="en-US" dirty="0" smtClean="0">
                <a:effectLst/>
              </a:rPr>
              <a:t>中的共性部分，比如如何提取重要特征及比较样本相似等，忘掉 </a:t>
            </a:r>
            <a:r>
              <a:rPr lang="en-US" altLang="zh-CN" dirty="0" smtClean="0">
                <a:effectLst/>
              </a:rPr>
              <a:t>meta-task </a:t>
            </a:r>
            <a:r>
              <a:rPr lang="zh-CN" altLang="en-US" dirty="0" smtClean="0">
                <a:effectLst/>
              </a:rPr>
              <a:t>中 </a:t>
            </a:r>
            <a:r>
              <a:rPr lang="en-US" altLang="zh-CN" dirty="0" smtClean="0">
                <a:effectLst/>
              </a:rPr>
              <a:t>task </a:t>
            </a:r>
            <a:r>
              <a:rPr lang="zh-CN" altLang="en-US" dirty="0" smtClean="0">
                <a:effectLst/>
              </a:rPr>
              <a:t>相关部分。通过这种学习机制学到的模型，在面对新的未见过的 </a:t>
            </a:r>
            <a:r>
              <a:rPr lang="en-US" altLang="zh-CN" dirty="0" smtClean="0">
                <a:effectLst/>
              </a:rPr>
              <a:t>meta-task </a:t>
            </a:r>
            <a:r>
              <a:rPr lang="zh-CN" altLang="en-US" dirty="0" smtClean="0">
                <a:effectLst/>
              </a:rPr>
              <a:t>时，也能较好地进行分类。</a:t>
            </a:r>
          </a:p>
        </p:txBody>
      </p:sp>
      <p:sp>
        <p:nvSpPr>
          <p:cNvPr id="4" name="灯片编号占位符 3"/>
          <p:cNvSpPr>
            <a:spLocks noGrp="1"/>
          </p:cNvSpPr>
          <p:nvPr>
            <p:ph type="sldNum" sz="quarter" idx="10"/>
          </p:nvPr>
        </p:nvSpPr>
        <p:spPr/>
        <p:txBody>
          <a:bodyPr/>
          <a:lstStyle/>
          <a:p>
            <a:fld id="{E57A03D4-DAA4-4A70-96B5-C96F0551EA05}" type="slidenum">
              <a:rPr lang="zh-CN" altLang="en-US" smtClean="0"/>
              <a:t>9</a:t>
            </a:fld>
            <a:endParaRPr lang="zh-CN" altLang="en-US"/>
          </a:p>
        </p:txBody>
      </p:sp>
    </p:spTree>
    <p:extLst>
      <p:ext uri="{BB962C8B-B14F-4D97-AF65-F5344CB8AC3E}">
        <p14:creationId xmlns:p14="http://schemas.microsoft.com/office/powerpoint/2010/main" val="3096577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其中 </a:t>
            </a:r>
            <a:r>
              <a:rPr lang="en-US" altLang="zh-CN" dirty="0" smtClean="0">
                <a:effectLst/>
              </a:rPr>
              <a:t>Model Based </a:t>
            </a:r>
            <a:r>
              <a:rPr lang="zh-CN" altLang="en-US" dirty="0" smtClean="0">
                <a:effectLst/>
              </a:rPr>
              <a:t>方法旨在通过模型结构的设计快速在少量样本上更新参数，直接建立输入 </a:t>
            </a:r>
            <a:r>
              <a:rPr lang="en-US" altLang="zh-CN" dirty="0" smtClean="0">
                <a:effectLst/>
              </a:rPr>
              <a:t>x </a:t>
            </a:r>
            <a:r>
              <a:rPr lang="zh-CN" altLang="en-US" dirty="0" smtClean="0">
                <a:effectLst/>
              </a:rPr>
              <a:t>和预测值 </a:t>
            </a:r>
            <a:r>
              <a:rPr lang="en-US" altLang="zh-CN" dirty="0" smtClean="0">
                <a:effectLst/>
              </a:rPr>
              <a:t>P </a:t>
            </a:r>
            <a:r>
              <a:rPr lang="zh-CN" altLang="en-US" dirty="0" smtClean="0">
                <a:effectLst/>
              </a:rPr>
              <a:t>的映射函数；</a:t>
            </a:r>
            <a:r>
              <a:rPr lang="en-US" altLang="zh-CN" dirty="0" smtClean="0">
                <a:effectLst/>
              </a:rPr>
              <a:t>Metric Based </a:t>
            </a:r>
            <a:r>
              <a:rPr lang="zh-CN" altLang="en-US" dirty="0" smtClean="0">
                <a:effectLst/>
              </a:rPr>
              <a:t>方法通过度量 </a:t>
            </a:r>
            <a:r>
              <a:rPr lang="en-US" altLang="zh-CN" dirty="0" smtClean="0">
                <a:effectLst/>
              </a:rPr>
              <a:t>batch </a:t>
            </a:r>
            <a:r>
              <a:rPr lang="zh-CN" altLang="en-US" dirty="0" smtClean="0">
                <a:effectLst/>
              </a:rPr>
              <a:t>集中的样本和 </a:t>
            </a:r>
            <a:r>
              <a:rPr lang="en-US" altLang="zh-CN" dirty="0" smtClean="0">
                <a:effectLst/>
              </a:rPr>
              <a:t>support </a:t>
            </a:r>
            <a:r>
              <a:rPr lang="zh-CN" altLang="en-US" dirty="0" smtClean="0">
                <a:effectLst/>
              </a:rPr>
              <a:t>集中样本的距离，借助最近邻的思想完成分类；</a:t>
            </a:r>
            <a:r>
              <a:rPr lang="en-US" altLang="zh-CN" dirty="0" smtClean="0">
                <a:effectLst/>
              </a:rPr>
              <a:t>Optimization Based </a:t>
            </a:r>
            <a:r>
              <a:rPr lang="zh-CN" altLang="en-US" dirty="0" smtClean="0">
                <a:effectLst/>
              </a:rPr>
              <a:t>方法认为普通的梯度下降方法难以在 </a:t>
            </a:r>
            <a:r>
              <a:rPr lang="en-US" altLang="zh-CN" dirty="0" smtClean="0">
                <a:effectLst/>
              </a:rPr>
              <a:t>few-shot </a:t>
            </a:r>
            <a:r>
              <a:rPr lang="zh-CN" altLang="en-US" dirty="0" smtClean="0">
                <a:effectLst/>
              </a:rPr>
              <a:t>场景下拟合，因此通过调整优化方法来完成小样本分类的任务。作者：续袁</a:t>
            </a:r>
            <a:br>
              <a:rPr lang="zh-CN" altLang="en-US" dirty="0" smtClean="0">
                <a:effectLst/>
              </a:rPr>
            </a:b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11</a:t>
            </a:fld>
            <a:endParaRPr lang="zh-CN" altLang="en-US"/>
          </a:p>
        </p:txBody>
      </p:sp>
    </p:spTree>
    <p:extLst>
      <p:ext uri="{BB962C8B-B14F-4D97-AF65-F5344CB8AC3E}">
        <p14:creationId xmlns:p14="http://schemas.microsoft.com/office/powerpoint/2010/main" val="391524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1.Siamese</a:t>
            </a:r>
            <a:r>
              <a:rPr lang="en-US" altLang="zh-CN" sz="1200"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Network</a:t>
            </a:r>
            <a:r>
              <a:rPr lang="zh-CN" altLang="en-US" sz="1200"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是较早出现的基于度量的元学习论文，通过有监督的方式训练孪生网络来学习</a:t>
            </a:r>
            <a:r>
              <a:rPr lang="en-US" altLang="zh-CN" sz="1200"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a:t>
            </a:r>
            <a:r>
              <a:rPr lang="zh-CN" altLang="en-US" sz="1200"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后期出现的匹配网络等都借鉴了其中的思想。可以</a:t>
            </a:r>
            <a:r>
              <a:rPr lang="zh-CN" altLang="zh-CN" sz="1200" kern="1200" dirty="0" smtClean="0">
                <a:solidFill>
                  <a:schemeClr val="tx1"/>
                </a:solidFill>
                <a:effectLst/>
                <a:latin typeface="+mn-lt"/>
                <a:ea typeface="+mn-ea"/>
                <a:cs typeface="+mn-cs"/>
              </a:rPr>
              <a:t>找出两个相似的东西有多相似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例如，签名验证、人脸识别等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。这个网络有两个相同的子网络，它们都具有相同的参数和权重。通过向系统提供一张人脸的照片便可识别一个人的身份。</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57A03D4-DAA4-4A70-96B5-C96F0551EA05}" type="slidenum">
              <a:rPr lang="zh-CN" altLang="en-US" smtClean="0"/>
              <a:t>12</a:t>
            </a:fld>
            <a:endParaRPr lang="zh-CN" altLang="en-US"/>
          </a:p>
        </p:txBody>
      </p:sp>
    </p:spTree>
    <p:extLst>
      <p:ext uri="{BB962C8B-B14F-4D97-AF65-F5344CB8AC3E}">
        <p14:creationId xmlns:p14="http://schemas.microsoft.com/office/powerpoint/2010/main" val="1399233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可以通过三联体损失函数使用梯度下降法，这是一个使用三张图片的损失函数：一张锚点图像</a:t>
            </a:r>
            <a:r>
              <a:rPr lang="en-US" altLang="zh-CN" sz="1200" kern="1200" dirty="0" smtClean="0">
                <a:solidFill>
                  <a:schemeClr val="tx1"/>
                </a:solidFill>
                <a:effectLst/>
                <a:latin typeface="+mn-lt"/>
                <a:ea typeface="+mn-ea"/>
                <a:cs typeface="+mn-cs"/>
              </a:rPr>
              <a:t> A</a:t>
            </a:r>
            <a:r>
              <a:rPr lang="zh-CN" altLang="zh-CN" sz="1200" kern="1200" dirty="0" smtClean="0">
                <a:solidFill>
                  <a:schemeClr val="tx1"/>
                </a:solidFill>
                <a:effectLst/>
                <a:latin typeface="+mn-lt"/>
                <a:ea typeface="+mn-ea"/>
                <a:cs typeface="+mn-cs"/>
              </a:rPr>
              <a:t>，一张正确的图像</a:t>
            </a:r>
            <a:r>
              <a:rPr lang="en-US" altLang="zh-CN" sz="1200" kern="1200" dirty="0" smtClean="0">
                <a:solidFill>
                  <a:schemeClr val="tx1"/>
                </a:solidFill>
                <a:effectLst/>
                <a:latin typeface="+mn-lt"/>
                <a:ea typeface="+mn-ea"/>
                <a:cs typeface="+mn-cs"/>
              </a:rPr>
              <a:t> P(</a:t>
            </a:r>
            <a:r>
              <a:rPr lang="zh-CN" altLang="zh-CN" sz="1200" kern="1200" dirty="0" smtClean="0">
                <a:solidFill>
                  <a:schemeClr val="tx1"/>
                </a:solidFill>
                <a:effectLst/>
                <a:latin typeface="+mn-lt"/>
                <a:ea typeface="+mn-ea"/>
                <a:cs typeface="+mn-cs"/>
              </a:rPr>
              <a:t>和锚点图像中人物一样</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，以及一个不正确的图像</a:t>
            </a:r>
            <a:r>
              <a:rPr lang="en-US" altLang="zh-CN" sz="1200" kern="1200" dirty="0" smtClean="0">
                <a:solidFill>
                  <a:schemeClr val="tx1"/>
                </a:solidFill>
                <a:effectLst/>
                <a:latin typeface="+mn-lt"/>
                <a:ea typeface="+mn-ea"/>
                <a:cs typeface="+mn-cs"/>
              </a:rPr>
              <a:t> N(</a:t>
            </a:r>
            <a:r>
              <a:rPr lang="zh-CN" altLang="zh-CN" sz="1200" kern="1200" dirty="0" smtClean="0">
                <a:solidFill>
                  <a:schemeClr val="tx1"/>
                </a:solidFill>
                <a:effectLst/>
                <a:latin typeface="+mn-lt"/>
                <a:ea typeface="+mn-ea"/>
                <a:cs typeface="+mn-cs"/>
              </a:rPr>
              <a:t>人物与锚点图像不同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。我们想让图像</a:t>
            </a:r>
            <a:r>
              <a:rPr lang="en-US" altLang="zh-CN" sz="1200" kern="1200" dirty="0" smtClean="0">
                <a:solidFill>
                  <a:schemeClr val="tx1"/>
                </a:solidFill>
                <a:effectLst/>
                <a:latin typeface="+mn-lt"/>
                <a:ea typeface="+mn-ea"/>
                <a:cs typeface="+mn-cs"/>
              </a:rPr>
              <a:t> A </a:t>
            </a:r>
            <a:r>
              <a:rPr lang="zh-CN" altLang="zh-CN" sz="1200" kern="1200" dirty="0" smtClean="0">
                <a:solidFill>
                  <a:schemeClr val="tx1"/>
                </a:solidFill>
                <a:effectLst/>
                <a:latin typeface="+mn-lt"/>
                <a:ea typeface="+mn-ea"/>
                <a:cs typeface="+mn-cs"/>
              </a:rPr>
              <a:t>与图像</a:t>
            </a:r>
            <a:r>
              <a:rPr lang="en-US" altLang="zh-CN" sz="1200" kern="1200" dirty="0" smtClean="0">
                <a:solidFill>
                  <a:schemeClr val="tx1"/>
                </a:solidFill>
                <a:effectLst/>
                <a:latin typeface="+mn-lt"/>
                <a:ea typeface="+mn-ea"/>
                <a:cs typeface="+mn-cs"/>
              </a:rPr>
              <a:t> P </a:t>
            </a:r>
            <a:r>
              <a:rPr lang="zh-CN" altLang="zh-CN" sz="1200" kern="1200" dirty="0" smtClean="0">
                <a:solidFill>
                  <a:schemeClr val="tx1"/>
                </a:solidFill>
                <a:effectLst/>
                <a:latin typeface="+mn-lt"/>
                <a:ea typeface="+mn-ea"/>
                <a:cs typeface="+mn-cs"/>
              </a:rPr>
              <a:t>的距离</a:t>
            </a:r>
            <a:r>
              <a:rPr lang="en-US" altLang="zh-CN" sz="1200" kern="1200" dirty="0" smtClean="0">
                <a:solidFill>
                  <a:schemeClr val="tx1"/>
                </a:solidFill>
                <a:effectLst/>
                <a:latin typeface="+mn-lt"/>
                <a:ea typeface="+mn-ea"/>
                <a:cs typeface="+mn-cs"/>
              </a:rPr>
              <a:t> d(A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 </a:t>
            </a:r>
            <a:r>
              <a:rPr lang="zh-CN" altLang="zh-CN" sz="1200" kern="1200" dirty="0" smtClean="0">
                <a:solidFill>
                  <a:schemeClr val="tx1"/>
                </a:solidFill>
                <a:effectLst/>
                <a:latin typeface="+mn-lt"/>
                <a:ea typeface="+mn-ea"/>
                <a:cs typeface="+mn-cs"/>
              </a:rPr>
              <a:t>小于等于图像</a:t>
            </a:r>
            <a:r>
              <a:rPr lang="en-US" altLang="zh-CN" sz="1200" kern="1200" dirty="0" smtClean="0">
                <a:solidFill>
                  <a:schemeClr val="tx1"/>
                </a:solidFill>
                <a:effectLst/>
                <a:latin typeface="+mn-lt"/>
                <a:ea typeface="+mn-ea"/>
                <a:cs typeface="+mn-cs"/>
              </a:rPr>
              <a:t> A </a:t>
            </a:r>
            <a:r>
              <a:rPr lang="zh-CN" altLang="zh-CN" sz="1200" kern="1200" dirty="0" smtClean="0">
                <a:solidFill>
                  <a:schemeClr val="tx1"/>
                </a:solidFill>
                <a:effectLst/>
                <a:latin typeface="+mn-lt"/>
                <a:ea typeface="+mn-ea"/>
                <a:cs typeface="+mn-cs"/>
              </a:rPr>
              <a:t>与图像</a:t>
            </a:r>
            <a:r>
              <a:rPr lang="en-US" altLang="zh-CN" sz="1200" kern="1200" dirty="0" smtClean="0">
                <a:solidFill>
                  <a:schemeClr val="tx1"/>
                </a:solidFill>
                <a:effectLst/>
                <a:latin typeface="+mn-lt"/>
                <a:ea typeface="+mn-ea"/>
                <a:cs typeface="+mn-cs"/>
              </a:rPr>
              <a:t> N </a:t>
            </a:r>
            <a:r>
              <a:rPr lang="zh-CN" altLang="zh-CN" sz="1200" kern="1200" dirty="0" smtClean="0">
                <a:solidFill>
                  <a:schemeClr val="tx1"/>
                </a:solidFill>
                <a:effectLst/>
                <a:latin typeface="+mn-lt"/>
                <a:ea typeface="+mn-ea"/>
                <a:cs typeface="+mn-cs"/>
              </a:rPr>
              <a:t>的距离</a:t>
            </a:r>
            <a:r>
              <a:rPr lang="en-US" altLang="zh-CN" sz="1200" kern="1200" dirty="0" smtClean="0">
                <a:solidFill>
                  <a:schemeClr val="tx1"/>
                </a:solidFill>
                <a:effectLst/>
                <a:latin typeface="+mn-lt"/>
                <a:ea typeface="+mn-ea"/>
                <a:cs typeface="+mn-cs"/>
              </a:rPr>
              <a:t> d(A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。“三联”的损失使锚与正之间的距离最小化，两者都具有相同的身份，并使锚与一个不同的身份之间的距离最大化。</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13</a:t>
            </a:fld>
            <a:endParaRPr lang="zh-CN" altLang="en-US"/>
          </a:p>
        </p:txBody>
      </p:sp>
    </p:spTree>
    <p:extLst>
      <p:ext uri="{BB962C8B-B14F-4D97-AF65-F5344CB8AC3E}">
        <p14:creationId xmlns:p14="http://schemas.microsoft.com/office/powerpoint/2010/main" val="74021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相比孪生网络，匹配网络（</a:t>
            </a:r>
            <a:r>
              <a:rPr lang="en-US" altLang="zh-CN" dirty="0" smtClean="0"/>
              <a:t>Match Network</a:t>
            </a:r>
            <a:r>
              <a:rPr lang="zh-CN" altLang="en-US" dirty="0" smtClean="0"/>
              <a:t>）最终分类器的输出是支撑集样本和 </a:t>
            </a:r>
            <a:r>
              <a:rPr lang="en-US" altLang="zh-CN" dirty="0" smtClean="0"/>
              <a:t>query </a:t>
            </a:r>
            <a:r>
              <a:rPr lang="zh-CN" altLang="en-US" dirty="0" smtClean="0"/>
              <a:t>之间预测值的加权求和。</a:t>
            </a:r>
            <a:endParaRPr lang="en-US" altLang="zh-CN" dirty="0" smtClean="0"/>
          </a:p>
          <a:p>
            <a:r>
              <a:rPr lang="zh-CN" altLang="en-US" dirty="0" smtClean="0"/>
              <a:t>其主要创新体现在建模过程和训练过程上。对于建模过程的创新，文章提出了基于 </a:t>
            </a:r>
            <a:r>
              <a:rPr lang="en-US" altLang="zh-CN" dirty="0" smtClean="0"/>
              <a:t>memory </a:t>
            </a:r>
            <a:r>
              <a:rPr lang="zh-CN" altLang="en-US" dirty="0" smtClean="0"/>
              <a:t>和 </a:t>
            </a:r>
            <a:r>
              <a:rPr lang="en-US" altLang="zh-CN" dirty="0" smtClean="0"/>
              <a:t>attention </a:t>
            </a:r>
            <a:r>
              <a:rPr lang="zh-CN" altLang="en-US" dirty="0" smtClean="0"/>
              <a:t>的 </a:t>
            </a:r>
            <a:r>
              <a:rPr lang="en-US" altLang="zh-CN" dirty="0" smtClean="0"/>
              <a:t>matching nets</a:t>
            </a:r>
            <a:r>
              <a:rPr lang="zh-CN" altLang="en-US" dirty="0" smtClean="0"/>
              <a:t>，使得可以快速学习。</a:t>
            </a:r>
            <a:endParaRPr lang="en-US" altLang="zh-CN" dirty="0" smtClean="0"/>
          </a:p>
          <a:p>
            <a:r>
              <a:rPr lang="en-US" altLang="zh-CN" dirty="0" smtClean="0"/>
              <a:t>a:</a:t>
            </a:r>
            <a:r>
              <a:rPr lang="zh-CN" altLang="en-US" dirty="0" smtClean="0"/>
              <a:t>注意力机制，</a:t>
            </a:r>
            <a:r>
              <a:rPr lang="en-US" altLang="zh-CN" dirty="0" smtClean="0"/>
              <a:t>c:</a:t>
            </a:r>
            <a:r>
              <a:rPr lang="zh-CN" altLang="en-US" dirty="0" smtClean="0"/>
              <a:t>双向</a:t>
            </a:r>
            <a:r>
              <a:rPr lang="en-US" altLang="zh-CN" dirty="0" smtClean="0"/>
              <a:t>LSTM,</a:t>
            </a:r>
            <a:r>
              <a:rPr lang="en-US" altLang="zh-CN" baseline="0" dirty="0" smtClean="0"/>
              <a:t> </a:t>
            </a:r>
            <a:r>
              <a:rPr lang="zh-CN" altLang="en-US" baseline="0" dirty="0" smtClean="0"/>
              <a:t>权重最近邻分类器</a:t>
            </a: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14</a:t>
            </a:fld>
            <a:endParaRPr lang="zh-CN" altLang="en-US"/>
          </a:p>
        </p:txBody>
      </p:sp>
    </p:spTree>
    <p:extLst>
      <p:ext uri="{BB962C8B-B14F-4D97-AF65-F5344CB8AC3E}">
        <p14:creationId xmlns:p14="http://schemas.microsoft.com/office/powerpoint/2010/main" val="3586413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41EC37-39CA-48CE-AB1D-67F1B5DEA77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5454" cy="6858000"/>
          </a:xfrm>
          <a:prstGeom prst="rect">
            <a:avLst/>
          </a:prstGeom>
        </p:spPr>
      </p:pic>
    </p:spTree>
    <p:extLst>
      <p:ext uri="{BB962C8B-B14F-4D97-AF65-F5344CB8AC3E}">
        <p14:creationId xmlns:p14="http://schemas.microsoft.com/office/powerpoint/2010/main" val="8992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20B8C-B76E-4AA4-BD84-D81EA327E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B75F98-5F98-4245-B895-D5049C3EA8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DFFB23-9B93-48AA-AEA5-5CF3DD4D4140}"/>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9945CD05-4FFE-4BF3-9185-532AE4581C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D020D8-FF56-4E78-858A-D780593740FB}"/>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96668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7D2654-5930-4525-91CA-4A5B394AD5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89556C-4819-4C10-9390-D830FFD2777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BDD4B9-4F0F-4224-ACA1-9E9AA5CDB96A}"/>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1AAE28B8-EC3E-4D82-A8E5-4294F4CA99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0DC4EB-275A-47A0-A611-58DFDD3C054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63969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33181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29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30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6622-FEDC-482A-A949-AE9F3DEC82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1CD33E-FE04-4FE1-B41F-91B20CD6F8D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AC6405-C90D-47F8-8EE3-A240E914552A}"/>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DEDED2C9-22FB-4F26-8A74-4F180CD7E9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E65E13-3C2B-4C2B-B6D5-D0E85606E81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265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07227-BE83-4E5F-90DB-3E5E4F3AE7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AF31FA-D88C-4529-9ACB-1C6551B49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38BB3A-9C31-4DE2-9C13-D74E3FC9BBD7}"/>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0CD43D95-71BF-41BA-99F3-DEA36F0EA8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2DB23A-2979-4D84-B1ED-8DF372C8576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60476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E121A-BF55-4214-9D52-766FE5F785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8EE9C7-854D-4439-AF14-35FD4B4AD79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8D19E9C-1F84-452C-B005-E0818837DA5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313842-2825-4C82-B641-3753378E8DE4}"/>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6" name="页脚占位符 5">
            <a:extLst>
              <a:ext uri="{FF2B5EF4-FFF2-40B4-BE49-F238E27FC236}">
                <a16:creationId xmlns:a16="http://schemas.microsoft.com/office/drawing/2014/main" id="{C44B952D-48B2-4E4F-B4FA-40C2303081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CFF058-4B34-4257-BE4C-E88C51EFCC5C}"/>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5125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06CDC-DE8A-477A-9CC8-E421DCFED5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6F4E54-948A-41F9-BE26-6E12A9387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4157F70-65BC-4B86-8734-16775A9643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2AA0E4-6336-494C-BD7C-150121268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F88663F-4548-45B7-BF24-6EDB7AF689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68F6FD1-C90B-4B68-BDAC-6CC4DD64CABB}"/>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8" name="页脚占位符 7">
            <a:extLst>
              <a:ext uri="{FF2B5EF4-FFF2-40B4-BE49-F238E27FC236}">
                <a16:creationId xmlns:a16="http://schemas.microsoft.com/office/drawing/2014/main" id="{80880ED0-1719-44F2-8B67-CB2686AA1F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EF848F-72B8-4325-9800-7309C4A5295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890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9855A-356D-46CF-9126-D5F18B4805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D2E551-4BB8-4532-BF69-6A3F78779E25}"/>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4" name="页脚占位符 3">
            <a:extLst>
              <a:ext uri="{FF2B5EF4-FFF2-40B4-BE49-F238E27FC236}">
                <a16:creationId xmlns:a16="http://schemas.microsoft.com/office/drawing/2014/main" id="{F2A65941-715F-4D94-9E87-14DC4B08DE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116E73-4EA5-4B3F-9528-AE82C5EB819A}"/>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72025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C0F21A-A0A0-4C9B-AFD3-4FAF78F8A62B}"/>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3" name="页脚占位符 2">
            <a:extLst>
              <a:ext uri="{FF2B5EF4-FFF2-40B4-BE49-F238E27FC236}">
                <a16:creationId xmlns:a16="http://schemas.microsoft.com/office/drawing/2014/main" id="{3BF4BC4C-9782-4FF4-8986-9A147C96FE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24EF78-3EAF-462B-A6D1-875E7A91CC39}"/>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pic>
        <p:nvPicPr>
          <p:cNvPr id="5" name="图片 4">
            <a:extLst>
              <a:ext uri="{FF2B5EF4-FFF2-40B4-BE49-F238E27FC236}">
                <a16:creationId xmlns:a16="http://schemas.microsoft.com/office/drawing/2014/main" id="{CCAE66E5-BB79-443C-A8C1-DB7C0020EF7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spTree>
    <p:extLst>
      <p:ext uri="{BB962C8B-B14F-4D97-AF65-F5344CB8AC3E}">
        <p14:creationId xmlns:p14="http://schemas.microsoft.com/office/powerpoint/2010/main" val="103990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1A447-F953-463D-93EC-984ED884C4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808A24-A455-4E4E-9697-12B64F0FD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507B68D-69EA-43F2-917D-E2EE5B6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17EFC0E-A3E1-44F9-9CBB-C2E2904F3E6F}"/>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6" name="页脚占位符 5">
            <a:extLst>
              <a:ext uri="{FF2B5EF4-FFF2-40B4-BE49-F238E27FC236}">
                <a16:creationId xmlns:a16="http://schemas.microsoft.com/office/drawing/2014/main" id="{14E20977-0CBB-4278-8193-966C72255C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362513-AB5A-4D73-BA21-324ECE308A8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
        <p:nvSpPr>
          <p:cNvPr id="9" name="矩形 8"/>
          <p:cNvSpPr/>
          <p:nvPr userDrawn="1"/>
        </p:nvSpPr>
        <p:spPr>
          <a:xfrm>
            <a:off x="8756553" y="6441907"/>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249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6296C-D4FE-46CC-B1DC-C587196A4E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5492739-4775-4F24-A96C-A9F5EE292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B5EF32-24D7-43BD-8293-7F620B518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404BA8-1E78-4FF9-ABB2-555264EAF959}"/>
              </a:ext>
            </a:extLst>
          </p:cNvPr>
          <p:cNvSpPr>
            <a:spLocks noGrp="1"/>
          </p:cNvSpPr>
          <p:nvPr>
            <p:ph type="dt" sz="half" idx="10"/>
          </p:nvPr>
        </p:nvSpPr>
        <p:spPr/>
        <p:txBody>
          <a:bodyPr/>
          <a:lstStyle/>
          <a:p>
            <a:fld id="{D123BE47-339E-4EDF-9587-350CF1341573}" type="datetimeFigureOut">
              <a:rPr lang="zh-CN" altLang="en-US" smtClean="0"/>
              <a:t>2019/12/16</a:t>
            </a:fld>
            <a:endParaRPr lang="zh-CN" altLang="en-US"/>
          </a:p>
        </p:txBody>
      </p:sp>
      <p:sp>
        <p:nvSpPr>
          <p:cNvPr id="6" name="页脚占位符 5">
            <a:extLst>
              <a:ext uri="{FF2B5EF4-FFF2-40B4-BE49-F238E27FC236}">
                <a16:creationId xmlns:a16="http://schemas.microsoft.com/office/drawing/2014/main" id="{FE3FB889-007F-4B38-9134-033CC5F8A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02942-0370-4C35-A0F9-9542D4B283A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51283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6C71EC-BE00-4DF6-BD78-7BDA5BD04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E0D7D2-CB81-46C0-9A20-B7343BC1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F18D94-5AAF-4813-BF61-52693E534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3BE47-339E-4EDF-9587-350CF1341573}"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C6B0F8A7-E1ED-4D95-8EEC-B763D9D12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7116A6B-2F51-47B5-B16A-802BD1CCC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03825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0.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0.png"/></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NUL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A152294-81CD-4CF1-B575-4E48A34A7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2052207" y="2085625"/>
            <a:ext cx="7598218" cy="1107996"/>
          </a:xfrm>
          <a:prstGeom prst="rect">
            <a:avLst/>
          </a:prstGeom>
          <a:noFill/>
        </p:spPr>
        <p:txBody>
          <a:bodyPr wrap="square" rtlCol="0">
            <a:spAutoFit/>
            <a:scene3d>
              <a:camera prst="orthographicFront"/>
              <a:lightRig rig="threePt" dir="t"/>
            </a:scene3d>
            <a:sp3d contourW="12700"/>
          </a:bodyPr>
          <a:lstStyle/>
          <a:p>
            <a:pPr algn="ctr"/>
            <a:r>
              <a:rPr lang="en-US" altLang="zh-CN" sz="66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Meta-Learning</a:t>
            </a:r>
            <a:r>
              <a:rPr lang="en-US" altLang="zh-CN" sz="66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rPr>
              <a:t> </a:t>
            </a:r>
            <a:endParaRPr lang="zh-CN" altLang="en-US" sz="66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endParaRPr>
          </a:p>
        </p:txBody>
      </p:sp>
      <p:grpSp>
        <p:nvGrpSpPr>
          <p:cNvPr id="19" name="组合 18"/>
          <p:cNvGrpSpPr/>
          <p:nvPr/>
        </p:nvGrpSpPr>
        <p:grpSpPr>
          <a:xfrm>
            <a:off x="8222343" y="5222402"/>
            <a:ext cx="2237179" cy="795508"/>
            <a:chOff x="1381916" y="3400818"/>
            <a:chExt cx="2237179" cy="795508"/>
          </a:xfrm>
          <a:solidFill>
            <a:srgbClr val="595959"/>
          </a:solidFill>
        </p:grpSpPr>
        <p:sp>
          <p:nvSpPr>
            <p:cNvPr id="20" name="矩形 19"/>
            <p:cNvSpPr/>
            <p:nvPr/>
          </p:nvSpPr>
          <p:spPr>
            <a:xfrm>
              <a:off x="1381916" y="3400818"/>
              <a:ext cx="17653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1" name="文本框 20"/>
            <p:cNvSpPr txBox="1"/>
            <p:nvPr/>
          </p:nvSpPr>
          <p:spPr>
            <a:xfrm>
              <a:off x="2000901" y="3457662"/>
              <a:ext cx="1618194" cy="738664"/>
            </a:xfrm>
            <a:prstGeom prst="rect">
              <a:avLst/>
            </a:prstGeom>
            <a:noFill/>
          </p:spPr>
          <p:txBody>
            <a:bodyPr wrap="square" rtlCol="0">
              <a:spAutoFit/>
              <a:scene3d>
                <a:camera prst="orthographicFront"/>
                <a:lightRig rig="threePt" dir="t"/>
              </a:scene3d>
              <a:sp3d contourW="12700"/>
            </a:bodyPr>
            <a:lstStyle/>
            <a:p>
              <a:pPr algn="ctr"/>
              <a:endParaRPr lang="en-US" altLang="zh-CN" sz="1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a:p>
              <a:pPr algn="ctr"/>
              <a:r>
                <a:rPr lang="en-US" altLang="zh-CN" sz="1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Xu Rui</a:t>
              </a:r>
            </a:p>
            <a:p>
              <a:pPr algn="ctr"/>
              <a:r>
                <a:rPr lang="en-US" altLang="zh-CN" sz="1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2019 </a:t>
              </a:r>
              <a:r>
                <a:rPr lang="en-US" altLang="zh-CN" sz="1400"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12 17</a:t>
              </a:r>
              <a:endParaRPr lang="zh-CN" altLang="en-US" sz="1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13806615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a:extLst>
              <a:ext uri="{FF2B5EF4-FFF2-40B4-BE49-F238E27FC236}">
                <a16:creationId xmlns:a16="http://schemas.microsoft.com/office/drawing/2014/main" id="{C9D402C4-EA58-43CA-B24A-015A7CA1C6C3}"/>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3" name="文本框 2">
            <a:extLst>
              <a:ext uri="{FF2B5EF4-FFF2-40B4-BE49-F238E27FC236}">
                <a16:creationId xmlns:a16="http://schemas.microsoft.com/office/drawing/2014/main" id="{F94C5FD9-0EA0-47D1-B0D3-57B86192CB93}"/>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3</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文本框 3">
            <a:extLst>
              <a:ext uri="{FF2B5EF4-FFF2-40B4-BE49-F238E27FC236}">
                <a16:creationId xmlns:a16="http://schemas.microsoft.com/office/drawing/2014/main" id="{F6B14A9D-DA8A-49C9-83B4-48813F2522C0}"/>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03</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五边形 4">
            <a:extLst>
              <a:ext uri="{FF2B5EF4-FFF2-40B4-BE49-F238E27FC236}">
                <a16:creationId xmlns:a16="http://schemas.microsoft.com/office/drawing/2014/main" id="{D7CB54A0-1582-4679-A10F-68B57D5311DB}"/>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3CFD35B3-5F75-45B2-B066-F405662D978C}"/>
              </a:ext>
            </a:extLst>
          </p:cNvPr>
          <p:cNvSpPr txBox="1"/>
          <p:nvPr/>
        </p:nvSpPr>
        <p:spPr>
          <a:xfrm>
            <a:off x="4950597" y="3428999"/>
            <a:ext cx="2565995" cy="95410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a:t>
            </a:r>
          </a:p>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Meta-Learning </a:t>
            </a:r>
          </a:p>
        </p:txBody>
      </p:sp>
    </p:spTree>
    <p:extLst>
      <p:ext uri="{BB962C8B-B14F-4D97-AF65-F5344CB8AC3E}">
        <p14:creationId xmlns:p14="http://schemas.microsoft.com/office/powerpoint/2010/main" val="2770471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26086EF-88A7-48FE-9D31-1040A5B56D56}"/>
              </a:ext>
            </a:extLst>
          </p:cNvPr>
          <p:cNvGrpSpPr/>
          <p:nvPr/>
        </p:nvGrpSpPr>
        <p:grpSpPr>
          <a:xfrm>
            <a:off x="307721" y="280496"/>
            <a:ext cx="5540186" cy="523220"/>
            <a:chOff x="568442" y="267795"/>
            <a:chExt cx="5540186" cy="523221"/>
          </a:xfrm>
        </p:grpSpPr>
        <p:sp>
          <p:nvSpPr>
            <p:cNvPr id="3" name="文本框 23">
              <a:extLst>
                <a:ext uri="{FF2B5EF4-FFF2-40B4-BE49-F238E27FC236}">
                  <a16:creationId xmlns:a16="http://schemas.microsoft.com/office/drawing/2014/main" id="{B4A55A1F-431F-4C9B-B8F0-EE7F54D16C9E}"/>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4" name="等腰三角形 3">
              <a:extLst>
                <a:ext uri="{FF2B5EF4-FFF2-40B4-BE49-F238E27FC236}">
                  <a16:creationId xmlns:a16="http://schemas.microsoft.com/office/drawing/2014/main" id="{9756AB34-463B-4C6E-8AB2-FC2494A286B3}"/>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20" name="图片 19">
            <a:extLst>
              <a:ext uri="{FF2B5EF4-FFF2-40B4-BE49-F238E27FC236}">
                <a16:creationId xmlns:a16="http://schemas.microsoft.com/office/drawing/2014/main" id="{B391429D-4A9B-4841-8A59-FCD35AAB40D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9809" y="803716"/>
            <a:ext cx="11352381" cy="5704762"/>
          </a:xfrm>
          <a:prstGeom prst="rect">
            <a:avLst/>
          </a:prstGeom>
        </p:spPr>
      </p:pic>
      <p:sp>
        <p:nvSpPr>
          <p:cNvPr id="6" name="文本框 5">
            <a:extLst>
              <a:ext uri="{FF2B5EF4-FFF2-40B4-BE49-F238E27FC236}">
                <a16:creationId xmlns:a16="http://schemas.microsoft.com/office/drawing/2014/main" id="{B88354C1-4EA3-448F-A133-5E4060499E1A}"/>
              </a:ext>
            </a:extLst>
          </p:cNvPr>
          <p:cNvSpPr txBox="1"/>
          <p:nvPr/>
        </p:nvSpPr>
        <p:spPr>
          <a:xfrm>
            <a:off x="4114799" y="803716"/>
            <a:ext cx="2832101" cy="2585323"/>
          </a:xfrm>
          <a:prstGeom prst="rect">
            <a:avLst/>
          </a:prstGeom>
          <a:noFill/>
          <a:ln w="28575">
            <a:solidFill>
              <a:srgbClr val="FF0000"/>
            </a:solidFill>
            <a:prstDash val="solid"/>
          </a:ln>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4"/>
          <a:stretch>
            <a:fillRect/>
          </a:stretch>
        </p:blipFill>
        <p:spPr>
          <a:xfrm>
            <a:off x="3100387" y="2682716"/>
            <a:ext cx="85703" cy="119985"/>
          </a:xfrm>
          <a:prstGeom prst="rect">
            <a:avLst/>
          </a:prstGeom>
        </p:spPr>
      </p:pic>
    </p:spTree>
    <p:extLst>
      <p:ext uri="{BB962C8B-B14F-4D97-AF65-F5344CB8AC3E}">
        <p14:creationId xmlns:p14="http://schemas.microsoft.com/office/powerpoint/2010/main" val="161346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679" y="-16042"/>
            <a:ext cx="8777883" cy="6858000"/>
          </a:xfrm>
          <a:prstGeom prst="rect">
            <a:avLst/>
          </a:prstGeom>
        </p:spPr>
      </p:pic>
      <p:sp>
        <p:nvSpPr>
          <p:cNvPr id="3" name="文本框 2"/>
          <p:cNvSpPr txBox="1"/>
          <p:nvPr/>
        </p:nvSpPr>
        <p:spPr>
          <a:xfrm>
            <a:off x="0" y="495760"/>
            <a:ext cx="6224337" cy="707886"/>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4000" dirty="0">
                <a:latin typeface="+mn-ea"/>
                <a:cs typeface="Times New Roman" panose="02020603050405020304" pitchFamily="18" charset="0"/>
                <a:sym typeface="FZHei-B01S" panose="02010601030101010101" pitchFamily="2" charset="-122"/>
              </a:rPr>
              <a:t> </a:t>
            </a:r>
          </a:p>
        </p:txBody>
      </p:sp>
      <p:sp>
        <p:nvSpPr>
          <p:cNvPr id="4" name="文本框 3">
            <a:extLst>
              <a:ext uri="{FF2B5EF4-FFF2-40B4-BE49-F238E27FC236}">
                <a16:creationId xmlns:a16="http://schemas.microsoft.com/office/drawing/2014/main" id="{40533725-16AC-40DE-8500-351305BE8CE4}"/>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1.Siamese Network:</a:t>
            </a:r>
          </a:p>
        </p:txBody>
      </p:sp>
      <p:sp>
        <p:nvSpPr>
          <p:cNvPr id="7" name="等腰三角形 6">
            <a:extLst>
              <a:ext uri="{FF2B5EF4-FFF2-40B4-BE49-F238E27FC236}">
                <a16:creationId xmlns:a16="http://schemas.microsoft.com/office/drawing/2014/main" id="{7323039E-FA4D-4958-8765-5D2887A16C8B}"/>
              </a:ext>
            </a:extLst>
          </p:cNvPr>
          <p:cNvSpPr/>
          <p:nvPr/>
        </p:nvSpPr>
        <p:spPr>
          <a:xfrm rot="16200000" flipH="1" flipV="1">
            <a:off x="231787" y="467611"/>
            <a:ext cx="304322"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9" name="文本框 23">
            <a:extLst>
              <a:ext uri="{FF2B5EF4-FFF2-40B4-BE49-F238E27FC236}">
                <a16:creationId xmlns:a16="http://schemas.microsoft.com/office/drawing/2014/main" id="{0EC13C09-63E4-4D36-8B93-49702A535C0C}"/>
              </a:ext>
            </a:extLst>
          </p:cNvPr>
          <p:cNvSpPr txBox="1"/>
          <p:nvPr/>
        </p:nvSpPr>
        <p:spPr>
          <a:xfrm>
            <a:off x="460175" y="280496"/>
            <a:ext cx="5387732" cy="523220"/>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Tree>
    <p:extLst>
      <p:ext uri="{BB962C8B-B14F-4D97-AF65-F5344CB8AC3E}">
        <p14:creationId xmlns:p14="http://schemas.microsoft.com/office/powerpoint/2010/main" val="5293106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680" y="0"/>
            <a:ext cx="8777883" cy="6841957"/>
          </a:xfrm>
          <a:prstGeom prst="rect">
            <a:avLst/>
          </a:prstGeom>
        </p:spPr>
      </p:pic>
      <p:sp>
        <p:nvSpPr>
          <p:cNvPr id="3" name="文本框 2"/>
          <p:cNvSpPr txBox="1"/>
          <p:nvPr/>
        </p:nvSpPr>
        <p:spPr>
          <a:xfrm>
            <a:off x="0" y="495760"/>
            <a:ext cx="6224337" cy="707886"/>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4000" dirty="0">
                <a:latin typeface="+mn-ea"/>
                <a:cs typeface="Times New Roman" panose="02020603050405020304" pitchFamily="18" charset="0"/>
                <a:sym typeface="FZHei-B01S" panose="02010601030101010101" pitchFamily="2" charset="-122"/>
              </a:rPr>
              <a:t> </a:t>
            </a:r>
          </a:p>
        </p:txBody>
      </p:sp>
      <p:sp>
        <p:nvSpPr>
          <p:cNvPr id="7" name="文本框 6">
            <a:extLst>
              <a:ext uri="{FF2B5EF4-FFF2-40B4-BE49-F238E27FC236}">
                <a16:creationId xmlns:a16="http://schemas.microsoft.com/office/drawing/2014/main" id="{42C93A53-53D7-49DF-A078-8B435D19AFE5}"/>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1.Siamese Network:</a:t>
            </a:r>
          </a:p>
        </p:txBody>
      </p:sp>
      <p:grpSp>
        <p:nvGrpSpPr>
          <p:cNvPr id="11" name="组合 10">
            <a:extLst>
              <a:ext uri="{FF2B5EF4-FFF2-40B4-BE49-F238E27FC236}">
                <a16:creationId xmlns:a16="http://schemas.microsoft.com/office/drawing/2014/main" id="{76D1DA05-D706-47E4-B55C-E11BEF17DAD0}"/>
              </a:ext>
            </a:extLst>
          </p:cNvPr>
          <p:cNvGrpSpPr/>
          <p:nvPr/>
        </p:nvGrpSpPr>
        <p:grpSpPr>
          <a:xfrm>
            <a:off x="307721" y="280496"/>
            <a:ext cx="5540186" cy="523220"/>
            <a:chOff x="568442" y="267795"/>
            <a:chExt cx="5540186" cy="523221"/>
          </a:xfrm>
        </p:grpSpPr>
        <p:sp>
          <p:nvSpPr>
            <p:cNvPr id="12" name="文本框 23">
              <a:extLst>
                <a:ext uri="{FF2B5EF4-FFF2-40B4-BE49-F238E27FC236}">
                  <a16:creationId xmlns:a16="http://schemas.microsoft.com/office/drawing/2014/main" id="{A5E3E6C5-61D8-4CBD-8993-F7C7EFB88102}"/>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13" name="等腰三角形 12">
              <a:extLst>
                <a:ext uri="{FF2B5EF4-FFF2-40B4-BE49-F238E27FC236}">
                  <a16:creationId xmlns:a16="http://schemas.microsoft.com/office/drawing/2014/main" id="{8713C714-DC02-4FA0-9B11-1D8E97B0FC22}"/>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666567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7350" y="0"/>
            <a:ext cx="12239350" cy="6858594"/>
          </a:xfrm>
          <a:prstGeom prst="rect">
            <a:avLst/>
          </a:prstGeom>
        </p:spPr>
      </p:pic>
      <p:pic>
        <p:nvPicPr>
          <p:cNvPr id="4" name="图片 3"/>
          <p:cNvPicPr>
            <a:picLocks noChangeAspect="1"/>
          </p:cNvPicPr>
          <p:nvPr/>
        </p:nvPicPr>
        <p:blipFill rotWithShape="1">
          <a:blip r:embed="rId4"/>
          <a:srcRect t="10847"/>
          <a:stretch/>
        </p:blipFill>
        <p:spPr>
          <a:xfrm>
            <a:off x="0" y="1254874"/>
            <a:ext cx="11731393" cy="5566611"/>
          </a:xfrm>
          <a:prstGeom prst="rect">
            <a:avLst/>
          </a:prstGeom>
        </p:spPr>
      </p:pic>
      <p:sp>
        <p:nvSpPr>
          <p:cNvPr id="5" name="文本框 4"/>
          <p:cNvSpPr txBox="1"/>
          <p:nvPr/>
        </p:nvSpPr>
        <p:spPr>
          <a:xfrm>
            <a:off x="33637" y="159541"/>
            <a:ext cx="6224337" cy="707886"/>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4000" dirty="0">
                <a:latin typeface="+mn-ea"/>
                <a:cs typeface="Times New Roman" panose="02020603050405020304" pitchFamily="18" charset="0"/>
                <a:sym typeface="FZHei-B01S" panose="02010601030101010101" pitchFamily="2" charset="-122"/>
              </a:rPr>
              <a:t> </a:t>
            </a:r>
          </a:p>
        </p:txBody>
      </p:sp>
      <p:sp>
        <p:nvSpPr>
          <p:cNvPr id="6" name="文本框 5">
            <a:extLst>
              <a:ext uri="{FF2B5EF4-FFF2-40B4-BE49-F238E27FC236}">
                <a16:creationId xmlns:a16="http://schemas.microsoft.com/office/drawing/2014/main" id="{93772593-034F-4223-B162-B0A7E2D190E5}"/>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2.Matching Network:</a:t>
            </a:r>
          </a:p>
        </p:txBody>
      </p:sp>
      <p:grpSp>
        <p:nvGrpSpPr>
          <p:cNvPr id="10" name="组合 9">
            <a:extLst>
              <a:ext uri="{FF2B5EF4-FFF2-40B4-BE49-F238E27FC236}">
                <a16:creationId xmlns:a16="http://schemas.microsoft.com/office/drawing/2014/main" id="{731BBB9B-0C38-46CA-8F22-D301FF896D5B}"/>
              </a:ext>
            </a:extLst>
          </p:cNvPr>
          <p:cNvGrpSpPr/>
          <p:nvPr/>
        </p:nvGrpSpPr>
        <p:grpSpPr>
          <a:xfrm>
            <a:off x="307721" y="280496"/>
            <a:ext cx="5540186" cy="523220"/>
            <a:chOff x="568442" y="267795"/>
            <a:chExt cx="5540186" cy="523221"/>
          </a:xfrm>
        </p:grpSpPr>
        <p:sp>
          <p:nvSpPr>
            <p:cNvPr id="11" name="文本框 23">
              <a:extLst>
                <a:ext uri="{FF2B5EF4-FFF2-40B4-BE49-F238E27FC236}">
                  <a16:creationId xmlns:a16="http://schemas.microsoft.com/office/drawing/2014/main" id="{A4F833CF-EEF6-42FB-B93D-E97C2F9CE434}"/>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12" name="等腰三角形 11">
              <a:extLst>
                <a:ext uri="{FF2B5EF4-FFF2-40B4-BE49-F238E27FC236}">
                  <a16:creationId xmlns:a16="http://schemas.microsoft.com/office/drawing/2014/main" id="{41125DDC-7126-4A0B-9C23-67ADE23D5BBF}"/>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3457346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stretch>
            <a:fillRect/>
          </a:stretch>
        </p:blipFill>
        <p:spPr>
          <a:xfrm>
            <a:off x="0" y="-594"/>
            <a:ext cx="12239350" cy="685859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128" y="696000"/>
            <a:ext cx="8695872" cy="6162000"/>
          </a:xfrm>
          <a:prstGeom prst="rect">
            <a:avLst/>
          </a:prstGeom>
        </p:spPr>
      </p:pic>
      <p:sp>
        <p:nvSpPr>
          <p:cNvPr id="23" name="文本框 22"/>
          <p:cNvSpPr txBox="1"/>
          <p:nvPr/>
        </p:nvSpPr>
        <p:spPr>
          <a:xfrm>
            <a:off x="95727" y="146240"/>
            <a:ext cx="6224337" cy="707886"/>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4000" dirty="0">
                <a:latin typeface="+mn-ea"/>
                <a:cs typeface="Times New Roman" panose="02020603050405020304" pitchFamily="18" charset="0"/>
                <a:sym typeface="FZHei-B01S" panose="02010601030101010101" pitchFamily="2" charset="-122"/>
              </a:rPr>
              <a:t> </a:t>
            </a:r>
          </a:p>
        </p:txBody>
      </p:sp>
      <p:sp>
        <p:nvSpPr>
          <p:cNvPr id="5" name="文本框 4">
            <a:extLst>
              <a:ext uri="{FF2B5EF4-FFF2-40B4-BE49-F238E27FC236}">
                <a16:creationId xmlns:a16="http://schemas.microsoft.com/office/drawing/2014/main" id="{F4A926E2-8032-4E65-AF1B-6CB464DB14E1}"/>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2.Matching Network:</a:t>
            </a:r>
          </a:p>
        </p:txBody>
      </p:sp>
      <p:grpSp>
        <p:nvGrpSpPr>
          <p:cNvPr id="9" name="组合 8">
            <a:extLst>
              <a:ext uri="{FF2B5EF4-FFF2-40B4-BE49-F238E27FC236}">
                <a16:creationId xmlns:a16="http://schemas.microsoft.com/office/drawing/2014/main" id="{34C6A8BE-F9F6-40A0-B1CA-D52B9350310B}"/>
              </a:ext>
            </a:extLst>
          </p:cNvPr>
          <p:cNvGrpSpPr/>
          <p:nvPr/>
        </p:nvGrpSpPr>
        <p:grpSpPr>
          <a:xfrm>
            <a:off x="307721" y="280496"/>
            <a:ext cx="5540186" cy="523220"/>
            <a:chOff x="568442" y="267795"/>
            <a:chExt cx="5540186" cy="523221"/>
          </a:xfrm>
        </p:grpSpPr>
        <p:sp>
          <p:nvSpPr>
            <p:cNvPr id="10" name="文本框 23">
              <a:extLst>
                <a:ext uri="{FF2B5EF4-FFF2-40B4-BE49-F238E27FC236}">
                  <a16:creationId xmlns:a16="http://schemas.microsoft.com/office/drawing/2014/main" id="{873C6242-774C-487E-A182-6DD66BBD07D8}"/>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11" name="等腰三角形 10">
              <a:extLst>
                <a:ext uri="{FF2B5EF4-FFF2-40B4-BE49-F238E27FC236}">
                  <a16:creationId xmlns:a16="http://schemas.microsoft.com/office/drawing/2014/main" id="{19F921EF-BC62-44C0-A143-E0B165990C2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28998108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5973" y="0"/>
            <a:ext cx="12239350" cy="6858594"/>
          </a:xfrm>
          <a:prstGeom prst="rect">
            <a:avLst/>
          </a:prstGeom>
        </p:spPr>
      </p:pic>
      <p:pic>
        <p:nvPicPr>
          <p:cNvPr id="4" name="图片 3"/>
          <p:cNvPicPr>
            <a:picLocks noChangeAspect="1"/>
          </p:cNvPicPr>
          <p:nvPr/>
        </p:nvPicPr>
        <p:blipFill rotWithShape="1">
          <a:blip r:embed="rId4"/>
          <a:srcRect t="10540"/>
          <a:stretch/>
        </p:blipFill>
        <p:spPr>
          <a:xfrm>
            <a:off x="770021" y="1492754"/>
            <a:ext cx="10426414" cy="5062837"/>
          </a:xfrm>
          <a:prstGeom prst="rect">
            <a:avLst/>
          </a:prstGeom>
        </p:spPr>
      </p:pic>
      <p:sp>
        <p:nvSpPr>
          <p:cNvPr id="5" name="文本框 4"/>
          <p:cNvSpPr txBox="1"/>
          <p:nvPr/>
        </p:nvSpPr>
        <p:spPr>
          <a:xfrm>
            <a:off x="128337" y="198914"/>
            <a:ext cx="5967663" cy="707886"/>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4000" dirty="0">
                <a:latin typeface="+mn-ea"/>
                <a:cs typeface="Times New Roman" panose="02020603050405020304" pitchFamily="18" charset="0"/>
                <a:sym typeface="FZHei-B01S" panose="02010601030101010101" pitchFamily="2" charset="-122"/>
              </a:rPr>
              <a:t> </a:t>
            </a:r>
          </a:p>
        </p:txBody>
      </p:sp>
      <p:sp>
        <p:nvSpPr>
          <p:cNvPr id="6" name="文本框 5">
            <a:extLst>
              <a:ext uri="{FF2B5EF4-FFF2-40B4-BE49-F238E27FC236}">
                <a16:creationId xmlns:a16="http://schemas.microsoft.com/office/drawing/2014/main" id="{DB203CDB-A634-4AD8-9F66-6FAB526669A8}"/>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3.Prototype Network:</a:t>
            </a:r>
          </a:p>
        </p:txBody>
      </p:sp>
      <p:grpSp>
        <p:nvGrpSpPr>
          <p:cNvPr id="10" name="组合 9">
            <a:extLst>
              <a:ext uri="{FF2B5EF4-FFF2-40B4-BE49-F238E27FC236}">
                <a16:creationId xmlns:a16="http://schemas.microsoft.com/office/drawing/2014/main" id="{DAB58B38-CE92-4DA6-B9D6-8F9CE61FE6C6}"/>
              </a:ext>
            </a:extLst>
          </p:cNvPr>
          <p:cNvGrpSpPr/>
          <p:nvPr/>
        </p:nvGrpSpPr>
        <p:grpSpPr>
          <a:xfrm>
            <a:off x="307721" y="280496"/>
            <a:ext cx="5540186" cy="523220"/>
            <a:chOff x="568442" y="267795"/>
            <a:chExt cx="5540186" cy="523221"/>
          </a:xfrm>
        </p:grpSpPr>
        <p:sp>
          <p:nvSpPr>
            <p:cNvPr id="11" name="文本框 23">
              <a:extLst>
                <a:ext uri="{FF2B5EF4-FFF2-40B4-BE49-F238E27FC236}">
                  <a16:creationId xmlns:a16="http://schemas.microsoft.com/office/drawing/2014/main" id="{79ED58B7-4EC3-4667-B809-76962B5F6813}"/>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12" name="等腰三角形 11">
              <a:extLst>
                <a:ext uri="{FF2B5EF4-FFF2-40B4-BE49-F238E27FC236}">
                  <a16:creationId xmlns:a16="http://schemas.microsoft.com/office/drawing/2014/main" id="{7F8C975B-A323-4DF1-B115-1E175DDB173C}"/>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279803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128" y="442887"/>
            <a:ext cx="8695872" cy="6415112"/>
          </a:xfrm>
          <a:prstGeom prst="rect">
            <a:avLst/>
          </a:prstGeom>
        </p:spPr>
      </p:pic>
      <p:sp>
        <p:nvSpPr>
          <p:cNvPr id="5" name="文本框 4">
            <a:extLst>
              <a:ext uri="{FF2B5EF4-FFF2-40B4-BE49-F238E27FC236}">
                <a16:creationId xmlns:a16="http://schemas.microsoft.com/office/drawing/2014/main" id="{F6C45993-F381-4D41-86D7-5BEF7D7EC27F}"/>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3.Prototype Network:</a:t>
            </a:r>
          </a:p>
        </p:txBody>
      </p:sp>
      <p:grpSp>
        <p:nvGrpSpPr>
          <p:cNvPr id="9" name="组合 8">
            <a:extLst>
              <a:ext uri="{FF2B5EF4-FFF2-40B4-BE49-F238E27FC236}">
                <a16:creationId xmlns:a16="http://schemas.microsoft.com/office/drawing/2014/main" id="{42443EE2-DAC0-44F6-8B14-86FEDFEF2048}"/>
              </a:ext>
            </a:extLst>
          </p:cNvPr>
          <p:cNvGrpSpPr/>
          <p:nvPr/>
        </p:nvGrpSpPr>
        <p:grpSpPr>
          <a:xfrm>
            <a:off x="307721" y="280496"/>
            <a:ext cx="5540186" cy="523220"/>
            <a:chOff x="568442" y="267795"/>
            <a:chExt cx="5540186" cy="523221"/>
          </a:xfrm>
        </p:grpSpPr>
        <p:sp>
          <p:nvSpPr>
            <p:cNvPr id="10" name="文本框 23">
              <a:extLst>
                <a:ext uri="{FF2B5EF4-FFF2-40B4-BE49-F238E27FC236}">
                  <a16:creationId xmlns:a16="http://schemas.microsoft.com/office/drawing/2014/main" id="{C53897ED-E410-4441-866C-5580CA2FE370}"/>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11" name="等腰三角形 10">
              <a:extLst>
                <a:ext uri="{FF2B5EF4-FFF2-40B4-BE49-F238E27FC236}">
                  <a16:creationId xmlns:a16="http://schemas.microsoft.com/office/drawing/2014/main" id="{A4BB7804-4673-4133-ADEF-EEA35B88062A}"/>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166026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stretch>
            <a:fillRect/>
          </a:stretch>
        </p:blipFill>
        <p:spPr>
          <a:xfrm>
            <a:off x="0" y="-594"/>
            <a:ext cx="12239350" cy="685859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128" y="450438"/>
            <a:ext cx="8695872" cy="6407562"/>
          </a:xfrm>
          <a:prstGeom prst="rect">
            <a:avLst/>
          </a:prstGeom>
        </p:spPr>
      </p:pic>
      <p:sp>
        <p:nvSpPr>
          <p:cNvPr id="9" name="文本框 8">
            <a:extLst>
              <a:ext uri="{FF2B5EF4-FFF2-40B4-BE49-F238E27FC236}">
                <a16:creationId xmlns:a16="http://schemas.microsoft.com/office/drawing/2014/main" id="{E31FBD4F-E894-4F64-81A9-6B97E7CBAD9B}"/>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2.Matching Network:</a:t>
            </a:r>
          </a:p>
        </p:txBody>
      </p:sp>
      <p:grpSp>
        <p:nvGrpSpPr>
          <p:cNvPr id="10" name="组合 9">
            <a:extLst>
              <a:ext uri="{FF2B5EF4-FFF2-40B4-BE49-F238E27FC236}">
                <a16:creationId xmlns:a16="http://schemas.microsoft.com/office/drawing/2014/main" id="{A98BBAE8-B213-4291-AFF7-C58438F7DA1F}"/>
              </a:ext>
            </a:extLst>
          </p:cNvPr>
          <p:cNvGrpSpPr/>
          <p:nvPr/>
        </p:nvGrpSpPr>
        <p:grpSpPr>
          <a:xfrm>
            <a:off x="307721" y="280496"/>
            <a:ext cx="5540186" cy="523220"/>
            <a:chOff x="568442" y="267795"/>
            <a:chExt cx="5540186" cy="523221"/>
          </a:xfrm>
        </p:grpSpPr>
        <p:sp>
          <p:nvSpPr>
            <p:cNvPr id="11" name="文本框 23">
              <a:extLst>
                <a:ext uri="{FF2B5EF4-FFF2-40B4-BE49-F238E27FC236}">
                  <a16:creationId xmlns:a16="http://schemas.microsoft.com/office/drawing/2014/main" id="{D3A55000-B480-41F7-B243-B76C1550E84E}"/>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12" name="等腰三角形 11">
              <a:extLst>
                <a:ext uri="{FF2B5EF4-FFF2-40B4-BE49-F238E27FC236}">
                  <a16:creationId xmlns:a16="http://schemas.microsoft.com/office/drawing/2014/main" id="{E9052F55-7CF3-49BA-A583-EC3249549C17}"/>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271113731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stretch>
            <a:fillRect/>
          </a:stretch>
        </p:blipFill>
        <p:spPr>
          <a:xfrm>
            <a:off x="0" y="-594"/>
            <a:ext cx="12239350" cy="6858594"/>
          </a:xfrm>
          <a:prstGeom prst="rect">
            <a:avLst/>
          </a:prstGeom>
        </p:spPr>
      </p:pic>
      <p:sp>
        <p:nvSpPr>
          <p:cNvPr id="9" name="文本框 8">
            <a:extLst>
              <a:ext uri="{FF2B5EF4-FFF2-40B4-BE49-F238E27FC236}">
                <a16:creationId xmlns:a16="http://schemas.microsoft.com/office/drawing/2014/main" id="{E31FBD4F-E894-4F64-81A9-6B97E7CBAD9B}"/>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4.Relation Network:</a:t>
            </a:r>
          </a:p>
        </p:txBody>
      </p:sp>
      <p:pic>
        <p:nvPicPr>
          <p:cNvPr id="3" name="图片 2">
            <a:extLst>
              <a:ext uri="{FF2B5EF4-FFF2-40B4-BE49-F238E27FC236}">
                <a16:creationId xmlns:a16="http://schemas.microsoft.com/office/drawing/2014/main" id="{37BF793B-D382-4AEB-9FA5-3C9C58DC1FD2}"/>
              </a:ext>
            </a:extLst>
          </p:cNvPr>
          <p:cNvPicPr>
            <a:picLocks noChangeAspect="1"/>
          </p:cNvPicPr>
          <p:nvPr/>
        </p:nvPicPr>
        <p:blipFill>
          <a:blip r:embed="rId4"/>
          <a:stretch>
            <a:fillRect/>
          </a:stretch>
        </p:blipFill>
        <p:spPr>
          <a:xfrm>
            <a:off x="1700463" y="1366200"/>
            <a:ext cx="9140393" cy="5370934"/>
          </a:xfrm>
          <a:prstGeom prst="rect">
            <a:avLst/>
          </a:prstGeom>
        </p:spPr>
      </p:pic>
      <p:grpSp>
        <p:nvGrpSpPr>
          <p:cNvPr id="11" name="组合 10">
            <a:extLst>
              <a:ext uri="{FF2B5EF4-FFF2-40B4-BE49-F238E27FC236}">
                <a16:creationId xmlns:a16="http://schemas.microsoft.com/office/drawing/2014/main" id="{B067C888-22ED-480C-8A3D-001C39B86AD8}"/>
              </a:ext>
            </a:extLst>
          </p:cNvPr>
          <p:cNvGrpSpPr/>
          <p:nvPr/>
        </p:nvGrpSpPr>
        <p:grpSpPr>
          <a:xfrm>
            <a:off x="307721" y="280496"/>
            <a:ext cx="5540186" cy="523220"/>
            <a:chOff x="568442" y="267795"/>
            <a:chExt cx="5540186" cy="523221"/>
          </a:xfrm>
        </p:grpSpPr>
        <p:sp>
          <p:nvSpPr>
            <p:cNvPr id="12" name="文本框 23">
              <a:extLst>
                <a:ext uri="{FF2B5EF4-FFF2-40B4-BE49-F238E27FC236}">
                  <a16:creationId xmlns:a16="http://schemas.microsoft.com/office/drawing/2014/main" id="{D221C5A8-25E9-4DD8-A795-593556F754A1}"/>
                </a:ext>
              </a:extLst>
            </p:cNvPr>
            <p:cNvSpPr txBox="1"/>
            <p:nvPr/>
          </p:nvSpPr>
          <p:spPr>
            <a:xfrm>
              <a:off x="720896" y="267795"/>
              <a:ext cx="5387732" cy="523221"/>
            </a:xfrm>
            <a:prstGeom prst="rect">
              <a:avLst/>
            </a:prstGeom>
            <a:noFill/>
          </p:spPr>
          <p:txBody>
            <a:bodyPr wrap="squar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Meta-Learning </a:t>
              </a:r>
            </a:p>
          </p:txBody>
        </p:sp>
        <p:sp>
          <p:nvSpPr>
            <p:cNvPr id="13" name="等腰三角形 12">
              <a:extLst>
                <a:ext uri="{FF2B5EF4-FFF2-40B4-BE49-F238E27FC236}">
                  <a16:creationId xmlns:a16="http://schemas.microsoft.com/office/drawing/2014/main" id="{8AAC4A11-52D9-4414-A847-1AAA598FB7F5}"/>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15301600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11B367F-DBDD-4ADE-9182-3F1580F8DA57}"/>
              </a:ext>
            </a:extLst>
          </p:cNvPr>
          <p:cNvGrpSpPr/>
          <p:nvPr/>
        </p:nvGrpSpPr>
        <p:grpSpPr>
          <a:xfrm>
            <a:off x="1167045" y="2995852"/>
            <a:ext cx="2609524" cy="1323439"/>
            <a:chOff x="1249819" y="2496522"/>
            <a:chExt cx="2954205" cy="1498247"/>
          </a:xfrm>
          <a:noFill/>
        </p:grpSpPr>
        <p:sp>
          <p:nvSpPr>
            <p:cNvPr id="15" name="文本框 14">
              <a:extLst>
                <a:ext uri="{FF2B5EF4-FFF2-40B4-BE49-F238E27FC236}">
                  <a16:creationId xmlns:a16="http://schemas.microsoft.com/office/drawing/2014/main" id="{BE8D06AB-9221-4FFC-AA46-2491DCFEE985}"/>
                </a:ext>
              </a:extLst>
            </p:cNvPr>
            <p:cNvSpPr txBox="1"/>
            <p:nvPr/>
          </p:nvSpPr>
          <p:spPr>
            <a:xfrm>
              <a:off x="1291465" y="2496522"/>
              <a:ext cx="1196719" cy="1498247"/>
            </a:xfrm>
            <a:prstGeom prst="rect">
              <a:avLst/>
            </a:prstGeom>
            <a:grpFill/>
          </p:spPr>
          <p:txBody>
            <a:bodyPr wrap="square" rtlCol="0">
              <a:spAutoFit/>
              <a:scene3d>
                <a:camera prst="orthographicFront"/>
                <a:lightRig rig="threePt" dir="t"/>
              </a:scene3d>
              <a:sp3d contourW="12700"/>
            </a:bodyPr>
            <a:lstStyle/>
            <a:p>
              <a:pPr algn="ctr"/>
              <a:r>
                <a:rPr lang="en-US" altLang="zh-CN"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a:t>
              </a:r>
              <a:endParaRPr lang="zh-CN" altLang="en-US"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6" name="平行四边形 15">
              <a:extLst>
                <a:ext uri="{FF2B5EF4-FFF2-40B4-BE49-F238E27FC236}">
                  <a16:creationId xmlns:a16="http://schemas.microsoft.com/office/drawing/2014/main" id="{65C22590-EF33-4ABA-B78A-CF2D0ECC657F}"/>
                </a:ext>
              </a:extLst>
            </p:cNvPr>
            <p:cNvSpPr/>
            <p:nvPr/>
          </p:nvSpPr>
          <p:spPr>
            <a:xfrm rot="19932207">
              <a:off x="1249819" y="3137211"/>
              <a:ext cx="2954205" cy="8342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7" name="文本框 16">
              <a:extLst>
                <a:ext uri="{FF2B5EF4-FFF2-40B4-BE49-F238E27FC236}">
                  <a16:creationId xmlns:a16="http://schemas.microsoft.com/office/drawing/2014/main" id="{E8AF654D-055F-4E58-9643-A3BC5E40843C}"/>
                </a:ext>
              </a:extLst>
            </p:cNvPr>
            <p:cNvSpPr txBox="1"/>
            <p:nvPr/>
          </p:nvSpPr>
          <p:spPr>
            <a:xfrm rot="19920000">
              <a:off x="1667914" y="3312677"/>
              <a:ext cx="2055444" cy="452959"/>
            </a:xfrm>
            <a:prstGeom prst="rect">
              <a:avLst/>
            </a:prstGeom>
            <a:grpFill/>
          </p:spPr>
          <p:txBody>
            <a:bodyPr wrap="square" rtlCol="0">
              <a:spAutoFit/>
              <a:scene3d>
                <a:camera prst="orthographicFront"/>
                <a:lightRig rig="threePt" dir="t"/>
              </a:scene3d>
              <a:sp3d contourW="12700"/>
            </a:bodyPr>
            <a:lstStyle/>
            <a:p>
              <a:pPr algn="dist"/>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grpSp>
        <p:nvGrpSpPr>
          <p:cNvPr id="6" name="组合 5">
            <a:extLst>
              <a:ext uri="{FF2B5EF4-FFF2-40B4-BE49-F238E27FC236}">
                <a16:creationId xmlns:a16="http://schemas.microsoft.com/office/drawing/2014/main" id="{945445E4-E312-4991-9D19-BAB1CE305CDF}"/>
              </a:ext>
            </a:extLst>
          </p:cNvPr>
          <p:cNvGrpSpPr/>
          <p:nvPr/>
        </p:nvGrpSpPr>
        <p:grpSpPr>
          <a:xfrm>
            <a:off x="3696084" y="2995852"/>
            <a:ext cx="2609524" cy="1323439"/>
            <a:chOff x="1249819" y="2496522"/>
            <a:chExt cx="2954205" cy="1498247"/>
          </a:xfrm>
          <a:noFill/>
        </p:grpSpPr>
        <p:sp>
          <p:nvSpPr>
            <p:cNvPr id="12" name="文本框 11">
              <a:extLst>
                <a:ext uri="{FF2B5EF4-FFF2-40B4-BE49-F238E27FC236}">
                  <a16:creationId xmlns:a16="http://schemas.microsoft.com/office/drawing/2014/main" id="{B9A1FA1B-0A65-4B2D-9C2B-1EBEE3ECA0AC}"/>
                </a:ext>
              </a:extLst>
            </p:cNvPr>
            <p:cNvSpPr txBox="1"/>
            <p:nvPr/>
          </p:nvSpPr>
          <p:spPr>
            <a:xfrm>
              <a:off x="1291465" y="2496522"/>
              <a:ext cx="1196719" cy="1498247"/>
            </a:xfrm>
            <a:prstGeom prst="rect">
              <a:avLst/>
            </a:prstGeom>
            <a:grpFill/>
          </p:spPr>
          <p:txBody>
            <a:bodyPr wrap="square" rtlCol="0">
              <a:spAutoFit/>
              <a:scene3d>
                <a:camera prst="orthographicFront"/>
                <a:lightRig rig="threePt" dir="t"/>
              </a:scene3d>
              <a:sp3d contourW="12700"/>
            </a:bodyPr>
            <a:lstStyle/>
            <a:p>
              <a:pPr algn="ctr"/>
              <a:r>
                <a:rPr lang="en-US" altLang="zh-CN"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2</a:t>
              </a:r>
              <a:endParaRPr lang="zh-CN" altLang="en-US"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3" name="平行四边形 12">
              <a:extLst>
                <a:ext uri="{FF2B5EF4-FFF2-40B4-BE49-F238E27FC236}">
                  <a16:creationId xmlns:a16="http://schemas.microsoft.com/office/drawing/2014/main" id="{CE2EACF2-20F8-44A3-9367-6B630726E43C}"/>
                </a:ext>
              </a:extLst>
            </p:cNvPr>
            <p:cNvSpPr/>
            <p:nvPr/>
          </p:nvSpPr>
          <p:spPr>
            <a:xfrm rot="19932207">
              <a:off x="1249819" y="3137211"/>
              <a:ext cx="2954205" cy="8342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4" name="文本框 13">
              <a:extLst>
                <a:ext uri="{FF2B5EF4-FFF2-40B4-BE49-F238E27FC236}">
                  <a16:creationId xmlns:a16="http://schemas.microsoft.com/office/drawing/2014/main" id="{D6D18052-A664-4001-9197-24FF506FC7DD}"/>
                </a:ext>
              </a:extLst>
            </p:cNvPr>
            <p:cNvSpPr txBox="1"/>
            <p:nvPr/>
          </p:nvSpPr>
          <p:spPr>
            <a:xfrm rot="19920000">
              <a:off x="1667351" y="3310420"/>
              <a:ext cx="2065059" cy="452959"/>
            </a:xfrm>
            <a:prstGeom prst="rect">
              <a:avLst/>
            </a:prstGeom>
            <a:grpFill/>
          </p:spPr>
          <p:txBody>
            <a:bodyPr wrap="square" rtlCol="0">
              <a:spAutoFit/>
              <a:scene3d>
                <a:camera prst="orthographicFront"/>
                <a:lightRig rig="threePt" dir="t"/>
              </a:scene3d>
              <a:sp3d contourW="12700"/>
            </a:bodyPr>
            <a:lstStyle/>
            <a:p>
              <a:pPr algn="dist"/>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grpSp>
        <p:nvGrpSpPr>
          <p:cNvPr id="7" name="组合 6">
            <a:extLst>
              <a:ext uri="{FF2B5EF4-FFF2-40B4-BE49-F238E27FC236}">
                <a16:creationId xmlns:a16="http://schemas.microsoft.com/office/drawing/2014/main" id="{F5CC453C-E862-4825-99F9-C84998B677DA}"/>
              </a:ext>
            </a:extLst>
          </p:cNvPr>
          <p:cNvGrpSpPr/>
          <p:nvPr/>
        </p:nvGrpSpPr>
        <p:grpSpPr>
          <a:xfrm>
            <a:off x="6225123" y="2995852"/>
            <a:ext cx="2609524" cy="1323439"/>
            <a:chOff x="1249819" y="2496522"/>
            <a:chExt cx="2954205" cy="1498247"/>
          </a:xfrm>
          <a:noFill/>
        </p:grpSpPr>
        <p:sp>
          <p:nvSpPr>
            <p:cNvPr id="9" name="文本框 8">
              <a:extLst>
                <a:ext uri="{FF2B5EF4-FFF2-40B4-BE49-F238E27FC236}">
                  <a16:creationId xmlns:a16="http://schemas.microsoft.com/office/drawing/2014/main" id="{94FD2C84-5E90-4319-82E8-9F34F79690E1}"/>
                </a:ext>
              </a:extLst>
            </p:cNvPr>
            <p:cNvSpPr txBox="1"/>
            <p:nvPr/>
          </p:nvSpPr>
          <p:spPr>
            <a:xfrm>
              <a:off x="1291465" y="2496522"/>
              <a:ext cx="1196719" cy="1498247"/>
            </a:xfrm>
            <a:prstGeom prst="rect">
              <a:avLst/>
            </a:prstGeom>
            <a:grpFill/>
          </p:spPr>
          <p:txBody>
            <a:bodyPr wrap="square" rtlCol="0">
              <a:spAutoFit/>
              <a:scene3d>
                <a:camera prst="orthographicFront"/>
                <a:lightRig rig="threePt" dir="t"/>
              </a:scene3d>
              <a:sp3d contourW="12700"/>
            </a:bodyPr>
            <a:lstStyle/>
            <a:p>
              <a:pPr algn="ctr"/>
              <a:r>
                <a:rPr lang="en-US" altLang="zh-CN"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3</a:t>
              </a:r>
              <a:endParaRPr lang="zh-CN" altLang="en-US"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0" name="平行四边形 9">
              <a:extLst>
                <a:ext uri="{FF2B5EF4-FFF2-40B4-BE49-F238E27FC236}">
                  <a16:creationId xmlns:a16="http://schemas.microsoft.com/office/drawing/2014/main" id="{6F922AB1-39AC-4BD1-B58A-5C51C69E8FF3}"/>
                </a:ext>
              </a:extLst>
            </p:cNvPr>
            <p:cNvSpPr/>
            <p:nvPr/>
          </p:nvSpPr>
          <p:spPr>
            <a:xfrm rot="19932207">
              <a:off x="1249819" y="3137211"/>
              <a:ext cx="2954205" cy="8342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1" name="文本框 10">
              <a:extLst>
                <a:ext uri="{FF2B5EF4-FFF2-40B4-BE49-F238E27FC236}">
                  <a16:creationId xmlns:a16="http://schemas.microsoft.com/office/drawing/2014/main" id="{6B78BA22-A3ED-49F5-97FA-C925C472F0BC}"/>
                </a:ext>
              </a:extLst>
            </p:cNvPr>
            <p:cNvSpPr txBox="1"/>
            <p:nvPr/>
          </p:nvSpPr>
          <p:spPr>
            <a:xfrm rot="19920000">
              <a:off x="1613256" y="3121401"/>
              <a:ext cx="2228937" cy="801388"/>
            </a:xfrm>
            <a:prstGeom prst="rect">
              <a:avLst/>
            </a:prstGeom>
            <a:grpFill/>
          </p:spPr>
          <p:txBody>
            <a:bodyPr wrap="square" rtlCol="0">
              <a:spAutoFit/>
              <a:scene3d>
                <a:camera prst="orthographicFront"/>
                <a:lightRig rig="threePt" dir="t"/>
              </a:scene3d>
              <a:sp3d contourW="12700"/>
            </a:bodyPr>
            <a:lstStyle/>
            <a:p>
              <a:pPr algn="dist"/>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Metric-based </a:t>
              </a:r>
            </a:p>
            <a:p>
              <a:pPr algn="dist"/>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Meta-Learning </a:t>
              </a:r>
            </a:p>
          </p:txBody>
        </p:sp>
      </p:grpSp>
      <p:sp>
        <p:nvSpPr>
          <p:cNvPr id="8" name="文本框 7">
            <a:extLst>
              <a:ext uri="{FF2B5EF4-FFF2-40B4-BE49-F238E27FC236}">
                <a16:creationId xmlns:a16="http://schemas.microsoft.com/office/drawing/2014/main" id="{B16031C2-0299-4A27-B22D-28ACE1532162}"/>
              </a:ext>
            </a:extLst>
          </p:cNvPr>
          <p:cNvSpPr txBox="1"/>
          <p:nvPr/>
        </p:nvSpPr>
        <p:spPr>
          <a:xfrm>
            <a:off x="3792604" y="1136162"/>
            <a:ext cx="5285745" cy="1015663"/>
          </a:xfrm>
          <a:prstGeom prst="rect">
            <a:avLst/>
          </a:prstGeom>
          <a:noFill/>
        </p:spPr>
        <p:txBody>
          <a:bodyPr wrap="square" rtlCol="0">
            <a:spAutoFit/>
            <a:scene3d>
              <a:camera prst="orthographicFront"/>
              <a:lightRig rig="threePt" dir="t"/>
            </a:scene3d>
            <a:sp3d contourW="12700"/>
          </a:bodyPr>
          <a:lstStyle/>
          <a:p>
            <a:pPr algn="ctr"/>
            <a:r>
              <a:rPr lang="en-US" altLang="zh-CN" sz="6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CONTENTS</a:t>
            </a:r>
            <a:endParaRPr lang="zh-CN" altLang="en-US" sz="6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8" name="文本框 17">
            <a:extLst>
              <a:ext uri="{FF2B5EF4-FFF2-40B4-BE49-F238E27FC236}">
                <a16:creationId xmlns:a16="http://schemas.microsoft.com/office/drawing/2014/main" id="{438CF17E-CDAA-4FB6-92D6-2D85E03F6281}"/>
              </a:ext>
            </a:extLst>
          </p:cNvPr>
          <p:cNvSpPr txBox="1"/>
          <p:nvPr/>
        </p:nvSpPr>
        <p:spPr>
          <a:xfrm rot="19920000">
            <a:off x="1503194" y="3714786"/>
            <a:ext cx="1824119" cy="400110"/>
          </a:xfrm>
          <a:prstGeom prst="rect">
            <a:avLst/>
          </a:prstGeom>
          <a:noFill/>
        </p:spPr>
        <p:txBody>
          <a:bodyPr wrap="square" rtlCol="0">
            <a:spAutoFit/>
            <a:scene3d>
              <a:camera prst="orthographicFront"/>
              <a:lightRig rig="threePt" dir="t"/>
            </a:scene3d>
            <a:sp3d contourW="12700"/>
          </a:bodyPr>
          <a:lstStyle/>
          <a:p>
            <a:pPr algn="dist"/>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Motivation</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nvGrpSpPr>
          <p:cNvPr id="19" name="组合 18">
            <a:extLst>
              <a:ext uri="{FF2B5EF4-FFF2-40B4-BE49-F238E27FC236}">
                <a16:creationId xmlns:a16="http://schemas.microsoft.com/office/drawing/2014/main" id="{6BAF10A3-B86F-42FB-893F-13BEA1F74B81}"/>
              </a:ext>
            </a:extLst>
          </p:cNvPr>
          <p:cNvGrpSpPr/>
          <p:nvPr/>
        </p:nvGrpSpPr>
        <p:grpSpPr>
          <a:xfrm>
            <a:off x="8652408" y="2995851"/>
            <a:ext cx="2609524" cy="1323439"/>
            <a:chOff x="1249819" y="2496522"/>
            <a:chExt cx="2954205" cy="1498247"/>
          </a:xfrm>
          <a:noFill/>
        </p:grpSpPr>
        <p:sp>
          <p:nvSpPr>
            <p:cNvPr id="20" name="文本框 19">
              <a:extLst>
                <a:ext uri="{FF2B5EF4-FFF2-40B4-BE49-F238E27FC236}">
                  <a16:creationId xmlns:a16="http://schemas.microsoft.com/office/drawing/2014/main" id="{00357FAA-11CF-4A79-9A56-196E43403087}"/>
                </a:ext>
              </a:extLst>
            </p:cNvPr>
            <p:cNvSpPr txBox="1"/>
            <p:nvPr/>
          </p:nvSpPr>
          <p:spPr>
            <a:xfrm>
              <a:off x="1291465" y="2496522"/>
              <a:ext cx="1196719" cy="1498247"/>
            </a:xfrm>
            <a:prstGeom prst="rect">
              <a:avLst/>
            </a:prstGeom>
            <a:grpFill/>
          </p:spPr>
          <p:txBody>
            <a:bodyPr wrap="square" rtlCol="0">
              <a:spAutoFit/>
              <a:scene3d>
                <a:camera prst="orthographicFront"/>
                <a:lightRig rig="threePt" dir="t"/>
              </a:scene3d>
              <a:sp3d contourW="12700"/>
            </a:bodyPr>
            <a:lstStyle/>
            <a:p>
              <a:pPr algn="ctr"/>
              <a:r>
                <a:rPr lang="en-US" altLang="zh-CN"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4</a:t>
              </a:r>
              <a:endParaRPr lang="zh-CN" altLang="en-US"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1" name="平行四边形 20">
              <a:extLst>
                <a:ext uri="{FF2B5EF4-FFF2-40B4-BE49-F238E27FC236}">
                  <a16:creationId xmlns:a16="http://schemas.microsoft.com/office/drawing/2014/main" id="{CA4BC1E7-FEC7-4D61-B96D-CAC375B844BD}"/>
                </a:ext>
              </a:extLst>
            </p:cNvPr>
            <p:cNvSpPr/>
            <p:nvPr/>
          </p:nvSpPr>
          <p:spPr>
            <a:xfrm rot="19932207">
              <a:off x="1249819" y="3137211"/>
              <a:ext cx="2954205" cy="8342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2" name="文本框 21">
              <a:extLst>
                <a:ext uri="{FF2B5EF4-FFF2-40B4-BE49-F238E27FC236}">
                  <a16:creationId xmlns:a16="http://schemas.microsoft.com/office/drawing/2014/main" id="{9B53E073-D4FC-4293-A34E-057D1FF69558}"/>
                </a:ext>
              </a:extLst>
            </p:cNvPr>
            <p:cNvSpPr txBox="1"/>
            <p:nvPr/>
          </p:nvSpPr>
          <p:spPr>
            <a:xfrm rot="19920000">
              <a:off x="1670580" y="3323372"/>
              <a:ext cx="2009881" cy="452959"/>
            </a:xfrm>
            <a:prstGeom prst="rect">
              <a:avLst/>
            </a:prstGeom>
            <a:grpFill/>
          </p:spPr>
          <p:txBody>
            <a:bodyPr wrap="square" rtlCol="0">
              <a:spAutoFit/>
              <a:scene3d>
                <a:camera prst="orthographicFront"/>
                <a:lightRig rig="threePt" dir="t"/>
              </a:scene3d>
              <a:sp3d contourW="12700"/>
            </a:bodyPr>
            <a:lstStyle/>
            <a:p>
              <a:pPr algn="dist"/>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My work</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1302390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a:extLst>
              <a:ext uri="{FF2B5EF4-FFF2-40B4-BE49-F238E27FC236}">
                <a16:creationId xmlns:a16="http://schemas.microsoft.com/office/drawing/2014/main" id="{C9D402C4-EA58-43CA-B24A-015A7CA1C6C3}"/>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3" name="文本框 2">
            <a:extLst>
              <a:ext uri="{FF2B5EF4-FFF2-40B4-BE49-F238E27FC236}">
                <a16:creationId xmlns:a16="http://schemas.microsoft.com/office/drawing/2014/main" id="{F94C5FD9-0EA0-47D1-B0D3-57B86192CB93}"/>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4</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文本框 3">
            <a:extLst>
              <a:ext uri="{FF2B5EF4-FFF2-40B4-BE49-F238E27FC236}">
                <a16:creationId xmlns:a16="http://schemas.microsoft.com/office/drawing/2014/main" id="{F6B14A9D-DA8A-49C9-83B4-48813F2522C0}"/>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04</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五边形 4">
            <a:extLst>
              <a:ext uri="{FF2B5EF4-FFF2-40B4-BE49-F238E27FC236}">
                <a16:creationId xmlns:a16="http://schemas.microsoft.com/office/drawing/2014/main" id="{D7CB54A0-1582-4679-A10F-68B57D5311DB}"/>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3CFD35B3-5F75-45B2-B066-F405662D978C}"/>
              </a:ext>
            </a:extLst>
          </p:cNvPr>
          <p:cNvSpPr txBox="1"/>
          <p:nvPr/>
        </p:nvSpPr>
        <p:spPr>
          <a:xfrm>
            <a:off x="5213167" y="3346863"/>
            <a:ext cx="1765665" cy="95410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My work </a:t>
            </a:r>
          </a:p>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a:t>
            </a:r>
          </a:p>
        </p:txBody>
      </p:sp>
    </p:spTree>
    <p:extLst>
      <p:ext uri="{BB962C8B-B14F-4D97-AF65-F5344CB8AC3E}">
        <p14:creationId xmlns:p14="http://schemas.microsoft.com/office/powerpoint/2010/main" val="4027379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FF294D-0E8D-4C16-8535-FE91EE2C6350}"/>
              </a:ext>
            </a:extLst>
          </p:cNvPr>
          <p:cNvGrpSpPr/>
          <p:nvPr/>
        </p:nvGrpSpPr>
        <p:grpSpPr>
          <a:xfrm>
            <a:off x="307721" y="280496"/>
            <a:ext cx="1664407" cy="523220"/>
            <a:chOff x="568442" y="267795"/>
            <a:chExt cx="1664407" cy="523221"/>
          </a:xfrm>
        </p:grpSpPr>
        <p:sp>
          <p:nvSpPr>
            <p:cNvPr id="5" name="文本框 23">
              <a:extLst>
                <a:ext uri="{FF2B5EF4-FFF2-40B4-BE49-F238E27FC236}">
                  <a16:creationId xmlns:a16="http://schemas.microsoft.com/office/drawing/2014/main" id="{29861D44-CF43-48BA-9A44-50D94AAF3246}"/>
                </a:ext>
              </a:extLst>
            </p:cNvPr>
            <p:cNvSpPr txBox="1"/>
            <p:nvPr/>
          </p:nvSpPr>
          <p:spPr>
            <a:xfrm>
              <a:off x="720897" y="267795"/>
              <a:ext cx="1511952"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My work</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等腰三角形 5">
              <a:extLst>
                <a:ext uri="{FF2B5EF4-FFF2-40B4-BE49-F238E27FC236}">
                  <a16:creationId xmlns:a16="http://schemas.microsoft.com/office/drawing/2014/main" id="{F8F2F937-6755-4235-922C-01F47C536FEF}"/>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7" name="图片 6">
            <a:extLst>
              <a:ext uri="{FF2B5EF4-FFF2-40B4-BE49-F238E27FC236}">
                <a16:creationId xmlns:a16="http://schemas.microsoft.com/office/drawing/2014/main" id="{B31C95B3-4C25-4D57-9444-5DF5737666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9809" y="803716"/>
            <a:ext cx="11352381" cy="5704762"/>
          </a:xfrm>
          <a:prstGeom prst="rect">
            <a:avLst/>
          </a:prstGeom>
        </p:spPr>
      </p:pic>
      <p:sp>
        <p:nvSpPr>
          <p:cNvPr id="8" name="文本框 7">
            <a:extLst>
              <a:ext uri="{FF2B5EF4-FFF2-40B4-BE49-F238E27FC236}">
                <a16:creationId xmlns:a16="http://schemas.microsoft.com/office/drawing/2014/main" id="{17AA61F8-A5B9-4562-B9EB-3E2DA38874DC}"/>
              </a:ext>
            </a:extLst>
          </p:cNvPr>
          <p:cNvSpPr txBox="1"/>
          <p:nvPr/>
        </p:nvSpPr>
        <p:spPr>
          <a:xfrm>
            <a:off x="4051299" y="2032000"/>
            <a:ext cx="2832101" cy="482600"/>
          </a:xfrm>
          <a:prstGeom prst="rect">
            <a:avLst/>
          </a:prstGeom>
          <a:noFill/>
          <a:ln w="28575">
            <a:solidFill>
              <a:srgbClr val="FF0000"/>
            </a:solidFill>
            <a:prstDash val="solid"/>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352EAC3B-5848-4A84-ADBA-4E00C8AF9B11}"/>
              </a:ext>
            </a:extLst>
          </p:cNvPr>
          <p:cNvSpPr txBox="1"/>
          <p:nvPr/>
        </p:nvSpPr>
        <p:spPr>
          <a:xfrm>
            <a:off x="4051300" y="3260284"/>
            <a:ext cx="3517900" cy="482600"/>
          </a:xfrm>
          <a:prstGeom prst="rect">
            <a:avLst/>
          </a:prstGeom>
          <a:noFill/>
          <a:ln w="28575">
            <a:solidFill>
              <a:srgbClr val="FF0000"/>
            </a:solidFill>
            <a:prstDash val="solid"/>
          </a:ln>
        </p:spPr>
        <p:txBody>
          <a:bodyPr wrap="square" rtlCol="0">
            <a:spAutoFit/>
          </a:bodyPr>
          <a:lstStyle/>
          <a:p>
            <a:endParaRPr lang="zh-CN" altLang="en-US" dirty="0"/>
          </a:p>
        </p:txBody>
      </p:sp>
    </p:spTree>
    <p:extLst>
      <p:ext uri="{BB962C8B-B14F-4D97-AF65-F5344CB8AC3E}">
        <p14:creationId xmlns:p14="http://schemas.microsoft.com/office/powerpoint/2010/main" val="72307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C13632BA-B441-4F1A-BE47-6C8617AFB8A8}"/>
              </a:ext>
            </a:extLst>
          </p:cNvPr>
          <p:cNvSpPr/>
          <p:nvPr/>
        </p:nvSpPr>
        <p:spPr>
          <a:xfrm rot="16200000" flipH="1" flipV="1">
            <a:off x="231788" y="467611"/>
            <a:ext cx="304322"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23">
            <a:extLst>
              <a:ext uri="{FF2B5EF4-FFF2-40B4-BE49-F238E27FC236}">
                <a16:creationId xmlns:a16="http://schemas.microsoft.com/office/drawing/2014/main" id="{C367CD1B-2FAC-4C10-9D9F-9E32C66D46CC}"/>
              </a:ext>
            </a:extLst>
          </p:cNvPr>
          <p:cNvSpPr txBox="1"/>
          <p:nvPr/>
        </p:nvSpPr>
        <p:spPr>
          <a:xfrm>
            <a:off x="543782" y="282229"/>
            <a:ext cx="3217547"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 of GNN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pic>
        <p:nvPicPr>
          <p:cNvPr id="3" name="图片 2">
            <a:extLst>
              <a:ext uri="{FF2B5EF4-FFF2-40B4-BE49-F238E27FC236}">
                <a16:creationId xmlns:a16="http://schemas.microsoft.com/office/drawing/2014/main" id="{9534950F-7D94-4F87-8C81-F1517770BAC4}"/>
              </a:ext>
            </a:extLst>
          </p:cNvPr>
          <p:cNvPicPr>
            <a:picLocks noChangeAspect="1"/>
          </p:cNvPicPr>
          <p:nvPr/>
        </p:nvPicPr>
        <p:blipFill rotWithShape="1">
          <a:blip r:embed="rId3">
            <a:extLst>
              <a:ext uri="{28A0092B-C50C-407E-A947-70E740481C1C}">
                <a14:useLocalDpi xmlns:a14="http://schemas.microsoft.com/office/drawing/2010/main" val="0"/>
              </a:ext>
            </a:extLst>
          </a:blip>
          <a:srcRect t="21385" r="5763" b="52584"/>
          <a:stretch/>
        </p:blipFill>
        <p:spPr>
          <a:xfrm>
            <a:off x="1165860" y="1082878"/>
            <a:ext cx="7944294" cy="1645841"/>
          </a:xfrm>
          <a:prstGeom prst="rect">
            <a:avLst/>
          </a:prstGeom>
        </p:spPr>
      </p:pic>
      <p:pic>
        <p:nvPicPr>
          <p:cNvPr id="8" name="图片 7">
            <a:extLst>
              <a:ext uri="{FF2B5EF4-FFF2-40B4-BE49-F238E27FC236}">
                <a16:creationId xmlns:a16="http://schemas.microsoft.com/office/drawing/2014/main" id="{9F0EFAA8-C7DE-49DE-9FC4-888E84C6EA2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152555" y="3257608"/>
            <a:ext cx="4743480" cy="3028871"/>
          </a:xfrm>
          <a:prstGeom prst="rect">
            <a:avLst/>
          </a:prstGeom>
        </p:spPr>
      </p:pic>
      <p:sp>
        <p:nvSpPr>
          <p:cNvPr id="9" name="矩形 8">
            <a:extLst>
              <a:ext uri="{FF2B5EF4-FFF2-40B4-BE49-F238E27FC236}">
                <a16:creationId xmlns:a16="http://schemas.microsoft.com/office/drawing/2014/main" id="{9C747C5A-30C5-42F5-85B8-A9E274368EE0}"/>
              </a:ext>
            </a:extLst>
          </p:cNvPr>
          <p:cNvSpPr/>
          <p:nvPr/>
        </p:nvSpPr>
        <p:spPr>
          <a:xfrm>
            <a:off x="7149894" y="3955168"/>
            <a:ext cx="4743479"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Euclidean data: grids, </a:t>
            </a:r>
          </a:p>
          <a:p>
            <a:r>
              <a:rPr lang="en-US" altLang="zh-CN" sz="2000" b="1" dirty="0">
                <a:solidFill>
                  <a:srgbClr val="FF0000"/>
                </a:solidFill>
                <a:latin typeface="微软雅黑" panose="020B0503020204020204" pitchFamily="34" charset="-122"/>
                <a:ea typeface="微软雅黑" panose="020B0503020204020204" pitchFamily="34" charset="-122"/>
              </a:rPr>
              <a:t>sequences…</a:t>
            </a:r>
            <a:endParaRPr lang="zh-CN" altLang="en-US" sz="2000" b="1" dirty="0">
              <a:solidFill>
                <a:srgbClr val="FF0000"/>
              </a:solidFill>
            </a:endParaRPr>
          </a:p>
        </p:txBody>
      </p:sp>
    </p:spTree>
    <p:extLst>
      <p:ext uri="{BB962C8B-B14F-4D97-AF65-F5344CB8AC3E}">
        <p14:creationId xmlns:p14="http://schemas.microsoft.com/office/powerpoint/2010/main" val="3753356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C13632BA-B441-4F1A-BE47-6C8617AFB8A8}"/>
              </a:ext>
            </a:extLst>
          </p:cNvPr>
          <p:cNvSpPr/>
          <p:nvPr/>
        </p:nvSpPr>
        <p:spPr>
          <a:xfrm rot="16200000" flipH="1" flipV="1">
            <a:off x="231788" y="467611"/>
            <a:ext cx="304322"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23">
            <a:extLst>
              <a:ext uri="{FF2B5EF4-FFF2-40B4-BE49-F238E27FC236}">
                <a16:creationId xmlns:a16="http://schemas.microsoft.com/office/drawing/2014/main" id="{C367CD1B-2FAC-4C10-9D9F-9E32C66D46CC}"/>
              </a:ext>
            </a:extLst>
          </p:cNvPr>
          <p:cNvSpPr txBox="1"/>
          <p:nvPr/>
        </p:nvSpPr>
        <p:spPr>
          <a:xfrm>
            <a:off x="543782" y="282229"/>
            <a:ext cx="3217547"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 of GNN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pic>
        <p:nvPicPr>
          <p:cNvPr id="7" name="图片 6">
            <a:extLst>
              <a:ext uri="{FF2B5EF4-FFF2-40B4-BE49-F238E27FC236}">
                <a16:creationId xmlns:a16="http://schemas.microsoft.com/office/drawing/2014/main" id="{843669DE-6D36-4677-B091-2FB09A3D4F2E}"/>
              </a:ext>
            </a:extLst>
          </p:cNvPr>
          <p:cNvPicPr>
            <a:picLocks noChangeAspect="1"/>
          </p:cNvPicPr>
          <p:nvPr/>
        </p:nvPicPr>
        <p:blipFill>
          <a:blip r:embed="rId3"/>
          <a:stretch>
            <a:fillRect/>
          </a:stretch>
        </p:blipFill>
        <p:spPr>
          <a:xfrm>
            <a:off x="1330986" y="805449"/>
            <a:ext cx="9530028" cy="5748714"/>
          </a:xfrm>
          <a:prstGeom prst="rect">
            <a:avLst/>
          </a:prstGeom>
        </p:spPr>
      </p:pic>
      <p:sp>
        <p:nvSpPr>
          <p:cNvPr id="9" name="矩形 8">
            <a:extLst>
              <a:ext uri="{FF2B5EF4-FFF2-40B4-BE49-F238E27FC236}">
                <a16:creationId xmlns:a16="http://schemas.microsoft.com/office/drawing/2014/main" id="{9C747C5A-30C5-42F5-85B8-A9E274368EE0}"/>
              </a:ext>
            </a:extLst>
          </p:cNvPr>
          <p:cNvSpPr/>
          <p:nvPr/>
        </p:nvSpPr>
        <p:spPr>
          <a:xfrm>
            <a:off x="7572710" y="6052551"/>
            <a:ext cx="3288304" cy="400110"/>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Non-Euclidean Data</a:t>
            </a:r>
            <a:endParaRPr lang="zh-CN" altLang="en-US" sz="2000" b="1" dirty="0">
              <a:solidFill>
                <a:srgbClr val="FF0000"/>
              </a:solidFill>
            </a:endParaRPr>
          </a:p>
        </p:txBody>
      </p:sp>
    </p:spTree>
    <p:extLst>
      <p:ext uri="{BB962C8B-B14F-4D97-AF65-F5344CB8AC3E}">
        <p14:creationId xmlns:p14="http://schemas.microsoft.com/office/powerpoint/2010/main" val="184485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a:extLst>
              <a:ext uri="{FF2B5EF4-FFF2-40B4-BE49-F238E27FC236}">
                <a16:creationId xmlns:a16="http://schemas.microsoft.com/office/drawing/2014/main" id="{76FAFB16-8320-44D3-9582-9F0DF317BA6E}"/>
              </a:ext>
            </a:extLst>
          </p:cNvPr>
          <p:cNvSpPr txBox="1"/>
          <p:nvPr/>
        </p:nvSpPr>
        <p:spPr>
          <a:xfrm>
            <a:off x="543782" y="282229"/>
            <a:ext cx="3217547" cy="523220"/>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 of GNN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pic>
        <p:nvPicPr>
          <p:cNvPr id="5" name="图片 4">
            <a:extLst>
              <a:ext uri="{FF2B5EF4-FFF2-40B4-BE49-F238E27FC236}">
                <a16:creationId xmlns:a16="http://schemas.microsoft.com/office/drawing/2014/main" id="{0D81C9C5-490D-4E98-9F12-D4283EA7BCCB}"/>
              </a:ext>
            </a:extLst>
          </p:cNvPr>
          <p:cNvPicPr>
            <a:picLocks noChangeAspect="1"/>
          </p:cNvPicPr>
          <p:nvPr/>
        </p:nvPicPr>
        <p:blipFill rotWithShape="1">
          <a:blip r:embed="rId3"/>
          <a:srcRect b="29460"/>
          <a:stretch/>
        </p:blipFill>
        <p:spPr>
          <a:xfrm>
            <a:off x="1486956" y="805449"/>
            <a:ext cx="9489761" cy="4224867"/>
          </a:xfrm>
          <a:prstGeom prst="rect">
            <a:avLst/>
          </a:prstGeom>
        </p:spPr>
      </p:pic>
    </p:spTree>
    <p:extLst>
      <p:ext uri="{BB962C8B-B14F-4D97-AF65-F5344CB8AC3E}">
        <p14:creationId xmlns:p14="http://schemas.microsoft.com/office/powerpoint/2010/main" val="2246362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4D5DCDA-7BE2-482C-A85B-75BD6F24351A}"/>
                  </a:ext>
                </a:extLst>
              </p:cNvPr>
              <p:cNvSpPr/>
              <p:nvPr/>
            </p:nvSpPr>
            <p:spPr>
              <a:xfrm>
                <a:off x="2062995" y="5797573"/>
                <a:ext cx="6096000" cy="518925"/>
              </a:xfrm>
              <a:prstGeom prst="rect">
                <a:avLst/>
              </a:prstGeom>
            </p:spPr>
            <p:txBody>
              <a:bodyPr>
                <a:spAutoFit/>
              </a:bodyPr>
              <a:lstStyle/>
              <a:p>
                <a:pPr marL="266700" indent="127000"/>
                <a14:m>
                  <m:oMathPara xmlns:m="http://schemas.openxmlformats.org/officeDocument/2006/math">
                    <m:oMathParaPr>
                      <m:jc m:val="centerGroup"/>
                    </m:oMathParaPr>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𝜑</m:t>
                          </m:r>
                        </m:e>
                        <m:sub>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𝜃</m:t>
                              </m:r>
                            </m:e>
                          </m:acc>
                        </m:sub>
                      </m:sSub>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MLP</m:t>
                          </m:r>
                        </m:e>
                        <m:sub>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𝜃</m:t>
                              </m:r>
                            </m:e>
                          </m:acc>
                        </m:sub>
                      </m:sSub>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𝑎𝑏𝑠</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400" kern="100" dirty="0">
                  <a:latin typeface="等线"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44D5DCDA-7BE2-482C-A85B-75BD6F24351A}"/>
                  </a:ext>
                </a:extLst>
              </p:cNvPr>
              <p:cNvSpPr>
                <a:spLocks noRot="1" noChangeAspect="1" noMove="1" noResize="1" noEditPoints="1" noAdjustHandles="1" noChangeArrowheads="1" noChangeShapeType="1" noTextEdit="1"/>
              </p:cNvSpPr>
              <p:nvPr/>
            </p:nvSpPr>
            <p:spPr>
              <a:xfrm>
                <a:off x="2062995" y="5797573"/>
                <a:ext cx="6096000" cy="518925"/>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81BC48A-EA0E-4D85-A853-2FC2FE37A961}"/>
              </a:ext>
            </a:extLst>
          </p:cNvPr>
          <p:cNvPicPr>
            <a:picLocks noChangeAspect="1"/>
          </p:cNvPicPr>
          <p:nvPr/>
        </p:nvPicPr>
        <p:blipFill>
          <a:blip r:embed="rId4"/>
          <a:stretch>
            <a:fillRect/>
          </a:stretch>
        </p:blipFill>
        <p:spPr>
          <a:xfrm>
            <a:off x="4529213" y="1360293"/>
            <a:ext cx="7662787" cy="3247741"/>
          </a:xfrm>
          <a:prstGeom prst="rect">
            <a:avLst/>
          </a:prstGeom>
        </p:spPr>
      </p:pic>
      <p:grpSp>
        <p:nvGrpSpPr>
          <p:cNvPr id="5" name="组合 4">
            <a:extLst>
              <a:ext uri="{FF2B5EF4-FFF2-40B4-BE49-F238E27FC236}">
                <a16:creationId xmlns:a16="http://schemas.microsoft.com/office/drawing/2014/main" id="{B0605779-6F6A-4BBD-AB8F-7E9A43A82369}"/>
              </a:ext>
            </a:extLst>
          </p:cNvPr>
          <p:cNvGrpSpPr/>
          <p:nvPr/>
        </p:nvGrpSpPr>
        <p:grpSpPr>
          <a:xfrm>
            <a:off x="307721" y="284840"/>
            <a:ext cx="1971619" cy="523220"/>
            <a:chOff x="568442" y="272139"/>
            <a:chExt cx="1971619" cy="523221"/>
          </a:xfrm>
        </p:grpSpPr>
        <p:sp>
          <p:nvSpPr>
            <p:cNvPr id="6" name="文本框 23">
              <a:extLst>
                <a:ext uri="{FF2B5EF4-FFF2-40B4-BE49-F238E27FC236}">
                  <a16:creationId xmlns:a16="http://schemas.microsoft.com/office/drawing/2014/main" id="{FDBACB66-5891-4E82-B947-343099FE0ECC}"/>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7" name="等腰三角形 6">
              <a:extLst>
                <a:ext uri="{FF2B5EF4-FFF2-40B4-BE49-F238E27FC236}">
                  <a16:creationId xmlns:a16="http://schemas.microsoft.com/office/drawing/2014/main" id="{BC66C134-3B12-402F-A3D3-48FF812521F9}"/>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85E3C2A-EA62-4C22-AE8E-45462326103C}"/>
                  </a:ext>
                </a:extLst>
              </p:cNvPr>
              <p:cNvSpPr/>
              <p:nvPr/>
            </p:nvSpPr>
            <p:spPr>
              <a:xfrm>
                <a:off x="2594216" y="5278648"/>
                <a:ext cx="2516779" cy="51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𝐴</m:t>
                              </m:r>
                            </m:e>
                          </m:acc>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𝜑</m:t>
                          </m:r>
                        </m:e>
                        <m:sub>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𝜃</m:t>
                              </m:r>
                            </m:e>
                          </m:acc>
                        </m:sub>
                      </m:sSub>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2000" dirty="0"/>
              </a:p>
            </p:txBody>
          </p:sp>
        </mc:Choice>
        <mc:Fallback xmlns="">
          <p:sp>
            <p:nvSpPr>
              <p:cNvPr id="8" name="矩形 7">
                <a:extLst>
                  <a:ext uri="{FF2B5EF4-FFF2-40B4-BE49-F238E27FC236}">
                    <a16:creationId xmlns:a16="http://schemas.microsoft.com/office/drawing/2014/main" id="{F85E3C2A-EA62-4C22-AE8E-45462326103C}"/>
                  </a:ext>
                </a:extLst>
              </p:cNvPr>
              <p:cNvSpPr>
                <a:spLocks noRot="1" noChangeAspect="1" noMove="1" noResize="1" noEditPoints="1" noAdjustHandles="1" noChangeArrowheads="1" noChangeShapeType="1" noTextEdit="1"/>
              </p:cNvSpPr>
              <p:nvPr/>
            </p:nvSpPr>
            <p:spPr>
              <a:xfrm>
                <a:off x="2594216" y="5278648"/>
                <a:ext cx="2516779" cy="5189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987B192-3C62-4F9D-9887-5C0B09D972B7}"/>
                  </a:ext>
                </a:extLst>
              </p:cNvPr>
              <p:cNvSpPr/>
              <p:nvPr/>
            </p:nvSpPr>
            <p:spPr>
              <a:xfrm>
                <a:off x="1223278" y="4550224"/>
                <a:ext cx="8374506" cy="847348"/>
              </a:xfrm>
              <a:prstGeom prst="rect">
                <a:avLst/>
              </a:prstGeom>
            </p:spPr>
            <p:txBody>
              <a:bodyPr wrap="square">
                <a:spAutoFit/>
              </a:bodyPr>
              <a:lstStyle/>
              <a:p>
                <a:pPr marL="342900" indent="-342900">
                  <a:buFont typeface="Wingdings" panose="05000000000000000000" pitchFamily="2" charset="2"/>
                  <a:buChar char="l"/>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Compute the edge features matix </a:t>
                </a:r>
                <a14:m>
                  <m:oMath xmlns:m="http://schemas.openxmlformats.org/officeDocument/2006/math">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b="0" i="1" kern="10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𝐴</m:t>
                            </m:r>
                          </m:e>
                        </m:acc>
                      </m:e>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t/>
                </a:r>
                <a:br>
                  <a:rPr lang="en-US" altLang="zh-CN" dirty="0"/>
                </a:br>
                <a:endParaRPr lang="zh-CN" altLang="en-US" dirty="0"/>
              </a:p>
            </p:txBody>
          </p:sp>
        </mc:Choice>
        <mc:Fallback xmlns="">
          <p:sp>
            <p:nvSpPr>
              <p:cNvPr id="9" name="矩形 8">
                <a:extLst>
                  <a:ext uri="{FF2B5EF4-FFF2-40B4-BE49-F238E27FC236}">
                    <a16:creationId xmlns:a16="http://schemas.microsoft.com/office/drawing/2014/main" id="{2987B192-3C62-4F9D-9887-5C0B09D972B7}"/>
                  </a:ext>
                </a:extLst>
              </p:cNvPr>
              <p:cNvSpPr>
                <a:spLocks noRot="1" noChangeAspect="1" noMove="1" noResize="1" noEditPoints="1" noAdjustHandles="1" noChangeArrowheads="1" noChangeShapeType="1" noTextEdit="1"/>
              </p:cNvSpPr>
              <p:nvPr/>
            </p:nvSpPr>
            <p:spPr>
              <a:xfrm>
                <a:off x="1223278" y="4550224"/>
                <a:ext cx="8374506" cy="847348"/>
              </a:xfrm>
              <a:prstGeom prst="rect">
                <a:avLst/>
              </a:prstGeom>
              <a:blipFill>
                <a:blip r:embed="rId6"/>
                <a:stretch>
                  <a:fillRect l="-102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AE5E8C6-1EEC-480C-9397-C0DAC6D9A3D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0" y="842772"/>
            <a:ext cx="5088677" cy="3730550"/>
          </a:xfrm>
          <a:prstGeom prst="rect">
            <a:avLst/>
          </a:prstGeom>
        </p:spPr>
      </p:pic>
    </p:spTree>
    <p:extLst>
      <p:ext uri="{BB962C8B-B14F-4D97-AF65-F5344CB8AC3E}">
        <p14:creationId xmlns:p14="http://schemas.microsoft.com/office/powerpoint/2010/main" val="3555626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EC87A75-7B03-4C46-BF80-BE6DB7D724DB}"/>
                  </a:ext>
                </a:extLst>
              </p:cNvPr>
              <p:cNvSpPr/>
              <p:nvPr/>
            </p:nvSpPr>
            <p:spPr>
              <a:xfrm>
                <a:off x="1294032" y="1721242"/>
                <a:ext cx="9603934" cy="988347"/>
              </a:xfrm>
              <a:prstGeom prst="rect">
                <a:avLst/>
              </a:prstGeom>
            </p:spPr>
            <p:txBody>
              <a:bodyPr wrap="square">
                <a:spAutoFit/>
              </a:bodyPr>
              <a:lstStyle/>
              <a:p>
                <a:pPr marL="266700" indent="127000"/>
                <a14:m>
                  <m:oMathPara xmlns:m="http://schemas.openxmlformats.org/officeDocument/2006/math">
                    <m:oMathParaPr>
                      <m:jc m:val="centerGroup"/>
                    </m:oMathParaPr>
                    <m:oMath xmlns:m="http://schemas.openxmlformats.org/officeDocument/2006/math">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𝑙</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2400" kern="100">
                          <a:latin typeface="Times New Roman" panose="02020603050405020304" pitchFamily="18" charset="0"/>
                          <a:ea typeface="宋体" panose="02010600030101010101" pitchFamily="2" charset="-122"/>
                          <a:cs typeface="Times New Roman" panose="02020603050405020304" pitchFamily="18" charset="0"/>
                        </a:rPr>
                        <m:t>Gc</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supHide m:val="on"/>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𝒜</m:t>
                          </m:r>
                        </m:sub>
                        <m:sup/>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e>
                      </m:nary>
                      <m:sSup>
                        <m:s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p>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𝑙</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𝑙</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altLang="zh-CN" sz="2800" kern="100" dirty="0">
                  <a:latin typeface="等线"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8EC87A75-7B03-4C46-BF80-BE6DB7D724DB}"/>
                  </a:ext>
                </a:extLst>
              </p:cNvPr>
              <p:cNvSpPr>
                <a:spLocks noRot="1" noChangeAspect="1" noMove="1" noResize="1" noEditPoints="1" noAdjustHandles="1" noChangeArrowheads="1" noChangeShapeType="1" noTextEdit="1"/>
              </p:cNvSpPr>
              <p:nvPr/>
            </p:nvSpPr>
            <p:spPr>
              <a:xfrm>
                <a:off x="1294032" y="1721242"/>
                <a:ext cx="9603934" cy="988347"/>
              </a:xfrm>
              <a:prstGeom prst="rect">
                <a:avLst/>
              </a:prstGeom>
              <a:blipFill>
                <a:blip r:embed="rId3"/>
                <a:stretch>
                  <a:fillRect/>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E6369C70-1017-4086-B110-AEC2951886F9}"/>
              </a:ext>
            </a:extLst>
          </p:cNvPr>
          <p:cNvGrpSpPr/>
          <p:nvPr/>
        </p:nvGrpSpPr>
        <p:grpSpPr>
          <a:xfrm>
            <a:off x="307721" y="284840"/>
            <a:ext cx="1971619" cy="523220"/>
            <a:chOff x="568442" y="272139"/>
            <a:chExt cx="1971619" cy="523221"/>
          </a:xfrm>
        </p:grpSpPr>
        <p:sp>
          <p:nvSpPr>
            <p:cNvPr id="5" name="文本框 23">
              <a:extLst>
                <a:ext uri="{FF2B5EF4-FFF2-40B4-BE49-F238E27FC236}">
                  <a16:creationId xmlns:a16="http://schemas.microsoft.com/office/drawing/2014/main" id="{FAB554E7-8494-4575-A58A-946255B08A03}"/>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等腰三角形 5">
              <a:extLst>
                <a:ext uri="{FF2B5EF4-FFF2-40B4-BE49-F238E27FC236}">
                  <a16:creationId xmlns:a16="http://schemas.microsoft.com/office/drawing/2014/main" id="{C12F0583-EA5A-4B2D-A2BE-1B775CBBA4C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54A6775-11E9-43AF-83EE-F35574720030}"/>
                  </a:ext>
                </a:extLst>
              </p:cNvPr>
              <p:cNvSpPr/>
              <p:nvPr/>
            </p:nvSpPr>
            <p:spPr>
              <a:xfrm>
                <a:off x="1159239" y="909197"/>
                <a:ext cx="9873521" cy="1139414"/>
              </a:xfrm>
              <a:prstGeom prst="rect">
                <a:avLst/>
              </a:prstGeom>
            </p:spPr>
            <p:txBody>
              <a:bodyPr wrap="square">
                <a:spAutoFit/>
              </a:bodyPr>
              <a:lstStyle/>
              <a:p>
                <a:pPr marL="342900" indent="-342900">
                  <a:buFont typeface="Wingdings" panose="05000000000000000000" pitchFamily="2" charset="2"/>
                  <a:buChar char="l"/>
                </a:pPr>
                <a:r>
                  <a:rPr lang="en-US" altLang="zh-CN" sz="2400" dirty="0">
                    <a:solidFill>
                      <a:srgbClr val="000000"/>
                    </a:solidFill>
                    <a:latin typeface="Times New Roman" panose="02020603050405020304" pitchFamily="18" charset="0"/>
                    <a:cs typeface="Times New Roman" panose="02020603050405020304" pitchFamily="18" charset="0"/>
                  </a:rPr>
                  <a:t>A GNN layer </a:t>
                </a:r>
                <a:r>
                  <a:rPr lang="en-US" altLang="zh-CN" sz="2400" dirty="0" err="1">
                    <a:solidFill>
                      <a:srgbClr val="000000"/>
                    </a:solidFill>
                    <a:latin typeface="Times New Roman" panose="02020603050405020304" pitchFamily="18" charset="0"/>
                    <a:cs typeface="Times New Roman" panose="02020603050405020304" pitchFamily="18" charset="0"/>
                  </a:rPr>
                  <a:t>Gc</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 receives as input a signal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𝑉</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𝑘</m:t>
                            </m:r>
                          </m:sub>
                        </m:sSub>
                      </m:sup>
                    </m:sSup>
                    <m:r>
                      <a:rPr lang="en-US" altLang="zh-CN" sz="2400" i="1">
                        <a:latin typeface="Cambria Math" panose="02040503050406030204" pitchFamily="18" charset="0"/>
                      </a:rPr>
                      <m:t> </m:t>
                    </m:r>
                  </m:oMath>
                </a14:m>
                <a:r>
                  <a:rPr lang="en-US" altLang="zh-CN" sz="2400" dirty="0">
                    <a:solidFill>
                      <a:srgbClr val="000000"/>
                    </a:solidFill>
                    <a:latin typeface="Times New Roman" panose="02020603050405020304" pitchFamily="18" charset="0"/>
                    <a:cs typeface="Times New Roman" panose="02020603050405020304" pitchFamily="18" charset="0"/>
                  </a:rPr>
                  <a:t>and</a:t>
                </a:r>
                <a:br>
                  <a:rPr lang="en-US" altLang="zh-CN" sz="2400" dirty="0">
                    <a:solidFill>
                      <a:srgbClr val="000000"/>
                    </a:solidFill>
                    <a:latin typeface="Times New Roman" panose="02020603050405020304" pitchFamily="18" charset="0"/>
                    <a:cs typeface="Times New Roman" panose="02020603050405020304" pitchFamily="18" charset="0"/>
                  </a:rPr>
                </a:br>
                <a:r>
                  <a:rPr lang="en-US" altLang="zh-CN" sz="2400" dirty="0">
                    <a:solidFill>
                      <a:srgbClr val="000000"/>
                    </a:solidFill>
                    <a:latin typeface="Times New Roman" panose="02020603050405020304" pitchFamily="18" charset="0"/>
                    <a:cs typeface="Times New Roman" panose="02020603050405020304" pitchFamily="18" charset="0"/>
                  </a:rPr>
                  <a:t>produces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+1)</m:t>
                        </m:r>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𝑉</m:t>
                        </m:r>
                      </m:sup>
                    </m:sSup>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r>
                      <a:rPr lang="en-US" altLang="zh-CN" sz="2400" i="1">
                        <a:latin typeface="Cambria Math" panose="02040503050406030204" pitchFamily="18" charset="0"/>
                      </a:rPr>
                      <m:t> </m:t>
                    </m:r>
                  </m:oMath>
                </a14:m>
                <a:r>
                  <a:rPr lang="en-US" altLang="zh-CN" sz="2400" dirty="0">
                    <a:solidFill>
                      <a:srgbClr val="000000"/>
                    </a:solidFill>
                    <a:latin typeface="Times New Roman" panose="02020603050405020304" pitchFamily="18" charset="0"/>
                    <a:cs typeface="Times New Roman" panose="02020603050405020304" pitchFamily="18" charset="0"/>
                  </a:rPr>
                  <a:t>as</a:t>
                </a:r>
                <a:r>
                  <a:rPr lang="en-US" altLang="zh-CN" sz="2400" dirty="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mc:Choice>
        <mc:Fallback xmlns="">
          <p:sp>
            <p:nvSpPr>
              <p:cNvPr id="7" name="矩形 6">
                <a:extLst>
                  <a:ext uri="{FF2B5EF4-FFF2-40B4-BE49-F238E27FC236}">
                    <a16:creationId xmlns:a16="http://schemas.microsoft.com/office/drawing/2014/main" id="{D54A6775-11E9-43AF-83EE-F35574720030}"/>
                  </a:ext>
                </a:extLst>
              </p:cNvPr>
              <p:cNvSpPr>
                <a:spLocks noRot="1" noChangeAspect="1" noMove="1" noResize="1" noEditPoints="1" noAdjustHandles="1" noChangeArrowheads="1" noChangeShapeType="1" noTextEdit="1"/>
              </p:cNvSpPr>
              <p:nvPr/>
            </p:nvSpPr>
            <p:spPr>
              <a:xfrm>
                <a:off x="1159239" y="909197"/>
                <a:ext cx="9873521" cy="1139414"/>
              </a:xfrm>
              <a:prstGeom prst="rect">
                <a:avLst/>
              </a:prstGeom>
              <a:blipFill>
                <a:blip r:embed="rId4"/>
                <a:stretch>
                  <a:fillRect l="-802" t="-26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1B301C0-E465-4297-BD39-3C321D1ED264}"/>
                  </a:ext>
                </a:extLst>
              </p:cNvPr>
              <p:cNvSpPr/>
              <p:nvPr/>
            </p:nvSpPr>
            <p:spPr>
              <a:xfrm>
                <a:off x="2368525" y="2712357"/>
                <a:ext cx="5043432" cy="608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𝛩</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𝒜</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𝐵</m:t>
                          </m:r>
                        </m:sub>
                        <m: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ℝ</m:t>
                          </m:r>
                        </m:e>
                        <m:sup>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kern="100">
                                  <a:latin typeface="Cambria Math" panose="02040503050406030204" pitchFamily="18" charset="0"/>
                                  <a:ea typeface="宋体" panose="02010600030101010101" pitchFamily="2" charset="-122"/>
                                  <a:cs typeface="Times New Roman" panose="02020603050405020304" pitchFamily="18" charset="0"/>
                                </a:rPr>
                                <m:t>+1</m:t>
                              </m:r>
                            </m:sub>
                          </m:sSub>
                        </m:sup>
                      </m:sSup>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E1B301C0-E465-4297-BD39-3C321D1ED264}"/>
                  </a:ext>
                </a:extLst>
              </p:cNvPr>
              <p:cNvSpPr>
                <a:spLocks noRot="1" noChangeAspect="1" noMove="1" noResize="1" noEditPoints="1" noAdjustHandles="1" noChangeArrowheads="1" noChangeShapeType="1" noTextEdit="1"/>
              </p:cNvSpPr>
              <p:nvPr/>
            </p:nvSpPr>
            <p:spPr>
              <a:xfrm>
                <a:off x="2368525" y="2712357"/>
                <a:ext cx="5043432" cy="608628"/>
              </a:xfrm>
              <a:prstGeom prst="rect">
                <a:avLst/>
              </a:prstGeom>
              <a:blipFill>
                <a:blip r:embed="rId5"/>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3FFA557C-38FC-418B-B39F-23E129AEFEE4}"/>
              </a:ext>
            </a:extLst>
          </p:cNvPr>
          <p:cNvSpPr/>
          <p:nvPr/>
        </p:nvSpPr>
        <p:spPr>
          <a:xfrm>
            <a:off x="1561476" y="2747137"/>
            <a:ext cx="6096000" cy="830997"/>
          </a:xfrm>
          <a:prstGeom prst="rect">
            <a:avLst/>
          </a:prstGeom>
        </p:spPr>
        <p:txBody>
          <a:bodyPr>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where</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541D107D-251F-4B6E-8591-40ECF64EDD9E}"/>
              </a:ext>
            </a:extLst>
          </p:cNvPr>
          <p:cNvSpPr/>
          <p:nvPr/>
        </p:nvSpPr>
        <p:spPr>
          <a:xfrm>
            <a:off x="7277724" y="2781917"/>
            <a:ext cx="6096000" cy="830997"/>
          </a:xfrm>
          <a:prstGeom prst="rect">
            <a:avLst/>
          </a:prstGeom>
        </p:spPr>
        <p:txBody>
          <a:bodyPr>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 are trainable parameters </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9906DBED-0C39-4F3F-B2AA-3A07A6A9D55E}"/>
                  </a:ext>
                </a:extLst>
              </p:cNvPr>
              <p:cNvSpPr/>
              <p:nvPr/>
            </p:nvSpPr>
            <p:spPr>
              <a:xfrm>
                <a:off x="4059835" y="5276273"/>
                <a:ext cx="3217889" cy="6450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up>
                              <m:d>
                                <m:dPr>
                                  <m:ctrlPr>
                                    <a:rPr lang="zh-CN" altLang="en-US" sz="2400" i="1">
                                      <a:latin typeface="Cambria Math" panose="02040503050406030204" pitchFamily="18" charset="0"/>
                                    </a:rPr>
                                  </m:ctrlPr>
                                </m:dPr>
                                <m:e>
                                  <m:r>
                                    <a:rPr lang="zh-CN" altLang="en-US" sz="2400" i="0">
                                      <a:latin typeface="Cambria Math" panose="02040503050406030204" pitchFamily="18" charset="0"/>
                                    </a:rPr>
                                    <m:t>0</m:t>
                                  </m:r>
                                </m:e>
                              </m:d>
                            </m:sup>
                          </m:sSubSup>
                          <m:r>
                            <a:rPr lang="zh-CN" altLang="en-US" sz="2400" i="0">
                              <a:latin typeface="Cambria Math" panose="02040503050406030204" pitchFamily="18" charset="0"/>
                            </a:rPr>
                            <m:t>=(</m:t>
                          </m:r>
                          <m:r>
                            <a:rPr lang="zh-CN" altLang="en-US" sz="2400" i="1">
                              <a:latin typeface="Cambria Math" panose="02040503050406030204" pitchFamily="18" charset="0"/>
                            </a:rPr>
                            <m:t>𝜙</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r>
                            <a:rPr lang="zh-CN" altLang="en-US" sz="2400" i="1">
                              <a:latin typeface="Cambria Math" panose="02040503050406030204" pitchFamily="18" charset="0"/>
                            </a:rPr>
                            <m:t>h</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e>
                      </m:d>
                    </m:oMath>
                  </m:oMathPara>
                </a14:m>
                <a:endParaRPr lang="zh-CN" altLang="en-US" sz="2400" dirty="0"/>
              </a:p>
            </p:txBody>
          </p:sp>
        </mc:Choice>
        <mc:Fallback xmlns="">
          <p:sp>
            <p:nvSpPr>
              <p:cNvPr id="11" name="矩形 10">
                <a:extLst>
                  <a:ext uri="{FF2B5EF4-FFF2-40B4-BE49-F238E27FC236}">
                    <a16:creationId xmlns:a16="http://schemas.microsoft.com/office/drawing/2014/main" id="{9906DBED-0C39-4F3F-B2AA-3A07A6A9D55E}"/>
                  </a:ext>
                </a:extLst>
              </p:cNvPr>
              <p:cNvSpPr>
                <a:spLocks noRot="1" noChangeAspect="1" noMove="1" noResize="1" noEditPoints="1" noAdjustHandles="1" noChangeArrowheads="1" noChangeShapeType="1" noTextEdit="1"/>
              </p:cNvSpPr>
              <p:nvPr/>
            </p:nvSpPr>
            <p:spPr>
              <a:xfrm>
                <a:off x="4059835" y="5276273"/>
                <a:ext cx="3217889" cy="645048"/>
              </a:xfrm>
              <a:prstGeom prst="rect">
                <a:avLst/>
              </a:prstGeom>
              <a:blipFill>
                <a:blip r:embed="rId6"/>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C8700D86-71B6-4D87-94AB-B1A5CAFF308D}"/>
              </a:ext>
            </a:extLst>
          </p:cNvPr>
          <p:cNvSpPr/>
          <p:nvPr/>
        </p:nvSpPr>
        <p:spPr>
          <a:xfrm>
            <a:off x="1156352" y="3300272"/>
            <a:ext cx="6096000" cy="830997"/>
          </a:xfrm>
          <a:prstGeom prst="rect">
            <a:avLst/>
          </a:prstGeom>
        </p:spPr>
        <p:txBody>
          <a:bodyPr>
            <a:spAutoFit/>
          </a:bodyPr>
          <a:lstStyle/>
          <a:p>
            <a:pPr marL="342900" indent="-342900">
              <a:buFont typeface="Wingdings" panose="05000000000000000000" pitchFamily="2" charset="2"/>
              <a:buChar char="l"/>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Construction of Initial Node Features </a:t>
            </a:r>
            <a:b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2400" kern="1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7B6DB3C-0F0C-4B76-B562-93BB7129D40A}"/>
                  </a:ext>
                </a:extLst>
              </p:cNvPr>
              <p:cNvSpPr/>
              <p:nvPr/>
            </p:nvSpPr>
            <p:spPr>
              <a:xfrm>
                <a:off x="1481108" y="3746396"/>
                <a:ext cx="9049063" cy="1569660"/>
              </a:xfrm>
              <a:prstGeom prst="rect">
                <a:avLst/>
              </a:prstGeom>
            </p:spPr>
            <p:txBody>
              <a:bodyPr wrap="square">
                <a:spAutoFit/>
              </a:bodyPr>
              <a:lstStyle/>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The input collection</a:t>
                </a:r>
                <a14:m>
                  <m:oMath xmlns:m="http://schemas.openxmlformats.org/officeDocument/2006/math">
                    <m:r>
                      <a:rPr lang="en-US" altLang="zh-CN" sz="2400" b="0" i="0" smtClean="0">
                        <a:latin typeface="Cambria Math" panose="02040503050406030204" pitchFamily="18" charset="0"/>
                      </a:rPr>
                      <m:t> </m:t>
                    </m:r>
                    <m:r>
                      <a:rPr lang="zh-CN" altLang="en-US" sz="2400">
                        <a:latin typeface="Cambria Math" panose="02040503050406030204" pitchFamily="18" charset="0"/>
                      </a:rPr>
                      <m:t>𝒯</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is mapped into node features as follows. For images </a:t>
                </a:r>
                <a14:m>
                  <m:oMath xmlns:m="http://schemas.openxmlformats.org/officeDocument/2006/math">
                    <m:sSub>
                      <m:sSubPr>
                        <m:ctrlPr>
                          <a:rPr lang="zh-CN" altLang="zh-CN" sz="2400" i="1">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r>
                      <a:rPr lang="zh-CN" altLang="en-US" sz="2400">
                        <a:latin typeface="Cambria Math" panose="02040503050406030204" pitchFamily="18" charset="0"/>
                      </a:rPr>
                      <m:t>𝒯</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with known label li, the one-hot encoding of the label is concatenated with the embedding features of the image at the input of the GNN </a:t>
                </a:r>
                <a:endParaRPr lang="zh-CN" altLang="en-US" dirty="0"/>
              </a:p>
            </p:txBody>
          </p:sp>
        </mc:Choice>
        <mc:Fallback xmlns="">
          <p:sp>
            <p:nvSpPr>
              <p:cNvPr id="13" name="矩形 12">
                <a:extLst>
                  <a:ext uri="{FF2B5EF4-FFF2-40B4-BE49-F238E27FC236}">
                    <a16:creationId xmlns:a16="http://schemas.microsoft.com/office/drawing/2014/main" id="{E7B6DB3C-0F0C-4B76-B562-93BB7129D40A}"/>
                  </a:ext>
                </a:extLst>
              </p:cNvPr>
              <p:cNvSpPr>
                <a:spLocks noRot="1" noChangeAspect="1" noMove="1" noResize="1" noEditPoints="1" noAdjustHandles="1" noChangeArrowheads="1" noChangeShapeType="1" noTextEdit="1"/>
              </p:cNvSpPr>
              <p:nvPr/>
            </p:nvSpPr>
            <p:spPr>
              <a:xfrm>
                <a:off x="1481108" y="3746396"/>
                <a:ext cx="9049063" cy="1569660"/>
              </a:xfrm>
              <a:prstGeom prst="rect">
                <a:avLst/>
              </a:prstGeom>
              <a:blipFill>
                <a:blip r:embed="rId7"/>
                <a:stretch>
                  <a:fillRect l="-1078" t="-3113" b="-77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10A64A6-4037-4C08-A9B6-E1C7BCD9B25E}"/>
                  </a:ext>
                </a:extLst>
              </p:cNvPr>
              <p:cNvSpPr/>
              <p:nvPr/>
            </p:nvSpPr>
            <p:spPr>
              <a:xfrm>
                <a:off x="1481108" y="5948803"/>
                <a:ext cx="9049063" cy="1200329"/>
              </a:xfrm>
              <a:prstGeom prst="rect">
                <a:avLst/>
              </a:prstGeom>
            </p:spPr>
            <p:txBody>
              <a:bodyPr wrap="square">
                <a:spAutoFit/>
              </a:bodyPr>
              <a:lstStyle/>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where φ is a Convolutional neural network and </a:t>
                </a:r>
                <a14:m>
                  <m:oMath xmlns:m="http://schemas.openxmlformats.org/officeDocument/2006/math">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ℝ</m:t>
                        </m:r>
                      </m:e>
                      <m:sub>
                        <m:r>
                          <a:rPr lang="en-US" altLang="zh-CN" i="1">
                            <a:latin typeface="Cambria Math" panose="02040503050406030204" pitchFamily="18" charset="0"/>
                          </a:rPr>
                          <m:t>+</m:t>
                        </m:r>
                      </m:sub>
                      <m:sup>
                        <m:r>
                          <a:rPr lang="en-US" altLang="zh-CN" i="1">
                            <a:latin typeface="Cambria Math" panose="02040503050406030204" pitchFamily="18" charset="0"/>
                          </a:rPr>
                          <m:t>𝐾</m:t>
                        </m:r>
                      </m:sup>
                    </m:sSubSup>
                    <m:r>
                      <a:rPr lang="en-US" altLang="zh-CN" i="1">
                        <a:latin typeface="Cambria Math" panose="02040503050406030204" pitchFamily="18" charset="0"/>
                      </a:rPr>
                      <m:t> </m:t>
                    </m:r>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is a one-hot encoding of the label. </a:t>
                </a:r>
                <a:b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2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B10A64A6-4037-4C08-A9B6-E1C7BCD9B25E}"/>
                  </a:ext>
                </a:extLst>
              </p:cNvPr>
              <p:cNvSpPr>
                <a:spLocks noRot="1" noChangeAspect="1" noMove="1" noResize="1" noEditPoints="1" noAdjustHandles="1" noChangeArrowheads="1" noChangeShapeType="1" noTextEdit="1"/>
              </p:cNvSpPr>
              <p:nvPr/>
            </p:nvSpPr>
            <p:spPr>
              <a:xfrm>
                <a:off x="1481108" y="5948803"/>
                <a:ext cx="9049063" cy="1200329"/>
              </a:xfrm>
              <a:prstGeom prst="rect">
                <a:avLst/>
              </a:prstGeom>
              <a:blipFill>
                <a:blip r:embed="rId8"/>
                <a:stretch>
                  <a:fillRect l="-1078" t="-4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0942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DF1AFD-6484-4573-A5C8-CC278A9880E3}"/>
                  </a:ext>
                </a:extLst>
              </p:cNvPr>
              <p:cNvSpPr/>
              <p:nvPr/>
            </p:nvSpPr>
            <p:spPr>
              <a:xfrm>
                <a:off x="2931033" y="2192625"/>
                <a:ext cx="4782463" cy="8392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𝓁</m:t>
                      </m:r>
                      <m:r>
                        <a:rPr lang="zh-CN" altLang="en-US" sz="2000" i="0">
                          <a:latin typeface="Cambria Math" panose="02040503050406030204" pitchFamily="18" charset="0"/>
                        </a:rPr>
                        <m:t>(</m:t>
                      </m:r>
                      <m:r>
                        <a:rPr lang="zh-CN" altLang="en-US" sz="2000" i="1">
                          <a:latin typeface="Cambria Math" panose="02040503050406030204" pitchFamily="18" charset="0"/>
                        </a:rPr>
                        <m:t>𝛷</m:t>
                      </m:r>
                      <m:r>
                        <a:rPr lang="zh-CN" altLang="en-US" sz="2000" i="0">
                          <a:latin typeface="Cambria Math" panose="02040503050406030204" pitchFamily="18" charset="0"/>
                        </a:rPr>
                        <m:t>(</m:t>
                      </m:r>
                      <m:r>
                        <a:rPr lang="zh-CN" altLang="en-US" sz="2000" i="0">
                          <a:latin typeface="Cambria Math" panose="02040503050406030204" pitchFamily="18" charset="0"/>
                        </a:rPr>
                        <m:t>𝒯</m:t>
                      </m:r>
                      <m:r>
                        <a:rPr lang="zh-CN" altLang="en-US" sz="2000" i="0">
                          <a:latin typeface="Cambria Math" panose="02040503050406030204" pitchFamily="18" charset="0"/>
                        </a:rPr>
                        <m:t>;</m:t>
                      </m:r>
                      <m:r>
                        <a:rPr lang="zh-CN" altLang="en-US" sz="2000" i="1">
                          <a:latin typeface="Cambria Math" panose="02040503050406030204" pitchFamily="18" charset="0"/>
                        </a:rPr>
                        <m:t>𝛩</m:t>
                      </m:r>
                      <m:r>
                        <a:rPr lang="zh-CN" altLang="en-US" sz="2000" i="0">
                          <a:latin typeface="Cambria Math" panose="02040503050406030204" pitchFamily="18" charset="0"/>
                        </a:rPr>
                        <m:t>),</m:t>
                      </m:r>
                      <m:r>
                        <a:rPr lang="zh-CN" altLang="en-US" sz="2000" i="1">
                          <a:latin typeface="Cambria Math" panose="02040503050406030204" pitchFamily="18" charset="0"/>
                        </a:rPr>
                        <m:t>𝑌</m:t>
                      </m:r>
                      <m:r>
                        <a:rPr lang="zh-CN" altLang="en-US" sz="2000" i="0">
                          <a:latin typeface="Cambria Math" panose="02040503050406030204" pitchFamily="18" charset="0"/>
                        </a:rPr>
                        <m:t>)=−</m:t>
                      </m:r>
                      <m:nary>
                        <m:naryPr>
                          <m:chr m:val="∑"/>
                          <m:limLoc m:val="undOvr"/>
                          <m:grow m:val="on"/>
                          <m:supHide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𝑘</m:t>
                          </m:r>
                        </m:sub>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𝑘</m:t>
                              </m:r>
                            </m:sub>
                          </m:sSub>
                        </m:e>
                      </m:nary>
                      <m:r>
                        <m:rPr>
                          <m:sty m:val="p"/>
                        </m:rPr>
                        <a:rPr lang="zh-CN" altLang="en-US" sz="2000" i="0">
                          <a:latin typeface="Cambria Math" panose="02040503050406030204" pitchFamily="18" charset="0"/>
                        </a:rPr>
                        <m:t>log</m:t>
                      </m:r>
                      <m:r>
                        <a:rPr lang="zh-CN" altLang="en-US" sz="2000" i="1">
                          <a:latin typeface="Cambria Math" panose="02040503050406030204" pitchFamily="18" charset="0"/>
                        </a:rPr>
                        <m:t>𝑃</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𝑌</m:t>
                          </m:r>
                        </m:e>
                        <m:sub>
                          <m:r>
                            <a:rPr lang="zh-CN" altLang="en-US" sz="2000" i="0">
                              <a:latin typeface="Cambria Math" panose="02040503050406030204" pitchFamily="18" charset="0"/>
                            </a:rPr>
                            <m:t>∗</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𝑘</m:t>
                          </m:r>
                        </m:sub>
                      </m:sSub>
                      <m:r>
                        <a:rPr lang="zh-CN" altLang="en-US" sz="2000" i="0">
                          <a:latin typeface="Cambria Math" panose="02040503050406030204" pitchFamily="18" charset="0"/>
                        </a:rPr>
                        <m:t>|</m:t>
                      </m:r>
                      <m:r>
                        <a:rPr lang="zh-CN" altLang="en-US" sz="2000" i="0">
                          <a:latin typeface="Cambria Math" panose="02040503050406030204" pitchFamily="18" charset="0"/>
                        </a:rPr>
                        <m:t>𝒯</m:t>
                      </m:r>
                      <m:r>
                        <a:rPr lang="en-US" altLang="zh-CN" sz="2000" b="0" i="0" smtClean="0">
                          <a:latin typeface="Cambria Math" panose="02040503050406030204" pitchFamily="18" charset="0"/>
                        </a:rPr>
                        <m:t>)</m:t>
                      </m:r>
                    </m:oMath>
                  </m:oMathPara>
                </a14:m>
                <a:endParaRPr lang="zh-CN" altLang="en-US" sz="2000" dirty="0"/>
              </a:p>
            </p:txBody>
          </p:sp>
        </mc:Choice>
        <mc:Fallback xmlns="">
          <p:sp>
            <p:nvSpPr>
              <p:cNvPr id="4" name="矩形 3">
                <a:extLst>
                  <a:ext uri="{FF2B5EF4-FFF2-40B4-BE49-F238E27FC236}">
                    <a16:creationId xmlns:a16="http://schemas.microsoft.com/office/drawing/2014/main" id="{DEDF1AFD-6484-4573-A5C8-CC278A9880E3}"/>
                  </a:ext>
                </a:extLst>
              </p:cNvPr>
              <p:cNvSpPr>
                <a:spLocks noRot="1" noChangeAspect="1" noMove="1" noResize="1" noEditPoints="1" noAdjustHandles="1" noChangeArrowheads="1" noChangeShapeType="1" noTextEdit="1"/>
              </p:cNvSpPr>
              <p:nvPr/>
            </p:nvSpPr>
            <p:spPr>
              <a:xfrm>
                <a:off x="2931033" y="2192625"/>
                <a:ext cx="4782463" cy="8392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BEC2A229-FBC3-4171-914B-13CD8DE826E7}"/>
                  </a:ext>
                </a:extLst>
              </p:cNvPr>
              <p:cNvSpPr/>
              <p:nvPr/>
            </p:nvSpPr>
            <p:spPr>
              <a:xfrm>
                <a:off x="3299079" y="4564770"/>
                <a:ext cx="3900876" cy="8392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m:rPr>
                              <m:sty m:val="p"/>
                            </m:rPr>
                            <a:rPr lang="zh-CN" altLang="en-US" sz="2000">
                              <a:latin typeface="Cambria Math" panose="02040503050406030204" pitchFamily="18" charset="0"/>
                            </a:rPr>
                            <m:t>min</m:t>
                          </m:r>
                        </m:e>
                        <m:sub>
                          <m:r>
                            <a:rPr lang="zh-CN" altLang="en-US" sz="2000" i="1">
                              <a:latin typeface="Cambria Math" panose="02040503050406030204" pitchFamily="18" charset="0"/>
                            </a:rPr>
                            <m:t>𝛩</m:t>
                          </m:r>
                        </m:sub>
                      </m:sSub>
                      <m:f>
                        <m:fPr>
                          <m:ctrlPr>
                            <a:rPr lang="zh-CN" altLang="en-US" sz="2000" i="1">
                              <a:latin typeface="Cambria Math" panose="02040503050406030204" pitchFamily="18" charset="0"/>
                            </a:rPr>
                          </m:ctrlPr>
                        </m:fPr>
                        <m:num>
                          <m:r>
                            <a:rPr lang="zh-CN" altLang="en-US" sz="2000">
                              <a:latin typeface="Cambria Math" panose="02040503050406030204" pitchFamily="18" charset="0"/>
                            </a:rPr>
                            <m:t>1</m:t>
                          </m:r>
                        </m:num>
                        <m:den>
                          <m:r>
                            <a:rPr lang="zh-CN" altLang="en-US" sz="2000" i="1">
                              <a:latin typeface="Cambria Math" panose="02040503050406030204" pitchFamily="18" charset="0"/>
                            </a:rPr>
                            <m:t>𝐿</m:t>
                          </m:r>
                        </m:den>
                      </m:f>
                      <m:nary>
                        <m:naryPr>
                          <m:chr m:val="∑"/>
                          <m:limLoc m:val="undOvr"/>
                          <m:grow m:val="on"/>
                          <m:supHide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a:latin typeface="Cambria Math" panose="02040503050406030204" pitchFamily="18" charset="0"/>
                            </a:rPr>
                            <m:t>≤</m:t>
                          </m:r>
                          <m:r>
                            <a:rPr lang="zh-CN" altLang="en-US" sz="2000" i="1">
                              <a:latin typeface="Cambria Math" panose="02040503050406030204" pitchFamily="18" charset="0"/>
                            </a:rPr>
                            <m:t>𝐿</m:t>
                          </m:r>
                        </m:sub>
                        <m:sup/>
                        <m:e>
                          <m:r>
                            <a:rPr lang="zh-CN" altLang="en-US" sz="2000">
                              <a:latin typeface="Cambria Math" panose="02040503050406030204" pitchFamily="18" charset="0"/>
                            </a:rPr>
                            <m:t>𝓁</m:t>
                          </m:r>
                        </m:e>
                      </m:nary>
                      <m:r>
                        <a:rPr lang="zh-CN" altLang="en-US" sz="2000">
                          <a:latin typeface="Cambria Math" panose="02040503050406030204" pitchFamily="18" charset="0"/>
                        </a:rPr>
                        <m:t>(</m:t>
                      </m:r>
                      <m:r>
                        <a:rPr lang="zh-CN" altLang="en-US" sz="2000" i="1">
                          <a:latin typeface="Cambria Math" panose="02040503050406030204" pitchFamily="18" charset="0"/>
                        </a:rPr>
                        <m:t>𝛷</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a:latin typeface="Cambria Math" panose="02040503050406030204" pitchFamily="18" charset="0"/>
                            </a:rPr>
                            <m:t>𝒯</m:t>
                          </m:r>
                        </m:e>
                        <m:sub>
                          <m:r>
                            <a:rPr lang="zh-CN" altLang="en-US" sz="2000" i="1">
                              <a:latin typeface="Cambria Math" panose="02040503050406030204" pitchFamily="18" charset="0"/>
                            </a:rPr>
                            <m:t>𝑖</m:t>
                          </m:r>
                        </m:sub>
                      </m:sSub>
                      <m:r>
                        <a:rPr lang="zh-CN" altLang="en-US" sz="2000">
                          <a:latin typeface="Cambria Math" panose="02040503050406030204" pitchFamily="18" charset="0"/>
                        </a:rPr>
                        <m:t>;</m:t>
                      </m:r>
                      <m:r>
                        <a:rPr lang="zh-CN" altLang="en-US" sz="2000" i="1">
                          <a:latin typeface="Cambria Math" panose="02040503050406030204" pitchFamily="18" charset="0"/>
                        </a:rPr>
                        <m:t>𝛩</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𝑌</m:t>
                          </m:r>
                        </m:e>
                        <m:sub>
                          <m:r>
                            <a:rPr lang="zh-CN" altLang="en-US" sz="2000" i="1">
                              <a:latin typeface="Cambria Math" panose="02040503050406030204" pitchFamily="18" charset="0"/>
                            </a:rPr>
                            <m:t>𝑖</m:t>
                          </m:r>
                        </m:sub>
                      </m:sSub>
                      <m:r>
                        <a:rPr lang="zh-CN" altLang="en-US" sz="2000">
                          <a:latin typeface="Cambria Math" panose="02040503050406030204" pitchFamily="18" charset="0"/>
                        </a:rPr>
                        <m:t>)+</m:t>
                      </m:r>
                      <m:r>
                        <a:rPr lang="zh-CN" altLang="en-US" sz="2000">
                          <a:latin typeface="Cambria Math" panose="02040503050406030204" pitchFamily="18" charset="0"/>
                        </a:rPr>
                        <m:t>ℛ</m:t>
                      </m:r>
                      <m:r>
                        <a:rPr lang="zh-CN" altLang="en-US" sz="2000">
                          <a:latin typeface="Cambria Math" panose="02040503050406030204" pitchFamily="18" charset="0"/>
                        </a:rPr>
                        <m:t>(</m:t>
                      </m:r>
                      <m:r>
                        <a:rPr lang="zh-CN" altLang="en-US" sz="2000" i="1">
                          <a:latin typeface="Cambria Math" panose="02040503050406030204" pitchFamily="18" charset="0"/>
                        </a:rPr>
                        <m:t>𝛩</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8" name="矩形 7">
                <a:extLst>
                  <a:ext uri="{FF2B5EF4-FFF2-40B4-BE49-F238E27FC236}">
                    <a16:creationId xmlns:a16="http://schemas.microsoft.com/office/drawing/2014/main" id="{BEC2A229-FBC3-4171-914B-13CD8DE826E7}"/>
                  </a:ext>
                </a:extLst>
              </p:cNvPr>
              <p:cNvSpPr>
                <a:spLocks noRot="1" noChangeAspect="1" noMove="1" noResize="1" noEditPoints="1" noAdjustHandles="1" noChangeArrowheads="1" noChangeShapeType="1" noTextEdit="1"/>
              </p:cNvSpPr>
              <p:nvPr/>
            </p:nvSpPr>
            <p:spPr>
              <a:xfrm>
                <a:off x="3299079" y="4564770"/>
                <a:ext cx="3900876" cy="8392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FA460F2-621D-4306-8BAE-741FA4D9B100}"/>
                  </a:ext>
                </a:extLst>
              </p:cNvPr>
              <p:cNvSpPr/>
              <p:nvPr/>
            </p:nvSpPr>
            <p:spPr>
              <a:xfrm>
                <a:off x="541364" y="3557380"/>
                <a:ext cx="10940117" cy="1107996"/>
              </a:xfrm>
              <a:prstGeom prst="rect">
                <a:avLst/>
              </a:prstGeom>
            </p:spPr>
            <p:txBody>
              <a:bodyPr wrap="square">
                <a:spAutoFit/>
              </a:bodyPr>
              <a:lstStyle/>
              <a:p>
                <a:pPr marL="342900" indent="-342900">
                  <a:buFont typeface="Wingdings" panose="05000000000000000000" pitchFamily="2" charset="2"/>
                  <a:buChar char="l"/>
                </a:pPr>
                <a:r>
                  <a:rPr lang="en-US" altLang="zh-CN" sz="2400" dirty="0">
                    <a:solidFill>
                      <a:srgbClr val="000000"/>
                    </a:solidFill>
                    <a:latin typeface="Times New Roman" panose="02020603050405020304" pitchFamily="18" charset="0"/>
                    <a:cs typeface="Times New Roman" panose="02020603050405020304" pitchFamily="18" charset="0"/>
                  </a:rPr>
                  <a:t>Given a training set </a:t>
                </a:r>
                <a14:m>
                  <m:oMath xmlns:m="http://schemas.openxmlformats.org/officeDocument/2006/math">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m:t>
                        </m:r>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m:t>
                            </m:r>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𝒯</m:t>
                                </m:r>
                              </m:e>
                              <m:sub>
                                <m:r>
                                  <a:rPr lang="en-US" altLang="zh-CN" sz="2400">
                                    <a:solidFill>
                                      <a:srgbClr val="000000"/>
                                    </a:solidFill>
                                    <a:latin typeface="Cambria Math" panose="02040503050406030204" pitchFamily="18" charset="0"/>
                                    <a:cs typeface="Times New Roman" panose="02020603050405020304" pitchFamily="18" charset="0"/>
                                  </a:rPr>
                                  <m:t>𝑖</m:t>
                                </m:r>
                              </m:sub>
                            </m:sSub>
                            <m:r>
                              <a:rPr lang="en-US" altLang="zh-CN" sz="2400">
                                <a:solidFill>
                                  <a:srgbClr val="000000"/>
                                </a:solidFill>
                                <a:latin typeface="Cambria Math" panose="02040503050406030204" pitchFamily="18" charset="0"/>
                                <a:cs typeface="Times New Roman" panose="02020603050405020304" pitchFamily="18" charset="0"/>
                              </a:rPr>
                              <m:t>,</m:t>
                            </m:r>
                            <m:sSub>
                              <m:sSubPr>
                                <m:ctrlPr>
                                  <a:rPr lang="zh-CN" altLang="zh-CN" sz="2400" i="1">
                                    <a:solidFill>
                                      <a:srgbClr val="000000"/>
                                    </a:solidFill>
                                    <a:latin typeface="Cambria Math" panose="02040503050406030204" pitchFamily="18" charset="0"/>
                                    <a:cs typeface="Times New Roman" panose="02020603050405020304" pitchFamily="18" charset="0"/>
                                  </a:rPr>
                                </m:ctrlPr>
                              </m:sSubPr>
                              <m:e>
                                <m:r>
                                  <a:rPr lang="en-US" altLang="zh-CN" sz="2400">
                                    <a:solidFill>
                                      <a:srgbClr val="000000"/>
                                    </a:solidFill>
                                    <a:latin typeface="Cambria Math" panose="02040503050406030204" pitchFamily="18" charset="0"/>
                                    <a:cs typeface="Times New Roman" panose="02020603050405020304" pitchFamily="18" charset="0"/>
                                  </a:rPr>
                                  <m:t>𝑌</m:t>
                                </m:r>
                              </m:e>
                              <m:sub>
                                <m:r>
                                  <a:rPr lang="en-US" altLang="zh-CN" sz="2400">
                                    <a:solidFill>
                                      <a:srgbClr val="000000"/>
                                    </a:solidFill>
                                    <a:latin typeface="Cambria Math" panose="02040503050406030204" pitchFamily="18" charset="0"/>
                                    <a:cs typeface="Times New Roman" panose="02020603050405020304" pitchFamily="18" charset="0"/>
                                  </a:rPr>
                                  <m:t>𝑖</m:t>
                                </m:r>
                              </m:sub>
                            </m:sSub>
                            <m:r>
                              <a:rPr lang="en-US" altLang="zh-CN" sz="2400">
                                <a:solidFill>
                                  <a:srgbClr val="000000"/>
                                </a:solidFill>
                                <a:latin typeface="Cambria Math" panose="02040503050406030204" pitchFamily="18" charset="0"/>
                                <a:cs typeface="Times New Roman" panose="02020603050405020304" pitchFamily="18" charset="0"/>
                              </a:rPr>
                              <m:t>)</m:t>
                            </m:r>
                          </m:e>
                          <m:sub>
                            <m:r>
                              <a:rPr lang="en-US" altLang="zh-CN" sz="2400">
                                <a:solidFill>
                                  <a:srgbClr val="000000"/>
                                </a:solidFill>
                                <a:latin typeface="Cambria Math" panose="02040503050406030204" pitchFamily="18" charset="0"/>
                                <a:cs typeface="Times New Roman" panose="02020603050405020304" pitchFamily="18" charset="0"/>
                              </a:rPr>
                              <m:t>𝑖</m:t>
                            </m:r>
                          </m:sub>
                        </m:sSub>
                        <m:r>
                          <a:rPr lang="en-US" altLang="zh-CN" sz="2400">
                            <a:solidFill>
                              <a:srgbClr val="000000"/>
                            </a:solidFill>
                            <a:latin typeface="Cambria Math" panose="02040503050406030204" pitchFamily="18" charset="0"/>
                            <a:cs typeface="Times New Roman" panose="02020603050405020304" pitchFamily="18" charset="0"/>
                          </a:rPr>
                          <m:t>}</m:t>
                        </m:r>
                      </m:e>
                      <m:sub>
                        <m:r>
                          <a:rPr lang="en-US" altLang="zh-CN" sz="2400">
                            <a:solidFill>
                              <a:srgbClr val="000000"/>
                            </a:solidFill>
                            <a:latin typeface="Cambria Math" panose="02040503050406030204" pitchFamily="18" charset="0"/>
                            <a:cs typeface="Times New Roman" panose="02020603050405020304" pitchFamily="18" charset="0"/>
                          </a:rPr>
                          <m:t>𝑖</m:t>
                        </m:r>
                        <m:r>
                          <a:rPr lang="en-US" altLang="zh-CN" sz="2400">
                            <a:solidFill>
                              <a:srgbClr val="000000"/>
                            </a:solidFill>
                            <a:latin typeface="Cambria Math" panose="02040503050406030204" pitchFamily="18" charset="0"/>
                            <a:cs typeface="Times New Roman" panose="02020603050405020304" pitchFamily="18" charset="0"/>
                          </a:rPr>
                          <m:t>≤</m:t>
                        </m:r>
                        <m:r>
                          <a:rPr lang="en-US" altLang="zh-CN" sz="2400">
                            <a:solidFill>
                              <a:srgbClr val="000000"/>
                            </a:solidFill>
                            <a:latin typeface="Cambria Math" panose="02040503050406030204" pitchFamily="18" charset="0"/>
                            <a:cs typeface="Times New Roman" panose="02020603050405020304" pitchFamily="18" charset="0"/>
                          </a:rPr>
                          <m:t>𝐿</m:t>
                        </m:r>
                      </m:sub>
                    </m:sSub>
                  </m:oMath>
                </a14:m>
                <a:r>
                  <a:rPr lang="en-US" altLang="zh-CN" sz="2400" dirty="0">
                    <a:solidFill>
                      <a:srgbClr val="000000"/>
                    </a:solidFill>
                    <a:latin typeface="Times New Roman" panose="02020603050405020304" pitchFamily="18" charset="0"/>
                    <a:cs typeface="Times New Roman" panose="02020603050405020304" pitchFamily="18" charset="0"/>
                  </a:rPr>
                  <a:t>, we consider the standard supervised learning objective </a:t>
                </a:r>
                <a:r>
                  <a:rPr lang="en-US" altLang="zh-CN" dirty="0"/>
                  <a:t/>
                </a:r>
                <a:br>
                  <a:rPr lang="en-US" altLang="zh-CN" dirty="0"/>
                </a:br>
                <a:endParaRPr lang="zh-CN" altLang="en-US" dirty="0"/>
              </a:p>
            </p:txBody>
          </p:sp>
        </mc:Choice>
        <mc:Fallback xmlns="">
          <p:sp>
            <p:nvSpPr>
              <p:cNvPr id="9" name="矩形 8">
                <a:extLst>
                  <a:ext uri="{FF2B5EF4-FFF2-40B4-BE49-F238E27FC236}">
                    <a16:creationId xmlns:a16="http://schemas.microsoft.com/office/drawing/2014/main" id="{3FA460F2-621D-4306-8BAE-741FA4D9B100}"/>
                  </a:ext>
                </a:extLst>
              </p:cNvPr>
              <p:cNvSpPr>
                <a:spLocks noRot="1" noChangeAspect="1" noMove="1" noResize="1" noEditPoints="1" noAdjustHandles="1" noChangeArrowheads="1" noChangeShapeType="1" noTextEdit="1"/>
              </p:cNvSpPr>
              <p:nvPr/>
            </p:nvSpPr>
            <p:spPr>
              <a:xfrm>
                <a:off x="541364" y="3557380"/>
                <a:ext cx="10940117" cy="1107996"/>
              </a:xfrm>
              <a:prstGeom prst="rect">
                <a:avLst/>
              </a:prstGeom>
              <a:blipFill>
                <a:blip r:embed="rId5"/>
                <a:stretch>
                  <a:fillRect l="-780" t="-4420"/>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861A1B9-2F54-4FFA-8F19-1DC5163D1F0A}"/>
              </a:ext>
            </a:extLst>
          </p:cNvPr>
          <p:cNvGrpSpPr/>
          <p:nvPr/>
        </p:nvGrpSpPr>
        <p:grpSpPr>
          <a:xfrm>
            <a:off x="307721" y="284840"/>
            <a:ext cx="1971619" cy="523220"/>
            <a:chOff x="568442" y="272139"/>
            <a:chExt cx="1971619" cy="523221"/>
          </a:xfrm>
        </p:grpSpPr>
        <p:sp>
          <p:nvSpPr>
            <p:cNvPr id="11" name="文本框 23">
              <a:extLst>
                <a:ext uri="{FF2B5EF4-FFF2-40B4-BE49-F238E27FC236}">
                  <a16:creationId xmlns:a16="http://schemas.microsoft.com/office/drawing/2014/main" id="{0CE206F0-5551-4DD2-A1E4-A07566801EBA}"/>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2" name="等腰三角形 11">
              <a:extLst>
                <a:ext uri="{FF2B5EF4-FFF2-40B4-BE49-F238E27FC236}">
                  <a16:creationId xmlns:a16="http://schemas.microsoft.com/office/drawing/2014/main" id="{6132CD10-6250-43F8-89B3-E29C1D473220}"/>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3" name="矩形 2">
            <a:extLst>
              <a:ext uri="{FF2B5EF4-FFF2-40B4-BE49-F238E27FC236}">
                <a16:creationId xmlns:a16="http://schemas.microsoft.com/office/drawing/2014/main" id="{2DEC1E14-0B76-4D18-8C0C-A2BF3E350667}"/>
              </a:ext>
            </a:extLst>
          </p:cNvPr>
          <p:cNvSpPr/>
          <p:nvPr/>
        </p:nvSpPr>
        <p:spPr>
          <a:xfrm>
            <a:off x="541364" y="1453961"/>
            <a:ext cx="8945938" cy="738664"/>
          </a:xfrm>
          <a:prstGeom prst="rect">
            <a:avLst/>
          </a:prstGeom>
        </p:spPr>
        <p:txBody>
          <a:bodyPr wrap="square">
            <a:spAutoFit/>
          </a:bodyPr>
          <a:lstStyle/>
          <a:p>
            <a:pPr marL="342900" indent="-342900">
              <a:buFont typeface="Wingdings" panose="05000000000000000000" pitchFamily="2" charset="2"/>
              <a:buChar char="l"/>
            </a:pPr>
            <a:r>
              <a:rPr lang="en-US" altLang="zh-CN" sz="2400" dirty="0">
                <a:solidFill>
                  <a:srgbClr val="000000"/>
                </a:solidFill>
                <a:latin typeface="Times New Roman" panose="02020603050405020304" pitchFamily="18" charset="0"/>
                <a:cs typeface="Times New Roman" panose="02020603050405020304" pitchFamily="18" charset="0"/>
              </a:rPr>
              <a:t>We then consider the Cross-entropy loss evaluated at node </a:t>
            </a:r>
            <a:r>
              <a:rPr lang="en-US" altLang="zh-CN" sz="2400" i="1"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Tree>
    <p:extLst>
      <p:ext uri="{BB962C8B-B14F-4D97-AF65-F5344CB8AC3E}">
        <p14:creationId xmlns:p14="http://schemas.microsoft.com/office/powerpoint/2010/main" val="187205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3281BA-A536-494F-B969-8ED8BA546470}"/>
              </a:ext>
            </a:extLst>
          </p:cNvPr>
          <p:cNvPicPr>
            <a:picLocks noChangeAspect="1"/>
          </p:cNvPicPr>
          <p:nvPr/>
        </p:nvPicPr>
        <p:blipFill>
          <a:blip r:embed="rId3"/>
          <a:stretch>
            <a:fillRect/>
          </a:stretch>
        </p:blipFill>
        <p:spPr>
          <a:xfrm>
            <a:off x="307720" y="-4914"/>
            <a:ext cx="7399176" cy="6858000"/>
          </a:xfrm>
          <a:prstGeom prst="rect">
            <a:avLst/>
          </a:prstGeom>
        </p:spPr>
      </p:pic>
      <p:grpSp>
        <p:nvGrpSpPr>
          <p:cNvPr id="4" name="组合 3">
            <a:extLst>
              <a:ext uri="{FF2B5EF4-FFF2-40B4-BE49-F238E27FC236}">
                <a16:creationId xmlns:a16="http://schemas.microsoft.com/office/drawing/2014/main" id="{FC37EC88-BA68-490D-819F-2D821FD9FEDC}"/>
              </a:ext>
            </a:extLst>
          </p:cNvPr>
          <p:cNvGrpSpPr/>
          <p:nvPr/>
        </p:nvGrpSpPr>
        <p:grpSpPr>
          <a:xfrm>
            <a:off x="307721" y="284840"/>
            <a:ext cx="1971619" cy="523220"/>
            <a:chOff x="568442" y="272139"/>
            <a:chExt cx="1971619" cy="523221"/>
          </a:xfrm>
        </p:grpSpPr>
        <p:sp>
          <p:nvSpPr>
            <p:cNvPr id="5" name="文本框 23">
              <a:extLst>
                <a:ext uri="{FF2B5EF4-FFF2-40B4-BE49-F238E27FC236}">
                  <a16:creationId xmlns:a16="http://schemas.microsoft.com/office/drawing/2014/main" id="{6186F829-D34E-4BA1-BEBB-137CA2F63153}"/>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等腰三角形 5">
              <a:extLst>
                <a:ext uri="{FF2B5EF4-FFF2-40B4-BE49-F238E27FC236}">
                  <a16:creationId xmlns:a16="http://schemas.microsoft.com/office/drawing/2014/main" id="{FC491B7B-87C1-4F32-81F7-9C6F2FDA9991}"/>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0001EF3-F1A5-40AB-A167-27F097EE1EC7}"/>
                  </a:ext>
                </a:extLst>
              </p:cNvPr>
              <p:cNvSpPr/>
              <p:nvPr/>
            </p:nvSpPr>
            <p:spPr>
              <a:xfrm>
                <a:off x="9224429" y="1236635"/>
                <a:ext cx="2714461" cy="6332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𝐴</m:t>
                              </m:r>
                            </m:e>
                          </m:acc>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up>
                          <m:d>
                            <m:dPr>
                              <m:ctrlPr>
                                <a:rPr lang="zh-CN" altLang="en-US" i="1">
                                  <a:latin typeface="Cambria Math" panose="02040503050406030204" pitchFamily="18" charset="0"/>
                                </a:rPr>
                              </m:ctrlPr>
                            </m:dPr>
                            <m:e>
                              <m:r>
                                <a:rPr lang="zh-CN" altLang="en-US" i="0">
                                  <a:latin typeface="Cambria Math" panose="02040503050406030204" pitchFamily="18" charset="0"/>
                                </a:rPr>
                                <m:t>0</m:t>
                              </m:r>
                            </m:e>
                          </m:d>
                        </m:sup>
                      </m:sSubSup>
                      <m:r>
                        <a:rPr lang="zh-CN" altLang="en-US" i="0">
                          <a:latin typeface="Cambria Math" panose="02040503050406030204" pitchFamily="18" charset="0"/>
                        </a:rPr>
                        <m:t>={</m:t>
                      </m:r>
                      <m:m>
                        <m:mPr>
                          <m:plcHide m:val="on"/>
                          <m:mcs>
                            <m:mc>
                              <m:mcPr>
                                <m:count m:val="2"/>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1">
                                    <a:latin typeface="Cambria Math" panose="02040503050406030204" pitchFamily="18" charset="0"/>
                                  </a:rPr>
                                  <m:t>𝑞</m:t>
                                </m:r>
                              </m:e>
                              <m:sup>
                                <m:r>
                                  <a:rPr lang="zh-CN" altLang="en-US" i="0">
                                    <a:latin typeface="Cambria Math" panose="02040503050406030204" pitchFamily="18" charset="0"/>
                                  </a:rPr>
                                  <m:t>−1</m:t>
                                </m:r>
                              </m:sup>
                            </m:sSup>
                          </m:e>
                          <m:e>
                            <m:r>
                              <m:rPr>
                                <m:nor/>
                              </m:rPr>
                              <a:rPr lang="zh-CN" altLang="en-US" i="1">
                                <a:latin typeface="Cambria Math" panose="02040503050406030204" pitchFamily="18" charset="0"/>
                              </a:rPr>
                              <m:t> </m:t>
                            </m:r>
                            <m:r>
                              <m:rPr>
                                <m:nor/>
                              </m:rPr>
                              <a:rPr lang="zh-CN" altLang="en-US" i="1">
                                <a:latin typeface="Cambria Math" panose="02040503050406030204" pitchFamily="18" charset="0"/>
                              </a:rPr>
                              <m:t>if</m:t>
                            </m:r>
                            <m:r>
                              <m:rPr>
                                <m:nor/>
                              </m:rPr>
                              <a:rPr lang="zh-CN" altLang="en-US" i="1">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𝑗</m:t>
                                </m:r>
                              </m:sub>
                            </m:sSub>
                          </m:e>
                        </m:mr>
                        <m:mr>
                          <m:e>
                            <m:r>
                              <a:rPr lang="zh-CN" altLang="en-US" i="0">
                                <a:latin typeface="Cambria Math" panose="02040503050406030204" pitchFamily="18" charset="0"/>
                              </a:rPr>
                              <m:t>0</m:t>
                            </m:r>
                          </m:e>
                          <m:e>
                            <m:r>
                              <m:rPr>
                                <m:nor/>
                              </m:rPr>
                              <a:rPr lang="zh-CN" altLang="en-US" i="1">
                                <a:latin typeface="Cambria Math" panose="02040503050406030204" pitchFamily="18" charset="0"/>
                              </a:rPr>
                              <m:t> </m:t>
                            </m:r>
                            <m:r>
                              <m:rPr>
                                <m:nor/>
                              </m:rPr>
                              <a:rPr lang="zh-CN" altLang="en-US" i="1">
                                <a:latin typeface="Cambria Math" panose="02040503050406030204" pitchFamily="18" charset="0"/>
                              </a:rPr>
                              <m:t>otherwise</m:t>
                            </m:r>
                            <m:r>
                              <m:rPr>
                                <m:nor/>
                              </m:rPr>
                              <a:rPr lang="zh-CN" altLang="en-US" i="1">
                                <a:latin typeface="Cambria Math" panose="02040503050406030204" pitchFamily="18" charset="0"/>
                              </a:rPr>
                              <m:t> </m:t>
                            </m:r>
                          </m:e>
                        </m:mr>
                      </m:m>
                    </m:oMath>
                  </m:oMathPara>
                </a14:m>
                <a:endParaRPr lang="zh-CN" altLang="en-US" dirty="0"/>
              </a:p>
            </p:txBody>
          </p:sp>
        </mc:Choice>
        <mc:Fallback xmlns="">
          <p:sp>
            <p:nvSpPr>
              <p:cNvPr id="2" name="矩形 1">
                <a:extLst>
                  <a:ext uri="{FF2B5EF4-FFF2-40B4-BE49-F238E27FC236}">
                    <a16:creationId xmlns:a16="http://schemas.microsoft.com/office/drawing/2014/main" id="{D0001EF3-F1A5-40AB-A167-27F097EE1EC7}"/>
                  </a:ext>
                </a:extLst>
              </p:cNvPr>
              <p:cNvSpPr>
                <a:spLocks noRot="1" noChangeAspect="1" noMove="1" noResize="1" noEditPoints="1" noAdjustHandles="1" noChangeArrowheads="1" noChangeShapeType="1" noTextEdit="1"/>
              </p:cNvSpPr>
              <p:nvPr/>
            </p:nvSpPr>
            <p:spPr>
              <a:xfrm>
                <a:off x="9224429" y="1236635"/>
                <a:ext cx="2714461" cy="633250"/>
              </a:xfrm>
              <a:prstGeom prst="rect">
                <a:avLst/>
              </a:prstGeom>
              <a:blipFill>
                <a:blip r:embed="rId4"/>
                <a:stretch>
                  <a:fillRect/>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4BC7A1C9-760E-4541-9356-D072BDC46980}"/>
              </a:ext>
            </a:extLst>
          </p:cNvPr>
          <p:cNvGrpSpPr/>
          <p:nvPr/>
        </p:nvGrpSpPr>
        <p:grpSpPr>
          <a:xfrm>
            <a:off x="7750193" y="325314"/>
            <a:ext cx="1664407" cy="523220"/>
            <a:chOff x="568442" y="267795"/>
            <a:chExt cx="1664407" cy="523221"/>
          </a:xfrm>
        </p:grpSpPr>
        <p:sp>
          <p:nvSpPr>
            <p:cNvPr id="8" name="文本框 23">
              <a:extLst>
                <a:ext uri="{FF2B5EF4-FFF2-40B4-BE49-F238E27FC236}">
                  <a16:creationId xmlns:a16="http://schemas.microsoft.com/office/drawing/2014/main" id="{24BA2628-CE10-4FA2-80D8-0A0E5C62F0A2}"/>
                </a:ext>
              </a:extLst>
            </p:cNvPr>
            <p:cNvSpPr txBox="1"/>
            <p:nvPr/>
          </p:nvSpPr>
          <p:spPr>
            <a:xfrm>
              <a:off x="720897" y="267795"/>
              <a:ext cx="1511952"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My work</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9" name="等腰三角形 8">
              <a:extLst>
                <a:ext uri="{FF2B5EF4-FFF2-40B4-BE49-F238E27FC236}">
                  <a16:creationId xmlns:a16="http://schemas.microsoft.com/office/drawing/2014/main" id="{9AA125AB-AFAC-4FEA-95BA-5AE48C1B19C0}"/>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FC92624-8DA8-4A2B-B97F-F8D640F964F6}"/>
                  </a:ext>
                </a:extLst>
              </p:cNvPr>
              <p:cNvSpPr/>
              <p:nvPr/>
            </p:nvSpPr>
            <p:spPr>
              <a:xfrm>
                <a:off x="9537174" y="2249056"/>
                <a:ext cx="2088970" cy="795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sub>
                        <m:sup>
                          <m:d>
                            <m:dPr>
                              <m:ctrlPr>
                                <a:rPr lang="zh-CN" altLang="en-US" i="1">
                                  <a:latin typeface="Cambria Math" panose="02040503050406030204" pitchFamily="18" charset="0"/>
                                </a:rPr>
                              </m:ctrlPr>
                            </m:dPr>
                            <m:e>
                              <m:r>
                                <a:rPr lang="zh-CN" altLang="en-US" i="0">
                                  <a:latin typeface="Cambria Math" panose="02040503050406030204" pitchFamily="18" charset="0"/>
                                </a:rPr>
                                <m:t>1</m:t>
                              </m:r>
                            </m:e>
                          </m:d>
                        </m:sup>
                      </m:sSubSup>
                      <m:r>
                        <a:rPr lang="zh-CN" altLang="en-US" i="0">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𝑗</m:t>
                          </m:r>
                        </m:sub>
                        <m:sup/>
                        <m:e>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𝐴</m:t>
                                  </m:r>
                                </m:e>
                              </m:acc>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up>
                              <m:d>
                                <m:dPr>
                                  <m:ctrlPr>
                                    <a:rPr lang="zh-CN" altLang="en-US" i="1">
                                      <a:latin typeface="Cambria Math" panose="02040503050406030204" pitchFamily="18" charset="0"/>
                                    </a:rPr>
                                  </m:ctrlPr>
                                </m:dPr>
                                <m:e>
                                  <m:r>
                                    <a:rPr lang="zh-CN" altLang="en-US" i="0">
                                      <a:latin typeface="Cambria Math" panose="02040503050406030204" pitchFamily="18" charset="0"/>
                                    </a:rPr>
                                    <m:t>0</m:t>
                                  </m:r>
                                </m:e>
                              </m:d>
                            </m:sup>
                          </m:sSubSup>
                        </m:e>
                      </m:nary>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𝑗</m:t>
                          </m:r>
                        </m:sub>
                        <m:sup>
                          <m:d>
                            <m:dPr>
                              <m:ctrlPr>
                                <a:rPr lang="zh-CN" altLang="en-US" i="1">
                                  <a:latin typeface="Cambria Math" panose="02040503050406030204" pitchFamily="18" charset="0"/>
                                </a:rPr>
                              </m:ctrlPr>
                            </m:dPr>
                            <m:e>
                              <m:r>
                                <a:rPr lang="zh-CN" altLang="en-US" i="0">
                                  <a:latin typeface="Cambria Math" panose="02040503050406030204" pitchFamily="18" charset="0"/>
                                </a:rPr>
                                <m:t>0</m:t>
                              </m:r>
                            </m:e>
                          </m:d>
                        </m:sup>
                      </m:sSubSup>
                    </m:oMath>
                  </m:oMathPara>
                </a14:m>
                <a:endParaRPr lang="zh-CN" altLang="en-US" dirty="0"/>
              </a:p>
            </p:txBody>
          </p:sp>
        </mc:Choice>
        <mc:Fallback xmlns="">
          <p:sp>
            <p:nvSpPr>
              <p:cNvPr id="10" name="矩形 9">
                <a:extLst>
                  <a:ext uri="{FF2B5EF4-FFF2-40B4-BE49-F238E27FC236}">
                    <a16:creationId xmlns:a16="http://schemas.microsoft.com/office/drawing/2014/main" id="{7FC92624-8DA8-4A2B-B97F-F8D640F964F6}"/>
                  </a:ext>
                </a:extLst>
              </p:cNvPr>
              <p:cNvSpPr>
                <a:spLocks noRot="1" noChangeAspect="1" noMove="1" noResize="1" noEditPoints="1" noAdjustHandles="1" noChangeArrowheads="1" noChangeShapeType="1" noTextEdit="1"/>
              </p:cNvSpPr>
              <p:nvPr/>
            </p:nvSpPr>
            <p:spPr>
              <a:xfrm>
                <a:off x="9537174" y="2249056"/>
                <a:ext cx="2088970" cy="79585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C2CFE12-1848-426C-A6B1-B5DF8EADF0B1}"/>
                  </a:ext>
                </a:extLst>
              </p:cNvPr>
              <p:cNvSpPr/>
              <p:nvPr/>
            </p:nvSpPr>
            <p:spPr>
              <a:xfrm>
                <a:off x="9537174" y="3424086"/>
                <a:ext cx="2290307" cy="795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𝑌</m:t>
                                  </m:r>
                                </m:e>
                              </m:acc>
                            </m:e>
                            <m:sub>
                              <m:r>
                                <a:rPr lang="zh-CN" altLang="en-US" i="0">
                                  <a:latin typeface="Cambria Math" panose="02040503050406030204" pitchFamily="18" charset="0"/>
                                </a:rPr>
                                <m:t>∗</m:t>
                              </m:r>
                            </m:sub>
                          </m:sSub>
                          <m:r>
                            <a:rPr lang="zh-CN" altLang="en-US" i="0">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𝑗</m:t>
                              </m:r>
                            </m:sub>
                            <m:sup/>
                            <m:e>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𝐴</m:t>
                                      </m:r>
                                    </m:e>
                                  </m:acc>
                                </m:e>
                                <m:sub>
                                  <m:r>
                                    <a:rPr lang="zh-CN" altLang="en-US" i="0">
                                      <a:latin typeface="Cambria Math" panose="02040503050406030204" pitchFamily="18" charset="0"/>
                                    </a:rPr>
                                    <m:t>∗,</m:t>
                                  </m:r>
                                  <m:r>
                                    <a:rPr lang="zh-CN" altLang="en-US" i="1">
                                      <a:latin typeface="Cambria Math" panose="02040503050406030204" pitchFamily="18" charset="0"/>
                                    </a:rPr>
                                    <m:t>𝑗</m:t>
                                  </m:r>
                                </m:sub>
                                <m:sup>
                                  <m:d>
                                    <m:dPr>
                                      <m:ctrlPr>
                                        <a:rPr lang="zh-CN" altLang="en-US" i="1">
                                          <a:latin typeface="Cambria Math" panose="02040503050406030204" pitchFamily="18" charset="0"/>
                                        </a:rPr>
                                      </m:ctrlPr>
                                    </m:dPr>
                                    <m:e>
                                      <m:r>
                                        <a:rPr lang="zh-CN" altLang="en-US" i="0">
                                          <a:latin typeface="Cambria Math" panose="02040503050406030204" pitchFamily="18" charset="0"/>
                                        </a:rPr>
                                        <m:t>1</m:t>
                                      </m:r>
                                    </m:e>
                                  </m:d>
                                </m:sup>
                              </m:sSubSup>
                            </m:e>
                          </m:nary>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𝑗</m:t>
                              </m:r>
                            </m:sub>
                            <m:sup>
                              <m:d>
                                <m:dPr>
                                  <m:ctrlPr>
                                    <a:rPr lang="zh-CN" altLang="en-US" i="1">
                                      <a:latin typeface="Cambria Math" panose="02040503050406030204" pitchFamily="18" charset="0"/>
                                    </a:rPr>
                                  </m:ctrlPr>
                                </m:dPr>
                                <m:e>
                                  <m:r>
                                    <a:rPr lang="zh-CN" altLang="en-US" i="0">
                                      <a:latin typeface="Cambria Math" panose="02040503050406030204" pitchFamily="18" charset="0"/>
                                    </a:rPr>
                                    <m:t>1</m:t>
                                  </m:r>
                                </m:e>
                              </m:d>
                            </m:sup>
                          </m:sSubSup>
                          <m:r>
                            <a:rPr lang="zh-CN" altLang="en-US" i="0">
                              <a:latin typeface="Cambria Math" panose="02040503050406030204" pitchFamily="18" charset="0"/>
                            </a:rPr>
                            <m:t>,</m:t>
                          </m:r>
                          <m:r>
                            <a:rPr lang="zh-CN" altLang="en-US" i="1">
                              <a:latin typeface="Cambria Math" panose="02040503050406030204" pitchFamily="18" charset="0"/>
                            </a:rPr>
                            <m:t>𝑢</m:t>
                          </m:r>
                        </m:e>
                      </m:d>
                    </m:oMath>
                  </m:oMathPara>
                </a14:m>
                <a:endParaRPr lang="zh-CN" altLang="en-US" dirty="0"/>
              </a:p>
            </p:txBody>
          </p:sp>
        </mc:Choice>
        <mc:Fallback xmlns="">
          <p:sp>
            <p:nvSpPr>
              <p:cNvPr id="13" name="矩形 12">
                <a:extLst>
                  <a:ext uri="{FF2B5EF4-FFF2-40B4-BE49-F238E27FC236}">
                    <a16:creationId xmlns:a16="http://schemas.microsoft.com/office/drawing/2014/main" id="{1C2CFE12-1848-426C-A6B1-B5DF8EADF0B1}"/>
                  </a:ext>
                </a:extLst>
              </p:cNvPr>
              <p:cNvSpPr>
                <a:spLocks noRot="1" noChangeAspect="1" noMove="1" noResize="1" noEditPoints="1" noAdjustHandles="1" noChangeArrowheads="1" noChangeShapeType="1" noTextEdit="1"/>
              </p:cNvSpPr>
              <p:nvPr/>
            </p:nvSpPr>
            <p:spPr>
              <a:xfrm>
                <a:off x="9537174" y="3424086"/>
                <a:ext cx="2290307" cy="795859"/>
              </a:xfrm>
              <a:prstGeom prst="rect">
                <a:avLst/>
              </a:prstGeom>
              <a:blipFill>
                <a:blip r:embed="rId6"/>
                <a:stretch>
                  <a:fillRect/>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31297D72-4835-4797-958B-DBD396E6CBFF}"/>
              </a:ext>
            </a:extLst>
          </p:cNvPr>
          <p:cNvCxnSpPr/>
          <p:nvPr/>
        </p:nvCxnSpPr>
        <p:spPr>
          <a:xfrm>
            <a:off x="4777273" y="1553260"/>
            <a:ext cx="1716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矩形 10"/>
              <p:cNvSpPr/>
              <p:nvPr/>
            </p:nvSpPr>
            <p:spPr>
              <a:xfrm>
                <a:off x="6578187" y="2426283"/>
                <a:ext cx="2230804" cy="44140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sub>
                        <m:sup>
                          <m:d>
                            <m:dPr>
                              <m:ctrlPr>
                                <a:rPr lang="zh-CN" altLang="en-US" i="1">
                                  <a:latin typeface="Cambria Math" panose="02040503050406030204" pitchFamily="18" charset="0"/>
                                </a:rPr>
                              </m:ctrlPr>
                            </m:dPr>
                            <m:e>
                              <m:r>
                                <a:rPr lang="zh-CN" altLang="en-US">
                                  <a:latin typeface="Cambria Math" panose="02040503050406030204" pitchFamily="18" charset="0"/>
                                </a:rPr>
                                <m:t>0</m:t>
                              </m:r>
                            </m:e>
                          </m:d>
                        </m:sup>
                      </m:sSubSup>
                      <m:r>
                        <a:rPr lang="zh-CN" altLang="en-US">
                          <a:latin typeface="Cambria Math" panose="02040503050406030204" pitchFamily="18" charset="0"/>
                        </a:rPr>
                        <m:t>=(</m:t>
                      </m:r>
                      <m:r>
                        <a:rPr lang="zh-CN" altLang="en-US" i="1">
                          <a:latin typeface="Cambria Math" panose="02040503050406030204" pitchFamily="18" charset="0"/>
                        </a:rPr>
                        <m:t>𝜙</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𝑖</m:t>
                              </m:r>
                            </m:sub>
                          </m:sSub>
                        </m:e>
                      </m:d>
                      <m:r>
                        <a:rPr lang="en-US" altLang="zh-CN" i="1">
                          <a:latin typeface="Cambria Math" panose="02040503050406030204" pitchFamily="18" charset="0"/>
                        </a:rPr>
                        <m:t>)</m:t>
                      </m:r>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6578187" y="2426283"/>
                <a:ext cx="2230804" cy="441403"/>
              </a:xfrm>
              <a:prstGeom prst="rect">
                <a:avLst/>
              </a:prstGeom>
              <a:blipFill>
                <a:blip r:embed="rId7"/>
                <a:stretch>
                  <a:fillRect b="-97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6560300" y="1328613"/>
                <a:ext cx="2293192" cy="4726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𝐴</m:t>
                              </m:r>
                            </m:e>
                          </m:acc>
                        </m:e>
                        <m:sub>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𝑗</m:t>
                          </m:r>
                        </m:sub>
                        <m:sup>
                          <m:d>
                            <m:dPr>
                              <m:ctrlPr>
                                <a:rPr lang="zh-CN" altLang="en-US" i="1">
                                  <a:latin typeface="Cambria Math" panose="02040503050406030204" pitchFamily="18" charset="0"/>
                                </a:rPr>
                              </m:ctrlPr>
                            </m:dPr>
                            <m:e>
                              <m:r>
                                <a:rPr lang="zh-CN" altLang="en-US" i="1">
                                  <a:latin typeface="Cambria Math" panose="02040503050406030204" pitchFamily="18" charset="0"/>
                                </a:rPr>
                                <m:t>𝑘</m:t>
                              </m:r>
                            </m:e>
                          </m:d>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𝜑</m:t>
                          </m:r>
                        </m:e>
                        <m:sub>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𝜃</m:t>
                              </m:r>
                            </m:e>
                          </m:acc>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sub>
                        <m:sup>
                          <m:d>
                            <m:dPr>
                              <m:ctrlPr>
                                <a:rPr lang="zh-CN" altLang="en-US" i="1">
                                  <a:latin typeface="Cambria Math" panose="02040503050406030204" pitchFamily="18" charset="0"/>
                                </a:rPr>
                              </m:ctrlPr>
                            </m:dPr>
                            <m:e>
                              <m:r>
                                <a:rPr lang="zh-CN" altLang="en-US" i="1">
                                  <a:latin typeface="Cambria Math" panose="02040503050406030204" pitchFamily="18" charset="0"/>
                                </a:rPr>
                                <m:t>𝑘</m:t>
                              </m:r>
                            </m:e>
                          </m:d>
                        </m:sup>
                      </m:sSub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𝑗</m:t>
                          </m:r>
                        </m:sub>
                        <m:sup>
                          <m:d>
                            <m:dPr>
                              <m:ctrlPr>
                                <a:rPr lang="zh-CN" altLang="en-US" i="1">
                                  <a:latin typeface="Cambria Math" panose="02040503050406030204" pitchFamily="18" charset="0"/>
                                </a:rPr>
                              </m:ctrlPr>
                            </m:dPr>
                            <m:e>
                              <m:r>
                                <a:rPr lang="zh-CN" altLang="en-US" i="1">
                                  <a:latin typeface="Cambria Math" panose="02040503050406030204" pitchFamily="18" charset="0"/>
                                </a:rPr>
                                <m:t>𝑘</m:t>
                              </m:r>
                            </m:e>
                          </m:d>
                        </m:sup>
                      </m:sSubSup>
                      <m:r>
                        <a:rPr lang="en-US" altLang="zh-CN" i="1">
                          <a:latin typeface="Cambria Math" panose="02040503050406030204" pitchFamily="18" charset="0"/>
                        </a:rPr>
                        <m:t>)</m:t>
                      </m:r>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6560300" y="1328613"/>
                <a:ext cx="2293192" cy="472694"/>
              </a:xfrm>
              <a:prstGeom prst="rect">
                <a:avLst/>
              </a:prstGeom>
              <a:blipFill>
                <a:blip r:embed="rId8"/>
                <a:stretch>
                  <a:fillRect b="-6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2275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353291" y="-594"/>
            <a:ext cx="12239350" cy="6858594"/>
          </a:xfrm>
          <a:prstGeom prst="rect">
            <a:avLst/>
          </a:prstGeom>
        </p:spPr>
      </p:pic>
      <p:sp>
        <p:nvSpPr>
          <p:cNvPr id="14" name="标题 1">
            <a:extLst>
              <a:ext uri="{FF2B5EF4-FFF2-40B4-BE49-F238E27FC236}">
                <a16:creationId xmlns:a16="http://schemas.microsoft.com/office/drawing/2014/main" id="{7C0774C3-EFF6-474D-AF97-2D9592ABB1C2}"/>
              </a:ext>
            </a:extLst>
          </p:cNvPr>
          <p:cNvSpPr>
            <a:spLocks noGrp="1"/>
          </p:cNvSpPr>
          <p:nvPr/>
        </p:nvSpPr>
        <p:spPr>
          <a:xfrm>
            <a:off x="353291" y="138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Reference:</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526472" y="1471136"/>
            <a:ext cx="9725891" cy="4247317"/>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[1] Gregory Koch, Richard </a:t>
            </a:r>
            <a:r>
              <a:rPr lang="en-US" altLang="zh-CN" dirty="0" err="1">
                <a:latin typeface="Times New Roman" panose="02020603050405020304" pitchFamily="18" charset="0"/>
                <a:cs typeface="Times New Roman" panose="02020603050405020304" pitchFamily="18" charset="0"/>
              </a:rPr>
              <a:t>Zemel</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Ruslan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Salakhutdinov</a:t>
            </a:r>
            <a:r>
              <a:rPr lang="en-US" altLang="zh-CN" dirty="0">
                <a:latin typeface="Times New Roman" panose="02020603050405020304" pitchFamily="18" charset="0"/>
                <a:cs typeface="Times New Roman" panose="02020603050405020304" pitchFamily="18" charset="0"/>
              </a:rPr>
              <a:t>. “Siamese neural networks for one-shot image recognition.” </a:t>
            </a:r>
            <a:r>
              <a:rPr lang="en-US" altLang="zh-CN" dirty="0" err="1">
                <a:latin typeface="Times New Roman" panose="02020603050405020304" pitchFamily="18" charset="0"/>
                <a:cs typeface="Times New Roman" panose="02020603050405020304" pitchFamily="18" charset="0"/>
              </a:rPr>
              <a:t>ICML</a:t>
            </a:r>
            <a:r>
              <a:rPr lang="en-US" altLang="zh-CN" dirty="0">
                <a:latin typeface="Times New Roman" panose="02020603050405020304" pitchFamily="18" charset="0"/>
                <a:cs typeface="Times New Roman" panose="02020603050405020304" pitchFamily="18" charset="0"/>
              </a:rPr>
              <a:t> Deep Learning Workshop. 2015.</a:t>
            </a:r>
          </a:p>
          <a:p>
            <a:r>
              <a:rPr lang="en-US" altLang="zh-CN" dirty="0">
                <a:latin typeface="Times New Roman" panose="02020603050405020304" pitchFamily="18" charset="0"/>
                <a:cs typeface="Times New Roman" panose="02020603050405020304" pitchFamily="18" charset="0"/>
              </a:rPr>
              <a:t>[2] </a:t>
            </a:r>
            <a:r>
              <a:rPr lang="en-US" altLang="zh-CN" dirty="0" err="1">
                <a:latin typeface="Times New Roman" panose="02020603050405020304" pitchFamily="18" charset="0"/>
                <a:cs typeface="Times New Roman" panose="02020603050405020304" pitchFamily="18" charset="0"/>
              </a:rPr>
              <a:t>Oriol</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Vinyals</a:t>
            </a:r>
            <a:r>
              <a:rPr lang="en-US" altLang="zh-CN" dirty="0">
                <a:latin typeface="Times New Roman" panose="02020603050405020304" pitchFamily="18" charset="0"/>
                <a:cs typeface="Times New Roman" panose="02020603050405020304" pitchFamily="18" charset="0"/>
              </a:rPr>
              <a:t>, et al. “Matching networks for one shot learning.” NIPS. 2016.</a:t>
            </a:r>
          </a:p>
          <a:p>
            <a:r>
              <a:rPr lang="en-US" altLang="zh-CN" dirty="0">
                <a:latin typeface="Times New Roman" panose="02020603050405020304" pitchFamily="18" charset="0"/>
                <a:cs typeface="Times New Roman" panose="02020603050405020304" pitchFamily="18" charset="0"/>
              </a:rPr>
              <a:t>[3] Jake Snell, Kevin </a:t>
            </a:r>
            <a:r>
              <a:rPr lang="en-US" altLang="zh-CN" dirty="0" err="1">
                <a:latin typeface="Times New Roman" panose="02020603050405020304" pitchFamily="18" charset="0"/>
                <a:cs typeface="Times New Roman" panose="02020603050405020304" pitchFamily="18" charset="0"/>
              </a:rPr>
              <a:t>Swersky</a:t>
            </a:r>
            <a:r>
              <a:rPr lang="en-US" altLang="zh-CN" dirty="0">
                <a:latin typeface="Times New Roman" panose="02020603050405020304" pitchFamily="18" charset="0"/>
                <a:cs typeface="Times New Roman" panose="02020603050405020304" pitchFamily="18" charset="0"/>
              </a:rPr>
              <a:t> ,.Richard S. </a:t>
            </a:r>
            <a:r>
              <a:rPr lang="en-US" altLang="zh-CN" dirty="0" err="1">
                <a:latin typeface="Times New Roman" panose="02020603050405020304" pitchFamily="18" charset="0"/>
                <a:cs typeface="Times New Roman" panose="02020603050405020304" pitchFamily="18" charset="0"/>
              </a:rPr>
              <a:t>Zemel</a:t>
            </a:r>
            <a:r>
              <a:rPr lang="en-US" altLang="zh-CN" dirty="0">
                <a:latin typeface="Times New Roman" panose="02020603050405020304" pitchFamily="18" charset="0"/>
                <a:cs typeface="Times New Roman" panose="02020603050405020304" pitchFamily="18" charset="0"/>
              </a:rPr>
              <a:t> . “ Prototypical Networks for Few-shot Learning ” arXiv:1703.05175v2 [</a:t>
            </a:r>
            <a:r>
              <a:rPr lang="en-US" altLang="zh-CN" dirty="0" err="1">
                <a:latin typeface="Times New Roman" panose="02020603050405020304" pitchFamily="18" charset="0"/>
                <a:cs typeface="Times New Roman" panose="02020603050405020304" pitchFamily="18" charset="0"/>
              </a:rPr>
              <a:t>cs.LG</a:t>
            </a:r>
            <a:r>
              <a:rPr lang="en-US" altLang="zh-CN" dirty="0">
                <a:latin typeface="Times New Roman" panose="02020603050405020304" pitchFamily="18" charset="0"/>
                <a:cs typeface="Times New Roman" panose="02020603050405020304" pitchFamily="18" charset="0"/>
              </a:rPr>
              <a:t>] 19 Jun 2017</a:t>
            </a:r>
          </a:p>
          <a:p>
            <a:r>
              <a:rPr lang="en-US" altLang="zh-CN" dirty="0">
                <a:latin typeface="Times New Roman" panose="02020603050405020304" pitchFamily="18" charset="0"/>
                <a:cs typeface="Times New Roman" panose="02020603050405020304" pitchFamily="18" charset="0"/>
              </a:rPr>
              <a:t>[4] Joaquin </a:t>
            </a:r>
            <a:r>
              <a:rPr lang="en-US" altLang="zh-CN" dirty="0" err="1">
                <a:latin typeface="Times New Roman" panose="02020603050405020304" pitchFamily="18" charset="0"/>
                <a:cs typeface="Times New Roman" panose="02020603050405020304" pitchFamily="18" charset="0"/>
              </a:rPr>
              <a:t>Vanschoren</a:t>
            </a:r>
            <a:r>
              <a:rPr lang="en-US" altLang="zh-CN" dirty="0">
                <a:latin typeface="Times New Roman" panose="02020603050405020304" pitchFamily="18" charset="0"/>
                <a:cs typeface="Times New Roman" panose="02020603050405020304" pitchFamily="18" charset="0"/>
              </a:rPr>
              <a:t>. “ Meta-Learning: A Survey ” Eindhoven University of Technology, arXiv:1810.03548v1 [</a:t>
            </a:r>
            <a:r>
              <a:rPr lang="en-US" altLang="zh-CN" dirty="0" err="1">
                <a:latin typeface="Times New Roman" panose="02020603050405020304" pitchFamily="18" charset="0"/>
                <a:cs typeface="Times New Roman" panose="02020603050405020304" pitchFamily="18" charset="0"/>
              </a:rPr>
              <a:t>cs.LG</a:t>
            </a:r>
            <a:r>
              <a:rPr lang="en-US" altLang="zh-CN" dirty="0">
                <a:latin typeface="Times New Roman" panose="02020603050405020304" pitchFamily="18" charset="0"/>
                <a:cs typeface="Times New Roman" panose="02020603050405020304" pitchFamily="18" charset="0"/>
              </a:rPr>
              <a:t>] 8 Oct 2018</a:t>
            </a:r>
          </a:p>
          <a:p>
            <a:r>
              <a:rPr lang="en-US" altLang="zh-CN" dirty="0">
                <a:latin typeface="Times New Roman" panose="02020603050405020304" pitchFamily="18" charset="0"/>
                <a:cs typeface="Times New Roman" panose="02020603050405020304" pitchFamily="18" charset="0"/>
              </a:rPr>
              <a:t>[5] Chelsea Finn, Pieter </a:t>
            </a:r>
            <a:r>
              <a:rPr lang="en-US" altLang="zh-CN" dirty="0" err="1">
                <a:latin typeface="Times New Roman" panose="02020603050405020304" pitchFamily="18" charset="0"/>
                <a:cs typeface="Times New Roman" panose="02020603050405020304" pitchFamily="18" charset="0"/>
              </a:rPr>
              <a:t>Abbeel</a:t>
            </a:r>
            <a:r>
              <a:rPr lang="en-US" altLang="zh-CN" dirty="0">
                <a:latin typeface="Times New Roman" panose="02020603050405020304" pitchFamily="18" charset="0"/>
                <a:cs typeface="Times New Roman" panose="02020603050405020304" pitchFamily="18" charset="0"/>
              </a:rPr>
              <a:t> , and Sergey Levine. “Model-Agnostic Meta-Learning for Fast Adaptation of Deep Networks”. In: (2017).</a:t>
            </a:r>
          </a:p>
          <a:p>
            <a:r>
              <a:rPr lang="en-US" altLang="zh-CN" dirty="0">
                <a:latin typeface="Times New Roman" panose="02020603050405020304" pitchFamily="18" charset="0"/>
                <a:cs typeface="Times New Roman" panose="02020603050405020304" pitchFamily="18" charset="0"/>
              </a:rPr>
              <a:t>[6] Chelsea Finn . “Learning to Learn with Gradients ,” UC Berkeley .</a:t>
            </a:r>
          </a:p>
          <a:p>
            <a:r>
              <a:rPr lang="en-US" altLang="zh-CN" dirty="0">
                <a:latin typeface="Times New Roman" panose="02020603050405020304" pitchFamily="18" charset="0"/>
                <a:cs typeface="Times New Roman" panose="02020603050405020304" pitchFamily="18" charset="0"/>
              </a:rPr>
              <a:t>[7] Joaquin </a:t>
            </a:r>
            <a:r>
              <a:rPr lang="en-US" altLang="zh-CN" dirty="0" err="1">
                <a:latin typeface="Times New Roman" panose="02020603050405020304" pitchFamily="18" charset="0"/>
                <a:cs typeface="Times New Roman" panose="02020603050405020304" pitchFamily="18" charset="0"/>
              </a:rPr>
              <a:t>Vanschoren</a:t>
            </a:r>
            <a:r>
              <a:rPr lang="en-US" altLang="zh-CN" dirty="0">
                <a:latin typeface="Times New Roman" panose="02020603050405020304" pitchFamily="18" charset="0"/>
                <a:cs typeface="Times New Roman" panose="02020603050405020304" pitchFamily="18" charset="0"/>
              </a:rPr>
              <a:t>. “ Meta-Learning: A Survey ” Eindhoven University of Technology, arXiv:1810.03548v1 [</a:t>
            </a:r>
            <a:r>
              <a:rPr lang="en-US" altLang="zh-CN" dirty="0" err="1">
                <a:latin typeface="Times New Roman" panose="02020603050405020304" pitchFamily="18" charset="0"/>
                <a:cs typeface="Times New Roman" panose="02020603050405020304" pitchFamily="18" charset="0"/>
              </a:rPr>
              <a:t>cs.LG</a:t>
            </a:r>
            <a:r>
              <a:rPr lang="en-US" altLang="zh-CN" dirty="0">
                <a:latin typeface="Times New Roman" panose="02020603050405020304" pitchFamily="18" charset="0"/>
                <a:cs typeface="Times New Roman" panose="02020603050405020304" pitchFamily="18" charset="0"/>
              </a:rPr>
              <a:t>] 8 Oct 2018</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90283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a:extLst>
              <a:ext uri="{FF2B5EF4-FFF2-40B4-BE49-F238E27FC236}">
                <a16:creationId xmlns:a16="http://schemas.microsoft.com/office/drawing/2014/main" id="{BB2CDC24-AFCD-4195-95AC-4D6A45EB65C8}"/>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文本框 4">
            <a:extLst>
              <a:ext uri="{FF2B5EF4-FFF2-40B4-BE49-F238E27FC236}">
                <a16:creationId xmlns:a16="http://schemas.microsoft.com/office/drawing/2014/main" id="{95033649-A1FB-48D9-8363-CE2242AFC3F1}"/>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4F056A82-E3A7-4C40-B5DE-13D00A226828}"/>
              </a:ext>
            </a:extLst>
          </p:cNvPr>
          <p:cNvSpPr txBox="1"/>
          <p:nvPr/>
        </p:nvSpPr>
        <p:spPr>
          <a:xfrm>
            <a:off x="5017315" y="3428999"/>
            <a:ext cx="223837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Motivation</a:t>
            </a:r>
            <a:endParaRPr lang="zh-CN" altLang="en-US"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7" name="文本框 6">
            <a:extLst>
              <a:ext uri="{FF2B5EF4-FFF2-40B4-BE49-F238E27FC236}">
                <a16:creationId xmlns:a16="http://schemas.microsoft.com/office/drawing/2014/main" id="{BB9A4820-7DBD-43DD-A51A-CA04E7BA7958}"/>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01</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8" name="五边形 7">
            <a:extLst>
              <a:ext uri="{FF2B5EF4-FFF2-40B4-BE49-F238E27FC236}">
                <a16:creationId xmlns:a16="http://schemas.microsoft.com/office/drawing/2014/main" id="{EA93BC1B-58F9-4F47-8680-C29223C19605}"/>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1073509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3342086" y="2447675"/>
            <a:ext cx="5060321" cy="830997"/>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rPr>
              <a:t>THANK YOU</a:t>
            </a:r>
            <a:endParaRPr lang="zh-CN" altLang="en-US" sz="48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endParaRPr>
          </a:p>
        </p:txBody>
      </p:sp>
    </p:spTree>
    <p:extLst>
      <p:ext uri="{BB962C8B-B14F-4D97-AF65-F5344CB8AC3E}">
        <p14:creationId xmlns:p14="http://schemas.microsoft.com/office/powerpoint/2010/main" val="36878848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377459-C307-40C8-B8DE-C9C6FE9CFA76}"/>
              </a:ext>
            </a:extLst>
          </p:cNvPr>
          <p:cNvGrpSpPr/>
          <p:nvPr/>
        </p:nvGrpSpPr>
        <p:grpSpPr>
          <a:xfrm>
            <a:off x="307721" y="282229"/>
            <a:ext cx="2014112" cy="523220"/>
            <a:chOff x="568442" y="269528"/>
            <a:chExt cx="2014112" cy="523221"/>
          </a:xfrm>
        </p:grpSpPr>
        <p:sp>
          <p:nvSpPr>
            <p:cNvPr id="3" name="文本框 23">
              <a:extLst>
                <a:ext uri="{FF2B5EF4-FFF2-40B4-BE49-F238E27FC236}">
                  <a16:creationId xmlns:a16="http://schemas.microsoft.com/office/drawing/2014/main" id="{ABB142B8-C96F-48EF-B7DA-3DFFCA4566BB}"/>
                </a:ext>
              </a:extLst>
            </p:cNvPr>
            <p:cNvSpPr txBox="1"/>
            <p:nvPr/>
          </p:nvSpPr>
          <p:spPr>
            <a:xfrm>
              <a:off x="804503" y="269528"/>
              <a:ext cx="177805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Motivation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等腰三角形 3">
              <a:extLst>
                <a:ext uri="{FF2B5EF4-FFF2-40B4-BE49-F238E27FC236}">
                  <a16:creationId xmlns:a16="http://schemas.microsoft.com/office/drawing/2014/main" id="{E9918020-BF2C-42D4-BDFB-FE7A773664AF}"/>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5" name="Rectangle 8">
            <a:extLst>
              <a:ext uri="{FF2B5EF4-FFF2-40B4-BE49-F238E27FC236}">
                <a16:creationId xmlns:a16="http://schemas.microsoft.com/office/drawing/2014/main" id="{13275B9D-0332-43D1-AEA6-4E23CA632FA9}"/>
              </a:ext>
            </a:extLst>
          </p:cNvPr>
          <p:cNvSpPr/>
          <p:nvPr/>
        </p:nvSpPr>
        <p:spPr>
          <a:xfrm>
            <a:off x="3617261" y="2961145"/>
            <a:ext cx="6217509" cy="1421992"/>
          </a:xfrm>
          <a:prstGeom prst="rect">
            <a:avLst/>
          </a:prstGeom>
        </p:spPr>
        <p:txBody>
          <a:bodyPr wrap="square">
            <a:spAutoFit/>
          </a:bodyPr>
          <a:lstStyle/>
          <a:p>
            <a:pPr eaLnBrk="1" hangingPunct="1">
              <a:lnSpc>
                <a:spcPct val="150000"/>
              </a:lnSpc>
            </a:pP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How to solve problems</a:t>
            </a:r>
          </a:p>
          <a:p>
            <a:pPr>
              <a:lnSpc>
                <a:spcPct val="150000"/>
              </a:lnSpc>
            </a:pP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Meta Learning</a:t>
            </a:r>
          </a:p>
          <a:p>
            <a:pPr>
              <a:lnSpc>
                <a:spcPct val="150000"/>
              </a:lnSpc>
            </a:pP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(Learning to Learn)</a:t>
            </a:r>
            <a:endParaRPr lang="en-US" altLang="zh-CN" sz="2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cxnSp>
        <p:nvCxnSpPr>
          <p:cNvPr id="6" name="直接箭头连接符 5">
            <a:extLst>
              <a:ext uri="{FF2B5EF4-FFF2-40B4-BE49-F238E27FC236}">
                <a16:creationId xmlns:a16="http://schemas.microsoft.com/office/drawing/2014/main" id="{BC75CD61-B03F-48E1-9567-43FD5812C3EE}"/>
              </a:ext>
            </a:extLst>
          </p:cNvPr>
          <p:cNvCxnSpPr>
            <a:cxnSpLocks/>
          </p:cNvCxnSpPr>
          <p:nvPr/>
        </p:nvCxnSpPr>
        <p:spPr>
          <a:xfrm>
            <a:off x="3822574" y="3703308"/>
            <a:ext cx="4399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1B597DF-F353-4C89-B8C1-054B09358293}"/>
              </a:ext>
            </a:extLst>
          </p:cNvPr>
          <p:cNvSpPr txBox="1"/>
          <p:nvPr/>
        </p:nvSpPr>
        <p:spPr>
          <a:xfrm>
            <a:off x="8625559" y="1197381"/>
            <a:ext cx="287023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Machine Learning </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BB7871CF-A904-4BD3-849A-044E75AB953E}"/>
              </a:ext>
            </a:extLst>
          </p:cNvPr>
          <p:cNvSpPr txBox="1"/>
          <p:nvPr/>
        </p:nvSpPr>
        <p:spPr>
          <a:xfrm>
            <a:off x="8838197" y="2332857"/>
            <a:ext cx="244496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Deep Learning</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2059B16F-6C01-43A6-A6A8-933E21BA20D9}"/>
              </a:ext>
            </a:extLst>
          </p:cNvPr>
          <p:cNvSpPr txBox="1"/>
          <p:nvPr/>
        </p:nvSpPr>
        <p:spPr>
          <a:xfrm>
            <a:off x="8509963" y="3375091"/>
            <a:ext cx="3266727"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Deep Reinforcement Learning</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703599C-1D67-40DE-AE5F-CF6903642E4A}"/>
              </a:ext>
            </a:extLst>
          </p:cNvPr>
          <p:cNvSpPr txBox="1"/>
          <p:nvPr/>
        </p:nvSpPr>
        <p:spPr>
          <a:xfrm>
            <a:off x="8472984" y="4524861"/>
            <a:ext cx="3166474"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Deep Meta Learning</a:t>
            </a:r>
            <a:endParaRPr lang="zh-CN" altLang="en-US"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474D601-14A6-4B38-891A-564EA28D70C3}"/>
              </a:ext>
            </a:extLst>
          </p:cNvPr>
          <p:cNvSpPr/>
          <p:nvPr/>
        </p:nvSpPr>
        <p:spPr>
          <a:xfrm>
            <a:off x="8475028" y="1177911"/>
            <a:ext cx="3266728" cy="461665"/>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125499C1-ED4D-4DDE-8CDE-679E80ECCEF2}"/>
              </a:ext>
            </a:extLst>
          </p:cNvPr>
          <p:cNvCxnSpPr>
            <a:cxnSpLocks/>
          </p:cNvCxnSpPr>
          <p:nvPr/>
        </p:nvCxnSpPr>
        <p:spPr>
          <a:xfrm>
            <a:off x="10104197" y="1836392"/>
            <a:ext cx="0" cy="2493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91729C5-C9AD-446C-B103-A396E4C0A5FE}"/>
              </a:ext>
            </a:extLst>
          </p:cNvPr>
          <p:cNvSpPr/>
          <p:nvPr/>
        </p:nvSpPr>
        <p:spPr>
          <a:xfrm>
            <a:off x="8475028" y="2302664"/>
            <a:ext cx="3266728" cy="461665"/>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1E318417-651F-4189-AE09-F0CB61AF742C}"/>
              </a:ext>
            </a:extLst>
          </p:cNvPr>
          <p:cNvCxnSpPr>
            <a:cxnSpLocks/>
          </p:cNvCxnSpPr>
          <p:nvPr/>
        </p:nvCxnSpPr>
        <p:spPr>
          <a:xfrm>
            <a:off x="10104197" y="2961145"/>
            <a:ext cx="0" cy="2493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9AC9431-74F3-4361-A81E-04D737FE4EB1}"/>
              </a:ext>
            </a:extLst>
          </p:cNvPr>
          <p:cNvSpPr/>
          <p:nvPr/>
        </p:nvSpPr>
        <p:spPr>
          <a:xfrm>
            <a:off x="8475028" y="3350234"/>
            <a:ext cx="3266728" cy="461665"/>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865B5F5A-A989-4765-BC9A-12CBDA9E04C5}"/>
              </a:ext>
            </a:extLst>
          </p:cNvPr>
          <p:cNvCxnSpPr>
            <a:cxnSpLocks/>
          </p:cNvCxnSpPr>
          <p:nvPr/>
        </p:nvCxnSpPr>
        <p:spPr>
          <a:xfrm>
            <a:off x="10104197" y="4018340"/>
            <a:ext cx="0" cy="2493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4E412F2-DC89-498C-96E7-D3986F38F925}"/>
              </a:ext>
            </a:extLst>
          </p:cNvPr>
          <p:cNvSpPr/>
          <p:nvPr/>
        </p:nvSpPr>
        <p:spPr>
          <a:xfrm>
            <a:off x="8472984" y="4453023"/>
            <a:ext cx="3266728" cy="461665"/>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9" name="Rectangle 8">
            <a:extLst>
              <a:ext uri="{FF2B5EF4-FFF2-40B4-BE49-F238E27FC236}">
                <a16:creationId xmlns:a16="http://schemas.microsoft.com/office/drawing/2014/main" id="{335CD14A-657A-48AD-B898-AAA24BC828C9}"/>
              </a:ext>
            </a:extLst>
          </p:cNvPr>
          <p:cNvSpPr/>
          <p:nvPr/>
        </p:nvSpPr>
        <p:spPr>
          <a:xfrm>
            <a:off x="298342" y="1566713"/>
            <a:ext cx="6217509" cy="2806987"/>
          </a:xfrm>
          <a:prstGeom prst="rect">
            <a:avLst/>
          </a:prstGeom>
        </p:spPr>
        <p:txBody>
          <a:bodyPr wrap="square">
            <a:spAutoFit/>
          </a:bodyPr>
          <a:lstStyle/>
          <a:p>
            <a:pPr marL="342900" indent="-342900" eaLnBrk="1" hangingPunct="1">
              <a:lnSpc>
                <a:spcPct val="150000"/>
              </a:lnSpc>
              <a:buFont typeface="Wingdings" panose="05000000000000000000" pitchFamily="2" charset="2"/>
              <a:buChar char="l"/>
            </a:pP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Humans</a:t>
            </a:r>
          </a:p>
          <a:p>
            <a:pPr indent="378000">
              <a:lnSpc>
                <a:spcPct val="150000"/>
              </a:lnSpc>
            </a:pPr>
            <a:r>
              <a:rPr lang="en-US" altLang="zh-CN" sz="2000" dirty="0">
                <a:latin typeface="Times New Roman" panose="02020603050405020304" pitchFamily="18" charset="0"/>
                <a:cs typeface="Times New Roman" panose="02020603050405020304" pitchFamily="18" charset="0"/>
              </a:rPr>
              <a:t>Faster </a:t>
            </a:r>
          </a:p>
          <a:p>
            <a:pPr indent="378000">
              <a:lnSpc>
                <a:spcPct val="150000"/>
              </a:lnSpc>
            </a:pPr>
            <a:r>
              <a:rPr lang="en-US" altLang="zh-CN" sz="2000" dirty="0">
                <a:latin typeface="Times New Roman" panose="02020603050405020304" pitchFamily="18" charset="0"/>
                <a:cs typeface="Times New Roman" panose="02020603050405020304" pitchFamily="18" charset="0"/>
              </a:rPr>
              <a:t>Flexible </a:t>
            </a:r>
          </a:p>
          <a:p>
            <a:pPr indent="378000">
              <a:lnSpc>
                <a:spcPct val="150000"/>
              </a:lnSpc>
            </a:pPr>
            <a:r>
              <a:rPr lang="en-US" altLang="zh-CN" sz="2000" dirty="0">
                <a:latin typeface="Times New Roman" panose="02020603050405020304" pitchFamily="18" charset="0"/>
                <a:cs typeface="Times New Roman" panose="02020603050405020304" pitchFamily="18" charset="0"/>
              </a:rPr>
              <a:t>More autonomous</a:t>
            </a:r>
          </a:p>
          <a:p>
            <a:pPr indent="378000">
              <a:lnSpc>
                <a:spcPct val="150000"/>
              </a:lnSpc>
            </a:pPr>
            <a:r>
              <a:rPr lang="en-US" altLang="zh-CN" sz="2000" dirty="0">
                <a:solidFill>
                  <a:srgbClr val="FF0000"/>
                </a:solidFill>
                <a:latin typeface="Times New Roman" panose="02020603050405020304" pitchFamily="18" charset="0"/>
                <a:cs typeface="Times New Roman" panose="02020603050405020304" pitchFamily="18" charset="0"/>
              </a:rPr>
              <a:t>Less dependence of data </a:t>
            </a:r>
          </a:p>
          <a:p>
            <a:pPr indent="378000">
              <a:lnSpc>
                <a:spcPct val="150000"/>
              </a:lnSpc>
            </a:pPr>
            <a:r>
              <a:rPr lang="en-US" altLang="zh-CN" sz="2000" dirty="0">
                <a:latin typeface="Times New Roman" panose="02020603050405020304" pitchFamily="18" charset="0"/>
                <a:cs typeface="Times New Roman" panose="02020603050405020304" pitchFamily="18" charset="0"/>
              </a:rPr>
              <a:t>Use prior experience </a:t>
            </a:r>
            <a:endParaRPr lang="zh-CN" altLang="en-US" sz="2000" dirty="0">
              <a:latin typeface="Times New Roman" panose="02020603050405020304" pitchFamily="18" charset="0"/>
              <a:cs typeface="Times New Roman" panose="02020603050405020304" pitchFamily="18" charset="0"/>
            </a:endParaRPr>
          </a:p>
        </p:txBody>
      </p:sp>
      <p:sp>
        <p:nvSpPr>
          <p:cNvPr id="20" name="Rectangle 8">
            <a:extLst>
              <a:ext uri="{FF2B5EF4-FFF2-40B4-BE49-F238E27FC236}">
                <a16:creationId xmlns:a16="http://schemas.microsoft.com/office/drawing/2014/main" id="{0629EAB0-FDF3-4092-B969-DB8BF21D68CD}"/>
              </a:ext>
            </a:extLst>
          </p:cNvPr>
          <p:cNvSpPr/>
          <p:nvPr/>
        </p:nvSpPr>
        <p:spPr>
          <a:xfrm>
            <a:off x="3716973" y="1557276"/>
            <a:ext cx="6217509" cy="960328"/>
          </a:xfrm>
          <a:prstGeom prst="rect">
            <a:avLst/>
          </a:prstGeom>
        </p:spPr>
        <p:txBody>
          <a:bodyPr wrap="square">
            <a:spAutoFit/>
          </a:bodyPr>
          <a:lstStyle/>
          <a:p>
            <a:pPr marL="342900" indent="-342900" eaLnBrk="1" hangingPunct="1">
              <a:lnSpc>
                <a:spcPct val="150000"/>
              </a:lnSpc>
              <a:buFont typeface="Wingdings" panose="05000000000000000000" pitchFamily="2" charset="2"/>
              <a:buChar char="l"/>
            </a:pP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Machine</a:t>
            </a:r>
          </a:p>
          <a:p>
            <a:pPr indent="378000">
              <a:lnSpc>
                <a:spcPct val="150000"/>
              </a:lnSpc>
            </a:pPr>
            <a:r>
              <a:rPr lang="en-US" altLang="zh-CN" sz="2000" dirty="0">
                <a:solidFill>
                  <a:srgbClr val="FF0000"/>
                </a:solidFill>
                <a:latin typeface="Times New Roman" panose="02020603050405020304" pitchFamily="18" charset="0"/>
                <a:cs typeface="Times New Roman" panose="02020603050405020304" pitchFamily="18" charset="0"/>
              </a:rPr>
              <a:t>Data hungry</a:t>
            </a:r>
            <a:endParaRPr lang="en-US" altLang="zh-CN" sz="2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626653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a:extLst>
              <a:ext uri="{FF2B5EF4-FFF2-40B4-BE49-F238E27FC236}">
                <a16:creationId xmlns:a16="http://schemas.microsoft.com/office/drawing/2014/main" id="{20A8D32D-5835-4B29-B379-50EC7AA26A0C}"/>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3" name="文本框 2">
            <a:extLst>
              <a:ext uri="{FF2B5EF4-FFF2-40B4-BE49-F238E27FC236}">
                <a16:creationId xmlns:a16="http://schemas.microsoft.com/office/drawing/2014/main" id="{B6828F90-E218-4432-9986-830C1290F621}"/>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2</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文本框 3">
            <a:extLst>
              <a:ext uri="{FF2B5EF4-FFF2-40B4-BE49-F238E27FC236}">
                <a16:creationId xmlns:a16="http://schemas.microsoft.com/office/drawing/2014/main" id="{608ECB19-BBBC-445E-BF04-878C6041A056}"/>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02</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五边形 4">
            <a:extLst>
              <a:ext uri="{FF2B5EF4-FFF2-40B4-BE49-F238E27FC236}">
                <a16:creationId xmlns:a16="http://schemas.microsoft.com/office/drawing/2014/main" id="{E958B8E7-9D99-4E6E-A732-94022038A0B6}"/>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49A0FCD4-A1EF-4468-A473-6528C13EE578}"/>
              </a:ext>
            </a:extLst>
          </p:cNvPr>
          <p:cNvSpPr txBox="1"/>
          <p:nvPr/>
        </p:nvSpPr>
        <p:spPr>
          <a:xfrm>
            <a:off x="5017315" y="3428999"/>
            <a:ext cx="223837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2318320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F7F841-BB4D-486E-B014-59411BA12BC3}"/>
              </a:ext>
            </a:extLst>
          </p:cNvPr>
          <p:cNvSpPr/>
          <p:nvPr/>
        </p:nvSpPr>
        <p:spPr>
          <a:xfrm>
            <a:off x="383948" y="1049264"/>
            <a:ext cx="9794484" cy="4154984"/>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Meta-</a:t>
            </a:r>
            <a:r>
              <a:rPr lang="zh-CN" altLang="en-US" sz="2400" dirty="0">
                <a:latin typeface="Times New Roman" panose="02020603050405020304" pitchFamily="18" charset="0"/>
                <a:cs typeface="Times New Roman" panose="02020603050405020304" pitchFamily="18" charset="0"/>
              </a:rPr>
              <a:t>Learnin</a:t>
            </a:r>
            <a:r>
              <a:rPr lang="en-US" altLang="zh-CN" sz="2400" dirty="0">
                <a:latin typeface="Times New Roman" panose="02020603050405020304" pitchFamily="18" charset="0"/>
                <a:cs typeface="Times New Roman" panose="02020603050405020304" pitchFamily="18" charset="0"/>
              </a:rPr>
              <a:t>g , also known as “</a:t>
            </a:r>
            <a:r>
              <a:rPr lang="zh-CN" altLang="en-US" sz="2400" b="1" dirty="0">
                <a:latin typeface="Times New Roman" panose="02020603050405020304" pitchFamily="18" charset="0"/>
                <a:cs typeface="Times New Roman" panose="02020603050405020304" pitchFamily="18" charset="0"/>
              </a:rPr>
              <a:t>Learning to learn</a:t>
            </a:r>
            <a:r>
              <a:rPr lang="en-US" altLang="zh-CN" sz="2400" dirty="0">
                <a:latin typeface="Times New Roman" panose="02020603050405020304" pitchFamily="18" charset="0"/>
                <a:cs typeface="Times New Roman" panose="02020603050405020304" pitchFamily="18" charset="0"/>
              </a:rPr>
              <a:t>” , intends to design models that can learn new skills or adapt to new environments </a:t>
            </a:r>
            <a:r>
              <a:rPr lang="en-US" altLang="zh-CN" sz="2400" b="1" dirty="0">
                <a:latin typeface="Times New Roman" panose="02020603050405020304" pitchFamily="18" charset="0"/>
                <a:cs typeface="Times New Roman" panose="02020603050405020304" pitchFamily="18" charset="0"/>
              </a:rPr>
              <a:t>rapidly</a:t>
            </a:r>
            <a:r>
              <a:rPr lang="en-US" altLang="zh-CN" sz="2400" dirty="0">
                <a:latin typeface="Times New Roman" panose="02020603050405020304" pitchFamily="18" charset="0"/>
                <a:cs typeface="Times New Roman" panose="02020603050405020304" pitchFamily="18" charset="0"/>
              </a:rPr>
              <a:t> with </a:t>
            </a:r>
            <a:r>
              <a:rPr lang="en-US" altLang="zh-CN" sz="2400" b="1" dirty="0">
                <a:latin typeface="Times New Roman" panose="02020603050405020304" pitchFamily="18" charset="0"/>
                <a:cs typeface="Times New Roman" panose="02020603050405020304" pitchFamily="18" charset="0"/>
              </a:rPr>
              <a:t>a few </a:t>
            </a:r>
            <a:r>
              <a:rPr lang="en-US" altLang="zh-CN" sz="2400" dirty="0">
                <a:latin typeface="Times New Roman" panose="02020603050405020304" pitchFamily="18" charset="0"/>
                <a:cs typeface="Times New Roman" panose="02020603050405020304" pitchFamily="18" charset="0"/>
              </a:rPr>
              <a:t>training</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examples.</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Recently meta-learning has become a hot topic, with a flurry of recent papers, most commonly using the technique for </a:t>
            </a:r>
            <a:r>
              <a:rPr lang="en-US" altLang="zh-CN" sz="2400" b="1" dirty="0">
                <a:latin typeface="Times New Roman" panose="02020603050405020304" pitchFamily="18" charset="0"/>
                <a:cs typeface="Times New Roman" panose="02020603050405020304" pitchFamily="18" charset="0"/>
              </a:rPr>
              <a:t>hyperparameter</a:t>
            </a:r>
            <a:r>
              <a:rPr lang="en-US" altLang="zh-CN" sz="2400" dirty="0">
                <a:latin typeface="Times New Roman" panose="02020603050405020304" pitchFamily="18" charset="0"/>
                <a:cs typeface="Times New Roman" panose="02020603050405020304" pitchFamily="18" charset="0"/>
              </a:rPr>
              <a:t> and </a:t>
            </a:r>
            <a:r>
              <a:rPr lang="en-US" altLang="zh-CN" sz="2400" b="1" dirty="0">
                <a:latin typeface="Times New Roman" panose="02020603050405020304" pitchFamily="18" charset="0"/>
                <a:cs typeface="Times New Roman" panose="02020603050405020304" pitchFamily="18" charset="0"/>
              </a:rPr>
              <a:t>neural network optimization</a:t>
            </a:r>
            <a:r>
              <a:rPr lang="en-US" altLang="zh-CN" sz="2400" dirty="0">
                <a:latin typeface="Times New Roman" panose="02020603050405020304" pitchFamily="18" charset="0"/>
                <a:cs typeface="Times New Roman" panose="02020603050405020304" pitchFamily="18" charset="0"/>
              </a:rPr>
              <a:t>, finding </a:t>
            </a:r>
            <a:r>
              <a:rPr lang="en-US" altLang="zh-CN" sz="2400" b="1" dirty="0">
                <a:latin typeface="Times New Roman" panose="02020603050405020304" pitchFamily="18" charset="0"/>
                <a:cs typeface="Times New Roman" panose="02020603050405020304" pitchFamily="18" charset="0"/>
              </a:rPr>
              <a:t>good network architectures</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few-shot image recognition</a:t>
            </a:r>
            <a:r>
              <a:rPr lang="en-US" altLang="zh-CN" sz="2400" dirty="0">
                <a:latin typeface="Times New Roman" panose="02020603050405020304" pitchFamily="18" charset="0"/>
                <a:cs typeface="Times New Roman" panose="02020603050405020304" pitchFamily="18" charset="0"/>
              </a:rPr>
              <a:t>, and </a:t>
            </a:r>
            <a:r>
              <a:rPr lang="en-US" altLang="zh-CN" sz="2400" b="1" dirty="0">
                <a:latin typeface="Times New Roman" panose="02020603050405020304" pitchFamily="18" charset="0"/>
                <a:cs typeface="Times New Roman" panose="02020603050405020304" pitchFamily="18" charset="0"/>
              </a:rPr>
              <a:t>fast reinforcement learning</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A876FDD8-C97C-41B5-BB84-56705A4DD5FA}"/>
              </a:ext>
            </a:extLst>
          </p:cNvPr>
          <p:cNvSpPr/>
          <p:nvPr/>
        </p:nvSpPr>
        <p:spPr>
          <a:xfrm>
            <a:off x="576606" y="812566"/>
            <a:ext cx="6096000" cy="369332"/>
          </a:xfrm>
          <a:prstGeom prst="rect">
            <a:avLst/>
          </a:prstGeom>
        </p:spPr>
        <p:txBody>
          <a:bodyPr>
            <a:spAutoFit/>
          </a:bodyPr>
          <a:lstStyle/>
          <a:p>
            <a:r>
              <a:rPr lang="zh-CN" altLang="en-US" dirty="0"/>
              <a:t> </a:t>
            </a:r>
          </a:p>
        </p:txBody>
      </p:sp>
      <p:grpSp>
        <p:nvGrpSpPr>
          <p:cNvPr id="12" name="组合 11">
            <a:extLst>
              <a:ext uri="{FF2B5EF4-FFF2-40B4-BE49-F238E27FC236}">
                <a16:creationId xmlns:a16="http://schemas.microsoft.com/office/drawing/2014/main" id="{7B9D2684-2FF3-4FB0-9FC4-FA17E561063E}"/>
              </a:ext>
            </a:extLst>
          </p:cNvPr>
          <p:cNvGrpSpPr/>
          <p:nvPr/>
        </p:nvGrpSpPr>
        <p:grpSpPr>
          <a:xfrm>
            <a:off x="307721" y="282229"/>
            <a:ext cx="2195252" cy="523220"/>
            <a:chOff x="568442" y="269528"/>
            <a:chExt cx="2195252" cy="523221"/>
          </a:xfrm>
        </p:grpSpPr>
        <p:sp>
          <p:nvSpPr>
            <p:cNvPr id="13" name="文本框 23">
              <a:extLst>
                <a:ext uri="{FF2B5EF4-FFF2-40B4-BE49-F238E27FC236}">
                  <a16:creationId xmlns:a16="http://schemas.microsoft.com/office/drawing/2014/main" id="{FCC0DB56-F9AC-4D3F-BE73-A6A88B80883C}"/>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4" name="等腰三角形 13">
              <a:extLst>
                <a:ext uri="{FF2B5EF4-FFF2-40B4-BE49-F238E27FC236}">
                  <a16:creationId xmlns:a16="http://schemas.microsoft.com/office/drawing/2014/main" id="{A3D622FA-5555-473E-B3E4-6EFBCE2A0C2E}"/>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15" name="图片 14">
            <a:extLst>
              <a:ext uri="{FF2B5EF4-FFF2-40B4-BE49-F238E27FC236}">
                <a16:creationId xmlns:a16="http://schemas.microsoft.com/office/drawing/2014/main" id="{4153220A-1264-46B2-8F2E-4DE40EAC9FAB}"/>
              </a:ext>
            </a:extLst>
          </p:cNvPr>
          <p:cNvPicPr/>
          <p:nvPr/>
        </p:nvPicPr>
        <p:blipFill>
          <a:blip r:embed="rId2"/>
          <a:stretch>
            <a:fillRect/>
          </a:stretch>
        </p:blipFill>
        <p:spPr>
          <a:xfrm>
            <a:off x="754088" y="4046097"/>
            <a:ext cx="9794484" cy="2811903"/>
          </a:xfrm>
          <a:prstGeom prst="rect">
            <a:avLst/>
          </a:prstGeom>
        </p:spPr>
      </p:pic>
    </p:spTree>
    <p:extLst>
      <p:ext uri="{BB962C8B-B14F-4D97-AF65-F5344CB8AC3E}">
        <p14:creationId xmlns:p14="http://schemas.microsoft.com/office/powerpoint/2010/main" val="2319965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7AE41C0-B110-487C-B9F8-542A96E84EA8}"/>
              </a:ext>
            </a:extLst>
          </p:cNvPr>
          <p:cNvSpPr/>
          <p:nvPr/>
        </p:nvSpPr>
        <p:spPr>
          <a:xfrm>
            <a:off x="1284754" y="852728"/>
            <a:ext cx="4818948"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There are three common approaches: </a:t>
            </a:r>
          </a:p>
        </p:txBody>
      </p:sp>
      <p:grpSp>
        <p:nvGrpSpPr>
          <p:cNvPr id="21" name="组合 20">
            <a:extLst>
              <a:ext uri="{FF2B5EF4-FFF2-40B4-BE49-F238E27FC236}">
                <a16:creationId xmlns:a16="http://schemas.microsoft.com/office/drawing/2014/main" id="{7157BD7E-1070-4827-A5EC-78D29ADC53C4}"/>
              </a:ext>
            </a:extLst>
          </p:cNvPr>
          <p:cNvGrpSpPr/>
          <p:nvPr/>
        </p:nvGrpSpPr>
        <p:grpSpPr>
          <a:xfrm>
            <a:off x="307721" y="282229"/>
            <a:ext cx="2195252" cy="523220"/>
            <a:chOff x="568442" y="269528"/>
            <a:chExt cx="2195252" cy="523221"/>
          </a:xfrm>
        </p:grpSpPr>
        <p:sp>
          <p:nvSpPr>
            <p:cNvPr id="22" name="文本框 23">
              <a:extLst>
                <a:ext uri="{FF2B5EF4-FFF2-40B4-BE49-F238E27FC236}">
                  <a16:creationId xmlns:a16="http://schemas.microsoft.com/office/drawing/2014/main" id="{245150D0-3FB4-4F6F-81F2-22F297054C46}"/>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3" name="等腰三角形 22">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24" name="图片 23">
            <a:extLst>
              <a:ext uri="{FF2B5EF4-FFF2-40B4-BE49-F238E27FC236}">
                <a16:creationId xmlns:a16="http://schemas.microsoft.com/office/drawing/2014/main" id="{F0ED65A1-DFFB-41B1-B96D-13FE977B4D67}"/>
              </a:ext>
            </a:extLst>
          </p:cNvPr>
          <p:cNvPicPr>
            <a:picLocks noChangeAspect="1"/>
          </p:cNvPicPr>
          <p:nvPr/>
        </p:nvPicPr>
        <p:blipFill>
          <a:blip r:embed="rId3"/>
          <a:stretch>
            <a:fillRect/>
          </a:stretch>
        </p:blipFill>
        <p:spPr>
          <a:xfrm>
            <a:off x="381794" y="1314393"/>
            <a:ext cx="7900750" cy="5362685"/>
          </a:xfrm>
          <a:prstGeom prst="rect">
            <a:avLst/>
          </a:prstGeom>
        </p:spPr>
      </p:pic>
      <p:pic>
        <p:nvPicPr>
          <p:cNvPr id="2" name="图片 1"/>
          <p:cNvPicPr>
            <a:picLocks noChangeAspect="1"/>
          </p:cNvPicPr>
          <p:nvPr/>
        </p:nvPicPr>
        <p:blipFill>
          <a:blip r:embed="rId4"/>
          <a:stretch>
            <a:fillRect/>
          </a:stretch>
        </p:blipFill>
        <p:spPr>
          <a:xfrm>
            <a:off x="2686050" y="2351087"/>
            <a:ext cx="80434" cy="150814"/>
          </a:xfrm>
          <a:prstGeom prst="rect">
            <a:avLst/>
          </a:prstGeom>
        </p:spPr>
      </p:pic>
      <p:sp>
        <p:nvSpPr>
          <p:cNvPr id="4" name="矩形 3"/>
          <p:cNvSpPr/>
          <p:nvPr/>
        </p:nvSpPr>
        <p:spPr>
          <a:xfrm>
            <a:off x="2113078" y="2963566"/>
            <a:ext cx="2128722" cy="861774"/>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Non-parametric methods </a:t>
            </a:r>
            <a:r>
              <a:rPr lang="en-US" altLang="zh-CN" dirty="0"/>
              <a:t/>
            </a:r>
            <a:br>
              <a:rPr lang="en-US" altLang="zh-CN" dirty="0"/>
            </a:br>
            <a:endParaRPr lang="zh-CN" altLang="en-US" dirty="0"/>
          </a:p>
        </p:txBody>
      </p:sp>
      <p:cxnSp>
        <p:nvCxnSpPr>
          <p:cNvPr id="6" name="直接箭头连接符 5"/>
          <p:cNvCxnSpPr/>
          <p:nvPr/>
        </p:nvCxnSpPr>
        <p:spPr>
          <a:xfrm flipV="1">
            <a:off x="2882900" y="2590801"/>
            <a:ext cx="0" cy="461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134350" y="1466850"/>
            <a:ext cx="3676650"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zh-CN" dirty="0" smtClean="0">
                <a:latin typeface="Times New Roman" panose="02020603050405020304" pitchFamily="18" charset="0"/>
                <a:cs typeface="Times New Roman" panose="02020603050405020304" pitchFamily="18" charset="0"/>
              </a:rPr>
              <a:t>Bayesian </a:t>
            </a:r>
            <a:r>
              <a:rPr lang="zh-CN" altLang="zh-CN" dirty="0">
                <a:latin typeface="Times New Roman" panose="02020603050405020304" pitchFamily="18" charset="0"/>
                <a:cs typeface="Times New Roman" panose="02020603050405020304" pitchFamily="18" charset="0"/>
              </a:rPr>
              <a:t>Meta-Learners</a:t>
            </a:r>
          </a:p>
          <a:p>
            <a:pPr marL="285750" indent="-285750">
              <a:buFont typeface="Wingdings" panose="05000000000000000000" pitchFamily="2" charset="2"/>
              <a:buChar char="Ø"/>
            </a:pP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Unsupervised Meta-</a:t>
            </a:r>
            <a:r>
              <a:rPr lang="zh-CN" altLang="zh-CN" dirty="0" smtClean="0">
                <a:latin typeface="Times New Roman" panose="02020603050405020304" pitchFamily="18" charset="0"/>
                <a:cs typeface="Times New Roman" panose="02020603050405020304" pitchFamily="18" charset="0"/>
              </a:rPr>
              <a:t>Learning</a:t>
            </a: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Semi-Supervised </a:t>
            </a:r>
            <a:r>
              <a:rPr lang="zh-CN" altLang="zh-CN" dirty="0" smtClean="0">
                <a:latin typeface="Times New Roman" panose="02020603050405020304" pitchFamily="18" charset="0"/>
                <a:cs typeface="Times New Roman" panose="02020603050405020304" pitchFamily="18" charset="0"/>
              </a:rPr>
              <a:t>Learning</a:t>
            </a: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Meta-Reinforcement Learning</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Lifelong and Online Meta</a:t>
            </a:r>
            <a:r>
              <a:rPr lang="zh-CN" altLang="zh-CN" dirty="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Learning</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And so on</a:t>
            </a:r>
            <a:endParaRPr lang="zh-CN"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111164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F7F841-BB4D-486E-B014-59411BA12BC3}"/>
              </a:ext>
            </a:extLst>
          </p:cNvPr>
          <p:cNvSpPr/>
          <p:nvPr/>
        </p:nvSpPr>
        <p:spPr>
          <a:xfrm>
            <a:off x="283951" y="1440022"/>
            <a:ext cx="979448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meta-learning problem treats </a:t>
            </a:r>
            <a:r>
              <a:rPr lang="zh-CN" altLang="en-US" sz="2400" b="1" dirty="0">
                <a:latin typeface="Times New Roman" panose="02020603050405020304" pitchFamily="18" charset="0"/>
                <a:cs typeface="Times New Roman" panose="02020603050405020304" pitchFamily="18" charset="0"/>
              </a:rPr>
              <a:t>entire tasks</a:t>
            </a:r>
            <a:r>
              <a:rPr lang="zh-CN" altLang="en-US" sz="2400" dirty="0">
                <a:latin typeface="Times New Roman" panose="02020603050405020304" pitchFamily="18" charset="0"/>
                <a:cs typeface="Times New Roman" panose="02020603050405020304" pitchFamily="18" charset="0"/>
              </a:rPr>
              <a:t> as training examples </a:t>
            </a:r>
          </a:p>
        </p:txBody>
      </p:sp>
      <p:sp>
        <p:nvSpPr>
          <p:cNvPr id="6" name="矩形 5">
            <a:extLst>
              <a:ext uri="{FF2B5EF4-FFF2-40B4-BE49-F238E27FC236}">
                <a16:creationId xmlns:a16="http://schemas.microsoft.com/office/drawing/2014/main" id="{A876FDD8-C97C-41B5-BB84-56705A4DD5FA}"/>
              </a:ext>
            </a:extLst>
          </p:cNvPr>
          <p:cNvSpPr/>
          <p:nvPr/>
        </p:nvSpPr>
        <p:spPr>
          <a:xfrm>
            <a:off x="543782" y="1181535"/>
            <a:ext cx="6096000" cy="369332"/>
          </a:xfrm>
          <a:prstGeom prst="rect">
            <a:avLst/>
          </a:prstGeom>
        </p:spPr>
        <p:txBody>
          <a:bodyPr>
            <a:spAutoFit/>
          </a:bodyPr>
          <a:lstStyle/>
          <a:p>
            <a:r>
              <a:rPr lang="zh-CN" altLang="en-US" dirty="0"/>
              <a:t> </a:t>
            </a:r>
          </a:p>
        </p:txBody>
      </p:sp>
      <p:pic>
        <p:nvPicPr>
          <p:cNvPr id="7" name="图片 6">
            <a:extLst>
              <a:ext uri="{FF2B5EF4-FFF2-40B4-BE49-F238E27FC236}">
                <a16:creationId xmlns:a16="http://schemas.microsoft.com/office/drawing/2014/main" id="{B0FE3B66-3EFB-4EA6-8632-3BA649982B3B}"/>
              </a:ext>
            </a:extLst>
          </p:cNvPr>
          <p:cNvPicPr>
            <a:picLocks noChangeAspect="1"/>
          </p:cNvPicPr>
          <p:nvPr/>
        </p:nvPicPr>
        <p:blipFill>
          <a:blip r:embed="rId3"/>
          <a:stretch>
            <a:fillRect/>
          </a:stretch>
        </p:blipFill>
        <p:spPr>
          <a:xfrm>
            <a:off x="712674" y="1917062"/>
            <a:ext cx="3986014" cy="1078921"/>
          </a:xfrm>
          <a:prstGeom prst="rect">
            <a:avLst/>
          </a:prstGeom>
        </p:spPr>
      </p:pic>
      <p:pic>
        <p:nvPicPr>
          <p:cNvPr id="8" name="图片 7">
            <a:extLst>
              <a:ext uri="{FF2B5EF4-FFF2-40B4-BE49-F238E27FC236}">
                <a16:creationId xmlns:a16="http://schemas.microsoft.com/office/drawing/2014/main" id="{397B46C3-FE9E-45AC-8915-C514DDCAF312}"/>
              </a:ext>
            </a:extLst>
          </p:cNvPr>
          <p:cNvPicPr>
            <a:picLocks noChangeAspect="1"/>
          </p:cNvPicPr>
          <p:nvPr/>
        </p:nvPicPr>
        <p:blipFill>
          <a:blip r:embed="rId4"/>
          <a:stretch>
            <a:fillRect/>
          </a:stretch>
        </p:blipFill>
        <p:spPr>
          <a:xfrm>
            <a:off x="5411361" y="1917062"/>
            <a:ext cx="4032862" cy="1078921"/>
          </a:xfrm>
          <a:prstGeom prst="rect">
            <a:avLst/>
          </a:prstGeom>
        </p:spPr>
      </p:pic>
      <p:grpSp>
        <p:nvGrpSpPr>
          <p:cNvPr id="12" name="组合 11">
            <a:extLst>
              <a:ext uri="{FF2B5EF4-FFF2-40B4-BE49-F238E27FC236}">
                <a16:creationId xmlns:a16="http://schemas.microsoft.com/office/drawing/2014/main" id="{7B9D2684-2FF3-4FB0-9FC4-FA17E561063E}"/>
              </a:ext>
            </a:extLst>
          </p:cNvPr>
          <p:cNvGrpSpPr/>
          <p:nvPr/>
        </p:nvGrpSpPr>
        <p:grpSpPr>
          <a:xfrm>
            <a:off x="307721" y="282229"/>
            <a:ext cx="2195252" cy="523220"/>
            <a:chOff x="568442" y="269528"/>
            <a:chExt cx="2195252" cy="523221"/>
          </a:xfrm>
        </p:grpSpPr>
        <p:sp>
          <p:nvSpPr>
            <p:cNvPr id="13" name="文本框 23">
              <a:extLst>
                <a:ext uri="{FF2B5EF4-FFF2-40B4-BE49-F238E27FC236}">
                  <a16:creationId xmlns:a16="http://schemas.microsoft.com/office/drawing/2014/main" id="{FCC0DB56-F9AC-4D3F-BE73-A6A88B80883C}"/>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4" name="等腰三角形 13">
              <a:extLst>
                <a:ext uri="{FF2B5EF4-FFF2-40B4-BE49-F238E27FC236}">
                  <a16:creationId xmlns:a16="http://schemas.microsoft.com/office/drawing/2014/main" id="{A3D622FA-5555-473E-B3E4-6EFBCE2A0C2E}"/>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10" name="文本框 9">
            <a:extLst>
              <a:ext uri="{FF2B5EF4-FFF2-40B4-BE49-F238E27FC236}">
                <a16:creationId xmlns:a16="http://schemas.microsoft.com/office/drawing/2014/main" id="{15D05772-00E9-4D93-B8CE-C5277A31AAC1}"/>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Task description:</a:t>
            </a:r>
          </a:p>
        </p:txBody>
      </p:sp>
      <p:sp>
        <p:nvSpPr>
          <p:cNvPr id="11" name="矩形 10">
            <a:extLst>
              <a:ext uri="{FF2B5EF4-FFF2-40B4-BE49-F238E27FC236}">
                <a16:creationId xmlns:a16="http://schemas.microsoft.com/office/drawing/2014/main" id="{C4C10E3F-4EEA-4DF7-A204-149AAC079863}"/>
              </a:ext>
            </a:extLst>
          </p:cNvPr>
          <p:cNvSpPr/>
          <p:nvPr/>
        </p:nvSpPr>
        <p:spPr>
          <a:xfrm>
            <a:off x="283951" y="4891737"/>
            <a:ext cx="10475424" cy="1846659"/>
          </a:xfrm>
          <a:prstGeom prst="rect">
            <a:avLst/>
          </a:prstGeom>
        </p:spPr>
        <p:txBody>
          <a:bodyPr wrap="square">
            <a:spAutoFit/>
          </a:bodyPr>
          <a:lstStyle/>
          <a:p>
            <a:pPr marL="342900" indent="-342900">
              <a:buFont typeface="Arial" panose="020B0604020202020204" pitchFamily="34" charset="0"/>
              <a:buChar char="•"/>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Few-Shot Learning </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When, r=</a:t>
            </a:r>
            <a:r>
              <a:rPr lang="en-US" altLang="zh-CN" sz="2400" dirty="0" err="1" smtClean="0">
                <a:solidFill>
                  <a:srgbClr val="000000"/>
                </a:solidFill>
                <a:latin typeface="Times New Roman" panose="02020603050405020304" pitchFamily="18" charset="0"/>
                <a:cs typeface="Times New Roman" panose="02020603050405020304" pitchFamily="18" charset="0"/>
              </a:rPr>
              <a:t>0,t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 1 and s = </a:t>
            </a:r>
            <a:r>
              <a:rPr lang="en-US" altLang="zh-CN" sz="2400" dirty="0" err="1">
                <a:solidFill>
                  <a:srgbClr val="000000"/>
                </a:solidFill>
                <a:latin typeface="Times New Roman" panose="02020603050405020304" pitchFamily="18" charset="0"/>
                <a:cs typeface="Times New Roman" panose="02020603050405020304" pitchFamily="18" charset="0"/>
              </a:rPr>
              <a:t>qK</a:t>
            </a:r>
            <a:r>
              <a:rPr lang="en-US" altLang="zh-CN" sz="2400" dirty="0">
                <a:solidFill>
                  <a:srgbClr val="000000"/>
                </a:solidFill>
                <a:latin typeface="Times New Roman" panose="02020603050405020304" pitchFamily="18" charset="0"/>
                <a:cs typeface="Times New Roman" panose="02020603050405020304" pitchFamily="18" charset="0"/>
              </a:rPr>
              <a:t>, there is a single image in the collection with        unknown label. If moreover each label appears exactly q times, this setting is referred as the q-shot, K-way learning. </a:t>
            </a:r>
            <a:r>
              <a:rPr lang="en-US" altLang="zh-CN" dirty="0"/>
              <a:t/>
            </a:r>
            <a:br>
              <a:rPr lang="en-US" altLang="zh-CN" dirty="0"/>
            </a:br>
            <a:endParaRPr lang="zh-CN" altLang="en-US" dirty="0"/>
          </a:p>
        </p:txBody>
      </p:sp>
      <p:sp>
        <p:nvSpPr>
          <p:cNvPr id="3" name="矩形 2"/>
          <p:cNvSpPr/>
          <p:nvPr/>
        </p:nvSpPr>
        <p:spPr>
          <a:xfrm>
            <a:off x="308163" y="3276951"/>
            <a:ext cx="1192314" cy="461665"/>
          </a:xfrm>
          <a:prstGeom prst="rect">
            <a:avLst/>
          </a:prstGeom>
        </p:spPr>
        <p:txBody>
          <a:bodyPr wrap="none">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Task:</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5DC3FB2C-AE04-4548-833A-0E0A5F3999FD}"/>
                  </a:ext>
                </a:extLst>
              </p:cNvPr>
              <p:cNvSpPr/>
              <p:nvPr/>
            </p:nvSpPr>
            <p:spPr>
              <a:xfrm>
                <a:off x="543782" y="3698694"/>
                <a:ext cx="10368199" cy="64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𝒯</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d>
                        <m:dPr>
                          <m:begChr m:val="{"/>
                          <m:endChr m:val="}"/>
                          <m:ctrlPr>
                            <a:rPr lang="zh-CN" altLang="en-US" sz="2400" i="1">
                              <a:latin typeface="Cambria Math" panose="02040503050406030204" pitchFamily="18" charset="0"/>
                            </a:rPr>
                          </m:ctrlPr>
                        </m:dPr>
                        <m:e>
                          <m:d>
                            <m:dPr>
                              <m:begChr m:val="{"/>
                              <m:endChr m:val="}"/>
                              <m:ctrlPr>
                                <a:rPr lang="zh-CN" altLang="en-US" sz="2400" i="1">
                                  <a:latin typeface="Cambria Math" panose="02040503050406030204" pitchFamily="18" charset="0"/>
                                </a:rPr>
                              </m:ctrlPr>
                            </m:dPr>
                            <m:e>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0">
                                          <a:latin typeface="Cambria Math" panose="02040503050406030204" pitchFamily="18" charset="0"/>
                                        </a:rPr>
                                        <m:t>1</m:t>
                                      </m:r>
                                    </m:sub>
                                  </m:sSub>
                                </m:e>
                              </m:d>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𝑠</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1">
                                          <a:latin typeface="Cambria Math" panose="02040503050406030204" pitchFamily="18" charset="0"/>
                                        </a:rPr>
                                        <m:t>𝑠</m:t>
                                      </m:r>
                                    </m:sub>
                                  </m:sSub>
                                </m:e>
                              </m:d>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𝑟</m:t>
                                  </m:r>
                                </m:sub>
                              </m:sSub>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𝑡</m:t>
                                  </m:r>
                                </m:sub>
                              </m:sSub>
                            </m:e>
                          </m:d>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𝐾</m:t>
                              </m:r>
                            </m:e>
                          </m:d>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0">
                                  <a:latin typeface="Cambria Math" panose="02040503050406030204" pitchFamily="18" charset="0"/>
                                </a:rPr>
                                <m:t>𝒫</m:t>
                              </m:r>
                            </m:e>
                            <m:sub>
                              <m:r>
                                <a:rPr lang="zh-CN" altLang="en-US" sz="2400" i="1">
                                  <a:latin typeface="Cambria Math" panose="02040503050406030204" pitchFamily="18" charset="0"/>
                                </a:rPr>
                                <m:t>𝑙</m:t>
                              </m:r>
                            </m:sub>
                          </m:sSub>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0">
                                      <a:latin typeface="Cambria Math" panose="02040503050406030204" pitchFamily="18" charset="0"/>
                                    </a:rPr>
                                    <m:t>ℝ</m:t>
                                  </m:r>
                                </m:e>
                                <m:sup>
                                  <m:r>
                                    <a:rPr lang="zh-CN" altLang="en-US" sz="2400" i="1">
                                      <a:latin typeface="Cambria Math" panose="02040503050406030204" pitchFamily="18" charset="0"/>
                                    </a:rPr>
                                    <m:t>𝑁</m:t>
                                  </m:r>
                                </m:sup>
                              </m:sSup>
                            </m:e>
                          </m:d>
                        </m:e>
                      </m:d>
                    </m:oMath>
                  </m:oMathPara>
                </a14:m>
                <a:endParaRPr lang="zh-CN" altLang="en-US" sz="2400" dirty="0"/>
              </a:p>
            </p:txBody>
          </p:sp>
        </mc:Choice>
        <mc:Fallback xmlns="">
          <p:sp>
            <p:nvSpPr>
              <p:cNvPr id="15" name="矩形 14">
                <a:extLst>
                  <a:ext uri="{FF2B5EF4-FFF2-40B4-BE49-F238E27FC236}">
                    <a16:creationId xmlns:a16="http://schemas.microsoft.com/office/drawing/2014/main" id="{5DC3FB2C-AE04-4548-833A-0E0A5F3999FD}"/>
                  </a:ext>
                </a:extLst>
              </p:cNvPr>
              <p:cNvSpPr>
                <a:spLocks noRot="1" noChangeAspect="1" noMove="1" noResize="1" noEditPoints="1" noAdjustHandles="1" noChangeArrowheads="1" noChangeShapeType="1" noTextEdit="1"/>
              </p:cNvSpPr>
              <p:nvPr/>
            </p:nvSpPr>
            <p:spPr>
              <a:xfrm>
                <a:off x="543782" y="3698694"/>
                <a:ext cx="10368199" cy="64177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C26854F-3CD9-43F7-85E3-AC3424FB088D}"/>
                  </a:ext>
                </a:extLst>
              </p:cNvPr>
              <p:cNvSpPr/>
              <p:nvPr/>
            </p:nvSpPr>
            <p:spPr>
              <a:xfrm>
                <a:off x="543782" y="4370046"/>
                <a:ext cx="40203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400">
                          <a:latin typeface="Times New Roman" panose="02020603050405020304" pitchFamily="18" charset="0"/>
                          <a:cs typeface="Times New Roman" panose="02020603050405020304" pitchFamily="18" charset="0"/>
                        </a:rPr>
                        <m:t>and</m:t>
                      </m:r>
                      <m:r>
                        <m:rPr>
                          <m:nor/>
                        </m:rPr>
                        <a:rPr lang="zh-CN" altLang="en-US" sz="2400"/>
                        <m:t> </m:t>
                      </m:r>
                      <m:r>
                        <a:rPr lang="zh-CN" altLang="en-US" sz="2400" i="1">
                          <a:latin typeface="Cambria Math" panose="02040503050406030204" pitchFamily="18" charset="0"/>
                        </a:rPr>
                        <m:t>𝑌</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𝑡</m:t>
                          </m:r>
                        </m:sub>
                      </m:sSub>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𝐾</m:t>
                              </m:r>
                            </m:e>
                          </m:d>
                        </m:e>
                        <m:sup>
                          <m:r>
                            <a:rPr lang="zh-CN" altLang="en-US" sz="2400" i="1">
                              <a:latin typeface="Cambria Math" panose="02040503050406030204" pitchFamily="18" charset="0"/>
                            </a:rPr>
                            <m:t>𝑡</m:t>
                          </m:r>
                        </m:sup>
                      </m:sSup>
                    </m:oMath>
                  </m:oMathPara>
                </a14:m>
                <a:endParaRPr lang="zh-CN" altLang="en-US" sz="2400" dirty="0"/>
              </a:p>
            </p:txBody>
          </p:sp>
        </mc:Choice>
        <mc:Fallback xmlns="">
          <p:sp>
            <p:nvSpPr>
              <p:cNvPr id="16" name="矩形 15">
                <a:extLst>
                  <a:ext uri="{FF2B5EF4-FFF2-40B4-BE49-F238E27FC236}">
                    <a16:creationId xmlns:a16="http://schemas.microsoft.com/office/drawing/2014/main" id="{6C26854F-3CD9-43F7-85E3-AC3424FB088D}"/>
                  </a:ext>
                </a:extLst>
              </p:cNvPr>
              <p:cNvSpPr>
                <a:spLocks noRot="1" noChangeAspect="1" noMove="1" noResize="1" noEditPoints="1" noAdjustHandles="1" noChangeArrowheads="1" noChangeShapeType="1" noTextEdit="1"/>
              </p:cNvSpPr>
              <p:nvPr/>
            </p:nvSpPr>
            <p:spPr>
              <a:xfrm>
                <a:off x="543782" y="4370046"/>
                <a:ext cx="4020396" cy="461665"/>
              </a:xfrm>
              <a:prstGeom prst="rect">
                <a:avLst/>
              </a:prstGeom>
              <a:blipFill>
                <a:blip r:embed="rId6"/>
                <a:stretch>
                  <a:fillRect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036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52A0380-1B47-4B52-8F8A-63C9B07D5863}"/>
              </a:ext>
            </a:extLst>
          </p:cNvPr>
          <p:cNvGrpSpPr/>
          <p:nvPr/>
        </p:nvGrpSpPr>
        <p:grpSpPr>
          <a:xfrm>
            <a:off x="307721" y="282229"/>
            <a:ext cx="2195252" cy="523220"/>
            <a:chOff x="568442" y="269528"/>
            <a:chExt cx="2195252" cy="523221"/>
          </a:xfrm>
        </p:grpSpPr>
        <p:sp>
          <p:nvSpPr>
            <p:cNvPr id="6" name="文本框 23">
              <a:extLst>
                <a:ext uri="{FF2B5EF4-FFF2-40B4-BE49-F238E27FC236}">
                  <a16:creationId xmlns:a16="http://schemas.microsoft.com/office/drawing/2014/main" id="{63176F4D-0511-484A-9A7D-FAB351643958}"/>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7" name="等腰三角形 6">
              <a:extLst>
                <a:ext uri="{FF2B5EF4-FFF2-40B4-BE49-F238E27FC236}">
                  <a16:creationId xmlns:a16="http://schemas.microsoft.com/office/drawing/2014/main" id="{9F71F079-7B6E-4998-B758-6BD4448BE064}"/>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8" name="文本框 7">
            <a:extLst>
              <a:ext uri="{FF2B5EF4-FFF2-40B4-BE49-F238E27FC236}">
                <a16:creationId xmlns:a16="http://schemas.microsoft.com/office/drawing/2014/main" id="{BB9AC5FE-9054-421D-AE75-2D2C9B32F4B5}"/>
              </a:ext>
            </a:extLst>
          </p:cNvPr>
          <p:cNvSpPr txBox="1"/>
          <p:nvPr/>
        </p:nvSpPr>
        <p:spPr>
          <a:xfrm>
            <a:off x="-624900" y="904536"/>
            <a:ext cx="4025023"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Task description:</a:t>
            </a:r>
          </a:p>
        </p:txBody>
      </p:sp>
      <p:pic>
        <p:nvPicPr>
          <p:cNvPr id="3" name="图片 2">
            <a:extLst>
              <a:ext uri="{FF2B5EF4-FFF2-40B4-BE49-F238E27FC236}">
                <a16:creationId xmlns:a16="http://schemas.microsoft.com/office/drawing/2014/main" id="{E8D2F169-2B7C-43F7-AAFF-81C3D4B6DFAC}"/>
              </a:ext>
            </a:extLst>
          </p:cNvPr>
          <p:cNvPicPr>
            <a:picLocks noChangeAspect="1"/>
          </p:cNvPicPr>
          <p:nvPr/>
        </p:nvPicPr>
        <p:blipFill>
          <a:blip r:embed="rId3"/>
          <a:stretch>
            <a:fillRect/>
          </a:stretch>
        </p:blipFill>
        <p:spPr>
          <a:xfrm>
            <a:off x="204729" y="1496254"/>
            <a:ext cx="11782541" cy="5001034"/>
          </a:xfrm>
          <a:prstGeom prst="rect">
            <a:avLst/>
          </a:prstGeom>
        </p:spPr>
      </p:pic>
    </p:spTree>
    <p:extLst>
      <p:ext uri="{BB962C8B-B14F-4D97-AF65-F5344CB8AC3E}">
        <p14:creationId xmlns:p14="http://schemas.microsoft.com/office/powerpoint/2010/main" val="1701501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自定义 114">
      <a:dk1>
        <a:sysClr val="windowText" lastClr="000000"/>
      </a:dk1>
      <a:lt1>
        <a:sysClr val="window" lastClr="FFFFFF"/>
      </a:lt1>
      <a:dk2>
        <a:srgbClr val="44546A"/>
      </a:dk2>
      <a:lt2>
        <a:srgbClr val="E7E6E6"/>
      </a:lt2>
      <a:accent1>
        <a:srgbClr val="595959"/>
      </a:accent1>
      <a:accent2>
        <a:srgbClr val="595959"/>
      </a:accent2>
      <a:accent3>
        <a:srgbClr val="595959"/>
      </a:accent3>
      <a:accent4>
        <a:srgbClr val="595959"/>
      </a:accent4>
      <a:accent5>
        <a:srgbClr val="595959"/>
      </a:accent5>
      <a:accent6>
        <a:srgbClr val="595959"/>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2991</TotalTime>
  <Words>2468</Words>
  <Application>Microsoft Office PowerPoint</Application>
  <PresentationFormat>宽屏</PresentationFormat>
  <Paragraphs>204</Paragraphs>
  <Slides>30</Slides>
  <Notes>23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FZHei-B01S</vt:lpstr>
      <vt:lpstr>等线</vt:lpstr>
      <vt:lpstr>等线 Light</vt:lpstr>
      <vt:lpstr>经典综艺体简</vt:lpstr>
      <vt:lpstr>时尚中黑简体</vt:lpstr>
      <vt:lpstr>宋体</vt:lpstr>
      <vt:lpstr>微软雅黑</vt:lpstr>
      <vt:lpstr>Arial</vt:lpstr>
      <vt:lpstr>Calibri</vt:lpstr>
      <vt:lpstr>Cambria Math</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企业介绍</dc:title>
  <dc:creator>第一PPT</dc:creator>
  <cp:keywords>www.1ppt.com</cp:keywords>
  <cp:lastModifiedBy>sdsd</cp:lastModifiedBy>
  <cp:revision>162</cp:revision>
  <dcterms:created xsi:type="dcterms:W3CDTF">2018-04-21T02:59:27Z</dcterms:created>
  <dcterms:modified xsi:type="dcterms:W3CDTF">2019-12-16T17:02:42Z</dcterms:modified>
</cp:coreProperties>
</file>