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60" r:id="rId4"/>
    <p:sldId id="263" r:id="rId5"/>
    <p:sldId id="257" r:id="rId6"/>
    <p:sldId id="259" r:id="rId7"/>
    <p:sldId id="261" r:id="rId8"/>
    <p:sldId id="262" r:id="rId9"/>
    <p:sldId id="264" r:id="rId10"/>
    <p:sldId id="265" r:id="rId11"/>
    <p:sldId id="266" r:id="rId12"/>
    <p:sldId id="267" r:id="rId13"/>
    <p:sldId id="268" r:id="rId14"/>
    <p:sldId id="269" r:id="rId15"/>
    <p:sldId id="273" r:id="rId16"/>
    <p:sldId id="272" r:id="rId17"/>
    <p:sldId id="270" r:id="rId18"/>
    <p:sldId id="27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13" autoAdjust="0"/>
  </p:normalViewPr>
  <p:slideViewPr>
    <p:cSldViewPr snapToGrid="0">
      <p:cViewPr>
        <p:scale>
          <a:sx n="50" d="100"/>
          <a:sy n="50" d="100"/>
        </p:scale>
        <p:origin x="1186" y="4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195AC-14A7-4109-8D63-CE640340FCD2}" type="datetimeFigureOut">
              <a:rPr lang="zh-CN" altLang="en-US" smtClean="0"/>
              <a:t>2019/11/18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17BCE-40FD-41B1-9B29-755F8B6DE60C}" type="slidenum">
              <a:rPr lang="zh-CN" altLang="en-US" smtClean="0"/>
              <a:t>‹#›</a:t>
            </a:fld>
            <a:endParaRPr lang="zh-CN" altLang="en-US"/>
          </a:p>
        </p:txBody>
      </p:sp>
    </p:spTree>
    <p:extLst>
      <p:ext uri="{BB962C8B-B14F-4D97-AF65-F5344CB8AC3E}">
        <p14:creationId xmlns:p14="http://schemas.microsoft.com/office/powerpoint/2010/main" val="2160751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MAML,</a:t>
            </a:r>
            <a:r>
              <a:rPr lang="zh-CN" altLang="en-US" sz="1200" b="0" i="0" kern="1200">
                <a:solidFill>
                  <a:schemeClr val="tx1"/>
                </a:solidFill>
                <a:effectLst/>
                <a:latin typeface="+mn-lt"/>
                <a:ea typeface="+mn-ea"/>
                <a:cs typeface="+mn-cs"/>
              </a:rPr>
              <a:t>一个元学习算法，它是通用的和模型无关的，</a:t>
            </a:r>
            <a:r>
              <a:rPr lang="zh-CN" altLang="en-US" sz="1200" b="1" i="0" kern="1200">
                <a:solidFill>
                  <a:schemeClr val="tx1"/>
                </a:solidFill>
                <a:effectLst/>
                <a:latin typeface="+mn-lt"/>
                <a:ea typeface="+mn-ea"/>
                <a:cs typeface="+mn-cs"/>
              </a:rPr>
              <a:t>它可以直接应用于任何使用了梯度下降法来训练的学习问题和模型</a:t>
            </a:r>
            <a:r>
              <a:rPr lang="zh-CN" altLang="en-US" sz="1200" b="0" i="0" kern="1200">
                <a:solidFill>
                  <a:schemeClr val="tx1"/>
                </a:solidFill>
                <a:effectLst/>
                <a:latin typeface="+mn-lt"/>
                <a:ea typeface="+mn-ea"/>
                <a:cs typeface="+mn-cs"/>
              </a:rPr>
              <a:t>。</a:t>
            </a:r>
            <a:endParaRPr lang="en-US" altLang="zh-CN" sz="1200" b="0" i="0" kern="1200">
              <a:solidFill>
                <a:schemeClr val="tx1"/>
              </a:solidFill>
              <a:effectLst/>
              <a:latin typeface="+mn-lt"/>
              <a:ea typeface="+mn-ea"/>
              <a:cs typeface="+mn-cs"/>
            </a:endParaRPr>
          </a:p>
          <a:p>
            <a:r>
              <a:rPr lang="zh-CN" altLang="en-US" sz="1200" b="0" i="0" kern="1200">
                <a:solidFill>
                  <a:schemeClr val="tx1"/>
                </a:solidFill>
                <a:effectLst/>
                <a:latin typeface="+mn-lt"/>
                <a:ea typeface="+mn-ea"/>
                <a:cs typeface="+mn-cs"/>
              </a:rPr>
              <a:t>核心思想是训练一个模型初始参数，使模型参数在经过一个或多个梯度更新步骤后，用来自新任务的少量数据就能在新任务中表现较好性能。</a:t>
            </a:r>
            <a:endParaRPr lang="en-US" altLang="zh-CN" sz="1200" b="0" i="0" kern="1200">
              <a:solidFill>
                <a:schemeClr val="tx1"/>
              </a:solidFill>
              <a:effectLst/>
              <a:latin typeface="+mn-lt"/>
              <a:ea typeface="+mn-ea"/>
              <a:cs typeface="+mn-cs"/>
            </a:endParaRPr>
          </a:p>
          <a:p>
            <a:r>
              <a:rPr lang="zh-CN" altLang="en-US"/>
              <a:t>构建一个广泛适用于许多任务的内部表示。如果内部表示适合于许多任务，只需稍微微调参数即可产生好的结果（例如，在前馈模型中主要修改顶层权重）。实际上，</a:t>
            </a:r>
            <a:r>
              <a:rPr lang="en-US" altLang="zh-CN"/>
              <a:t>MAML</a:t>
            </a:r>
            <a:r>
              <a:rPr lang="zh-CN" altLang="en-US"/>
              <a:t>算法对模型进行了优化，使其易于快速微调，允许在适合快速学习的空间中进行调整。从动力系统的角度来看，</a:t>
            </a:r>
            <a:r>
              <a:rPr lang="en-US" altLang="zh-CN"/>
              <a:t>MAML</a:t>
            </a:r>
            <a:r>
              <a:rPr lang="zh-CN" altLang="en-US"/>
              <a:t>可以看作是使新任务的损失函数对参数的敏感性最大化，当灵敏度较高时，对参数的局部小更改可能导致损失函数值的大幅变化。</a:t>
            </a:r>
          </a:p>
        </p:txBody>
      </p:sp>
      <p:sp>
        <p:nvSpPr>
          <p:cNvPr id="4" name="灯片编号占位符 3"/>
          <p:cNvSpPr>
            <a:spLocks noGrp="1"/>
          </p:cNvSpPr>
          <p:nvPr>
            <p:ph type="sldNum" sz="quarter" idx="10"/>
          </p:nvPr>
        </p:nvSpPr>
        <p:spPr/>
        <p:txBody>
          <a:bodyPr/>
          <a:lstStyle/>
          <a:p>
            <a:fld id="{82917BCE-40FD-41B1-9B29-755F8B6DE60C}" type="slidenum">
              <a:rPr lang="zh-CN" altLang="en-US" smtClean="0"/>
              <a:t>3</a:t>
            </a:fld>
            <a:endParaRPr lang="zh-CN" altLang="en-US"/>
          </a:p>
        </p:txBody>
      </p:sp>
    </p:spTree>
    <p:extLst>
      <p:ext uri="{BB962C8B-B14F-4D97-AF65-F5344CB8AC3E}">
        <p14:creationId xmlns:p14="http://schemas.microsoft.com/office/powerpoint/2010/main" val="3647405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在元训练期间，我们使用该评估通过“内环”进行区分，并更新编码器，关系和解码器网络参数：</a:t>
            </a:r>
            <a:r>
              <a:rPr lang="en-US" altLang="zh-CN" sz="1200" b="0" i="0" kern="1200" dirty="0" err="1">
                <a:solidFill>
                  <a:schemeClr val="tx1"/>
                </a:solidFill>
                <a:effectLst/>
                <a:latin typeface="+mn-lt"/>
                <a:ea typeface="+mn-ea"/>
                <a:cs typeface="+mn-cs"/>
              </a:rPr>
              <a:t>φe</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φr</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φd</a:t>
            </a:r>
            <a:r>
              <a:rPr lang="zh-CN" altLang="en-US" sz="1200" b="0" i="0" kern="1200" dirty="0">
                <a:solidFill>
                  <a:schemeClr val="tx1"/>
                </a:solidFill>
                <a:effectLst/>
                <a:latin typeface="+mn-lt"/>
                <a:ea typeface="+mn-ea"/>
                <a:cs typeface="+mn-cs"/>
              </a:rPr>
              <a:t>。 通过最小化以下目标来执行元训练：</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zn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 与（</a:t>
            </a:r>
            <a:r>
              <a:rPr lang="en-US" altLang="zh-CN" sz="1200" b="0" i="0" kern="1200" dirty="0">
                <a:solidFill>
                  <a:schemeClr val="tx1"/>
                </a:solidFill>
                <a:effectLst/>
                <a:latin typeface="+mn-lt"/>
                <a:ea typeface="+mn-ea"/>
                <a:cs typeface="+mn-cs"/>
              </a:rPr>
              <a:t>Higgins et al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2017</a:t>
            </a:r>
            <a:r>
              <a:rPr lang="zh-CN" altLang="en-US" sz="1200" b="0" i="0" kern="1200" dirty="0">
                <a:solidFill>
                  <a:schemeClr val="tx1"/>
                </a:solidFill>
                <a:effectLst/>
                <a:latin typeface="+mn-lt"/>
                <a:ea typeface="+mn-ea"/>
                <a:cs typeface="+mn-cs"/>
              </a:rPr>
              <a:t>）中定义的损失相似，我们使用加权</a:t>
            </a:r>
            <a:r>
              <a:rPr lang="en-US" altLang="zh-CN" sz="1200" b="0" i="0" kern="1200" dirty="0">
                <a:solidFill>
                  <a:schemeClr val="tx1"/>
                </a:solidFill>
                <a:effectLst/>
                <a:latin typeface="+mn-lt"/>
                <a:ea typeface="+mn-ea"/>
                <a:cs typeface="+mn-cs"/>
              </a:rPr>
              <a:t>KL</a:t>
            </a:r>
            <a:r>
              <a:rPr lang="zh-CN" altLang="en-US" sz="1200" b="0" i="0" kern="1200" dirty="0">
                <a:solidFill>
                  <a:schemeClr val="tx1"/>
                </a:solidFill>
                <a:effectLst/>
                <a:latin typeface="+mn-lt"/>
                <a:ea typeface="+mn-ea"/>
                <a:cs typeface="+mn-cs"/>
              </a:rPr>
              <a:t>散度项来规范化潜在空间并鼓励生成模型学习非纠缠的嵌入，这也应该通过消除潜在空间梯度维度之间的相关性来简化</a:t>
            </a:r>
            <a:r>
              <a:rPr lang="en-US" altLang="zh-CN" sz="1200" b="0" i="0" kern="1200" dirty="0">
                <a:solidFill>
                  <a:schemeClr val="tx1"/>
                </a:solidFill>
                <a:effectLst/>
                <a:latin typeface="+mn-lt"/>
                <a:ea typeface="+mn-ea"/>
                <a:cs typeface="+mn-cs"/>
              </a:rPr>
              <a:t>LEO“</a:t>
            </a:r>
            <a:r>
              <a:rPr lang="zh-CN" altLang="en-US" sz="1200" b="0" i="0" kern="1200" dirty="0">
                <a:solidFill>
                  <a:schemeClr val="tx1"/>
                </a:solidFill>
                <a:effectLst/>
                <a:latin typeface="+mn-lt"/>
                <a:ea typeface="+mn-ea"/>
                <a:cs typeface="+mn-cs"/>
              </a:rPr>
              <a:t>内环”。</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第三项鼓励编码器和关系网输出接近适配代码的参数初始化，从而在可能的情况下减少适配过程的负担</a:t>
            </a:r>
            <a:endParaRPr lang="zh-CN" altLang="en-US" dirty="0"/>
          </a:p>
        </p:txBody>
      </p:sp>
      <p:sp>
        <p:nvSpPr>
          <p:cNvPr id="4" name="灯片编号占位符 3"/>
          <p:cNvSpPr>
            <a:spLocks noGrp="1"/>
          </p:cNvSpPr>
          <p:nvPr>
            <p:ph type="sldNum" sz="quarter" idx="5"/>
          </p:nvPr>
        </p:nvSpPr>
        <p:spPr/>
        <p:txBody>
          <a:bodyPr/>
          <a:lstStyle/>
          <a:p>
            <a:fld id="{82917BCE-40FD-41B1-9B29-755F8B6DE60C}" type="slidenum">
              <a:rPr lang="zh-CN" altLang="en-US" smtClean="0"/>
              <a:t>15</a:t>
            </a:fld>
            <a:endParaRPr lang="zh-CN" altLang="en-US"/>
          </a:p>
        </p:txBody>
      </p:sp>
    </p:spTree>
    <p:extLst>
      <p:ext uri="{BB962C8B-B14F-4D97-AF65-F5344CB8AC3E}">
        <p14:creationId xmlns:p14="http://schemas.microsoft.com/office/powerpoint/2010/main" val="1433911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917BCE-40FD-41B1-9B29-755F8B6DE60C}" type="slidenum">
              <a:rPr lang="zh-CN" altLang="en-US" smtClean="0"/>
              <a:t>16</a:t>
            </a:fld>
            <a:endParaRPr lang="zh-CN" altLang="en-US"/>
          </a:p>
        </p:txBody>
      </p:sp>
    </p:spTree>
    <p:extLst>
      <p:ext uri="{BB962C8B-B14F-4D97-AF65-F5344CB8AC3E}">
        <p14:creationId xmlns:p14="http://schemas.microsoft.com/office/powerpoint/2010/main" val="1180517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w.r.t.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with respect to </a:t>
            </a:r>
            <a:r>
              <a:rPr lang="zh-CN" altLang="en-US" sz="1200" b="0" i="0" kern="1200" dirty="0">
                <a:solidFill>
                  <a:schemeClr val="tx1"/>
                </a:solidFill>
                <a:effectLst/>
                <a:latin typeface="+mn-lt"/>
                <a:ea typeface="+mn-ea"/>
                <a:cs typeface="+mn-cs"/>
              </a:rPr>
              <a:t>的缩写。关于；谈及，谈到</a:t>
            </a:r>
            <a:endParaRPr lang="zh-CN" altLang="en-US" dirty="0"/>
          </a:p>
        </p:txBody>
      </p:sp>
      <p:sp>
        <p:nvSpPr>
          <p:cNvPr id="4" name="灯片编号占位符 3"/>
          <p:cNvSpPr>
            <a:spLocks noGrp="1"/>
          </p:cNvSpPr>
          <p:nvPr>
            <p:ph type="sldNum" sz="quarter" idx="5"/>
          </p:nvPr>
        </p:nvSpPr>
        <p:spPr/>
        <p:txBody>
          <a:bodyPr/>
          <a:lstStyle/>
          <a:p>
            <a:fld id="{82917BCE-40FD-41B1-9B29-755F8B6DE60C}" type="slidenum">
              <a:rPr lang="zh-CN" altLang="en-US" smtClean="0"/>
              <a:t>17</a:t>
            </a:fld>
            <a:endParaRPr lang="zh-CN" altLang="en-US"/>
          </a:p>
        </p:txBody>
      </p:sp>
    </p:spTree>
    <p:extLst>
      <p:ext uri="{BB962C8B-B14F-4D97-AF65-F5344CB8AC3E}">
        <p14:creationId xmlns:p14="http://schemas.microsoft.com/office/powerpoint/2010/main" val="3742164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4</a:t>
            </a:fld>
            <a:endParaRPr lang="zh-TW" altLang="en-US"/>
          </a:p>
        </p:txBody>
      </p:sp>
    </p:spTree>
    <p:extLst>
      <p:ext uri="{BB962C8B-B14F-4D97-AF65-F5344CB8AC3E}">
        <p14:creationId xmlns:p14="http://schemas.microsoft.com/office/powerpoint/2010/main" val="3686802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a:solidFill>
                  <a:schemeClr val="tx1"/>
                </a:solidFill>
                <a:effectLst/>
                <a:latin typeface="+mn-lt"/>
                <a:ea typeface="+mn-ea"/>
                <a:cs typeface="+mn-cs"/>
              </a:rPr>
              <a:t>作者希望通过改变梯度下降的方向（图</a:t>
            </a:r>
            <a:r>
              <a:rPr lang="en-US" altLang="zh-CN" sz="1200" b="1" i="0" kern="1200">
                <a:solidFill>
                  <a:schemeClr val="tx1"/>
                </a:solidFill>
                <a:effectLst/>
                <a:latin typeface="+mn-lt"/>
                <a:ea typeface="+mn-ea"/>
                <a:cs typeface="+mn-cs"/>
              </a:rPr>
              <a:t>2</a:t>
            </a:r>
            <a:r>
              <a:rPr lang="zh-CN" altLang="en-US" sz="1200" b="1" i="0" kern="1200">
                <a:solidFill>
                  <a:schemeClr val="tx1"/>
                </a:solidFill>
                <a:effectLst/>
                <a:latin typeface="+mn-lt"/>
                <a:ea typeface="+mn-ea"/>
                <a:cs typeface="+mn-cs"/>
              </a:rPr>
              <a:t>所示），找到对于任务分布来说敏感的参数，这些参数细微的改动能引起</a:t>
            </a:r>
            <a:r>
              <a:rPr lang="en-US" altLang="zh-CN" sz="1200" b="1" i="0" kern="1200">
                <a:solidFill>
                  <a:schemeClr val="tx1"/>
                </a:solidFill>
                <a:effectLst/>
                <a:latin typeface="+mn-lt"/>
                <a:ea typeface="+mn-ea"/>
                <a:cs typeface="+mn-cs"/>
              </a:rPr>
              <a:t>loss</a:t>
            </a:r>
            <a:r>
              <a:rPr lang="zh-CN" altLang="en-US" sz="1200" b="1" i="0" kern="1200">
                <a:solidFill>
                  <a:schemeClr val="tx1"/>
                </a:solidFill>
                <a:effectLst/>
                <a:latin typeface="+mn-lt"/>
                <a:ea typeface="+mn-ea"/>
                <a:cs typeface="+mn-cs"/>
              </a:rPr>
              <a:t>函数很大的变化。</a:t>
            </a:r>
            <a:endParaRPr lang="zh-CN" altLang="en-US"/>
          </a:p>
        </p:txBody>
      </p:sp>
      <p:sp>
        <p:nvSpPr>
          <p:cNvPr id="4" name="灯片编号占位符 3"/>
          <p:cNvSpPr>
            <a:spLocks noGrp="1"/>
          </p:cNvSpPr>
          <p:nvPr>
            <p:ph type="sldNum" sz="quarter" idx="10"/>
          </p:nvPr>
        </p:nvSpPr>
        <p:spPr/>
        <p:txBody>
          <a:bodyPr/>
          <a:lstStyle/>
          <a:p>
            <a:fld id="{82917BCE-40FD-41B1-9B29-755F8B6DE60C}" type="slidenum">
              <a:rPr lang="zh-CN" altLang="en-US" smtClean="0"/>
              <a:t>6</a:t>
            </a:fld>
            <a:endParaRPr lang="zh-CN" altLang="en-US"/>
          </a:p>
        </p:txBody>
      </p:sp>
    </p:spTree>
    <p:extLst>
      <p:ext uri="{BB962C8B-B14F-4D97-AF65-F5344CB8AC3E}">
        <p14:creationId xmlns:p14="http://schemas.microsoft.com/office/powerpoint/2010/main" val="3276578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在形式上，我们考虑一个由参数</a:t>
            </a:r>
            <a:r>
              <a:rPr lang="en-US" altLang="zh-CN"/>
              <a:t>[Math Processing Error]\theta</a:t>
            </a:r>
            <a:r>
              <a:rPr lang="el-GR" altLang="zh-CN"/>
              <a:t>θ</a:t>
            </a:r>
            <a:r>
              <a:rPr lang="zh-CN" altLang="en-US"/>
              <a:t>表示的参数化函数</a:t>
            </a:r>
            <a:r>
              <a:rPr lang="en-US" altLang="zh-CN"/>
              <a:t> f</a:t>
            </a:r>
            <a:r>
              <a:rPr lang="el-GR" altLang="zh-CN"/>
              <a:t>θ</a:t>
            </a:r>
            <a:r>
              <a:rPr lang="zh-CN" altLang="en-US"/>
              <a:t>表示的模型。当学习新任务</a:t>
            </a:r>
            <a:r>
              <a:rPr lang="en-US" altLang="zh-CN"/>
              <a:t>Ti</a:t>
            </a:r>
            <a:r>
              <a:rPr lang="zh-CN" altLang="en-US"/>
              <a:t>时，模型参数从</a:t>
            </a:r>
            <a:r>
              <a:rPr lang="el-GR" altLang="zh-CN"/>
              <a:t>θ</a:t>
            </a:r>
            <a:r>
              <a:rPr lang="zh-CN" altLang="en-US"/>
              <a:t>变成</a:t>
            </a:r>
            <a:r>
              <a:rPr lang="en-US" altLang="zh-CN"/>
              <a:t>[Math Processing </a:t>
            </a:r>
            <a:r>
              <a:rPr lang="el-GR" altLang="zh-CN"/>
              <a:t>θ </a:t>
            </a:r>
            <a:r>
              <a:rPr lang="en-US" altLang="zh-CN"/>
              <a:t>i′​	</a:t>
            </a:r>
            <a:r>
              <a:rPr lang="zh-CN" altLang="en-US"/>
              <a:t>。更新后的参数变量</a:t>
            </a:r>
            <a:r>
              <a:rPr lang="el-GR" altLang="zh-CN"/>
              <a:t>θ </a:t>
            </a:r>
            <a:r>
              <a:rPr lang="en-US" altLang="zh-CN"/>
              <a:t>i′​</a:t>
            </a:r>
            <a:r>
              <a:rPr lang="zh-CN" altLang="en-US"/>
              <a:t>是在任务</a:t>
            </a:r>
            <a:r>
              <a:rPr lang="en-US" altLang="zh-CN"/>
              <a:t>Ti</a:t>
            </a:r>
            <a:r>
              <a:rPr lang="zh-CN" altLang="en-US"/>
              <a:t>中经过一到多步梯度下降得到。比如一步梯度更新表示为</a:t>
            </a:r>
            <a:r>
              <a:rPr lang="en-US" altLang="zh-CN"/>
              <a:t>:</a:t>
            </a:r>
          </a:p>
          <a:p>
            <a:r>
              <a:rPr lang="zh-CN" altLang="en-US"/>
              <a:t>步长</a:t>
            </a:r>
            <a:r>
              <a:rPr lang="en-US" altLang="zh-CN"/>
              <a:t>α</a:t>
            </a:r>
            <a:r>
              <a:rPr lang="zh-CN" altLang="en-US"/>
              <a:t>可以固定为超参数或元学习。为了表示简单，我们将在本节的其余部分考虑一步梯度更新，但是使用多步梯度更新是一个简单的扩展。</a:t>
            </a:r>
            <a:endParaRPr lang="en-US" altLang="zh-CN"/>
          </a:p>
          <a:p>
            <a:r>
              <a:rPr lang="zh-CN" altLang="en-US"/>
              <a:t>原文程序中进行了</a:t>
            </a:r>
            <a:r>
              <a:rPr lang="en-US" altLang="zh-CN"/>
              <a:t>5</a:t>
            </a:r>
            <a:r>
              <a:rPr lang="zh-CN" altLang="en-US"/>
              <a:t>次梯度下降，</a:t>
            </a:r>
            <a:r>
              <a:rPr lang="en-US" altLang="zh-CN"/>
              <a:t>α=0.01</a:t>
            </a:r>
            <a:endParaRPr lang="zh-CN" altLang="en-US"/>
          </a:p>
          <a:p>
            <a:endParaRPr lang="en-US" altLang="zh-CN"/>
          </a:p>
        </p:txBody>
      </p:sp>
      <p:sp>
        <p:nvSpPr>
          <p:cNvPr id="4" name="灯片编号占位符 3"/>
          <p:cNvSpPr>
            <a:spLocks noGrp="1"/>
          </p:cNvSpPr>
          <p:nvPr>
            <p:ph type="sldNum" sz="quarter" idx="10"/>
          </p:nvPr>
        </p:nvSpPr>
        <p:spPr/>
        <p:txBody>
          <a:bodyPr/>
          <a:lstStyle/>
          <a:p>
            <a:fld id="{82917BCE-40FD-41B1-9B29-755F8B6DE60C}" type="slidenum">
              <a:rPr lang="zh-CN" altLang="en-US" smtClean="0"/>
              <a:t>7</a:t>
            </a:fld>
            <a:endParaRPr lang="zh-CN" altLang="en-US"/>
          </a:p>
        </p:txBody>
      </p:sp>
    </p:spTree>
    <p:extLst>
      <p:ext uri="{BB962C8B-B14F-4D97-AF65-F5344CB8AC3E}">
        <p14:creationId xmlns:p14="http://schemas.microsoft.com/office/powerpoint/2010/main" val="1663478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lang="zh-TW" altLang="en-US" i="1" smtClean="0">
                        <a:latin typeface="Cambria Math" panose="02040503050406030204" pitchFamily="18" charset="0"/>
                      </a:rPr>
                      <m:t>𝛽</m:t>
                    </m:r>
                  </m:oMath>
                </a14:m>
                <a:r>
                  <a:rPr lang="en-US" altLang="zh-CN"/>
                  <a:t>=0.001</a:t>
                </a:r>
                <a:r>
                  <a:rPr lang="zh-CN" altLang="en-US"/>
                  <a:t>，进行一次随机梯度下降。</a:t>
                </a:r>
                <a:endParaRPr lang="en-US" altLang="zh-CN"/>
              </a:p>
              <a:p>
                <a:r>
                  <a:rPr lang="zh-CN" altLang="en-US"/>
                  <a:t>并不在意是否在</a:t>
                </a:r>
                <a:r>
                  <a:rPr lang="en-US" altLang="zh-CN"/>
                  <a:t>train task</a:t>
                </a:r>
                <a:r>
                  <a:rPr lang="zh-CN" altLang="en-US"/>
                  <a:t>上损失最小，而是在乎通过</a:t>
                </a:r>
                <a14:m>
                  <m:oMath xmlns:m="http://schemas.openxmlformats.org/officeDocument/2006/math">
                    <m:r>
                      <a:rPr lang="zh-CN" altLang="en-US" i="1" smtClean="0">
                        <a:latin typeface="Cambria Math" panose="02040503050406030204" pitchFamily="18" charset="0"/>
                      </a:rPr>
                      <m:t>𝜃</m:t>
                    </m:r>
                  </m:oMath>
                </a14:m>
                <a:r>
                  <a:rPr lang="zh-CN" altLang="en-US"/>
                  <a:t>训练出来的</a:t>
                </a:r>
                <a14:m>
                  <m:oMath xmlns:m="http://schemas.openxmlformats.org/officeDocument/2006/math">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oMath>
                </a14:m>
                <a:r>
                  <a:rPr lang="zh-CN" altLang="en-US"/>
                  <a:t>表现如何，更关心</a:t>
                </a:r>
                <a14:m>
                  <m:oMath xmlns:m="http://schemas.openxmlformats.org/officeDocument/2006/math">
                    <m:r>
                      <a:rPr lang="zh-CN" altLang="en-US" i="1" smtClean="0">
                        <a:latin typeface="Cambria Math" panose="02040503050406030204" pitchFamily="18" charset="0"/>
                      </a:rPr>
                      <m:t>𝜃</m:t>
                    </m:r>
                  </m:oMath>
                </a14:m>
                <a:r>
                  <a:rPr lang="zh-CN" altLang="en-US"/>
                  <a:t>的潜力</a:t>
                </a:r>
              </a:p>
            </p:txBody>
          </p:sp>
        </mc:Choice>
        <mc:Fallback xmlns="">
          <p:sp>
            <p:nvSpPr>
              <p:cNvPr id="3" name="备注占位符 2"/>
              <p:cNvSpPr>
                <a:spLocks noGrp="1"/>
              </p:cNvSpPr>
              <p:nvPr>
                <p:ph type="body" idx="1"/>
              </p:nvPr>
            </p:nvSpPr>
            <p:spPr/>
            <p:txBody>
              <a:bodyPr/>
              <a:lstStyle/>
              <a:p>
                <a:pPr/>
                <a:r>
                  <a:rPr lang="zh-TW" altLang="en-US" i="0" smtClean="0">
                    <a:latin typeface="Cambria Math" panose="02040503050406030204" pitchFamily="18" charset="0"/>
                  </a:rPr>
                  <a:t>𝛽</a:t>
                </a:r>
                <a:r>
                  <a:rPr lang="en-US" altLang="zh-CN" smtClean="0"/>
                  <a:t>=0.001</a:t>
                </a:r>
                <a:r>
                  <a:rPr lang="zh-CN" altLang="en-US" smtClean="0"/>
                  <a:t>，进行一次随机梯度下降。</a:t>
                </a:r>
                <a:endParaRPr lang="en-US" altLang="zh-CN" smtClean="0"/>
              </a:p>
              <a:p>
                <a:pPr/>
                <a:r>
                  <a:rPr lang="zh-CN" altLang="en-US" smtClean="0"/>
                  <a:t>并不在意是否在</a:t>
                </a:r>
                <a:r>
                  <a:rPr lang="en-US" altLang="zh-CN" smtClean="0"/>
                  <a:t>train task</a:t>
                </a:r>
                <a:r>
                  <a:rPr lang="zh-CN" altLang="en-US" smtClean="0"/>
                  <a:t>上损失最小，而是在乎通过</a:t>
                </a:r>
                <a:r>
                  <a:rPr lang="zh-CN" altLang="en-US" i="0" smtClean="0">
                    <a:latin typeface="Cambria Math" panose="02040503050406030204" pitchFamily="18" charset="0"/>
                  </a:rPr>
                  <a:t>𝜃</a:t>
                </a:r>
                <a:r>
                  <a:rPr lang="zh-CN" altLang="en-US" smtClean="0"/>
                  <a:t>训练出来的</a:t>
                </a:r>
                <a:r>
                  <a:rPr lang="zh-CN" altLang="en-US" i="0" smtClean="0">
                    <a:latin typeface="Cambria Math" panose="02040503050406030204" pitchFamily="18" charset="0"/>
                  </a:rPr>
                  <a:t>𝜃</a:t>
                </a:r>
                <a:r>
                  <a:rPr lang="en-US" altLang="zh-CN" i="0" smtClean="0">
                    <a:latin typeface="Cambria Math" panose="02040503050406030204" pitchFamily="18" charset="0"/>
                  </a:rPr>
                  <a:t>_</a:t>
                </a:r>
                <a:r>
                  <a:rPr lang="en-US" altLang="zh-CN" b="0" i="0" smtClean="0">
                    <a:latin typeface="Cambria Math" panose="02040503050406030204" pitchFamily="18" charset="0"/>
                  </a:rPr>
                  <a:t>𝑖^′</a:t>
                </a:r>
                <a:r>
                  <a:rPr lang="zh-CN" altLang="en-US" smtClean="0"/>
                  <a:t>表现如何，更关心</a:t>
                </a:r>
                <a:r>
                  <a:rPr lang="zh-CN" altLang="en-US" i="0" smtClean="0">
                    <a:latin typeface="Cambria Math" panose="02040503050406030204" pitchFamily="18" charset="0"/>
                  </a:rPr>
                  <a:t>𝜃</a:t>
                </a:r>
                <a:r>
                  <a:rPr lang="zh-CN" altLang="en-US" smtClean="0"/>
                  <a:t>的潜力</a:t>
                </a:r>
                <a:endParaRPr lang="zh-CN" altLang="en-US"/>
              </a:p>
            </p:txBody>
          </p:sp>
        </mc:Fallback>
      </mc:AlternateContent>
      <p:sp>
        <p:nvSpPr>
          <p:cNvPr id="4" name="灯片编号占位符 3"/>
          <p:cNvSpPr>
            <a:spLocks noGrp="1"/>
          </p:cNvSpPr>
          <p:nvPr>
            <p:ph type="sldNum" sz="quarter" idx="10"/>
          </p:nvPr>
        </p:nvSpPr>
        <p:spPr/>
        <p:txBody>
          <a:bodyPr/>
          <a:lstStyle/>
          <a:p>
            <a:fld id="{82917BCE-40FD-41B1-9B29-755F8B6DE60C}" type="slidenum">
              <a:rPr lang="zh-CN" altLang="en-US" smtClean="0"/>
              <a:t>8</a:t>
            </a:fld>
            <a:endParaRPr lang="zh-CN" altLang="en-US"/>
          </a:p>
        </p:txBody>
      </p:sp>
    </p:spTree>
    <p:extLst>
      <p:ext uri="{BB962C8B-B14F-4D97-AF65-F5344CB8AC3E}">
        <p14:creationId xmlns:p14="http://schemas.microsoft.com/office/powerpoint/2010/main" val="2592978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a:solidFill>
                  <a:schemeClr val="tx1"/>
                </a:solidFill>
                <a:effectLst/>
                <a:latin typeface="+mn-lt"/>
                <a:ea typeface="+mn-ea"/>
                <a:cs typeface="+mn-cs"/>
              </a:rPr>
              <a:t>步骤</a:t>
            </a:r>
            <a:r>
              <a:rPr lang="en-US" altLang="zh-CN" sz="1200" b="1" i="0" kern="1200">
                <a:solidFill>
                  <a:schemeClr val="tx1"/>
                </a:solidFill>
                <a:effectLst/>
                <a:latin typeface="+mn-lt"/>
                <a:ea typeface="+mn-ea"/>
                <a:cs typeface="+mn-cs"/>
              </a:rPr>
              <a:t>5,</a:t>
            </a:r>
            <a:r>
              <a:rPr lang="zh-CN" altLang="en-US" sz="1200" b="0" i="0" kern="1200">
                <a:solidFill>
                  <a:schemeClr val="tx1"/>
                </a:solidFill>
                <a:effectLst/>
                <a:latin typeface="+mn-lt"/>
                <a:ea typeface="+mn-ea"/>
                <a:cs typeface="+mn-cs"/>
              </a:rPr>
              <a:t>对利用</a:t>
            </a:r>
            <a:r>
              <a:rPr lang="en-US" altLang="zh-CN" sz="1200" b="0" i="0" kern="1200">
                <a:solidFill>
                  <a:schemeClr val="tx1"/>
                </a:solidFill>
                <a:effectLst/>
                <a:latin typeface="+mn-lt"/>
                <a:ea typeface="+mn-ea"/>
                <a:cs typeface="+mn-cs"/>
              </a:rPr>
              <a:t>batch</a:t>
            </a:r>
            <a:r>
              <a:rPr lang="zh-CN" altLang="en-US" sz="1200" b="0" i="0" kern="1200">
                <a:solidFill>
                  <a:schemeClr val="tx1"/>
                </a:solidFill>
                <a:effectLst/>
                <a:latin typeface="+mn-lt"/>
                <a:ea typeface="+mn-ea"/>
                <a:cs typeface="+mn-cs"/>
              </a:rPr>
              <a:t>中的某一个</a:t>
            </a:r>
            <a:r>
              <a:rPr lang="en-US" altLang="zh-CN" sz="1200" b="0" i="0" kern="1200">
                <a:solidFill>
                  <a:schemeClr val="tx1"/>
                </a:solidFill>
                <a:effectLst/>
                <a:latin typeface="+mn-lt"/>
                <a:ea typeface="+mn-ea"/>
                <a:cs typeface="+mn-cs"/>
              </a:rPr>
              <a:t>task</a:t>
            </a:r>
            <a:r>
              <a:rPr lang="zh-CN" altLang="en-US" sz="1200" b="0" i="0" kern="1200">
                <a:solidFill>
                  <a:schemeClr val="tx1"/>
                </a:solidFill>
                <a:effectLst/>
                <a:latin typeface="+mn-lt"/>
                <a:ea typeface="+mn-ea"/>
                <a:cs typeface="+mn-cs"/>
              </a:rPr>
              <a:t>中的</a:t>
            </a:r>
            <a:r>
              <a:rPr lang="en-US" altLang="zh-CN" sz="1200" b="0" i="0" kern="1200">
                <a:solidFill>
                  <a:schemeClr val="tx1"/>
                </a:solidFill>
                <a:effectLst/>
                <a:latin typeface="+mn-lt"/>
                <a:ea typeface="+mn-ea"/>
                <a:cs typeface="+mn-cs"/>
              </a:rPr>
              <a:t>support set</a:t>
            </a:r>
            <a:r>
              <a:rPr lang="zh-CN" altLang="en-US" sz="1200" b="0" i="0" kern="1200">
                <a:solidFill>
                  <a:schemeClr val="tx1"/>
                </a:solidFill>
                <a:effectLst/>
                <a:latin typeface="+mn-lt"/>
                <a:ea typeface="+mn-ea"/>
                <a:cs typeface="+mn-cs"/>
              </a:rPr>
              <a:t>，计算每个参数的梯度。</a:t>
            </a:r>
            <a:endParaRPr lang="en-US" altLang="zh-CN" sz="1200" b="0" i="0" kern="1200">
              <a:solidFill>
                <a:schemeClr val="tx1"/>
              </a:solidFill>
              <a:effectLst/>
              <a:latin typeface="+mn-lt"/>
              <a:ea typeface="+mn-ea"/>
              <a:cs typeface="+mn-cs"/>
            </a:endParaRPr>
          </a:p>
          <a:p>
            <a:r>
              <a:rPr lang="zh-CN" altLang="en-US" sz="1200" b="1" i="0" kern="1200">
                <a:solidFill>
                  <a:schemeClr val="tx1"/>
                </a:solidFill>
                <a:effectLst/>
                <a:latin typeface="+mn-lt"/>
                <a:ea typeface="+mn-ea"/>
                <a:cs typeface="+mn-cs"/>
              </a:rPr>
              <a:t>步骤</a:t>
            </a:r>
            <a:r>
              <a:rPr lang="en-US" altLang="zh-CN" sz="1200" b="1" i="0" kern="1200">
                <a:solidFill>
                  <a:schemeClr val="tx1"/>
                </a:solidFill>
                <a:effectLst/>
                <a:latin typeface="+mn-lt"/>
                <a:ea typeface="+mn-ea"/>
                <a:cs typeface="+mn-cs"/>
              </a:rPr>
              <a:t>8</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对应第二次梯度更新的过程。</a:t>
            </a:r>
            <a:r>
              <a:rPr lang="en-US" altLang="zh-CN" sz="1200" b="0" i="0" kern="1200">
                <a:solidFill>
                  <a:schemeClr val="tx1"/>
                </a:solidFill>
                <a:effectLst/>
                <a:latin typeface="+mn-lt"/>
                <a:ea typeface="+mn-ea"/>
                <a:cs typeface="+mn-cs"/>
              </a:rPr>
              <a:t>loss</a:t>
            </a:r>
            <a:r>
              <a:rPr lang="zh-CN" altLang="en-US" sz="1200" b="0" i="0" kern="1200">
                <a:solidFill>
                  <a:schemeClr val="tx1"/>
                </a:solidFill>
                <a:effectLst/>
                <a:latin typeface="+mn-lt"/>
                <a:ea typeface="+mn-ea"/>
                <a:cs typeface="+mn-cs"/>
              </a:rPr>
              <a:t>计算方法，大致与步骤</a:t>
            </a:r>
            <a:r>
              <a:rPr lang="en-US" altLang="zh-CN" sz="1200" b="0" i="0" kern="1200">
                <a:solidFill>
                  <a:schemeClr val="tx1"/>
                </a:solidFill>
                <a:effectLst/>
                <a:latin typeface="+mn-lt"/>
                <a:ea typeface="+mn-ea"/>
                <a:cs typeface="+mn-cs"/>
              </a:rPr>
              <a:t>5</a:t>
            </a:r>
            <a:r>
              <a:rPr lang="zh-CN" altLang="en-US" sz="1200" b="0" i="0" kern="1200">
                <a:solidFill>
                  <a:schemeClr val="tx1"/>
                </a:solidFill>
                <a:effectLst/>
                <a:latin typeface="+mn-lt"/>
                <a:ea typeface="+mn-ea"/>
                <a:cs typeface="+mn-cs"/>
              </a:rPr>
              <a:t>相同，但是不同点有两处。</a:t>
            </a:r>
            <a:r>
              <a:rPr lang="en-US" altLang="zh-CN" sz="1200" b="0" i="0" kern="1200">
                <a:solidFill>
                  <a:schemeClr val="tx1"/>
                </a:solidFill>
                <a:effectLst/>
                <a:latin typeface="+mn-lt"/>
                <a:ea typeface="+mn-ea"/>
                <a:cs typeface="+mn-cs"/>
              </a:rPr>
              <a:t>1.</a:t>
            </a:r>
            <a:r>
              <a:rPr lang="zh-CN" altLang="en-US" sz="1200" b="0" i="0" kern="1200">
                <a:solidFill>
                  <a:schemeClr val="tx1"/>
                </a:solidFill>
                <a:effectLst/>
                <a:latin typeface="+mn-lt"/>
                <a:ea typeface="+mn-ea"/>
                <a:cs typeface="+mn-cs"/>
              </a:rPr>
              <a:t>不再是分别利用每个</a:t>
            </a:r>
            <a:r>
              <a:rPr lang="en-US" altLang="zh-CN" sz="1200" b="0" i="0" kern="1200">
                <a:solidFill>
                  <a:schemeClr val="tx1"/>
                </a:solidFill>
                <a:effectLst/>
                <a:latin typeface="+mn-lt"/>
                <a:ea typeface="+mn-ea"/>
                <a:cs typeface="+mn-cs"/>
              </a:rPr>
              <a:t>task</a:t>
            </a:r>
            <a:r>
              <a:rPr lang="zh-CN" altLang="en-US" sz="1200" b="0" i="0" kern="1200">
                <a:solidFill>
                  <a:schemeClr val="tx1"/>
                </a:solidFill>
                <a:effectLst/>
                <a:latin typeface="+mn-lt"/>
                <a:ea typeface="+mn-ea"/>
                <a:cs typeface="+mn-cs"/>
              </a:rPr>
              <a:t>的</a:t>
            </a:r>
            <a:r>
              <a:rPr lang="en-US" altLang="zh-CN" sz="1200" b="0" i="0" kern="1200">
                <a:solidFill>
                  <a:schemeClr val="tx1"/>
                </a:solidFill>
                <a:effectLst/>
                <a:latin typeface="+mn-lt"/>
                <a:ea typeface="+mn-ea"/>
                <a:cs typeface="+mn-cs"/>
              </a:rPr>
              <a:t>loss</a:t>
            </a:r>
            <a:r>
              <a:rPr lang="zh-CN" altLang="en-US" sz="1200" b="0" i="0" kern="1200">
                <a:solidFill>
                  <a:schemeClr val="tx1"/>
                </a:solidFill>
                <a:effectLst/>
                <a:latin typeface="+mn-lt"/>
                <a:ea typeface="+mn-ea"/>
                <a:cs typeface="+mn-cs"/>
              </a:rPr>
              <a:t>更新梯度，而是像常见的模型训练过程一样，计算一个</a:t>
            </a:r>
            <a:r>
              <a:rPr lang="en-US" altLang="zh-CN" sz="1200" b="0" i="0" kern="1200">
                <a:solidFill>
                  <a:schemeClr val="tx1"/>
                </a:solidFill>
                <a:effectLst/>
                <a:latin typeface="+mn-lt"/>
                <a:ea typeface="+mn-ea"/>
                <a:cs typeface="+mn-cs"/>
              </a:rPr>
              <a:t>batch</a:t>
            </a:r>
            <a:r>
              <a:rPr lang="zh-CN" altLang="en-US" sz="1200" b="0" i="0" kern="1200">
                <a:solidFill>
                  <a:schemeClr val="tx1"/>
                </a:solidFill>
                <a:effectLst/>
                <a:latin typeface="+mn-lt"/>
                <a:ea typeface="+mn-ea"/>
                <a:cs typeface="+mn-cs"/>
              </a:rPr>
              <a:t>的</a:t>
            </a:r>
            <a:r>
              <a:rPr lang="en-US" altLang="zh-CN" sz="1200" b="0" i="0" kern="1200">
                <a:solidFill>
                  <a:schemeClr val="tx1"/>
                </a:solidFill>
                <a:effectLst/>
                <a:latin typeface="+mn-lt"/>
                <a:ea typeface="+mn-ea"/>
                <a:cs typeface="+mn-cs"/>
              </a:rPr>
              <a:t>loss</a:t>
            </a:r>
            <a:r>
              <a:rPr lang="zh-CN" altLang="en-US" sz="1200" b="0" i="0" kern="1200">
                <a:solidFill>
                  <a:schemeClr val="tx1"/>
                </a:solidFill>
                <a:effectLst/>
                <a:latin typeface="+mn-lt"/>
                <a:ea typeface="+mn-ea"/>
                <a:cs typeface="+mn-cs"/>
              </a:rPr>
              <a:t>总和，对梯度进行随机梯度下降</a:t>
            </a:r>
            <a:r>
              <a:rPr lang="en-US" altLang="zh-CN" sz="1200" b="0" i="0" kern="1200">
                <a:solidFill>
                  <a:schemeClr val="tx1"/>
                </a:solidFill>
                <a:effectLst/>
                <a:latin typeface="+mn-lt"/>
                <a:ea typeface="+mn-ea"/>
                <a:cs typeface="+mn-cs"/>
              </a:rPr>
              <a:t>SGD</a:t>
            </a:r>
            <a:r>
              <a:rPr lang="zh-CN" altLang="en-US" sz="1200" b="0" i="0" kern="1200">
                <a:solidFill>
                  <a:schemeClr val="tx1"/>
                </a:solidFill>
                <a:effectLst/>
                <a:latin typeface="+mn-lt"/>
                <a:ea typeface="+mn-ea"/>
                <a:cs typeface="+mn-cs"/>
              </a:rPr>
              <a:t>。</a:t>
            </a:r>
            <a:r>
              <a:rPr lang="en-US" altLang="zh-CN" sz="1200" b="0" i="0" kern="1200">
                <a:solidFill>
                  <a:schemeClr val="tx1"/>
                </a:solidFill>
                <a:effectLst/>
                <a:latin typeface="+mn-lt"/>
                <a:ea typeface="+mn-ea"/>
                <a:cs typeface="+mn-cs"/>
              </a:rPr>
              <a:t>2.</a:t>
            </a:r>
            <a:r>
              <a:rPr lang="zh-CN" altLang="en-US" sz="1200" b="0" i="0" kern="1200">
                <a:solidFill>
                  <a:schemeClr val="tx1"/>
                </a:solidFill>
                <a:effectLst/>
                <a:latin typeface="+mn-lt"/>
                <a:ea typeface="+mn-ea"/>
                <a:cs typeface="+mn-cs"/>
              </a:rPr>
              <a:t>这里参与计算的样本，是</a:t>
            </a:r>
            <a:r>
              <a:rPr lang="en-US" altLang="zh-CN" sz="1200" b="0" i="0" kern="1200">
                <a:solidFill>
                  <a:schemeClr val="tx1"/>
                </a:solidFill>
                <a:effectLst/>
                <a:latin typeface="+mn-lt"/>
                <a:ea typeface="+mn-ea"/>
                <a:cs typeface="+mn-cs"/>
              </a:rPr>
              <a:t>task</a:t>
            </a:r>
            <a:r>
              <a:rPr lang="zh-CN" altLang="en-US" sz="1200" b="0" i="0" kern="1200">
                <a:solidFill>
                  <a:schemeClr val="tx1"/>
                </a:solidFill>
                <a:effectLst/>
                <a:latin typeface="+mn-lt"/>
                <a:ea typeface="+mn-ea"/>
                <a:cs typeface="+mn-cs"/>
              </a:rPr>
              <a:t>中的</a:t>
            </a:r>
            <a:r>
              <a:rPr lang="en-US" altLang="zh-CN" sz="1200" b="1" i="0" kern="1200">
                <a:solidFill>
                  <a:schemeClr val="tx1"/>
                </a:solidFill>
                <a:effectLst/>
                <a:latin typeface="+mn-lt"/>
                <a:ea typeface="+mn-ea"/>
                <a:cs typeface="+mn-cs"/>
              </a:rPr>
              <a:t>query set</a:t>
            </a:r>
          </a:p>
          <a:p>
            <a:r>
              <a:rPr lang="zh-CN" altLang="en-US"/>
              <a:t>程序中体现，论文中未体现。</a:t>
            </a:r>
          </a:p>
        </p:txBody>
      </p:sp>
      <p:sp>
        <p:nvSpPr>
          <p:cNvPr id="4" name="灯片编号占位符 3"/>
          <p:cNvSpPr>
            <a:spLocks noGrp="1"/>
          </p:cNvSpPr>
          <p:nvPr>
            <p:ph type="sldNum" sz="quarter" idx="10"/>
          </p:nvPr>
        </p:nvSpPr>
        <p:spPr/>
        <p:txBody>
          <a:bodyPr/>
          <a:lstStyle/>
          <a:p>
            <a:fld id="{82917BCE-40FD-41B1-9B29-755F8B6DE60C}" type="slidenum">
              <a:rPr lang="zh-CN" altLang="en-US" smtClean="0"/>
              <a:t>9</a:t>
            </a:fld>
            <a:endParaRPr lang="zh-CN" altLang="en-US"/>
          </a:p>
        </p:txBody>
      </p:sp>
    </p:spTree>
    <p:extLst>
      <p:ext uri="{BB962C8B-B14F-4D97-AF65-F5344CB8AC3E}">
        <p14:creationId xmlns:p14="http://schemas.microsoft.com/office/powerpoint/2010/main" val="1286245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基于梯度的元学习技术当在极低数据体系中的高维参数空间上操作时，它们具有实际困难。</a:t>
            </a:r>
            <a:endParaRPr lang="en-US" altLang="zh-CN"/>
          </a:p>
          <a:p>
            <a:r>
              <a:rPr lang="zh-CN" altLang="en-US" sz="1200" b="0" i="0" kern="1200">
                <a:solidFill>
                  <a:schemeClr val="tx1"/>
                </a:solidFill>
                <a:effectLst/>
                <a:latin typeface="+mn-lt"/>
                <a:ea typeface="+mn-ea"/>
                <a:cs typeface="+mn-cs"/>
              </a:rPr>
              <a:t>通过学习模型参数的数据依赖潜在生成表示，并在这个低维潜在空间中执行基于梯度的元学习，可以绕过这些限制。</a:t>
            </a:r>
            <a:endParaRPr lang="en-US" altLang="zh-CN" sz="1200" b="0" i="0" kern="1200">
              <a:solidFill>
                <a:schemeClr val="tx1"/>
              </a:solidFill>
              <a:effectLst/>
              <a:latin typeface="+mn-lt"/>
              <a:ea typeface="+mn-ea"/>
              <a:cs typeface="+mn-cs"/>
            </a:endParaRPr>
          </a:p>
          <a:p>
            <a:r>
              <a:rPr lang="zh-CN" altLang="en-US" sz="1200" b="0" i="0" kern="1200">
                <a:solidFill>
                  <a:schemeClr val="tx1"/>
                </a:solidFill>
                <a:effectLst/>
                <a:latin typeface="+mn-lt"/>
                <a:ea typeface="+mn-ea"/>
                <a:cs typeface="+mn-cs"/>
              </a:rPr>
              <a:t>潜在嵌入优化（</a:t>
            </a:r>
            <a:r>
              <a:rPr lang="en-US" altLang="zh-CN" sz="1200" b="0" i="0" kern="1200">
                <a:solidFill>
                  <a:schemeClr val="tx1"/>
                </a:solidFill>
                <a:effectLst/>
                <a:latin typeface="+mn-lt"/>
                <a:ea typeface="+mn-ea"/>
                <a:cs typeface="+mn-cs"/>
              </a:rPr>
              <a:t>LEO</a:t>
            </a:r>
            <a:r>
              <a:rPr lang="zh-CN" altLang="en-US" sz="1200" b="0" i="0" kern="1200">
                <a:solidFill>
                  <a:schemeClr val="tx1"/>
                </a:solidFill>
                <a:effectLst/>
                <a:latin typeface="+mn-lt"/>
                <a:ea typeface="+mn-ea"/>
                <a:cs typeface="+mn-cs"/>
              </a:rPr>
              <a:t>），将基于梯度的自适应过程与模型参数的基础高维空间分离。</a:t>
            </a:r>
            <a:endParaRPr lang="zh-CN" altLang="en-US"/>
          </a:p>
        </p:txBody>
      </p:sp>
      <p:sp>
        <p:nvSpPr>
          <p:cNvPr id="4" name="灯片编号占位符 3"/>
          <p:cNvSpPr>
            <a:spLocks noGrp="1"/>
          </p:cNvSpPr>
          <p:nvPr>
            <p:ph type="sldNum" sz="quarter" idx="10"/>
          </p:nvPr>
        </p:nvSpPr>
        <p:spPr/>
        <p:txBody>
          <a:bodyPr/>
          <a:lstStyle/>
          <a:p>
            <a:fld id="{82917BCE-40FD-41B1-9B29-755F8B6DE60C}" type="slidenum">
              <a:rPr lang="zh-CN" altLang="en-US" smtClean="0"/>
              <a:t>11</a:t>
            </a:fld>
            <a:endParaRPr lang="zh-CN" altLang="en-US"/>
          </a:p>
        </p:txBody>
      </p:sp>
    </p:spTree>
    <p:extLst>
      <p:ext uri="{BB962C8B-B14F-4D97-AF65-F5344CB8AC3E}">
        <p14:creationId xmlns:p14="http://schemas.microsoft.com/office/powerpoint/2010/main" val="3389568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解码器：随机模型参数生成</a:t>
            </a:r>
            <a:endParaRPr lang="en-US" altLang="zh-CN" dirty="0"/>
          </a:p>
          <a:p>
            <a:r>
              <a:rPr lang="zh-CN" altLang="en-US" dirty="0"/>
              <a:t>输出类别参数</a:t>
            </a:r>
            <a:r>
              <a:rPr lang="en-US" altLang="zh-CN" dirty="0" err="1"/>
              <a:t>wn</a:t>
            </a:r>
            <a:endParaRPr lang="zh-CN" altLang="en-US" dirty="0"/>
          </a:p>
        </p:txBody>
      </p:sp>
      <p:sp>
        <p:nvSpPr>
          <p:cNvPr id="4" name="灯片编号占位符 3"/>
          <p:cNvSpPr>
            <a:spLocks noGrp="1"/>
          </p:cNvSpPr>
          <p:nvPr>
            <p:ph type="sldNum" sz="quarter" idx="5"/>
          </p:nvPr>
        </p:nvSpPr>
        <p:spPr/>
        <p:txBody>
          <a:bodyPr/>
          <a:lstStyle/>
          <a:p>
            <a:fld id="{82917BCE-40FD-41B1-9B29-755F8B6DE60C}" type="slidenum">
              <a:rPr lang="zh-CN" altLang="en-US" smtClean="0"/>
              <a:t>13</a:t>
            </a:fld>
            <a:endParaRPr lang="zh-CN" altLang="en-US"/>
          </a:p>
        </p:txBody>
      </p:sp>
    </p:spTree>
    <p:extLst>
      <p:ext uri="{BB962C8B-B14F-4D97-AF65-F5344CB8AC3E}">
        <p14:creationId xmlns:p14="http://schemas.microsoft.com/office/powerpoint/2010/main" val="2728990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给定解码后的参数，我们可以使用交叉熵函数定义“内环”分类损失，如下所示：</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重要的是要注意，解码器</a:t>
            </a:r>
            <a:r>
              <a:rPr lang="en-US" altLang="zh-CN" sz="1200" b="0" i="0" kern="1200" dirty="0" err="1">
                <a:solidFill>
                  <a:schemeClr val="tx1"/>
                </a:solidFill>
                <a:effectLst/>
                <a:latin typeface="+mn-lt"/>
                <a:ea typeface="+mn-ea"/>
                <a:cs typeface="+mn-cs"/>
              </a:rPr>
              <a:t>gφ</a:t>
            </a:r>
            <a:r>
              <a:rPr lang="zh-CN" altLang="en-US" sz="1200" b="0" i="0" kern="1200" dirty="0">
                <a:solidFill>
                  <a:schemeClr val="tx1"/>
                </a:solidFill>
                <a:effectLst/>
                <a:latin typeface="+mn-lt"/>
                <a:ea typeface="+mn-ea"/>
                <a:cs typeface="+mn-cs"/>
              </a:rPr>
              <a:t>在潜空间</a:t>
            </a:r>
            <a:r>
              <a:rPr lang="en-US" altLang="zh-CN" sz="1200" b="0" i="0" kern="1200" dirty="0">
                <a:solidFill>
                  <a:schemeClr val="tx1"/>
                </a:solidFill>
                <a:effectLst/>
                <a:latin typeface="+mn-lt"/>
                <a:ea typeface="+mn-ea"/>
                <a:cs typeface="+mn-cs"/>
              </a:rPr>
              <a:t>Z</a:t>
            </a:r>
            <a:r>
              <a:rPr lang="zh-CN" altLang="en-US" sz="1200" b="0" i="0" kern="1200" dirty="0">
                <a:solidFill>
                  <a:schemeClr val="tx1"/>
                </a:solidFill>
                <a:effectLst/>
                <a:latin typeface="+mn-lt"/>
                <a:ea typeface="+mn-ea"/>
                <a:cs typeface="+mn-cs"/>
              </a:rPr>
              <a:t>和高维模型参数空间</a:t>
            </a:r>
            <a:r>
              <a:rPr lang="en-US" altLang="zh-CN" sz="1200" b="0" i="0" kern="1200" dirty="0">
                <a:solidFill>
                  <a:schemeClr val="tx1"/>
                </a:solidFill>
                <a:effectLst/>
                <a:latin typeface="+mn-lt"/>
                <a:ea typeface="+mn-ea"/>
                <a:cs typeface="+mn-cs"/>
              </a:rPr>
              <a:t>Θ</a:t>
            </a:r>
            <a:r>
              <a:rPr lang="zh-CN" altLang="en-US" sz="1200" b="0" i="0" kern="1200" dirty="0">
                <a:solidFill>
                  <a:schemeClr val="tx1"/>
                </a:solidFill>
                <a:effectLst/>
                <a:latin typeface="+mn-lt"/>
                <a:ea typeface="+mn-ea"/>
                <a:cs typeface="+mn-cs"/>
              </a:rPr>
              <a:t>之间存在微分映射。 首先，这允许关于训练损失的潜码基于梯度的优化，</a:t>
            </a:r>
            <a:endParaRPr lang="en-US" altLang="zh-CN" sz="1200" b="0" i="0" kern="1200" dirty="0">
              <a:solidFill>
                <a:schemeClr val="tx1"/>
              </a:solidFill>
              <a:effectLst/>
              <a:latin typeface="+mn-lt"/>
              <a:ea typeface="+mn-ea"/>
              <a:cs typeface="+mn-cs"/>
            </a:endParaRPr>
          </a:p>
          <a:p>
            <a:r>
              <a:rPr lang="zh-CN" altLang="en-US" dirty="0"/>
              <a:t>解码器</a:t>
            </a:r>
            <a:r>
              <a:rPr lang="en-US" altLang="zh-CN" dirty="0" err="1"/>
              <a:t>gφd</a:t>
            </a:r>
            <a:r>
              <a:rPr lang="zh-CN" altLang="en-US" dirty="0"/>
              <a:t>会将适应的潜在代码</a:t>
            </a:r>
            <a:r>
              <a:rPr lang="en-US" altLang="zh-CN" dirty="0" err="1"/>
              <a:t>z'n</a:t>
            </a:r>
            <a:r>
              <a:rPr lang="zh-CN" altLang="en-US" dirty="0"/>
              <a:t>转换为每个适应步骤的有效模型参数</a:t>
            </a:r>
            <a:r>
              <a:rPr lang="en-US" altLang="zh-CN" dirty="0" err="1"/>
              <a:t>θ'i</a:t>
            </a:r>
            <a:r>
              <a:rPr lang="zh-CN" altLang="en-US" dirty="0"/>
              <a:t>，可以重复多次，如算法</a:t>
            </a:r>
            <a:r>
              <a:rPr lang="en-US" altLang="zh-CN" dirty="0"/>
              <a:t>1</a:t>
            </a:r>
            <a:r>
              <a:rPr lang="zh-CN" altLang="en-US" dirty="0"/>
              <a:t>所示。此外，通过解码器反向传播错误，编码器和关系网可以学习提供数据条件的潜在 编码</a:t>
            </a:r>
            <a:r>
              <a:rPr lang="en-US" altLang="zh-CN" dirty="0"/>
              <a:t>z</a:t>
            </a:r>
            <a:r>
              <a:rPr lang="zh-CN" altLang="en-US" dirty="0"/>
              <a:t>会为分类器模型生成适当的初始化点</a:t>
            </a:r>
            <a:r>
              <a:rPr lang="en-US" altLang="zh-CN" dirty="0" err="1"/>
              <a:t>θi</a:t>
            </a:r>
            <a:r>
              <a:rPr lang="zh-CN" altLang="en-US" dirty="0"/>
              <a:t>。</a:t>
            </a:r>
          </a:p>
        </p:txBody>
      </p:sp>
      <p:sp>
        <p:nvSpPr>
          <p:cNvPr id="4" name="灯片编号占位符 3"/>
          <p:cNvSpPr>
            <a:spLocks noGrp="1"/>
          </p:cNvSpPr>
          <p:nvPr>
            <p:ph type="sldNum" sz="quarter" idx="5"/>
          </p:nvPr>
        </p:nvSpPr>
        <p:spPr/>
        <p:txBody>
          <a:bodyPr/>
          <a:lstStyle/>
          <a:p>
            <a:fld id="{82917BCE-40FD-41B1-9B29-755F8B6DE60C}" type="slidenum">
              <a:rPr lang="zh-CN" altLang="en-US" smtClean="0"/>
              <a:t>14</a:t>
            </a:fld>
            <a:endParaRPr lang="zh-CN" altLang="en-US"/>
          </a:p>
        </p:txBody>
      </p:sp>
    </p:spTree>
    <p:extLst>
      <p:ext uri="{BB962C8B-B14F-4D97-AF65-F5344CB8AC3E}">
        <p14:creationId xmlns:p14="http://schemas.microsoft.com/office/powerpoint/2010/main" val="1370429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B7AC0A0-FA1B-4577-8500-2B24CE4AFF36}" type="datetimeFigureOut">
              <a:rPr lang="zh-CN" altLang="en-US" smtClean="0"/>
              <a:t>2019/11/18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3830319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7AC0A0-FA1B-4577-8500-2B24CE4AFF36}" type="datetimeFigureOut">
              <a:rPr lang="zh-CN" altLang="en-US" smtClean="0"/>
              <a:t>2019/11/18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2439267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7AC0A0-FA1B-4577-8500-2B24CE4AFF36}" type="datetimeFigureOut">
              <a:rPr lang="zh-CN" altLang="en-US" smtClean="0"/>
              <a:t>2019/11/18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285800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7AC0A0-FA1B-4577-8500-2B24CE4AFF36}" type="datetimeFigureOut">
              <a:rPr lang="zh-CN" altLang="en-US" smtClean="0"/>
              <a:t>2019/11/18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343635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B7AC0A0-FA1B-4577-8500-2B24CE4AFF36}" type="datetimeFigureOut">
              <a:rPr lang="zh-CN" altLang="en-US" smtClean="0"/>
              <a:t>2019/11/18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2067711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B7AC0A0-FA1B-4577-8500-2B24CE4AFF36}" type="datetimeFigureOut">
              <a:rPr lang="zh-CN" altLang="en-US" smtClean="0"/>
              <a:t>2019/11/18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385401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B7AC0A0-FA1B-4577-8500-2B24CE4AFF36}" type="datetimeFigureOut">
              <a:rPr lang="zh-CN" altLang="en-US" smtClean="0"/>
              <a:t>2019/11/18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209084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B7AC0A0-FA1B-4577-8500-2B24CE4AFF36}" type="datetimeFigureOut">
              <a:rPr lang="zh-CN" altLang="en-US" smtClean="0"/>
              <a:t>2019/11/18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1323789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7AC0A0-FA1B-4577-8500-2B24CE4AFF36}" type="datetimeFigureOut">
              <a:rPr lang="zh-CN" altLang="en-US" smtClean="0"/>
              <a:t>2019/11/18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82687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B7AC0A0-FA1B-4577-8500-2B24CE4AFF36}" type="datetimeFigureOut">
              <a:rPr lang="zh-CN" altLang="en-US" smtClean="0"/>
              <a:t>2019/11/18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253569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B7AC0A0-FA1B-4577-8500-2B24CE4AFF36}" type="datetimeFigureOut">
              <a:rPr lang="zh-CN" altLang="en-US" smtClean="0"/>
              <a:t>2019/11/18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367693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AC0A0-FA1B-4577-8500-2B24CE4AFF36}" type="datetimeFigureOut">
              <a:rPr lang="zh-CN" altLang="en-US" smtClean="0"/>
              <a:t>2019/11/18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659116-578D-4E96-8CEF-220FEDB98172}" type="slidenum">
              <a:rPr lang="zh-CN" altLang="en-US" smtClean="0"/>
              <a:t>‹#›</a:t>
            </a:fld>
            <a:endParaRPr lang="zh-CN" altLang="en-US"/>
          </a:p>
        </p:txBody>
      </p:sp>
    </p:spTree>
    <p:extLst>
      <p:ext uri="{BB962C8B-B14F-4D97-AF65-F5344CB8AC3E}">
        <p14:creationId xmlns:p14="http://schemas.microsoft.com/office/powerpoint/2010/main" val="402985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 Id="rId14"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53661" y="1280625"/>
            <a:ext cx="9144000" cy="2387600"/>
          </a:xfrm>
        </p:spPr>
        <p:txBody>
          <a:bodyPr>
            <a:normAutofit fontScale="90000"/>
          </a:bodyPr>
          <a:lstStyle/>
          <a:p>
            <a:r>
              <a:rPr lang="en-US" altLang="zh-CN" sz="3600" b="1"/>
              <a:t>Model-Agnostic Meta-Learning for Fast Adaptation of Deep Networks</a:t>
            </a:r>
            <a:br>
              <a:rPr lang="en-US" altLang="zh-CN" sz="3600" b="1"/>
            </a:br>
            <a:r>
              <a:rPr lang="en-US" altLang="zh-CN" sz="3600" b="1"/>
              <a:t>and</a:t>
            </a:r>
            <a:br>
              <a:rPr lang="en-US" altLang="zh-CN" sz="3600" b="1"/>
            </a:br>
            <a:r>
              <a:rPr lang="en-US" altLang="zh-CN" sz="3600" b="1"/>
              <a:t>Meta-learning with latent embedding optimization</a:t>
            </a:r>
            <a:br>
              <a:rPr lang="en-US" altLang="zh-CN" b="1"/>
            </a:br>
            <a:br>
              <a:rPr lang="en-US" altLang="zh-CN" sz="3600" b="1"/>
            </a:br>
            <a:endParaRPr lang="zh-CN" altLang="en-US" sz="3600"/>
          </a:p>
        </p:txBody>
      </p:sp>
      <p:sp>
        <p:nvSpPr>
          <p:cNvPr id="3" name="副标题 2"/>
          <p:cNvSpPr>
            <a:spLocks noGrp="1"/>
          </p:cNvSpPr>
          <p:nvPr>
            <p:ph type="subTitle" idx="1"/>
          </p:nvPr>
        </p:nvSpPr>
        <p:spPr>
          <a:xfrm>
            <a:off x="5361482" y="4276596"/>
            <a:ext cx="9144000" cy="1655762"/>
          </a:xfrm>
        </p:spPr>
        <p:txBody>
          <a:bodyPr>
            <a:normAutofit/>
          </a:bodyPr>
          <a:lstStyle/>
          <a:p>
            <a:r>
              <a:rPr lang="en-US" altLang="zh-CN" sz="2800"/>
              <a:t>Chen Dalei</a:t>
            </a:r>
          </a:p>
          <a:p>
            <a:r>
              <a:rPr lang="en-US" altLang="zh-CN" sz="2800"/>
              <a:t>2019.11.19</a:t>
            </a:r>
            <a:endParaRPr lang="zh-CN" altLang="en-US" sz="2800"/>
          </a:p>
        </p:txBody>
      </p:sp>
    </p:spTree>
    <p:extLst>
      <p:ext uri="{BB962C8B-B14F-4D97-AF65-F5344CB8AC3E}">
        <p14:creationId xmlns:p14="http://schemas.microsoft.com/office/powerpoint/2010/main" val="2277755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1.MAML</a:t>
            </a:r>
            <a:endParaRPr lang="zh-CN" altLang="en-US"/>
          </a:p>
        </p:txBody>
      </p:sp>
      <p:pic>
        <p:nvPicPr>
          <p:cNvPr id="4" name="内容占位符 3"/>
          <p:cNvPicPr>
            <a:picLocks noGrp="1" noChangeAspect="1"/>
          </p:cNvPicPr>
          <p:nvPr>
            <p:ph idx="1"/>
          </p:nvPr>
        </p:nvPicPr>
        <p:blipFill>
          <a:blip r:embed="rId2"/>
          <a:stretch>
            <a:fillRect/>
          </a:stretch>
        </p:blipFill>
        <p:spPr>
          <a:xfrm>
            <a:off x="449154" y="1690688"/>
            <a:ext cx="11293691" cy="3042139"/>
          </a:xfrm>
          <a:prstGeom prst="rect">
            <a:avLst/>
          </a:prstGeom>
        </p:spPr>
      </p:pic>
    </p:spTree>
    <p:extLst>
      <p:ext uri="{BB962C8B-B14F-4D97-AF65-F5344CB8AC3E}">
        <p14:creationId xmlns:p14="http://schemas.microsoft.com/office/powerpoint/2010/main" val="321468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2.LEO</a:t>
            </a:r>
            <a:endParaRPr lang="zh-CN" altLang="en-US"/>
          </a:p>
        </p:txBody>
      </p:sp>
      <p:sp>
        <p:nvSpPr>
          <p:cNvPr id="3" name="内容占位符 2"/>
          <p:cNvSpPr>
            <a:spLocks noGrp="1"/>
          </p:cNvSpPr>
          <p:nvPr>
            <p:ph idx="1"/>
          </p:nvPr>
        </p:nvSpPr>
        <p:spPr/>
        <p:txBody>
          <a:bodyPr>
            <a:normAutofit/>
          </a:bodyPr>
          <a:lstStyle/>
          <a:p>
            <a:r>
              <a:rPr lang="en-US" altLang="zh-CN">
                <a:latin typeface="Times New Roman" panose="02020603050405020304" pitchFamily="18" charset="0"/>
                <a:cs typeface="Times New Roman" panose="02020603050405020304" pitchFamily="18" charset="0"/>
              </a:rPr>
              <a:t>Gradient-based meta-learning techniques have practical difficulties when operating on high-dimensional parameter spaces in extreme low-data regimes. </a:t>
            </a:r>
          </a:p>
          <a:p>
            <a:r>
              <a:rPr lang="en-US" altLang="zh-CN">
                <a:latin typeface="Times New Roman" panose="02020603050405020304" pitchFamily="18" charset="0"/>
                <a:cs typeface="Times New Roman" panose="02020603050405020304" pitchFamily="18" charset="0"/>
              </a:rPr>
              <a:t>It is possible to bypass these limitations by learning a data-dependent latent generative representation of model parameters, and performing gradient-based meta-learning in this low-dimensional latent space.</a:t>
            </a:r>
          </a:p>
          <a:p>
            <a:r>
              <a:rPr lang="en-US" altLang="zh-CN" i="1">
                <a:latin typeface="Times New Roman" panose="02020603050405020304" pitchFamily="18" charset="0"/>
                <a:cs typeface="Times New Roman" panose="02020603050405020304" pitchFamily="18" charset="0"/>
              </a:rPr>
              <a:t>Latent embedding optimization </a:t>
            </a:r>
            <a:r>
              <a:rPr lang="en-US" altLang="zh-CN">
                <a:latin typeface="Times New Roman" panose="02020603050405020304" pitchFamily="18" charset="0"/>
                <a:cs typeface="Times New Roman" panose="02020603050405020304" pitchFamily="18" charset="0"/>
              </a:rPr>
              <a:t>(LEO), decouples the gradient-based adaptation procedure from the underlying high-dimensional space of model parameters. </a:t>
            </a:r>
            <a:br>
              <a:rPr lang="en-US" altLang="zh-CN">
                <a:latin typeface="Times New Roman" panose="02020603050405020304" pitchFamily="18" charset="0"/>
                <a:cs typeface="Times New Roman" panose="02020603050405020304" pitchFamily="18" charset="0"/>
              </a:rPr>
            </a:b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2524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2.LEO</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477108"/>
                <a:ext cx="10515600" cy="4699855"/>
              </a:xfrm>
            </p:spPr>
            <p:txBody>
              <a:bodyPr>
                <a:normAutofit/>
              </a:bodyPr>
              <a:lstStyle/>
              <a:p>
                <a:r>
                  <a:rPr lang="en-US" altLang="zh-CN" dirty="0">
                    <a:latin typeface="Times New Roman" panose="02020603050405020304" pitchFamily="18" charset="0"/>
                    <a:cs typeface="Times New Roman" panose="02020603050405020304" pitchFamily="18" charset="0"/>
                  </a:rPr>
                  <a:t>1)</a:t>
                </a:r>
                <a:r>
                  <a:rPr lang="en-US" altLang="zh-CN" dirty="0" err="1">
                    <a:latin typeface="Times New Roman" panose="02020603050405020304" pitchFamily="18" charset="0"/>
                    <a:cs typeface="Times New Roman" panose="02020603050405020304" pitchFamily="18" charset="0"/>
                  </a:rPr>
                  <a:t>Encoding:Given</a:t>
                </a:r>
                <a:r>
                  <a:rPr lang="en-US" altLang="zh-CN" dirty="0">
                    <a:latin typeface="Times New Roman" panose="02020603050405020304" pitchFamily="18" charset="0"/>
                    <a:cs typeface="Times New Roman" panose="02020603050405020304" pitchFamily="18" charset="0"/>
                  </a:rPr>
                  <a:t> the </a:t>
                </a:r>
                <a:r>
                  <a:rPr lang="en-US" altLang="zh-CN" i="1"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-shot training samples corresponding to a class </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 we can sample from in order to output a class-dependent latent code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𝑛</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r>
                      <a:rPr lang="en-US" altLang="zh-CN" b="0" i="1" smtClean="0">
                        <a:latin typeface="Cambria Math" panose="02040503050406030204" pitchFamily="18" charset="0"/>
                        <a:ea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as follows: </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zh-CN" altLang="en-US" i="1" smtClean="0">
                              <a:latin typeface="Cambria Math" panose="02040503050406030204" pitchFamily="18" charset="0"/>
                              <a:cs typeface="Times New Roman" panose="02020603050405020304" pitchFamily="18" charset="0"/>
                            </a:rPr>
                            <m:t>𝜇</m:t>
                          </m:r>
                        </m:e>
                        <m:sub>
                          <m:r>
                            <a:rPr lang="en-US" altLang="zh-CN" b="0" i="1" smtClean="0">
                              <a:latin typeface="Cambria Math" panose="02040503050406030204" pitchFamily="18" charset="0"/>
                              <a:cs typeface="Times New Roman" panose="02020603050405020304" pitchFamily="18" charset="0"/>
                            </a:rPr>
                            <m:t>𝑛</m:t>
                          </m:r>
                        </m:sub>
                        <m:sup>
                          <m:r>
                            <a:rPr lang="en-US" altLang="zh-CN" b="0" i="1" smtClean="0">
                              <a:latin typeface="Cambria Math" panose="02040503050406030204" pitchFamily="18" charset="0"/>
                              <a:cs typeface="Times New Roman" panose="02020603050405020304" pitchFamily="18" charset="0"/>
                            </a:rPr>
                            <m:t>𝑒</m:t>
                          </m:r>
                        </m:sup>
                      </m:sSubSup>
                      <m:r>
                        <a:rPr lang="en-US" altLang="zh-CN" b="0" i="1" smtClean="0">
                          <a:latin typeface="Cambria Math" panose="02040503050406030204" pitchFamily="18" charset="0"/>
                          <a:cs typeface="Times New Roman" panose="02020603050405020304" pitchFamily="18" charset="0"/>
                        </a:rPr>
                        <m:t>,</m:t>
                      </m:r>
                      <m:sSubSup>
                        <m:sSubSupPr>
                          <m:ctrlPr>
                            <a:rPr lang="en-US" altLang="zh-CN" b="0" i="1" smtClean="0">
                              <a:latin typeface="Cambria Math" panose="02040503050406030204" pitchFamily="18" charset="0"/>
                              <a:cs typeface="Times New Roman" panose="02020603050405020304" pitchFamily="18" charset="0"/>
                            </a:rPr>
                          </m:ctrlPr>
                        </m:sSubSupPr>
                        <m:e>
                          <m:r>
                            <a:rPr lang="zh-CN" altLang="en-US" b="0" i="1" smtClean="0">
                              <a:latin typeface="Cambria Math" panose="02040503050406030204" pitchFamily="18" charset="0"/>
                              <a:cs typeface="Times New Roman" panose="02020603050405020304" pitchFamily="18" charset="0"/>
                            </a:rPr>
                            <m:t>𝜎</m:t>
                          </m:r>
                        </m:e>
                        <m:sub>
                          <m:r>
                            <a:rPr lang="en-US" altLang="zh-CN" b="0" i="1" smtClean="0">
                              <a:latin typeface="Cambria Math" panose="02040503050406030204" pitchFamily="18" charset="0"/>
                              <a:cs typeface="Times New Roman" panose="02020603050405020304" pitchFamily="18" charset="0"/>
                            </a:rPr>
                            <m:t>𝑛</m:t>
                          </m:r>
                        </m:sub>
                        <m:sup>
                          <m:r>
                            <a:rPr lang="en-US" altLang="zh-CN" b="0" i="1" smtClean="0">
                              <a:latin typeface="Cambria Math" panose="02040503050406030204" pitchFamily="18" charset="0"/>
                              <a:cs typeface="Times New Roman" panose="02020603050405020304" pitchFamily="18" charset="0"/>
                            </a:rPr>
                            <m:t>𝑒</m:t>
                          </m:r>
                        </m:sup>
                      </m:sSubSup>
                      <m:r>
                        <a:rPr lang="en-US" altLang="zh-CN" i="1" smtClean="0">
                          <a:latin typeface="Cambria Math" panose="02040503050406030204" pitchFamily="18" charset="0"/>
                          <a:cs typeface="Times New Roman" panose="02020603050405020304" pitchFamily="18" charset="0"/>
                        </a:rPr>
                        <m:t>=</m:t>
                      </m:r>
                      <m:f>
                        <m:fPr>
                          <m:ctrlPr>
                            <a:rPr lang="en-US" altLang="zh-CN" i="1" smtClean="0">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1</m:t>
                          </m:r>
                        </m:num>
                        <m:den>
                          <m:r>
                            <a:rPr lang="en-US" altLang="zh-CN" b="0" i="1" smtClean="0">
                              <a:latin typeface="Cambria Math" panose="02040503050406030204" pitchFamily="18" charset="0"/>
                              <a:cs typeface="Times New Roman" panose="02020603050405020304" pitchFamily="18" charset="0"/>
                            </a:rPr>
                            <m:t>𝑁</m:t>
                          </m:r>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𝐾</m:t>
                              </m:r>
                            </m:e>
                            <m:sup>
                              <m:r>
                                <a:rPr lang="en-US" altLang="zh-CN" b="0" i="1" smtClean="0">
                                  <a:latin typeface="Cambria Math" panose="02040503050406030204" pitchFamily="18" charset="0"/>
                                  <a:cs typeface="Times New Roman" panose="02020603050405020304" pitchFamily="18" charset="0"/>
                                </a:rPr>
                                <m:t>2</m:t>
                              </m:r>
                            </m:sup>
                          </m:sSup>
                        </m:den>
                      </m:f>
                      <m:nary>
                        <m:naryPr>
                          <m:chr m:val="∑"/>
                          <m:ctrlPr>
                            <a:rPr lang="en-US" altLang="zh-CN" i="1" smtClean="0">
                              <a:latin typeface="Cambria Math" panose="02040503050406030204" pitchFamily="18" charset="0"/>
                              <a:cs typeface="Times New Roman" panose="02020603050405020304" pitchFamily="18" charset="0"/>
                            </a:rPr>
                          </m:ctrlPr>
                        </m:naryPr>
                        <m:sub>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𝑘</m:t>
                              </m:r>
                            </m:e>
                            <m:sub>
                              <m:r>
                                <a:rPr lang="en-US" altLang="zh-CN" b="0" i="1" smtClean="0">
                                  <a:latin typeface="Cambria Math" panose="02040503050406030204" pitchFamily="18" charset="0"/>
                                  <a:cs typeface="Times New Roman" panose="02020603050405020304" pitchFamily="18" charset="0"/>
                                </a:rPr>
                                <m:t>𝑛</m:t>
                              </m:r>
                            </m:sub>
                          </m:sSub>
                          <m:r>
                            <m:rPr>
                              <m:brk m:alnAt="23"/>
                            </m:rP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𝐾</m:t>
                          </m:r>
                        </m:sup>
                        <m:e>
                          <m:nary>
                            <m:naryPr>
                              <m:chr m:val="∑"/>
                              <m:ctrlPr>
                                <a:rPr lang="en-US" altLang="zh-CN" i="1" smtClean="0">
                                  <a:latin typeface="Cambria Math" panose="02040503050406030204" pitchFamily="18" charset="0"/>
                                  <a:cs typeface="Times New Roman" panose="02020603050405020304" pitchFamily="18" charset="0"/>
                                </a:rPr>
                              </m:ctrlPr>
                            </m:naryPr>
                            <m:sub>
                              <m:r>
                                <m:rPr>
                                  <m:brk m:alnAt="23"/>
                                </m:rPr>
                                <a:rPr lang="en-US" altLang="zh-CN" b="0" i="1" smtClean="0">
                                  <a:latin typeface="Cambria Math" panose="02040503050406030204" pitchFamily="18" charset="0"/>
                                  <a:cs typeface="Times New Roman" panose="02020603050405020304" pitchFamily="18" charset="0"/>
                                </a:rPr>
                                <m:t>𝑚</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𝑁</m:t>
                              </m:r>
                            </m:sup>
                            <m:e>
                              <m:nary>
                                <m:naryPr>
                                  <m:chr m:val="∑"/>
                                  <m:ctrlPr>
                                    <a:rPr lang="en-US" altLang="zh-CN" i="1" smtClean="0">
                                      <a:latin typeface="Cambria Math" panose="02040503050406030204" pitchFamily="18" charset="0"/>
                                      <a:cs typeface="Times New Roman" panose="02020603050405020304" pitchFamily="18" charset="0"/>
                                    </a:rPr>
                                  </m:ctrlPr>
                                </m:naryPr>
                                <m:sub>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𝑘</m:t>
                                      </m:r>
                                    </m:e>
                                    <m:sub>
                                      <m:r>
                                        <a:rPr lang="en-US" altLang="zh-CN" b="0" i="1" smtClean="0">
                                          <a:latin typeface="Cambria Math" panose="02040503050406030204" pitchFamily="18" charset="0"/>
                                          <a:cs typeface="Times New Roman" panose="02020603050405020304" pitchFamily="18" charset="0"/>
                                        </a:rPr>
                                        <m:t>𝑚</m:t>
                                      </m:r>
                                    </m:sub>
                                  </m:sSub>
                                  <m:r>
                                    <m:rPr>
                                      <m:brk m:alnAt="23"/>
                                    </m:rP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𝐾</m:t>
                                  </m:r>
                                </m:sup>
                                <m:e>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𝑔</m:t>
                                      </m:r>
                                    </m:e>
                                    <m:sub>
                                      <m:sSub>
                                        <m:sSubPr>
                                          <m:ctrlPr>
                                            <a:rPr lang="en-US" altLang="zh-CN" i="1" smtClean="0">
                                              <a:latin typeface="Cambria Math" panose="02040503050406030204" pitchFamily="18" charset="0"/>
                                              <a:cs typeface="Times New Roman" panose="02020603050405020304" pitchFamily="18" charset="0"/>
                                            </a:rPr>
                                          </m:ctrlPr>
                                        </m:sSubPr>
                                        <m:e>
                                          <m:r>
                                            <a:rPr lang="zh-CN" altLang="en-US" i="1" smtClean="0">
                                              <a:latin typeface="Cambria Math" panose="02040503050406030204" pitchFamily="18" charset="0"/>
                                              <a:cs typeface="Times New Roman" panose="02020603050405020304" pitchFamily="18" charset="0"/>
                                            </a:rPr>
                                            <m:t>𝜑</m:t>
                                          </m:r>
                                        </m:e>
                                        <m:sub>
                                          <m:r>
                                            <a:rPr lang="en-US" altLang="zh-CN" b="0" i="1" smtClean="0">
                                              <a:latin typeface="Cambria Math" panose="02040503050406030204" pitchFamily="18" charset="0"/>
                                              <a:cs typeface="Times New Roman" panose="02020603050405020304" pitchFamily="18" charset="0"/>
                                            </a:rPr>
                                            <m:t>𝑟</m:t>
                                          </m:r>
                                        </m:sub>
                                      </m:sSub>
                                    </m:sub>
                                  </m:sSub>
                                  <m:d>
                                    <m:dPr>
                                      <m:ctrlPr>
                                        <a:rPr lang="en-US" altLang="zh-CN" i="1" smtClean="0">
                                          <a:latin typeface="Cambria Math" panose="02040503050406030204" pitchFamily="18" charset="0"/>
                                          <a:cs typeface="Times New Roman" panose="02020603050405020304" pitchFamily="18" charset="0"/>
                                        </a:rPr>
                                      </m:ctrlPr>
                                    </m:dPr>
                                    <m:e>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𝑔</m:t>
                                          </m:r>
                                        </m:e>
                                        <m:sub>
                                          <m:sSub>
                                            <m:sSubPr>
                                              <m:ctrlPr>
                                                <a:rPr lang="en-US" altLang="zh-CN" i="1" smtClean="0">
                                                  <a:latin typeface="Cambria Math" panose="02040503050406030204" pitchFamily="18" charset="0"/>
                                                  <a:cs typeface="Times New Roman" panose="02020603050405020304" pitchFamily="18" charset="0"/>
                                                </a:rPr>
                                              </m:ctrlPr>
                                            </m:sSubPr>
                                            <m:e>
                                              <m:r>
                                                <a:rPr lang="zh-CN" altLang="en-US" i="1" smtClean="0">
                                                  <a:latin typeface="Cambria Math" panose="02040503050406030204" pitchFamily="18" charset="0"/>
                                                  <a:cs typeface="Times New Roman" panose="02020603050405020304" pitchFamily="18" charset="0"/>
                                                </a:rPr>
                                                <m:t>𝜑</m:t>
                                              </m:r>
                                            </m:e>
                                            <m:sub>
                                              <m:r>
                                                <a:rPr lang="en-US" altLang="zh-CN" b="0" i="1" smtClean="0">
                                                  <a:latin typeface="Cambria Math" panose="02040503050406030204" pitchFamily="18" charset="0"/>
                                                  <a:cs typeface="Times New Roman" panose="02020603050405020304" pitchFamily="18" charset="0"/>
                                                </a:rPr>
                                                <m:t>𝑟</m:t>
                                              </m:r>
                                            </m:sub>
                                          </m:sSub>
                                        </m:sub>
                                      </m:sSub>
                                      <m:d>
                                        <m:dPr>
                                          <m:ctrlPr>
                                            <a:rPr lang="en-US" altLang="zh-CN" i="1" smtClean="0">
                                              <a:latin typeface="Cambria Math" panose="02040503050406030204" pitchFamily="18" charset="0"/>
                                              <a:cs typeface="Times New Roman" panose="02020603050405020304" pitchFamily="18" charset="0"/>
                                            </a:rPr>
                                          </m:ctrlPr>
                                        </m:dPr>
                                        <m:e>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𝑛</m:t>
                                              </m:r>
                                            </m:sub>
                                            <m:sup>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𝑘</m:t>
                                                  </m:r>
                                                </m:e>
                                                <m:sub>
                                                  <m:r>
                                                    <a:rPr lang="en-US" altLang="zh-CN" b="0" i="1" smtClean="0">
                                                      <a:latin typeface="Cambria Math" panose="02040503050406030204" pitchFamily="18" charset="0"/>
                                                      <a:cs typeface="Times New Roman" panose="02020603050405020304" pitchFamily="18" charset="0"/>
                                                    </a:rPr>
                                                    <m:t>𝑛</m:t>
                                                  </m:r>
                                                </m:sub>
                                              </m:sSub>
                                            </m:sup>
                                          </m:sSubSup>
                                        </m:e>
                                      </m:d>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𝑔</m:t>
                                          </m:r>
                                        </m:e>
                                        <m:sub>
                                          <m:sSub>
                                            <m:sSubPr>
                                              <m:ctrlPr>
                                                <a:rPr lang="en-US" altLang="zh-CN" b="0" i="1" smtClean="0">
                                                  <a:latin typeface="Cambria Math" panose="02040503050406030204" pitchFamily="18" charset="0"/>
                                                  <a:cs typeface="Times New Roman" panose="02020603050405020304" pitchFamily="18" charset="0"/>
                                                </a:rPr>
                                              </m:ctrlPr>
                                            </m:sSubPr>
                                            <m:e>
                                              <m:r>
                                                <a:rPr lang="zh-CN" altLang="en-US" b="0" i="1" smtClean="0">
                                                  <a:latin typeface="Cambria Math" panose="02040503050406030204" pitchFamily="18" charset="0"/>
                                                  <a:cs typeface="Times New Roman" panose="02020603050405020304" pitchFamily="18" charset="0"/>
                                                </a:rPr>
                                                <m:t>𝜑</m:t>
                                              </m:r>
                                            </m:e>
                                            <m:sub>
                                              <m:r>
                                                <a:rPr lang="en-US" altLang="zh-CN" b="0" i="1" smtClean="0">
                                                  <a:latin typeface="Cambria Math" panose="02040503050406030204" pitchFamily="18" charset="0"/>
                                                  <a:cs typeface="Times New Roman" panose="02020603050405020304" pitchFamily="18" charset="0"/>
                                                </a:rPr>
                                                <m:t>𝑒</m:t>
                                              </m:r>
                                            </m:sub>
                                          </m:sSub>
                                        </m:sub>
                                      </m:sSub>
                                      <m:d>
                                        <m:dPr>
                                          <m:ctrlPr>
                                            <a:rPr lang="en-US" altLang="zh-CN" b="0" i="1" smtClean="0">
                                              <a:latin typeface="Cambria Math" panose="02040503050406030204" pitchFamily="18" charset="0"/>
                                              <a:cs typeface="Times New Roman" panose="02020603050405020304" pitchFamily="18" charset="0"/>
                                            </a:rPr>
                                          </m:ctrlPr>
                                        </m:dPr>
                                        <m:e>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𝑚</m:t>
                                              </m:r>
                                            </m:sub>
                                            <m:sup>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𝑘</m:t>
                                                  </m:r>
                                                </m:e>
                                                <m:sub>
                                                  <m:r>
                                                    <a:rPr lang="en-US" altLang="zh-CN" b="0" i="1" smtClean="0">
                                                      <a:latin typeface="Cambria Math" panose="02040503050406030204" pitchFamily="18" charset="0"/>
                                                      <a:cs typeface="Times New Roman" panose="02020603050405020304" pitchFamily="18" charset="0"/>
                                                    </a:rPr>
                                                    <m:t>𝑚</m:t>
                                                  </m:r>
                                                </m:sub>
                                              </m:sSub>
                                            </m:sup>
                                          </m:sSubSup>
                                        </m:e>
                                      </m:d>
                                    </m:e>
                                  </m:d>
                                </m:e>
                              </m:nary>
                            </m:e>
                          </m:nary>
                        </m:e>
                      </m:nary>
                    </m:oMath>
                  </m:oMathPara>
                </a14:m>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𝑧</m:t>
                          </m:r>
                        </m:e>
                        <m:sub>
                          <m:r>
                            <a:rPr lang="en-US" altLang="zh-CN" b="0" i="1" smtClean="0">
                              <a:latin typeface="Cambria Math" panose="02040503050406030204" pitchFamily="18" charset="0"/>
                              <a:cs typeface="Times New Roman" panose="02020603050405020304" pitchFamily="18" charset="0"/>
                            </a:rPr>
                            <m:t>𝑛</m:t>
                          </m:r>
                        </m:sub>
                      </m:sSub>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𝑞</m:t>
                      </m:r>
                      <m:d>
                        <m:d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𝑧</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𝑛</m:t>
                              </m:r>
                            </m:sub>
                          </m:sSub>
                        </m:e>
                        <m:e>
                          <m:sSubSup>
                            <m:sSub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𝑛</m:t>
                              </m:r>
                            </m:sub>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𝑡𝑟</m:t>
                              </m:r>
                            </m:sup>
                          </m:sSubSup>
                        </m:e>
                      </m:d>
                      <m:r>
                        <a:rPr lang="en-US" altLang="zh-CN"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𝑁</m:t>
                      </m:r>
                      <m:d>
                        <m:dPr>
                          <m:ctrlPr>
                            <a:rPr lang="en-US" altLang="zh-CN" b="0" i="1" smtClean="0">
                              <a:latin typeface="Cambria Math" panose="02040503050406030204" pitchFamily="18" charset="0"/>
                              <a:cs typeface="Times New Roman" panose="02020603050405020304" pitchFamily="18" charset="0"/>
                            </a:rPr>
                          </m:ctrlPr>
                        </m:dPr>
                        <m:e>
                          <m:sSubSup>
                            <m:sSubSupPr>
                              <m:ctrlPr>
                                <a:rPr lang="en-US" altLang="zh-CN" b="0" i="1" smtClean="0">
                                  <a:latin typeface="Cambria Math" panose="02040503050406030204" pitchFamily="18" charset="0"/>
                                  <a:cs typeface="Times New Roman" panose="02020603050405020304" pitchFamily="18" charset="0"/>
                                </a:rPr>
                              </m:ctrlPr>
                            </m:sSubSupPr>
                            <m:e>
                              <m:r>
                                <a:rPr lang="zh-CN" altLang="en-US" b="0" i="1" smtClean="0">
                                  <a:latin typeface="Cambria Math" panose="02040503050406030204" pitchFamily="18" charset="0"/>
                                  <a:cs typeface="Times New Roman" panose="02020603050405020304" pitchFamily="18" charset="0"/>
                                </a:rPr>
                                <m:t>𝜇</m:t>
                              </m:r>
                            </m:e>
                            <m:sub>
                              <m:r>
                                <a:rPr lang="en-US" altLang="zh-CN" b="0" i="1" smtClean="0">
                                  <a:latin typeface="Cambria Math" panose="02040503050406030204" pitchFamily="18" charset="0"/>
                                  <a:cs typeface="Times New Roman" panose="02020603050405020304" pitchFamily="18" charset="0"/>
                                </a:rPr>
                                <m:t>𝑛</m:t>
                              </m:r>
                            </m:sub>
                            <m:sup>
                              <m:r>
                                <a:rPr lang="en-US" altLang="zh-CN" b="0" i="1" smtClean="0">
                                  <a:latin typeface="Cambria Math" panose="02040503050406030204" pitchFamily="18" charset="0"/>
                                  <a:cs typeface="Times New Roman" panose="02020603050405020304" pitchFamily="18" charset="0"/>
                                </a:rPr>
                                <m:t>𝑒</m:t>
                              </m:r>
                            </m:sup>
                          </m:sSub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𝑑𝑖𝑎𝑔</m:t>
                          </m:r>
                          <m:d>
                            <m:dPr>
                              <m:ctrlPr>
                                <a:rPr lang="en-US" altLang="zh-CN" b="0" i="1" smtClean="0">
                                  <a:latin typeface="Cambria Math" panose="02040503050406030204" pitchFamily="18" charset="0"/>
                                  <a:cs typeface="Times New Roman" panose="02020603050405020304" pitchFamily="18" charset="0"/>
                                </a:rPr>
                              </m:ctrlPr>
                            </m:dPr>
                            <m:e>
                              <m:sSup>
                                <m:sSupPr>
                                  <m:ctrlPr>
                                    <a:rPr lang="en-US" altLang="zh-CN" b="0" i="1" smtClean="0">
                                      <a:latin typeface="Cambria Math" panose="02040503050406030204" pitchFamily="18" charset="0"/>
                                      <a:cs typeface="Times New Roman" panose="02020603050405020304" pitchFamily="18" charset="0"/>
                                    </a:rPr>
                                  </m:ctrlPr>
                                </m:sSupPr>
                                <m:e>
                                  <m:sSubSup>
                                    <m:sSubSupPr>
                                      <m:ctrlPr>
                                        <a:rPr lang="en-US" altLang="zh-CN" i="1">
                                          <a:latin typeface="Cambria Math" panose="02040503050406030204" pitchFamily="18" charset="0"/>
                                          <a:cs typeface="Times New Roman" panose="02020603050405020304" pitchFamily="18" charset="0"/>
                                        </a:rPr>
                                      </m:ctrlPr>
                                    </m:sSubSupPr>
                                    <m:e>
                                      <m:r>
                                        <a:rPr lang="zh-CN" altLang="en-US" i="1">
                                          <a:latin typeface="Cambria Math" panose="02040503050406030204" pitchFamily="18" charset="0"/>
                                          <a:cs typeface="Times New Roman" panose="02020603050405020304" pitchFamily="18" charset="0"/>
                                        </a:rPr>
                                        <m:t>𝜎</m:t>
                                      </m:r>
                                    </m:e>
                                    <m:sub>
                                      <m:r>
                                        <a:rPr lang="en-US" altLang="zh-CN" i="1">
                                          <a:latin typeface="Cambria Math" panose="02040503050406030204" pitchFamily="18" charset="0"/>
                                          <a:cs typeface="Times New Roman" panose="02020603050405020304" pitchFamily="18" charset="0"/>
                                        </a:rPr>
                                        <m:t>𝑛</m:t>
                                      </m:r>
                                    </m:sub>
                                    <m:sup>
                                      <m:r>
                                        <a:rPr lang="en-US" altLang="zh-CN" i="1">
                                          <a:latin typeface="Cambria Math" panose="02040503050406030204" pitchFamily="18" charset="0"/>
                                          <a:cs typeface="Times New Roman" panose="02020603050405020304" pitchFamily="18" charset="0"/>
                                        </a:rPr>
                                        <m:t>𝑒</m:t>
                                      </m:r>
                                    </m:sup>
                                  </m:sSubSup>
                                </m:e>
                                <m:sup>
                                  <m:r>
                                    <a:rPr lang="en-US" altLang="zh-CN" b="0" i="1" smtClean="0">
                                      <a:latin typeface="Cambria Math" panose="02040503050406030204" pitchFamily="18" charset="0"/>
                                      <a:cs typeface="Times New Roman" panose="02020603050405020304" pitchFamily="18" charset="0"/>
                                    </a:rPr>
                                    <m:t>2</m:t>
                                  </m:r>
                                </m:sup>
                              </m:sSup>
                            </m:e>
                          </m:d>
                        </m:e>
                      </m:d>
                    </m:oMath>
                  </m:oMathPara>
                </a14:m>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477108"/>
                <a:ext cx="10515600" cy="4699855"/>
              </a:xfrm>
              <a:blipFill>
                <a:blip r:embed="rId2"/>
                <a:stretch>
                  <a:fillRect l="-1043" t="-22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980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2.LEO</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2)</a:t>
                </a:r>
                <a:r>
                  <a:rPr lang="en-US" altLang="zh-CN" dirty="0" err="1"/>
                  <a:t>Deconing</a:t>
                </a:r>
                <a:r>
                  <a:rPr lang="en-US" altLang="zh-CN" dirty="0"/>
                  <a:t>: stochastic model parameter generator</a:t>
                </a:r>
              </a:p>
              <a:p>
                <a:pPr marL="0" indent="0">
                  <a:buNone/>
                </a:pPr>
                <a:r>
                  <a:rPr lang="en-US" altLang="zh-CN" dirty="0"/>
                  <a:t>      Output is the classifier parameter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𝑛</m:t>
                        </m:r>
                      </m:sub>
                    </m:sSub>
                  </m:oMath>
                </a14:m>
                <a:r>
                  <a:rPr lang="en-US" altLang="zh-CN" dirty="0"/>
                  <a:t>,</a:t>
                </a:r>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𝜇</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𝑑</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zh-CN" altLang="en-US" b="0" i="1" smtClean="0">
                              <a:latin typeface="Cambria Math" panose="02040503050406030204" pitchFamily="18" charset="0"/>
                            </a:rPr>
                            <m:t>𝜎</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𝑑</m:t>
                          </m:r>
                        </m:sup>
                      </m:sSubSup>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𝜑</m:t>
                              </m:r>
                            </m:e>
                            <m:sub>
                              <m:r>
                                <a:rPr lang="en-US" altLang="zh-CN" b="0" i="1" smtClean="0">
                                  <a:latin typeface="Cambria Math" panose="02040503050406030204" pitchFamily="18" charset="0"/>
                                </a:rPr>
                                <m:t>𝑑</m:t>
                              </m:r>
                            </m:sub>
                          </m:sSub>
                        </m:sub>
                      </m:sSub>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𝑛</m:t>
                              </m:r>
                            </m:sub>
                          </m:sSub>
                        </m:e>
                      </m:d>
                    </m:oMath>
                  </m:oMathPara>
                </a14:m>
                <a:endParaRPr lang="en-US" altLang="zh-CN" dirty="0"/>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𝑛</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𝑤</m:t>
                          </m:r>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𝑛</m:t>
                              </m:r>
                            </m:sub>
                          </m:sSub>
                        </m:e>
                      </m:d>
                      <m:r>
                        <a:rPr lang="en-US" altLang="zh-CN" i="1" smtClean="0">
                          <a:latin typeface="Cambria Math" panose="02040503050406030204" pitchFamily="18" charset="0"/>
                        </a:rPr>
                        <m:t>=</m:t>
                      </m:r>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zh-CN" altLang="en-US" b="0" i="1" smtClean="0">
                                  <a:latin typeface="Cambria Math" panose="02040503050406030204" pitchFamily="18" charset="0"/>
                                </a:rPr>
                                <m:t>𝜇</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𝑑</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𝑑𝑖𝑎𝑔</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sSubSup>
                                    <m:sSubSupPr>
                                      <m:ctrlPr>
                                        <a:rPr lang="en-US" altLang="zh-CN" b="0" i="1" smtClean="0">
                                          <a:latin typeface="Cambria Math" panose="02040503050406030204" pitchFamily="18" charset="0"/>
                                        </a:rPr>
                                      </m:ctrlPr>
                                    </m:sSubSupPr>
                                    <m:e>
                                      <m:r>
                                        <a:rPr lang="zh-CN" altLang="en-US" b="0" i="1" smtClean="0">
                                          <a:latin typeface="Cambria Math" panose="02040503050406030204" pitchFamily="18" charset="0"/>
                                        </a:rPr>
                                        <m:t>𝜎</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𝑑</m:t>
                                      </m:r>
                                    </m:sup>
                                  </m:sSubSup>
                                </m:e>
                                <m:sup>
                                  <m:r>
                                    <a:rPr lang="en-US" altLang="zh-CN" b="0" i="1" smtClean="0">
                                      <a:latin typeface="Cambria Math" panose="02040503050406030204" pitchFamily="18" charset="0"/>
                                    </a:rPr>
                                    <m:t>2</m:t>
                                  </m:r>
                                </m:sup>
                              </m:sSup>
                            </m:e>
                          </m:d>
                        </m:e>
                      </m:d>
                    </m:oMath>
                  </m:oMathPara>
                </a14:m>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4517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2728"/>
            <a:ext cx="10515600" cy="1325563"/>
          </a:xfrm>
        </p:spPr>
        <p:txBody>
          <a:bodyPr/>
          <a:lstStyle/>
          <a:p>
            <a:r>
              <a:rPr lang="en-US" altLang="zh-CN"/>
              <a:t>2.LEO</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17070" y="925285"/>
                <a:ext cx="11544301" cy="7244862"/>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1.inner loop</a:t>
                </a:r>
              </a:p>
              <a:p>
                <a:pPr marL="0" indent="0">
                  <a:buNone/>
                </a:pPr>
                <a:r>
                  <a:rPr lang="en-US" altLang="zh-CN" dirty="0">
                    <a:latin typeface="Times New Roman" panose="02020603050405020304" pitchFamily="18" charset="0"/>
                    <a:cs typeface="Times New Roman" panose="02020603050405020304" pitchFamily="18" charset="0"/>
                  </a:rPr>
                  <a:t>Given the decoded parameters, we can then define the “inner loop” classify-cation loss using the cross-entropy function, as follows: </a:t>
                </a:r>
              </a:p>
              <a:p>
                <a:pPr marL="0" indent="0">
                  <a:buNone/>
                </a:pPr>
                <a:endParaRPr lang="en-US" altLang="zh-CN"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dirty="0" smtClean="0">
                              <a:latin typeface="Cambria Math" panose="02040503050406030204" pitchFamily="18" charset="0"/>
                              <a:cs typeface="Times New Roman" panose="02020603050405020304" pitchFamily="18" charset="0"/>
                            </a:rPr>
                          </m:ctrlPr>
                        </m:sSubSupPr>
                        <m:e>
                          <m:r>
                            <a:rPr lang="en-US" altLang="zh-CN" b="0" i="1" dirty="0" smtClean="0">
                              <a:latin typeface="Cambria Math" panose="02040503050406030204" pitchFamily="18" charset="0"/>
                              <a:cs typeface="Times New Roman" panose="02020603050405020304" pitchFamily="18" charset="0"/>
                            </a:rPr>
                            <m:t>𝐿</m:t>
                          </m:r>
                        </m:e>
                        <m:sub>
                          <m:sSub>
                            <m:sSubPr>
                              <m:ctrlPr>
                                <a:rPr lang="en-US" altLang="zh-CN" i="1" dirty="0" smtClean="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𝑇</m:t>
                              </m:r>
                            </m:e>
                            <m:sub>
                              <m:r>
                                <a:rPr lang="en-US" altLang="zh-CN" b="0" i="1" dirty="0" smtClean="0">
                                  <a:latin typeface="Cambria Math" panose="02040503050406030204" pitchFamily="18" charset="0"/>
                                  <a:cs typeface="Times New Roman" panose="02020603050405020304" pitchFamily="18" charset="0"/>
                                </a:rPr>
                                <m:t>𝑖</m:t>
                              </m:r>
                            </m:sub>
                          </m:sSub>
                        </m:sub>
                        <m:sup>
                          <m:r>
                            <a:rPr lang="en-US" altLang="zh-CN" b="0" i="1" dirty="0" smtClean="0">
                              <a:latin typeface="Cambria Math" panose="02040503050406030204" pitchFamily="18" charset="0"/>
                              <a:cs typeface="Times New Roman" panose="02020603050405020304" pitchFamily="18" charset="0"/>
                            </a:rPr>
                            <m:t>𝑡𝑟</m:t>
                          </m:r>
                        </m:sup>
                      </m:sSubSup>
                      <m:d>
                        <m:dPr>
                          <m:ctrlPr>
                            <a:rPr lang="en-US" altLang="zh-CN" i="1" dirty="0" smtClean="0">
                              <a:latin typeface="Cambria Math" panose="02040503050406030204" pitchFamily="18" charset="0"/>
                              <a:cs typeface="Times New Roman" panose="02020603050405020304" pitchFamily="18" charset="0"/>
                            </a:rPr>
                          </m:ctrlPr>
                        </m:dPr>
                        <m:e>
                          <m:sSub>
                            <m:sSubPr>
                              <m:ctrlPr>
                                <a:rPr lang="en-US" altLang="zh-CN" i="1" dirty="0" smtClean="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𝑓</m:t>
                              </m:r>
                            </m:e>
                            <m:sub>
                              <m:sSub>
                                <m:sSubPr>
                                  <m:ctrlPr>
                                    <a:rPr lang="en-US" altLang="zh-CN" i="1" dirty="0" smtClean="0">
                                      <a:latin typeface="Cambria Math" panose="02040503050406030204" pitchFamily="18" charset="0"/>
                                      <a:cs typeface="Times New Roman" panose="02020603050405020304" pitchFamily="18" charset="0"/>
                                    </a:rPr>
                                  </m:ctrlPr>
                                </m:sSubPr>
                                <m:e>
                                  <m:r>
                                    <a:rPr lang="zh-CN" altLang="en-US" i="1" dirty="0" smtClean="0">
                                      <a:latin typeface="Cambria Math" panose="02040503050406030204" pitchFamily="18" charset="0"/>
                                      <a:cs typeface="Times New Roman" panose="02020603050405020304" pitchFamily="18" charset="0"/>
                                    </a:rPr>
                                    <m:t>𝜃</m:t>
                                  </m:r>
                                </m:e>
                                <m:sub>
                                  <m:r>
                                    <a:rPr lang="en-US" altLang="zh-CN" b="0" i="1" dirty="0" smtClean="0">
                                      <a:latin typeface="Cambria Math" panose="02040503050406030204" pitchFamily="18" charset="0"/>
                                      <a:cs typeface="Times New Roman" panose="02020603050405020304" pitchFamily="18" charset="0"/>
                                    </a:rPr>
                                    <m:t>𝑖</m:t>
                                  </m:r>
                                </m:sub>
                              </m:sSub>
                            </m:sub>
                          </m:sSub>
                        </m:e>
                      </m:d>
                      <m:r>
                        <a:rPr lang="en-US" altLang="zh-CN" i="1" smtClean="0">
                          <a:latin typeface="Cambria Math" panose="02040503050406030204" pitchFamily="18" charset="0"/>
                          <a:cs typeface="Times New Roman" panose="02020603050405020304" pitchFamily="18" charset="0"/>
                        </a:rPr>
                        <m:t>=</m:t>
                      </m:r>
                      <m:nary>
                        <m:naryPr>
                          <m:chr m:val="∑"/>
                          <m:supHide m:val="on"/>
                          <m:ctrlPr>
                            <a:rPr lang="en-US" altLang="zh-CN" i="1" smtClean="0">
                              <a:latin typeface="Cambria Math" panose="02040503050406030204" pitchFamily="18" charset="0"/>
                              <a:cs typeface="Times New Roman" panose="02020603050405020304" pitchFamily="18" charset="0"/>
                            </a:rPr>
                          </m:ctrlPr>
                        </m:naryPr>
                        <m:sub>
                          <m:d>
                            <m:dPr>
                              <m:ctrlPr>
                                <a:rPr lang="en-US" altLang="zh-CN"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𝑦</m:t>
                              </m:r>
                            </m:e>
                          </m:d>
                          <m:r>
                            <m:rPr>
                              <m:brk m:alnAt="7"/>
                            </m:rP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𝐷</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𝑡𝑟</m:t>
                              </m:r>
                            </m:sup>
                          </m:sSup>
                        </m:sub>
                        <m:sup/>
                        <m:e>
                          <m:d>
                            <m:dPr>
                              <m:begChr m:val="["/>
                              <m:endChr m:val="]"/>
                              <m:ctrlPr>
                                <a:rPr lang="en-US" altLang="zh-CN"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𝑦</m:t>
                                  </m:r>
                                </m:sub>
                              </m:s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𝑙𝑜𝑔</m:t>
                              </m:r>
                              <m:d>
                                <m:d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dPr>
                                <m:e>
                                  <m:nary>
                                    <m:naryPr>
                                      <m:chr m:val="∑"/>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𝑁</m:t>
                                      </m:r>
                                    </m:sup>
                                    <m:e>
                                      <m:sSup>
                                        <m:s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𝑒</m:t>
                                          </m:r>
                                        </m:e>
                                        <m:sup>
                                          <m:sSub>
                                            <m:sSub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𝑗</m:t>
                                              </m:r>
                                            </m:sub>
                                          </m:s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𝑥</m:t>
                                          </m:r>
                                        </m:sup>
                                      </m:sSup>
                                    </m:e>
                                  </m:nary>
                                </m:e>
                              </m:d>
                            </m:e>
                          </m:d>
                        </m:e>
                      </m:nary>
                    </m:oMath>
                  </m:oMathPara>
                </a14:m>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gradient-based optimization of the latent codes with respect to the training loss</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𝑧</m:t>
                          </m:r>
                        </m:e>
                        <m:sub>
                          <m:r>
                            <a:rPr lang="en-US" altLang="zh-CN" b="0" i="1" smtClean="0">
                              <a:latin typeface="Cambria Math" panose="02040503050406030204" pitchFamily="18" charset="0"/>
                              <a:cs typeface="Times New Roman" panose="02020603050405020304" pitchFamily="18" charset="0"/>
                            </a:rPr>
                            <m:t>𝑛</m:t>
                          </m:r>
                        </m:sub>
                        <m:sup>
                          <m:r>
                            <a:rPr lang="en-US" altLang="zh-CN" b="0" i="1" smtClean="0">
                              <a:latin typeface="Cambria Math" panose="02040503050406030204" pitchFamily="18" charset="0"/>
                              <a:cs typeface="Times New Roman" panose="02020603050405020304" pitchFamily="18" charset="0"/>
                            </a:rPr>
                            <m:t>′</m:t>
                          </m:r>
                        </m:sup>
                      </m:sSubSup>
                      <m:r>
                        <a:rPr lang="en-US" altLang="zh-CN" i="1" smtClean="0">
                          <a:latin typeface="Cambria Math" panose="02040503050406030204" pitchFamily="18" charset="0"/>
                          <a:cs typeface="Times New Roman" panose="02020603050405020304" pitchFamily="18" charset="0"/>
                        </a:rPr>
                        <m:t>=</m:t>
                      </m:r>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𝑧</m:t>
                          </m:r>
                        </m:e>
                        <m:sub>
                          <m:r>
                            <a:rPr lang="en-US" altLang="zh-CN" b="0" i="1" smtClean="0">
                              <a:latin typeface="Cambria Math" panose="02040503050406030204" pitchFamily="18" charset="0"/>
                              <a:cs typeface="Times New Roman" panose="02020603050405020304" pitchFamily="18" charset="0"/>
                            </a:rPr>
                            <m:t>𝑛</m:t>
                          </m:r>
                        </m:sub>
                      </m:sSub>
                      <m:r>
                        <a:rPr lang="en-US" altLang="zh-CN" b="0" i="1" smtClean="0">
                          <a:latin typeface="Cambria Math" panose="02040503050406030204" pitchFamily="18" charset="0"/>
                          <a:cs typeface="Times New Roman" panose="02020603050405020304" pitchFamily="18" charset="0"/>
                        </a:rPr>
                        <m:t>−</m:t>
                      </m:r>
                      <m:r>
                        <a:rPr lang="zh-CN" altLang="en-US" b="0" i="1" smtClean="0">
                          <a:latin typeface="Cambria Math" panose="02040503050406030204" pitchFamily="18" charset="0"/>
                          <a:cs typeface="Times New Roman" panose="02020603050405020304" pitchFamily="18" charset="0"/>
                        </a:rPr>
                        <m:t>𝛼</m:t>
                      </m:r>
                      <m:sSub>
                        <m:sSubPr>
                          <m:ctrlPr>
                            <a:rPr lang="en-US" altLang="zh-CN" b="0" i="1" smtClean="0">
                              <a:latin typeface="Cambria Math" panose="02040503050406030204" pitchFamily="18" charset="0"/>
                              <a:cs typeface="Times New Roman" panose="02020603050405020304" pitchFamily="18" charset="0"/>
                            </a:rPr>
                          </m:ctrlPr>
                        </m:sSubPr>
                        <m:e>
                          <m:r>
                            <m:rPr>
                              <m:sty m:val="p"/>
                            </m:r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e>
                        <m:sub>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𝑧</m:t>
                              </m:r>
                            </m:e>
                            <m:sub>
                              <m:r>
                                <a:rPr lang="en-US" altLang="zh-CN" b="0" i="1" smtClean="0">
                                  <a:latin typeface="Cambria Math" panose="02040503050406030204" pitchFamily="18" charset="0"/>
                                  <a:cs typeface="Times New Roman" panose="02020603050405020304" pitchFamily="18" charset="0"/>
                                </a:rPr>
                                <m:t>𝑛</m:t>
                              </m:r>
                            </m:sub>
                          </m:sSub>
                        </m:sub>
                      </m:sSub>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𝐿</m:t>
                          </m:r>
                        </m:e>
                        <m:sub>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𝑇</m:t>
                              </m:r>
                            </m:e>
                            <m:sub>
                              <m:r>
                                <a:rPr lang="en-US" altLang="zh-CN" b="0" i="1" smtClean="0">
                                  <a:latin typeface="Cambria Math" panose="02040503050406030204" pitchFamily="18" charset="0"/>
                                  <a:cs typeface="Times New Roman" panose="02020603050405020304" pitchFamily="18" charset="0"/>
                                </a:rPr>
                                <m:t>𝑖</m:t>
                              </m:r>
                            </m:sub>
                          </m:sSub>
                        </m:sub>
                        <m:sup>
                          <m:r>
                            <a:rPr lang="en-US" altLang="zh-CN" b="0" i="1" smtClean="0">
                              <a:latin typeface="Cambria Math" panose="02040503050406030204" pitchFamily="18" charset="0"/>
                              <a:cs typeface="Times New Roman" panose="02020603050405020304" pitchFamily="18" charset="0"/>
                            </a:rPr>
                            <m:t>𝑡𝑟</m:t>
                          </m:r>
                        </m:sup>
                      </m:sSubSup>
                    </m:oMath>
                  </m:oMathPara>
                </a14:m>
                <a:br>
                  <a:rPr lang="en-US" altLang="zh-CN" dirty="0">
                    <a:latin typeface="Times New Roman" panose="02020603050405020304" pitchFamily="18" charset="0"/>
                    <a:cs typeface="Times New Roman" panose="02020603050405020304" pitchFamily="18" charset="0"/>
                  </a:rPr>
                </a:br>
                <a:endParaRPr lang="en-US" altLang="zh-CN" dirty="0">
                  <a:latin typeface="Times New Roman" panose="02020603050405020304" pitchFamily="18" charset="0"/>
                  <a:cs typeface="Times New Roman" panose="02020603050405020304" pitchFamily="18" charset="0"/>
                </a:endParaRPr>
              </a:p>
              <a:p>
                <a:pPr marL="0" indent="0">
                  <a:buNone/>
                </a:pPr>
                <a:br>
                  <a:rPr lang="en-US" altLang="zh-CN" dirty="0"/>
                </a:br>
                <a:br>
                  <a:rPr lang="en-US" altLang="zh-CN" dirty="0"/>
                </a:b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17070" y="925285"/>
                <a:ext cx="11544301" cy="7244862"/>
              </a:xfrm>
              <a:blipFill>
                <a:blip r:embed="rId3"/>
                <a:stretch>
                  <a:fillRect l="-1109" t="-15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04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2728"/>
            <a:ext cx="10515600" cy="1325563"/>
          </a:xfrm>
        </p:spPr>
        <p:txBody>
          <a:bodyPr/>
          <a:lstStyle/>
          <a:p>
            <a:r>
              <a:rPr lang="en-US" altLang="zh-CN"/>
              <a:t>2.LEO</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245332"/>
                <a:ext cx="10515600" cy="6913930"/>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2.outer loop</a:t>
                </a:r>
              </a:p>
              <a:p>
                <a:pPr marL="0" indent="0">
                  <a:buNone/>
                </a:pPr>
                <a:r>
                  <a:rPr lang="en-US" altLang="zh-CN" dirty="0">
                    <a:latin typeface="Times New Roman" panose="02020603050405020304" pitchFamily="18" charset="0"/>
                    <a:cs typeface="Times New Roman" panose="02020603050405020304" pitchFamily="18" charset="0"/>
                  </a:rPr>
                  <a:t>During meta-training we use that evaluation to differentiate through the “inner </a:t>
                </a:r>
                <a:r>
                  <a:rPr lang="en-US" altLang="zh-CN" dirty="0" err="1">
                    <a:latin typeface="Times New Roman" panose="02020603050405020304" pitchFamily="18" charset="0"/>
                    <a:cs typeface="Times New Roman" panose="02020603050405020304" pitchFamily="18" charset="0"/>
                  </a:rPr>
                  <a:t>loopand</a:t>
                </a:r>
                <a:r>
                  <a:rPr lang="en-US" altLang="zh-CN" dirty="0">
                    <a:latin typeface="Times New Roman" panose="02020603050405020304" pitchFamily="18" charset="0"/>
                    <a:cs typeface="Times New Roman" panose="02020603050405020304" pitchFamily="18" charset="0"/>
                  </a:rPr>
                  <a:t> ”and update the encoder, relation, and decoder network parameters: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𝜑</m:t>
                        </m:r>
                      </m:e>
                      <m:sub>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𝜑</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𝜑</m:t>
                        </m:r>
                      </m:e>
                      <m:sub>
                        <m:r>
                          <a:rPr lang="en-US" altLang="zh-CN" b="0" i="1" smtClean="0">
                            <a:latin typeface="Cambria Math" panose="02040503050406030204" pitchFamily="18" charset="0"/>
                          </a:rPr>
                          <m:t>𝑑</m:t>
                        </m:r>
                      </m:sub>
                    </m:sSub>
                  </m:oMath>
                </a14:m>
                <a:r>
                  <a:rPr lang="en-US" altLang="zh-CN" dirty="0">
                    <a:latin typeface="Times New Roman" panose="02020603050405020304" pitchFamily="18" charset="0"/>
                    <a:cs typeface="Times New Roman" panose="02020603050405020304" pitchFamily="18" charset="0"/>
                  </a:rPr>
                  <a:t>, Meta-training is performed by minimizing the following objective: </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𝑚𝑖𝑛</m:t>
                          </m:r>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𝑒</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𝑟</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𝑑</m:t>
                              </m:r>
                            </m:sub>
                          </m:sSub>
                        </m:sub>
                      </m:sSub>
                      <m:nary>
                        <m:naryPr>
                          <m:chr m:val="∑"/>
                          <m:supHide m:val="on"/>
                          <m:ctrlPr>
                            <a:rPr lang="en-US" altLang="zh-CN" i="1" smtClean="0">
                              <a:latin typeface="Cambria Math" panose="02040503050406030204" pitchFamily="18" charset="0"/>
                              <a:cs typeface="Times New Roman" panose="02020603050405020304" pitchFamily="18" charset="0"/>
                            </a:rPr>
                          </m:ctrlPr>
                        </m:naryPr>
                        <m:sub>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𝑇</m:t>
                              </m:r>
                            </m:e>
                            <m:sub>
                              <m:r>
                                <a:rPr lang="en-US" altLang="zh-CN" b="0" i="1" smtClean="0">
                                  <a:latin typeface="Cambria Math" panose="02040503050406030204" pitchFamily="18" charset="0"/>
                                  <a:cs typeface="Times New Roman" panose="02020603050405020304" pitchFamily="18" charset="0"/>
                                </a:rPr>
                                <m:t>𝑖</m:t>
                              </m:r>
                            </m:sub>
                          </m:sSub>
                          <m:r>
                            <m:rPr>
                              <m:brk m:alnAt="7"/>
                            </m:rP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𝑝</m:t>
                          </m:r>
                          <m:d>
                            <m:d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𝑇</m:t>
                              </m:r>
                            </m:e>
                          </m:d>
                        </m:sub>
                        <m:sup/>
                        <m:e>
                          <m:d>
                            <m:dPr>
                              <m:begChr m:val="["/>
                              <m:endChr m:val="]"/>
                              <m:ctrlPr>
                                <a:rPr lang="en-US" altLang="zh-CN" i="1" smtClean="0">
                                  <a:latin typeface="Cambria Math" panose="02040503050406030204" pitchFamily="18" charset="0"/>
                                  <a:cs typeface="Times New Roman" panose="02020603050405020304" pitchFamily="18" charset="0"/>
                                </a:rPr>
                              </m:ctrlPr>
                            </m:dPr>
                            <m:e>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𝐿</m:t>
                                  </m:r>
                                </m:e>
                                <m:sub>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𝑇</m:t>
                                      </m:r>
                                    </m:e>
                                    <m:sub>
                                      <m:r>
                                        <a:rPr lang="en-US" altLang="zh-CN" b="0" i="1" smtClean="0">
                                          <a:latin typeface="Cambria Math" panose="02040503050406030204" pitchFamily="18" charset="0"/>
                                          <a:cs typeface="Times New Roman" panose="02020603050405020304" pitchFamily="18" charset="0"/>
                                        </a:rPr>
                                        <m:t>𝑖</m:t>
                                      </m:r>
                                    </m:sub>
                                  </m:sSub>
                                </m:sub>
                                <m:sup>
                                  <m:r>
                                    <a:rPr lang="en-US" altLang="zh-CN" b="0" i="1" smtClean="0">
                                      <a:latin typeface="Cambria Math" panose="02040503050406030204" pitchFamily="18" charset="0"/>
                                      <a:cs typeface="Times New Roman" panose="02020603050405020304" pitchFamily="18" charset="0"/>
                                    </a:rPr>
                                    <m:t>𝑣𝑎𝑙</m:t>
                                  </m:r>
                                </m:sup>
                              </m:sSubSup>
                              <m:d>
                                <m:dPr>
                                  <m:ctrlPr>
                                    <a:rPr lang="en-US" altLang="zh-CN"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𝑓</m:t>
                                  </m:r>
                                  <m:d>
                                    <m:dPr>
                                      <m:ctrlPr>
                                        <a:rPr lang="en-US" altLang="zh-CN" b="0" i="1" smtClean="0">
                                          <a:latin typeface="Cambria Math" panose="02040503050406030204" pitchFamily="18" charset="0"/>
                                          <a:cs typeface="Times New Roman" panose="02020603050405020304" pitchFamily="18" charset="0"/>
                                        </a:rPr>
                                      </m:ctrlPr>
                                    </m:dPr>
                                    <m:e>
                                      <m:sSubSup>
                                        <m:sSubSupPr>
                                          <m:ctrlPr>
                                            <a:rPr lang="en-US" altLang="zh-CN" b="0" i="1" smtClean="0">
                                              <a:latin typeface="Cambria Math" panose="02040503050406030204" pitchFamily="18" charset="0"/>
                                              <a:cs typeface="Times New Roman" panose="02020603050405020304" pitchFamily="18" charset="0"/>
                                            </a:rPr>
                                          </m:ctrlPr>
                                        </m:sSubSupPr>
                                        <m:e>
                                          <m:r>
                                            <a:rPr lang="zh-CN" altLang="en-US" b="0" i="1" smtClean="0">
                                              <a:latin typeface="Cambria Math" panose="02040503050406030204" pitchFamily="18" charset="0"/>
                                              <a:cs typeface="Times New Roman" panose="02020603050405020304" pitchFamily="18" charset="0"/>
                                            </a:rPr>
                                            <m:t>𝜃</m:t>
                                          </m:r>
                                        </m:e>
                                        <m:sub>
                                          <m:r>
                                            <a:rPr lang="en-US" altLang="zh-CN" b="0" i="1" smtClean="0">
                                              <a:latin typeface="Cambria Math" panose="02040503050406030204" pitchFamily="18" charset="0"/>
                                              <a:cs typeface="Times New Roman" panose="02020603050405020304" pitchFamily="18" charset="0"/>
                                            </a:rPr>
                                            <m:t>𝑖</m:t>
                                          </m:r>
                                        </m:sub>
                                        <m:sup>
                                          <m:r>
                                            <a:rPr lang="en-US" altLang="zh-CN" b="0" i="1" smtClean="0">
                                              <a:latin typeface="Cambria Math" panose="02040503050406030204" pitchFamily="18" charset="0"/>
                                              <a:cs typeface="Times New Roman" panose="02020603050405020304" pitchFamily="18" charset="0"/>
                                            </a:rPr>
                                            <m:t>′</m:t>
                                          </m:r>
                                        </m:sup>
                                      </m:sSubSup>
                                    </m:e>
                                  </m:d>
                                </m:e>
                              </m:d>
                              <m:r>
                                <a:rPr lang="en-US" altLang="zh-CN" b="0" i="1" smtClean="0">
                                  <a:latin typeface="Cambria Math" panose="02040503050406030204" pitchFamily="18" charset="0"/>
                                  <a:cs typeface="Times New Roman" panose="02020603050405020304" pitchFamily="18" charset="0"/>
                                </a:rPr>
                                <m:t>+</m:t>
                              </m:r>
                              <m:r>
                                <a:rPr lang="zh-CN" altLang="en-US" b="0" i="1" smtClean="0">
                                  <a:latin typeface="Cambria Math" panose="02040503050406030204" pitchFamily="18" charset="0"/>
                                  <a:cs typeface="Times New Roman" panose="02020603050405020304" pitchFamily="18" charset="0"/>
                                </a:rPr>
                                <m:t>𝛽</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𝐷</m:t>
                                  </m:r>
                                </m:e>
                                <m:sub>
                                  <m:r>
                                    <a:rPr lang="en-US" altLang="zh-CN" b="0" i="1" smtClean="0">
                                      <a:latin typeface="Cambria Math" panose="02040503050406030204" pitchFamily="18" charset="0"/>
                                      <a:cs typeface="Times New Roman" panose="02020603050405020304" pitchFamily="18" charset="0"/>
                                    </a:rPr>
                                    <m:t>𝐾𝐿</m:t>
                                  </m:r>
                                </m:sub>
                              </m:sSub>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𝑞</m:t>
                                  </m:r>
                                  <m:d>
                                    <m:dPr>
                                      <m:ctrlPr>
                                        <a:rPr lang="en-US" altLang="zh-CN" b="0" i="1" smtClean="0">
                                          <a:latin typeface="Cambria Math" panose="02040503050406030204" pitchFamily="18" charset="0"/>
                                          <a:cs typeface="Times New Roman" panose="02020603050405020304" pitchFamily="18" charset="0"/>
                                        </a:rPr>
                                      </m:ctrlPr>
                                    </m:dPr>
                                    <m:e>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𝑧</m:t>
                                          </m:r>
                                        </m:e>
                                        <m:sub>
                                          <m:r>
                                            <a:rPr lang="en-US" altLang="zh-CN" b="0" i="1" smtClean="0">
                                              <a:latin typeface="Cambria Math" panose="02040503050406030204" pitchFamily="18" charset="0"/>
                                              <a:cs typeface="Times New Roman" panose="02020603050405020304" pitchFamily="18" charset="0"/>
                                            </a:rPr>
                                            <m:t>𝑛</m:t>
                                          </m:r>
                                        </m:sub>
                                      </m:sSub>
                                    </m:e>
                                    <m:e>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𝐷</m:t>
                                          </m:r>
                                        </m:e>
                                        <m:sub>
                                          <m:r>
                                            <a:rPr lang="en-US" altLang="zh-CN" b="0" i="1" smtClean="0">
                                              <a:latin typeface="Cambria Math" panose="02040503050406030204" pitchFamily="18" charset="0"/>
                                              <a:cs typeface="Times New Roman" panose="02020603050405020304" pitchFamily="18" charset="0"/>
                                            </a:rPr>
                                            <m:t>𝑛</m:t>
                                          </m:r>
                                        </m:sub>
                                        <m:sup>
                                          <m:r>
                                            <a:rPr lang="en-US" altLang="zh-CN" b="0" i="1" smtClean="0">
                                              <a:latin typeface="Cambria Math" panose="02040503050406030204" pitchFamily="18" charset="0"/>
                                              <a:cs typeface="Times New Roman" panose="02020603050405020304" pitchFamily="18" charset="0"/>
                                            </a:rPr>
                                            <m:t>𝑡𝑟</m:t>
                                          </m:r>
                                        </m:sup>
                                      </m:sSubSup>
                                    </m:e>
                                  </m:d>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𝑝</m:t>
                                  </m:r>
                                  <m:d>
                                    <m:dPr>
                                      <m:ctrlPr>
                                        <a:rPr lang="en-US" altLang="zh-CN" b="0" i="1" smtClean="0">
                                          <a:latin typeface="Cambria Math" panose="02040503050406030204" pitchFamily="18" charset="0"/>
                                          <a:cs typeface="Times New Roman" panose="02020603050405020304" pitchFamily="18" charset="0"/>
                                        </a:rPr>
                                      </m:ctrlPr>
                                    </m:dPr>
                                    <m:e>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𝑧</m:t>
                                          </m:r>
                                        </m:e>
                                        <m:sub>
                                          <m:r>
                                            <a:rPr lang="en-US" altLang="zh-CN" b="0" i="1" smtClean="0">
                                              <a:latin typeface="Cambria Math" panose="02040503050406030204" pitchFamily="18" charset="0"/>
                                              <a:cs typeface="Times New Roman" panose="02020603050405020304" pitchFamily="18" charset="0"/>
                                            </a:rPr>
                                            <m:t>𝑛</m:t>
                                          </m:r>
                                        </m:sub>
                                      </m:sSub>
                                    </m:e>
                                  </m:d>
                                </m:e>
                              </m:d>
                              <m:r>
                                <a:rPr lang="en-US" altLang="zh-CN" b="0" i="1" smtClean="0">
                                  <a:latin typeface="Cambria Math" panose="02040503050406030204" pitchFamily="18" charset="0"/>
                                  <a:cs typeface="Times New Roman" panose="02020603050405020304" pitchFamily="18" charset="0"/>
                                </a:rPr>
                                <m:t>+</m:t>
                              </m:r>
                              <m:r>
                                <a:rPr lang="zh-CN" altLang="en-US" b="0" i="1" smtClean="0">
                                  <a:latin typeface="Cambria Math" panose="02040503050406030204" pitchFamily="18" charset="0"/>
                                  <a:cs typeface="Times New Roman" panose="02020603050405020304" pitchFamily="18" charset="0"/>
                                </a:rPr>
                                <m:t>𝛾</m:t>
                              </m:r>
                              <m:sSubSup>
                                <m:sSubSupPr>
                                  <m:ctrlPr>
                                    <a:rPr lang="en-US" altLang="zh-CN" b="0" i="1" smtClean="0">
                                      <a:latin typeface="Cambria Math" panose="02040503050406030204" pitchFamily="18" charset="0"/>
                                      <a:cs typeface="Times New Roman" panose="02020603050405020304" pitchFamily="18" charset="0"/>
                                    </a:rPr>
                                  </m:ctrlPr>
                                </m:sSubSupPr>
                                <m:e>
                                  <m:d>
                                    <m:dPr>
                                      <m:begChr m:val="‖"/>
                                      <m:endChr m:val=""/>
                                      <m:ctrlPr>
                                        <a:rPr lang="en-US" altLang="zh-CN" i="1">
                                          <a:latin typeface="Cambria Math" panose="02040503050406030204" pitchFamily="18" charset="0"/>
                                          <a:cs typeface="Times New Roman" panose="02020603050405020304" pitchFamily="18" charset="0"/>
                                        </a:rPr>
                                      </m:ctrlPr>
                                    </m:dPr>
                                    <m:e>
                                      <m:d>
                                        <m:dPr>
                                          <m:begChr m:val=""/>
                                          <m:endChr m:val="‖"/>
                                          <m:ctrlPr>
                                            <a:rPr lang="en-US" altLang="zh-CN"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𝑠𝑡𝑜𝑝𝑔𝑎𝑟𝑑</m:t>
                                          </m:r>
                                          <m:d>
                                            <m:dPr>
                                              <m:ctrlPr>
                                                <a:rPr lang="en-US" altLang="zh-CN" b="0" i="1" smtClean="0">
                                                  <a:latin typeface="Cambria Math" panose="02040503050406030204" pitchFamily="18" charset="0"/>
                                                  <a:cs typeface="Times New Roman" panose="02020603050405020304" pitchFamily="18" charset="0"/>
                                                </a:rPr>
                                              </m:ctrlPr>
                                            </m:dPr>
                                            <m:e>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𝑧</m:t>
                                                  </m:r>
                                                </m:e>
                                                <m:sub>
                                                  <m:r>
                                                    <a:rPr lang="en-US" altLang="zh-CN" b="0" i="1" smtClean="0">
                                                      <a:latin typeface="Cambria Math" panose="02040503050406030204" pitchFamily="18" charset="0"/>
                                                      <a:cs typeface="Times New Roman" panose="02020603050405020304" pitchFamily="18" charset="0"/>
                                                    </a:rPr>
                                                    <m:t>𝑛</m:t>
                                                  </m:r>
                                                </m:sub>
                                                <m:sup>
                                                  <m:r>
                                                    <a:rPr lang="en-US" altLang="zh-CN" b="0" i="1" smtClean="0">
                                                      <a:latin typeface="Cambria Math" panose="02040503050406030204" pitchFamily="18" charset="0"/>
                                                      <a:cs typeface="Times New Roman" panose="02020603050405020304" pitchFamily="18" charset="0"/>
                                                    </a:rPr>
                                                    <m:t>′</m:t>
                                                  </m:r>
                                                </m:sup>
                                              </m:sSubSup>
                                            </m:e>
                                          </m:d>
                                        </m:e>
                                      </m:d>
                                    </m:e>
                                  </m:d>
                                </m:e>
                                <m:sub>
                                  <m:r>
                                    <a:rPr lang="en-US" altLang="zh-CN" b="0" i="1" smtClean="0">
                                      <a:latin typeface="Cambria Math" panose="02040503050406030204" pitchFamily="18" charset="0"/>
                                      <a:cs typeface="Times New Roman" panose="02020603050405020304" pitchFamily="18" charset="0"/>
                                    </a:rPr>
                                    <m:t>2</m:t>
                                  </m:r>
                                </m:sub>
                                <m:sup>
                                  <m:r>
                                    <a:rPr lang="en-US" altLang="zh-CN" b="0" i="1" smtClean="0">
                                      <a:latin typeface="Cambria Math" panose="02040503050406030204" pitchFamily="18" charset="0"/>
                                      <a:cs typeface="Times New Roman" panose="02020603050405020304" pitchFamily="18" charset="0"/>
                                    </a:rPr>
                                    <m:t>2</m:t>
                                  </m:r>
                                </m:sup>
                              </m:sSubSup>
                            </m:e>
                          </m:d>
                        </m:e>
                      </m:nary>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𝑅</m:t>
                      </m:r>
                    </m:oMath>
                  </m:oMathPara>
                </a14:m>
                <a:br>
                  <a:rPr lang="en-US" altLang="zh-CN" dirty="0">
                    <a:latin typeface="Times New Roman" panose="02020603050405020304" pitchFamily="18" charset="0"/>
                    <a:cs typeface="Times New Roman" panose="02020603050405020304" pitchFamily="18" charset="0"/>
                  </a:rPr>
                </a:br>
                <a:endParaRPr lang="en-US" altLang="zh-CN" dirty="0">
                  <a:latin typeface="Times New Roman" panose="02020603050405020304" pitchFamily="18" charset="0"/>
                  <a:cs typeface="Times New Roman" panose="02020603050405020304" pitchFamily="18" charset="0"/>
                </a:endParaRPr>
              </a:p>
              <a:p>
                <a:pPr marL="0" indent="0">
                  <a:buNone/>
                </a:pPr>
                <a:br>
                  <a:rPr lang="en-US" altLang="zh-CN" dirty="0"/>
                </a:br>
                <a:br>
                  <a:rPr lang="en-US" altLang="zh-CN" dirty="0"/>
                </a:b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245332"/>
                <a:ext cx="10515600" cy="6913930"/>
              </a:xfrm>
              <a:blipFill>
                <a:blip r:embed="rId3"/>
                <a:stretch>
                  <a:fillRect l="-1217" t="-1499" r="-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8058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lang="en-US" altLang="zh-CN" dirty="0"/>
              <a:t>2.LEO</a:t>
            </a:r>
            <a:endParaRPr lang="zh-CN" altLang="en-US" dirty="0"/>
          </a:p>
        </p:txBody>
      </p:sp>
      <p:sp>
        <p:nvSpPr>
          <p:cNvPr id="49" name="矩形 48">
            <a:extLst>
              <a:ext uri="{FF2B5EF4-FFF2-40B4-BE49-F238E27FC236}">
                <a16:creationId xmlns:a16="http://schemas.microsoft.com/office/drawing/2014/main" id="{9DA00F65-5BD9-464C-8789-E5B49B6F051A}"/>
              </a:ext>
            </a:extLst>
          </p:cNvPr>
          <p:cNvSpPr/>
          <p:nvPr/>
        </p:nvSpPr>
        <p:spPr>
          <a:xfrm>
            <a:off x="5089388" y="5532436"/>
            <a:ext cx="4137537" cy="369332"/>
          </a:xfrm>
          <a:prstGeom prst="rect">
            <a:avLst/>
          </a:prstGeom>
        </p:spPr>
        <p:txBody>
          <a:bodyPr wrap="square">
            <a:spAutoFit/>
          </a:bodyPr>
          <a:lstStyle/>
          <a:p>
            <a:r>
              <a:rPr lang="en-US" altLang="zh-CN" i="1" dirty="0">
                <a:solidFill>
                  <a:srgbClr val="111111"/>
                </a:solidFill>
                <a:latin typeface="Times New Roman" panose="02020603050405020304" pitchFamily="18" charset="0"/>
                <a:cs typeface="Times New Roman" panose="02020603050405020304" pitchFamily="18" charset="0"/>
              </a:rPr>
              <a:t>Fig. 3. LEO </a:t>
            </a:r>
            <a:endParaRPr lang="zh-CN" altLang="en-US"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D7CB88B0-C700-4739-8B91-8EE545AF7439}"/>
              </a:ext>
            </a:extLst>
          </p:cNvPr>
          <p:cNvPicPr>
            <a:picLocks noChangeAspect="1"/>
          </p:cNvPicPr>
          <p:nvPr/>
        </p:nvPicPr>
        <p:blipFill>
          <a:blip r:embed="rId3"/>
          <a:stretch>
            <a:fillRect/>
          </a:stretch>
        </p:blipFill>
        <p:spPr>
          <a:xfrm>
            <a:off x="861020" y="1763811"/>
            <a:ext cx="10492780" cy="3330378"/>
          </a:xfrm>
          <a:prstGeom prst="rect">
            <a:avLst/>
          </a:prstGeom>
        </p:spPr>
      </p:pic>
    </p:spTree>
    <p:extLst>
      <p:ext uri="{BB962C8B-B14F-4D97-AF65-F5344CB8AC3E}">
        <p14:creationId xmlns:p14="http://schemas.microsoft.com/office/powerpoint/2010/main" val="333507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表格 1">
                <a:extLst>
                  <a:ext uri="{FF2B5EF4-FFF2-40B4-BE49-F238E27FC236}">
                    <a16:creationId xmlns:a16="http://schemas.microsoft.com/office/drawing/2014/main" id="{A31E2955-1CA6-43CD-9075-3C06927410A4}"/>
                  </a:ext>
                </a:extLst>
              </p:cNvPr>
              <p:cNvGraphicFramePr>
                <a:graphicFrameLocks noGrp="1"/>
              </p:cNvGraphicFramePr>
              <p:nvPr>
                <p:extLst>
                  <p:ext uri="{D42A27DB-BD31-4B8C-83A1-F6EECF244321}">
                    <p14:modId xmlns:p14="http://schemas.microsoft.com/office/powerpoint/2010/main" val="2396124265"/>
                  </p:ext>
                </p:extLst>
              </p:nvPr>
            </p:nvGraphicFramePr>
            <p:xfrm>
              <a:off x="955982" y="0"/>
              <a:ext cx="9666863" cy="6858003"/>
            </p:xfrm>
            <a:graphic>
              <a:graphicData uri="http://schemas.openxmlformats.org/drawingml/2006/table">
                <a:tbl>
                  <a:tblPr firstRow="1" bandRow="1">
                    <a:tableStyleId>{5C22544A-7EE6-4342-B048-85BDC9FD1C3A}</a:tableStyleId>
                  </a:tblPr>
                  <a:tblGrid>
                    <a:gridCol w="9666863">
                      <a:extLst>
                        <a:ext uri="{9D8B030D-6E8A-4147-A177-3AD203B41FA5}">
                          <a16:colId xmlns:a16="http://schemas.microsoft.com/office/drawing/2014/main" val="275363034"/>
                        </a:ext>
                      </a:extLst>
                    </a:gridCol>
                  </a:tblGrid>
                  <a:tr h="370046">
                    <a:tc>
                      <a:txBody>
                        <a:bodyPr/>
                        <a:lstStyle/>
                        <a:p>
                          <a:r>
                            <a:rPr lang="en-US" altLang="zh-CN" sz="1800" b="1" dirty="0">
                              <a:solidFill>
                                <a:schemeClr val="tx1"/>
                              </a:solidFill>
                              <a:latin typeface="Times New Roman" panose="02020603050405020304" pitchFamily="18" charset="0"/>
                              <a:cs typeface="Times New Roman" panose="02020603050405020304" pitchFamily="18" charset="0"/>
                            </a:rPr>
                            <a:t>Require</a:t>
                          </a:r>
                          <a:r>
                            <a:rPr lang="en-US" altLang="zh-CN" sz="1800" b="0" dirty="0">
                              <a:solidFill>
                                <a:schemeClr val="tx1"/>
                              </a:solidFill>
                              <a:latin typeface="Times New Roman" panose="02020603050405020304" pitchFamily="18" charset="0"/>
                              <a:cs typeface="Times New Roman" panose="02020603050405020304" pitchFamily="18" charset="0"/>
                            </a:rPr>
                            <a:t>:Train meta-set </a:t>
                          </a:r>
                          <a14:m>
                            <m:oMath xmlns:m="http://schemas.openxmlformats.org/officeDocument/2006/math">
                              <m:sSup>
                                <m:sSupPr>
                                  <m:ctrlPr>
                                    <a:rPr lang="en-US" altLang="zh-CN" sz="1800" b="0" i="1" smtClean="0">
                                      <a:solidFill>
                                        <a:schemeClr val="tx1"/>
                                      </a:solidFill>
                                      <a:latin typeface="Cambria Math" panose="02040503050406030204" pitchFamily="18" charset="0"/>
                                    </a:rPr>
                                  </m:ctrlPr>
                                </m:sSupPr>
                                <m:e>
                                  <m:r>
                                    <a:rPr lang="en-US" altLang="zh-CN" sz="1800" b="0" i="1" smtClean="0">
                                      <a:solidFill>
                                        <a:schemeClr val="tx1"/>
                                      </a:solidFill>
                                      <a:latin typeface="Cambria Math" panose="02040503050406030204" pitchFamily="18" charset="0"/>
                                    </a:rPr>
                                    <m:t>𝑆</m:t>
                                  </m:r>
                                </m:e>
                                <m:sup>
                                  <m:r>
                                    <a:rPr lang="en-US" altLang="zh-CN" sz="1800" b="0" i="1" smtClean="0">
                                      <a:solidFill>
                                        <a:schemeClr val="tx1"/>
                                      </a:solidFill>
                                      <a:latin typeface="Cambria Math" panose="02040503050406030204" pitchFamily="18" charset="0"/>
                                    </a:rPr>
                                    <m:t>𝑡𝑟</m:t>
                                  </m:r>
                                </m:sup>
                              </m:sSup>
                              <m:r>
                                <a:rPr lang="en-US" altLang="zh-CN" sz="1800" b="0" i="1" smtClean="0">
                                  <a:solidFill>
                                    <a:schemeClr val="tx1"/>
                                  </a:solidFill>
                                  <a:latin typeface="Cambria Math" panose="02040503050406030204" pitchFamily="18" charset="0"/>
                                  <a:ea typeface="Cambria Math" panose="02040503050406030204" pitchFamily="18" charset="0"/>
                                </a:rPr>
                                <m:t>∈</m:t>
                              </m:r>
                              <m:r>
                                <a:rPr lang="en-US" altLang="zh-CN" sz="1800" b="0" i="1" smtClean="0">
                                  <a:solidFill>
                                    <a:schemeClr val="tx1"/>
                                  </a:solidFill>
                                  <a:latin typeface="Cambria Math" panose="02040503050406030204" pitchFamily="18" charset="0"/>
                                  <a:ea typeface="Cambria Math" panose="02040503050406030204" pitchFamily="18" charset="0"/>
                                </a:rPr>
                                <m:t>𝑇</m:t>
                              </m:r>
                            </m:oMath>
                          </a14:m>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3120790"/>
                      </a:ext>
                    </a:extLst>
                  </a:tr>
                  <a:tr h="3700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Times New Roman" panose="02020603050405020304" pitchFamily="18" charset="0"/>
                              <a:cs typeface="Times New Roman" panose="02020603050405020304" pitchFamily="18" charset="0"/>
                            </a:rPr>
                            <a:t>Require</a:t>
                          </a:r>
                          <a:r>
                            <a:rPr lang="en-US" altLang="zh-CN" sz="1800" dirty="0">
                              <a:solidFill>
                                <a:schemeClr val="tx1"/>
                              </a:solidFill>
                              <a:latin typeface="Times New Roman" panose="02020603050405020304" pitchFamily="18" charset="0"/>
                              <a:cs typeface="Times New Roman" panose="02020603050405020304" pitchFamily="18" charset="0"/>
                            </a:rPr>
                            <a:t>:Learning rates </a:t>
                          </a:r>
                          <a14:m>
                            <m:oMath xmlns:m="http://schemas.openxmlformats.org/officeDocument/2006/math">
                              <m:r>
                                <a:rPr lang="zh-CN" altLang="en-US" sz="1800" i="1" smtClean="0">
                                  <a:solidFill>
                                    <a:schemeClr val="tx1"/>
                                  </a:solidFill>
                                  <a:latin typeface="Cambria Math" panose="02040503050406030204" pitchFamily="18" charset="0"/>
                                </a:rPr>
                                <m:t>𝛼</m:t>
                              </m:r>
                              <m:r>
                                <a:rPr lang="en-US" altLang="zh-CN" sz="1800" b="0" i="1" smtClean="0">
                                  <a:solidFill>
                                    <a:schemeClr val="tx1"/>
                                  </a:solidFill>
                                  <a:latin typeface="Cambria Math" panose="02040503050406030204" pitchFamily="18" charset="0"/>
                                </a:rPr>
                                <m:t>,</m:t>
                              </m:r>
                              <m:r>
                                <a:rPr lang="el-GR" altLang="zh-CN" sz="1800" b="0" i="1" smtClean="0">
                                  <a:solidFill>
                                    <a:schemeClr val="tx1"/>
                                  </a:solidFill>
                                  <a:latin typeface="Cambria Math" panose="02040503050406030204" pitchFamily="18" charset="0"/>
                                </a:rPr>
                                <m:t>𝜂</m:t>
                              </m:r>
                            </m:oMath>
                          </a14:m>
                          <a:endParaRPr lang="zh-CN" altLang="en-US" sz="18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376756"/>
                      </a:ext>
                    </a:extLst>
                  </a:tr>
                  <a:tr h="370046">
                    <a:tc>
                      <a:txBody>
                        <a:bodyPr/>
                        <a:lstStyle/>
                        <a:p>
                          <a:r>
                            <a:rPr lang="en-US" altLang="zh-CN" sz="1800" dirty="0">
                              <a:latin typeface="Times New Roman" panose="02020603050405020304" pitchFamily="18" charset="0"/>
                              <a:cs typeface="Times New Roman" panose="02020603050405020304" pitchFamily="18" charset="0"/>
                            </a:rPr>
                            <a:t>1.Randomly initialize </a:t>
                          </a: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smtClean="0">
                                      <a:latin typeface="Cambria Math" panose="02040503050406030204" pitchFamily="18" charset="0"/>
                                    </a:rPr>
                                    <m:t>𝜑</m:t>
                                  </m:r>
                                </m:e>
                                <m:sub>
                                  <m:r>
                                    <a:rPr lang="en-US" altLang="zh-CN" sz="1800" b="0" i="1" smtClean="0">
                                      <a:latin typeface="Cambria Math" panose="02040503050406030204" pitchFamily="18" charset="0"/>
                                    </a:rPr>
                                    <m:t>𝑒</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zh-CN" altLang="en-US" sz="1800" b="0" i="1" smtClean="0">
                                      <a:latin typeface="Cambria Math" panose="02040503050406030204" pitchFamily="18" charset="0"/>
                                    </a:rPr>
                                    <m:t>𝜑</m:t>
                                  </m:r>
                                </m:e>
                                <m:sub>
                                  <m:r>
                                    <a:rPr lang="en-US" altLang="zh-CN" sz="1800" b="0" i="1" smtClean="0">
                                      <a:latin typeface="Cambria Math" panose="02040503050406030204" pitchFamily="18" charset="0"/>
                                    </a:rPr>
                                    <m:t>𝑟</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zh-CN" altLang="en-US" sz="1800" b="0" i="1" smtClean="0">
                                      <a:latin typeface="Cambria Math" panose="02040503050406030204" pitchFamily="18" charset="0"/>
                                    </a:rPr>
                                    <m:t>𝜑</m:t>
                                  </m:r>
                                </m:e>
                                <m:sub>
                                  <m:r>
                                    <a:rPr lang="en-US" altLang="zh-CN" sz="1800" b="0" i="1" smtClean="0">
                                      <a:latin typeface="Cambria Math" panose="02040503050406030204" pitchFamily="18" charset="0"/>
                                    </a:rPr>
                                    <m:t>𝑑</m:t>
                                  </m:r>
                                </m:sub>
                              </m:sSub>
                            </m:oMath>
                          </a14:m>
                          <a:r>
                            <a:rPr lang="en-US" altLang="zh-CN" sz="1800" dirty="0">
                              <a:latin typeface="Times New Roman" panose="02020603050405020304" pitchFamily="18" charset="0"/>
                              <a:cs typeface="Times New Roman" panose="02020603050405020304" pitchFamily="18" charset="0"/>
                            </a:rPr>
                            <a:t>, Let </a:t>
                          </a:r>
                          <a14:m>
                            <m:oMath xmlns:m="http://schemas.openxmlformats.org/officeDocument/2006/math">
                              <m:r>
                                <a:rPr lang="zh-CN" altLang="en-US" sz="1800" i="1" smtClean="0">
                                  <a:latin typeface="Cambria Math" panose="02040503050406030204" pitchFamily="18" charset="0"/>
                                </a:rPr>
                                <m:t>𝜑</m:t>
                              </m:r>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sSub>
                                    <m:sSubPr>
                                      <m:ctrlPr>
                                        <a:rPr lang="en-US" altLang="zh-CN" sz="1800" i="1" smtClean="0">
                                          <a:latin typeface="Cambria Math" panose="02040503050406030204" pitchFamily="18" charset="0"/>
                                        </a:rPr>
                                      </m:ctrlPr>
                                    </m:sSubPr>
                                    <m:e>
                                      <m:r>
                                        <a:rPr lang="zh-CN" altLang="en-US" sz="1800" i="1" smtClean="0">
                                          <a:latin typeface="Cambria Math" panose="02040503050406030204" pitchFamily="18" charset="0"/>
                                        </a:rPr>
                                        <m:t>𝜑</m:t>
                                      </m:r>
                                    </m:e>
                                    <m:sub>
                                      <m:r>
                                        <a:rPr lang="en-US" altLang="zh-CN" sz="1800" b="0" i="1" smtClean="0">
                                          <a:latin typeface="Cambria Math" panose="02040503050406030204" pitchFamily="18" charset="0"/>
                                        </a:rPr>
                                        <m:t>𝑒</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zh-CN" altLang="en-US" sz="1800" b="0" i="1" smtClean="0">
                                          <a:latin typeface="Cambria Math" panose="02040503050406030204" pitchFamily="18" charset="0"/>
                                        </a:rPr>
                                        <m:t>𝜑</m:t>
                                      </m:r>
                                    </m:e>
                                    <m:sub>
                                      <m:r>
                                        <a:rPr lang="en-US" altLang="zh-CN" sz="1800" b="0" i="1" smtClean="0">
                                          <a:latin typeface="Cambria Math" panose="02040503050406030204" pitchFamily="18" charset="0"/>
                                        </a:rPr>
                                        <m:t>𝑟</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zh-CN" altLang="en-US" sz="1800" b="0" i="1" smtClean="0">
                                          <a:latin typeface="Cambria Math" panose="02040503050406030204" pitchFamily="18" charset="0"/>
                                        </a:rPr>
                                        <m:t>𝜑</m:t>
                                      </m:r>
                                    </m:e>
                                    <m:sub>
                                      <m:r>
                                        <a:rPr lang="en-US" altLang="zh-CN" sz="1800" b="0" i="1" smtClean="0">
                                          <a:latin typeface="Cambria Math" panose="02040503050406030204" pitchFamily="18" charset="0"/>
                                        </a:rPr>
                                        <m:t>𝑑</m:t>
                                      </m:r>
                                    </m:sub>
                                  </m:sSub>
                                  <m:r>
                                    <a:rPr lang="en-US" altLang="zh-CN" sz="1800" b="0" i="1" smtClean="0">
                                      <a:latin typeface="Cambria Math" panose="02040503050406030204" pitchFamily="18" charset="0"/>
                                    </a:rPr>
                                    <m:t>,</m:t>
                                  </m:r>
                                  <m:r>
                                    <a:rPr lang="zh-CN" altLang="en-US" sz="1800" b="0" i="1" smtClean="0">
                                      <a:latin typeface="Cambria Math" panose="02040503050406030204" pitchFamily="18" charset="0"/>
                                    </a:rPr>
                                    <m:t>𝛼</m:t>
                                  </m:r>
                                </m:e>
                              </m:d>
                            </m:oMath>
                          </a14:m>
                          <a:endParaRPr lang="zh-CN" altLang="en-US" sz="1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065525"/>
                      </a:ext>
                    </a:extLst>
                  </a:tr>
                  <a:tr h="370046">
                    <a:tc>
                      <a:txBody>
                        <a:bodyPr/>
                        <a:lstStyle/>
                        <a:p>
                          <a:r>
                            <a:rPr lang="en-US" altLang="zh-CN" sz="1800" dirty="0">
                              <a:latin typeface="Times New Roman" panose="02020603050405020304" pitchFamily="18" charset="0"/>
                              <a:cs typeface="Times New Roman" panose="02020603050405020304" pitchFamily="18" charset="0"/>
                            </a:rPr>
                            <a:t>2:</a:t>
                          </a:r>
                          <a:r>
                            <a:rPr lang="en-US" altLang="zh-CN" sz="1800" b="1" i="0" kern="1200" dirty="0">
                              <a:solidFill>
                                <a:schemeClr val="dk1"/>
                              </a:solidFill>
                              <a:effectLst/>
                              <a:latin typeface="Times New Roman" panose="02020603050405020304" pitchFamily="18" charset="0"/>
                              <a:ea typeface="+mn-ea"/>
                              <a:cs typeface="Times New Roman" panose="02020603050405020304" pitchFamily="18" charset="0"/>
                            </a:rPr>
                            <a:t>while </a:t>
                          </a:r>
                          <a:r>
                            <a:rPr lang="en-US" altLang="zh-CN" sz="1800" b="0" i="0" kern="1200" dirty="0">
                              <a:solidFill>
                                <a:schemeClr val="dk1"/>
                              </a:solidFill>
                              <a:effectLst/>
                              <a:latin typeface="Times New Roman" panose="02020603050405020304" pitchFamily="18" charset="0"/>
                              <a:ea typeface="+mn-ea"/>
                              <a:cs typeface="Times New Roman" panose="02020603050405020304" pitchFamily="18" charset="0"/>
                            </a:rPr>
                            <a:t>not converged </a:t>
                          </a:r>
                          <a:r>
                            <a:rPr lang="en-US" altLang="zh-CN" sz="1800" b="1" i="0" kern="1200" dirty="0">
                              <a:solidFill>
                                <a:schemeClr val="dk1"/>
                              </a:solidFill>
                              <a:effectLst/>
                              <a:latin typeface="Times New Roman" panose="02020603050405020304" pitchFamily="18" charset="0"/>
                              <a:ea typeface="+mn-ea"/>
                              <a:cs typeface="Times New Roman" panose="02020603050405020304" pitchFamily="18" charset="0"/>
                            </a:rPr>
                            <a:t>do</a:t>
                          </a:r>
                          <a:r>
                            <a:rPr lang="en-US" altLang="zh-CN" sz="1800" dirty="0">
                              <a:latin typeface="Times New Roman" panose="02020603050405020304" pitchFamily="18" charset="0"/>
                              <a:cs typeface="Times New Roman" panose="02020603050405020304" pitchFamily="18" charset="0"/>
                            </a:rPr>
                            <a:t> </a:t>
                          </a:r>
                          <a:endParaRPr lang="zh-CN" altLang="en-US" sz="1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7215926"/>
                      </a:ext>
                    </a:extLst>
                  </a:tr>
                  <a:tr h="370046">
                    <a:tc>
                      <a:txBody>
                        <a:bodyPr/>
                        <a:lstStyle/>
                        <a:p>
                          <a:r>
                            <a:rPr lang="en-US" altLang="zh-CN" sz="1800" b="0" dirty="0">
                              <a:latin typeface="Times New Roman" panose="02020603050405020304" pitchFamily="18" charset="0"/>
                              <a:cs typeface="Times New Roman" panose="02020603050405020304" pitchFamily="18" charset="0"/>
                            </a:rPr>
                            <a:t>3:    </a:t>
                          </a:r>
                          <a:r>
                            <a:rPr lang="en-US" altLang="zh-CN" sz="1800" b="1" dirty="0">
                              <a:latin typeface="Times New Roman" panose="02020603050405020304" pitchFamily="18" charset="0"/>
                              <a:cs typeface="Times New Roman" panose="02020603050405020304" pitchFamily="18" charset="0"/>
                            </a:rPr>
                            <a:t>for</a:t>
                          </a:r>
                          <a:r>
                            <a:rPr lang="en-US" altLang="zh-CN" sz="1800" dirty="0">
                              <a:latin typeface="Times New Roman" panose="02020603050405020304" pitchFamily="18" charset="0"/>
                              <a:cs typeface="Times New Roman" panose="02020603050405020304" pitchFamily="18" charset="0"/>
                            </a:rPr>
                            <a:t> number of tasks in batch </a:t>
                          </a:r>
                          <a:r>
                            <a:rPr lang="en-US" altLang="zh-CN" sz="1800" b="1" dirty="0">
                              <a:latin typeface="Times New Roman" panose="02020603050405020304" pitchFamily="18" charset="0"/>
                              <a:cs typeface="Times New Roman" panose="02020603050405020304" pitchFamily="18" charset="0"/>
                            </a:rPr>
                            <a:t>do</a:t>
                          </a:r>
                          <a:endParaRPr lang="zh-CN" altLang="en-US" sz="18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76991305"/>
                      </a:ext>
                    </a:extLst>
                  </a:tr>
                  <a:tr h="406694">
                    <a:tc>
                      <a:txBody>
                        <a:bodyPr/>
                        <a:lstStyle/>
                        <a:p>
                          <a:r>
                            <a:rPr lang="en-US" altLang="zh-CN" sz="1800" dirty="0">
                              <a:latin typeface="Times New Roman" panose="02020603050405020304" pitchFamily="18" charset="0"/>
                              <a:cs typeface="Times New Roman" panose="02020603050405020304" pitchFamily="18" charset="0"/>
                            </a:rPr>
                            <a:t>4:        Sample task instance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𝑇</m:t>
                                  </m:r>
                                </m:e>
                                <m:sub>
                                  <m:r>
                                    <a:rPr lang="en-US" altLang="zh-CN" sz="1800" b="0" i="1" smtClean="0">
                                      <a:latin typeface="Cambria Math" panose="02040503050406030204" pitchFamily="18" charset="0"/>
                                    </a:rPr>
                                    <m:t>𝑖</m:t>
                                  </m:r>
                                </m:sub>
                              </m:sSub>
                              <m:r>
                                <a:rPr lang="en-US" altLang="zh-CN" sz="1800" i="1" smtClean="0">
                                  <a:latin typeface="Cambria Math" panose="02040503050406030204" pitchFamily="18" charset="0"/>
                                  <a:ea typeface="Cambria Math" panose="02040503050406030204" pitchFamily="18" charset="0"/>
                                </a:rPr>
                                <m:t>~</m:t>
                              </m:r>
                              <m:sSup>
                                <m:sSupPr>
                                  <m:ctrlPr>
                                    <a:rPr lang="en-US" altLang="zh-CN" sz="1800" i="1" smtClean="0">
                                      <a:solidFill>
                                        <a:schemeClr val="tx1"/>
                                      </a:solidFill>
                                      <a:latin typeface="Cambria Math" panose="02040503050406030204" pitchFamily="18" charset="0"/>
                                    </a:rPr>
                                  </m:ctrlPr>
                                </m:sSupPr>
                                <m:e>
                                  <m:r>
                                    <a:rPr lang="en-US" altLang="zh-CN" sz="1800" b="1" i="1" smtClean="0">
                                      <a:solidFill>
                                        <a:schemeClr val="tx1"/>
                                      </a:solidFill>
                                      <a:latin typeface="Cambria Math" panose="02040503050406030204" pitchFamily="18" charset="0"/>
                                    </a:rPr>
                                    <m:t>𝑺</m:t>
                                  </m:r>
                                </m:e>
                                <m:sup>
                                  <m:r>
                                    <a:rPr lang="en-US" altLang="zh-CN" sz="1800" b="1" i="1" smtClean="0">
                                      <a:solidFill>
                                        <a:schemeClr val="tx1"/>
                                      </a:solidFill>
                                      <a:latin typeface="Cambria Math" panose="02040503050406030204" pitchFamily="18" charset="0"/>
                                    </a:rPr>
                                    <m:t>𝒕𝒓</m:t>
                                  </m:r>
                                </m:sup>
                              </m:sSup>
                            </m:oMath>
                          </a14:m>
                          <a:r>
                            <a:rPr lang="en-US" altLang="zh-CN" sz="1800" dirty="0">
                              <a:latin typeface="Times New Roman" panose="02020603050405020304" pitchFamily="18" charset="0"/>
                              <a:cs typeface="Times New Roman" panose="02020603050405020304" pitchFamily="18" charset="0"/>
                            </a:rPr>
                            <a:t>, let </a:t>
                          </a:r>
                          <a14:m>
                            <m:oMath xmlns:m="http://schemas.openxmlformats.org/officeDocument/2006/math">
                              <m:d>
                                <m:dPr>
                                  <m:ctrlPr>
                                    <a:rPr lang="en-US" altLang="zh-CN" sz="1800" i="1" smtClean="0">
                                      <a:latin typeface="Cambria Math" panose="02040503050406030204" pitchFamily="18" charset="0"/>
                                    </a:rPr>
                                  </m:ctrlPr>
                                </m:dPr>
                                <m:e>
                                  <m:sSup>
                                    <m:sSupPr>
                                      <m:ctrlPr>
                                        <a:rPr lang="en-US" altLang="zh-CN" sz="1800" i="1" smtClean="0">
                                          <a:latin typeface="Cambria Math" panose="02040503050406030204" pitchFamily="18" charset="0"/>
                                        </a:rPr>
                                      </m:ctrlPr>
                                    </m:sSupPr>
                                    <m:e>
                                      <m:r>
                                        <a:rPr lang="en-US" altLang="zh-CN" sz="1800" b="0" i="1" smtClean="0">
                                          <a:latin typeface="Cambria Math" panose="02040503050406030204" pitchFamily="18" charset="0"/>
                                        </a:rPr>
                                        <m:t>𝐷</m:t>
                                      </m:r>
                                    </m:e>
                                    <m:sup>
                                      <m:r>
                                        <a:rPr lang="en-US" altLang="zh-CN" sz="1800" b="0" i="1" smtClean="0">
                                          <a:latin typeface="Cambria Math" panose="02040503050406030204" pitchFamily="18" charset="0"/>
                                        </a:rPr>
                                        <m:t>𝑡𝑟</m:t>
                                      </m:r>
                                    </m:sup>
                                  </m:sSup>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𝐷</m:t>
                                      </m:r>
                                    </m:e>
                                    <m:sup>
                                      <m:r>
                                        <a:rPr lang="en-US" altLang="zh-CN" sz="1800" b="0" i="1" smtClean="0">
                                          <a:latin typeface="Cambria Math" panose="02040503050406030204" pitchFamily="18" charset="0"/>
                                        </a:rPr>
                                        <m:t>𝑣𝑎𝑙</m:t>
                                      </m:r>
                                    </m:sup>
                                  </m:sSup>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𝑇</m:t>
                                  </m:r>
                                </m:e>
                                <m:sub>
                                  <m:r>
                                    <a:rPr lang="en-US" altLang="zh-CN" sz="1800" b="0" i="1" smtClean="0">
                                      <a:latin typeface="Cambria Math" panose="02040503050406030204" pitchFamily="18" charset="0"/>
                                    </a:rPr>
                                    <m:t>𝑖</m:t>
                                  </m:r>
                                </m:sub>
                              </m:sSub>
                            </m:oMath>
                          </a14:m>
                          <a:endParaRPr lang="zh-CN" altLang="en-US" sz="1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729732"/>
                      </a:ext>
                    </a:extLst>
                  </a:tr>
                  <a:tr h="396494">
                    <a:tc>
                      <a:txBody>
                        <a:bodyPr/>
                        <a:lstStyle/>
                        <a:p>
                          <a:r>
                            <a:rPr lang="en-US" altLang="zh-CN" sz="1800" dirty="0">
                              <a:latin typeface="Times New Roman" panose="02020603050405020304" pitchFamily="18" charset="0"/>
                              <a:cs typeface="Times New Roman" panose="02020603050405020304" pitchFamily="18" charset="0"/>
                            </a:rPr>
                            <a:t>5:        Encode </a:t>
                          </a:r>
                          <a14:m>
                            <m:oMath xmlns:m="http://schemas.openxmlformats.org/officeDocument/2006/math">
                              <m:sSup>
                                <m:sSupPr>
                                  <m:ctrlPr>
                                    <a:rPr lang="en-US" altLang="zh-CN" sz="1800" i="1" smtClean="0">
                                      <a:latin typeface="Cambria Math" panose="02040503050406030204" pitchFamily="18" charset="0"/>
                                    </a:rPr>
                                  </m:ctrlPr>
                                </m:sSupPr>
                                <m:e>
                                  <m:r>
                                    <a:rPr lang="en-US" altLang="zh-CN" sz="1800" b="0" i="1" smtClean="0">
                                      <a:latin typeface="Cambria Math" panose="02040503050406030204" pitchFamily="18" charset="0"/>
                                    </a:rPr>
                                    <m:t>𝐷</m:t>
                                  </m:r>
                                </m:e>
                                <m:sup>
                                  <m:r>
                                    <a:rPr lang="en-US" altLang="zh-CN" sz="1800" b="0" i="1" smtClean="0">
                                      <a:latin typeface="Cambria Math" panose="02040503050406030204" pitchFamily="18" charset="0"/>
                                    </a:rPr>
                                    <m:t>𝑡𝑟</m:t>
                                  </m:r>
                                </m:sup>
                              </m:sSup>
                            </m:oMath>
                          </a14:m>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to </a:t>
                          </a:r>
                          <a14:m>
                            <m:oMath xmlns:m="http://schemas.openxmlformats.org/officeDocument/2006/math">
                              <m:r>
                                <a:rPr lang="en-US" altLang="zh-CN" sz="1800" i="1" smtClean="0">
                                  <a:latin typeface="Cambria Math" panose="02040503050406030204" pitchFamily="18" charset="0"/>
                                </a:rPr>
                                <m:t>𝑧</m:t>
                              </m:r>
                            </m:oMath>
                          </a14:m>
                          <a:r>
                            <a:rPr lang="zh-CN" altLang="en-US" sz="1800" b="1" i="1" dirty="0">
                              <a:latin typeface="Times New Roman" panose="02020603050405020304" pitchFamily="18" charset="0"/>
                              <a:cs typeface="Times New Roman" panose="02020603050405020304" pitchFamily="18" charset="0"/>
                            </a:rPr>
                            <a:t> </a:t>
                          </a:r>
                          <a:r>
                            <a:rPr lang="en-US" altLang="zh-CN" sz="1800" b="0" i="0" dirty="0">
                              <a:latin typeface="Times New Roman" panose="02020603050405020304" pitchFamily="18" charset="0"/>
                              <a:cs typeface="Times New Roman" panose="02020603050405020304" pitchFamily="18" charset="0"/>
                            </a:rPr>
                            <a:t>using</a:t>
                          </a:r>
                          <a:r>
                            <a:rPr lang="en-US" altLang="zh-CN" sz="1800" b="0" i="0" baseline="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smtClean="0">
                                      <a:latin typeface="Cambria Math" panose="02040503050406030204" pitchFamily="18" charset="0"/>
                                    </a:rPr>
                                    <m:t>𝜑</m:t>
                                  </m:r>
                                </m:e>
                                <m:sub>
                                  <m:r>
                                    <a:rPr lang="en-US" altLang="zh-CN" sz="1800" b="0" i="1" smtClean="0">
                                      <a:latin typeface="Cambria Math" panose="02040503050406030204" pitchFamily="18" charset="0"/>
                                    </a:rPr>
                                    <m:t>𝑒</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zh-CN" altLang="en-US" sz="1800" b="0" i="1" smtClean="0">
                                      <a:latin typeface="Cambria Math" panose="02040503050406030204" pitchFamily="18" charset="0"/>
                                    </a:rPr>
                                    <m:t>𝜑</m:t>
                                  </m:r>
                                </m:e>
                                <m:sub>
                                  <m:r>
                                    <a:rPr lang="en-US" altLang="zh-CN" sz="1800" b="0" i="1" smtClean="0">
                                      <a:latin typeface="Cambria Math" panose="02040503050406030204" pitchFamily="18" charset="0"/>
                                    </a:rPr>
                                    <m:t>𝑟</m:t>
                                  </m:r>
                                </m:sub>
                              </m:sSub>
                              <m:r>
                                <a:rPr lang="en-US" altLang="zh-CN" sz="1800" b="1" i="1" smtClean="0">
                                  <a:latin typeface="Cambria Math" panose="02040503050406030204" pitchFamily="18" charset="0"/>
                                </a:rPr>
                                <m:t> ;</m:t>
                              </m:r>
                            </m:oMath>
                          </a14:m>
                          <a:r>
                            <a:rPr lang="en-US" altLang="zh-CN" sz="1800" b="1" i="1" dirty="0">
                              <a:latin typeface="Times New Roman" panose="02020603050405020304" pitchFamily="18" charset="0"/>
                              <a:cs typeface="Times New Roman" panose="02020603050405020304" pitchFamily="18" charset="0"/>
                            </a:rPr>
                            <a:t> </a:t>
                          </a:r>
                          <a:r>
                            <a:rPr lang="en-US" altLang="zh-CN" sz="1800" b="0" i="0" dirty="0">
                              <a:latin typeface="Times New Roman" panose="02020603050405020304" pitchFamily="18" charset="0"/>
                              <a:cs typeface="Times New Roman" panose="02020603050405020304" pitchFamily="18" charset="0"/>
                            </a:rPr>
                            <a:t>Decode </a:t>
                          </a:r>
                          <a14:m>
                            <m:oMath xmlns:m="http://schemas.openxmlformats.org/officeDocument/2006/math">
                              <m:r>
                                <a:rPr lang="en-US" altLang="zh-CN" sz="1800" i="1" smtClean="0">
                                  <a:latin typeface="Cambria Math" panose="02040503050406030204" pitchFamily="18" charset="0"/>
                                </a:rPr>
                                <m:t>𝑧</m:t>
                              </m:r>
                            </m:oMath>
                          </a14:m>
                          <a:r>
                            <a:rPr lang="en-US" altLang="zh-CN" sz="1800" b="0" i="0" dirty="0">
                              <a:latin typeface="Times New Roman" panose="02020603050405020304" pitchFamily="18" charset="0"/>
                              <a:cs typeface="Times New Roman" panose="02020603050405020304" pitchFamily="18" charset="0"/>
                            </a:rPr>
                            <a:t> to initial params </a:t>
                          </a:r>
                          <a14:m>
                            <m:oMath xmlns:m="http://schemas.openxmlformats.org/officeDocument/2006/math">
                              <m:sSub>
                                <m:sSubPr>
                                  <m:ctrlPr>
                                    <a:rPr lang="en-US" altLang="zh-CN" sz="1800" b="0" i="1" smtClean="0">
                                      <a:latin typeface="Cambria Math" panose="02040503050406030204" pitchFamily="18" charset="0"/>
                                    </a:rPr>
                                  </m:ctrlPr>
                                </m:sSubPr>
                                <m:e>
                                  <m:r>
                                    <a:rPr lang="zh-CN" altLang="en-US" sz="1800" b="0" i="1" smtClean="0">
                                      <a:latin typeface="Cambria Math" panose="02040503050406030204" pitchFamily="18" charset="0"/>
                                    </a:rPr>
                                    <m:t>𝜃</m:t>
                                  </m:r>
                                </m:e>
                                <m:sub>
                                  <m:r>
                                    <a:rPr lang="en-US" altLang="zh-CN" sz="1800" b="0" i="1" smtClean="0">
                                      <a:latin typeface="Cambria Math" panose="02040503050406030204" pitchFamily="18" charset="0"/>
                                    </a:rPr>
                                    <m:t>𝑖</m:t>
                                  </m:r>
                                </m:sub>
                              </m:sSub>
                            </m:oMath>
                          </a14:m>
                          <a:r>
                            <a:rPr lang="en-US" altLang="zh-CN" sz="1800" b="0" i="0" dirty="0">
                              <a:latin typeface="Times New Roman" panose="02020603050405020304" pitchFamily="18" charset="0"/>
                              <a:cs typeface="Times New Roman" panose="02020603050405020304" pitchFamily="18" charset="0"/>
                            </a:rPr>
                            <a:t> using</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𝑔</m:t>
                                  </m:r>
                                </m:e>
                                <m:sub>
                                  <m:sSub>
                                    <m:sSubPr>
                                      <m:ctrlPr>
                                        <a:rPr lang="en-US" altLang="zh-CN" sz="1800" b="0" i="1" smtClean="0">
                                          <a:latin typeface="Cambria Math" panose="02040503050406030204" pitchFamily="18" charset="0"/>
                                        </a:rPr>
                                      </m:ctrlPr>
                                    </m:sSubPr>
                                    <m:e>
                                      <m:r>
                                        <a:rPr lang="zh-CN" altLang="en-US" sz="1800" b="0" i="1" smtClean="0">
                                          <a:latin typeface="Cambria Math" panose="02040503050406030204" pitchFamily="18" charset="0"/>
                                        </a:rPr>
                                        <m:t>𝜑</m:t>
                                      </m:r>
                                    </m:e>
                                    <m:sub>
                                      <m:r>
                                        <a:rPr lang="en-US" altLang="zh-CN" sz="1800" b="0" i="1" smtClean="0">
                                          <a:latin typeface="Cambria Math" panose="02040503050406030204" pitchFamily="18" charset="0"/>
                                        </a:rPr>
                                        <m:t>𝑑</m:t>
                                      </m:r>
                                    </m:sub>
                                  </m:sSub>
                                </m:sub>
                              </m:sSub>
                            </m:oMath>
                          </a14:m>
                          <a:endParaRPr lang="zh-CN" altLang="en-US" sz="1800" b="0" i="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4603242"/>
                      </a:ext>
                    </a:extLst>
                  </a:tr>
                  <a:tr h="370224">
                    <a:tc>
                      <a:txBody>
                        <a:bodyPr/>
                        <a:lstStyle/>
                        <a:p>
                          <a:r>
                            <a:rPr lang="en-US" altLang="zh-CN" sz="1800" dirty="0">
                              <a:latin typeface="Times New Roman" panose="02020603050405020304" pitchFamily="18" charset="0"/>
                              <a:cs typeface="Times New Roman" panose="02020603050405020304" pitchFamily="18" charset="0"/>
                            </a:rPr>
                            <a:t>6:        </a:t>
                          </a:r>
                          <a:r>
                            <a:rPr lang="en-US" altLang="zh-CN" sz="1800" b="0" i="0" kern="1200" dirty="0">
                              <a:solidFill>
                                <a:schemeClr val="dk1"/>
                              </a:solidFill>
                              <a:effectLst/>
                              <a:latin typeface="Times New Roman" panose="02020603050405020304" pitchFamily="18" charset="0"/>
                              <a:ea typeface="+mn-ea"/>
                              <a:cs typeface="Times New Roman" panose="02020603050405020304" pitchFamily="18" charset="0"/>
                            </a:rPr>
                            <a:t>Initialize </a:t>
                          </a:r>
                          <a14:m>
                            <m:oMath xmlns:m="http://schemas.openxmlformats.org/officeDocument/2006/math">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𝑧</m:t>
                                  </m:r>
                                </m:e>
                                <m:sup>
                                  <m:r>
                                    <a:rPr lang="en-US" altLang="zh-CN" sz="1800" b="0" i="1" smtClean="0">
                                      <a:latin typeface="Cambria Math" panose="02040503050406030204" pitchFamily="18" charset="0"/>
                                    </a:rPr>
                                    <m:t>′</m:t>
                                  </m:r>
                                </m:sup>
                              </m:sSup>
                              <m:r>
                                <a:rPr lang="en-US" altLang="zh-CN" sz="1800" b="0" i="0" smtClean="0">
                                  <a:latin typeface="Cambria Math" panose="02040503050406030204" pitchFamily="18" charset="0"/>
                                </a:rPr>
                                <m:t>=</m:t>
                              </m:r>
                              <m:r>
                                <a:rPr lang="en-US" altLang="zh-CN" sz="1800" i="1" smtClean="0">
                                  <a:latin typeface="Cambria Math" panose="02040503050406030204" pitchFamily="18" charset="0"/>
                                </a:rPr>
                                <m:t>𝑧</m:t>
                              </m:r>
                            </m:oMath>
                          </a14:m>
                          <a:r>
                            <a:rPr lang="en-US" altLang="zh-CN" sz="1800" dirty="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en-US" altLang="zh-CN" sz="1800" i="1" dirty="0" smtClean="0">
                                      <a:latin typeface="Cambria Math" panose="02040503050406030204" pitchFamily="18" charset="0"/>
                                    </a:rPr>
                                  </m:ctrlPr>
                                </m:sSubSupPr>
                                <m:e>
                                  <m:r>
                                    <a:rPr lang="zh-CN" altLang="en-US" sz="1800" i="1" dirty="0" smtClean="0">
                                      <a:latin typeface="Cambria Math" panose="02040503050406030204" pitchFamily="18" charset="0"/>
                                    </a:rPr>
                                    <m:t>𝜃</m:t>
                                  </m:r>
                                </m:e>
                                <m:sub>
                                  <m:r>
                                    <a:rPr lang="en-US" altLang="zh-CN" sz="1800" b="0" i="1" dirty="0" smtClean="0">
                                      <a:latin typeface="Cambria Math" panose="02040503050406030204" pitchFamily="18" charset="0"/>
                                    </a:rPr>
                                    <m:t>𝑖</m:t>
                                  </m:r>
                                </m:sub>
                                <m:sup>
                                  <m:r>
                                    <a:rPr lang="en-US" altLang="zh-CN" sz="1800" b="0" i="1" dirty="0" smtClean="0">
                                      <a:latin typeface="Cambria Math" panose="02040503050406030204" pitchFamily="18" charset="0"/>
                                    </a:rPr>
                                    <m:t>′</m:t>
                                  </m:r>
                                </m:sup>
                              </m:sSubSup>
                              <m:r>
                                <a:rPr lang="en-US" altLang="zh-CN" sz="1800" i="1" dirty="0" smtClean="0">
                                  <a:latin typeface="Cambria Math" panose="02040503050406030204" pitchFamily="18" charset="0"/>
                                </a:rPr>
                                <m:t>=</m:t>
                              </m:r>
                              <m:sSub>
                                <m:sSubPr>
                                  <m:ctrlPr>
                                    <a:rPr lang="en-US" altLang="zh-CN" sz="1800" i="1" dirty="0" smtClean="0">
                                      <a:latin typeface="Cambria Math" panose="02040503050406030204" pitchFamily="18" charset="0"/>
                                    </a:rPr>
                                  </m:ctrlPr>
                                </m:sSubPr>
                                <m:e>
                                  <m:r>
                                    <a:rPr lang="zh-CN" altLang="en-US" sz="1800" i="1" dirty="0" smtClean="0">
                                      <a:latin typeface="Cambria Math" panose="02040503050406030204" pitchFamily="18" charset="0"/>
                                    </a:rPr>
                                    <m:t>𝜃</m:t>
                                  </m:r>
                                </m:e>
                                <m:sub>
                                  <m:r>
                                    <a:rPr lang="en-US" altLang="zh-CN" sz="1800" b="0" i="1" dirty="0" smtClean="0">
                                      <a:latin typeface="Cambria Math" panose="02040503050406030204" pitchFamily="18" charset="0"/>
                                    </a:rPr>
                                    <m:t>𝑖</m:t>
                                  </m:r>
                                </m:sub>
                              </m:sSub>
                            </m:oMath>
                          </a14:m>
                          <a:endParaRPr lang="zh-CN" altLang="en-US" sz="1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9568475"/>
                      </a:ext>
                    </a:extLst>
                  </a:tr>
                  <a:tr h="370046">
                    <a:tc>
                      <a:txBody>
                        <a:bodyPr/>
                        <a:lstStyle/>
                        <a:p>
                          <a:r>
                            <a:rPr lang="en-US" altLang="zh-CN" sz="1800" dirty="0">
                              <a:latin typeface="Times New Roman" panose="02020603050405020304" pitchFamily="18" charset="0"/>
                              <a:cs typeface="Times New Roman" panose="02020603050405020304" pitchFamily="18" charset="0"/>
                            </a:rPr>
                            <a:t>7:        </a:t>
                          </a:r>
                          <a:r>
                            <a:rPr lang="en-US" altLang="zh-CN" sz="1800" b="1" i="0" kern="1200" dirty="0">
                              <a:solidFill>
                                <a:schemeClr val="dk1"/>
                              </a:solidFill>
                              <a:effectLst/>
                              <a:latin typeface="Times New Roman" panose="02020603050405020304" pitchFamily="18" charset="0"/>
                              <a:ea typeface="+mn-ea"/>
                              <a:cs typeface="Times New Roman" panose="02020603050405020304" pitchFamily="18" charset="0"/>
                            </a:rPr>
                            <a:t>for</a:t>
                          </a:r>
                          <a:r>
                            <a:rPr lang="en-US" altLang="zh-CN" sz="1800" b="0" i="0" kern="1200" dirty="0">
                              <a:solidFill>
                                <a:schemeClr val="dk1"/>
                              </a:solidFill>
                              <a:effectLst/>
                              <a:latin typeface="Times New Roman" panose="02020603050405020304" pitchFamily="18" charset="0"/>
                              <a:ea typeface="+mn-ea"/>
                              <a:cs typeface="Times New Roman" panose="02020603050405020304" pitchFamily="18" charset="0"/>
                            </a:rPr>
                            <a:t> number of adaptation steps </a:t>
                          </a:r>
                          <a:r>
                            <a:rPr lang="en-US" altLang="zh-CN" sz="1800" b="1" i="0" kern="1200" dirty="0">
                              <a:solidFill>
                                <a:schemeClr val="dk1"/>
                              </a:solidFill>
                              <a:effectLst/>
                              <a:latin typeface="Times New Roman" panose="02020603050405020304" pitchFamily="18" charset="0"/>
                              <a:ea typeface="+mn-ea"/>
                              <a:cs typeface="Times New Roman" panose="02020603050405020304" pitchFamily="18" charset="0"/>
                            </a:rPr>
                            <a:t>do</a:t>
                          </a:r>
                          <a:endParaRPr lang="zh-CN" altLang="en-US" sz="18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76745939"/>
                      </a:ext>
                    </a:extLst>
                  </a:tr>
                  <a:tr h="423417">
                    <a:tc>
                      <a:txBody>
                        <a:bodyPr/>
                        <a:lstStyle/>
                        <a:p>
                          <a:r>
                            <a:rPr lang="en-US" altLang="zh-CN" sz="1800" dirty="0">
                              <a:latin typeface="Times New Roman" panose="02020603050405020304" pitchFamily="18" charset="0"/>
                              <a:cs typeface="Times New Roman" panose="02020603050405020304" pitchFamily="18" charset="0"/>
                            </a:rPr>
                            <a:t>8:            </a:t>
                          </a:r>
                          <a:r>
                            <a:rPr lang="en-US" altLang="zh-CN" sz="1800" b="0" i="0" kern="1200" dirty="0">
                              <a:solidFill>
                                <a:schemeClr val="dk1"/>
                              </a:solidFill>
                              <a:effectLst/>
                              <a:latin typeface="Times New Roman" panose="02020603050405020304" pitchFamily="18" charset="0"/>
                              <a:ea typeface="+mn-ea"/>
                              <a:cs typeface="Times New Roman" panose="02020603050405020304" pitchFamily="18" charset="0"/>
                            </a:rPr>
                            <a:t>Compute training loss </a:t>
                          </a:r>
                          <a14:m>
                            <m:oMath xmlns:m="http://schemas.openxmlformats.org/officeDocument/2006/math">
                              <m:sSubSup>
                                <m:sSubSupPr>
                                  <m:ctrlPr>
                                    <a:rPr lang="en-US" altLang="zh-CN" sz="1800" i="1" dirty="0" smtClean="0">
                                      <a:latin typeface="Cambria Math" panose="02040503050406030204" pitchFamily="18" charset="0"/>
                                      <a:cs typeface="Times New Roman" panose="02020603050405020304" pitchFamily="18" charset="0"/>
                                    </a:rPr>
                                  </m:ctrlPr>
                                </m:sSubSupPr>
                                <m:e>
                                  <m:r>
                                    <a:rPr lang="en-US" altLang="zh-CN" sz="1800" b="0" i="1" dirty="0" smtClean="0">
                                      <a:latin typeface="Cambria Math" panose="02040503050406030204" pitchFamily="18" charset="0"/>
                                      <a:cs typeface="Times New Roman" panose="02020603050405020304" pitchFamily="18" charset="0"/>
                                    </a:rPr>
                                    <m:t>𝐿</m:t>
                                  </m:r>
                                </m:e>
                                <m:sub>
                                  <m:sSub>
                                    <m:sSubPr>
                                      <m:ctrlPr>
                                        <a:rPr lang="en-US" altLang="zh-CN" sz="1800" i="1" dirty="0" smtClean="0">
                                          <a:latin typeface="Cambria Math" panose="02040503050406030204" pitchFamily="18" charset="0"/>
                                          <a:cs typeface="Times New Roman" panose="02020603050405020304" pitchFamily="18" charset="0"/>
                                        </a:rPr>
                                      </m:ctrlPr>
                                    </m:sSubPr>
                                    <m:e>
                                      <m:r>
                                        <a:rPr lang="en-US" altLang="zh-CN" sz="1800" b="0" i="1" dirty="0" smtClean="0">
                                          <a:latin typeface="Cambria Math" panose="02040503050406030204" pitchFamily="18" charset="0"/>
                                          <a:cs typeface="Times New Roman" panose="02020603050405020304" pitchFamily="18" charset="0"/>
                                        </a:rPr>
                                        <m:t>𝑇</m:t>
                                      </m:r>
                                    </m:e>
                                    <m:sub>
                                      <m:r>
                                        <a:rPr lang="en-US" altLang="zh-CN" sz="1800" b="0" i="1" dirty="0" smtClean="0">
                                          <a:latin typeface="Cambria Math" panose="02040503050406030204" pitchFamily="18" charset="0"/>
                                          <a:cs typeface="Times New Roman" panose="02020603050405020304" pitchFamily="18" charset="0"/>
                                        </a:rPr>
                                        <m:t>𝑖</m:t>
                                      </m:r>
                                    </m:sub>
                                  </m:sSub>
                                </m:sub>
                                <m:sup>
                                  <m:r>
                                    <a:rPr lang="en-US" altLang="zh-CN" sz="1800" b="0" i="1" dirty="0" smtClean="0">
                                      <a:latin typeface="Cambria Math" panose="02040503050406030204" pitchFamily="18" charset="0"/>
                                      <a:cs typeface="Times New Roman" panose="02020603050405020304" pitchFamily="18" charset="0"/>
                                    </a:rPr>
                                    <m:t>𝑡𝑟</m:t>
                                  </m:r>
                                </m:sup>
                              </m:sSubSup>
                              <m:d>
                                <m:dPr>
                                  <m:ctrlPr>
                                    <a:rPr lang="en-US" altLang="zh-CN" sz="1800" i="1" dirty="0" smtClean="0">
                                      <a:latin typeface="Cambria Math" panose="02040503050406030204" pitchFamily="18" charset="0"/>
                                      <a:cs typeface="Times New Roman" panose="02020603050405020304" pitchFamily="18" charset="0"/>
                                    </a:rPr>
                                  </m:ctrlPr>
                                </m:dPr>
                                <m:e>
                                  <m:sSub>
                                    <m:sSubPr>
                                      <m:ctrlPr>
                                        <a:rPr lang="en-US" altLang="zh-CN" sz="1800" i="1" dirty="0" smtClean="0">
                                          <a:latin typeface="Cambria Math" panose="02040503050406030204" pitchFamily="18" charset="0"/>
                                          <a:cs typeface="Times New Roman" panose="02020603050405020304" pitchFamily="18" charset="0"/>
                                        </a:rPr>
                                      </m:ctrlPr>
                                    </m:sSubPr>
                                    <m:e>
                                      <m:r>
                                        <a:rPr lang="en-US" altLang="zh-CN" sz="1800" b="0" i="1" dirty="0" smtClean="0">
                                          <a:latin typeface="Cambria Math" panose="02040503050406030204" pitchFamily="18" charset="0"/>
                                          <a:cs typeface="Times New Roman" panose="02020603050405020304" pitchFamily="18" charset="0"/>
                                        </a:rPr>
                                        <m:t>𝑓</m:t>
                                      </m:r>
                                    </m:e>
                                    <m:sub>
                                      <m:sSub>
                                        <m:sSubPr>
                                          <m:ctrlPr>
                                            <a:rPr lang="en-US" altLang="zh-CN" sz="1800" i="1" dirty="0" smtClean="0">
                                              <a:latin typeface="Cambria Math" panose="02040503050406030204" pitchFamily="18" charset="0"/>
                                              <a:cs typeface="Times New Roman" panose="02020603050405020304" pitchFamily="18" charset="0"/>
                                            </a:rPr>
                                          </m:ctrlPr>
                                        </m:sSubPr>
                                        <m:e>
                                          <m:r>
                                            <a:rPr lang="zh-CN" altLang="en-US" sz="1800" i="1" dirty="0" smtClean="0">
                                              <a:latin typeface="Cambria Math" panose="02040503050406030204" pitchFamily="18" charset="0"/>
                                              <a:cs typeface="Times New Roman" panose="02020603050405020304" pitchFamily="18" charset="0"/>
                                            </a:rPr>
                                            <m:t>𝜃</m:t>
                                          </m:r>
                                        </m:e>
                                        <m:sub>
                                          <m:r>
                                            <a:rPr lang="en-US" altLang="zh-CN" sz="1800" b="0" i="1" dirty="0" smtClean="0">
                                              <a:latin typeface="Cambria Math" panose="02040503050406030204" pitchFamily="18" charset="0"/>
                                              <a:cs typeface="Times New Roman" panose="02020603050405020304" pitchFamily="18" charset="0"/>
                                            </a:rPr>
                                            <m:t>𝑖</m:t>
                                          </m:r>
                                        </m:sub>
                                      </m:sSub>
                                    </m:sub>
                                  </m:sSub>
                                </m:e>
                              </m:d>
                            </m:oMath>
                          </a14:m>
                          <a:endParaRPr lang="zh-CN" altLang="en-US" sz="1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3489302"/>
                      </a:ext>
                    </a:extLst>
                  </a:tr>
                  <a:tr h="511422">
                    <a:tc>
                      <a:txBody>
                        <a:bodyPr/>
                        <a:lstStyle/>
                        <a:p>
                          <a:r>
                            <a:rPr lang="en-US" altLang="zh-CN" sz="1800" dirty="0">
                              <a:latin typeface="Times New Roman" panose="02020603050405020304" pitchFamily="18" charset="0"/>
                              <a:cs typeface="Times New Roman" panose="02020603050405020304" pitchFamily="18" charset="0"/>
                            </a:rPr>
                            <a:t>9:            </a:t>
                          </a:r>
                          <a:r>
                            <a:rPr lang="en-US" altLang="zh-CN" sz="1800" b="0" i="0" kern="1200" dirty="0">
                              <a:solidFill>
                                <a:schemeClr val="dk1"/>
                              </a:solidFill>
                              <a:effectLst/>
                              <a:latin typeface="Times New Roman" panose="02020603050405020304" pitchFamily="18" charset="0"/>
                              <a:ea typeface="+mn-ea"/>
                              <a:cs typeface="Times New Roman" panose="02020603050405020304" pitchFamily="18" charset="0"/>
                            </a:rPr>
                            <a:t>Perform gradient step </a:t>
                          </a:r>
                          <a:r>
                            <a:rPr lang="en-US" altLang="zh-CN" sz="1800" b="0" i="0" kern="1200" dirty="0" err="1">
                              <a:solidFill>
                                <a:schemeClr val="dk1"/>
                              </a:solidFill>
                              <a:effectLst/>
                              <a:latin typeface="Times New Roman" panose="02020603050405020304" pitchFamily="18" charset="0"/>
                              <a:ea typeface="+mn-ea"/>
                              <a:cs typeface="Times New Roman" panose="02020603050405020304" pitchFamily="18" charset="0"/>
                            </a:rPr>
                            <a:t>w.r.t.</a:t>
                          </a:r>
                          <a:r>
                            <a:rPr lang="en-US" altLang="zh-CN" sz="1800" b="0" i="0" kern="1200" dirty="0">
                              <a:solidFill>
                                <a:schemeClr val="dk1"/>
                              </a:solidFill>
                              <a:effectLst/>
                              <a:latin typeface="Times New Roman" panose="02020603050405020304" pitchFamily="18" charset="0"/>
                              <a:ea typeface="+mn-ea"/>
                              <a:cs typeface="Times New Roman" panose="02020603050405020304" pitchFamily="18" charset="0"/>
                            </a:rPr>
                            <a:t> </a:t>
                          </a:r>
                          <a14:m>
                            <m:oMath xmlns:m="http://schemas.openxmlformats.org/officeDocument/2006/math">
                              <m:sSup>
                                <m:sSupPr>
                                  <m:ctrlPr>
                                    <a:rPr lang="en-US" altLang="zh-CN" sz="1800" b="0" i="1" kern="1200" smtClean="0">
                                      <a:solidFill>
                                        <a:schemeClr val="dk1"/>
                                      </a:solidFill>
                                      <a:effectLst/>
                                      <a:latin typeface="Cambria Math" panose="02040503050406030204" pitchFamily="18" charset="0"/>
                                      <a:ea typeface="+mn-ea"/>
                                      <a:cs typeface="Times New Roman" panose="02020603050405020304" pitchFamily="18" charset="0"/>
                                    </a:rPr>
                                  </m:ctrlPr>
                                </m:sSupPr>
                                <m:e>
                                  <m:r>
                                    <a:rPr lang="en-US" altLang="zh-CN" sz="1800" b="0" i="1" kern="1200" smtClean="0">
                                      <a:solidFill>
                                        <a:schemeClr val="dk1"/>
                                      </a:solidFill>
                                      <a:effectLst/>
                                      <a:latin typeface="Cambria Math" panose="02040503050406030204" pitchFamily="18" charset="0"/>
                                      <a:ea typeface="+mn-ea"/>
                                      <a:cs typeface="Times New Roman" panose="02020603050405020304" pitchFamily="18" charset="0"/>
                                    </a:rPr>
                                    <m:t>𝑧</m:t>
                                  </m:r>
                                </m:e>
                                <m:sup>
                                  <m:r>
                                    <a:rPr lang="en-US" altLang="zh-CN" sz="1800" b="0" i="1" kern="1200" smtClean="0">
                                      <a:solidFill>
                                        <a:schemeClr val="dk1"/>
                                      </a:solidFill>
                                      <a:effectLst/>
                                      <a:latin typeface="Cambria Math" panose="02040503050406030204" pitchFamily="18" charset="0"/>
                                      <a:ea typeface="+mn-ea"/>
                                      <a:cs typeface="Times New Roman" panose="02020603050405020304" pitchFamily="18" charset="0"/>
                                    </a:rPr>
                                    <m:t>′</m:t>
                                  </m:r>
                                </m:sup>
                              </m:sSup>
                            </m:oMath>
                          </a14:m>
                          <a:r>
                            <a:rPr lang="en-US" altLang="zh-CN" sz="1800" dirty="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en-US" altLang="zh-CN" sz="1800" i="1" smtClean="0">
                                      <a:latin typeface="Cambria Math" panose="02040503050406030204" pitchFamily="18" charset="0"/>
                                      <a:cs typeface="Times New Roman" panose="02020603050405020304" pitchFamily="18" charset="0"/>
                                    </a:rPr>
                                  </m:ctrlPr>
                                </m:sSubSupPr>
                                <m:e>
                                  <m:r>
                                    <a:rPr lang="en-US" altLang="zh-CN" sz="1800" b="0" i="1" smtClean="0">
                                      <a:latin typeface="Cambria Math" panose="02040503050406030204" pitchFamily="18" charset="0"/>
                                      <a:cs typeface="Times New Roman" panose="02020603050405020304" pitchFamily="18" charset="0"/>
                                    </a:rPr>
                                    <m:t>𝑧</m:t>
                                  </m:r>
                                </m:e>
                                <m:sub>
                                  <m:r>
                                    <a:rPr lang="en-US" altLang="zh-CN" sz="1800" b="0" i="1" smtClean="0">
                                      <a:latin typeface="Cambria Math" panose="02040503050406030204" pitchFamily="18" charset="0"/>
                                      <a:cs typeface="Times New Roman" panose="02020603050405020304" pitchFamily="18" charset="0"/>
                                    </a:rPr>
                                    <m:t>𝑛</m:t>
                                  </m:r>
                                </m:sub>
                                <m:sup>
                                  <m:r>
                                    <a:rPr lang="en-US" altLang="zh-CN" sz="1800" b="0" i="1" smtClean="0">
                                      <a:latin typeface="Cambria Math" panose="02040503050406030204" pitchFamily="18" charset="0"/>
                                      <a:cs typeface="Times New Roman" panose="02020603050405020304" pitchFamily="18" charset="0"/>
                                    </a:rPr>
                                    <m:t>′</m:t>
                                  </m:r>
                                </m:sup>
                              </m:sSubSup>
                              <m:r>
                                <a:rPr lang="en-US" altLang="zh-CN" sz="1800" i="1" smtClean="0">
                                  <a:latin typeface="Cambria Math" panose="02040503050406030204" pitchFamily="18" charset="0"/>
                                  <a:cs typeface="Times New Roman" panose="02020603050405020304" pitchFamily="18" charset="0"/>
                                </a:rPr>
                                <m:t>=</m:t>
                              </m:r>
                              <m:sSub>
                                <m:sSubPr>
                                  <m:ctrlPr>
                                    <a:rPr lang="en-US" altLang="zh-CN" sz="1800" i="1" smtClean="0">
                                      <a:latin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cs typeface="Times New Roman" panose="02020603050405020304" pitchFamily="18" charset="0"/>
                                    </a:rPr>
                                    <m:t>𝑧</m:t>
                                  </m:r>
                                </m:e>
                                <m:sub>
                                  <m:r>
                                    <a:rPr lang="en-US" altLang="zh-CN" sz="1800" b="0" i="1" smtClean="0">
                                      <a:latin typeface="Cambria Math" panose="02040503050406030204" pitchFamily="18" charset="0"/>
                                      <a:cs typeface="Times New Roman" panose="02020603050405020304" pitchFamily="18" charset="0"/>
                                    </a:rPr>
                                    <m:t>𝑛</m:t>
                                  </m:r>
                                </m:sub>
                              </m:sSub>
                              <m:r>
                                <a:rPr lang="en-US" altLang="zh-CN" sz="1800" b="0" i="1" smtClean="0">
                                  <a:latin typeface="Cambria Math" panose="02040503050406030204" pitchFamily="18" charset="0"/>
                                  <a:cs typeface="Times New Roman" panose="02020603050405020304" pitchFamily="18" charset="0"/>
                                </a:rPr>
                                <m:t>−</m:t>
                              </m:r>
                              <m:r>
                                <a:rPr lang="zh-CN" altLang="en-US" sz="1800" b="0" i="1" smtClean="0">
                                  <a:latin typeface="Cambria Math" panose="02040503050406030204" pitchFamily="18" charset="0"/>
                                  <a:cs typeface="Times New Roman" panose="02020603050405020304" pitchFamily="18" charset="0"/>
                                </a:rPr>
                                <m:t>𝛼</m:t>
                              </m:r>
                              <m:sSub>
                                <m:sSubPr>
                                  <m:ctrlPr>
                                    <a:rPr lang="en-US" altLang="zh-CN" sz="1800" b="0" i="1" smtClean="0">
                                      <a:latin typeface="Cambria Math" panose="02040503050406030204" pitchFamily="18" charset="0"/>
                                      <a:cs typeface="Times New Roman" panose="02020603050405020304" pitchFamily="18" charset="0"/>
                                    </a:rPr>
                                  </m:ctrlPr>
                                </m:sSubPr>
                                <m:e>
                                  <m:r>
                                    <m:rPr>
                                      <m:sty m:val="p"/>
                                    </m:rP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e>
                                <m:sub>
                                  <m:sSub>
                                    <m:sSubPr>
                                      <m:ctrlPr>
                                        <a:rPr lang="en-US" altLang="zh-CN" sz="1800" b="0" i="1" smtClean="0">
                                          <a:latin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cs typeface="Times New Roman" panose="02020603050405020304" pitchFamily="18" charset="0"/>
                                        </a:rPr>
                                        <m:t>𝑧</m:t>
                                      </m:r>
                                    </m:e>
                                    <m:sub>
                                      <m:r>
                                        <a:rPr lang="en-US" altLang="zh-CN" sz="1800" b="0" i="1" smtClean="0">
                                          <a:latin typeface="Cambria Math" panose="02040503050406030204" pitchFamily="18" charset="0"/>
                                          <a:cs typeface="Times New Roman" panose="02020603050405020304" pitchFamily="18" charset="0"/>
                                        </a:rPr>
                                        <m:t>𝑛</m:t>
                                      </m:r>
                                    </m:sub>
                                  </m:sSub>
                                </m:sub>
                              </m:sSub>
                              <m:sSubSup>
                                <m:sSubSupPr>
                                  <m:ctrlPr>
                                    <a:rPr lang="en-US" altLang="zh-CN" sz="1800" b="0" i="1" smtClean="0">
                                      <a:latin typeface="Cambria Math" panose="02040503050406030204" pitchFamily="18" charset="0"/>
                                      <a:cs typeface="Times New Roman" panose="02020603050405020304" pitchFamily="18" charset="0"/>
                                    </a:rPr>
                                  </m:ctrlPr>
                                </m:sSubSupPr>
                                <m:e>
                                  <m:r>
                                    <a:rPr lang="en-US" altLang="zh-CN" sz="1800" b="0" i="1" smtClean="0">
                                      <a:latin typeface="Cambria Math" panose="02040503050406030204" pitchFamily="18" charset="0"/>
                                      <a:cs typeface="Times New Roman" panose="02020603050405020304" pitchFamily="18" charset="0"/>
                                    </a:rPr>
                                    <m:t>𝐿</m:t>
                                  </m:r>
                                </m:e>
                                <m:sub>
                                  <m:sSub>
                                    <m:sSubPr>
                                      <m:ctrlPr>
                                        <a:rPr lang="en-US" altLang="zh-CN" sz="1800" b="0" i="1" smtClean="0">
                                          <a:latin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cs typeface="Times New Roman" panose="02020603050405020304" pitchFamily="18" charset="0"/>
                                        </a:rPr>
                                        <m:t>𝑇</m:t>
                                      </m:r>
                                    </m:e>
                                    <m:sub>
                                      <m:r>
                                        <a:rPr lang="en-US" altLang="zh-CN" sz="1800" b="0" i="1" smtClean="0">
                                          <a:latin typeface="Cambria Math" panose="02040503050406030204" pitchFamily="18" charset="0"/>
                                          <a:cs typeface="Times New Roman" panose="02020603050405020304" pitchFamily="18" charset="0"/>
                                        </a:rPr>
                                        <m:t>𝑖</m:t>
                                      </m:r>
                                    </m:sub>
                                  </m:sSub>
                                </m:sub>
                                <m:sup>
                                  <m:r>
                                    <a:rPr lang="en-US" altLang="zh-CN" sz="1800" b="0" i="1" smtClean="0">
                                      <a:latin typeface="Cambria Math" panose="02040503050406030204" pitchFamily="18" charset="0"/>
                                      <a:cs typeface="Times New Roman" panose="02020603050405020304" pitchFamily="18" charset="0"/>
                                    </a:rPr>
                                    <m:t>𝑡𝑟</m:t>
                                  </m:r>
                                </m:sup>
                              </m:sSubSup>
                              <m:d>
                                <m:dPr>
                                  <m:ctrlPr>
                                    <a:rPr lang="en-US" altLang="zh-CN" sz="1800" b="0" i="1" smtClean="0">
                                      <a:latin typeface="Cambria Math" panose="02040503050406030204" pitchFamily="18" charset="0"/>
                                      <a:cs typeface="Times New Roman" panose="02020603050405020304" pitchFamily="18" charset="0"/>
                                    </a:rPr>
                                  </m:ctrlPr>
                                </m:dPr>
                                <m:e>
                                  <m:sSub>
                                    <m:sSubPr>
                                      <m:ctrlPr>
                                        <a:rPr lang="en-US" altLang="zh-CN" sz="1800" b="0" i="1" smtClean="0">
                                          <a:latin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cs typeface="Times New Roman" panose="02020603050405020304" pitchFamily="18" charset="0"/>
                                        </a:rPr>
                                        <m:t>𝑓</m:t>
                                      </m:r>
                                    </m:e>
                                    <m:sub>
                                      <m:sSubSup>
                                        <m:sSubSupPr>
                                          <m:ctrlPr>
                                            <a:rPr lang="en-US" altLang="zh-CN" sz="1800" b="0" i="1" smtClean="0">
                                              <a:latin typeface="Cambria Math" panose="02040503050406030204" pitchFamily="18" charset="0"/>
                                              <a:cs typeface="Times New Roman" panose="02020603050405020304" pitchFamily="18" charset="0"/>
                                            </a:rPr>
                                          </m:ctrlPr>
                                        </m:sSubSupPr>
                                        <m:e>
                                          <m:r>
                                            <a:rPr lang="zh-CN" altLang="en-US" sz="1800" b="0" i="1" smtClean="0">
                                              <a:latin typeface="Cambria Math" panose="02040503050406030204" pitchFamily="18" charset="0"/>
                                              <a:cs typeface="Times New Roman" panose="02020603050405020304" pitchFamily="18" charset="0"/>
                                            </a:rPr>
                                            <m:t>𝜃</m:t>
                                          </m:r>
                                        </m:e>
                                        <m:sub>
                                          <m:r>
                                            <a:rPr lang="en-US" altLang="zh-CN" sz="1800" b="0" i="1" smtClean="0">
                                              <a:latin typeface="Cambria Math" panose="02040503050406030204" pitchFamily="18" charset="0"/>
                                              <a:cs typeface="Times New Roman" panose="02020603050405020304" pitchFamily="18" charset="0"/>
                                            </a:rPr>
                                            <m:t>𝑖</m:t>
                                          </m:r>
                                        </m:sub>
                                        <m:sup>
                                          <m:r>
                                            <a:rPr lang="en-US" altLang="zh-CN" sz="1800" b="0" i="1" smtClean="0">
                                              <a:latin typeface="Cambria Math" panose="02040503050406030204" pitchFamily="18" charset="0"/>
                                              <a:cs typeface="Times New Roman" panose="02020603050405020304" pitchFamily="18" charset="0"/>
                                            </a:rPr>
                                            <m:t>′</m:t>
                                          </m:r>
                                        </m:sup>
                                      </m:sSubSup>
                                    </m:sub>
                                  </m:sSub>
                                </m:e>
                              </m:d>
                            </m:oMath>
                          </a14:m>
                          <a:endParaRPr lang="zh-CN" altLang="en-US" sz="1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4024224"/>
                      </a:ext>
                    </a:extLst>
                  </a:tr>
                  <a:tr h="396494">
                    <a:tc>
                      <a:txBody>
                        <a:bodyPr/>
                        <a:lstStyle/>
                        <a:p>
                          <a:r>
                            <a:rPr lang="en-US" altLang="zh-CN" sz="1800" dirty="0">
                              <a:latin typeface="Times New Roman" panose="02020603050405020304" pitchFamily="18" charset="0"/>
                              <a:cs typeface="Times New Roman" panose="02020603050405020304" pitchFamily="18" charset="0"/>
                            </a:rPr>
                            <a:t>10:          </a:t>
                          </a:r>
                          <a:r>
                            <a:rPr lang="en-US" altLang="zh-CN" sz="1800" b="0" i="0" dirty="0">
                              <a:latin typeface="Times New Roman" panose="02020603050405020304" pitchFamily="18" charset="0"/>
                              <a:cs typeface="Times New Roman" panose="02020603050405020304" pitchFamily="18" charset="0"/>
                            </a:rPr>
                            <a:t>Decode </a:t>
                          </a:r>
                          <a14:m>
                            <m:oMath xmlns:m="http://schemas.openxmlformats.org/officeDocument/2006/math">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𝑧</m:t>
                                  </m:r>
                                </m:e>
                                <m:sup>
                                  <m:r>
                                    <a:rPr lang="en-US" altLang="zh-CN" sz="1800" b="0" i="1" smtClean="0">
                                      <a:latin typeface="Cambria Math" panose="02040503050406030204" pitchFamily="18" charset="0"/>
                                    </a:rPr>
                                    <m:t>′</m:t>
                                  </m:r>
                                </m:sup>
                              </m:sSup>
                            </m:oMath>
                          </a14:m>
                          <a:r>
                            <a:rPr lang="en-US" altLang="zh-CN" sz="1800" b="0" i="0" dirty="0">
                              <a:latin typeface="Times New Roman" panose="02020603050405020304" pitchFamily="18" charset="0"/>
                              <a:cs typeface="Times New Roman" panose="02020603050405020304" pitchFamily="18" charset="0"/>
                            </a:rPr>
                            <a:t> to initial params </a:t>
                          </a:r>
                          <a14:m>
                            <m:oMath xmlns:m="http://schemas.openxmlformats.org/officeDocument/2006/math">
                              <m:sSubSup>
                                <m:sSubSupPr>
                                  <m:ctrlPr>
                                    <a:rPr lang="en-US" altLang="zh-CN" sz="1800" b="0" i="1" smtClean="0">
                                      <a:latin typeface="Cambria Math" panose="02040503050406030204" pitchFamily="18" charset="0"/>
                                    </a:rPr>
                                  </m:ctrlPr>
                                </m:sSubSupPr>
                                <m:e>
                                  <m:r>
                                    <a:rPr lang="zh-CN" altLang="en-US" sz="1800" b="0" i="1" smtClean="0">
                                      <a:latin typeface="Cambria Math" panose="02040503050406030204" pitchFamily="18" charset="0"/>
                                    </a:rPr>
                                    <m:t>𝜃</m:t>
                                  </m:r>
                                </m:e>
                                <m:sub>
                                  <m:r>
                                    <a:rPr lang="en-US" altLang="zh-CN" sz="1800" b="0" i="1" smtClean="0">
                                      <a:latin typeface="Cambria Math" panose="02040503050406030204" pitchFamily="18" charset="0"/>
                                    </a:rPr>
                                    <m:t>𝑖</m:t>
                                  </m:r>
                                </m:sub>
                                <m:sup>
                                  <m:r>
                                    <a:rPr lang="en-US" altLang="zh-CN" sz="1800" b="0" i="1" smtClean="0">
                                      <a:latin typeface="Cambria Math" panose="02040503050406030204" pitchFamily="18" charset="0"/>
                                    </a:rPr>
                                    <m:t>′</m:t>
                                  </m:r>
                                </m:sup>
                              </m:sSubSup>
                            </m:oMath>
                          </a14:m>
                          <a:r>
                            <a:rPr lang="en-US" altLang="zh-CN" sz="1800" b="0" i="0" dirty="0">
                              <a:latin typeface="Times New Roman" panose="02020603050405020304" pitchFamily="18" charset="0"/>
                              <a:cs typeface="Times New Roman" panose="02020603050405020304" pitchFamily="18" charset="0"/>
                            </a:rPr>
                            <a:t> using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𝑔</m:t>
                                  </m:r>
                                </m:e>
                                <m:sub>
                                  <m:sSub>
                                    <m:sSubPr>
                                      <m:ctrlPr>
                                        <a:rPr lang="en-US" altLang="zh-CN" sz="1800" b="0" i="1" smtClean="0">
                                          <a:latin typeface="Cambria Math" panose="02040503050406030204" pitchFamily="18" charset="0"/>
                                        </a:rPr>
                                      </m:ctrlPr>
                                    </m:sSubPr>
                                    <m:e>
                                      <m:r>
                                        <a:rPr lang="zh-CN" altLang="en-US" sz="1800" b="0" i="1" smtClean="0">
                                          <a:latin typeface="Cambria Math" panose="02040503050406030204" pitchFamily="18" charset="0"/>
                                        </a:rPr>
                                        <m:t>𝜑</m:t>
                                      </m:r>
                                    </m:e>
                                    <m:sub>
                                      <m:r>
                                        <a:rPr lang="en-US" altLang="zh-CN" sz="1800" b="0" i="1" smtClean="0">
                                          <a:latin typeface="Cambria Math" panose="02040503050406030204" pitchFamily="18" charset="0"/>
                                        </a:rPr>
                                        <m:t>𝑑</m:t>
                                      </m:r>
                                    </m:sub>
                                  </m:sSub>
                                </m:sub>
                              </m:sSub>
                            </m:oMath>
                          </a14:m>
                          <a:endParaRPr lang="zh-CN" altLang="en-US" sz="1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65397573"/>
                      </a:ext>
                    </a:extLst>
                  </a:tr>
                  <a:tr h="370046">
                    <a:tc>
                      <a:txBody>
                        <a:bodyPr/>
                        <a:lstStyle/>
                        <a:p>
                          <a:r>
                            <a:rPr lang="en-US" altLang="zh-CN" sz="1800" dirty="0">
                              <a:latin typeface="Times New Roman" panose="02020603050405020304" pitchFamily="18" charset="0"/>
                              <a:cs typeface="Times New Roman" panose="02020603050405020304" pitchFamily="18" charset="0"/>
                            </a:rPr>
                            <a:t>11:      </a:t>
                          </a:r>
                          <a:r>
                            <a:rPr lang="en-US" altLang="zh-CN" sz="1800" b="1" dirty="0">
                              <a:latin typeface="Times New Roman" panose="02020603050405020304" pitchFamily="18" charset="0"/>
                              <a:cs typeface="Times New Roman" panose="02020603050405020304" pitchFamily="18" charset="0"/>
                            </a:rPr>
                            <a:t>end for</a:t>
                          </a:r>
                          <a:endParaRPr lang="zh-CN" altLang="en-US" sz="18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13992202"/>
                      </a:ext>
                    </a:extLst>
                  </a:tr>
                  <a:tr h="511422">
                    <a:tc>
                      <a:txBody>
                        <a:bodyPr/>
                        <a:lstStyle/>
                        <a:p>
                          <a:r>
                            <a:rPr lang="en-US" altLang="zh-CN" sz="1800" dirty="0">
                              <a:latin typeface="Times New Roman" panose="02020603050405020304" pitchFamily="18" charset="0"/>
                              <a:cs typeface="Times New Roman" panose="02020603050405020304" pitchFamily="18" charset="0"/>
                            </a:rPr>
                            <a:t>12:      </a:t>
                          </a:r>
                          <a:r>
                            <a:rPr lang="en-US" altLang="zh-CN" sz="1800" b="0" i="0" kern="1200" dirty="0">
                              <a:solidFill>
                                <a:schemeClr val="dk1"/>
                              </a:solidFill>
                              <a:effectLst/>
                              <a:latin typeface="Times New Roman" panose="02020603050405020304" pitchFamily="18" charset="0"/>
                              <a:ea typeface="+mn-ea"/>
                              <a:cs typeface="Times New Roman" panose="02020603050405020304" pitchFamily="18" charset="0"/>
                            </a:rPr>
                            <a:t>Compute validation loss </a:t>
                          </a:r>
                          <a14:m>
                            <m:oMath xmlns:m="http://schemas.openxmlformats.org/officeDocument/2006/math">
                              <m:sSubSup>
                                <m:sSubSupPr>
                                  <m:ctrlPr>
                                    <a:rPr lang="en-US" altLang="zh-CN" sz="1800" i="1" smtClean="0">
                                      <a:latin typeface="Cambria Math" panose="02040503050406030204" pitchFamily="18" charset="0"/>
                                      <a:cs typeface="Times New Roman" panose="02020603050405020304" pitchFamily="18" charset="0"/>
                                    </a:rPr>
                                  </m:ctrlPr>
                                </m:sSubSupPr>
                                <m:e>
                                  <m:r>
                                    <a:rPr lang="en-US" altLang="zh-CN" sz="1800" b="0" i="1" smtClean="0">
                                      <a:latin typeface="Cambria Math" panose="02040503050406030204" pitchFamily="18" charset="0"/>
                                      <a:cs typeface="Times New Roman" panose="02020603050405020304" pitchFamily="18" charset="0"/>
                                    </a:rPr>
                                    <m:t>𝐿</m:t>
                                  </m:r>
                                </m:e>
                                <m:sub>
                                  <m:sSub>
                                    <m:sSubPr>
                                      <m:ctrlPr>
                                        <a:rPr lang="en-US" altLang="zh-CN" sz="1800" i="1" smtClean="0">
                                          <a:latin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cs typeface="Times New Roman" panose="02020603050405020304" pitchFamily="18" charset="0"/>
                                        </a:rPr>
                                        <m:t>𝑇</m:t>
                                      </m:r>
                                    </m:e>
                                    <m:sub>
                                      <m:r>
                                        <a:rPr lang="en-US" altLang="zh-CN" sz="1800" b="0" i="1" smtClean="0">
                                          <a:latin typeface="Cambria Math" panose="02040503050406030204" pitchFamily="18" charset="0"/>
                                          <a:cs typeface="Times New Roman" panose="02020603050405020304" pitchFamily="18" charset="0"/>
                                        </a:rPr>
                                        <m:t>𝑖</m:t>
                                      </m:r>
                                    </m:sub>
                                  </m:sSub>
                                </m:sub>
                                <m:sup>
                                  <m:r>
                                    <a:rPr lang="en-US" altLang="zh-CN" sz="1800" b="0" i="1" smtClean="0">
                                      <a:latin typeface="Cambria Math" panose="02040503050406030204" pitchFamily="18" charset="0"/>
                                      <a:cs typeface="Times New Roman" panose="02020603050405020304" pitchFamily="18" charset="0"/>
                                    </a:rPr>
                                    <m:t>𝑣𝑎𝑙</m:t>
                                  </m:r>
                                </m:sup>
                              </m:sSubSup>
                              <m:d>
                                <m:dPr>
                                  <m:ctrlPr>
                                    <a:rPr lang="en-US" altLang="zh-CN" sz="1800" i="1" smtClean="0">
                                      <a:latin typeface="Cambria Math" panose="02040503050406030204" pitchFamily="18" charset="0"/>
                                      <a:cs typeface="Times New Roman" panose="02020603050405020304" pitchFamily="18" charset="0"/>
                                    </a:rPr>
                                  </m:ctrlPr>
                                </m:dPr>
                                <m:e>
                                  <m:sSub>
                                    <m:sSubPr>
                                      <m:ctrlPr>
                                        <a:rPr lang="en-US" altLang="zh-CN" sz="1800" i="1" smtClean="0">
                                          <a:latin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cs typeface="Times New Roman" panose="02020603050405020304" pitchFamily="18" charset="0"/>
                                        </a:rPr>
                                        <m:t>𝑓</m:t>
                                      </m:r>
                                    </m:e>
                                    <m:sub>
                                      <m:sSubSup>
                                        <m:sSubSupPr>
                                          <m:ctrlPr>
                                            <a:rPr lang="en-US" altLang="zh-CN" sz="1800" i="1" smtClean="0">
                                              <a:latin typeface="Cambria Math" panose="02040503050406030204" pitchFamily="18" charset="0"/>
                                              <a:cs typeface="Times New Roman" panose="02020603050405020304" pitchFamily="18" charset="0"/>
                                            </a:rPr>
                                          </m:ctrlPr>
                                        </m:sSubSupPr>
                                        <m:e>
                                          <m:r>
                                            <a:rPr lang="zh-CN" altLang="en-US" sz="1800" i="1" smtClean="0">
                                              <a:latin typeface="Cambria Math" panose="02040503050406030204" pitchFamily="18" charset="0"/>
                                              <a:cs typeface="Times New Roman" panose="02020603050405020304" pitchFamily="18" charset="0"/>
                                            </a:rPr>
                                            <m:t>𝜃</m:t>
                                          </m:r>
                                        </m:e>
                                        <m:sub>
                                          <m:r>
                                            <a:rPr lang="en-US" altLang="zh-CN" sz="1800" b="0" i="1" smtClean="0">
                                              <a:latin typeface="Cambria Math" panose="02040503050406030204" pitchFamily="18" charset="0"/>
                                              <a:cs typeface="Times New Roman" panose="02020603050405020304" pitchFamily="18" charset="0"/>
                                            </a:rPr>
                                            <m:t>𝑖</m:t>
                                          </m:r>
                                        </m:sub>
                                        <m:sup>
                                          <m:r>
                                            <a:rPr lang="en-US" altLang="zh-CN" sz="1800" b="0" i="1" smtClean="0">
                                              <a:latin typeface="Cambria Math" panose="02040503050406030204" pitchFamily="18" charset="0"/>
                                              <a:cs typeface="Times New Roman" panose="02020603050405020304" pitchFamily="18" charset="0"/>
                                            </a:rPr>
                                            <m:t>′</m:t>
                                          </m:r>
                                        </m:sup>
                                      </m:sSubSup>
                                    </m:sub>
                                  </m:sSub>
                                </m:e>
                              </m:d>
                            </m:oMath>
                          </a14:m>
                          <a:endParaRPr lang="zh-CN" altLang="en-US" sz="1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5108847"/>
                      </a:ext>
                    </a:extLst>
                  </a:tr>
                  <a:tr h="370046">
                    <a:tc>
                      <a:txBody>
                        <a:bodyPr/>
                        <a:lstStyle/>
                        <a:p>
                          <a:r>
                            <a:rPr lang="en-US" altLang="zh-CN" sz="1800" dirty="0">
                              <a:latin typeface="Times New Roman" panose="02020603050405020304" pitchFamily="18" charset="0"/>
                              <a:cs typeface="Times New Roman" panose="02020603050405020304" pitchFamily="18" charset="0"/>
                            </a:rPr>
                            <a:t>13:    </a:t>
                          </a:r>
                          <a:r>
                            <a:rPr lang="en-US" altLang="zh-CN" sz="1800" b="1" dirty="0">
                              <a:latin typeface="Times New Roman" panose="02020603050405020304" pitchFamily="18" charset="0"/>
                              <a:cs typeface="Times New Roman" panose="02020603050405020304" pitchFamily="18" charset="0"/>
                            </a:rPr>
                            <a:t>end for</a:t>
                          </a:r>
                          <a:endParaRPr lang="zh-CN" altLang="en-US" sz="18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4524728"/>
                      </a:ext>
                    </a:extLst>
                  </a:tr>
                  <a:tr h="511422">
                    <a:tc>
                      <a:txBody>
                        <a:bodyPr/>
                        <a:lstStyle/>
                        <a:p>
                          <a:r>
                            <a:rPr lang="en-US" altLang="zh-CN" sz="1800" dirty="0">
                              <a:latin typeface="Times New Roman" panose="02020603050405020304" pitchFamily="18" charset="0"/>
                              <a:cs typeface="Times New Roman" panose="02020603050405020304" pitchFamily="18" charset="0"/>
                            </a:rPr>
                            <a:t>14:    </a:t>
                          </a:r>
                          <a:r>
                            <a:rPr lang="en-US" altLang="zh-CN" sz="1800" b="0" i="0" kern="1200" dirty="0">
                              <a:solidFill>
                                <a:schemeClr val="dk1"/>
                              </a:solidFill>
                              <a:effectLst/>
                              <a:latin typeface="Times New Roman" panose="02020603050405020304" pitchFamily="18" charset="0"/>
                              <a:ea typeface="+mn-ea"/>
                              <a:cs typeface="Times New Roman" panose="02020603050405020304" pitchFamily="18" charset="0"/>
                            </a:rPr>
                            <a:t>Perform gradient step w.r.t </a:t>
                          </a:r>
                          <a:r>
                            <a:rPr lang="en-US" altLang="zh-CN" sz="1800" b="0" i="0" kern="1200" baseline="0" dirty="0">
                              <a:solidFill>
                                <a:schemeClr val="dk1"/>
                              </a:solidFill>
                              <a:effectLst/>
                              <a:latin typeface="Times New Roman" panose="02020603050405020304" pitchFamily="18" charset="0"/>
                              <a:ea typeface="+mn-ea"/>
                              <a:cs typeface="Times New Roman" panose="02020603050405020304" pitchFamily="18" charset="0"/>
                            </a:rPr>
                            <a:t> </a:t>
                          </a:r>
                          <a14:m>
                            <m:oMath xmlns:m="http://schemas.openxmlformats.org/officeDocument/2006/math">
                              <m:r>
                                <a:rPr lang="el-GR" altLang="zh-CN" sz="1800" b="0" i="1" kern="1200" smtClean="0">
                                  <a:solidFill>
                                    <a:schemeClr val="dk1"/>
                                  </a:solidFill>
                                  <a:effectLst/>
                                  <a:latin typeface="Cambria Math" panose="02040503050406030204" pitchFamily="18" charset="0"/>
                                  <a:ea typeface="+mn-ea"/>
                                  <a:cs typeface="Times New Roman" panose="02020603050405020304" pitchFamily="18" charset="0"/>
                                </a:rPr>
                                <m:t>𝛷</m:t>
                              </m:r>
                              <m:r>
                                <a:rPr lang="en-US" altLang="zh-CN" sz="1800" b="0" i="1" kern="1200" smtClean="0">
                                  <a:solidFill>
                                    <a:schemeClr val="dk1"/>
                                  </a:solidFill>
                                  <a:effectLst/>
                                  <a:latin typeface="Cambria Math" panose="02040503050406030204" pitchFamily="18" charset="0"/>
                                  <a:ea typeface="+mn-ea"/>
                                  <a:cs typeface="Times New Roman" panose="02020603050405020304" pitchFamily="18" charset="0"/>
                                </a:rPr>
                                <m:t>←</m:t>
                              </m:r>
                              <m:r>
                                <a:rPr lang="el-GR" altLang="zh-CN" sz="1800" b="0" i="1" kern="1200" smtClean="0">
                                  <a:solidFill>
                                    <a:schemeClr val="dk1"/>
                                  </a:solidFill>
                                  <a:effectLst/>
                                  <a:latin typeface="Cambria Math" panose="02040503050406030204" pitchFamily="18" charset="0"/>
                                  <a:ea typeface="+mn-ea"/>
                                  <a:cs typeface="Times New Roman" panose="02020603050405020304" pitchFamily="18" charset="0"/>
                                </a:rPr>
                                <m:t>𝛷</m:t>
                              </m:r>
                              <m:r>
                                <a:rPr lang="en-US" altLang="zh-CN" sz="1800" b="0" i="1" kern="1200" smtClean="0">
                                  <a:solidFill>
                                    <a:schemeClr val="dk1"/>
                                  </a:solidFill>
                                  <a:effectLst/>
                                  <a:latin typeface="Cambria Math" panose="02040503050406030204" pitchFamily="18" charset="0"/>
                                  <a:ea typeface="+mn-ea"/>
                                  <a:cs typeface="Times New Roman" panose="02020603050405020304" pitchFamily="18" charset="0"/>
                                </a:rPr>
                                <m:t>−</m:t>
                              </m:r>
                              <m:r>
                                <a:rPr lang="el-GR" altLang="zh-CN" sz="1800" b="0" i="1" smtClean="0">
                                  <a:solidFill>
                                    <a:schemeClr val="tx1"/>
                                  </a:solidFill>
                                  <a:latin typeface="Cambria Math" panose="02040503050406030204" pitchFamily="18" charset="0"/>
                                </a:rPr>
                                <m:t>𝜂</m:t>
                              </m:r>
                              <m:sSub>
                                <m:sSubPr>
                                  <m:ctrlPr>
                                    <a:rPr lang="el-GR" altLang="zh-CN" sz="1800" b="0" i="1" smtClean="0">
                                      <a:solidFill>
                                        <a:schemeClr val="tx1"/>
                                      </a:solidFill>
                                      <a:latin typeface="Cambria Math" panose="02040503050406030204" pitchFamily="18" charset="0"/>
                                    </a:rPr>
                                  </m:ctrlPr>
                                </m:sSubPr>
                                <m:e>
                                  <m:r>
                                    <m:rPr>
                                      <m:sty m:val="p"/>
                                    </m:rPr>
                                    <a:rPr lang="el-GR" altLang="zh-CN" sz="1800" b="0" i="1" smtClean="0">
                                      <a:solidFill>
                                        <a:schemeClr val="tx1"/>
                                      </a:solidFill>
                                      <a:latin typeface="Cambria Math" panose="02040503050406030204" pitchFamily="18" charset="0"/>
                                      <a:ea typeface="Cambria Math" panose="02040503050406030204" pitchFamily="18" charset="0"/>
                                    </a:rPr>
                                    <m:t>∇</m:t>
                                  </m:r>
                                </m:e>
                                <m:sub>
                                  <m:r>
                                    <a:rPr lang="el-GR" altLang="zh-CN" sz="1800" b="0" i="1" kern="1200" smtClean="0">
                                      <a:solidFill>
                                        <a:schemeClr val="dk1"/>
                                      </a:solidFill>
                                      <a:effectLst/>
                                      <a:latin typeface="Cambria Math" panose="02040503050406030204" pitchFamily="18" charset="0"/>
                                      <a:ea typeface="+mn-ea"/>
                                      <a:cs typeface="Times New Roman" panose="02020603050405020304" pitchFamily="18" charset="0"/>
                                    </a:rPr>
                                    <m:t>𝛷</m:t>
                                  </m:r>
                                </m:sub>
                              </m:sSub>
                              <m:nary>
                                <m:naryPr>
                                  <m:chr m:val="∑"/>
                                  <m:limLoc m:val="subSup"/>
                                  <m:supHide m:val="on"/>
                                  <m:ctrlPr>
                                    <a:rPr lang="el-GR" altLang="zh-CN" sz="1800" b="0" i="1" smtClean="0">
                                      <a:solidFill>
                                        <a:schemeClr val="tx1"/>
                                      </a:solidFill>
                                      <a:latin typeface="Cambria Math" panose="02040503050406030204" pitchFamily="18" charset="0"/>
                                    </a:rPr>
                                  </m:ctrlPr>
                                </m:naryPr>
                                <m:sub>
                                  <m:sSub>
                                    <m:sSubPr>
                                      <m:ctrlPr>
                                        <a:rPr lang="el-GR"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𝑇</m:t>
                                      </m:r>
                                    </m:e>
                                    <m:sub>
                                      <m:r>
                                        <a:rPr lang="en-US" altLang="zh-CN" sz="1800" b="0" i="1" smtClean="0">
                                          <a:solidFill>
                                            <a:schemeClr val="tx1"/>
                                          </a:solidFill>
                                          <a:latin typeface="Cambria Math" panose="02040503050406030204" pitchFamily="18" charset="0"/>
                                        </a:rPr>
                                        <m:t>𝑖</m:t>
                                      </m:r>
                                    </m:sub>
                                  </m:sSub>
                                </m:sub>
                                <m:sup/>
                                <m:e>
                                  <m:sSubSup>
                                    <m:sSubSupPr>
                                      <m:ctrlPr>
                                        <a:rPr lang="en-US" altLang="zh-CN" sz="1800" i="1" smtClean="0">
                                          <a:latin typeface="Cambria Math" panose="02040503050406030204" pitchFamily="18" charset="0"/>
                                          <a:cs typeface="Times New Roman" panose="02020603050405020304" pitchFamily="18" charset="0"/>
                                        </a:rPr>
                                      </m:ctrlPr>
                                    </m:sSubSupPr>
                                    <m:e>
                                      <m:r>
                                        <a:rPr lang="en-US" altLang="zh-CN" sz="1800" b="0" i="1" smtClean="0">
                                          <a:latin typeface="Cambria Math" panose="02040503050406030204" pitchFamily="18" charset="0"/>
                                          <a:cs typeface="Times New Roman" panose="02020603050405020304" pitchFamily="18" charset="0"/>
                                        </a:rPr>
                                        <m:t>𝐿</m:t>
                                      </m:r>
                                    </m:e>
                                    <m:sub>
                                      <m:sSub>
                                        <m:sSubPr>
                                          <m:ctrlPr>
                                            <a:rPr lang="en-US" altLang="zh-CN" sz="1800" i="1" smtClean="0">
                                              <a:latin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cs typeface="Times New Roman" panose="02020603050405020304" pitchFamily="18" charset="0"/>
                                            </a:rPr>
                                            <m:t>𝑇</m:t>
                                          </m:r>
                                        </m:e>
                                        <m:sub>
                                          <m:r>
                                            <a:rPr lang="en-US" altLang="zh-CN" sz="1800" b="0" i="1" smtClean="0">
                                              <a:latin typeface="Cambria Math" panose="02040503050406030204" pitchFamily="18" charset="0"/>
                                              <a:cs typeface="Times New Roman" panose="02020603050405020304" pitchFamily="18" charset="0"/>
                                            </a:rPr>
                                            <m:t>𝑖</m:t>
                                          </m:r>
                                        </m:sub>
                                      </m:sSub>
                                    </m:sub>
                                    <m:sup>
                                      <m:r>
                                        <a:rPr lang="en-US" altLang="zh-CN" sz="1800" b="0" i="1" smtClean="0">
                                          <a:latin typeface="Cambria Math" panose="02040503050406030204" pitchFamily="18" charset="0"/>
                                          <a:cs typeface="Times New Roman" panose="02020603050405020304" pitchFamily="18" charset="0"/>
                                        </a:rPr>
                                        <m:t>𝑣𝑎𝑙</m:t>
                                      </m:r>
                                    </m:sup>
                                  </m:sSubSup>
                                  <m:d>
                                    <m:dPr>
                                      <m:ctrlPr>
                                        <a:rPr lang="en-US" altLang="zh-CN" sz="1800" i="1" smtClean="0">
                                          <a:latin typeface="Cambria Math" panose="02040503050406030204" pitchFamily="18" charset="0"/>
                                          <a:cs typeface="Times New Roman" panose="02020603050405020304" pitchFamily="18" charset="0"/>
                                        </a:rPr>
                                      </m:ctrlPr>
                                    </m:dPr>
                                    <m:e>
                                      <m:sSub>
                                        <m:sSubPr>
                                          <m:ctrlPr>
                                            <a:rPr lang="en-US" altLang="zh-CN" sz="1800" i="1" smtClean="0">
                                              <a:latin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cs typeface="Times New Roman" panose="02020603050405020304" pitchFamily="18" charset="0"/>
                                            </a:rPr>
                                            <m:t>𝑓</m:t>
                                          </m:r>
                                        </m:e>
                                        <m:sub>
                                          <m:sSubSup>
                                            <m:sSubSupPr>
                                              <m:ctrlPr>
                                                <a:rPr lang="en-US" altLang="zh-CN" sz="1800" i="1" smtClean="0">
                                                  <a:latin typeface="Cambria Math" panose="02040503050406030204" pitchFamily="18" charset="0"/>
                                                  <a:cs typeface="Times New Roman" panose="02020603050405020304" pitchFamily="18" charset="0"/>
                                                </a:rPr>
                                              </m:ctrlPr>
                                            </m:sSubSupPr>
                                            <m:e>
                                              <m:r>
                                                <a:rPr lang="zh-CN" altLang="en-US" sz="1800" i="1" smtClean="0">
                                                  <a:latin typeface="Cambria Math" panose="02040503050406030204" pitchFamily="18" charset="0"/>
                                                  <a:cs typeface="Times New Roman" panose="02020603050405020304" pitchFamily="18" charset="0"/>
                                                </a:rPr>
                                                <m:t>𝜃</m:t>
                                              </m:r>
                                            </m:e>
                                            <m:sub>
                                              <m:r>
                                                <a:rPr lang="en-US" altLang="zh-CN" sz="1800" b="0" i="1" smtClean="0">
                                                  <a:latin typeface="Cambria Math" panose="02040503050406030204" pitchFamily="18" charset="0"/>
                                                  <a:cs typeface="Times New Roman" panose="02020603050405020304" pitchFamily="18" charset="0"/>
                                                </a:rPr>
                                                <m:t>𝑖</m:t>
                                              </m:r>
                                            </m:sub>
                                            <m:sup>
                                              <m:r>
                                                <a:rPr lang="en-US" altLang="zh-CN" sz="1800" b="0" i="1" smtClean="0">
                                                  <a:latin typeface="Cambria Math" panose="02040503050406030204" pitchFamily="18" charset="0"/>
                                                  <a:cs typeface="Times New Roman" panose="02020603050405020304" pitchFamily="18" charset="0"/>
                                                </a:rPr>
                                                <m:t>′</m:t>
                                              </m:r>
                                            </m:sup>
                                          </m:sSubSup>
                                        </m:sub>
                                      </m:sSub>
                                    </m:e>
                                  </m:d>
                                </m:e>
                              </m:nary>
                            </m:oMath>
                          </a14:m>
                          <a:endParaRPr lang="zh-CN" altLang="en-US" sz="1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0666108"/>
                      </a:ext>
                    </a:extLst>
                  </a:tr>
                  <a:tr h="370046">
                    <a:tc>
                      <a:txBody>
                        <a:bodyPr/>
                        <a:lstStyle/>
                        <a:p>
                          <a:r>
                            <a:rPr lang="en-US" altLang="zh-CN" sz="1800" dirty="0">
                              <a:latin typeface="Times New Roman" panose="02020603050405020304" pitchFamily="18" charset="0"/>
                              <a:cs typeface="Times New Roman" panose="02020603050405020304" pitchFamily="18" charset="0"/>
                            </a:rPr>
                            <a:t>15:</a:t>
                          </a:r>
                          <a:r>
                            <a:rPr lang="en-US" altLang="zh-CN" sz="1800" b="1" dirty="0">
                              <a:latin typeface="Times New Roman" panose="02020603050405020304" pitchFamily="18" charset="0"/>
                              <a:cs typeface="Times New Roman" panose="02020603050405020304" pitchFamily="18" charset="0"/>
                            </a:rPr>
                            <a:t>end while</a:t>
                          </a:r>
                          <a:endParaRPr lang="zh-CN" altLang="en-US" sz="18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41418855"/>
                      </a:ext>
                    </a:extLst>
                  </a:tr>
                </a:tbl>
              </a:graphicData>
            </a:graphic>
          </p:graphicFrame>
        </mc:Choice>
        <mc:Fallback>
          <p:graphicFrame>
            <p:nvGraphicFramePr>
              <p:cNvPr id="2" name="表格 1">
                <a:extLst>
                  <a:ext uri="{FF2B5EF4-FFF2-40B4-BE49-F238E27FC236}">
                    <a16:creationId xmlns:a16="http://schemas.microsoft.com/office/drawing/2014/main" id="{A31E2955-1CA6-43CD-9075-3C06927410A4}"/>
                  </a:ext>
                </a:extLst>
              </p:cNvPr>
              <p:cNvGraphicFramePr>
                <a:graphicFrameLocks noGrp="1"/>
              </p:cNvGraphicFramePr>
              <p:nvPr>
                <p:extLst>
                  <p:ext uri="{D42A27DB-BD31-4B8C-83A1-F6EECF244321}">
                    <p14:modId xmlns:p14="http://schemas.microsoft.com/office/powerpoint/2010/main" val="2396124265"/>
                  </p:ext>
                </p:extLst>
              </p:nvPr>
            </p:nvGraphicFramePr>
            <p:xfrm>
              <a:off x="955982" y="0"/>
              <a:ext cx="9666863" cy="6858003"/>
            </p:xfrm>
            <a:graphic>
              <a:graphicData uri="http://schemas.openxmlformats.org/drawingml/2006/table">
                <a:tbl>
                  <a:tblPr firstRow="1" bandRow="1">
                    <a:tableStyleId>{5C22544A-7EE6-4342-B048-85BDC9FD1C3A}</a:tableStyleId>
                  </a:tblPr>
                  <a:tblGrid>
                    <a:gridCol w="9666863">
                      <a:extLst>
                        <a:ext uri="{9D8B030D-6E8A-4147-A177-3AD203B41FA5}">
                          <a16:colId xmlns:a16="http://schemas.microsoft.com/office/drawing/2014/main" val="275363034"/>
                        </a:ext>
                      </a:extLst>
                    </a:gridCol>
                  </a:tblGrid>
                  <a:tr h="370046">
                    <a:tc>
                      <a:txBody>
                        <a:bodyPr/>
                        <a:lstStyle/>
                        <a:p>
                          <a:endParaRPr lang="zh-CN"/>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3"/>
                          <a:stretch>
                            <a:fillRect t="-8197" b="-1809836"/>
                          </a:stretch>
                        </a:blipFill>
                      </a:tcPr>
                    </a:tc>
                    <a:extLst>
                      <a:ext uri="{0D108BD9-81ED-4DB2-BD59-A6C34878D82A}">
                        <a16:rowId xmlns:a16="http://schemas.microsoft.com/office/drawing/2014/main" val="1993120790"/>
                      </a:ext>
                    </a:extLst>
                  </a:tr>
                  <a:tr h="370046">
                    <a:tc>
                      <a:txBody>
                        <a:bodyPr/>
                        <a:lstStyle/>
                        <a:p>
                          <a:endParaRPr lang="zh-CN"/>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3"/>
                          <a:stretch>
                            <a:fillRect t="-108197" b="-1709836"/>
                          </a:stretch>
                        </a:blipFill>
                      </a:tcPr>
                    </a:tc>
                    <a:extLst>
                      <a:ext uri="{0D108BD9-81ED-4DB2-BD59-A6C34878D82A}">
                        <a16:rowId xmlns:a16="http://schemas.microsoft.com/office/drawing/2014/main" val="75376756"/>
                      </a:ext>
                    </a:extLst>
                  </a:tr>
                  <a:tr h="370046">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211667" b="-1638333"/>
                          </a:stretch>
                        </a:blipFill>
                      </a:tcPr>
                    </a:tc>
                    <a:extLst>
                      <a:ext uri="{0D108BD9-81ED-4DB2-BD59-A6C34878D82A}">
                        <a16:rowId xmlns:a16="http://schemas.microsoft.com/office/drawing/2014/main" val="29065525"/>
                      </a:ext>
                    </a:extLst>
                  </a:tr>
                  <a:tr h="370046">
                    <a:tc>
                      <a:txBody>
                        <a:bodyPr/>
                        <a:lstStyle/>
                        <a:p>
                          <a:r>
                            <a:rPr lang="en-US" altLang="zh-CN" sz="1800" dirty="0">
                              <a:latin typeface="Times New Roman" panose="02020603050405020304" pitchFamily="18" charset="0"/>
                              <a:cs typeface="Times New Roman" panose="02020603050405020304" pitchFamily="18" charset="0"/>
                            </a:rPr>
                            <a:t>2:</a:t>
                          </a:r>
                          <a:r>
                            <a:rPr lang="en-US" altLang="zh-CN" sz="1800" b="1" i="0" kern="1200" dirty="0">
                              <a:solidFill>
                                <a:schemeClr val="dk1"/>
                              </a:solidFill>
                              <a:effectLst/>
                              <a:latin typeface="Times New Roman" panose="02020603050405020304" pitchFamily="18" charset="0"/>
                              <a:ea typeface="+mn-ea"/>
                              <a:cs typeface="Times New Roman" panose="02020603050405020304" pitchFamily="18" charset="0"/>
                            </a:rPr>
                            <a:t>while </a:t>
                          </a:r>
                          <a:r>
                            <a:rPr lang="en-US" altLang="zh-CN" sz="1800" b="0" i="0" kern="1200" dirty="0">
                              <a:solidFill>
                                <a:schemeClr val="dk1"/>
                              </a:solidFill>
                              <a:effectLst/>
                              <a:latin typeface="Times New Roman" panose="02020603050405020304" pitchFamily="18" charset="0"/>
                              <a:ea typeface="+mn-ea"/>
                              <a:cs typeface="Times New Roman" panose="02020603050405020304" pitchFamily="18" charset="0"/>
                            </a:rPr>
                            <a:t>not converged </a:t>
                          </a:r>
                          <a:r>
                            <a:rPr lang="en-US" altLang="zh-CN" sz="1800" b="1" i="0" kern="1200" dirty="0">
                              <a:solidFill>
                                <a:schemeClr val="dk1"/>
                              </a:solidFill>
                              <a:effectLst/>
                              <a:latin typeface="Times New Roman" panose="02020603050405020304" pitchFamily="18" charset="0"/>
                              <a:ea typeface="+mn-ea"/>
                              <a:cs typeface="Times New Roman" panose="02020603050405020304" pitchFamily="18" charset="0"/>
                            </a:rPr>
                            <a:t>do</a:t>
                          </a:r>
                          <a:r>
                            <a:rPr lang="en-US" altLang="zh-CN" sz="1800" dirty="0">
                              <a:latin typeface="Times New Roman" panose="02020603050405020304" pitchFamily="18" charset="0"/>
                              <a:cs typeface="Times New Roman" panose="02020603050405020304" pitchFamily="18" charset="0"/>
                            </a:rPr>
                            <a:t> </a:t>
                          </a:r>
                          <a:endParaRPr lang="zh-CN" altLang="en-US" sz="1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7215926"/>
                      </a:ext>
                    </a:extLst>
                  </a:tr>
                  <a:tr h="370046">
                    <a:tc>
                      <a:txBody>
                        <a:bodyPr/>
                        <a:lstStyle/>
                        <a:p>
                          <a:r>
                            <a:rPr lang="en-US" altLang="zh-CN" sz="1800" b="0" dirty="0">
                              <a:latin typeface="Times New Roman" panose="02020603050405020304" pitchFamily="18" charset="0"/>
                              <a:cs typeface="Times New Roman" panose="02020603050405020304" pitchFamily="18" charset="0"/>
                            </a:rPr>
                            <a:t>3:    </a:t>
                          </a:r>
                          <a:r>
                            <a:rPr lang="en-US" altLang="zh-CN" sz="1800" b="1" dirty="0">
                              <a:latin typeface="Times New Roman" panose="02020603050405020304" pitchFamily="18" charset="0"/>
                              <a:cs typeface="Times New Roman" panose="02020603050405020304" pitchFamily="18" charset="0"/>
                            </a:rPr>
                            <a:t>for</a:t>
                          </a:r>
                          <a:r>
                            <a:rPr lang="en-US" altLang="zh-CN" sz="1800" dirty="0">
                              <a:latin typeface="Times New Roman" panose="02020603050405020304" pitchFamily="18" charset="0"/>
                              <a:cs typeface="Times New Roman" panose="02020603050405020304" pitchFamily="18" charset="0"/>
                            </a:rPr>
                            <a:t> number of tasks in batch </a:t>
                          </a:r>
                          <a:r>
                            <a:rPr lang="en-US" altLang="zh-CN" sz="1800" b="1" dirty="0">
                              <a:latin typeface="Times New Roman" panose="02020603050405020304" pitchFamily="18" charset="0"/>
                              <a:cs typeface="Times New Roman" panose="02020603050405020304" pitchFamily="18" charset="0"/>
                            </a:rPr>
                            <a:t>do</a:t>
                          </a:r>
                          <a:endParaRPr lang="zh-CN" altLang="en-US" sz="18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76991305"/>
                      </a:ext>
                    </a:extLst>
                  </a:tr>
                  <a:tr h="406694">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461194" b="-1185075"/>
                          </a:stretch>
                        </a:blipFill>
                      </a:tcPr>
                    </a:tc>
                    <a:extLst>
                      <a:ext uri="{0D108BD9-81ED-4DB2-BD59-A6C34878D82A}">
                        <a16:rowId xmlns:a16="http://schemas.microsoft.com/office/drawing/2014/main" val="381729732"/>
                      </a:ext>
                    </a:extLst>
                  </a:tr>
                  <a:tr h="396494">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578462" b="-1121538"/>
                          </a:stretch>
                        </a:blipFill>
                      </a:tcPr>
                    </a:tc>
                    <a:extLst>
                      <a:ext uri="{0D108BD9-81ED-4DB2-BD59-A6C34878D82A}">
                        <a16:rowId xmlns:a16="http://schemas.microsoft.com/office/drawing/2014/main" val="2194603242"/>
                      </a:ext>
                    </a:extLst>
                  </a:tr>
                  <a:tr h="370224">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735000" b="-1115000"/>
                          </a:stretch>
                        </a:blipFill>
                      </a:tcPr>
                    </a:tc>
                    <a:extLst>
                      <a:ext uri="{0D108BD9-81ED-4DB2-BD59-A6C34878D82A}">
                        <a16:rowId xmlns:a16="http://schemas.microsoft.com/office/drawing/2014/main" val="1219568475"/>
                      </a:ext>
                    </a:extLst>
                  </a:tr>
                  <a:tr h="370046">
                    <a:tc>
                      <a:txBody>
                        <a:bodyPr/>
                        <a:lstStyle/>
                        <a:p>
                          <a:r>
                            <a:rPr lang="en-US" altLang="zh-CN" sz="1800" dirty="0">
                              <a:latin typeface="Times New Roman" panose="02020603050405020304" pitchFamily="18" charset="0"/>
                              <a:cs typeface="Times New Roman" panose="02020603050405020304" pitchFamily="18" charset="0"/>
                            </a:rPr>
                            <a:t>7:        </a:t>
                          </a:r>
                          <a:r>
                            <a:rPr lang="en-US" altLang="zh-CN" sz="1800" b="1" i="0" kern="1200" dirty="0">
                              <a:solidFill>
                                <a:schemeClr val="dk1"/>
                              </a:solidFill>
                              <a:effectLst/>
                              <a:latin typeface="Times New Roman" panose="02020603050405020304" pitchFamily="18" charset="0"/>
                              <a:ea typeface="+mn-ea"/>
                              <a:cs typeface="Times New Roman" panose="02020603050405020304" pitchFamily="18" charset="0"/>
                            </a:rPr>
                            <a:t>for</a:t>
                          </a:r>
                          <a:r>
                            <a:rPr lang="en-US" altLang="zh-CN" sz="1800" b="0" i="0" kern="1200" dirty="0">
                              <a:solidFill>
                                <a:schemeClr val="dk1"/>
                              </a:solidFill>
                              <a:effectLst/>
                              <a:latin typeface="Times New Roman" panose="02020603050405020304" pitchFamily="18" charset="0"/>
                              <a:ea typeface="+mn-ea"/>
                              <a:cs typeface="Times New Roman" panose="02020603050405020304" pitchFamily="18" charset="0"/>
                            </a:rPr>
                            <a:t> number of adaptation steps </a:t>
                          </a:r>
                          <a:r>
                            <a:rPr lang="en-US" altLang="zh-CN" sz="1800" b="1" i="0" kern="1200" dirty="0">
                              <a:solidFill>
                                <a:schemeClr val="dk1"/>
                              </a:solidFill>
                              <a:effectLst/>
                              <a:latin typeface="Times New Roman" panose="02020603050405020304" pitchFamily="18" charset="0"/>
                              <a:ea typeface="+mn-ea"/>
                              <a:cs typeface="Times New Roman" panose="02020603050405020304" pitchFamily="18" charset="0"/>
                            </a:rPr>
                            <a:t>do</a:t>
                          </a:r>
                          <a:endParaRPr lang="zh-CN" altLang="en-US" sz="18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76745939"/>
                      </a:ext>
                    </a:extLst>
                  </a:tr>
                  <a:tr h="423417">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802857" b="-768571"/>
                          </a:stretch>
                        </a:blipFill>
                      </a:tcPr>
                    </a:tc>
                    <a:extLst>
                      <a:ext uri="{0D108BD9-81ED-4DB2-BD59-A6C34878D82A}">
                        <a16:rowId xmlns:a16="http://schemas.microsoft.com/office/drawing/2014/main" val="3043489302"/>
                      </a:ext>
                    </a:extLst>
                  </a:tr>
                  <a:tr h="511422">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752381" b="-540476"/>
                          </a:stretch>
                        </a:blipFill>
                      </a:tcPr>
                    </a:tc>
                    <a:extLst>
                      <a:ext uri="{0D108BD9-81ED-4DB2-BD59-A6C34878D82A}">
                        <a16:rowId xmlns:a16="http://schemas.microsoft.com/office/drawing/2014/main" val="4114024224"/>
                      </a:ext>
                    </a:extLst>
                  </a:tr>
                  <a:tr h="396494">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1101538" b="-598462"/>
                          </a:stretch>
                        </a:blipFill>
                      </a:tcPr>
                    </a:tc>
                    <a:extLst>
                      <a:ext uri="{0D108BD9-81ED-4DB2-BD59-A6C34878D82A}">
                        <a16:rowId xmlns:a16="http://schemas.microsoft.com/office/drawing/2014/main" val="2765397573"/>
                      </a:ext>
                    </a:extLst>
                  </a:tr>
                  <a:tr h="370046">
                    <a:tc>
                      <a:txBody>
                        <a:bodyPr/>
                        <a:lstStyle/>
                        <a:p>
                          <a:r>
                            <a:rPr lang="en-US" altLang="zh-CN" sz="1800" dirty="0">
                              <a:latin typeface="Times New Roman" panose="02020603050405020304" pitchFamily="18" charset="0"/>
                              <a:cs typeface="Times New Roman" panose="02020603050405020304" pitchFamily="18" charset="0"/>
                            </a:rPr>
                            <a:t>11:      </a:t>
                          </a:r>
                          <a:r>
                            <a:rPr lang="en-US" altLang="zh-CN" sz="1800" b="1" dirty="0">
                              <a:latin typeface="Times New Roman" panose="02020603050405020304" pitchFamily="18" charset="0"/>
                              <a:cs typeface="Times New Roman" panose="02020603050405020304" pitchFamily="18" charset="0"/>
                            </a:rPr>
                            <a:t>end for</a:t>
                          </a:r>
                          <a:endParaRPr lang="zh-CN" altLang="en-US" sz="18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13992202"/>
                      </a:ext>
                    </a:extLst>
                  </a:tr>
                  <a:tr h="511422">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1002381" b="-290476"/>
                          </a:stretch>
                        </a:blipFill>
                      </a:tcPr>
                    </a:tc>
                    <a:extLst>
                      <a:ext uri="{0D108BD9-81ED-4DB2-BD59-A6C34878D82A}">
                        <a16:rowId xmlns:a16="http://schemas.microsoft.com/office/drawing/2014/main" val="315108847"/>
                      </a:ext>
                    </a:extLst>
                  </a:tr>
                  <a:tr h="370046">
                    <a:tc>
                      <a:txBody>
                        <a:bodyPr/>
                        <a:lstStyle/>
                        <a:p>
                          <a:r>
                            <a:rPr lang="en-US" altLang="zh-CN" sz="1800" dirty="0">
                              <a:latin typeface="Times New Roman" panose="02020603050405020304" pitchFamily="18" charset="0"/>
                              <a:cs typeface="Times New Roman" panose="02020603050405020304" pitchFamily="18" charset="0"/>
                            </a:rPr>
                            <a:t>13:    </a:t>
                          </a:r>
                          <a:r>
                            <a:rPr lang="en-US" altLang="zh-CN" sz="1800" b="1" dirty="0">
                              <a:latin typeface="Times New Roman" panose="02020603050405020304" pitchFamily="18" charset="0"/>
                              <a:cs typeface="Times New Roman" panose="02020603050405020304" pitchFamily="18" charset="0"/>
                            </a:rPr>
                            <a:t>end for</a:t>
                          </a:r>
                          <a:endParaRPr lang="zh-CN" altLang="en-US" sz="18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4524728"/>
                      </a:ext>
                    </a:extLst>
                  </a:tr>
                  <a:tr h="511422">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1173810" b="-119048"/>
                          </a:stretch>
                        </a:blipFill>
                      </a:tcPr>
                    </a:tc>
                    <a:extLst>
                      <a:ext uri="{0D108BD9-81ED-4DB2-BD59-A6C34878D82A}">
                        <a16:rowId xmlns:a16="http://schemas.microsoft.com/office/drawing/2014/main" val="4190666108"/>
                      </a:ext>
                    </a:extLst>
                  </a:tr>
                  <a:tr h="370046">
                    <a:tc>
                      <a:txBody>
                        <a:bodyPr/>
                        <a:lstStyle/>
                        <a:p>
                          <a:r>
                            <a:rPr lang="en-US" altLang="zh-CN" sz="1800" dirty="0">
                              <a:latin typeface="Times New Roman" panose="02020603050405020304" pitchFamily="18" charset="0"/>
                              <a:cs typeface="Times New Roman" panose="02020603050405020304" pitchFamily="18" charset="0"/>
                            </a:rPr>
                            <a:t>15:</a:t>
                          </a:r>
                          <a:r>
                            <a:rPr lang="en-US" altLang="zh-CN" sz="1800" b="1" dirty="0">
                              <a:latin typeface="Times New Roman" panose="02020603050405020304" pitchFamily="18" charset="0"/>
                              <a:cs typeface="Times New Roman" panose="02020603050405020304" pitchFamily="18" charset="0"/>
                            </a:rPr>
                            <a:t>end while</a:t>
                          </a:r>
                          <a:endParaRPr lang="zh-CN" altLang="en-US" sz="18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41418855"/>
                      </a:ext>
                    </a:extLst>
                  </a:tr>
                </a:tbl>
              </a:graphicData>
            </a:graphic>
          </p:graphicFrame>
        </mc:Fallback>
      </mc:AlternateContent>
    </p:spTree>
    <p:extLst>
      <p:ext uri="{BB962C8B-B14F-4D97-AF65-F5344CB8AC3E}">
        <p14:creationId xmlns:p14="http://schemas.microsoft.com/office/powerpoint/2010/main" val="3379912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2.LEO</a:t>
            </a:r>
            <a:endParaRPr lang="zh-CN" altLang="en-US"/>
          </a:p>
        </p:txBody>
      </p:sp>
      <p:pic>
        <p:nvPicPr>
          <p:cNvPr id="4" name="内容占位符 3"/>
          <p:cNvPicPr>
            <a:picLocks noGrp="1" noChangeAspect="1"/>
          </p:cNvPicPr>
          <p:nvPr>
            <p:ph idx="1"/>
          </p:nvPr>
        </p:nvPicPr>
        <p:blipFill>
          <a:blip r:embed="rId2"/>
          <a:stretch>
            <a:fillRect/>
          </a:stretch>
        </p:blipFill>
        <p:spPr>
          <a:xfrm>
            <a:off x="467659" y="1962337"/>
            <a:ext cx="11256681" cy="3049278"/>
          </a:xfrm>
          <a:prstGeom prst="rect">
            <a:avLst/>
          </a:prstGeom>
        </p:spPr>
      </p:pic>
    </p:spTree>
    <p:extLst>
      <p:ext uri="{BB962C8B-B14F-4D97-AF65-F5344CB8AC3E}">
        <p14:creationId xmlns:p14="http://schemas.microsoft.com/office/powerpoint/2010/main" val="211323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Content</a:t>
            </a:r>
            <a:endParaRPr lang="zh-CN" altLang="en-US"/>
          </a:p>
        </p:txBody>
      </p:sp>
      <p:sp>
        <p:nvSpPr>
          <p:cNvPr id="3" name="内容占位符 2"/>
          <p:cNvSpPr>
            <a:spLocks noGrp="1"/>
          </p:cNvSpPr>
          <p:nvPr>
            <p:ph sz="half" idx="1"/>
          </p:nvPr>
        </p:nvSpPr>
        <p:spPr>
          <a:xfrm>
            <a:off x="838200" y="1825625"/>
            <a:ext cx="10515600" cy="4351338"/>
          </a:xfrm>
        </p:spPr>
        <p:txBody>
          <a:bodyPr/>
          <a:lstStyle/>
          <a:p>
            <a:r>
              <a:rPr lang="en-US" altLang="zh-TW"/>
              <a:t>Chelsea Finn, Pieter Abbeel, and Sergey Levine, “Model-Agnostic Meta-Learning for Fast Adaptation of Deep Networks”, ICML, 2017</a:t>
            </a:r>
            <a:endParaRPr lang="zh-TW" altLang="zh-TW"/>
          </a:p>
          <a:p>
            <a:endParaRPr lang="zh-CN" altLang="en-US"/>
          </a:p>
        </p:txBody>
      </p:sp>
      <p:sp>
        <p:nvSpPr>
          <p:cNvPr id="4" name="内容占位符 3"/>
          <p:cNvSpPr>
            <a:spLocks noGrp="1"/>
          </p:cNvSpPr>
          <p:nvPr>
            <p:ph sz="half" idx="2"/>
          </p:nvPr>
        </p:nvSpPr>
        <p:spPr>
          <a:xfrm>
            <a:off x="838200" y="3513748"/>
            <a:ext cx="10515600" cy="4351338"/>
          </a:xfrm>
        </p:spPr>
        <p:txBody>
          <a:bodyPr>
            <a:normAutofit/>
          </a:bodyPr>
          <a:lstStyle/>
          <a:p>
            <a:r>
              <a:rPr lang="en-US" altLang="zh-CN"/>
              <a:t>Andrei A. Rusu, Dushyant Rao, Jakub Sygnowski,”</a:t>
            </a:r>
            <a:r>
              <a:rPr lang="en-US" altLang="zh-CN" b="1"/>
              <a:t> </a:t>
            </a:r>
            <a:r>
              <a:rPr lang="en-US" altLang="zh-CN"/>
              <a:t>Meta-learning with latent embedding optimization”,ICLR,2019</a:t>
            </a:r>
            <a:br>
              <a:rPr lang="en-US" altLang="zh-CN"/>
            </a:br>
            <a:endParaRPr lang="zh-CN" altLang="en-US"/>
          </a:p>
        </p:txBody>
      </p:sp>
    </p:spTree>
    <p:extLst>
      <p:ext uri="{BB962C8B-B14F-4D97-AF65-F5344CB8AC3E}">
        <p14:creationId xmlns:p14="http://schemas.microsoft.com/office/powerpoint/2010/main" val="1400244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1.MAML</a:t>
            </a:r>
            <a:endParaRPr lang="zh-CN" altLang="en-US"/>
          </a:p>
        </p:txBody>
      </p:sp>
      <p:sp>
        <p:nvSpPr>
          <p:cNvPr id="3" name="内容占位符 2"/>
          <p:cNvSpPr>
            <a:spLocks noGrp="1"/>
          </p:cNvSpPr>
          <p:nvPr>
            <p:ph idx="1"/>
          </p:nvPr>
        </p:nvSpPr>
        <p:spPr>
          <a:xfrm>
            <a:off x="404446" y="1509102"/>
            <a:ext cx="11553092" cy="4351338"/>
          </a:xfrm>
        </p:spPr>
        <p:txBody>
          <a:bodyPr>
            <a:normAutofit/>
          </a:bodyPr>
          <a:lstStyle/>
          <a:p>
            <a:r>
              <a:rPr lang="en-US" altLang="zh-CN"/>
              <a:t>MAML is a meta-learning algorithm that is general and model-agnostic, in the sense that it can be directly applied to any learning problem and model that is trained with a gradient descent procedure.</a:t>
            </a:r>
          </a:p>
          <a:p>
            <a:endParaRPr lang="en-US" altLang="zh-CN"/>
          </a:p>
          <a:p>
            <a:r>
              <a:rPr lang="en-US" altLang="zh-CN"/>
              <a:t>The key idea underlying  method is to train the model’s initial parameters such that the model has maximal performance on a new task after the parameters have been updated through one or more gradient steps computed with a small amount of data from that new task. </a:t>
            </a:r>
            <a:br>
              <a:rPr lang="en-US" altLang="zh-CN"/>
            </a:br>
            <a:r>
              <a:rPr lang="en-US" altLang="zh-CN"/>
              <a:t> </a:t>
            </a:r>
            <a:br>
              <a:rPr lang="en-US" altLang="zh-CN"/>
            </a:br>
            <a:endParaRPr lang="zh-CN" altLang="en-US"/>
          </a:p>
        </p:txBody>
      </p:sp>
    </p:spTree>
    <p:extLst>
      <p:ext uri="{BB962C8B-B14F-4D97-AF65-F5344CB8AC3E}">
        <p14:creationId xmlns:p14="http://schemas.microsoft.com/office/powerpoint/2010/main" val="1950092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a:extLst>
              <a:ext uri="{FF2B5EF4-FFF2-40B4-BE49-F238E27FC236}">
                <a16:creationId xmlns:a16="http://schemas.microsoft.com/office/drawing/2014/main" id="{503E5F99-2AAC-4DCD-82D5-F8C03598BDCA}"/>
              </a:ext>
            </a:extLst>
          </p:cNvPr>
          <p:cNvSpPr/>
          <p:nvPr/>
        </p:nvSpPr>
        <p:spPr>
          <a:xfrm>
            <a:off x="4291163" y="3209139"/>
            <a:ext cx="5600700" cy="13255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93" name="矩形 92">
            <a:extLst>
              <a:ext uri="{FF2B5EF4-FFF2-40B4-BE49-F238E27FC236}">
                <a16:creationId xmlns:a16="http://schemas.microsoft.com/office/drawing/2014/main" id="{23ABA676-BF15-4251-BFCE-567FC86EE44B}"/>
              </a:ext>
            </a:extLst>
          </p:cNvPr>
          <p:cNvSpPr/>
          <p:nvPr/>
        </p:nvSpPr>
        <p:spPr>
          <a:xfrm>
            <a:off x="4308790" y="1774124"/>
            <a:ext cx="5600700" cy="13255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92" name="矩形 91">
            <a:extLst>
              <a:ext uri="{FF2B5EF4-FFF2-40B4-BE49-F238E27FC236}">
                <a16:creationId xmlns:a16="http://schemas.microsoft.com/office/drawing/2014/main" id="{E34F3EF3-B0CA-4212-B423-059721954AA5}"/>
              </a:ext>
            </a:extLst>
          </p:cNvPr>
          <p:cNvSpPr/>
          <p:nvPr/>
        </p:nvSpPr>
        <p:spPr>
          <a:xfrm>
            <a:off x="4291163" y="4725963"/>
            <a:ext cx="5600700" cy="132556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D3B7182D-8DD3-4C48-9FEB-F29EAB74FC19}"/>
              </a:ext>
            </a:extLst>
          </p:cNvPr>
          <p:cNvSpPr>
            <a:spLocks noGrp="1"/>
          </p:cNvSpPr>
          <p:nvPr>
            <p:ph type="title"/>
          </p:nvPr>
        </p:nvSpPr>
        <p:spPr>
          <a:xfrm>
            <a:off x="241856" y="294053"/>
            <a:ext cx="10515600" cy="1325563"/>
          </a:xfrm>
        </p:spPr>
        <p:txBody>
          <a:bodyPr/>
          <a:lstStyle/>
          <a:p>
            <a:r>
              <a:rPr lang="en-US" altLang="zh-TW" dirty="0"/>
              <a:t>Meta Learning</a:t>
            </a:r>
            <a:endParaRPr lang="zh-TW" altLang="en-US" dirty="0"/>
          </a:p>
        </p:txBody>
      </p:sp>
      <p:sp>
        <p:nvSpPr>
          <p:cNvPr id="5" name="矩形 4">
            <a:extLst>
              <a:ext uri="{FF2B5EF4-FFF2-40B4-BE49-F238E27FC236}">
                <a16:creationId xmlns:a16="http://schemas.microsoft.com/office/drawing/2014/main" id="{71338DCF-4D3C-4025-8711-5151E9BA3F0D}"/>
              </a:ext>
            </a:extLst>
          </p:cNvPr>
          <p:cNvSpPr/>
          <p:nvPr/>
        </p:nvSpPr>
        <p:spPr>
          <a:xfrm>
            <a:off x="1459323" y="2684188"/>
            <a:ext cx="1553397" cy="830997"/>
          </a:xfrm>
          <a:prstGeom prst="rect">
            <a:avLst/>
          </a:prstGeom>
        </p:spPr>
        <p:txBody>
          <a:bodyPr wrap="square">
            <a:spAutoFit/>
          </a:bodyPr>
          <a:lstStyle/>
          <a:p>
            <a:pPr algn="ctr"/>
            <a:r>
              <a:rPr lang="en-US" altLang="zh-TW" sz="2400" b="1" u="sng" dirty="0">
                <a:latin typeface="微軟正黑體" panose="020B0604030504040204" pitchFamily="34" charset="-120"/>
                <a:ea typeface="微軟正黑體" panose="020B0604030504040204" pitchFamily="34" charset="-120"/>
              </a:rPr>
              <a:t>Training </a:t>
            </a:r>
          </a:p>
          <a:p>
            <a:pPr algn="ctr"/>
            <a:r>
              <a:rPr lang="en-US" altLang="zh-TW" sz="2400" b="1" u="sng" dirty="0">
                <a:latin typeface="微軟正黑體" panose="020B0604030504040204" pitchFamily="34" charset="-120"/>
                <a:ea typeface="微軟正黑體" panose="020B0604030504040204" pitchFamily="34" charset="-120"/>
              </a:rPr>
              <a:t>Tasks</a:t>
            </a:r>
            <a:endParaRPr lang="zh-TW" altLang="en-US" sz="2400" b="1" u="sng" dirty="0"/>
          </a:p>
        </p:txBody>
      </p:sp>
      <p:grpSp>
        <p:nvGrpSpPr>
          <p:cNvPr id="36" name="群組 35">
            <a:extLst>
              <a:ext uri="{FF2B5EF4-FFF2-40B4-BE49-F238E27FC236}">
                <a16:creationId xmlns:a16="http://schemas.microsoft.com/office/drawing/2014/main" id="{A286E26C-99B6-4AD0-ADDC-F5C74B9B07A4}"/>
              </a:ext>
            </a:extLst>
          </p:cNvPr>
          <p:cNvGrpSpPr/>
          <p:nvPr/>
        </p:nvGrpSpPr>
        <p:grpSpPr>
          <a:xfrm>
            <a:off x="5220922" y="3341400"/>
            <a:ext cx="1850583" cy="1113443"/>
            <a:chOff x="6773871" y="2519462"/>
            <a:chExt cx="1799886" cy="1113443"/>
          </a:xfrm>
        </p:grpSpPr>
        <p:sp>
          <p:nvSpPr>
            <p:cNvPr id="37" name="矩形 36">
              <a:extLst>
                <a:ext uri="{FF2B5EF4-FFF2-40B4-BE49-F238E27FC236}">
                  <a16:creationId xmlns:a16="http://schemas.microsoft.com/office/drawing/2014/main" id="{DE3DA83B-72BC-462D-9DB6-7C19555D60E1}"/>
                </a:ext>
              </a:extLst>
            </p:cNvPr>
            <p:cNvSpPr/>
            <p:nvPr/>
          </p:nvSpPr>
          <p:spPr>
            <a:xfrm>
              <a:off x="6773871" y="251946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8" name="文字方塊 37">
              <a:extLst>
                <a:ext uri="{FF2B5EF4-FFF2-40B4-BE49-F238E27FC236}">
                  <a16:creationId xmlns:a16="http://schemas.microsoft.com/office/drawing/2014/main" id="{A92B64F3-D8C2-4208-832D-DF497FA73C25}"/>
                </a:ext>
              </a:extLst>
            </p:cNvPr>
            <p:cNvSpPr txBox="1"/>
            <p:nvPr/>
          </p:nvSpPr>
          <p:spPr>
            <a:xfrm>
              <a:off x="6842943" y="3241071"/>
              <a:ext cx="712730" cy="369332"/>
            </a:xfrm>
            <a:prstGeom prst="rect">
              <a:avLst/>
            </a:prstGeom>
            <a:noFill/>
          </p:spPr>
          <p:txBody>
            <a:bodyPr wrap="square" rtlCol="0">
              <a:spAutoFit/>
            </a:bodyPr>
            <a:lstStyle/>
            <a:p>
              <a:pPr algn="ctr"/>
              <a:r>
                <a:rPr lang="en-US" altLang="zh-TW" dirty="0"/>
                <a:t>apple</a:t>
              </a:r>
              <a:endParaRPr lang="zh-TW" altLang="en-US" dirty="0"/>
            </a:p>
          </p:txBody>
        </p:sp>
        <p:sp>
          <p:nvSpPr>
            <p:cNvPr id="39" name="文字方塊 38">
              <a:extLst>
                <a:ext uri="{FF2B5EF4-FFF2-40B4-BE49-F238E27FC236}">
                  <a16:creationId xmlns:a16="http://schemas.microsoft.com/office/drawing/2014/main" id="{FE7ED111-5A8C-4B77-944E-BE926C7DCE0F}"/>
                </a:ext>
              </a:extLst>
            </p:cNvPr>
            <p:cNvSpPr txBox="1"/>
            <p:nvPr/>
          </p:nvSpPr>
          <p:spPr>
            <a:xfrm>
              <a:off x="7624745" y="3263573"/>
              <a:ext cx="879857" cy="369332"/>
            </a:xfrm>
            <a:prstGeom prst="rect">
              <a:avLst/>
            </a:prstGeom>
            <a:noFill/>
          </p:spPr>
          <p:txBody>
            <a:bodyPr wrap="square" rtlCol="0">
              <a:spAutoFit/>
            </a:bodyPr>
            <a:lstStyle/>
            <a:p>
              <a:pPr algn="ctr"/>
              <a:r>
                <a:rPr lang="en-US" altLang="zh-TW" dirty="0"/>
                <a:t>orange</a:t>
              </a:r>
              <a:endParaRPr lang="zh-TW" altLang="en-US" dirty="0"/>
            </a:p>
          </p:txBody>
        </p:sp>
        <p:pic>
          <p:nvPicPr>
            <p:cNvPr id="40" name="Picture 6" descr="ç¸éåç">
              <a:extLst>
                <a:ext uri="{FF2B5EF4-FFF2-40B4-BE49-F238E27FC236}">
                  <a16:creationId xmlns:a16="http://schemas.microsoft.com/office/drawing/2014/main" id="{19D3DF87-DA8A-40AF-91C4-86665E9A115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5149" y="2579063"/>
              <a:ext cx="7152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ãorangeãçåçæå°çµæ">
              <a:extLst>
                <a:ext uri="{FF2B5EF4-FFF2-40B4-BE49-F238E27FC236}">
                  <a16:creationId xmlns:a16="http://schemas.microsoft.com/office/drawing/2014/main" id="{1F4EBAE5-359A-48A0-AAD9-469D06A71AE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3048" y="2589631"/>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群組 41">
            <a:extLst>
              <a:ext uri="{FF2B5EF4-FFF2-40B4-BE49-F238E27FC236}">
                <a16:creationId xmlns:a16="http://schemas.microsoft.com/office/drawing/2014/main" id="{4EEEBB19-0A63-4981-8302-EED769FC7AA5}"/>
              </a:ext>
            </a:extLst>
          </p:cNvPr>
          <p:cNvGrpSpPr/>
          <p:nvPr/>
        </p:nvGrpSpPr>
        <p:grpSpPr>
          <a:xfrm>
            <a:off x="7897209" y="3344335"/>
            <a:ext cx="1819719" cy="1073011"/>
            <a:chOff x="4798371" y="4848099"/>
            <a:chExt cx="1819719" cy="1073011"/>
          </a:xfrm>
        </p:grpSpPr>
        <p:grpSp>
          <p:nvGrpSpPr>
            <p:cNvPr id="43" name="群組 42">
              <a:extLst>
                <a:ext uri="{FF2B5EF4-FFF2-40B4-BE49-F238E27FC236}">
                  <a16:creationId xmlns:a16="http://schemas.microsoft.com/office/drawing/2014/main" id="{3D61A1AD-31A0-42E1-9FE9-D29892D9491D}"/>
                </a:ext>
              </a:extLst>
            </p:cNvPr>
            <p:cNvGrpSpPr/>
            <p:nvPr/>
          </p:nvGrpSpPr>
          <p:grpSpPr>
            <a:xfrm>
              <a:off x="4798371" y="4848099"/>
              <a:ext cx="1819719" cy="1073011"/>
              <a:chOff x="-1042093" y="5506078"/>
              <a:chExt cx="1819719" cy="1073011"/>
            </a:xfrm>
          </p:grpSpPr>
          <p:sp>
            <p:nvSpPr>
              <p:cNvPr id="46" name="矩形 45">
                <a:extLst>
                  <a:ext uri="{FF2B5EF4-FFF2-40B4-BE49-F238E27FC236}">
                    <a16:creationId xmlns:a16="http://schemas.microsoft.com/office/drawing/2014/main" id="{FB0BE9C2-9C9E-4D95-B257-CA7F1B63704B}"/>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47" name="文字方塊 46">
                <a:extLst>
                  <a:ext uri="{FF2B5EF4-FFF2-40B4-BE49-F238E27FC236}">
                    <a16:creationId xmlns:a16="http://schemas.microsoft.com/office/drawing/2014/main" id="{59C81312-0AAB-4BBD-B858-7B7E2A303718}"/>
                  </a:ext>
                </a:extLst>
              </p:cNvPr>
              <p:cNvSpPr txBox="1"/>
              <p:nvPr/>
            </p:nvSpPr>
            <p:spPr>
              <a:xfrm>
                <a:off x="-962967" y="6209757"/>
                <a:ext cx="768021" cy="369332"/>
              </a:xfrm>
              <a:prstGeom prst="rect">
                <a:avLst/>
              </a:prstGeom>
              <a:noFill/>
            </p:spPr>
            <p:txBody>
              <a:bodyPr wrap="square" rtlCol="0">
                <a:spAutoFit/>
              </a:bodyPr>
              <a:lstStyle/>
              <a:p>
                <a:pPr algn="ctr"/>
                <a:r>
                  <a:rPr lang="en-US" altLang="zh-TW" dirty="0"/>
                  <a:t>apple</a:t>
                </a:r>
                <a:endParaRPr lang="zh-TW" altLang="en-US" dirty="0"/>
              </a:p>
            </p:txBody>
          </p:sp>
          <p:sp>
            <p:nvSpPr>
              <p:cNvPr id="48" name="文字方塊 47">
                <a:extLst>
                  <a:ext uri="{FF2B5EF4-FFF2-40B4-BE49-F238E27FC236}">
                    <a16:creationId xmlns:a16="http://schemas.microsoft.com/office/drawing/2014/main" id="{842C2526-33F3-4B8E-8446-AE71564F56BD}"/>
                  </a:ext>
                </a:extLst>
              </p:cNvPr>
              <p:cNvSpPr txBox="1"/>
              <p:nvPr/>
            </p:nvSpPr>
            <p:spPr>
              <a:xfrm>
                <a:off x="-172703" y="6197599"/>
                <a:ext cx="950329" cy="369332"/>
              </a:xfrm>
              <a:prstGeom prst="rect">
                <a:avLst/>
              </a:prstGeom>
              <a:noFill/>
            </p:spPr>
            <p:txBody>
              <a:bodyPr wrap="square" rtlCol="0">
                <a:spAutoFit/>
              </a:bodyPr>
              <a:lstStyle/>
              <a:p>
                <a:pPr algn="ctr"/>
                <a:r>
                  <a:rPr lang="en-US" altLang="zh-TW" dirty="0"/>
                  <a:t>orange</a:t>
                </a:r>
                <a:endParaRPr lang="zh-TW" altLang="en-US" dirty="0"/>
              </a:p>
            </p:txBody>
          </p:sp>
        </p:grpSp>
        <p:pic>
          <p:nvPicPr>
            <p:cNvPr id="44" name="Picture 4" descr="ãappleãçåçæå°çµæ">
              <a:extLst>
                <a:ext uri="{FF2B5EF4-FFF2-40B4-BE49-F238E27FC236}">
                  <a16:creationId xmlns:a16="http://schemas.microsoft.com/office/drawing/2014/main" id="{DCC06DA3-3671-4D3D-AF50-8A571D2B3F3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82960" y="4913887"/>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0" descr="ãorangeãçåçæå°çµæ">
              <a:extLst>
                <a:ext uri="{FF2B5EF4-FFF2-40B4-BE49-F238E27FC236}">
                  <a16:creationId xmlns:a16="http://schemas.microsoft.com/office/drawing/2014/main" id="{26371523-D12C-48B7-90B4-6D9011296C8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57348" y="4930835"/>
              <a:ext cx="711765"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群組 48">
            <a:extLst>
              <a:ext uri="{FF2B5EF4-FFF2-40B4-BE49-F238E27FC236}">
                <a16:creationId xmlns:a16="http://schemas.microsoft.com/office/drawing/2014/main" id="{8EDF4491-11FA-47FB-BC78-B10BA31D5E01}"/>
              </a:ext>
            </a:extLst>
          </p:cNvPr>
          <p:cNvGrpSpPr/>
          <p:nvPr/>
        </p:nvGrpSpPr>
        <p:grpSpPr>
          <a:xfrm>
            <a:off x="5271056" y="1883441"/>
            <a:ext cx="1799886" cy="1090941"/>
            <a:chOff x="2607005" y="2519462"/>
            <a:chExt cx="1799886" cy="1090941"/>
          </a:xfrm>
        </p:grpSpPr>
        <p:sp>
          <p:nvSpPr>
            <p:cNvPr id="50" name="矩形 49">
              <a:extLst>
                <a:ext uri="{FF2B5EF4-FFF2-40B4-BE49-F238E27FC236}">
                  <a16:creationId xmlns:a16="http://schemas.microsoft.com/office/drawing/2014/main" id="{21FE4CE6-A488-4040-8670-B51F2019DDE6}"/>
                </a:ext>
              </a:extLst>
            </p:cNvPr>
            <p:cNvSpPr/>
            <p:nvPr/>
          </p:nvSpPr>
          <p:spPr>
            <a:xfrm>
              <a:off x="2607005" y="251946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51" name="Picture 2" descr="ãcatãçåçæå°çµæ">
              <a:extLst>
                <a:ext uri="{FF2B5EF4-FFF2-40B4-BE49-F238E27FC236}">
                  <a16:creationId xmlns:a16="http://schemas.microsoft.com/office/drawing/2014/main" id="{0850A698-11D0-43FB-A553-079E8C38625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19220" y="2623335"/>
              <a:ext cx="720000" cy="71933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0" descr="ãdogãçåçæå°çµæ">
              <a:extLst>
                <a:ext uri="{FF2B5EF4-FFF2-40B4-BE49-F238E27FC236}">
                  <a16:creationId xmlns:a16="http://schemas.microsoft.com/office/drawing/2014/main" id="{AF2FDC64-DF7D-4DFD-A64E-EDC583C1544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76694" y="2623335"/>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53" name="文字方塊 52">
              <a:extLst>
                <a:ext uri="{FF2B5EF4-FFF2-40B4-BE49-F238E27FC236}">
                  <a16:creationId xmlns:a16="http://schemas.microsoft.com/office/drawing/2014/main" id="{58E2EA4E-367F-44B9-BDE8-37691BC84680}"/>
                </a:ext>
              </a:extLst>
            </p:cNvPr>
            <p:cNvSpPr txBox="1"/>
            <p:nvPr/>
          </p:nvSpPr>
          <p:spPr>
            <a:xfrm>
              <a:off x="2779207" y="3241071"/>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54" name="文字方塊 53">
              <a:extLst>
                <a:ext uri="{FF2B5EF4-FFF2-40B4-BE49-F238E27FC236}">
                  <a16:creationId xmlns:a16="http://schemas.microsoft.com/office/drawing/2014/main" id="{724B2CF7-88D8-4A12-80AA-79A18D34F75E}"/>
                </a:ext>
              </a:extLst>
            </p:cNvPr>
            <p:cNvSpPr txBox="1"/>
            <p:nvPr/>
          </p:nvSpPr>
          <p:spPr>
            <a:xfrm>
              <a:off x="3627107" y="3241071"/>
              <a:ext cx="584200" cy="369332"/>
            </a:xfrm>
            <a:prstGeom prst="rect">
              <a:avLst/>
            </a:prstGeom>
            <a:noFill/>
          </p:spPr>
          <p:txBody>
            <a:bodyPr wrap="square" rtlCol="0">
              <a:spAutoFit/>
            </a:bodyPr>
            <a:lstStyle/>
            <a:p>
              <a:pPr algn="ctr"/>
              <a:r>
                <a:rPr lang="en-US" altLang="zh-TW" dirty="0"/>
                <a:t>dog</a:t>
              </a:r>
              <a:endParaRPr lang="zh-TW" altLang="en-US" dirty="0"/>
            </a:p>
          </p:txBody>
        </p:sp>
      </p:grpSp>
      <p:grpSp>
        <p:nvGrpSpPr>
          <p:cNvPr id="55" name="群組 54">
            <a:extLst>
              <a:ext uri="{FF2B5EF4-FFF2-40B4-BE49-F238E27FC236}">
                <a16:creationId xmlns:a16="http://schemas.microsoft.com/office/drawing/2014/main" id="{EBF79DA8-DD01-48CD-8CD6-58FB18892856}"/>
              </a:ext>
            </a:extLst>
          </p:cNvPr>
          <p:cNvGrpSpPr/>
          <p:nvPr/>
        </p:nvGrpSpPr>
        <p:grpSpPr>
          <a:xfrm>
            <a:off x="7905863" y="1927512"/>
            <a:ext cx="1740593" cy="1099596"/>
            <a:chOff x="-1042093" y="5506078"/>
            <a:chExt cx="1740593" cy="1099596"/>
          </a:xfrm>
        </p:grpSpPr>
        <p:sp>
          <p:nvSpPr>
            <p:cNvPr id="56" name="矩形 55">
              <a:extLst>
                <a:ext uri="{FF2B5EF4-FFF2-40B4-BE49-F238E27FC236}">
                  <a16:creationId xmlns:a16="http://schemas.microsoft.com/office/drawing/2014/main" id="{15A86AC9-D2CE-4FE9-BF0B-635C3D483D3E}"/>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57" name="Picture 4" descr="ãcatãçåçæå°çµæ">
              <a:extLst>
                <a:ext uri="{FF2B5EF4-FFF2-40B4-BE49-F238E27FC236}">
                  <a16:creationId xmlns:a16="http://schemas.microsoft.com/office/drawing/2014/main" id="{266EB746-C607-439B-8432-39FFD727700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48824" y="560459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2" descr="ãdogãçåçæå°çµæ">
              <a:extLst>
                <a:ext uri="{FF2B5EF4-FFF2-40B4-BE49-F238E27FC236}">
                  <a16:creationId xmlns:a16="http://schemas.microsoft.com/office/drawing/2014/main" id="{D9117557-076A-45C3-8655-2EFBC07C6FF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1350" y="559189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59" name="文字方塊 58">
              <a:extLst>
                <a:ext uri="{FF2B5EF4-FFF2-40B4-BE49-F238E27FC236}">
                  <a16:creationId xmlns:a16="http://schemas.microsoft.com/office/drawing/2014/main" id="{4F341B07-72B2-412A-84CE-29AA2B39939A}"/>
                </a:ext>
              </a:extLst>
            </p:cNvPr>
            <p:cNvSpPr txBox="1"/>
            <p:nvPr/>
          </p:nvSpPr>
          <p:spPr>
            <a:xfrm>
              <a:off x="-871362" y="6236342"/>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60" name="文字方塊 59">
              <a:extLst>
                <a:ext uri="{FF2B5EF4-FFF2-40B4-BE49-F238E27FC236}">
                  <a16:creationId xmlns:a16="http://schemas.microsoft.com/office/drawing/2014/main" id="{1ED165C6-85D5-4A58-B8E9-0EC077AB128D}"/>
                </a:ext>
              </a:extLst>
            </p:cNvPr>
            <p:cNvSpPr txBox="1"/>
            <p:nvPr/>
          </p:nvSpPr>
          <p:spPr>
            <a:xfrm>
              <a:off x="-19638" y="6235699"/>
              <a:ext cx="584200" cy="369332"/>
            </a:xfrm>
            <a:prstGeom prst="rect">
              <a:avLst/>
            </a:prstGeom>
            <a:noFill/>
          </p:spPr>
          <p:txBody>
            <a:bodyPr wrap="square" rtlCol="0">
              <a:spAutoFit/>
            </a:bodyPr>
            <a:lstStyle/>
            <a:p>
              <a:pPr algn="ctr"/>
              <a:r>
                <a:rPr lang="en-US" altLang="zh-TW" dirty="0"/>
                <a:t>dog</a:t>
              </a:r>
              <a:endParaRPr lang="zh-TW" altLang="en-US" dirty="0"/>
            </a:p>
          </p:txBody>
        </p:sp>
      </p:grpSp>
      <p:grpSp>
        <p:nvGrpSpPr>
          <p:cNvPr id="71" name="群組 70">
            <a:extLst>
              <a:ext uri="{FF2B5EF4-FFF2-40B4-BE49-F238E27FC236}">
                <a16:creationId xmlns:a16="http://schemas.microsoft.com/office/drawing/2014/main" id="{01C3F9CB-DD16-4F00-B900-8A5D94626AF1}"/>
              </a:ext>
            </a:extLst>
          </p:cNvPr>
          <p:cNvGrpSpPr/>
          <p:nvPr/>
        </p:nvGrpSpPr>
        <p:grpSpPr>
          <a:xfrm>
            <a:off x="5250334" y="4838820"/>
            <a:ext cx="1740593" cy="1099596"/>
            <a:chOff x="4955889" y="4803469"/>
            <a:chExt cx="1740593" cy="1099596"/>
          </a:xfrm>
        </p:grpSpPr>
        <p:grpSp>
          <p:nvGrpSpPr>
            <p:cNvPr id="72" name="群組 71">
              <a:extLst>
                <a:ext uri="{FF2B5EF4-FFF2-40B4-BE49-F238E27FC236}">
                  <a16:creationId xmlns:a16="http://schemas.microsoft.com/office/drawing/2014/main" id="{FEA33627-6054-4588-8D91-DE390E2535D0}"/>
                </a:ext>
              </a:extLst>
            </p:cNvPr>
            <p:cNvGrpSpPr/>
            <p:nvPr/>
          </p:nvGrpSpPr>
          <p:grpSpPr>
            <a:xfrm>
              <a:off x="4955889" y="4803469"/>
              <a:ext cx="1740593" cy="1099596"/>
              <a:chOff x="-1042093" y="5506078"/>
              <a:chExt cx="1740593" cy="1099596"/>
            </a:xfrm>
          </p:grpSpPr>
          <p:sp>
            <p:nvSpPr>
              <p:cNvPr id="75" name="矩形 74">
                <a:extLst>
                  <a:ext uri="{FF2B5EF4-FFF2-40B4-BE49-F238E27FC236}">
                    <a16:creationId xmlns:a16="http://schemas.microsoft.com/office/drawing/2014/main" id="{0B0CDBE9-C606-430A-8E6E-0229DF1F22A7}"/>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76" name="文字方塊 75">
                <a:extLst>
                  <a:ext uri="{FF2B5EF4-FFF2-40B4-BE49-F238E27FC236}">
                    <a16:creationId xmlns:a16="http://schemas.microsoft.com/office/drawing/2014/main" id="{DF36F36B-FF63-4857-9703-C3DEAB85DC06}"/>
                  </a:ext>
                </a:extLst>
              </p:cNvPr>
              <p:cNvSpPr txBox="1"/>
              <p:nvPr/>
            </p:nvSpPr>
            <p:spPr>
              <a:xfrm>
                <a:off x="-959753" y="6236342"/>
                <a:ext cx="672591" cy="369332"/>
              </a:xfrm>
              <a:prstGeom prst="rect">
                <a:avLst/>
              </a:prstGeom>
              <a:noFill/>
            </p:spPr>
            <p:txBody>
              <a:bodyPr wrap="square" rtlCol="0">
                <a:spAutoFit/>
              </a:bodyPr>
              <a:lstStyle/>
              <a:p>
                <a:pPr algn="ctr"/>
                <a:r>
                  <a:rPr lang="en-US" altLang="zh-TW" dirty="0"/>
                  <a:t>bike</a:t>
                </a:r>
                <a:endParaRPr lang="zh-TW" altLang="en-US" dirty="0"/>
              </a:p>
            </p:txBody>
          </p:sp>
          <p:sp>
            <p:nvSpPr>
              <p:cNvPr id="77" name="文字方塊 76">
                <a:extLst>
                  <a:ext uri="{FF2B5EF4-FFF2-40B4-BE49-F238E27FC236}">
                    <a16:creationId xmlns:a16="http://schemas.microsoft.com/office/drawing/2014/main" id="{A9025A23-5CEA-4B50-885B-C4ADAAEA6600}"/>
                  </a:ext>
                </a:extLst>
              </p:cNvPr>
              <p:cNvSpPr txBox="1"/>
              <p:nvPr/>
            </p:nvSpPr>
            <p:spPr>
              <a:xfrm>
                <a:off x="-19638" y="6235699"/>
                <a:ext cx="584200" cy="369332"/>
              </a:xfrm>
              <a:prstGeom prst="rect">
                <a:avLst/>
              </a:prstGeom>
              <a:noFill/>
            </p:spPr>
            <p:txBody>
              <a:bodyPr wrap="square" rtlCol="0">
                <a:spAutoFit/>
              </a:bodyPr>
              <a:lstStyle/>
              <a:p>
                <a:pPr algn="ctr"/>
                <a:r>
                  <a:rPr lang="en-US" altLang="zh-TW" dirty="0"/>
                  <a:t>car</a:t>
                </a:r>
                <a:endParaRPr lang="zh-TW" altLang="en-US" dirty="0"/>
              </a:p>
            </p:txBody>
          </p:sp>
        </p:grpSp>
        <p:pic>
          <p:nvPicPr>
            <p:cNvPr id="73" name="Picture 4" descr="ãbikeãçåçæå°çµæ">
              <a:extLst>
                <a:ext uri="{FF2B5EF4-FFF2-40B4-BE49-F238E27FC236}">
                  <a16:creationId xmlns:a16="http://schemas.microsoft.com/office/drawing/2014/main" id="{FE75890D-C0EE-4E69-8A90-D3CCFAB52DE5}"/>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051766" y="488928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ãcarãçåçæå°çµæ">
              <a:extLst>
                <a:ext uri="{FF2B5EF4-FFF2-40B4-BE49-F238E27FC236}">
                  <a16:creationId xmlns:a16="http://schemas.microsoft.com/office/drawing/2014/main" id="{A263954A-CDEC-4508-B17E-1822FE4BA11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894251" y="4876589"/>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群組 77">
            <a:extLst>
              <a:ext uri="{FF2B5EF4-FFF2-40B4-BE49-F238E27FC236}">
                <a16:creationId xmlns:a16="http://schemas.microsoft.com/office/drawing/2014/main" id="{D874EC79-D43D-48C6-9D16-9E49267FCC2B}"/>
              </a:ext>
            </a:extLst>
          </p:cNvPr>
          <p:cNvGrpSpPr/>
          <p:nvPr/>
        </p:nvGrpSpPr>
        <p:grpSpPr>
          <a:xfrm>
            <a:off x="7888554" y="4849497"/>
            <a:ext cx="1799886" cy="1090941"/>
            <a:chOff x="6931389" y="2474832"/>
            <a:chExt cx="1799886" cy="1090941"/>
          </a:xfrm>
        </p:grpSpPr>
        <p:sp>
          <p:nvSpPr>
            <p:cNvPr id="79" name="矩形 78">
              <a:extLst>
                <a:ext uri="{FF2B5EF4-FFF2-40B4-BE49-F238E27FC236}">
                  <a16:creationId xmlns:a16="http://schemas.microsoft.com/office/drawing/2014/main" id="{2B35306E-0FC1-4E1F-92FD-CB04F8CD68E0}"/>
                </a:ext>
              </a:extLst>
            </p:cNvPr>
            <p:cNvSpPr/>
            <p:nvPr/>
          </p:nvSpPr>
          <p:spPr>
            <a:xfrm>
              <a:off x="6931389" y="247483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80" name="文字方塊 79">
              <a:extLst>
                <a:ext uri="{FF2B5EF4-FFF2-40B4-BE49-F238E27FC236}">
                  <a16:creationId xmlns:a16="http://schemas.microsoft.com/office/drawing/2014/main" id="{DA89D090-0929-42D5-A1E0-F1D4E8B5C6F1}"/>
                </a:ext>
              </a:extLst>
            </p:cNvPr>
            <p:cNvSpPr txBox="1"/>
            <p:nvPr/>
          </p:nvSpPr>
          <p:spPr>
            <a:xfrm>
              <a:off x="7065327" y="3196441"/>
              <a:ext cx="622464" cy="369332"/>
            </a:xfrm>
            <a:prstGeom prst="rect">
              <a:avLst/>
            </a:prstGeom>
            <a:noFill/>
          </p:spPr>
          <p:txBody>
            <a:bodyPr wrap="square" rtlCol="0">
              <a:spAutoFit/>
            </a:bodyPr>
            <a:lstStyle/>
            <a:p>
              <a:pPr algn="ctr"/>
              <a:r>
                <a:rPr lang="en-US" altLang="zh-TW" dirty="0"/>
                <a:t>bike</a:t>
              </a:r>
              <a:endParaRPr lang="zh-TW" altLang="en-US" dirty="0"/>
            </a:p>
          </p:txBody>
        </p:sp>
        <p:sp>
          <p:nvSpPr>
            <p:cNvPr id="81" name="文字方塊 80">
              <a:extLst>
                <a:ext uri="{FF2B5EF4-FFF2-40B4-BE49-F238E27FC236}">
                  <a16:creationId xmlns:a16="http://schemas.microsoft.com/office/drawing/2014/main" id="{BDB58467-59DF-48AA-A433-163D4952C809}"/>
                </a:ext>
              </a:extLst>
            </p:cNvPr>
            <p:cNvSpPr txBox="1"/>
            <p:nvPr/>
          </p:nvSpPr>
          <p:spPr>
            <a:xfrm>
              <a:off x="7951491" y="3196441"/>
              <a:ext cx="584200" cy="369332"/>
            </a:xfrm>
            <a:prstGeom prst="rect">
              <a:avLst/>
            </a:prstGeom>
            <a:noFill/>
          </p:spPr>
          <p:txBody>
            <a:bodyPr wrap="square" rtlCol="0">
              <a:spAutoFit/>
            </a:bodyPr>
            <a:lstStyle/>
            <a:p>
              <a:pPr algn="ctr"/>
              <a:r>
                <a:rPr lang="en-US" altLang="zh-TW" dirty="0"/>
                <a:t>car</a:t>
              </a:r>
              <a:endParaRPr lang="zh-TW" altLang="en-US" dirty="0"/>
            </a:p>
          </p:txBody>
        </p:sp>
        <p:pic>
          <p:nvPicPr>
            <p:cNvPr id="82" name="Picture 2" descr="ãbikeãçåçæå°çµæ">
              <a:extLst>
                <a:ext uri="{FF2B5EF4-FFF2-40B4-BE49-F238E27FC236}">
                  <a16:creationId xmlns:a16="http://schemas.microsoft.com/office/drawing/2014/main" id="{37C036BA-2B62-4EF0-A5FF-B924295AB1A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035907" y="258119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 descr="ç¸éåç">
              <a:extLst>
                <a:ext uri="{FF2B5EF4-FFF2-40B4-BE49-F238E27FC236}">
                  <a16:creationId xmlns:a16="http://schemas.microsoft.com/office/drawing/2014/main" id="{B2F24FF3-7652-479D-B36A-AE414611C00E}"/>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83591" y="2581190"/>
              <a:ext cx="720000" cy="720000"/>
            </a:xfrm>
            <a:prstGeom prst="rect">
              <a:avLst/>
            </a:prstGeom>
            <a:noFill/>
            <a:extLst>
              <a:ext uri="{909E8E84-426E-40DD-AFC4-6F175D3DCCD1}">
                <a14:hiddenFill xmlns:a14="http://schemas.microsoft.com/office/drawing/2010/main">
                  <a:solidFill>
                    <a:srgbClr val="FFFFFF"/>
                  </a:solidFill>
                </a14:hiddenFill>
              </a:ext>
            </a:extLst>
          </p:spPr>
        </p:pic>
      </p:grpSp>
      <p:sp>
        <p:nvSpPr>
          <p:cNvPr id="84" name="矩形 83">
            <a:extLst>
              <a:ext uri="{FF2B5EF4-FFF2-40B4-BE49-F238E27FC236}">
                <a16:creationId xmlns:a16="http://schemas.microsoft.com/office/drawing/2014/main" id="{2D9F2602-896B-40D5-86AF-889901A97CFD}"/>
              </a:ext>
            </a:extLst>
          </p:cNvPr>
          <p:cNvSpPr/>
          <p:nvPr/>
        </p:nvSpPr>
        <p:spPr>
          <a:xfrm>
            <a:off x="1914860" y="5164943"/>
            <a:ext cx="2366623" cy="461665"/>
          </a:xfrm>
          <a:prstGeom prst="rect">
            <a:avLst/>
          </a:prstGeom>
        </p:spPr>
        <p:txBody>
          <a:bodyPr wrap="square">
            <a:spAutoFit/>
          </a:bodyPr>
          <a:lstStyle/>
          <a:p>
            <a:pPr algn="ctr"/>
            <a:r>
              <a:rPr lang="en-US" altLang="zh-TW" sz="2400" b="1" u="sng" dirty="0">
                <a:latin typeface="微軟正黑體" panose="020B0604030504040204" pitchFamily="34" charset="-120"/>
                <a:ea typeface="微軟正黑體" panose="020B0604030504040204" pitchFamily="34" charset="-120"/>
              </a:rPr>
              <a:t>Testing Tasks</a:t>
            </a:r>
            <a:endParaRPr lang="zh-TW" altLang="en-US" sz="2400" b="1" u="sng" dirty="0"/>
          </a:p>
        </p:txBody>
      </p:sp>
      <p:sp>
        <p:nvSpPr>
          <p:cNvPr id="86" name="文字方塊 85">
            <a:extLst>
              <a:ext uri="{FF2B5EF4-FFF2-40B4-BE49-F238E27FC236}">
                <a16:creationId xmlns:a16="http://schemas.microsoft.com/office/drawing/2014/main" id="{91C3D6AF-B60C-44BA-92C4-DF42642EE050}"/>
              </a:ext>
            </a:extLst>
          </p:cNvPr>
          <p:cNvSpPr txBox="1"/>
          <p:nvPr/>
        </p:nvSpPr>
        <p:spPr>
          <a:xfrm>
            <a:off x="4390796" y="2202668"/>
            <a:ext cx="912174" cy="461665"/>
          </a:xfrm>
          <a:prstGeom prst="rect">
            <a:avLst/>
          </a:prstGeom>
          <a:noFill/>
        </p:spPr>
        <p:txBody>
          <a:bodyPr wrap="square" rtlCol="0">
            <a:spAutoFit/>
          </a:bodyPr>
          <a:lstStyle/>
          <a:p>
            <a:pPr algn="ctr"/>
            <a:r>
              <a:rPr lang="en-US" altLang="zh-TW" sz="2400" i="1"/>
              <a:t>Train</a:t>
            </a:r>
            <a:endParaRPr lang="zh-TW" altLang="en-US" sz="2400" i="1" dirty="0"/>
          </a:p>
        </p:txBody>
      </p:sp>
      <p:sp>
        <p:nvSpPr>
          <p:cNvPr id="87" name="文字方塊 86">
            <a:extLst>
              <a:ext uri="{FF2B5EF4-FFF2-40B4-BE49-F238E27FC236}">
                <a16:creationId xmlns:a16="http://schemas.microsoft.com/office/drawing/2014/main" id="{4938A029-76B2-4F22-8B0B-585AB7E91253}"/>
              </a:ext>
            </a:extLst>
          </p:cNvPr>
          <p:cNvSpPr txBox="1"/>
          <p:nvPr/>
        </p:nvSpPr>
        <p:spPr>
          <a:xfrm>
            <a:off x="7079685" y="2222070"/>
            <a:ext cx="912174" cy="461665"/>
          </a:xfrm>
          <a:prstGeom prst="rect">
            <a:avLst/>
          </a:prstGeom>
          <a:noFill/>
        </p:spPr>
        <p:txBody>
          <a:bodyPr wrap="square" rtlCol="0">
            <a:spAutoFit/>
          </a:bodyPr>
          <a:lstStyle/>
          <a:p>
            <a:pPr algn="ctr"/>
            <a:r>
              <a:rPr lang="en-US" altLang="zh-TW" sz="2400" i="1"/>
              <a:t>Test</a:t>
            </a:r>
            <a:endParaRPr lang="zh-TW" altLang="en-US" sz="2400" i="1" dirty="0"/>
          </a:p>
        </p:txBody>
      </p:sp>
      <p:sp>
        <p:nvSpPr>
          <p:cNvPr id="88" name="文字方塊 87">
            <a:extLst>
              <a:ext uri="{FF2B5EF4-FFF2-40B4-BE49-F238E27FC236}">
                <a16:creationId xmlns:a16="http://schemas.microsoft.com/office/drawing/2014/main" id="{813A3F25-121D-4800-BED5-BB6680E29EFC}"/>
              </a:ext>
            </a:extLst>
          </p:cNvPr>
          <p:cNvSpPr txBox="1"/>
          <p:nvPr/>
        </p:nvSpPr>
        <p:spPr>
          <a:xfrm>
            <a:off x="4360813" y="3664454"/>
            <a:ext cx="912174" cy="461665"/>
          </a:xfrm>
          <a:prstGeom prst="rect">
            <a:avLst/>
          </a:prstGeom>
          <a:noFill/>
        </p:spPr>
        <p:txBody>
          <a:bodyPr wrap="square" rtlCol="0">
            <a:spAutoFit/>
          </a:bodyPr>
          <a:lstStyle/>
          <a:p>
            <a:pPr algn="ctr"/>
            <a:r>
              <a:rPr lang="en-US" altLang="zh-TW" sz="2400" i="1" dirty="0"/>
              <a:t>Train</a:t>
            </a:r>
            <a:endParaRPr lang="zh-TW" altLang="en-US" sz="2400" i="1" dirty="0"/>
          </a:p>
        </p:txBody>
      </p:sp>
      <p:sp>
        <p:nvSpPr>
          <p:cNvPr id="89" name="文字方塊 88">
            <a:extLst>
              <a:ext uri="{FF2B5EF4-FFF2-40B4-BE49-F238E27FC236}">
                <a16:creationId xmlns:a16="http://schemas.microsoft.com/office/drawing/2014/main" id="{16B8BA41-DC44-4C4F-A4E3-945BA88D5A79}"/>
              </a:ext>
            </a:extLst>
          </p:cNvPr>
          <p:cNvSpPr txBox="1"/>
          <p:nvPr/>
        </p:nvSpPr>
        <p:spPr>
          <a:xfrm>
            <a:off x="7069380" y="3631589"/>
            <a:ext cx="912174" cy="461665"/>
          </a:xfrm>
          <a:prstGeom prst="rect">
            <a:avLst/>
          </a:prstGeom>
          <a:noFill/>
        </p:spPr>
        <p:txBody>
          <a:bodyPr wrap="square" rtlCol="0">
            <a:spAutoFit/>
          </a:bodyPr>
          <a:lstStyle/>
          <a:p>
            <a:pPr algn="ctr"/>
            <a:r>
              <a:rPr lang="en-US" altLang="zh-TW" sz="2400" i="1" dirty="0"/>
              <a:t>Test</a:t>
            </a:r>
            <a:endParaRPr lang="zh-TW" altLang="en-US" sz="2400" i="1" dirty="0"/>
          </a:p>
        </p:txBody>
      </p:sp>
      <p:sp>
        <p:nvSpPr>
          <p:cNvPr id="90" name="文字方塊 89">
            <a:extLst>
              <a:ext uri="{FF2B5EF4-FFF2-40B4-BE49-F238E27FC236}">
                <a16:creationId xmlns:a16="http://schemas.microsoft.com/office/drawing/2014/main" id="{83041BAB-56EF-4F00-83DB-A691FFF22AF4}"/>
              </a:ext>
            </a:extLst>
          </p:cNvPr>
          <p:cNvSpPr txBox="1"/>
          <p:nvPr/>
        </p:nvSpPr>
        <p:spPr>
          <a:xfrm>
            <a:off x="4324623" y="5138413"/>
            <a:ext cx="912174" cy="461665"/>
          </a:xfrm>
          <a:prstGeom prst="rect">
            <a:avLst/>
          </a:prstGeom>
          <a:noFill/>
        </p:spPr>
        <p:txBody>
          <a:bodyPr wrap="square" rtlCol="0">
            <a:spAutoFit/>
          </a:bodyPr>
          <a:lstStyle/>
          <a:p>
            <a:pPr algn="ctr"/>
            <a:r>
              <a:rPr lang="en-US" altLang="zh-TW" sz="2400" i="1"/>
              <a:t>Train</a:t>
            </a:r>
            <a:endParaRPr lang="zh-TW" altLang="en-US" sz="2400" i="1" dirty="0"/>
          </a:p>
        </p:txBody>
      </p:sp>
      <p:sp>
        <p:nvSpPr>
          <p:cNvPr id="91" name="文字方塊 90">
            <a:extLst>
              <a:ext uri="{FF2B5EF4-FFF2-40B4-BE49-F238E27FC236}">
                <a16:creationId xmlns:a16="http://schemas.microsoft.com/office/drawing/2014/main" id="{35A0CA06-9F95-4C29-AA00-373751FD5817}"/>
              </a:ext>
            </a:extLst>
          </p:cNvPr>
          <p:cNvSpPr txBox="1"/>
          <p:nvPr/>
        </p:nvSpPr>
        <p:spPr>
          <a:xfrm>
            <a:off x="7071217" y="5149484"/>
            <a:ext cx="912174" cy="461665"/>
          </a:xfrm>
          <a:prstGeom prst="rect">
            <a:avLst/>
          </a:prstGeom>
          <a:noFill/>
        </p:spPr>
        <p:txBody>
          <a:bodyPr wrap="square" rtlCol="0">
            <a:spAutoFit/>
          </a:bodyPr>
          <a:lstStyle/>
          <a:p>
            <a:pPr algn="ctr"/>
            <a:r>
              <a:rPr lang="en-US" altLang="zh-TW" sz="2400" i="1" dirty="0"/>
              <a:t>Test</a:t>
            </a:r>
            <a:endParaRPr lang="zh-TW" altLang="en-US" sz="2400" i="1" dirty="0"/>
          </a:p>
        </p:txBody>
      </p:sp>
      <p:sp>
        <p:nvSpPr>
          <p:cNvPr id="95" name="文字方塊 94">
            <a:extLst>
              <a:ext uri="{FF2B5EF4-FFF2-40B4-BE49-F238E27FC236}">
                <a16:creationId xmlns:a16="http://schemas.microsoft.com/office/drawing/2014/main" id="{AF0FBF66-B83C-49DA-A602-3FB450A6942F}"/>
              </a:ext>
            </a:extLst>
          </p:cNvPr>
          <p:cNvSpPr txBox="1"/>
          <p:nvPr/>
        </p:nvSpPr>
        <p:spPr>
          <a:xfrm>
            <a:off x="3339654" y="2188468"/>
            <a:ext cx="1051142" cy="461665"/>
          </a:xfrm>
          <a:prstGeom prst="rect">
            <a:avLst/>
          </a:prstGeom>
          <a:noFill/>
        </p:spPr>
        <p:txBody>
          <a:bodyPr wrap="square" rtlCol="0">
            <a:spAutoFit/>
          </a:bodyPr>
          <a:lstStyle/>
          <a:p>
            <a:r>
              <a:rPr lang="en-US" altLang="zh-TW" sz="2400" dirty="0"/>
              <a:t>Task 1</a:t>
            </a:r>
            <a:endParaRPr lang="zh-TW" altLang="en-US" sz="2400" dirty="0"/>
          </a:p>
        </p:txBody>
      </p:sp>
      <p:sp>
        <p:nvSpPr>
          <p:cNvPr id="96" name="文字方塊 95">
            <a:extLst>
              <a:ext uri="{FF2B5EF4-FFF2-40B4-BE49-F238E27FC236}">
                <a16:creationId xmlns:a16="http://schemas.microsoft.com/office/drawing/2014/main" id="{73C88BED-9D37-4AE0-AB4C-10533D1370DA}"/>
              </a:ext>
            </a:extLst>
          </p:cNvPr>
          <p:cNvSpPr txBox="1"/>
          <p:nvPr/>
        </p:nvSpPr>
        <p:spPr>
          <a:xfrm>
            <a:off x="3353174" y="3649687"/>
            <a:ext cx="1051142" cy="461665"/>
          </a:xfrm>
          <a:prstGeom prst="rect">
            <a:avLst/>
          </a:prstGeom>
          <a:noFill/>
        </p:spPr>
        <p:txBody>
          <a:bodyPr wrap="square" rtlCol="0">
            <a:spAutoFit/>
          </a:bodyPr>
          <a:lstStyle/>
          <a:p>
            <a:r>
              <a:rPr lang="en-US" altLang="zh-TW" sz="2400" dirty="0"/>
              <a:t>Task 2</a:t>
            </a:r>
            <a:endParaRPr lang="zh-TW" altLang="en-US" sz="2400" dirty="0"/>
          </a:p>
        </p:txBody>
      </p:sp>
      <p:sp>
        <p:nvSpPr>
          <p:cNvPr id="97" name="左大括弧 96">
            <a:extLst>
              <a:ext uri="{FF2B5EF4-FFF2-40B4-BE49-F238E27FC236}">
                <a16:creationId xmlns:a16="http://schemas.microsoft.com/office/drawing/2014/main" id="{BE2B23A4-C8F8-4AF3-A369-295AC164B7C8}"/>
              </a:ext>
            </a:extLst>
          </p:cNvPr>
          <p:cNvSpPr/>
          <p:nvPr/>
        </p:nvSpPr>
        <p:spPr>
          <a:xfrm>
            <a:off x="3032664" y="2031994"/>
            <a:ext cx="336924" cy="2188529"/>
          </a:xfrm>
          <a:prstGeom prst="leftBrace">
            <a:avLst>
              <a:gd name="adj1" fmla="val 49796"/>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03" name="文字方塊 85">
            <a:extLst>
              <a:ext uri="{FF2B5EF4-FFF2-40B4-BE49-F238E27FC236}">
                <a16:creationId xmlns:a16="http://schemas.microsoft.com/office/drawing/2014/main" id="{91C3D6AF-B60C-44BA-92C4-DF42642EE050}"/>
              </a:ext>
            </a:extLst>
          </p:cNvPr>
          <p:cNvSpPr txBox="1"/>
          <p:nvPr/>
        </p:nvSpPr>
        <p:spPr>
          <a:xfrm>
            <a:off x="5209595" y="1241213"/>
            <a:ext cx="1787351" cy="461665"/>
          </a:xfrm>
          <a:prstGeom prst="rect">
            <a:avLst/>
          </a:prstGeom>
          <a:noFill/>
        </p:spPr>
        <p:txBody>
          <a:bodyPr wrap="square" rtlCol="0">
            <a:spAutoFit/>
          </a:bodyPr>
          <a:lstStyle/>
          <a:p>
            <a:pPr algn="ctr"/>
            <a:r>
              <a:rPr lang="en-US" altLang="zh-CN" sz="2400" i="1"/>
              <a:t>Support set</a:t>
            </a:r>
            <a:endParaRPr lang="zh-TW" altLang="en-US" sz="2400" i="1" dirty="0"/>
          </a:p>
        </p:txBody>
      </p:sp>
      <p:sp>
        <p:nvSpPr>
          <p:cNvPr id="104" name="文字方塊 85">
            <a:extLst>
              <a:ext uri="{FF2B5EF4-FFF2-40B4-BE49-F238E27FC236}">
                <a16:creationId xmlns:a16="http://schemas.microsoft.com/office/drawing/2014/main" id="{91C3D6AF-B60C-44BA-92C4-DF42642EE050}"/>
              </a:ext>
            </a:extLst>
          </p:cNvPr>
          <p:cNvSpPr txBox="1"/>
          <p:nvPr/>
        </p:nvSpPr>
        <p:spPr>
          <a:xfrm>
            <a:off x="7850451" y="1235079"/>
            <a:ext cx="1787351" cy="461665"/>
          </a:xfrm>
          <a:prstGeom prst="rect">
            <a:avLst/>
          </a:prstGeom>
          <a:noFill/>
        </p:spPr>
        <p:txBody>
          <a:bodyPr wrap="square" rtlCol="0">
            <a:spAutoFit/>
          </a:bodyPr>
          <a:lstStyle/>
          <a:p>
            <a:pPr algn="ctr"/>
            <a:r>
              <a:rPr lang="en-US" altLang="zh-CN" sz="2400" i="1"/>
              <a:t>Query set</a:t>
            </a:r>
            <a:endParaRPr lang="zh-TW" altLang="en-US" sz="2400" i="1" dirty="0"/>
          </a:p>
        </p:txBody>
      </p:sp>
    </p:spTree>
    <p:extLst>
      <p:ext uri="{BB962C8B-B14F-4D97-AF65-F5344CB8AC3E}">
        <p14:creationId xmlns:p14="http://schemas.microsoft.com/office/powerpoint/2010/main" val="264666724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3" grpId="0" animBg="1"/>
      <p:bldP spid="92" grpId="0" animBg="1"/>
      <p:bldP spid="5" grpId="0"/>
      <p:bldP spid="84" grpId="0"/>
      <p:bldP spid="86" grpId="0"/>
      <p:bldP spid="87" grpId="0"/>
      <p:bldP spid="88" grpId="0"/>
      <p:bldP spid="89" grpId="0"/>
      <p:bldP spid="90" grpId="0"/>
      <p:bldP spid="91" grpId="0"/>
      <p:bldP spid="95" grpId="0"/>
      <p:bldP spid="96" grpId="0"/>
      <p:bldP spid="97" grpId="0" animBg="1"/>
      <p:bldP spid="103" grpId="0"/>
      <p:bldP spid="10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lang="en-US" altLang="zh-CN"/>
              <a:t>1.MAML</a:t>
            </a:r>
            <a:endParaRPr lang="zh-CN" altLang="en-US"/>
          </a:p>
        </p:txBody>
      </p:sp>
      <p:pic>
        <p:nvPicPr>
          <p:cNvPr id="48" name="内容占位符 47"/>
          <p:cNvPicPr>
            <a:picLocks noGrp="1" noChangeAspect="1"/>
          </p:cNvPicPr>
          <p:nvPr>
            <p:ph idx="1"/>
          </p:nvPr>
        </p:nvPicPr>
        <p:blipFill>
          <a:blip r:embed="rId2"/>
          <a:stretch>
            <a:fillRect/>
          </a:stretch>
        </p:blipFill>
        <p:spPr>
          <a:xfrm>
            <a:off x="838200" y="1526344"/>
            <a:ext cx="10515600" cy="3543131"/>
          </a:xfrm>
          <a:prstGeom prst="rect">
            <a:avLst/>
          </a:prstGeom>
        </p:spPr>
      </p:pic>
      <p:sp>
        <p:nvSpPr>
          <p:cNvPr id="49" name="矩形 48">
            <a:extLst>
              <a:ext uri="{FF2B5EF4-FFF2-40B4-BE49-F238E27FC236}">
                <a16:creationId xmlns:a16="http://schemas.microsoft.com/office/drawing/2014/main" id="{9DA00F65-5BD9-464C-8789-E5B49B6F051A}"/>
              </a:ext>
            </a:extLst>
          </p:cNvPr>
          <p:cNvSpPr/>
          <p:nvPr/>
        </p:nvSpPr>
        <p:spPr>
          <a:xfrm>
            <a:off x="4924271" y="5270256"/>
            <a:ext cx="4137537" cy="369332"/>
          </a:xfrm>
          <a:prstGeom prst="rect">
            <a:avLst/>
          </a:prstGeom>
        </p:spPr>
        <p:txBody>
          <a:bodyPr wrap="square">
            <a:spAutoFit/>
          </a:bodyPr>
          <a:lstStyle/>
          <a:p>
            <a:r>
              <a:rPr lang="en-US" altLang="zh-CN" i="1" dirty="0">
                <a:solidFill>
                  <a:srgbClr val="111111"/>
                </a:solidFill>
                <a:latin typeface="Times New Roman" panose="02020603050405020304" pitchFamily="18" charset="0"/>
                <a:cs typeface="Times New Roman" panose="02020603050405020304" pitchFamily="18" charset="0"/>
              </a:rPr>
              <a:t>Fig</a:t>
            </a:r>
            <a:r>
              <a:rPr lang="en-US" altLang="zh-CN" i="1">
                <a:solidFill>
                  <a:srgbClr val="111111"/>
                </a:solidFill>
                <a:latin typeface="Times New Roman" panose="02020603050405020304" pitchFamily="18" charset="0"/>
                <a:cs typeface="Times New Roman" panose="02020603050405020304" pitchFamily="18" charset="0"/>
              </a:rPr>
              <a:t>. 1. </a:t>
            </a:r>
            <a:r>
              <a:rPr lang="en-US" altLang="zh-CN" i="1"/>
              <a:t>MetaOptNet</a:t>
            </a:r>
            <a:r>
              <a:rPr lang="en-US" altLang="zh-CN" i="1">
                <a:solidFill>
                  <a:srgbClr val="111111"/>
                </a:solidFill>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79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lang="en-US" altLang="zh-CN"/>
              <a:t>1.MAML</a:t>
            </a:r>
            <a:endParaRPr lang="zh-CN" altLang="en-US"/>
          </a:p>
        </p:txBody>
      </p:sp>
      <p:sp>
        <p:nvSpPr>
          <p:cNvPr id="49" name="矩形 48">
            <a:extLst>
              <a:ext uri="{FF2B5EF4-FFF2-40B4-BE49-F238E27FC236}">
                <a16:creationId xmlns:a16="http://schemas.microsoft.com/office/drawing/2014/main" id="{9DA00F65-5BD9-464C-8789-E5B49B6F051A}"/>
              </a:ext>
            </a:extLst>
          </p:cNvPr>
          <p:cNvSpPr/>
          <p:nvPr/>
        </p:nvSpPr>
        <p:spPr>
          <a:xfrm>
            <a:off x="4801179" y="6026394"/>
            <a:ext cx="4137537" cy="369332"/>
          </a:xfrm>
          <a:prstGeom prst="rect">
            <a:avLst/>
          </a:prstGeom>
        </p:spPr>
        <p:txBody>
          <a:bodyPr wrap="square">
            <a:spAutoFit/>
          </a:bodyPr>
          <a:lstStyle/>
          <a:p>
            <a:r>
              <a:rPr lang="en-US" altLang="zh-CN" i="1" dirty="0">
                <a:solidFill>
                  <a:srgbClr val="111111"/>
                </a:solidFill>
                <a:latin typeface="Times New Roman" panose="02020603050405020304" pitchFamily="18" charset="0"/>
                <a:cs typeface="Times New Roman" panose="02020603050405020304" pitchFamily="18" charset="0"/>
              </a:rPr>
              <a:t>Fig</a:t>
            </a:r>
            <a:r>
              <a:rPr lang="en-US" altLang="zh-CN" i="1">
                <a:solidFill>
                  <a:srgbClr val="111111"/>
                </a:solidFill>
                <a:latin typeface="Times New Roman" panose="02020603050405020304" pitchFamily="18" charset="0"/>
                <a:cs typeface="Times New Roman" panose="02020603050405020304" pitchFamily="18" charset="0"/>
              </a:rPr>
              <a:t>. 2. </a:t>
            </a:r>
            <a:r>
              <a:rPr lang="en-US" altLang="zh-CN" i="1"/>
              <a:t>MAML</a:t>
            </a:r>
            <a:r>
              <a:rPr lang="en-US" altLang="zh-CN" i="1">
                <a:solidFill>
                  <a:srgbClr val="111111"/>
                </a:solidFill>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pic>
        <p:nvPicPr>
          <p:cNvPr id="5" name="内容占位符 4"/>
          <p:cNvPicPr>
            <a:picLocks noGrp="1" noChangeAspect="1"/>
          </p:cNvPicPr>
          <p:nvPr>
            <p:ph idx="1"/>
          </p:nvPr>
        </p:nvPicPr>
        <p:blipFill>
          <a:blip r:embed="rId3"/>
          <a:stretch>
            <a:fillRect/>
          </a:stretch>
        </p:blipFill>
        <p:spPr>
          <a:xfrm>
            <a:off x="559819" y="1576264"/>
            <a:ext cx="7449931" cy="4351337"/>
          </a:xfrm>
          <a:prstGeom prst="rect">
            <a:avLst/>
          </a:prstGeom>
        </p:spPr>
      </p:pic>
      <mc:AlternateContent xmlns:mc="http://schemas.openxmlformats.org/markup-compatibility/2006" xmlns:a14="http://schemas.microsoft.com/office/drawing/2010/main">
        <mc:Choice Requires="a14">
          <p:sp>
            <p:nvSpPr>
              <p:cNvPr id="44" name="內容版面配置區 2">
                <a:extLst>
                  <a:ext uri="{FF2B5EF4-FFF2-40B4-BE49-F238E27FC236}">
                    <a16:creationId xmlns:a16="http://schemas.microsoft.com/office/drawing/2014/main" id="{283C1CBE-AB76-4255-B7EA-F479D7E9EAC0}"/>
                  </a:ext>
                </a:extLst>
              </p:cNvPr>
              <p:cNvSpPr txBox="1">
                <a:spLocks/>
              </p:cNvSpPr>
              <p:nvPr/>
            </p:nvSpPr>
            <p:spPr>
              <a:xfrm>
                <a:off x="1349619" y="1500309"/>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a:t>Find initialization parameter </a:t>
                </a:r>
                <a14:m>
                  <m:oMath xmlns:m="http://schemas.openxmlformats.org/officeDocument/2006/math">
                    <m:r>
                      <a:rPr lang="zh-TW" altLang="en-US" i="1" smtClean="0">
                        <a:latin typeface="Cambria Math" panose="02040503050406030204" pitchFamily="18" charset="0"/>
                      </a:rPr>
                      <m:t>𝜃</m:t>
                    </m:r>
                  </m:oMath>
                </a14:m>
                <a:r>
                  <a:rPr lang="en-US" altLang="zh-TW"/>
                  <a:t>  </a:t>
                </a:r>
                <a:endParaRPr lang="zh-TW" altLang="en-US" dirty="0"/>
              </a:p>
            </p:txBody>
          </p:sp>
        </mc:Choice>
        <mc:Fallback xmlns="">
          <p:sp>
            <p:nvSpPr>
              <p:cNvPr id="44" name="內容版面配置區 2">
                <a:extLst>
                  <a:ext uri="{FF2B5EF4-FFF2-40B4-BE49-F238E27FC236}">
                    <a16:creationId xmlns:a16="http://schemas.microsoft.com/office/drawing/2014/main" id="{283C1CBE-AB76-4255-B7EA-F479D7E9EAC0}"/>
                  </a:ext>
                </a:extLst>
              </p:cNvPr>
              <p:cNvSpPr txBox="1">
                <a:spLocks noRot="1" noChangeAspect="1" noMove="1" noResize="1" noEditPoints="1" noAdjustHandles="1" noChangeArrowheads="1" noChangeShapeType="1" noTextEdit="1"/>
              </p:cNvSpPr>
              <p:nvPr/>
            </p:nvSpPr>
            <p:spPr>
              <a:xfrm>
                <a:off x="1349619" y="1500309"/>
                <a:ext cx="7886700" cy="4351338"/>
              </a:xfrm>
              <a:prstGeom prst="rect">
                <a:avLst/>
              </a:prstGeom>
              <a:blipFill>
                <a:blip r:embed="rId4"/>
                <a:stretch>
                  <a:fillRect l="-1391" t="-2381"/>
                </a:stretch>
              </a:blipFill>
            </p:spPr>
            <p:txBody>
              <a:bodyPr/>
              <a:lstStyle/>
              <a:p>
                <a:r>
                  <a:rPr lang="zh-CN" altLang="en-US">
                    <a:noFill/>
                  </a:rPr>
                  <a:t> </a:t>
                </a:r>
              </a:p>
            </p:txBody>
          </p:sp>
        </mc:Fallback>
      </mc:AlternateContent>
      <p:pic>
        <p:nvPicPr>
          <p:cNvPr id="3" name="图片 2"/>
          <p:cNvPicPr>
            <a:picLocks noChangeAspect="1"/>
          </p:cNvPicPr>
          <p:nvPr/>
        </p:nvPicPr>
        <p:blipFill>
          <a:blip r:embed="rId5"/>
          <a:stretch>
            <a:fillRect/>
          </a:stretch>
        </p:blipFill>
        <p:spPr>
          <a:xfrm>
            <a:off x="8009750" y="2259721"/>
            <a:ext cx="4053296" cy="2262304"/>
          </a:xfrm>
          <a:prstGeom prst="rect">
            <a:avLst/>
          </a:prstGeom>
        </p:spPr>
      </p:pic>
    </p:spTree>
    <p:extLst>
      <p:ext uri="{BB962C8B-B14F-4D97-AF65-F5344CB8AC3E}">
        <p14:creationId xmlns:p14="http://schemas.microsoft.com/office/powerpoint/2010/main" val="235106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1.MAML</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28600" y="1350840"/>
                <a:ext cx="11728938" cy="4311406"/>
              </a:xfrm>
            </p:spPr>
            <p:txBody>
              <a:bodyPr anchor="t">
                <a:normAutofit/>
              </a:bodyPr>
              <a:lstStyle/>
              <a:p>
                <a:r>
                  <a:rPr lang="en-US" altLang="zh-CN">
                    <a:latin typeface="Times New Roman" panose="02020603050405020304" pitchFamily="18" charset="0"/>
                    <a:cs typeface="Times New Roman" panose="02020603050405020304" pitchFamily="18" charset="0"/>
                  </a:rPr>
                  <a:t>Consider a model represented by a parametrized function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zh-CN" altLang="en-US" i="1" smtClean="0">
                            <a:latin typeface="Cambria Math" panose="02040503050406030204" pitchFamily="18" charset="0"/>
                          </a:rPr>
                          <m:t>𝜃</m:t>
                        </m:r>
                      </m:sub>
                    </m:sSub>
                  </m:oMath>
                </a14:m>
                <a:r>
                  <a:rPr lang="en-US" altLang="zh-CN">
                    <a:latin typeface="Times New Roman" panose="02020603050405020304" pitchFamily="18" charset="0"/>
                    <a:cs typeface="Times New Roman" panose="02020603050405020304" pitchFamily="18" charset="0"/>
                  </a:rPr>
                  <a:t> , with parameters </a:t>
                </a:r>
                <a14:m>
                  <m:oMath xmlns:m="http://schemas.openxmlformats.org/officeDocument/2006/math">
                    <m:r>
                      <a:rPr lang="zh-CN" altLang="en-US" i="1" smtClean="0">
                        <a:latin typeface="Cambria Math" panose="02040503050406030204" pitchFamily="18" charset="0"/>
                      </a:rPr>
                      <m:t>𝜃</m:t>
                    </m:r>
                  </m:oMath>
                </a14:m>
                <a:r>
                  <a:rPr lang="en-US" altLang="zh-CN">
                    <a:latin typeface="Times New Roman" panose="02020603050405020304" pitchFamily="18" charset="0"/>
                    <a:cs typeface="Times New Roman" panose="02020603050405020304" pitchFamily="18" charset="0"/>
                  </a:rPr>
                  <a:t>.</a:t>
                </a:r>
                <a:r>
                  <a:rPr lang="en-US" altLang="zh-CN">
                    <a:solidFill>
                      <a:srgbClr val="000000"/>
                    </a:solidFill>
                    <a:latin typeface="Times New Roman" panose="02020603050405020304" pitchFamily="18" charset="0"/>
                    <a:cs typeface="Times New Roman" panose="02020603050405020304" pitchFamily="18" charset="0"/>
                  </a:rPr>
                  <a:t> When adapting to a new task </a:t>
                </a:r>
                <a14:m>
                  <m:oMath xmlns:m="http://schemas.openxmlformats.org/officeDocument/2006/math">
                    <m:sSub>
                      <m:sSubPr>
                        <m:ctrlPr>
                          <a:rPr lang="en-US" altLang="zh-CN"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𝑇</m:t>
                        </m:r>
                      </m:e>
                      <m:sub>
                        <m:r>
                          <a:rPr lang="en-US" altLang="zh-CN" b="0" i="1" smtClean="0">
                            <a:solidFill>
                              <a:srgbClr val="000000"/>
                            </a:solidFill>
                            <a:latin typeface="Cambria Math" panose="02040503050406030204" pitchFamily="18" charset="0"/>
                          </a:rPr>
                          <m:t>𝑖</m:t>
                        </m:r>
                      </m:sub>
                    </m:sSub>
                  </m:oMath>
                </a14:m>
                <a:r>
                  <a:rPr lang="en-US" altLang="zh-CN">
                    <a:solidFill>
                      <a:srgbClr val="000000"/>
                    </a:solidFill>
                    <a:latin typeface="Times New Roman" panose="02020603050405020304" pitchFamily="18" charset="0"/>
                    <a:cs typeface="Times New Roman" panose="02020603050405020304" pitchFamily="18" charset="0"/>
                  </a:rPr>
                  <a:t>, the model</a:t>
                </a:r>
                <a:r>
                  <a:rPr lang="zh-CN" altLang="en-US">
                    <a:solidFill>
                      <a:srgbClr val="000000"/>
                    </a:solidFill>
                    <a:latin typeface="Times New Roman" panose="02020603050405020304" pitchFamily="18" charset="0"/>
                    <a:cs typeface="Times New Roman" panose="02020603050405020304" pitchFamily="18" charset="0"/>
                  </a:rPr>
                  <a:t>’</a:t>
                </a:r>
                <a:r>
                  <a:rPr lang="en-US" altLang="zh-CN">
                    <a:solidFill>
                      <a:srgbClr val="000000"/>
                    </a:solidFill>
                    <a:latin typeface="Times New Roman" panose="02020603050405020304" pitchFamily="18" charset="0"/>
                    <a:cs typeface="Times New Roman" panose="02020603050405020304" pitchFamily="18" charset="0"/>
                  </a:rPr>
                  <a:t>s parameters</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𝜃</m:t>
                    </m:r>
                  </m:oMath>
                </a14:m>
                <a:r>
                  <a:rPr lang="en-US" altLang="zh-CN">
                    <a:solidFill>
                      <a:srgbClr val="000000"/>
                    </a:solidFill>
                    <a:latin typeface="Times New Roman" panose="02020603050405020304" pitchFamily="18" charset="0"/>
                    <a:cs typeface="Times New Roman" panose="02020603050405020304" pitchFamily="18" charset="0"/>
                  </a:rPr>
                  <a:t> become </a:t>
                </a:r>
                <a14:m>
                  <m:oMath xmlns:m="http://schemas.openxmlformats.org/officeDocument/2006/math">
                    <m:sSubSup>
                      <m:sSubSupPr>
                        <m:ctrlPr>
                          <a:rPr lang="en-US" altLang="zh-CN" i="1" smtClean="0">
                            <a:solidFill>
                              <a:srgbClr val="000000"/>
                            </a:solidFill>
                            <a:latin typeface="Cambria Math" panose="02040503050406030204" pitchFamily="18" charset="0"/>
                          </a:rPr>
                        </m:ctrlPr>
                      </m:sSubSupPr>
                      <m:e>
                        <m:r>
                          <a:rPr lang="zh-CN" altLang="en-US" i="1" smtClean="0">
                            <a:solidFill>
                              <a:srgbClr val="000000"/>
                            </a:solidFill>
                            <a:latin typeface="Cambria Math" panose="02040503050406030204" pitchFamily="18" charset="0"/>
                          </a:rPr>
                          <m:t>𝜃</m:t>
                        </m:r>
                      </m:e>
                      <m:sub>
                        <m:r>
                          <a:rPr lang="en-US" altLang="zh-CN" b="0" i="1" smtClean="0">
                            <a:solidFill>
                              <a:srgbClr val="000000"/>
                            </a:solidFill>
                            <a:latin typeface="Cambria Math" panose="02040503050406030204" pitchFamily="18" charset="0"/>
                          </a:rPr>
                          <m:t>𝑖</m:t>
                        </m:r>
                      </m:sub>
                      <m:sup>
                        <m:r>
                          <a:rPr lang="en-US" altLang="zh-CN" b="0" i="1" smtClean="0">
                            <a:solidFill>
                              <a:srgbClr val="000000"/>
                            </a:solidFill>
                            <a:latin typeface="Cambria Math" panose="02040503050406030204" pitchFamily="18" charset="0"/>
                          </a:rPr>
                          <m:t>′</m:t>
                        </m:r>
                      </m:sup>
                    </m:sSubSup>
                    <m:r>
                      <a:rPr lang="en-US" altLang="zh-CN" b="0" i="0" smtClean="0">
                        <a:solidFill>
                          <a:srgbClr val="000000"/>
                        </a:solidFill>
                        <a:latin typeface="Cambria Math" panose="02040503050406030204" pitchFamily="18" charset="0"/>
                      </a:rPr>
                      <m:t>.</m:t>
                    </m:r>
                  </m:oMath>
                </a14:m>
                <a:r>
                  <a:rPr lang="en-US" altLang="zh-CN">
                    <a:solidFill>
                      <a:srgbClr val="000000"/>
                    </a:solidFill>
                    <a:latin typeface="Times New Roman" panose="02020603050405020304" pitchFamily="18" charset="0"/>
                    <a:cs typeface="Times New Roman" panose="02020603050405020304" pitchFamily="18" charset="0"/>
                  </a:rPr>
                  <a:t>In this method, the updated parameter vector </a:t>
                </a:r>
                <a14:m>
                  <m:oMath xmlns:m="http://schemas.openxmlformats.org/officeDocument/2006/math">
                    <m:sSubSup>
                      <m:sSubSupPr>
                        <m:ctrlPr>
                          <a:rPr lang="en-US" altLang="zh-CN"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𝜃</m:t>
                        </m:r>
                      </m:e>
                      <m:sub>
                        <m:r>
                          <a:rPr lang="en-US" altLang="zh-CN" i="1">
                            <a:solidFill>
                              <a:srgbClr val="000000"/>
                            </a:solidFill>
                            <a:latin typeface="Cambria Math" panose="02040503050406030204" pitchFamily="18" charset="0"/>
                          </a:rPr>
                          <m:t>𝑖</m:t>
                        </m:r>
                      </m:sub>
                      <m:sup>
                        <m:r>
                          <a:rPr lang="en-US" altLang="zh-CN" i="1">
                            <a:solidFill>
                              <a:srgbClr val="000000"/>
                            </a:solidFill>
                            <a:latin typeface="Cambria Math" panose="02040503050406030204" pitchFamily="18" charset="0"/>
                          </a:rPr>
                          <m:t>′</m:t>
                        </m:r>
                      </m:sup>
                    </m:sSubSup>
                  </m:oMath>
                </a14:m>
                <a:r>
                  <a:rPr lang="en-US" altLang="zh-CN">
                    <a:solidFill>
                      <a:srgbClr val="000000"/>
                    </a:solidFill>
                    <a:latin typeface="Times New Roman" panose="02020603050405020304" pitchFamily="18" charset="0"/>
                    <a:cs typeface="Times New Roman" panose="02020603050405020304" pitchFamily="18" charset="0"/>
                  </a:rPr>
                  <a:t> is computed using one or more gradient descent updates on task </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𝑇</m:t>
                        </m:r>
                      </m:e>
                      <m:sub>
                        <m:r>
                          <a:rPr lang="en-US" altLang="zh-CN" i="1">
                            <a:solidFill>
                              <a:srgbClr val="000000"/>
                            </a:solidFill>
                            <a:latin typeface="Cambria Math" panose="02040503050406030204" pitchFamily="18" charset="0"/>
                          </a:rPr>
                          <m:t>𝑖</m:t>
                        </m:r>
                      </m:sub>
                    </m:sSub>
                  </m:oMath>
                </a14:m>
                <a:r>
                  <a:rPr lang="en-US" altLang="zh-CN">
                    <a:solidFill>
                      <a:srgbClr val="000000"/>
                    </a:solidFill>
                    <a:latin typeface="Times New Roman" panose="02020603050405020304" pitchFamily="18" charset="0"/>
                    <a:cs typeface="Times New Roman" panose="02020603050405020304" pitchFamily="18" charset="0"/>
                  </a:rPr>
                  <a:t>. For example, when using one gradient update,</a:t>
                </a:r>
              </a:p>
              <a:p>
                <a:pPr marL="0" indent="0" algn="ctr">
                  <a:buNone/>
                </a:pPr>
                <a:r>
                  <a:rPr lang="en-US" altLang="zh-CN"/>
                  <a:t> </a:t>
                </a:r>
                <a14:m>
                  <m:oMath xmlns:m="http://schemas.openxmlformats.org/officeDocument/2006/math">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i="1" smtClean="0">
                        <a:latin typeface="Cambria Math" panose="02040503050406030204" pitchFamily="18" charset="0"/>
                      </a:rPr>
                      <m:t>=</m:t>
                    </m:r>
                    <m:r>
                      <a:rPr lang="zh-CN" altLang="en-US" i="1" smtClean="0">
                        <a:latin typeface="Cambria Math" panose="02040503050406030204" pitchFamily="18" charset="0"/>
                      </a:rPr>
                      <m:t>𝜃</m:t>
                    </m:r>
                    <m:r>
                      <a:rPr lang="en-US" altLang="zh-TW" i="1">
                        <a:latin typeface="Cambria Math" panose="02040503050406030204" pitchFamily="18" charset="0"/>
                      </a:rPr>
                      <m:t>−</m:t>
                    </m:r>
                    <m:r>
                      <a:rPr lang="zh-TW" altLang="en-US" i="1" smtClean="0">
                        <a:latin typeface="Cambria Math" panose="02040503050406030204" pitchFamily="18" charset="0"/>
                      </a:rPr>
                      <m:t>𝛼</m:t>
                    </m:r>
                    <m:sSub>
                      <m:sSubPr>
                        <m:ctrlPr>
                          <a:rPr lang="en-US" altLang="zh-TW" i="1" smtClean="0">
                            <a:latin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m:t>
                        </m:r>
                      </m:e>
                      <m:sub>
                        <m:r>
                          <a:rPr lang="zh-TW" altLang="en-US" i="1" smtClean="0">
                            <a:latin typeface="Cambria Math" panose="02040503050406030204" pitchFamily="18" charset="0"/>
                            <a:ea typeface="Cambria Math" panose="02040503050406030204" pitchFamily="18" charset="0"/>
                          </a:rPr>
                          <m:t>𝜃</m:t>
                        </m:r>
                      </m:sub>
                    </m:sSub>
                    <m:sSub>
                      <m:sSubPr>
                        <m:ctrlPr>
                          <a:rPr lang="en-US" altLang="zh-TW"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𝐿</m:t>
                        </m:r>
                      </m:e>
                      <m:sub>
                        <m:sSub>
                          <m:sSubPr>
                            <m:ctrlPr>
                              <a:rPr lang="en-US" altLang="zh-TW" i="1" smtClean="0">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𝑇</m:t>
                            </m:r>
                          </m:e>
                          <m:sub>
                            <m:r>
                              <a:rPr lang="en-US" altLang="zh-TW" b="0" i="1" smtClean="0">
                                <a:latin typeface="Cambria Math" panose="02040503050406030204" pitchFamily="18" charset="0"/>
                                <a:ea typeface="Cambria Math" panose="02040503050406030204" pitchFamily="18" charset="0"/>
                              </a:rPr>
                              <m:t>𝑖</m:t>
                            </m:r>
                          </m:sub>
                        </m:sSub>
                      </m:sub>
                    </m:sSub>
                    <m:d>
                      <m:dPr>
                        <m:ctrlPr>
                          <a:rPr lang="en-US" altLang="zh-TW" i="1" smtClean="0">
                            <a:latin typeface="Cambria Math" panose="02040503050406030204" pitchFamily="18" charset="0"/>
                          </a:rPr>
                        </m:ctrlPr>
                      </m:dPr>
                      <m:e>
                        <m:r>
                          <a:rPr lang="zh-TW" altLang="en-US" i="1" smtClean="0">
                            <a:latin typeface="Cambria Math" panose="02040503050406030204" pitchFamily="18" charset="0"/>
                          </a:rPr>
                          <m:t>𝜃</m:t>
                        </m:r>
                      </m:e>
                    </m:d>
                  </m:oMath>
                </a14:m>
                <a:endParaRPr lang="en-US" altLang="zh-CN"/>
              </a:p>
              <a:p>
                <a:pPr marL="0" indent="0">
                  <a:buNone/>
                </a:pPr>
                <a:r>
                  <a:rPr lang="en-US" altLang="zh-CN">
                    <a:latin typeface="Times New Roman" panose="02020603050405020304" pitchFamily="18" charset="0"/>
                    <a:cs typeface="Times New Roman" panose="02020603050405020304" pitchFamily="18" charset="0"/>
                  </a:rPr>
                  <a:t>   The step size α may be fixed as a hyperparameter or meta-learned</a:t>
                </a:r>
                <a:r>
                  <a:rPr lang="en-US" altLang="zh-CN"/>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28600" y="1350840"/>
                <a:ext cx="11728938" cy="4311406"/>
              </a:xfrm>
              <a:blipFill>
                <a:blip r:embed="rId3"/>
                <a:stretch>
                  <a:fillRect l="-936" t="-2546" r="-6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9581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3539"/>
            <a:ext cx="10515600" cy="1325563"/>
          </a:xfrm>
        </p:spPr>
        <p:txBody>
          <a:bodyPr/>
          <a:lstStyle/>
          <a:p>
            <a:r>
              <a:rPr lang="en-US" altLang="zh-CN"/>
              <a:t>1.MAML</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15108" y="1509102"/>
                <a:ext cx="10515600" cy="5348898"/>
              </a:xfrm>
            </p:spPr>
            <p:txBody>
              <a:bodyPr>
                <a:normAutofit fontScale="92500"/>
              </a:bodyPr>
              <a:lstStyle/>
              <a:p>
                <a:r>
                  <a:rPr lang="en-US" altLang="zh-CN">
                    <a:latin typeface="Times New Roman" panose="02020603050405020304" pitchFamily="18" charset="0"/>
                    <a:cs typeface="Times New Roman" panose="02020603050405020304" pitchFamily="18" charset="0"/>
                  </a:rPr>
                  <a:t>The model parameters are trained by optimizing for the performance of</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 </m:t>
                        </m:r>
                        <m:r>
                          <a:rPr lang="en-US" altLang="zh-CN" i="1">
                            <a:latin typeface="Cambria Math" panose="02040503050406030204" pitchFamily="18" charset="0"/>
                          </a:rPr>
                          <m:t>𝑓</m:t>
                        </m:r>
                      </m:e>
                      <m:sub>
                        <m:sSup>
                          <m:sSupPr>
                            <m:ctrlPr>
                              <a:rPr lang="en-US" altLang="zh-CN" i="1">
                                <a:latin typeface="Cambria Math" panose="02040503050406030204" pitchFamily="18" charset="0"/>
                              </a:rPr>
                            </m:ctrlPr>
                          </m:sSupPr>
                          <m:e>
                            <m:r>
                              <a:rPr lang="zh-CN" altLang="en-US" i="1">
                                <a:latin typeface="Cambria Math" panose="02040503050406030204" pitchFamily="18" charset="0"/>
                              </a:rPr>
                              <m:t>𝜃</m:t>
                            </m:r>
                          </m:e>
                          <m:sup>
                            <m:r>
                              <a:rPr lang="en-US" altLang="zh-CN" i="1">
                                <a:latin typeface="Cambria Math" panose="02040503050406030204" pitchFamily="18" charset="0"/>
                              </a:rPr>
                              <m:t>′</m:t>
                            </m:r>
                          </m:sup>
                        </m:sSup>
                      </m:sub>
                    </m:sSub>
                  </m:oMath>
                </a14:m>
                <a:r>
                  <a:rPr lang="en-US" altLang="zh-CN">
                    <a:latin typeface="Times New Roman" panose="02020603050405020304" pitchFamily="18" charset="0"/>
                    <a:cs typeface="Times New Roman" panose="02020603050405020304" pitchFamily="18" charset="0"/>
                  </a:rPr>
                  <a:t>with respect to </a:t>
                </a:r>
                <a14:m>
                  <m:oMath xmlns:m="http://schemas.openxmlformats.org/officeDocument/2006/math">
                    <m:r>
                      <a:rPr lang="zh-CN" altLang="en-US" i="1">
                        <a:latin typeface="Cambria Math" panose="02040503050406030204" pitchFamily="18" charset="0"/>
                      </a:rPr>
                      <m:t>𝜃</m:t>
                    </m:r>
                  </m:oMath>
                </a14:m>
                <a:r>
                  <a:rPr lang="en-US" altLang="zh-CN">
                    <a:latin typeface="Times New Roman" panose="02020603050405020304" pitchFamily="18" charset="0"/>
                    <a:cs typeface="Times New Roman" panose="02020603050405020304" pitchFamily="18" charset="0"/>
                  </a:rPr>
                  <a:t> across tasks sampled from </a:t>
                </a:r>
                <a14:m>
                  <m:oMath xmlns:m="http://schemas.openxmlformats.org/officeDocument/2006/math">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𝑇</m:t>
                        </m:r>
                      </m:e>
                    </m:d>
                  </m:oMath>
                </a14:m>
                <a:r>
                  <a:rPr lang="en-US" altLang="zh-CN">
                    <a:latin typeface="Times New Roman" panose="02020603050405020304" pitchFamily="18" charset="0"/>
                    <a:cs typeface="Times New Roman" panose="02020603050405020304" pitchFamily="18" charset="0"/>
                  </a:rPr>
                  <a:t>. More concretely, the meta-objective is as follows </a:t>
                </a:r>
              </a:p>
              <a:p>
                <a:endParaRPr lang="en-US" altLang="zh-CN">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𝑚𝑖𝑛</m:t>
                          </m:r>
                        </m:e>
                        <m:sub>
                          <m:r>
                            <a:rPr lang="zh-CN" altLang="en-US" i="1" smtClean="0">
                              <a:latin typeface="Cambria Math" panose="02040503050406030204" pitchFamily="18" charset="0"/>
                              <a:cs typeface="Times New Roman" panose="02020603050405020304" pitchFamily="18" charset="0"/>
                            </a:rPr>
                            <m:t>𝜃</m:t>
                          </m:r>
                        </m:sub>
                      </m:sSub>
                      <m:nary>
                        <m:naryPr>
                          <m:chr m:val="∑"/>
                          <m:supHide m:val="on"/>
                          <m:ctrlPr>
                            <a:rPr lang="en-US" altLang="zh-CN" i="1" smtClean="0">
                              <a:latin typeface="Cambria Math" panose="02040503050406030204" pitchFamily="18" charset="0"/>
                              <a:cs typeface="Times New Roman" panose="02020603050405020304" pitchFamily="18" charset="0"/>
                            </a:rPr>
                          </m:ctrlPr>
                        </m:naryPr>
                        <m:sub>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𝑇</m:t>
                              </m:r>
                            </m:e>
                            <m:sub>
                              <m:r>
                                <a:rPr lang="en-US" altLang="zh-CN" b="0" i="1" smtClean="0">
                                  <a:latin typeface="Cambria Math" panose="02040503050406030204" pitchFamily="18" charset="0"/>
                                  <a:cs typeface="Times New Roman" panose="02020603050405020304" pitchFamily="18" charset="0"/>
                                </a:rPr>
                                <m:t>𝑖</m:t>
                              </m:r>
                            </m:sub>
                          </m:sSub>
                          <m:r>
                            <m:rPr>
                              <m:brk m:alnAt="7"/>
                            </m:rP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𝑝</m:t>
                          </m:r>
                          <m:d>
                            <m:d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𝑇</m:t>
                              </m:r>
                            </m:e>
                          </m:d>
                        </m:sub>
                        <m:sup/>
                        <m:e>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𝐿</m:t>
                              </m:r>
                            </m:e>
                            <m:sub>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𝑇</m:t>
                                  </m:r>
                                </m:e>
                                <m:sub>
                                  <m:r>
                                    <a:rPr lang="en-US" altLang="zh-CN" b="0" i="1" smtClean="0">
                                      <a:latin typeface="Cambria Math" panose="02040503050406030204" pitchFamily="18" charset="0"/>
                                      <a:cs typeface="Times New Roman" panose="02020603050405020304" pitchFamily="18" charset="0"/>
                                    </a:rPr>
                                    <m:t>𝑖</m:t>
                                  </m:r>
                                </m:sub>
                              </m:sSub>
                            </m:sub>
                          </m:sSub>
                        </m:e>
                      </m:nary>
                      <m:d>
                        <m:dPr>
                          <m:ctrlPr>
                            <a:rPr lang="en-US" altLang="zh-CN" i="1" smtClean="0">
                              <a:latin typeface="Cambria Math" panose="02040503050406030204" pitchFamily="18" charset="0"/>
                              <a:cs typeface="Times New Roman" panose="02020603050405020304" pitchFamily="18" charset="0"/>
                            </a:rPr>
                          </m:ctrlPr>
                        </m:dPr>
                        <m:e>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𝑓</m:t>
                              </m:r>
                            </m:e>
                            <m:sub>
                              <m:sSubSup>
                                <m:sSubSupPr>
                                  <m:ctrlPr>
                                    <a:rPr lang="en-US" altLang="zh-CN" i="1" smtClean="0">
                                      <a:latin typeface="Cambria Math" panose="02040503050406030204" pitchFamily="18" charset="0"/>
                                      <a:cs typeface="Times New Roman" panose="02020603050405020304" pitchFamily="18" charset="0"/>
                                    </a:rPr>
                                  </m:ctrlPr>
                                </m:sSubSupPr>
                                <m:e>
                                  <m:r>
                                    <a:rPr lang="zh-CN" altLang="en-US" i="1" smtClean="0">
                                      <a:latin typeface="Cambria Math" panose="02040503050406030204" pitchFamily="18" charset="0"/>
                                      <a:cs typeface="Times New Roman" panose="02020603050405020304" pitchFamily="18" charset="0"/>
                                    </a:rPr>
                                    <m:t>𝜃</m:t>
                                  </m:r>
                                </m:e>
                                <m:sub>
                                  <m:r>
                                    <a:rPr lang="en-US" altLang="zh-CN" b="0" i="1" smtClean="0">
                                      <a:latin typeface="Cambria Math" panose="02040503050406030204" pitchFamily="18" charset="0"/>
                                      <a:cs typeface="Times New Roman" panose="02020603050405020304" pitchFamily="18" charset="0"/>
                                    </a:rPr>
                                    <m:t>𝑖</m:t>
                                  </m:r>
                                </m:sub>
                                <m:sup>
                                  <m:r>
                                    <a:rPr lang="en-US" altLang="zh-CN" b="0" i="1" smtClean="0">
                                      <a:latin typeface="Cambria Math" panose="02040503050406030204" pitchFamily="18" charset="0"/>
                                      <a:cs typeface="Times New Roman" panose="02020603050405020304" pitchFamily="18" charset="0"/>
                                    </a:rPr>
                                    <m:t>′</m:t>
                                  </m:r>
                                </m:sup>
                              </m:sSubSup>
                            </m:sub>
                          </m:sSub>
                        </m:e>
                      </m:d>
                      <m:r>
                        <a:rPr lang="en-US" altLang="zh-CN" i="1" smtClean="0">
                          <a:latin typeface="Cambria Math" panose="02040503050406030204" pitchFamily="18" charset="0"/>
                          <a:cs typeface="Times New Roman" panose="02020603050405020304" pitchFamily="18" charset="0"/>
                        </a:rPr>
                        <m:t>=</m:t>
                      </m:r>
                      <m:nary>
                        <m:naryPr>
                          <m:chr m:val="∑"/>
                          <m:supHide m:val="on"/>
                          <m:ctrlPr>
                            <a:rPr lang="en-US" altLang="zh-CN" i="1">
                              <a:latin typeface="Cambria Math" panose="02040503050406030204" pitchFamily="18" charset="0"/>
                              <a:cs typeface="Times New Roman" panose="02020603050405020304" pitchFamily="18" charset="0"/>
                            </a:rPr>
                          </m:ctrlPr>
                        </m:naryPr>
                        <m: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𝑇</m:t>
                              </m:r>
                            </m:e>
                            <m:sub>
                              <m:r>
                                <a:rPr lang="en-US" altLang="zh-CN" i="1">
                                  <a:latin typeface="Cambria Math" panose="02040503050406030204" pitchFamily="18" charset="0"/>
                                  <a:cs typeface="Times New Roman" panose="02020603050405020304" pitchFamily="18" charset="0"/>
                                </a:rPr>
                                <m:t>𝑖</m:t>
                              </m:r>
                            </m:sub>
                          </m:sSub>
                          <m:r>
                            <m:rPr>
                              <m:brk m:alnAt="7"/>
                            </m:rP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𝑝</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𝑇</m:t>
                              </m:r>
                            </m:e>
                          </m:d>
                        </m:sub>
                        <m:sup/>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𝐿</m:t>
                              </m:r>
                            </m:e>
                            <m: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𝑇</m:t>
                                  </m:r>
                                </m:e>
                                <m:sub>
                                  <m:r>
                                    <a:rPr lang="en-US" altLang="zh-CN" i="1">
                                      <a:latin typeface="Cambria Math" panose="02040503050406030204" pitchFamily="18" charset="0"/>
                                      <a:cs typeface="Times New Roman" panose="02020603050405020304" pitchFamily="18" charset="0"/>
                                    </a:rPr>
                                    <m:t>𝑖</m:t>
                                  </m:r>
                                </m:sub>
                              </m:sSub>
                            </m:sub>
                          </m:sSub>
                        </m:e>
                      </m:nary>
                      <m:d>
                        <m:dPr>
                          <m:ctrlPr>
                            <a:rPr lang="en-US" altLang="zh-CN" i="1">
                              <a:latin typeface="Cambria Math" panose="02040503050406030204" pitchFamily="18" charset="0"/>
                              <a:cs typeface="Times New Roman" panose="02020603050405020304" pitchFamily="18" charset="0"/>
                            </a:rPr>
                          </m:ctrlPr>
                        </m:dPr>
                        <m:e>
                          <m:sSub>
                            <m:sSubPr>
                              <m:ctrlPr>
                                <a:rPr lang="en-US" altLang="zh-CN" i="1" smtClean="0">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𝑓</m:t>
                              </m:r>
                            </m:e>
                            <m:sub>
                              <m:r>
                                <a:rPr lang="zh-CN" altLang="en-US" i="1">
                                  <a:latin typeface="Cambria Math" panose="02040503050406030204" pitchFamily="18" charset="0"/>
                                </a:rPr>
                                <m:t>𝜃</m:t>
                              </m:r>
                              <m:r>
                                <a:rPr lang="en-US" altLang="zh-TW" i="1">
                                  <a:latin typeface="Cambria Math" panose="02040503050406030204" pitchFamily="18" charset="0"/>
                                </a:rPr>
                                <m:t>−</m:t>
                              </m:r>
                              <m:r>
                                <a:rPr lang="zh-TW" altLang="en-US" i="1">
                                  <a:latin typeface="Cambria Math" panose="02040503050406030204" pitchFamily="18" charset="0"/>
                                </a:rPr>
                                <m:t>𝛼</m:t>
                              </m:r>
                              <m:sSub>
                                <m:sSubPr>
                                  <m:ctrlPr>
                                    <a:rPr lang="en-US" altLang="zh-TW" i="1">
                                      <a:latin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m:t>
                                  </m:r>
                                </m:e>
                                <m:sub>
                                  <m:r>
                                    <a:rPr lang="zh-TW" altLang="en-US" i="1">
                                      <a:latin typeface="Cambria Math" panose="02040503050406030204" pitchFamily="18" charset="0"/>
                                      <a:ea typeface="Cambria Math" panose="02040503050406030204" pitchFamily="18" charset="0"/>
                                    </a:rPr>
                                    <m:t>𝜃</m:t>
                                  </m:r>
                                </m:sub>
                              </m:sSub>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𝐿</m:t>
                                  </m:r>
                                </m:e>
                                <m:sub>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𝑇</m:t>
                                      </m:r>
                                    </m:e>
                                    <m:sub>
                                      <m:r>
                                        <a:rPr lang="en-US" altLang="zh-TW" i="1">
                                          <a:latin typeface="Cambria Math" panose="02040503050406030204" pitchFamily="18" charset="0"/>
                                          <a:ea typeface="Cambria Math" panose="02040503050406030204" pitchFamily="18" charset="0"/>
                                        </a:rPr>
                                        <m:t>𝑖</m:t>
                                      </m:r>
                                    </m:sub>
                                  </m:sSub>
                                </m:sub>
                              </m:sSub>
                              <m:d>
                                <m:dPr>
                                  <m:ctrlPr>
                                    <a:rPr lang="en-US" altLang="zh-TW" i="1">
                                      <a:latin typeface="Cambria Math" panose="02040503050406030204" pitchFamily="18" charset="0"/>
                                    </a:rPr>
                                  </m:ctrlPr>
                                </m:dPr>
                                <m:e>
                                  <m:r>
                                    <a:rPr lang="zh-TW" altLang="en-US" i="1">
                                      <a:latin typeface="Cambria Math" panose="02040503050406030204" pitchFamily="18" charset="0"/>
                                    </a:rPr>
                                    <m:t>𝜃</m:t>
                                  </m:r>
                                </m:e>
                              </m:d>
                            </m:sub>
                          </m:sSub>
                        </m:e>
                      </m:d>
                    </m:oMath>
                  </m:oMathPara>
                </a14:m>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The meta-optimization across tasks is performed via stochastic gradient descent (SGD), such that the model parameters θ are updated as follows: </a:t>
                </a:r>
              </a:p>
              <a:p>
                <a:pPr marL="0" indent="0">
                  <a:buNone/>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𝜃</m:t>
                      </m:r>
                      <m:r>
                        <a:rPr lang="en-US" altLang="zh-CN" i="1">
                          <a:latin typeface="Cambria Math" panose="02040503050406030204" pitchFamily="18" charset="0"/>
                        </a:rPr>
                        <m:t>=</m:t>
                      </m:r>
                      <m:r>
                        <a:rPr lang="zh-CN" altLang="en-US" i="1">
                          <a:latin typeface="Cambria Math" panose="02040503050406030204" pitchFamily="18" charset="0"/>
                        </a:rPr>
                        <m:t>𝜃</m:t>
                      </m:r>
                      <m:r>
                        <a:rPr lang="en-US" altLang="zh-TW" i="1">
                          <a:latin typeface="Cambria Math" panose="02040503050406030204" pitchFamily="18" charset="0"/>
                        </a:rPr>
                        <m:t>−</m:t>
                      </m:r>
                      <m:r>
                        <a:rPr lang="zh-TW" altLang="en-US" i="1" smtClean="0">
                          <a:latin typeface="Cambria Math" panose="02040503050406030204" pitchFamily="18" charset="0"/>
                        </a:rPr>
                        <m:t>𝛽</m:t>
                      </m:r>
                      <m:sSub>
                        <m:sSubPr>
                          <m:ctrlPr>
                            <a:rPr lang="en-US" altLang="zh-TW" i="1" smtClean="0">
                              <a:latin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m:t>
                          </m:r>
                        </m:e>
                        <m:sub>
                          <m:r>
                            <a:rPr lang="zh-TW" altLang="en-US" i="1">
                              <a:latin typeface="Cambria Math" panose="02040503050406030204" pitchFamily="18" charset="0"/>
                              <a:ea typeface="Cambria Math" panose="02040503050406030204" pitchFamily="18" charset="0"/>
                            </a:rPr>
                            <m:t>𝜃</m:t>
                          </m:r>
                        </m:sub>
                      </m:sSub>
                      <m:nary>
                        <m:naryPr>
                          <m:chr m:val="∑"/>
                          <m:supHide m:val="on"/>
                          <m:ctrlPr>
                            <a:rPr lang="en-US" altLang="zh-CN" i="1">
                              <a:latin typeface="Cambria Math" panose="02040503050406030204" pitchFamily="18" charset="0"/>
                              <a:cs typeface="Times New Roman" panose="02020603050405020304" pitchFamily="18" charset="0"/>
                            </a:rPr>
                          </m:ctrlPr>
                        </m:naryPr>
                        <m: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𝑇</m:t>
                              </m:r>
                            </m:e>
                            <m:sub>
                              <m:r>
                                <a:rPr lang="en-US" altLang="zh-CN" i="1">
                                  <a:latin typeface="Cambria Math" panose="02040503050406030204" pitchFamily="18" charset="0"/>
                                  <a:cs typeface="Times New Roman" panose="02020603050405020304" pitchFamily="18" charset="0"/>
                                </a:rPr>
                                <m:t>𝑖</m:t>
                              </m:r>
                            </m:sub>
                          </m:sSub>
                          <m:r>
                            <m:rPr>
                              <m:brk m:alnAt="7"/>
                            </m:rP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𝑝</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𝑇</m:t>
                              </m:r>
                            </m:e>
                          </m:d>
                        </m:sub>
                        <m:sup/>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𝐿</m:t>
                              </m:r>
                            </m:e>
                            <m: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𝑇</m:t>
                                  </m:r>
                                </m:e>
                                <m:sub>
                                  <m:r>
                                    <a:rPr lang="en-US" altLang="zh-CN" i="1">
                                      <a:latin typeface="Cambria Math" panose="02040503050406030204" pitchFamily="18" charset="0"/>
                                      <a:cs typeface="Times New Roman" panose="02020603050405020304" pitchFamily="18" charset="0"/>
                                    </a:rPr>
                                    <m:t>𝑖</m:t>
                                  </m:r>
                                </m:sub>
                              </m:sSub>
                            </m:sub>
                          </m:sSub>
                        </m:e>
                      </m:nary>
                      <m:d>
                        <m:dPr>
                          <m:ctrlPr>
                            <a:rPr lang="en-US" altLang="zh-CN" i="1">
                              <a:latin typeface="Cambria Math" panose="02040503050406030204" pitchFamily="18" charset="0"/>
                              <a:cs typeface="Times New Roman" panose="02020603050405020304" pitchFamily="18" charset="0"/>
                            </a:rPr>
                          </m:ctrlPr>
                        </m:dPr>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𝑓</m:t>
                              </m:r>
                            </m:e>
                            <m:sub>
                              <m:sSubSup>
                                <m:sSubSupPr>
                                  <m:ctrlPr>
                                    <a:rPr lang="en-US" altLang="zh-CN" i="1">
                                      <a:latin typeface="Cambria Math" panose="02040503050406030204" pitchFamily="18" charset="0"/>
                                      <a:cs typeface="Times New Roman" panose="02020603050405020304" pitchFamily="18" charset="0"/>
                                    </a:rPr>
                                  </m:ctrlPr>
                                </m:sSubSupPr>
                                <m:e>
                                  <m:r>
                                    <a:rPr lang="zh-CN" altLang="en-US" i="1">
                                      <a:latin typeface="Cambria Math" panose="02040503050406030204" pitchFamily="18" charset="0"/>
                                      <a:cs typeface="Times New Roman" panose="02020603050405020304" pitchFamily="18" charset="0"/>
                                    </a:rPr>
                                    <m:t>𝜃</m:t>
                                  </m:r>
                                </m:e>
                                <m:sub>
                                  <m:r>
                                    <a:rPr lang="en-US" altLang="zh-CN" i="1">
                                      <a:latin typeface="Cambria Math" panose="02040503050406030204" pitchFamily="18" charset="0"/>
                                      <a:cs typeface="Times New Roman" panose="02020603050405020304" pitchFamily="18" charset="0"/>
                                    </a:rPr>
                                    <m:t>𝑖</m:t>
                                  </m:r>
                                </m:sub>
                                <m:sup>
                                  <m:r>
                                    <a:rPr lang="en-US" altLang="zh-CN" i="1">
                                      <a:latin typeface="Cambria Math" panose="02040503050406030204" pitchFamily="18" charset="0"/>
                                      <a:cs typeface="Times New Roman" panose="02020603050405020304" pitchFamily="18" charset="0"/>
                                    </a:rPr>
                                    <m:t>′</m:t>
                                  </m:r>
                                </m:sup>
                              </m:sSubSup>
                            </m:sub>
                          </m:sSub>
                        </m:e>
                      </m:d>
                    </m:oMath>
                  </m:oMathPara>
                </a14:m>
                <a:br>
                  <a:rPr lang="en-US" altLang="zh-CN">
                    <a:latin typeface="Times New Roman" panose="02020603050405020304" pitchFamily="18" charset="0"/>
                    <a:cs typeface="Times New Roman" panose="02020603050405020304" pitchFamily="18" charset="0"/>
                  </a:rPr>
                </a:br>
                <a:br>
                  <a:rPr lang="en-US" altLang="zh-CN">
                    <a:latin typeface="Times New Roman" panose="02020603050405020304" pitchFamily="18" charset="0"/>
                    <a:cs typeface="Times New Roman" panose="02020603050405020304" pitchFamily="18" charset="0"/>
                  </a:rPr>
                </a:br>
                <a:endParaRPr lang="zh-CN" altLang="en-US">
                  <a:latin typeface="Times New Roman" panose="02020603050405020304" pitchFamily="18" charset="0"/>
                  <a:cs typeface="Times New Roman" panose="02020603050405020304" pitchFamily="18" charset="0"/>
                </a:endParaRPr>
              </a:p>
              <a:p>
                <a:endParaRPr lang="zh-CN" altLang="en-US"/>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15108" y="1509102"/>
                <a:ext cx="10515600" cy="5348898"/>
              </a:xfrm>
              <a:blipFill>
                <a:blip r:embed="rId3"/>
                <a:stretch>
                  <a:fillRect l="-870" t="-18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0246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 name="内容占位符 5"/>
              <p:cNvGraphicFramePr>
                <a:graphicFrameLocks noGrp="1"/>
              </p:cNvGraphicFramePr>
              <p:nvPr>
                <p:ph idx="1"/>
                <p:extLst>
                  <p:ext uri="{D42A27DB-BD31-4B8C-83A1-F6EECF244321}">
                    <p14:modId xmlns:p14="http://schemas.microsoft.com/office/powerpoint/2010/main" val="3919650861"/>
                  </p:ext>
                </p:extLst>
              </p:nvPr>
            </p:nvGraphicFramePr>
            <p:xfrm>
              <a:off x="246185" y="253122"/>
              <a:ext cx="11043138" cy="6313440"/>
            </p:xfrm>
            <a:graphic>
              <a:graphicData uri="http://schemas.openxmlformats.org/drawingml/2006/table">
                <a:tbl>
                  <a:tblPr firstRow="1" bandRow="1">
                    <a:tableStyleId>{5C22544A-7EE6-4342-B048-85BDC9FD1C3A}</a:tableStyleId>
                  </a:tblPr>
                  <a:tblGrid>
                    <a:gridCol w="11043138">
                      <a:extLst>
                        <a:ext uri="{9D8B030D-6E8A-4147-A177-3AD203B41FA5}">
                          <a16:colId xmlns:a16="http://schemas.microsoft.com/office/drawing/2014/main" val="1082149636"/>
                        </a:ext>
                      </a:extLst>
                    </a:gridCol>
                  </a:tblGrid>
                  <a:tr h="567463">
                    <a:tc>
                      <a:txBody>
                        <a:bodyPr/>
                        <a:lstStyle/>
                        <a:p>
                          <a:r>
                            <a:rPr lang="en-US" altLang="zh-CN" sz="2400" b="0">
                              <a:solidFill>
                                <a:schemeClr val="tx1"/>
                              </a:solidFill>
                            </a:rPr>
                            <a:t>Require</a:t>
                          </a:r>
                          <a:r>
                            <a:rPr lang="zh-CN" altLang="en-US" sz="2400" b="0">
                              <a:solidFill>
                                <a:schemeClr val="tx1"/>
                              </a:solidFill>
                            </a:rPr>
                            <a:t>：</a:t>
                          </a:r>
                          <a14:m>
                            <m:oMath xmlns:m="http://schemas.openxmlformats.org/officeDocument/2006/math">
                              <m:r>
                                <a:rPr lang="en-US" altLang="zh-CN" sz="2400" b="0" i="1" smtClean="0">
                                  <a:solidFill>
                                    <a:schemeClr val="tx1"/>
                                  </a:solidFill>
                                  <a:latin typeface="Cambria Math" panose="02040503050406030204" pitchFamily="18" charset="0"/>
                                </a:rPr>
                                <m:t>𝑝</m:t>
                              </m:r>
                              <m:d>
                                <m:dPr>
                                  <m:ctrlPr>
                                    <a:rPr lang="en-US" altLang="zh-CN" sz="2400" b="0" i="1" smtClean="0">
                                      <a:solidFill>
                                        <a:schemeClr val="tx1"/>
                                      </a:solidFill>
                                      <a:latin typeface="Cambria Math" panose="02040503050406030204" pitchFamily="18" charset="0"/>
                                    </a:rPr>
                                  </m:ctrlPr>
                                </m:dPr>
                                <m:e>
                                  <m:r>
                                    <a:rPr lang="en-US" altLang="zh-CN" sz="2400" b="0" i="1" smtClean="0">
                                      <a:solidFill>
                                        <a:schemeClr val="tx1"/>
                                      </a:solidFill>
                                      <a:latin typeface="Cambria Math" panose="02040503050406030204" pitchFamily="18" charset="0"/>
                                    </a:rPr>
                                    <m:t>𝑇</m:t>
                                  </m:r>
                                </m:e>
                              </m:d>
                            </m:oMath>
                          </a14:m>
                          <a:r>
                            <a:rPr lang="en-US" altLang="zh-CN" sz="2400" b="0">
                              <a:solidFill>
                                <a:schemeClr val="tx1"/>
                              </a:solidFill>
                            </a:rPr>
                            <a:t>:distribution over tasks</a:t>
                          </a:r>
                          <a:endParaRPr lang="zh-CN" altLang="en-US" sz="2400" b="0">
                            <a:solidFill>
                              <a:schemeClr val="tx1"/>
                            </a:solidFill>
                          </a:endParaRPr>
                        </a:p>
                      </a:txBody>
                      <a:tcPr>
                        <a:solidFill>
                          <a:schemeClr val="bg1"/>
                        </a:solidFill>
                      </a:tcPr>
                    </a:tc>
                    <a:extLst>
                      <a:ext uri="{0D108BD9-81ED-4DB2-BD59-A6C34878D82A}">
                        <a16:rowId xmlns:a16="http://schemas.microsoft.com/office/drawing/2014/main" val="1772828395"/>
                      </a:ext>
                    </a:extLst>
                  </a:tr>
                  <a:tr h="567463">
                    <a:tc>
                      <a:txBody>
                        <a:bodyPr/>
                        <a:lstStyle/>
                        <a:p>
                          <a:r>
                            <a:rPr lang="en-US" altLang="zh-CN" sz="2400"/>
                            <a:t>Require:</a:t>
                          </a:r>
                          <a14:m>
                            <m:oMath xmlns:m="http://schemas.openxmlformats.org/officeDocument/2006/math">
                              <m:r>
                                <a:rPr lang="zh-CN" altLang="en-US" sz="2400" i="1" smtClean="0">
                                  <a:latin typeface="Cambria Math" panose="02040503050406030204" pitchFamily="18" charset="0"/>
                                </a:rPr>
                                <m:t>𝛼</m:t>
                              </m:r>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𝛽</m:t>
                              </m:r>
                            </m:oMath>
                          </a14:m>
                          <a:r>
                            <a:rPr lang="en-US" altLang="zh-CN" sz="2400"/>
                            <a:t>:step size hyperparameters</a:t>
                          </a:r>
                          <a:endParaRPr lang="zh-CN" altLang="en-US" sz="2400"/>
                        </a:p>
                      </a:txBody>
                      <a:tcPr>
                        <a:solidFill>
                          <a:schemeClr val="bg1"/>
                        </a:solidFill>
                      </a:tcPr>
                    </a:tc>
                    <a:extLst>
                      <a:ext uri="{0D108BD9-81ED-4DB2-BD59-A6C34878D82A}">
                        <a16:rowId xmlns:a16="http://schemas.microsoft.com/office/drawing/2014/main" val="2528009637"/>
                      </a:ext>
                    </a:extLst>
                  </a:tr>
                  <a:tr h="567463">
                    <a:tc>
                      <a:txBody>
                        <a:bodyPr/>
                        <a:lstStyle/>
                        <a:p>
                          <a:r>
                            <a:rPr lang="en-US" altLang="zh-CN" sz="2400"/>
                            <a:t>1:randomly </a:t>
                          </a:r>
                          <a:r>
                            <a:rPr lang="en-US" altLang="zh-CN" sz="2400" b="0" i="0" kern="1200">
                              <a:solidFill>
                                <a:schemeClr val="dk1"/>
                              </a:solidFill>
                              <a:effectLst/>
                              <a:latin typeface="+mn-lt"/>
                              <a:ea typeface="+mn-ea"/>
                              <a:cs typeface="+mn-cs"/>
                            </a:rPr>
                            <a:t>initialize </a:t>
                          </a:r>
                          <a14:m>
                            <m:oMath xmlns:m="http://schemas.openxmlformats.org/officeDocument/2006/math">
                              <m:r>
                                <a:rPr lang="zh-CN" altLang="en-US" sz="2400" b="0" i="1" kern="1200" smtClean="0">
                                  <a:solidFill>
                                    <a:schemeClr val="dk1"/>
                                  </a:solidFill>
                                  <a:effectLst/>
                                  <a:latin typeface="Cambria Math" panose="02040503050406030204" pitchFamily="18" charset="0"/>
                                  <a:ea typeface="+mn-ea"/>
                                  <a:cs typeface="+mn-cs"/>
                                </a:rPr>
                                <m:t>𝜃</m:t>
                              </m:r>
                            </m:oMath>
                          </a14:m>
                          <a:endParaRPr lang="zh-CN" altLang="en-US" sz="2400"/>
                        </a:p>
                      </a:txBody>
                      <a:tcPr>
                        <a:solidFill>
                          <a:schemeClr val="bg1"/>
                        </a:solidFill>
                      </a:tcPr>
                    </a:tc>
                    <a:extLst>
                      <a:ext uri="{0D108BD9-81ED-4DB2-BD59-A6C34878D82A}">
                        <a16:rowId xmlns:a16="http://schemas.microsoft.com/office/drawing/2014/main" val="1037199358"/>
                      </a:ext>
                    </a:extLst>
                  </a:tr>
                  <a:tr h="567463">
                    <a:tc>
                      <a:txBody>
                        <a:bodyPr/>
                        <a:lstStyle/>
                        <a:p>
                          <a:r>
                            <a:rPr lang="en-US" altLang="zh-CN" sz="2400"/>
                            <a:t>2:</a:t>
                          </a:r>
                          <a:r>
                            <a:rPr lang="en-US" altLang="zh-CN" sz="2400" b="1" i="0" kern="1200">
                              <a:solidFill>
                                <a:schemeClr val="dk1"/>
                              </a:solidFill>
                              <a:effectLst/>
                              <a:latin typeface="+mn-lt"/>
                              <a:ea typeface="+mn-ea"/>
                              <a:cs typeface="+mn-cs"/>
                            </a:rPr>
                            <a:t>while </a:t>
                          </a:r>
                          <a:r>
                            <a:rPr lang="en-US" altLang="zh-CN" sz="2400" b="0" i="0" kern="1200">
                              <a:solidFill>
                                <a:schemeClr val="dk1"/>
                              </a:solidFill>
                              <a:effectLst/>
                              <a:latin typeface="+mn-lt"/>
                              <a:ea typeface="+mn-ea"/>
                              <a:cs typeface="+mn-cs"/>
                            </a:rPr>
                            <a:t>not done </a:t>
                          </a:r>
                          <a:r>
                            <a:rPr lang="en-US" altLang="zh-CN" sz="2400" b="1" i="0" kern="1200">
                              <a:solidFill>
                                <a:schemeClr val="dk1"/>
                              </a:solidFill>
                              <a:effectLst/>
                              <a:latin typeface="+mn-lt"/>
                              <a:ea typeface="+mn-ea"/>
                              <a:cs typeface="+mn-cs"/>
                            </a:rPr>
                            <a:t>do</a:t>
                          </a:r>
                          <a:r>
                            <a:rPr lang="en-US" altLang="zh-CN" sz="2400"/>
                            <a:t> </a:t>
                          </a:r>
                          <a:endParaRPr lang="zh-CN" altLang="en-US" sz="2400"/>
                        </a:p>
                      </a:txBody>
                      <a:tcPr>
                        <a:solidFill>
                          <a:schemeClr val="bg1"/>
                        </a:solidFill>
                      </a:tcPr>
                    </a:tc>
                    <a:extLst>
                      <a:ext uri="{0D108BD9-81ED-4DB2-BD59-A6C34878D82A}">
                        <a16:rowId xmlns:a16="http://schemas.microsoft.com/office/drawing/2014/main" val="46433730"/>
                      </a:ext>
                    </a:extLst>
                  </a:tr>
                  <a:tr h="567463">
                    <a:tc>
                      <a:txBody>
                        <a:bodyPr/>
                        <a:lstStyle/>
                        <a:p>
                          <a:r>
                            <a:rPr lang="en-US" altLang="zh-CN" sz="2400"/>
                            <a:t>3:    </a:t>
                          </a:r>
                          <a:r>
                            <a:rPr lang="en-US" altLang="zh-CN" sz="2400" b="0" i="0" kern="1200">
                              <a:solidFill>
                                <a:schemeClr val="dk1"/>
                              </a:solidFill>
                              <a:effectLst/>
                              <a:latin typeface="+mn-lt"/>
                              <a:ea typeface="+mn-ea"/>
                              <a:cs typeface="+mn-cs"/>
                            </a:rPr>
                            <a:t>Sample batch of tasks </a:t>
                          </a:r>
                          <a14:m>
                            <m:oMath xmlns:m="http://schemas.openxmlformats.org/officeDocument/2006/math">
                              <m:sSub>
                                <m:sSubPr>
                                  <m:ctrlPr>
                                    <a:rPr lang="en-US" altLang="zh-CN" sz="2400" b="0" i="1" kern="1200" smtClean="0">
                                      <a:solidFill>
                                        <a:schemeClr val="dk1"/>
                                      </a:solidFill>
                                      <a:effectLst/>
                                      <a:latin typeface="Cambria Math" panose="02040503050406030204" pitchFamily="18" charset="0"/>
                                      <a:ea typeface="Cambria Math" panose="02040503050406030204" pitchFamily="18" charset="0"/>
                                      <a:cs typeface="+mn-cs"/>
                                    </a:rPr>
                                  </m:ctrlPr>
                                </m:sSubPr>
                                <m:e>
                                  <m:r>
                                    <a:rPr lang="en-US" altLang="zh-CN" sz="2400" b="0" i="1" kern="1200" smtClean="0">
                                      <a:solidFill>
                                        <a:schemeClr val="dk1"/>
                                      </a:solidFill>
                                      <a:effectLst/>
                                      <a:latin typeface="Cambria Math" panose="02040503050406030204" pitchFamily="18" charset="0"/>
                                      <a:ea typeface="Cambria Math" panose="02040503050406030204" pitchFamily="18" charset="0"/>
                                      <a:cs typeface="+mn-cs"/>
                                    </a:rPr>
                                    <m:t>𝑇</m:t>
                                  </m:r>
                                </m:e>
                                <m:sub>
                                  <m:r>
                                    <a:rPr lang="en-US" altLang="zh-CN" sz="2400" b="0" i="1" kern="1200" smtClean="0">
                                      <a:solidFill>
                                        <a:schemeClr val="dk1"/>
                                      </a:solidFill>
                                      <a:effectLst/>
                                      <a:latin typeface="Cambria Math" panose="02040503050406030204" pitchFamily="18" charset="0"/>
                                      <a:ea typeface="Cambria Math" panose="02040503050406030204" pitchFamily="18" charset="0"/>
                                      <a:cs typeface="+mn-cs"/>
                                    </a:rPr>
                                    <m:t>𝑖</m:t>
                                  </m:r>
                                </m:sub>
                              </m:sSub>
                              <m:r>
                                <a:rPr lang="en-US" altLang="zh-CN" sz="2400" b="0" i="1" kern="1200" smtClean="0">
                                  <a:solidFill>
                                    <a:schemeClr val="dk1"/>
                                  </a:solidFill>
                                  <a:effectLst/>
                                  <a:latin typeface="Cambria Math" panose="02040503050406030204" pitchFamily="18" charset="0"/>
                                  <a:ea typeface="Cambria Math" panose="02040503050406030204" pitchFamily="18" charset="0"/>
                                  <a:cs typeface="+mn-cs"/>
                                </a:rPr>
                                <m:t>~</m:t>
                              </m:r>
                              <m:r>
                                <a:rPr lang="en-US" altLang="zh-CN" sz="2400" b="0" i="1" kern="1200" smtClean="0">
                                  <a:solidFill>
                                    <a:schemeClr val="dk1"/>
                                  </a:solidFill>
                                  <a:effectLst/>
                                  <a:latin typeface="Cambria Math" panose="02040503050406030204" pitchFamily="18" charset="0"/>
                                  <a:ea typeface="Cambria Math" panose="02040503050406030204" pitchFamily="18" charset="0"/>
                                  <a:cs typeface="+mn-cs"/>
                                </a:rPr>
                                <m:t>𝑝</m:t>
                              </m:r>
                              <m:d>
                                <m:dPr>
                                  <m:ctrlPr>
                                    <a:rPr lang="en-US" altLang="zh-CN" sz="2400" b="0" i="1" kern="1200" smtClean="0">
                                      <a:solidFill>
                                        <a:schemeClr val="dk1"/>
                                      </a:solidFill>
                                      <a:effectLst/>
                                      <a:latin typeface="Cambria Math" panose="02040503050406030204" pitchFamily="18" charset="0"/>
                                      <a:ea typeface="Cambria Math" panose="02040503050406030204" pitchFamily="18" charset="0"/>
                                      <a:cs typeface="+mn-cs"/>
                                    </a:rPr>
                                  </m:ctrlPr>
                                </m:dPr>
                                <m:e>
                                  <m:r>
                                    <a:rPr lang="en-US" altLang="zh-CN" sz="2400" b="0" i="1" kern="1200" smtClean="0">
                                      <a:solidFill>
                                        <a:schemeClr val="dk1"/>
                                      </a:solidFill>
                                      <a:effectLst/>
                                      <a:latin typeface="Cambria Math" panose="02040503050406030204" pitchFamily="18" charset="0"/>
                                      <a:ea typeface="Cambria Math" panose="02040503050406030204" pitchFamily="18" charset="0"/>
                                      <a:cs typeface="+mn-cs"/>
                                    </a:rPr>
                                    <m:t>𝑇</m:t>
                                  </m:r>
                                </m:e>
                              </m:d>
                            </m:oMath>
                          </a14:m>
                          <a:endParaRPr lang="zh-CN" altLang="en-US" sz="2400"/>
                        </a:p>
                      </a:txBody>
                      <a:tcPr>
                        <a:solidFill>
                          <a:schemeClr val="bg1"/>
                        </a:solidFill>
                      </a:tcPr>
                    </a:tc>
                    <a:extLst>
                      <a:ext uri="{0D108BD9-81ED-4DB2-BD59-A6C34878D82A}">
                        <a16:rowId xmlns:a16="http://schemas.microsoft.com/office/drawing/2014/main" val="1116337273"/>
                      </a:ext>
                    </a:extLst>
                  </a:tr>
                  <a:tr h="567463">
                    <a:tc>
                      <a:txBody>
                        <a:bodyPr/>
                        <a:lstStyle/>
                        <a:p>
                          <a:r>
                            <a:rPr lang="en-US" altLang="zh-CN" sz="2400"/>
                            <a:t>4:    </a:t>
                          </a:r>
                          <a:r>
                            <a:rPr lang="en-US" altLang="zh-CN" sz="2400" b="1" i="0" kern="1200">
                              <a:solidFill>
                                <a:schemeClr val="dk1"/>
                              </a:solidFill>
                              <a:effectLst/>
                              <a:latin typeface="+mn-lt"/>
                              <a:ea typeface="+mn-ea"/>
                              <a:cs typeface="+mn-cs"/>
                            </a:rPr>
                            <a:t>for all </a:t>
                          </a:r>
                          <a14:m>
                            <m:oMath xmlns:m="http://schemas.openxmlformats.org/officeDocument/2006/math">
                              <m:sSub>
                                <m:sSubPr>
                                  <m:ctrlPr>
                                    <a:rPr lang="en-US" altLang="zh-CN" sz="2400" b="0" i="1" kern="1200" smtClean="0">
                                      <a:solidFill>
                                        <a:schemeClr val="dk1"/>
                                      </a:solidFill>
                                      <a:effectLst/>
                                      <a:latin typeface="Cambria Math" panose="02040503050406030204" pitchFamily="18" charset="0"/>
                                      <a:ea typeface="Cambria Math" panose="02040503050406030204" pitchFamily="18" charset="0"/>
                                      <a:cs typeface="+mn-cs"/>
                                    </a:rPr>
                                  </m:ctrlPr>
                                </m:sSubPr>
                                <m:e>
                                  <m:r>
                                    <a:rPr lang="en-US" altLang="zh-CN" sz="2400" b="0" i="1" kern="1200" smtClean="0">
                                      <a:solidFill>
                                        <a:schemeClr val="dk1"/>
                                      </a:solidFill>
                                      <a:effectLst/>
                                      <a:latin typeface="Cambria Math" panose="02040503050406030204" pitchFamily="18" charset="0"/>
                                      <a:ea typeface="Cambria Math" panose="02040503050406030204" pitchFamily="18" charset="0"/>
                                      <a:cs typeface="+mn-cs"/>
                                    </a:rPr>
                                    <m:t>𝑇</m:t>
                                  </m:r>
                                </m:e>
                                <m:sub>
                                  <m:r>
                                    <a:rPr lang="en-US" altLang="zh-CN" sz="2400" b="0" i="1" kern="1200" smtClean="0">
                                      <a:solidFill>
                                        <a:schemeClr val="dk1"/>
                                      </a:solidFill>
                                      <a:effectLst/>
                                      <a:latin typeface="Cambria Math" panose="02040503050406030204" pitchFamily="18" charset="0"/>
                                      <a:ea typeface="Cambria Math" panose="02040503050406030204" pitchFamily="18" charset="0"/>
                                      <a:cs typeface="+mn-cs"/>
                                    </a:rPr>
                                    <m:t>𝑖</m:t>
                                  </m:r>
                                </m:sub>
                              </m:sSub>
                            </m:oMath>
                          </a14:m>
                          <a:r>
                            <a:rPr lang="en-US" altLang="zh-CN" sz="2400" b="1" i="0" kern="1200">
                              <a:solidFill>
                                <a:schemeClr val="dk1"/>
                              </a:solidFill>
                              <a:effectLst/>
                              <a:latin typeface="+mn-lt"/>
                              <a:ea typeface="+mn-ea"/>
                              <a:cs typeface="+mn-cs"/>
                            </a:rPr>
                            <a:t> do</a:t>
                          </a:r>
                          <a:r>
                            <a:rPr lang="en-US" altLang="zh-CN" sz="2400"/>
                            <a:t> </a:t>
                          </a:r>
                          <a:endParaRPr lang="zh-CN" altLang="en-US" sz="2400"/>
                        </a:p>
                      </a:txBody>
                      <a:tcPr>
                        <a:solidFill>
                          <a:schemeClr val="bg1"/>
                        </a:solidFill>
                      </a:tcPr>
                    </a:tc>
                    <a:extLst>
                      <a:ext uri="{0D108BD9-81ED-4DB2-BD59-A6C34878D82A}">
                        <a16:rowId xmlns:a16="http://schemas.microsoft.com/office/drawing/2014/main" val="22472535"/>
                      </a:ext>
                    </a:extLst>
                  </a:tr>
                  <a:tr h="567463">
                    <a:tc>
                      <a:txBody>
                        <a:bodyPr/>
                        <a:lstStyle/>
                        <a:p>
                          <a:r>
                            <a:rPr lang="en-US" altLang="zh-CN" sz="2400"/>
                            <a:t>5:        </a:t>
                          </a:r>
                          <a:r>
                            <a:rPr lang="en-US" altLang="zh-CN" sz="2400" b="0" i="0" kern="1200">
                              <a:solidFill>
                                <a:schemeClr val="dk1"/>
                              </a:solidFill>
                              <a:effectLst/>
                              <a:latin typeface="+mn-lt"/>
                              <a:ea typeface="+mn-ea"/>
                              <a:cs typeface="+mn-cs"/>
                            </a:rPr>
                            <a:t>Evaluate</a:t>
                          </a:r>
                          <a:r>
                            <a:rPr lang="en-US" altLang="zh-CN" sz="2400"/>
                            <a:t> </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m:t>
                                  </m:r>
                                </m:e>
                                <m:sub>
                                  <m:r>
                                    <a:rPr lang="zh-TW" altLang="en-US" sz="2400" i="1" smtClean="0">
                                      <a:latin typeface="Cambria Math" panose="02040503050406030204" pitchFamily="18" charset="0"/>
                                      <a:ea typeface="Cambria Math" panose="02040503050406030204" pitchFamily="18" charset="0"/>
                                    </a:rPr>
                                    <m:t>𝜃</m:t>
                                  </m:r>
                                </m:sub>
                              </m:sSub>
                              <m:sSub>
                                <m:sSubPr>
                                  <m:ctrlPr>
                                    <a:rPr lang="en-US" altLang="zh-TW" sz="2400" i="1" smtClean="0">
                                      <a:latin typeface="Cambria Math" panose="02040503050406030204" pitchFamily="18" charset="0"/>
                                      <a:ea typeface="Cambria Math" panose="02040503050406030204" pitchFamily="18" charset="0"/>
                                    </a:rPr>
                                  </m:ctrlPr>
                                </m:sSubPr>
                                <m:e>
                                  <m:r>
                                    <a:rPr lang="en-US" altLang="zh-TW" sz="2400" b="0" i="1" smtClean="0">
                                      <a:latin typeface="Cambria Math" panose="02040503050406030204" pitchFamily="18" charset="0"/>
                                      <a:ea typeface="Cambria Math" panose="02040503050406030204" pitchFamily="18" charset="0"/>
                                    </a:rPr>
                                    <m:t>𝐿</m:t>
                                  </m:r>
                                </m:e>
                                <m:sub>
                                  <m:sSub>
                                    <m:sSubPr>
                                      <m:ctrlPr>
                                        <a:rPr lang="en-US" altLang="zh-TW" sz="2400" i="1" smtClean="0">
                                          <a:latin typeface="Cambria Math" panose="02040503050406030204" pitchFamily="18" charset="0"/>
                                          <a:ea typeface="Cambria Math" panose="02040503050406030204" pitchFamily="18" charset="0"/>
                                        </a:rPr>
                                      </m:ctrlPr>
                                    </m:sSubPr>
                                    <m:e>
                                      <m:r>
                                        <a:rPr lang="en-US" altLang="zh-TW" sz="2400" b="0" i="1" smtClean="0">
                                          <a:latin typeface="Cambria Math" panose="02040503050406030204" pitchFamily="18" charset="0"/>
                                          <a:ea typeface="Cambria Math" panose="02040503050406030204" pitchFamily="18" charset="0"/>
                                        </a:rPr>
                                        <m:t>𝑇</m:t>
                                      </m:r>
                                    </m:e>
                                    <m:sub>
                                      <m:r>
                                        <a:rPr lang="en-US" altLang="zh-TW" sz="2400" b="0" i="1" smtClean="0">
                                          <a:latin typeface="Cambria Math" panose="02040503050406030204" pitchFamily="18" charset="0"/>
                                          <a:ea typeface="Cambria Math" panose="02040503050406030204" pitchFamily="18" charset="0"/>
                                        </a:rPr>
                                        <m:t>𝑖</m:t>
                                      </m:r>
                                    </m:sub>
                                  </m:sSub>
                                </m:sub>
                              </m:sSub>
                              <m:d>
                                <m:dPr>
                                  <m:ctrlPr>
                                    <a:rPr lang="en-US" altLang="zh-TW" sz="2400" i="1" smtClean="0">
                                      <a:latin typeface="Cambria Math" panose="02040503050406030204" pitchFamily="18" charset="0"/>
                                    </a:rPr>
                                  </m:ctrlPr>
                                </m:dPr>
                                <m:e>
                                  <m:r>
                                    <a:rPr lang="zh-TW" altLang="en-US" sz="2400" i="1" smtClean="0">
                                      <a:latin typeface="Cambria Math" panose="02040503050406030204" pitchFamily="18" charset="0"/>
                                    </a:rPr>
                                    <m:t>𝜃</m:t>
                                  </m:r>
                                </m:e>
                              </m:d>
                            </m:oMath>
                          </a14:m>
                          <a:r>
                            <a:rPr lang="zh-CN" altLang="en-US" sz="2400"/>
                            <a:t> </a:t>
                          </a:r>
                          <a:r>
                            <a:rPr lang="en-US" altLang="zh-CN" sz="2400" b="0" i="0" kern="1200">
                              <a:solidFill>
                                <a:schemeClr val="dk1"/>
                              </a:solidFill>
                              <a:effectLst/>
                              <a:latin typeface="+mn-lt"/>
                              <a:ea typeface="+mn-ea"/>
                              <a:cs typeface="+mn-cs"/>
                            </a:rPr>
                            <a:t>with respect to </a:t>
                          </a:r>
                          <a:r>
                            <a:rPr lang="en-US" altLang="zh-CN" sz="2400" b="0" i="1" kern="1200">
                              <a:solidFill>
                                <a:schemeClr val="dk1"/>
                              </a:solidFill>
                              <a:effectLst/>
                              <a:latin typeface="+mn-lt"/>
                              <a:ea typeface="+mn-ea"/>
                              <a:cs typeface="+mn-cs"/>
                            </a:rPr>
                            <a:t>K </a:t>
                          </a:r>
                          <a:r>
                            <a:rPr lang="en-US" altLang="zh-CN" sz="2400" b="0" i="0" kern="1200">
                              <a:solidFill>
                                <a:schemeClr val="dk1"/>
                              </a:solidFill>
                              <a:effectLst/>
                              <a:latin typeface="+mn-lt"/>
                              <a:ea typeface="+mn-ea"/>
                              <a:cs typeface="+mn-cs"/>
                            </a:rPr>
                            <a:t>examples</a:t>
                          </a:r>
                          <a:r>
                            <a:rPr lang="en-US" altLang="zh-CN" sz="2400"/>
                            <a:t> </a:t>
                          </a:r>
                          <a:endParaRPr lang="zh-CN" altLang="en-US" sz="2400"/>
                        </a:p>
                      </a:txBody>
                      <a:tcPr>
                        <a:solidFill>
                          <a:schemeClr val="bg1"/>
                        </a:solidFill>
                      </a:tcPr>
                    </a:tc>
                    <a:extLst>
                      <a:ext uri="{0D108BD9-81ED-4DB2-BD59-A6C34878D82A}">
                        <a16:rowId xmlns:a16="http://schemas.microsoft.com/office/drawing/2014/main" val="1241053028"/>
                      </a:ext>
                    </a:extLst>
                  </a:tr>
                  <a:tr h="567463">
                    <a:tc>
                      <a:txBody>
                        <a:bodyPr/>
                        <a:lstStyle/>
                        <a:p>
                          <a:r>
                            <a:rPr lang="en-US" altLang="zh-CN" sz="2400"/>
                            <a:t>6:        </a:t>
                          </a:r>
                          <a:r>
                            <a:rPr lang="en-US" altLang="zh-CN" sz="2400" b="0" i="0" kern="1200">
                              <a:solidFill>
                                <a:schemeClr val="dk1"/>
                              </a:solidFill>
                              <a:effectLst/>
                              <a:latin typeface="+mn-lt"/>
                              <a:ea typeface="+mn-ea"/>
                              <a:cs typeface="+mn-cs"/>
                            </a:rPr>
                            <a:t>Compute adapted parameters with gradient descent:</a:t>
                          </a:r>
                          <a:r>
                            <a:rPr lang="en-US" altLang="zh-CN" sz="2400"/>
                            <a:t> </a:t>
                          </a:r>
                          <a14:m>
                            <m:oMath xmlns:m="http://schemas.openxmlformats.org/officeDocument/2006/math">
                              <m:sSubSup>
                                <m:sSubSupPr>
                                  <m:ctrlPr>
                                    <a:rPr lang="en-US" altLang="zh-CN" sz="2400" i="1" smtClean="0">
                                      <a:latin typeface="Cambria Math" panose="02040503050406030204" pitchFamily="18" charset="0"/>
                                    </a:rPr>
                                  </m:ctrlPr>
                                </m:sSubSupPr>
                                <m:e>
                                  <m:r>
                                    <a:rPr lang="zh-CN" altLang="en-US" sz="2400" i="1" smtClean="0">
                                      <a:latin typeface="Cambria Math" panose="02040503050406030204" pitchFamily="18" charset="0"/>
                                    </a:rPr>
                                    <m:t>𝜃</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m:t>
                                  </m:r>
                                </m:sup>
                              </m:sSubSup>
                              <m:r>
                                <a:rPr lang="en-US" altLang="zh-CN" sz="2400" i="1" smtClean="0">
                                  <a:latin typeface="Cambria Math" panose="02040503050406030204" pitchFamily="18" charset="0"/>
                                </a:rPr>
                                <m:t>=</m:t>
                              </m:r>
                              <m:r>
                                <a:rPr lang="zh-CN" altLang="en-US" sz="2400" i="1" smtClean="0">
                                  <a:latin typeface="Cambria Math" panose="02040503050406030204" pitchFamily="18" charset="0"/>
                                </a:rPr>
                                <m:t>𝜃</m:t>
                              </m:r>
                              <m:r>
                                <a:rPr lang="en-US" altLang="zh-TW" sz="2400" i="1">
                                  <a:latin typeface="Cambria Math" panose="02040503050406030204" pitchFamily="18" charset="0"/>
                                </a:rPr>
                                <m:t>−</m:t>
                              </m:r>
                              <m:r>
                                <a:rPr lang="zh-TW" altLang="en-US" sz="2400" i="1" smtClean="0">
                                  <a:latin typeface="Cambria Math" panose="02040503050406030204" pitchFamily="18" charset="0"/>
                                </a:rPr>
                                <m:t>𝛼</m:t>
                              </m:r>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m:t>
                                  </m:r>
                                </m:e>
                                <m:sub>
                                  <m:r>
                                    <a:rPr lang="zh-TW" altLang="en-US" sz="2400" i="1" smtClean="0">
                                      <a:latin typeface="Cambria Math" panose="02040503050406030204" pitchFamily="18" charset="0"/>
                                      <a:ea typeface="Cambria Math" panose="02040503050406030204" pitchFamily="18" charset="0"/>
                                    </a:rPr>
                                    <m:t>𝜃</m:t>
                                  </m:r>
                                </m:sub>
                              </m:sSub>
                              <m:sSub>
                                <m:sSubPr>
                                  <m:ctrlPr>
                                    <a:rPr lang="en-US" altLang="zh-TW" sz="2400" i="1" smtClean="0">
                                      <a:latin typeface="Cambria Math" panose="02040503050406030204" pitchFamily="18" charset="0"/>
                                      <a:ea typeface="Cambria Math" panose="02040503050406030204" pitchFamily="18" charset="0"/>
                                    </a:rPr>
                                  </m:ctrlPr>
                                </m:sSubPr>
                                <m:e>
                                  <m:r>
                                    <a:rPr lang="en-US" altLang="zh-TW" sz="2400" b="0" i="1" smtClean="0">
                                      <a:latin typeface="Cambria Math" panose="02040503050406030204" pitchFamily="18" charset="0"/>
                                      <a:ea typeface="Cambria Math" panose="02040503050406030204" pitchFamily="18" charset="0"/>
                                    </a:rPr>
                                    <m:t>𝐿</m:t>
                                  </m:r>
                                </m:e>
                                <m:sub>
                                  <m:sSub>
                                    <m:sSubPr>
                                      <m:ctrlPr>
                                        <a:rPr lang="en-US" altLang="zh-TW" sz="2400" i="1" smtClean="0">
                                          <a:latin typeface="Cambria Math" panose="02040503050406030204" pitchFamily="18" charset="0"/>
                                          <a:ea typeface="Cambria Math" panose="02040503050406030204" pitchFamily="18" charset="0"/>
                                        </a:rPr>
                                      </m:ctrlPr>
                                    </m:sSubPr>
                                    <m:e>
                                      <m:r>
                                        <a:rPr lang="en-US" altLang="zh-TW" sz="2400" b="0" i="1" smtClean="0">
                                          <a:latin typeface="Cambria Math" panose="02040503050406030204" pitchFamily="18" charset="0"/>
                                          <a:ea typeface="Cambria Math" panose="02040503050406030204" pitchFamily="18" charset="0"/>
                                        </a:rPr>
                                        <m:t>𝑇</m:t>
                                      </m:r>
                                    </m:e>
                                    <m:sub>
                                      <m:r>
                                        <a:rPr lang="en-US" altLang="zh-TW" sz="2400" b="0" i="1" smtClean="0">
                                          <a:latin typeface="Cambria Math" panose="02040503050406030204" pitchFamily="18" charset="0"/>
                                          <a:ea typeface="Cambria Math" panose="02040503050406030204" pitchFamily="18" charset="0"/>
                                        </a:rPr>
                                        <m:t>𝑖</m:t>
                                      </m:r>
                                    </m:sub>
                                  </m:sSub>
                                </m:sub>
                              </m:sSub>
                              <m:d>
                                <m:dPr>
                                  <m:ctrlPr>
                                    <a:rPr lang="en-US" altLang="zh-TW" sz="2400" i="1" smtClean="0">
                                      <a:latin typeface="Cambria Math" panose="02040503050406030204" pitchFamily="18" charset="0"/>
                                    </a:rPr>
                                  </m:ctrlPr>
                                </m:dPr>
                                <m:e>
                                  <m:r>
                                    <a:rPr lang="zh-TW" altLang="en-US" sz="2400" i="1" smtClean="0">
                                      <a:latin typeface="Cambria Math" panose="02040503050406030204" pitchFamily="18" charset="0"/>
                                    </a:rPr>
                                    <m:t>𝜃</m:t>
                                  </m:r>
                                </m:e>
                              </m:d>
                            </m:oMath>
                          </a14:m>
                          <a:endParaRPr lang="zh-CN" altLang="en-US" sz="2400"/>
                        </a:p>
                      </a:txBody>
                      <a:tcPr>
                        <a:solidFill>
                          <a:schemeClr val="bg1"/>
                        </a:solidFill>
                      </a:tcPr>
                    </a:tc>
                    <a:extLst>
                      <a:ext uri="{0D108BD9-81ED-4DB2-BD59-A6C34878D82A}">
                        <a16:rowId xmlns:a16="http://schemas.microsoft.com/office/drawing/2014/main" val="1155420475"/>
                      </a:ext>
                    </a:extLst>
                  </a:tr>
                  <a:tr h="567463">
                    <a:tc>
                      <a:txBody>
                        <a:bodyPr/>
                        <a:lstStyle/>
                        <a:p>
                          <a:r>
                            <a:rPr lang="en-US" altLang="zh-CN" sz="2400"/>
                            <a:t>7:    </a:t>
                          </a:r>
                          <a:r>
                            <a:rPr lang="en-US" altLang="zh-CN" sz="2400" b="1" i="0" kern="1200">
                              <a:solidFill>
                                <a:schemeClr val="dk1"/>
                              </a:solidFill>
                              <a:effectLst/>
                              <a:latin typeface="+mn-lt"/>
                              <a:ea typeface="+mn-ea"/>
                              <a:cs typeface="+mn-cs"/>
                            </a:rPr>
                            <a:t>end for</a:t>
                          </a:r>
                          <a:r>
                            <a:rPr lang="en-US" altLang="zh-CN" sz="2400"/>
                            <a:t> </a:t>
                          </a:r>
                          <a:endParaRPr lang="zh-CN" altLang="en-US" sz="2400"/>
                        </a:p>
                      </a:txBody>
                      <a:tcPr>
                        <a:solidFill>
                          <a:schemeClr val="bg1"/>
                        </a:solidFill>
                      </a:tcPr>
                    </a:tc>
                    <a:extLst>
                      <a:ext uri="{0D108BD9-81ED-4DB2-BD59-A6C34878D82A}">
                        <a16:rowId xmlns:a16="http://schemas.microsoft.com/office/drawing/2014/main" val="3421055682"/>
                      </a:ext>
                    </a:extLst>
                  </a:tr>
                  <a:tr h="585496">
                    <a:tc>
                      <a:txBody>
                        <a:bodyPr/>
                        <a:lstStyle/>
                        <a:p>
                          <a:r>
                            <a:rPr lang="en-US" altLang="zh-CN" sz="2400"/>
                            <a:t>8:</a:t>
                          </a:r>
                          <a:r>
                            <a:rPr lang="en-US" altLang="zh-CN" sz="2400" baseline="0"/>
                            <a:t>    </a:t>
                          </a:r>
                          <a:r>
                            <a:rPr lang="en-US" altLang="zh-CN" sz="2400" b="0" i="0" kern="1200">
                              <a:solidFill>
                                <a:schemeClr val="dk1"/>
                              </a:solidFill>
                              <a:effectLst/>
                              <a:latin typeface="+mn-lt"/>
                              <a:ea typeface="+mn-ea"/>
                              <a:cs typeface="+mn-cs"/>
                            </a:rPr>
                            <a:t>Update </a:t>
                          </a:r>
                          <a14:m>
                            <m:oMath xmlns:m="http://schemas.openxmlformats.org/officeDocument/2006/math">
                              <m:r>
                                <a:rPr lang="zh-CN" altLang="en-US" sz="2400" i="1" smtClean="0">
                                  <a:latin typeface="Cambria Math" panose="02040503050406030204" pitchFamily="18" charset="0"/>
                                </a:rPr>
                                <m:t>𝜃</m:t>
                              </m:r>
                              <m:r>
                                <a:rPr lang="en-US" altLang="zh-CN" sz="2400" i="1">
                                  <a:latin typeface="Cambria Math" panose="02040503050406030204" pitchFamily="18" charset="0"/>
                                </a:rPr>
                                <m:t>=</m:t>
                              </m:r>
                              <m:r>
                                <a:rPr lang="zh-CN" altLang="en-US" sz="2400" i="1">
                                  <a:latin typeface="Cambria Math" panose="02040503050406030204" pitchFamily="18" charset="0"/>
                                </a:rPr>
                                <m:t>𝜃</m:t>
                              </m:r>
                              <m:r>
                                <a:rPr lang="en-US" altLang="zh-TW" sz="2400" i="1">
                                  <a:latin typeface="Cambria Math" panose="02040503050406030204" pitchFamily="18" charset="0"/>
                                </a:rPr>
                                <m:t>−</m:t>
                              </m:r>
                              <m:r>
                                <a:rPr lang="zh-TW" altLang="en-US" sz="2400" i="1" smtClean="0">
                                  <a:latin typeface="Cambria Math" panose="02040503050406030204" pitchFamily="18" charset="0"/>
                                </a:rPr>
                                <m:t>𝛽</m:t>
                              </m:r>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m:t>
                                  </m:r>
                                </m:e>
                                <m:sub>
                                  <m:r>
                                    <a:rPr lang="zh-TW" altLang="en-US" sz="2400" i="1">
                                      <a:latin typeface="Cambria Math" panose="02040503050406030204" pitchFamily="18" charset="0"/>
                                      <a:ea typeface="Cambria Math" panose="02040503050406030204" pitchFamily="18" charset="0"/>
                                    </a:rPr>
                                    <m:t>𝜃</m:t>
                                  </m:r>
                                </m:sub>
                              </m:sSub>
                              <m:nary>
                                <m:naryPr>
                                  <m:chr m:val="∑"/>
                                  <m:supHide m:val="on"/>
                                  <m:ctrlPr>
                                    <a:rPr lang="en-US" altLang="zh-CN" sz="2400" i="1">
                                      <a:latin typeface="Cambria Math" panose="02040503050406030204" pitchFamily="18" charset="0"/>
                                      <a:cs typeface="Times New Roman" panose="02020603050405020304" pitchFamily="18" charset="0"/>
                                    </a:rPr>
                                  </m:ctrlPr>
                                </m:naryPr>
                                <m:sub>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𝑇</m:t>
                                      </m:r>
                                    </m:e>
                                    <m:sub>
                                      <m:r>
                                        <a:rPr lang="en-US" altLang="zh-CN" sz="2400" i="1">
                                          <a:latin typeface="Cambria Math" panose="02040503050406030204" pitchFamily="18" charset="0"/>
                                          <a:cs typeface="Times New Roman" panose="02020603050405020304" pitchFamily="18" charset="0"/>
                                        </a:rPr>
                                        <m:t>𝑖</m:t>
                                      </m:r>
                                    </m:sub>
                                  </m:sSub>
                                  <m:r>
                                    <m:rPr>
                                      <m:brk m:alnAt="7"/>
                                    </m:rP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𝑝</m:t>
                                  </m:r>
                                  <m:d>
                                    <m:d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𝑇</m:t>
                                      </m:r>
                                    </m:e>
                                  </m:d>
                                </m:sub>
                                <m:sup/>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𝐿</m:t>
                                      </m:r>
                                    </m:e>
                                    <m:sub>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𝑇</m:t>
                                          </m:r>
                                        </m:e>
                                        <m:sub>
                                          <m:r>
                                            <a:rPr lang="en-US" altLang="zh-CN" sz="2400" i="1">
                                              <a:latin typeface="Cambria Math" panose="02040503050406030204" pitchFamily="18" charset="0"/>
                                              <a:cs typeface="Times New Roman" panose="02020603050405020304" pitchFamily="18" charset="0"/>
                                            </a:rPr>
                                            <m:t>𝑖</m:t>
                                          </m:r>
                                        </m:sub>
                                      </m:sSub>
                                    </m:sub>
                                  </m:sSub>
                                </m:e>
                              </m:nary>
                              <m:d>
                                <m:dPr>
                                  <m:ctrlPr>
                                    <a:rPr lang="en-US" altLang="zh-CN" sz="2400" i="1">
                                      <a:latin typeface="Cambria Math" panose="02040503050406030204" pitchFamily="18" charset="0"/>
                                      <a:cs typeface="Times New Roman" panose="02020603050405020304" pitchFamily="18" charset="0"/>
                                    </a:rPr>
                                  </m:ctrlPr>
                                </m:d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𝑓</m:t>
                                      </m:r>
                                    </m:e>
                                    <m:sub>
                                      <m:sSubSup>
                                        <m:sSubSupPr>
                                          <m:ctrlPr>
                                            <a:rPr lang="en-US" altLang="zh-CN" sz="2400" i="1">
                                              <a:latin typeface="Cambria Math" panose="02040503050406030204" pitchFamily="18" charset="0"/>
                                              <a:cs typeface="Times New Roman" panose="02020603050405020304" pitchFamily="18" charset="0"/>
                                            </a:rPr>
                                          </m:ctrlPr>
                                        </m:sSubSupPr>
                                        <m:e>
                                          <m:r>
                                            <a:rPr lang="zh-CN" altLang="en-US" sz="2400" i="1">
                                              <a:latin typeface="Cambria Math" panose="02040503050406030204" pitchFamily="18" charset="0"/>
                                              <a:cs typeface="Times New Roman" panose="02020603050405020304" pitchFamily="18" charset="0"/>
                                            </a:rPr>
                                            <m:t>𝜃</m:t>
                                          </m:r>
                                        </m:e>
                                        <m:sub>
                                          <m:r>
                                            <a:rPr lang="en-US" altLang="zh-CN" sz="2400" i="1">
                                              <a:latin typeface="Cambria Math" panose="02040503050406030204" pitchFamily="18" charset="0"/>
                                              <a:cs typeface="Times New Roman" panose="02020603050405020304" pitchFamily="18" charset="0"/>
                                            </a:rPr>
                                            <m:t>𝑖</m:t>
                                          </m:r>
                                        </m:sub>
                                        <m:sup>
                                          <m:r>
                                            <a:rPr lang="en-US" altLang="zh-CN" sz="2400" i="1">
                                              <a:latin typeface="Cambria Math" panose="02040503050406030204" pitchFamily="18" charset="0"/>
                                              <a:cs typeface="Times New Roman" panose="02020603050405020304" pitchFamily="18" charset="0"/>
                                            </a:rPr>
                                            <m:t>′</m:t>
                                          </m:r>
                                        </m:sup>
                                      </m:sSubSup>
                                    </m:sub>
                                  </m:sSub>
                                </m:e>
                              </m:d>
                            </m:oMath>
                          </a14:m>
                          <a:endParaRPr lang="zh-CN" altLang="en-US" sz="2400"/>
                        </a:p>
                      </a:txBody>
                      <a:tcPr>
                        <a:solidFill>
                          <a:schemeClr val="bg1"/>
                        </a:solidFill>
                      </a:tcPr>
                    </a:tc>
                    <a:extLst>
                      <a:ext uri="{0D108BD9-81ED-4DB2-BD59-A6C34878D82A}">
                        <a16:rowId xmlns:a16="http://schemas.microsoft.com/office/drawing/2014/main" val="1191258452"/>
                      </a:ext>
                    </a:extLst>
                  </a:tr>
                  <a:tr h="567463">
                    <a:tc>
                      <a:txBody>
                        <a:bodyPr/>
                        <a:lstStyle/>
                        <a:p>
                          <a:r>
                            <a:rPr lang="en-US" altLang="zh-CN" sz="2400"/>
                            <a:t>9:</a:t>
                          </a:r>
                          <a:r>
                            <a:rPr lang="en-US" altLang="zh-CN" sz="2400" b="1" i="0" kern="1200">
                              <a:solidFill>
                                <a:schemeClr val="dk1"/>
                              </a:solidFill>
                              <a:effectLst/>
                              <a:latin typeface="+mn-lt"/>
                              <a:ea typeface="+mn-ea"/>
                              <a:cs typeface="+mn-cs"/>
                            </a:rPr>
                            <a:t>end while</a:t>
                          </a:r>
                          <a:r>
                            <a:rPr lang="en-US" altLang="zh-CN" sz="2400"/>
                            <a:t> </a:t>
                          </a:r>
                          <a:endParaRPr lang="zh-CN" altLang="en-US" sz="2400"/>
                        </a:p>
                      </a:txBody>
                      <a:tcPr>
                        <a:solidFill>
                          <a:schemeClr val="bg1"/>
                        </a:solidFill>
                      </a:tcPr>
                    </a:tc>
                    <a:extLst>
                      <a:ext uri="{0D108BD9-81ED-4DB2-BD59-A6C34878D82A}">
                        <a16:rowId xmlns:a16="http://schemas.microsoft.com/office/drawing/2014/main" val="4083612210"/>
                      </a:ext>
                    </a:extLst>
                  </a:tr>
                </a:tbl>
              </a:graphicData>
            </a:graphic>
          </p:graphicFrame>
        </mc:Choice>
        <mc:Fallback xmlns="">
          <p:graphicFrame>
            <p:nvGraphicFramePr>
              <p:cNvPr id="6" name="内容占位符 5"/>
              <p:cNvGraphicFramePr>
                <a:graphicFrameLocks noGrp="1"/>
              </p:cNvGraphicFramePr>
              <p:nvPr>
                <p:ph idx="1"/>
                <p:extLst>
                  <p:ext uri="{D42A27DB-BD31-4B8C-83A1-F6EECF244321}">
                    <p14:modId xmlns:p14="http://schemas.microsoft.com/office/powerpoint/2010/main" val="3919650861"/>
                  </p:ext>
                </p:extLst>
              </p:nvPr>
            </p:nvGraphicFramePr>
            <p:xfrm>
              <a:off x="246185" y="253122"/>
              <a:ext cx="11043138" cy="6313440"/>
            </p:xfrm>
            <a:graphic>
              <a:graphicData uri="http://schemas.openxmlformats.org/drawingml/2006/table">
                <a:tbl>
                  <a:tblPr firstRow="1" bandRow="1">
                    <a:tableStyleId>{5C22544A-7EE6-4342-B048-85BDC9FD1C3A}</a:tableStyleId>
                  </a:tblPr>
                  <a:tblGrid>
                    <a:gridCol w="11043138">
                      <a:extLst>
                        <a:ext uri="{9D8B030D-6E8A-4147-A177-3AD203B41FA5}">
                          <a16:colId xmlns:a16="http://schemas.microsoft.com/office/drawing/2014/main" val="1082149636"/>
                        </a:ext>
                      </a:extLst>
                    </a:gridCol>
                  </a:tblGrid>
                  <a:tr h="567463">
                    <a:tc>
                      <a:txBody>
                        <a:bodyPr/>
                        <a:lstStyle/>
                        <a:p>
                          <a:endParaRPr lang="zh-CN"/>
                        </a:p>
                      </a:txBody>
                      <a:tcPr>
                        <a:blipFill>
                          <a:blip r:embed="rId3"/>
                          <a:stretch>
                            <a:fillRect l="-55" t="-6452" r="-276" b="-1020430"/>
                          </a:stretch>
                        </a:blipFill>
                      </a:tcPr>
                    </a:tc>
                    <a:extLst>
                      <a:ext uri="{0D108BD9-81ED-4DB2-BD59-A6C34878D82A}">
                        <a16:rowId xmlns:a16="http://schemas.microsoft.com/office/drawing/2014/main" val="1772828395"/>
                      </a:ext>
                    </a:extLst>
                  </a:tr>
                  <a:tr h="567463">
                    <a:tc>
                      <a:txBody>
                        <a:bodyPr/>
                        <a:lstStyle/>
                        <a:p>
                          <a:endParaRPr lang="zh-CN"/>
                        </a:p>
                      </a:txBody>
                      <a:tcPr>
                        <a:blipFill>
                          <a:blip r:embed="rId3"/>
                          <a:stretch>
                            <a:fillRect l="-55" t="-106452" r="-276" b="-920430"/>
                          </a:stretch>
                        </a:blipFill>
                      </a:tcPr>
                    </a:tc>
                    <a:extLst>
                      <a:ext uri="{0D108BD9-81ED-4DB2-BD59-A6C34878D82A}">
                        <a16:rowId xmlns:a16="http://schemas.microsoft.com/office/drawing/2014/main" val="2528009637"/>
                      </a:ext>
                    </a:extLst>
                  </a:tr>
                  <a:tr h="567463">
                    <a:tc>
                      <a:txBody>
                        <a:bodyPr/>
                        <a:lstStyle/>
                        <a:p>
                          <a:endParaRPr lang="zh-CN"/>
                        </a:p>
                      </a:txBody>
                      <a:tcPr>
                        <a:blipFill>
                          <a:blip r:embed="rId3"/>
                          <a:stretch>
                            <a:fillRect l="-55" t="-204255" r="-276" b="-810638"/>
                          </a:stretch>
                        </a:blipFill>
                      </a:tcPr>
                    </a:tc>
                    <a:extLst>
                      <a:ext uri="{0D108BD9-81ED-4DB2-BD59-A6C34878D82A}">
                        <a16:rowId xmlns:a16="http://schemas.microsoft.com/office/drawing/2014/main" val="1037199358"/>
                      </a:ext>
                    </a:extLst>
                  </a:tr>
                  <a:tr h="567463">
                    <a:tc>
                      <a:txBody>
                        <a:bodyPr/>
                        <a:lstStyle/>
                        <a:p>
                          <a:r>
                            <a:rPr lang="en-US" altLang="zh-CN" sz="2400" smtClean="0"/>
                            <a:t>2:</a:t>
                          </a:r>
                          <a:r>
                            <a:rPr lang="en-US" altLang="zh-CN" sz="2400" b="1" i="0" kern="1200" smtClean="0">
                              <a:solidFill>
                                <a:schemeClr val="dk1"/>
                              </a:solidFill>
                              <a:effectLst/>
                              <a:latin typeface="+mn-lt"/>
                              <a:ea typeface="+mn-ea"/>
                              <a:cs typeface="+mn-cs"/>
                            </a:rPr>
                            <a:t>while </a:t>
                          </a:r>
                          <a:r>
                            <a:rPr lang="en-US" altLang="zh-CN" sz="2400" b="0" i="0" kern="1200" smtClean="0">
                              <a:solidFill>
                                <a:schemeClr val="dk1"/>
                              </a:solidFill>
                              <a:effectLst/>
                              <a:latin typeface="+mn-lt"/>
                              <a:ea typeface="+mn-ea"/>
                              <a:cs typeface="+mn-cs"/>
                            </a:rPr>
                            <a:t>not done </a:t>
                          </a:r>
                          <a:r>
                            <a:rPr lang="en-US" altLang="zh-CN" sz="2400" b="1" i="0" kern="1200" smtClean="0">
                              <a:solidFill>
                                <a:schemeClr val="dk1"/>
                              </a:solidFill>
                              <a:effectLst/>
                              <a:latin typeface="+mn-lt"/>
                              <a:ea typeface="+mn-ea"/>
                              <a:cs typeface="+mn-cs"/>
                            </a:rPr>
                            <a:t>do</a:t>
                          </a:r>
                          <a:r>
                            <a:rPr lang="en-US" altLang="zh-CN" sz="2400" smtClean="0"/>
                            <a:t> </a:t>
                          </a:r>
                          <a:endParaRPr lang="zh-CN" altLang="en-US" sz="2400"/>
                        </a:p>
                      </a:txBody>
                      <a:tcPr>
                        <a:solidFill>
                          <a:schemeClr val="bg1"/>
                        </a:solidFill>
                      </a:tcPr>
                    </a:tc>
                    <a:extLst>
                      <a:ext uri="{0D108BD9-81ED-4DB2-BD59-A6C34878D82A}">
                        <a16:rowId xmlns:a16="http://schemas.microsoft.com/office/drawing/2014/main" val="46433730"/>
                      </a:ext>
                    </a:extLst>
                  </a:tr>
                  <a:tr h="567463">
                    <a:tc>
                      <a:txBody>
                        <a:bodyPr/>
                        <a:lstStyle/>
                        <a:p>
                          <a:endParaRPr lang="zh-CN"/>
                        </a:p>
                      </a:txBody>
                      <a:tcPr>
                        <a:blipFill>
                          <a:blip r:embed="rId3"/>
                          <a:stretch>
                            <a:fillRect l="-55" t="-407527" r="-276" b="-619355"/>
                          </a:stretch>
                        </a:blipFill>
                      </a:tcPr>
                    </a:tc>
                    <a:extLst>
                      <a:ext uri="{0D108BD9-81ED-4DB2-BD59-A6C34878D82A}">
                        <a16:rowId xmlns:a16="http://schemas.microsoft.com/office/drawing/2014/main" val="1116337273"/>
                      </a:ext>
                    </a:extLst>
                  </a:tr>
                  <a:tr h="567463">
                    <a:tc>
                      <a:txBody>
                        <a:bodyPr/>
                        <a:lstStyle/>
                        <a:p>
                          <a:endParaRPr lang="zh-CN"/>
                        </a:p>
                      </a:txBody>
                      <a:tcPr>
                        <a:blipFill>
                          <a:blip r:embed="rId3"/>
                          <a:stretch>
                            <a:fillRect l="-55" t="-507527" r="-276" b="-519355"/>
                          </a:stretch>
                        </a:blipFill>
                      </a:tcPr>
                    </a:tc>
                    <a:extLst>
                      <a:ext uri="{0D108BD9-81ED-4DB2-BD59-A6C34878D82A}">
                        <a16:rowId xmlns:a16="http://schemas.microsoft.com/office/drawing/2014/main" val="22472535"/>
                      </a:ext>
                    </a:extLst>
                  </a:tr>
                  <a:tr h="567463">
                    <a:tc>
                      <a:txBody>
                        <a:bodyPr/>
                        <a:lstStyle/>
                        <a:p>
                          <a:endParaRPr lang="zh-CN"/>
                        </a:p>
                      </a:txBody>
                      <a:tcPr>
                        <a:blipFill>
                          <a:blip r:embed="rId3"/>
                          <a:stretch>
                            <a:fillRect l="-55" t="-607527" r="-276" b="-419355"/>
                          </a:stretch>
                        </a:blipFill>
                      </a:tcPr>
                    </a:tc>
                    <a:extLst>
                      <a:ext uri="{0D108BD9-81ED-4DB2-BD59-A6C34878D82A}">
                        <a16:rowId xmlns:a16="http://schemas.microsoft.com/office/drawing/2014/main" val="1241053028"/>
                      </a:ext>
                    </a:extLst>
                  </a:tr>
                  <a:tr h="567463">
                    <a:tc>
                      <a:txBody>
                        <a:bodyPr/>
                        <a:lstStyle/>
                        <a:p>
                          <a:endParaRPr lang="zh-CN"/>
                        </a:p>
                      </a:txBody>
                      <a:tcPr>
                        <a:blipFill>
                          <a:blip r:embed="rId3"/>
                          <a:stretch>
                            <a:fillRect l="-55" t="-700000" r="-276" b="-314894"/>
                          </a:stretch>
                        </a:blipFill>
                      </a:tcPr>
                    </a:tc>
                    <a:extLst>
                      <a:ext uri="{0D108BD9-81ED-4DB2-BD59-A6C34878D82A}">
                        <a16:rowId xmlns:a16="http://schemas.microsoft.com/office/drawing/2014/main" val="1155420475"/>
                      </a:ext>
                    </a:extLst>
                  </a:tr>
                  <a:tr h="567463">
                    <a:tc>
                      <a:txBody>
                        <a:bodyPr/>
                        <a:lstStyle/>
                        <a:p>
                          <a:r>
                            <a:rPr lang="en-US" altLang="zh-CN" sz="2400" smtClean="0"/>
                            <a:t>7:    </a:t>
                          </a:r>
                          <a:r>
                            <a:rPr lang="en-US" altLang="zh-CN" sz="2400" b="1" i="0" kern="1200" smtClean="0">
                              <a:solidFill>
                                <a:schemeClr val="dk1"/>
                              </a:solidFill>
                              <a:effectLst/>
                              <a:latin typeface="+mn-lt"/>
                              <a:ea typeface="+mn-ea"/>
                              <a:cs typeface="+mn-cs"/>
                            </a:rPr>
                            <a:t>end for</a:t>
                          </a:r>
                          <a:r>
                            <a:rPr lang="en-US" altLang="zh-CN" sz="2400" smtClean="0"/>
                            <a:t> </a:t>
                          </a:r>
                          <a:endParaRPr lang="zh-CN" altLang="en-US" sz="2400"/>
                        </a:p>
                      </a:txBody>
                      <a:tcPr>
                        <a:solidFill>
                          <a:schemeClr val="bg1"/>
                        </a:solidFill>
                      </a:tcPr>
                    </a:tc>
                    <a:extLst>
                      <a:ext uri="{0D108BD9-81ED-4DB2-BD59-A6C34878D82A}">
                        <a16:rowId xmlns:a16="http://schemas.microsoft.com/office/drawing/2014/main" val="3421055682"/>
                      </a:ext>
                    </a:extLst>
                  </a:tr>
                  <a:tr h="638810">
                    <a:tc>
                      <a:txBody>
                        <a:bodyPr/>
                        <a:lstStyle/>
                        <a:p>
                          <a:endParaRPr lang="zh-CN"/>
                        </a:p>
                      </a:txBody>
                      <a:tcPr>
                        <a:blipFill>
                          <a:blip r:embed="rId3"/>
                          <a:stretch>
                            <a:fillRect l="-55" t="-804762" r="-276" b="-93333"/>
                          </a:stretch>
                        </a:blipFill>
                      </a:tcPr>
                    </a:tc>
                    <a:extLst>
                      <a:ext uri="{0D108BD9-81ED-4DB2-BD59-A6C34878D82A}">
                        <a16:rowId xmlns:a16="http://schemas.microsoft.com/office/drawing/2014/main" val="1191258452"/>
                      </a:ext>
                    </a:extLst>
                  </a:tr>
                  <a:tr h="567463">
                    <a:tc>
                      <a:txBody>
                        <a:bodyPr/>
                        <a:lstStyle/>
                        <a:p>
                          <a:r>
                            <a:rPr lang="en-US" altLang="zh-CN" sz="2400" smtClean="0"/>
                            <a:t>9:</a:t>
                          </a:r>
                          <a:r>
                            <a:rPr lang="en-US" altLang="zh-CN" sz="2400" b="1" i="0" kern="1200" smtClean="0">
                              <a:solidFill>
                                <a:schemeClr val="dk1"/>
                              </a:solidFill>
                              <a:effectLst/>
                              <a:latin typeface="+mn-lt"/>
                              <a:ea typeface="+mn-ea"/>
                              <a:cs typeface="+mn-cs"/>
                            </a:rPr>
                            <a:t>end while</a:t>
                          </a:r>
                          <a:r>
                            <a:rPr lang="en-US" altLang="zh-CN" sz="2400" smtClean="0"/>
                            <a:t> </a:t>
                          </a:r>
                          <a:endParaRPr lang="zh-CN" altLang="en-US" sz="2400"/>
                        </a:p>
                      </a:txBody>
                      <a:tcPr>
                        <a:solidFill>
                          <a:schemeClr val="bg1"/>
                        </a:solidFill>
                      </a:tcPr>
                    </a:tc>
                    <a:extLst>
                      <a:ext uri="{0D108BD9-81ED-4DB2-BD59-A6C34878D82A}">
                        <a16:rowId xmlns:a16="http://schemas.microsoft.com/office/drawing/2014/main" val="4083612210"/>
                      </a:ext>
                    </a:extLst>
                  </a:tr>
                </a:tbl>
              </a:graphicData>
            </a:graphic>
          </p:graphicFrame>
        </mc:Fallback>
      </mc:AlternateContent>
    </p:spTree>
    <p:extLst>
      <p:ext uri="{BB962C8B-B14F-4D97-AF65-F5344CB8AC3E}">
        <p14:creationId xmlns:p14="http://schemas.microsoft.com/office/powerpoint/2010/main" val="29321538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1664</TotalTime>
  <Words>1653</Words>
  <Application>Microsoft Office PowerPoint</Application>
  <PresentationFormat>宽屏</PresentationFormat>
  <Paragraphs>157</Paragraphs>
  <Slides>18</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微軟正黑體</vt:lpstr>
      <vt:lpstr>等线</vt:lpstr>
      <vt:lpstr>等线 Light</vt:lpstr>
      <vt:lpstr>Arial</vt:lpstr>
      <vt:lpstr>Cambria Math</vt:lpstr>
      <vt:lpstr>Times New Roman</vt:lpstr>
      <vt:lpstr>Office 主题​​</vt:lpstr>
      <vt:lpstr>Model-Agnostic Meta-Learning for Fast Adaptation of Deep Networks and Meta-learning with latent embedding optimization  </vt:lpstr>
      <vt:lpstr>Content</vt:lpstr>
      <vt:lpstr>1.MAML</vt:lpstr>
      <vt:lpstr>Meta Learning</vt:lpstr>
      <vt:lpstr>1.MAML</vt:lpstr>
      <vt:lpstr>1.MAML</vt:lpstr>
      <vt:lpstr>1.MAML</vt:lpstr>
      <vt:lpstr>1.MAML</vt:lpstr>
      <vt:lpstr>PowerPoint 演示文稿</vt:lpstr>
      <vt:lpstr>1.MAML</vt:lpstr>
      <vt:lpstr>2.LEO</vt:lpstr>
      <vt:lpstr>2.LEO</vt:lpstr>
      <vt:lpstr>2.LEO</vt:lpstr>
      <vt:lpstr>2.LEO</vt:lpstr>
      <vt:lpstr>2.LEO</vt:lpstr>
      <vt:lpstr>2.LEO</vt:lpstr>
      <vt:lpstr>PowerPoint 演示文稿</vt:lpstr>
      <vt:lpstr>2.LEO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Meta-learning with  Differentiable Convex Optimization</dc:title>
  <dc:creator>lenovo</dc:creator>
  <cp:lastModifiedBy>91524</cp:lastModifiedBy>
  <cp:revision>91</cp:revision>
  <dcterms:created xsi:type="dcterms:W3CDTF">2019-10-05T08:22:56Z</dcterms:created>
  <dcterms:modified xsi:type="dcterms:W3CDTF">2019-11-18T13:12:01Z</dcterms:modified>
</cp:coreProperties>
</file>