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9" r:id="rId20"/>
    <p:sldId id="280"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429" autoAdjust="0"/>
  </p:normalViewPr>
  <p:slideViewPr>
    <p:cSldViewPr snapToGrid="0">
      <p:cViewPr>
        <p:scale>
          <a:sx n="66" d="100"/>
          <a:sy n="66" d="100"/>
        </p:scale>
        <p:origin x="16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2019/7/30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lvl="0" eaLnBrk="1" hangingPunct="1"/>
            <a:r>
              <a:rPr lang="zh-CN" altLang="zh-CN" dirty="0"/>
              <a:t>实际上是对做的内容的定义做了精确。</a:t>
            </a:r>
            <a:r>
              <a:rPr lang="en-US" altLang="zh-CN" dirty="0"/>
              <a:t>speaker recognition(</a:t>
            </a:r>
            <a:r>
              <a:rPr lang="zh-CN" altLang="en-US" dirty="0"/>
              <a:t>说话人识别，也叫声纹识别</a:t>
            </a:r>
            <a:r>
              <a:rPr lang="en-US" altLang="zh-CN" dirty="0"/>
              <a:t>)</a:t>
            </a:r>
            <a:r>
              <a:rPr lang="zh-CN" altLang="en-US" dirty="0"/>
              <a:t>包含两个部分，一部分为</a:t>
            </a:r>
            <a:r>
              <a:rPr lang="en-US" altLang="zh-CN" dirty="0"/>
              <a:t>speaker identification</a:t>
            </a:r>
            <a:r>
              <a:rPr lang="zh-CN" altLang="en-US" dirty="0"/>
              <a:t>（说话人辨认），辨识出是哪一个说话人，属于多分类问题。另一部分为</a:t>
            </a:r>
            <a:r>
              <a:rPr lang="en-US" altLang="zh-CN" dirty="0"/>
              <a:t>speaker verification</a:t>
            </a:r>
            <a:r>
              <a:rPr lang="zh-CN" altLang="en-US" dirty="0"/>
              <a:t>（说话人确认），判断是不是这一个说话人，是二分类问题。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sym typeface="+mn-ea"/>
              </a:rPr>
              <a:t>采用深度卷积网络（CNN）用以语音特征提取和说话人识别。</a:t>
            </a:r>
            <a:endParaRPr lang="zh-CN" altLang="en-US" kern="1200" dirty="0">
              <a:solidFill>
                <a:schemeClr val="tx1"/>
              </a:solidFill>
              <a:latin typeface="+mn-lt"/>
              <a:ea typeface="+mn-ea"/>
              <a:cs typeface="+mn-cs"/>
            </a:endParaRPr>
          </a:p>
          <a:p>
            <a:pPr lvl="0" eaLnBrk="1" hangingPunct="1"/>
            <a:r>
              <a:rPr lang="zh-CN" altLang="en-US" dirty="0">
                <a:sym typeface="+mn-ea"/>
              </a:rPr>
              <a:t>所有语音设置为单声道，</a:t>
            </a:r>
            <a:r>
              <a:rPr lang="en-US" altLang="zh-CN" dirty="0">
                <a:sym typeface="+mn-ea"/>
              </a:rPr>
              <a:t>16</a:t>
            </a:r>
            <a:r>
              <a:rPr lang="zh-CN" altLang="en-US" dirty="0">
                <a:sym typeface="+mn-ea"/>
              </a:rPr>
              <a:t>位深度，</a:t>
            </a:r>
            <a:r>
              <a:rPr lang="en-US" altLang="zh-CN" dirty="0">
                <a:sym typeface="+mn-ea"/>
              </a:rPr>
              <a:t>8000Hz</a:t>
            </a:r>
            <a:r>
              <a:rPr lang="zh-CN" altLang="en-US" dirty="0">
                <a:sym typeface="+mn-ea"/>
              </a:rPr>
              <a:t>采样率，采用汉明窗，以</a:t>
            </a:r>
            <a:r>
              <a:rPr lang="en-US" altLang="zh-CN" dirty="0">
                <a:sym typeface="+mn-ea"/>
              </a:rPr>
              <a:t>25ms</a:t>
            </a:r>
            <a:r>
              <a:rPr lang="zh-CN" altLang="en-US" dirty="0">
                <a:sym typeface="+mn-ea"/>
              </a:rPr>
              <a:t>的窗长，</a:t>
            </a:r>
            <a:r>
              <a:rPr lang="en-US" altLang="zh-CN" dirty="0">
                <a:sym typeface="+mn-ea"/>
              </a:rPr>
              <a:t>10ms</a:t>
            </a:r>
            <a:r>
              <a:rPr lang="zh-CN" altLang="en-US" dirty="0">
                <a:sym typeface="+mn-ea"/>
              </a:rPr>
              <a:t>的窗移在语音频谱滑动获得声谱（对</a:t>
            </a:r>
            <a:r>
              <a:rPr lang="en-US" altLang="zh-CN" dirty="0">
                <a:sym typeface="+mn-ea"/>
              </a:rPr>
              <a:t>3s</a:t>
            </a:r>
            <a:r>
              <a:rPr lang="zh-CN" altLang="en-US" dirty="0">
                <a:sym typeface="+mn-ea"/>
              </a:rPr>
              <a:t>的语音，产生</a:t>
            </a:r>
            <a:r>
              <a:rPr lang="en-US" altLang="zh-CN" dirty="0">
                <a:sym typeface="+mn-ea"/>
              </a:rPr>
              <a:t>512*300</a:t>
            </a:r>
            <a:r>
              <a:rPr lang="zh-CN" altLang="en-US" dirty="0">
                <a:sym typeface="+mn-ea"/>
              </a:rPr>
              <a:t>的声谱）。</a:t>
            </a:r>
            <a:endParaRPr lang="en-US" altLang="zh-CN" kern="1200" dirty="0">
              <a:solidFill>
                <a:schemeClr val="tx1"/>
              </a:solidFill>
              <a:latin typeface="+mn-lt"/>
              <a:ea typeface="+mn-ea"/>
              <a:cs typeface="+mn-cs"/>
            </a:endParaRPr>
          </a:p>
          <a:p>
            <a:pPr lvl="0" eaLnBrk="1" hangingPunct="1"/>
            <a:r>
              <a:rPr lang="zh-CN" altLang="en-US" dirty="0"/>
              <a:t>规避了对语音数据的预处理，避免了可能丢失有价值的信息。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en-US" altLang="zh-CN" dirty="0"/>
              <a:t>n</a:t>
            </a:r>
            <a:r>
              <a:rPr lang="zh-CN" altLang="en-US" dirty="0"/>
              <a:t>由语音长度决定，以输入</a:t>
            </a:r>
            <a:r>
              <a:rPr lang="en-US" altLang="zh-CN" dirty="0"/>
              <a:t>3s</a:t>
            </a:r>
            <a:r>
              <a:rPr lang="zh-CN" altLang="en-US" dirty="0"/>
              <a:t>的语音长度为例，</a:t>
            </a:r>
            <a:r>
              <a:rPr lang="en-US" altLang="zh-CN" dirty="0"/>
              <a:t>n=8.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sym typeface="+mn-ea"/>
              </a:rPr>
              <a:t>训练基于深度学习工具包</a:t>
            </a:r>
            <a:r>
              <a:rPr lang="en-US" altLang="zh-CN" dirty="0">
                <a:sym typeface="+mn-ea"/>
              </a:rPr>
              <a:t>MatConvNet</a:t>
            </a:r>
            <a:r>
              <a:rPr lang="zh-CN" altLang="en-US" dirty="0">
                <a:sym typeface="+mn-ea"/>
              </a:rPr>
              <a:t>，网络的训练采用批量标准化的方法，所需参数（权重、衰减、学习率）都由工具包提供。开始是利用</a:t>
            </a:r>
            <a:r>
              <a:rPr lang="en-US" altLang="zh-CN" dirty="0">
                <a:sym typeface="+mn-ea"/>
              </a:rPr>
              <a:t>softmax</a:t>
            </a:r>
            <a:r>
              <a:rPr lang="zh-CN" altLang="en-US" dirty="0">
                <a:sym typeface="+mn-ea"/>
              </a:rPr>
              <a:t>进行预训练初始化网络的权重，也就是进行多分类训练，然后对模型进行微调。</a:t>
            </a:r>
          </a:p>
          <a:p>
            <a:pPr lvl="0" eaLnBrk="1" hangingPunct="1"/>
            <a:r>
              <a:rPr lang="zh-CN" altLang="en-US" dirty="0">
                <a:sym typeface="+mn-ea"/>
              </a:rPr>
              <a:t>训练好的语音频谱会映射到一紧凑的欧式空间，距离度量用来评估说话人之间的相似性。</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t>由于平均池化层</a:t>
            </a:r>
            <a:r>
              <a:rPr lang="en-US" altLang="zh-CN" dirty="0"/>
              <a:t>apool6</a:t>
            </a:r>
            <a:r>
              <a:rPr lang="zh-CN" altLang="en-US" dirty="0"/>
              <a:t>的存在，在测试阶段允许输入不同长度的语音。</a:t>
            </a:r>
          </a:p>
          <a:p>
            <a:pPr lvl="0" eaLnBrk="1" hangingPunct="1"/>
            <a:r>
              <a:rPr lang="zh-CN" altLang="en-US" dirty="0">
                <a:sym typeface="+mn-ea"/>
              </a:rPr>
              <a:t>通过改变平均池化层</a:t>
            </a:r>
            <a:r>
              <a:rPr lang="en-US" altLang="zh-CN" dirty="0">
                <a:sym typeface="+mn-ea"/>
              </a:rPr>
              <a:t>(dimention:1*n)</a:t>
            </a:r>
            <a:r>
              <a:rPr lang="zh-CN" altLang="en-US" dirty="0">
                <a:sym typeface="+mn-ea"/>
              </a:rPr>
              <a:t>的大小，可以一次评估整段测试语音。而传统的方法是将语音整合成相同的长度作为输入。</a:t>
            </a:r>
          </a:p>
          <a:p>
            <a:pPr indent="0" eaLnBrk="1" hangingPunct="1">
              <a:buNone/>
            </a:pPr>
            <a:r>
              <a:rPr lang="zh-CN" altLang="en-US" dirty="0">
                <a:sym typeface="+mn-ea"/>
              </a:rPr>
              <a:t>输出为该段语音的得分和对应说话人的标签信息。</a:t>
            </a:r>
            <a:endParaRPr lang="zh-CN" altLang="en-US" kern="1200" dirty="0">
              <a:solidFill>
                <a:schemeClr val="tx1"/>
              </a:solidFill>
              <a:latin typeface="+mn-lt"/>
              <a:ea typeface="+mn-ea"/>
              <a:cs typeface="+mn-cs"/>
            </a:endParaRPr>
          </a:p>
          <a:p>
            <a:pPr eaLnBrk="1" hangingPunct="1">
              <a:buChar char="•"/>
            </a:pPr>
            <a:endParaRPr lang="zh-CN" altLang="en-US" kern="1200" dirty="0">
              <a:solidFill>
                <a:schemeClr val="tx1"/>
              </a:solidFill>
              <a:latin typeface="+mn-lt"/>
              <a:ea typeface="+mn-ea"/>
              <a:cs typeface="+mn-cs"/>
            </a:endParaRPr>
          </a:p>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t>通过录音获得五个人的音频数据，设置为16kHz采样率，16位深度，单声道。</a:t>
            </a:r>
          </a:p>
          <a:p>
            <a:pPr lvl="0" eaLnBrk="1" hangingPunct="1"/>
            <a:r>
              <a:rPr lang="zh-CN" altLang="en-US" dirty="0"/>
              <a:t>实验进行了两次，第一次将语音分割为任意长度（10-20s每段）进行测试。</a:t>
            </a:r>
          </a:p>
          <a:p>
            <a:pPr lvl="0" eaLnBrk="1" hangingPunct="1"/>
            <a:r>
              <a:rPr lang="zh-CN" altLang="en-US" dirty="0"/>
              <a:t>第二次将语音分割为3s每段。测试较短长度下识别的准确率。</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kern="1200" dirty="0">
                <a:solidFill>
                  <a:schemeClr val="tx1"/>
                </a:solidFill>
                <a:latin typeface="+mn-lt"/>
                <a:ea typeface="+mn-ea"/>
                <a:cs typeface="+mn-cs"/>
              </a:rPr>
              <a:t>相较于前面介绍的网络，该网络层数更少，但是网络结构大同小异。</a:t>
            </a:r>
          </a:p>
          <a:p>
            <a:pPr lvl="0" eaLnBrk="1" hangingPunct="1"/>
            <a:r>
              <a:rPr lang="zh-CN" altLang="en-US" kern="1200" dirty="0">
                <a:solidFill>
                  <a:schemeClr val="tx1"/>
                </a:solidFill>
                <a:latin typeface="+mn-lt"/>
                <a:ea typeface="+mn-ea"/>
                <a:cs typeface="+mn-cs"/>
              </a:rPr>
              <a:t>该网络也是利用声谱图作为整个网络的输入。规避了对语音进行预处理的过程，避免了丢失有效信息。</a:t>
            </a:r>
          </a:p>
          <a:p>
            <a:pPr lvl="0" eaLnBrk="1" hangingPunct="1"/>
            <a:r>
              <a:rPr lang="zh-CN" altLang="en-US" dirty="0"/>
              <a:t>每一个卷积层后都有一个最大池化层，为了预防过拟合，加入了下采样层，将采样率为</a:t>
            </a:r>
            <a:r>
              <a:rPr lang="en-US" altLang="zh-CN" dirty="0"/>
              <a:t>0.5</a:t>
            </a:r>
            <a:r>
              <a:rPr lang="zh-CN" altLang="en-US" dirty="0"/>
              <a:t>。</a:t>
            </a:r>
          </a:p>
          <a:p>
            <a:pPr lvl="0" eaLnBrk="1" hangingPunct="1"/>
            <a:r>
              <a:rPr lang="zh-CN" altLang="en-US" dirty="0"/>
              <a:t>采用线性单元作为所有层的激活函数</a:t>
            </a:r>
            <a:r>
              <a:rPr lang="zh-CN" altLang="en-US" dirty="0" smtClean="0"/>
              <a:t>。常用的线性激活函数由</a:t>
            </a:r>
            <a:r>
              <a:rPr lang="en-US" altLang="zh-CN" dirty="0" err="1" smtClean="0"/>
              <a:t>relu</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732698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t>训练策略：使用具有牛顿动量（是</a:t>
            </a:r>
            <a:r>
              <a:rPr lang="en-US" altLang="zh-CN" dirty="0"/>
              <a:t>momentum</a:t>
            </a:r>
            <a:r>
              <a:rPr lang="zh-CN" altLang="en-US" dirty="0"/>
              <a:t>的变种，优化过程中用到的一个参数）的小批量梯度下降（批量大小128）训练网络，使用交叉熵作为损失函数。</a:t>
            </a:r>
          </a:p>
          <a:p>
            <a:pPr lvl="0" eaLnBrk="1" hangingPunct="1"/>
            <a:r>
              <a:rPr lang="zh-CN" altLang="en-US" dirty="0">
                <a:sym typeface="+mn-ea"/>
              </a:rPr>
              <a:t>输出：采用</a:t>
            </a:r>
            <a:r>
              <a:rPr lang="en-US" altLang="zh-CN" dirty="0">
                <a:sym typeface="+mn-ea"/>
              </a:rPr>
              <a:t>softmax</a:t>
            </a:r>
            <a:r>
              <a:rPr lang="zh-CN" altLang="en-US" dirty="0">
                <a:sym typeface="+mn-ea"/>
              </a:rPr>
              <a:t>层作为整个网络的输出，其中</a:t>
            </a:r>
            <a:r>
              <a:rPr lang="en-US" altLang="zh-CN" dirty="0">
                <a:sym typeface="+mn-ea"/>
              </a:rPr>
              <a:t>ns</a:t>
            </a:r>
            <a:r>
              <a:rPr lang="zh-CN" altLang="en-US" dirty="0">
                <a:sym typeface="+mn-ea"/>
              </a:rPr>
              <a:t>就是用于辨认的所有的说话人的数目。</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miter lim="800000"/>
          </a:ln>
        </p:spPr>
      </p:sp>
      <p:sp>
        <p:nvSpPr>
          <p:cNvPr id="41987"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miter lim="800000"/>
          </a:ln>
        </p:spPr>
      </p:sp>
      <p:sp>
        <p:nvSpPr>
          <p:cNvPr id="8195" name="文本占位符 2"/>
          <p:cNvSpPr>
            <a:spLocks noGrp="1"/>
          </p:cNvSpPr>
          <p:nvPr>
            <p:ph type="body"/>
          </p:nvPr>
        </p:nvSpPr>
        <p:spPr/>
        <p:txBody>
          <a:bodyPr wrap="square" lIns="91440" tIns="45720" rIns="91440" bIns="45720" anchor="t"/>
          <a:lstStyle/>
          <a:p>
            <a:pPr lvl="0" eaLnBrk="1" hangingPunct="1"/>
            <a:r>
              <a:rPr lang="zh-CN" altLang="en-US" dirty="0">
                <a:sym typeface="+mn-ea"/>
              </a:rPr>
              <a:t>传统的说话人识别方法包括：矢量量化、高斯混合模型、支持向量机，这里着重介绍基于高斯混合模型的说话人辨认方法。</a:t>
            </a:r>
          </a:p>
          <a:p>
            <a:pPr lvl="0" eaLnBrk="1" hangingPunct="1"/>
            <a:r>
              <a:rPr lang="zh-CN" altLang="en-US" dirty="0">
                <a:sym typeface="+mn-ea"/>
              </a:rPr>
              <a:t>基于高斯混合模型的说话人识别方法通常包括以下几个步骤：预处理、特征提取、训练模型、识别。</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zh-CN" altLang="en-US" b="1" dirty="0">
                <a:solidFill>
                  <a:srgbClr val="080808"/>
                </a:solidFill>
                <a:ea typeface="黑体" panose="02010609060101010101" pitchFamily="49" charset="-122"/>
                <a:sym typeface="+mn-ea"/>
              </a:rPr>
              <a:t>预处理包括预加重、加窗和分帧、端点检测</a:t>
            </a:r>
            <a:r>
              <a:rPr lang="zh-CN" altLang="en-US" dirty="0">
                <a:solidFill>
                  <a:srgbClr val="080808"/>
                </a:solidFill>
                <a:ea typeface="黑体" panose="02010609060101010101" pitchFamily="49" charset="-122"/>
                <a:sym typeface="+mn-ea"/>
              </a:rPr>
              <a:t>三个主要步骤。</a:t>
            </a:r>
          </a:p>
          <a:p>
            <a:pPr lvl="0" eaLnBrk="1" hangingPunct="1"/>
            <a:r>
              <a:rPr lang="zh-CN" altLang="en-US" b="1" dirty="0">
                <a:sym typeface="+mn-ea"/>
              </a:rPr>
              <a:t>预加重</a:t>
            </a:r>
            <a:r>
              <a:rPr lang="zh-CN" altLang="en-US" dirty="0">
                <a:sym typeface="+mn-ea"/>
              </a:rPr>
              <a:t>：采用一阶有限响应高通滤波器来实现，使得整个语音频谱变得平坦。</a:t>
            </a:r>
            <a:endParaRPr lang="zh-CN" altLang="en-US" kern="1200" dirty="0">
              <a:solidFill>
                <a:schemeClr val="tx1"/>
              </a:solidFill>
              <a:latin typeface="+mn-lt"/>
              <a:ea typeface="+mn-ea"/>
              <a:cs typeface="+mn-cs"/>
            </a:endParaRPr>
          </a:p>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zh-CN" altLang="en-US" b="1" dirty="0">
                <a:sym typeface="宋体" panose="02010600030101010101" pitchFamily="2" charset="-122"/>
              </a:rPr>
              <a:t>加窗和分帧：</a:t>
            </a:r>
            <a:r>
              <a:rPr lang="zh-CN" altLang="en-US" dirty="0">
                <a:sym typeface="+mn-ea"/>
              </a:rPr>
              <a:t>利用语音信号</a:t>
            </a:r>
            <a:r>
              <a:rPr lang="zh-CN" altLang="en-US" b="1" dirty="0">
                <a:sym typeface="+mn-ea"/>
              </a:rPr>
              <a:t>短时</a:t>
            </a:r>
            <a:r>
              <a:rPr lang="zh-CN" altLang="en-US" dirty="0">
                <a:sym typeface="+mn-ea"/>
              </a:rPr>
              <a:t>（</a:t>
            </a:r>
            <a:r>
              <a:rPr lang="en-US" altLang="zh-CN" dirty="0">
                <a:sym typeface="+mn-ea"/>
              </a:rPr>
              <a:t>10-30ms</a:t>
            </a:r>
            <a:r>
              <a:rPr lang="zh-CN" altLang="en-US" dirty="0">
                <a:sym typeface="+mn-ea"/>
              </a:rPr>
              <a:t>）</a:t>
            </a:r>
            <a:r>
              <a:rPr lang="zh-CN" altLang="en-US" b="1" dirty="0">
                <a:sym typeface="+mn-ea"/>
              </a:rPr>
              <a:t>平稳</a:t>
            </a:r>
            <a:r>
              <a:rPr lang="zh-CN" altLang="en-US" dirty="0">
                <a:sym typeface="+mn-ea"/>
              </a:rPr>
              <a:t>特性，</a:t>
            </a:r>
            <a:r>
              <a:rPr lang="zh-CN" altLang="en-US" dirty="0">
                <a:solidFill>
                  <a:srgbClr val="080808"/>
                </a:solidFill>
                <a:sym typeface="宋体" panose="02010600030101010101" pitchFamily="2" charset="-122"/>
              </a:rPr>
              <a:t>分帧是利用一个可移动的有限长度的窗口在原始语音信号上平滑滑动进行加权来实现，窗函数一般选择汉明窗。</a:t>
            </a:r>
          </a:p>
          <a:p>
            <a:pPr lvl="0" eaLnBrk="1" hangingPunct="1"/>
            <a:r>
              <a:rPr lang="zh-CN" altLang="en-US" b="1" dirty="0">
                <a:sym typeface="+mn-ea"/>
              </a:rPr>
              <a:t>端点检测技术：</a:t>
            </a:r>
            <a:r>
              <a:rPr lang="zh-CN" altLang="en-US" dirty="0">
                <a:sym typeface="+mn-ea"/>
              </a:rPr>
              <a:t>找到语音段的起止点，</a:t>
            </a:r>
            <a:r>
              <a:rPr lang="zh-CN" altLang="zh-CN" dirty="0">
                <a:solidFill>
                  <a:srgbClr val="080808"/>
                </a:solidFill>
                <a:ea typeface="黑体" panose="02010609060101010101" pitchFamily="49" charset="-122"/>
                <a:sym typeface="宋体" panose="02010600030101010101" pitchFamily="2" charset="-122"/>
              </a:rPr>
              <a:t>常用的方法是基于</a:t>
            </a:r>
            <a:r>
              <a:rPr lang="zh-CN" altLang="zh-CN" b="1" dirty="0">
                <a:solidFill>
                  <a:srgbClr val="080808"/>
                </a:solidFill>
                <a:ea typeface="黑体" panose="02010609060101010101" pitchFamily="49" charset="-122"/>
                <a:sym typeface="宋体" panose="02010600030101010101" pitchFamily="2" charset="-122"/>
              </a:rPr>
              <a:t>短时能量和短时过零率的双门限法</a:t>
            </a:r>
            <a:endParaRPr lang="zh-CN" altLang="en-US" kern="1200" dirty="0">
              <a:solidFill>
                <a:schemeClr val="tx1"/>
              </a:solidFill>
              <a:latin typeface="+mn-lt"/>
              <a:ea typeface="+mn-ea"/>
              <a:cs typeface="+mn-cs"/>
            </a:endParaRPr>
          </a:p>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zh-CN" altLang="en-US" dirty="0"/>
              <a:t>特征提取：通常提取的特征有线性倒谱系数和梅尔倒谱系数，但是梅尔倒谱系数的抗噪性能更好。</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zh-CN" altLang="en-US" dirty="0">
                <a:sym typeface="+mn-ea"/>
              </a:rPr>
              <a:t>通过</a:t>
            </a:r>
            <a:r>
              <a:rPr lang="en-US" altLang="zh-CN" dirty="0">
                <a:sym typeface="+mn-ea"/>
              </a:rPr>
              <a:t>K</a:t>
            </a:r>
            <a:r>
              <a:rPr lang="zh-CN" altLang="en-US" dirty="0">
                <a:sym typeface="+mn-ea"/>
              </a:rPr>
              <a:t>均值聚类得到</a:t>
            </a:r>
            <a:r>
              <a:rPr lang="en-US" altLang="zh-CN" dirty="0">
                <a:sym typeface="+mn-ea"/>
              </a:rPr>
              <a:t>GMM</a:t>
            </a:r>
            <a:r>
              <a:rPr lang="zh-CN" altLang="en-US" dirty="0">
                <a:sym typeface="+mn-ea"/>
              </a:rPr>
              <a:t>参数的初始值，再通过</a:t>
            </a:r>
            <a:r>
              <a:rPr lang="en-US" altLang="zh-CN" dirty="0">
                <a:sym typeface="+mn-ea"/>
              </a:rPr>
              <a:t>EM</a:t>
            </a:r>
            <a:r>
              <a:rPr lang="zh-CN" altLang="en-US" dirty="0">
                <a:sym typeface="+mn-ea"/>
              </a:rPr>
              <a:t>算法迭代得到该说话人的</a:t>
            </a:r>
            <a:r>
              <a:rPr lang="en-US" altLang="zh-CN" dirty="0">
                <a:sym typeface="+mn-ea"/>
              </a:rPr>
              <a:t>GMM</a:t>
            </a:r>
            <a:r>
              <a:rPr lang="zh-CN" altLang="en-US" dirty="0">
                <a:sym typeface="+mn-ea"/>
              </a:rPr>
              <a:t>参数（权值，均值矢量和协方差矩阵）</a:t>
            </a:r>
            <a:r>
              <a:rPr lang="zh-CN" altLang="en-US" dirty="0" smtClean="0">
                <a:sym typeface="+mn-ea"/>
              </a:rPr>
              <a:t>。</a:t>
            </a:r>
            <a:endParaRPr lang="en-US" altLang="zh-CN" dirty="0" smtClean="0">
              <a:sym typeface="+mn-ea"/>
            </a:endParaRPr>
          </a:p>
          <a:p>
            <a:pPr lvl="0" eaLnBrk="1" hangingPunct="1"/>
            <a:r>
              <a:rPr lang="zh-CN" altLang="en-US" dirty="0" smtClean="0">
                <a:sym typeface="+mn-ea"/>
              </a:rPr>
              <a:t>训练</a:t>
            </a:r>
            <a:r>
              <a:rPr lang="zh-CN" altLang="en-US" dirty="0">
                <a:sym typeface="+mn-ea"/>
              </a:rPr>
              <a:t>的目的为实现一个说话人对应一个</a:t>
            </a:r>
            <a:r>
              <a:rPr lang="en-US" altLang="zh-CN" dirty="0">
                <a:sym typeface="+mn-ea"/>
              </a:rPr>
              <a:t>GMM</a:t>
            </a:r>
            <a:r>
              <a:rPr lang="zh-CN" altLang="en-US" dirty="0">
                <a:sym typeface="+mn-ea"/>
              </a:rPr>
              <a:t>。</a:t>
            </a:r>
            <a:endParaRPr lang="zh-CN" altLang="en-US" kern="1200" dirty="0">
              <a:solidFill>
                <a:schemeClr val="tx1"/>
              </a:solidFill>
              <a:latin typeface="+mn-lt"/>
              <a:ea typeface="+mn-ea"/>
              <a:cs typeface="+mn-cs"/>
            </a:endParaRPr>
          </a:p>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r>
              <a:rPr lang="zh-CN" altLang="en-US" dirty="0" smtClean="0">
                <a:sym typeface="+mn-ea"/>
              </a:rPr>
              <a:t>用测试说话人的每一帧的特征矢量与训练得到的每个说话人的</a:t>
            </a:r>
            <a:r>
              <a:rPr lang="en-US" altLang="zh-CN" dirty="0" smtClean="0">
                <a:sym typeface="+mn-ea"/>
              </a:rPr>
              <a:t>GMM</a:t>
            </a:r>
            <a:r>
              <a:rPr lang="zh-CN" altLang="en-US" dirty="0" smtClean="0">
                <a:sym typeface="+mn-ea"/>
              </a:rPr>
              <a:t>进行相似度计算，</a:t>
            </a:r>
            <a:r>
              <a:rPr lang="zh-CN" altLang="en-US" dirty="0">
                <a:sym typeface="+mn-ea"/>
              </a:rPr>
              <a:t>计算最大后验概率，得到每一帧的对数得分，累加，取所有帧得分和，比较大小，分数最高则为该说话人。</a:t>
            </a:r>
          </a:p>
          <a:p>
            <a:pPr lvl="0" eaLnBrk="1" hangingPunct="1"/>
            <a:r>
              <a:rPr lang="en-US" altLang="zh-CN" dirty="0"/>
              <a:t>P</a:t>
            </a:r>
            <a:r>
              <a:rPr lang="zh-CN" altLang="en-US" dirty="0"/>
              <a:t>（</a:t>
            </a:r>
            <a:r>
              <a:rPr lang="zh-CN" altLang="en-US" dirty="0">
                <a:latin typeface="宋体" panose="02010600030101010101" pitchFamily="2" charset="-122"/>
                <a:ea typeface="宋体" panose="02010600030101010101" pitchFamily="2" charset="-122"/>
              </a:rPr>
              <a:t>λ</a:t>
            </a:r>
            <a:r>
              <a:rPr lang="en-US" altLang="zh-CN" baseline="-25000" dirty="0">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|o</a:t>
            </a:r>
            <a:r>
              <a:rPr lang="zh-CN" altLang="en-US" dirty="0"/>
              <a:t>）为该说话人是第</a:t>
            </a:r>
            <a:r>
              <a:rPr lang="en-US" altLang="zh-CN" dirty="0"/>
              <a:t>n</a:t>
            </a:r>
            <a:r>
              <a:rPr lang="zh-CN" altLang="en-US" dirty="0"/>
              <a:t>个人的后验概率（贝叶斯公式）。</a:t>
            </a:r>
            <a:r>
              <a:rPr lang="en-US" altLang="zh-CN" dirty="0"/>
              <a:t>P</a:t>
            </a:r>
            <a:r>
              <a:rPr lang="zh-CN" altLang="en-US" dirty="0"/>
              <a:t>（</a:t>
            </a:r>
            <a:r>
              <a:rPr lang="zh-CN" altLang="en-US" dirty="0">
                <a:latin typeface="宋体" panose="02010600030101010101" pitchFamily="2" charset="-122"/>
                <a:ea typeface="宋体" panose="02010600030101010101" pitchFamily="2" charset="-122"/>
              </a:rPr>
              <a:t>λ</a:t>
            </a:r>
            <a:r>
              <a:rPr lang="en-US" altLang="zh-CN" baseline="-25000" dirty="0">
                <a:latin typeface="宋体" panose="02010600030101010101" pitchFamily="2" charset="-122"/>
                <a:ea typeface="宋体" panose="02010600030101010101" pitchFamily="2" charset="-122"/>
              </a:rPr>
              <a:t>n</a:t>
            </a:r>
            <a:r>
              <a:rPr lang="zh-CN" altLang="en-US" dirty="0"/>
              <a:t>）是第</a:t>
            </a:r>
            <a:r>
              <a:rPr lang="en-US" altLang="zh-CN" dirty="0"/>
              <a:t>n</a:t>
            </a:r>
            <a:r>
              <a:rPr lang="zh-CN" altLang="en-US" dirty="0"/>
              <a:t>个人说话的先验概率。</a:t>
            </a:r>
            <a:r>
              <a:rPr lang="en-US" altLang="zh-CN" dirty="0"/>
              <a:t>P</a:t>
            </a:r>
            <a:r>
              <a:rPr lang="zh-CN" altLang="en-US" dirty="0"/>
              <a:t>（</a:t>
            </a:r>
            <a:r>
              <a:rPr lang="en-US" altLang="zh-CN" dirty="0"/>
              <a:t>o</a:t>
            </a:r>
            <a:r>
              <a:rPr lang="zh-CN" altLang="en-US" dirty="0"/>
              <a:t>）为所有说话人条件下产生特征矢量集</a:t>
            </a:r>
            <a:r>
              <a:rPr lang="en-US" altLang="zh-CN" dirty="0"/>
              <a:t>o</a:t>
            </a:r>
            <a:r>
              <a:rPr lang="zh-CN" altLang="en-US" dirty="0"/>
              <a:t>的概率。</a:t>
            </a:r>
            <a:r>
              <a:rPr lang="en-US" altLang="zh-CN" dirty="0"/>
              <a:t>o</a:t>
            </a:r>
            <a:r>
              <a:rPr lang="zh-CN" altLang="en-US" dirty="0"/>
              <a:t>为</a:t>
            </a:r>
            <a:r>
              <a:rPr lang="en-US" altLang="zh-CN" dirty="0"/>
              <a:t>k</a:t>
            </a:r>
            <a:r>
              <a:rPr lang="zh-CN" altLang="en-US" dirty="0"/>
              <a:t>维是声学特征矢量。由于每个人的</a:t>
            </a:r>
            <a:r>
              <a:rPr lang="en-US" altLang="zh-CN" dirty="0">
                <a:sym typeface="+mn-ea"/>
              </a:rPr>
              <a:t>P</a:t>
            </a:r>
            <a:r>
              <a:rPr lang="zh-CN" altLang="en-US" dirty="0">
                <a:sym typeface="+mn-ea"/>
              </a:rPr>
              <a:t>（</a:t>
            </a:r>
            <a:r>
              <a:rPr lang="zh-CN" altLang="en-US" dirty="0">
                <a:latin typeface="宋体" panose="02010600030101010101" pitchFamily="2" charset="-122"/>
                <a:ea typeface="宋体" panose="02010600030101010101" pitchFamily="2" charset="-122"/>
                <a:sym typeface="+mn-ea"/>
              </a:rPr>
              <a:t>λ</a:t>
            </a:r>
            <a:r>
              <a:rPr lang="en-US" altLang="zh-CN" baseline="-25000" dirty="0">
                <a:latin typeface="宋体" panose="02010600030101010101" pitchFamily="2" charset="-122"/>
                <a:ea typeface="宋体" panose="02010600030101010101" pitchFamily="2" charset="-122"/>
                <a:sym typeface="+mn-ea"/>
              </a:rPr>
              <a:t>n</a:t>
            </a:r>
            <a:r>
              <a:rPr lang="zh-CN" altLang="en-US" dirty="0">
                <a:sym typeface="+mn-ea"/>
              </a:rPr>
              <a:t>）和</a:t>
            </a:r>
            <a:r>
              <a:rPr lang="en-US" altLang="zh-CN" dirty="0">
                <a:sym typeface="+mn-ea"/>
              </a:rPr>
              <a:t>P</a:t>
            </a:r>
            <a:r>
              <a:rPr lang="zh-CN" altLang="en-US" dirty="0">
                <a:sym typeface="+mn-ea"/>
              </a:rPr>
              <a:t>（</a:t>
            </a:r>
            <a:r>
              <a:rPr lang="en-US" altLang="zh-CN" dirty="0">
                <a:sym typeface="+mn-ea"/>
              </a:rPr>
              <a:t>o</a:t>
            </a:r>
            <a:r>
              <a:rPr lang="zh-CN" altLang="en-US" dirty="0">
                <a:sym typeface="+mn-ea"/>
              </a:rPr>
              <a:t>）都是相同的，化简得到下面的式子。转换为最大似然准则。</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miter lim="800000"/>
          </a:ln>
        </p:spPr>
      </p:sp>
      <p:sp>
        <p:nvSpPr>
          <p:cNvPr id="19459"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2019/7/30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2019/7/30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073"/>
          <p:cNvSpPr>
            <a:spLocks noGrp="1"/>
          </p:cNvSpPr>
          <p:nvPr>
            <p:ph type="ctrTitle"/>
          </p:nvPr>
        </p:nvSpPr>
        <p:spPr>
          <a:xfrm>
            <a:off x="2209800" y="2130425"/>
            <a:ext cx="7772400" cy="1470025"/>
          </a:xfrm>
        </p:spPr>
        <p:txBody>
          <a:bodyPr vert="horz" wrap="square" lIns="91440" tIns="45720" rIns="91440" bIns="45720" anchor="ctr"/>
          <a:lstStyle/>
          <a:p>
            <a:pPr eaLnBrk="1" hangingPunct="1">
              <a:buClrTx/>
              <a:buSzTx/>
              <a:buFontTx/>
            </a:pPr>
            <a:r>
              <a:rPr lang="en-US" altLang="zh-CN" sz="4400" kern="1200" dirty="0">
                <a:latin typeface="Times New Roman" panose="02020603050405020304" charset="0"/>
                <a:ea typeface="+mj-ea"/>
                <a:cs typeface="Times New Roman" panose="02020603050405020304" charset="0"/>
              </a:rPr>
              <a:t>Speaker Identification</a:t>
            </a:r>
          </a:p>
        </p:txBody>
      </p:sp>
      <p:sp>
        <p:nvSpPr>
          <p:cNvPr id="4099" name="副标题 3074"/>
          <p:cNvSpPr>
            <a:spLocks noGrp="1"/>
          </p:cNvSpPr>
          <p:nvPr>
            <p:ph type="subTitle" idx="1"/>
          </p:nvPr>
        </p:nvSpPr>
        <p:spPr>
          <a:xfrm>
            <a:off x="2895600" y="3886200"/>
            <a:ext cx="6400800" cy="1752600"/>
          </a:xfrm>
        </p:spPr>
        <p:txBody>
          <a:bodyPr vert="horz" wrap="square" lIns="91440" tIns="45720" rIns="91440" bIns="45720" anchor="t"/>
          <a:lstStyle/>
          <a:p>
            <a:pPr algn="r" eaLnBrk="1" hangingPunct="1">
              <a:buClrTx/>
              <a:buSzTx/>
              <a:buFontTx/>
            </a:pPr>
            <a:r>
              <a:rPr lang="en-US" altLang="zh-CN" sz="3200" kern="1200" dirty="0">
                <a:latin typeface="Times New Roman" panose="02020603050405020304" charset="0"/>
                <a:ea typeface="+mn-ea"/>
                <a:cs typeface="Times New Roman" panose="02020603050405020304" charset="0"/>
              </a:rPr>
              <a:t>Reporter:Zhao Guixiao</a:t>
            </a:r>
            <a:endParaRPr lang="zh-CN" altLang="en-US" sz="3200" kern="1200" dirty="0">
              <a:latin typeface="Times New Roman" panose="02020603050405020304" charset="0"/>
              <a:ea typeface="+mn-ea"/>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147888" y="395288"/>
            <a:ext cx="7886700" cy="655637"/>
          </a:xfrm>
        </p:spPr>
        <p:txBody>
          <a:bodyPr vert="horz" wrap="square" lIns="91440" tIns="45720" rIns="91440" bIns="45720" anchor="b"/>
          <a:lstStyle/>
          <a:p>
            <a:pPr algn="l" eaLnBrk="1" hangingPunct="1"/>
            <a:r>
              <a:rPr lang="en-US" altLang="zh-CN" sz="2800" b="1" dirty="0">
                <a:latin typeface="Times New Roman" panose="02020603050405020304" charset="0"/>
                <a:ea typeface="+mn-ea"/>
                <a:cs typeface="Times New Roman" panose="02020603050405020304" charset="0"/>
                <a:sym typeface="+mn-ea"/>
              </a:rPr>
              <a:t>Deep Speaker Identification</a:t>
            </a:r>
            <a:endParaRPr lang="zh-CN" altLang="en-US" sz="2800" b="1" kern="1200" dirty="0">
              <a:latin typeface="Times New Roman" panose="02020603050405020304" charset="0"/>
              <a:ea typeface="+mj-ea"/>
              <a:cs typeface="Times New Roman" panose="02020603050405020304" charset="0"/>
            </a:endParaRPr>
          </a:p>
        </p:txBody>
      </p:sp>
      <p:sp>
        <p:nvSpPr>
          <p:cNvPr id="7171" name="文本占位符 2"/>
          <p:cNvSpPr>
            <a:spLocks noGrp="1"/>
          </p:cNvSpPr>
          <p:nvPr>
            <p:ph type="body" idx="1"/>
          </p:nvPr>
        </p:nvSpPr>
        <p:spPr>
          <a:xfrm>
            <a:off x="2147888" y="1428750"/>
            <a:ext cx="7886700" cy="4660900"/>
          </a:xfrm>
        </p:spPr>
        <p:txBody>
          <a:bodyPr vert="horz" wrap="square" lIns="91440" tIns="45720" rIns="91440" bIns="45720" anchor="t"/>
          <a:lstStyle/>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en-US" altLang="zh-CN" sz="2400" b="1" kern="1200" dirty="0">
                <a:solidFill>
                  <a:schemeClr val="tx1"/>
                </a:solidFill>
                <a:latin typeface="Times New Roman" panose="02020603050405020304" charset="0"/>
                <a:cs typeface="Times New Roman" panose="02020603050405020304" charset="0"/>
              </a:rPr>
              <a:t>Deep Convolutional Network</a:t>
            </a:r>
            <a:r>
              <a:rPr lang="en-US" altLang="zh-CN" sz="2400" kern="1200" dirty="0">
                <a:solidFill>
                  <a:schemeClr val="tx1"/>
                </a:solidFill>
                <a:latin typeface="Times New Roman" panose="02020603050405020304" charset="0"/>
                <a:cs typeface="Times New Roman" panose="02020603050405020304" charset="0"/>
              </a:rPr>
              <a:t> </a:t>
            </a:r>
            <a:r>
              <a:rPr lang="en-US" altLang="zh-CN" sz="2400" b="1" kern="1200" dirty="0">
                <a:solidFill>
                  <a:schemeClr val="tx1"/>
                </a:solidFill>
                <a:latin typeface="Times New Roman" panose="02020603050405020304" charset="0"/>
                <a:cs typeface="Times New Roman" panose="02020603050405020304" charset="0"/>
              </a:rPr>
              <a:t>(CNN)</a:t>
            </a:r>
            <a:r>
              <a:rPr lang="en-US" altLang="zh-CN" sz="2400" kern="1200" dirty="0">
                <a:solidFill>
                  <a:schemeClr val="tx1"/>
                </a:solidFill>
                <a:latin typeface="Times New Roman" panose="02020603050405020304" charset="0"/>
                <a:cs typeface="Times New Roman" panose="02020603050405020304" charset="0"/>
              </a:rPr>
              <a:t> is used for speech feature extraction and speaker identification.</a:t>
            </a:r>
          </a:p>
          <a:p>
            <a:pPr marL="285750" indent="-285750" eaLnBrk="1" hangingPunct="1">
              <a:buChar char="•"/>
            </a:pPr>
            <a:r>
              <a:rPr lang="zh-CN" altLang="en-US" sz="2400" b="1" kern="1200" dirty="0">
                <a:solidFill>
                  <a:schemeClr val="tx1"/>
                </a:solidFill>
                <a:latin typeface="Times New Roman" panose="02020603050405020304" charset="0"/>
                <a:ea typeface="+mn-ea"/>
                <a:cs typeface="Times New Roman" panose="02020603050405020304" charset="0"/>
              </a:rPr>
              <a:t>Input</a:t>
            </a:r>
            <a:r>
              <a:rPr lang="zh-CN" altLang="en-US" sz="2400" kern="1200" dirty="0">
                <a:solidFill>
                  <a:schemeClr val="tx1"/>
                </a:solidFill>
                <a:latin typeface="Times New Roman" panose="02020603050405020304" charset="0"/>
                <a:ea typeface="+mn-ea"/>
                <a:cs typeface="Times New Roman" panose="02020603050405020304" charset="0"/>
              </a:rPr>
              <a:t>: All voices are set to mono, 16-bit depth,</a:t>
            </a:r>
            <a:r>
              <a:rPr lang="en-US" altLang="zh-CN" sz="2400" kern="1200" dirty="0">
                <a:solidFill>
                  <a:schemeClr val="tx1"/>
                </a:solidFill>
                <a:latin typeface="Times New Roman" panose="02020603050405020304" charset="0"/>
                <a:ea typeface="+mn-ea"/>
                <a:cs typeface="Times New Roman" panose="02020603050405020304" charset="0"/>
              </a:rPr>
              <a:t>16000</a:t>
            </a:r>
            <a:r>
              <a:rPr lang="zh-CN" altLang="en-US" sz="2400" kern="1200" dirty="0">
                <a:solidFill>
                  <a:schemeClr val="tx1"/>
                </a:solidFill>
                <a:latin typeface="Times New Roman" panose="02020603050405020304" charset="0"/>
                <a:ea typeface="+mn-ea"/>
                <a:cs typeface="Times New Roman" panose="02020603050405020304" charset="0"/>
              </a:rPr>
              <a:t> Hz sampling rate, using Hamming window, with a window length of 25ms, 10ms window shifting in the speech spectrum to obtain the</a:t>
            </a:r>
            <a:r>
              <a:rPr lang="zh-CN" altLang="en-US" sz="2400" b="1" kern="1200" dirty="0">
                <a:solidFill>
                  <a:schemeClr val="tx1"/>
                </a:solidFill>
                <a:latin typeface="Times New Roman" panose="02020603050405020304" charset="0"/>
                <a:ea typeface="+mn-ea"/>
                <a:cs typeface="Times New Roman" panose="02020603050405020304" charset="0"/>
              </a:rPr>
              <a:t> </a:t>
            </a:r>
            <a:r>
              <a:rPr lang="en-US" altLang="zh-CN" sz="2400" b="1" kern="1200" dirty="0">
                <a:solidFill>
                  <a:schemeClr val="tx1"/>
                </a:solidFill>
                <a:latin typeface="Times New Roman" panose="02020603050405020304" charset="0"/>
                <a:ea typeface="+mn-ea"/>
                <a:cs typeface="Times New Roman" panose="02020603050405020304" charset="0"/>
              </a:rPr>
              <a:t>spectorgarms</a:t>
            </a:r>
            <a:r>
              <a:rPr lang="zh-CN" altLang="en-US" sz="2400" b="1" kern="1200" dirty="0">
                <a:solidFill>
                  <a:schemeClr val="tx1"/>
                </a:solidFill>
                <a:latin typeface="Times New Roman" panose="02020603050405020304" charset="0"/>
                <a:ea typeface="+mn-ea"/>
                <a:cs typeface="Times New Roman" panose="02020603050405020304" charset="0"/>
              </a:rPr>
              <a:t> </a:t>
            </a:r>
            <a:r>
              <a:rPr lang="zh-CN" altLang="en-US" sz="2400" kern="1200" dirty="0">
                <a:solidFill>
                  <a:schemeClr val="tx1"/>
                </a:solidFill>
                <a:latin typeface="Times New Roman" panose="02020603050405020304" charset="0"/>
                <a:ea typeface="+mn-ea"/>
                <a:cs typeface="Times New Roman" panose="02020603050405020304" charset="0"/>
              </a:rPr>
              <a:t>(for 3s voice, generating 512*300 </a:t>
            </a:r>
            <a:r>
              <a:rPr lang="en-US" altLang="zh-CN" sz="2400" kern="1200" dirty="0">
                <a:solidFill>
                  <a:schemeClr val="tx1"/>
                </a:solidFill>
                <a:latin typeface="Times New Roman" panose="02020603050405020304" charset="0"/>
                <a:ea typeface="+mn-ea"/>
                <a:cs typeface="Times New Roman" panose="02020603050405020304" charset="0"/>
              </a:rPr>
              <a:t>spectrograms</a:t>
            </a:r>
            <a:r>
              <a:rPr lang="zh-CN" altLang="en-US" sz="2400" kern="1200" dirty="0">
                <a:solidFill>
                  <a:schemeClr val="tx1"/>
                </a:solidFill>
                <a:latin typeface="Times New Roman" panose="02020603050405020304" charset="0"/>
                <a:ea typeface="+mn-ea"/>
                <a:cs typeface="Times New Roman" panose="02020603050405020304" charset="0"/>
              </a:rPr>
              <a:t>).</a:t>
            </a:r>
          </a:p>
          <a:p>
            <a:pPr marL="285750" indent="-285750" eaLnBrk="1" hangingPunct="1">
              <a:buChar char="•"/>
            </a:pPr>
            <a:r>
              <a:rPr lang="zh-CN" altLang="en-US" sz="2400" kern="1200" dirty="0">
                <a:solidFill>
                  <a:schemeClr val="tx1"/>
                </a:solidFill>
                <a:latin typeface="Times New Roman" panose="02020603050405020304" charset="0"/>
                <a:ea typeface="+mn-ea"/>
                <a:cs typeface="Times New Roman" panose="02020603050405020304" charset="0"/>
              </a:rPr>
              <a:t>It avoids the preprocessing of voice data and avoids losing valuable information.</a:t>
            </a: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r>
              <a:rPr lang="zh-CN" altLang="en-US" sz="2400" kern="1200" dirty="0">
                <a:solidFill>
                  <a:schemeClr val="tx1"/>
                </a:solidFill>
                <a:latin typeface="Times New Roman" panose="02020603050405020304" charset="0"/>
                <a:ea typeface="+mn-ea"/>
                <a:cs typeface="Times New Roman" panose="02020603050405020304" charset="0"/>
              </a:rPr>
              <a:t>The network structure is based on VGG-M, and some modifications have been made on this basis.</a:t>
            </a: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
        <p:nvSpPr>
          <p:cNvPr id="4" name="圆角矩形 3"/>
          <p:cNvSpPr/>
          <p:nvPr/>
        </p:nvSpPr>
        <p:spPr>
          <a:xfrm>
            <a:off x="2383473" y="3276283"/>
            <a:ext cx="2647950" cy="14351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fully connected fc6 layer</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dimension 9*8</a:t>
            </a:r>
          </a:p>
        </p:txBody>
      </p:sp>
      <p:sp>
        <p:nvSpPr>
          <p:cNvPr id="5" name="圆角矩形 4"/>
          <p:cNvSpPr/>
          <p:nvPr/>
        </p:nvSpPr>
        <p:spPr>
          <a:xfrm>
            <a:off x="6480810" y="2183765"/>
            <a:ext cx="2647950" cy="143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a fully connected layer</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dimension 9*1</a:t>
            </a:r>
          </a:p>
        </p:txBody>
      </p:sp>
      <p:sp>
        <p:nvSpPr>
          <p:cNvPr id="6" name="圆角矩形 5"/>
          <p:cNvSpPr/>
          <p:nvPr/>
        </p:nvSpPr>
        <p:spPr>
          <a:xfrm>
            <a:off x="6480810" y="4407853"/>
            <a:ext cx="2647950" cy="143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a average pool layer</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Times New Roman" panose="02020603050405020304" charset="0"/>
                <a:ea typeface="+mn-ea"/>
                <a:cs typeface="Times New Roman" panose="02020603050405020304" charset="0"/>
              </a:rPr>
              <a:t>dimension 1*n</a:t>
            </a:r>
          </a:p>
        </p:txBody>
      </p:sp>
      <p:cxnSp>
        <p:nvCxnSpPr>
          <p:cNvPr id="7" name="肘形连接符 6"/>
          <p:cNvCxnSpPr>
            <a:stCxn id="4" idx="3"/>
            <a:endCxn id="5" idx="1"/>
          </p:cNvCxnSpPr>
          <p:nvPr/>
        </p:nvCxnSpPr>
        <p:spPr>
          <a:xfrm flipV="1">
            <a:off x="5031740" y="2900680"/>
            <a:ext cx="1449070" cy="109347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肘形连接符 10"/>
          <p:cNvCxnSpPr>
            <a:stCxn id="4" idx="3"/>
            <a:endCxn id="6" idx="1"/>
          </p:cNvCxnSpPr>
          <p:nvPr/>
        </p:nvCxnSpPr>
        <p:spPr>
          <a:xfrm>
            <a:off x="5031740" y="3994150"/>
            <a:ext cx="1449070" cy="1130935"/>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1357630" y="727075"/>
            <a:ext cx="868172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en-US" altLang="zh-CN" b="1" dirty="0">
              <a:solidFill>
                <a:schemeClr val="tx1"/>
              </a:solidFill>
              <a:cs typeface="+mn-lt"/>
              <a:sym typeface="+mn-ea"/>
            </a:endParaRPr>
          </a:p>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zh-CN" altLang="en-US" sz="2400" kern="1200" dirty="0">
              <a:solidFill>
                <a:schemeClr val="tx1"/>
              </a:solidFill>
              <a:latin typeface="+mn-lt"/>
              <a:ea typeface="+mn-ea"/>
              <a:cs typeface="+mn-cs"/>
            </a:endParaRPr>
          </a:p>
          <a:p>
            <a:pPr algn="ctr" eaLnBrk="1" hangingPunct="1"/>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
        <p:nvSpPr>
          <p:cNvPr id="2" name="圆角矩形 1"/>
          <p:cNvSpPr/>
          <p:nvPr/>
        </p:nvSpPr>
        <p:spPr>
          <a:xfrm>
            <a:off x="3783965" y="139509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convolution1</a:t>
            </a:r>
          </a:p>
        </p:txBody>
      </p:sp>
      <p:sp>
        <p:nvSpPr>
          <p:cNvPr id="3" name="圆角矩形 2"/>
          <p:cNvSpPr/>
          <p:nvPr/>
        </p:nvSpPr>
        <p:spPr>
          <a:xfrm>
            <a:off x="6075045" y="225234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fully-connected7</a:t>
            </a:r>
          </a:p>
        </p:txBody>
      </p:sp>
      <p:sp>
        <p:nvSpPr>
          <p:cNvPr id="4" name="圆角矩形 3"/>
          <p:cNvSpPr/>
          <p:nvPr/>
        </p:nvSpPr>
        <p:spPr>
          <a:xfrm>
            <a:off x="3783965" y="589915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convolution4</a:t>
            </a:r>
          </a:p>
        </p:txBody>
      </p:sp>
      <p:sp>
        <p:nvSpPr>
          <p:cNvPr id="5" name="圆角矩形 4"/>
          <p:cNvSpPr/>
          <p:nvPr/>
        </p:nvSpPr>
        <p:spPr>
          <a:xfrm>
            <a:off x="6075045" y="139509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softmax</a:t>
            </a:r>
          </a:p>
        </p:txBody>
      </p:sp>
      <p:sp>
        <p:nvSpPr>
          <p:cNvPr id="6" name="圆角矩形 5"/>
          <p:cNvSpPr/>
          <p:nvPr/>
        </p:nvSpPr>
        <p:spPr>
          <a:xfrm>
            <a:off x="3783965" y="311023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convolution2</a:t>
            </a:r>
          </a:p>
        </p:txBody>
      </p:sp>
      <p:sp>
        <p:nvSpPr>
          <p:cNvPr id="7" name="圆角矩形 6"/>
          <p:cNvSpPr/>
          <p:nvPr/>
        </p:nvSpPr>
        <p:spPr>
          <a:xfrm>
            <a:off x="3783965" y="225234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max-pooling1</a:t>
            </a:r>
          </a:p>
        </p:txBody>
      </p:sp>
      <p:sp>
        <p:nvSpPr>
          <p:cNvPr id="8" name="圆角矩形 7"/>
          <p:cNvSpPr/>
          <p:nvPr/>
        </p:nvSpPr>
        <p:spPr>
          <a:xfrm>
            <a:off x="6075045" y="589915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convolution5</a:t>
            </a:r>
          </a:p>
        </p:txBody>
      </p:sp>
      <p:sp>
        <p:nvSpPr>
          <p:cNvPr id="9" name="圆角矩形 8"/>
          <p:cNvSpPr/>
          <p:nvPr/>
        </p:nvSpPr>
        <p:spPr>
          <a:xfrm>
            <a:off x="6075045" y="311023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a:t>average-pooling6</a:t>
            </a:r>
          </a:p>
        </p:txBody>
      </p:sp>
      <p:sp>
        <p:nvSpPr>
          <p:cNvPr id="10" name="圆角矩形 9"/>
          <p:cNvSpPr/>
          <p:nvPr/>
        </p:nvSpPr>
        <p:spPr>
          <a:xfrm>
            <a:off x="3783965" y="402844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max-pooling2</a:t>
            </a:r>
          </a:p>
        </p:txBody>
      </p:sp>
      <p:sp>
        <p:nvSpPr>
          <p:cNvPr id="11" name="圆角矩形 10"/>
          <p:cNvSpPr/>
          <p:nvPr/>
        </p:nvSpPr>
        <p:spPr>
          <a:xfrm>
            <a:off x="6075045" y="495427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max-pooling5</a:t>
            </a:r>
          </a:p>
        </p:txBody>
      </p:sp>
      <p:sp>
        <p:nvSpPr>
          <p:cNvPr id="12" name="圆角矩形 11"/>
          <p:cNvSpPr/>
          <p:nvPr/>
        </p:nvSpPr>
        <p:spPr>
          <a:xfrm>
            <a:off x="3783965" y="495427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convolution3</a:t>
            </a:r>
          </a:p>
        </p:txBody>
      </p:sp>
      <p:sp>
        <p:nvSpPr>
          <p:cNvPr id="13" name="圆角矩形 12"/>
          <p:cNvSpPr/>
          <p:nvPr/>
        </p:nvSpPr>
        <p:spPr>
          <a:xfrm>
            <a:off x="6075045" y="4028440"/>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a:t>fully-connected6</a:t>
            </a:r>
          </a:p>
        </p:txBody>
      </p:sp>
      <p:cxnSp>
        <p:nvCxnSpPr>
          <p:cNvPr id="14" name="直接箭头连接符 13"/>
          <p:cNvCxnSpPr>
            <a:stCxn id="2" idx="2"/>
            <a:endCxn id="7" idx="0"/>
          </p:cNvCxnSpPr>
          <p:nvPr/>
        </p:nvCxnSpPr>
        <p:spPr>
          <a:xfrm>
            <a:off x="4626610" y="1895475"/>
            <a:ext cx="0" cy="356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7" idx="2"/>
            <a:endCxn id="6" idx="0"/>
          </p:cNvCxnSpPr>
          <p:nvPr/>
        </p:nvCxnSpPr>
        <p:spPr>
          <a:xfrm>
            <a:off x="4626610" y="2752725"/>
            <a:ext cx="0" cy="357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6" idx="2"/>
            <a:endCxn id="10" idx="0"/>
          </p:cNvCxnSpPr>
          <p:nvPr/>
        </p:nvCxnSpPr>
        <p:spPr>
          <a:xfrm>
            <a:off x="4626610" y="3610610"/>
            <a:ext cx="0" cy="417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2" idx="0"/>
          </p:cNvCxnSpPr>
          <p:nvPr/>
        </p:nvCxnSpPr>
        <p:spPr>
          <a:xfrm>
            <a:off x="4626610" y="4528820"/>
            <a:ext cx="0" cy="42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2"/>
            <a:endCxn id="4" idx="0"/>
          </p:cNvCxnSpPr>
          <p:nvPr/>
        </p:nvCxnSpPr>
        <p:spPr>
          <a:xfrm>
            <a:off x="4626610" y="5454650"/>
            <a:ext cx="0"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4" idx="3"/>
            <a:endCxn id="8" idx="1"/>
          </p:cNvCxnSpPr>
          <p:nvPr/>
        </p:nvCxnSpPr>
        <p:spPr>
          <a:xfrm>
            <a:off x="5469255" y="6149340"/>
            <a:ext cx="6057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0"/>
            <a:endCxn id="11" idx="2"/>
          </p:cNvCxnSpPr>
          <p:nvPr/>
        </p:nvCxnSpPr>
        <p:spPr>
          <a:xfrm flipV="1">
            <a:off x="6917690" y="5454650"/>
            <a:ext cx="0" cy="444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0"/>
            <a:endCxn id="13" idx="2"/>
          </p:cNvCxnSpPr>
          <p:nvPr/>
        </p:nvCxnSpPr>
        <p:spPr>
          <a:xfrm flipV="1">
            <a:off x="6917690" y="4528820"/>
            <a:ext cx="0" cy="425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0"/>
            <a:endCxn id="9" idx="2"/>
          </p:cNvCxnSpPr>
          <p:nvPr/>
        </p:nvCxnSpPr>
        <p:spPr>
          <a:xfrm flipV="1">
            <a:off x="6917690" y="3610610"/>
            <a:ext cx="0" cy="417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0"/>
            <a:endCxn id="3" idx="2"/>
          </p:cNvCxnSpPr>
          <p:nvPr/>
        </p:nvCxnSpPr>
        <p:spPr>
          <a:xfrm flipV="1">
            <a:off x="6917690" y="2752725"/>
            <a:ext cx="0" cy="357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3" idx="0"/>
            <a:endCxn id="5" idx="2"/>
          </p:cNvCxnSpPr>
          <p:nvPr/>
        </p:nvCxnSpPr>
        <p:spPr>
          <a:xfrm flipV="1">
            <a:off x="6917690" y="1895475"/>
            <a:ext cx="0" cy="356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圆角矩形 26"/>
          <p:cNvSpPr/>
          <p:nvPr/>
        </p:nvSpPr>
        <p:spPr>
          <a:xfrm>
            <a:off x="3783965" y="59372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input feature</a:t>
            </a:r>
          </a:p>
        </p:txBody>
      </p:sp>
      <p:sp>
        <p:nvSpPr>
          <p:cNvPr id="29" name="圆角矩形 28"/>
          <p:cNvSpPr/>
          <p:nvPr/>
        </p:nvSpPr>
        <p:spPr>
          <a:xfrm>
            <a:off x="6075045" y="593725"/>
            <a:ext cx="1685290" cy="5003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speaker label</a:t>
            </a:r>
          </a:p>
        </p:txBody>
      </p:sp>
      <p:cxnSp>
        <p:nvCxnSpPr>
          <p:cNvPr id="31" name="直接箭头连接符 30"/>
          <p:cNvCxnSpPr>
            <a:stCxn id="27" idx="2"/>
            <a:endCxn id="2" idx="0"/>
          </p:cNvCxnSpPr>
          <p:nvPr/>
        </p:nvCxnSpPr>
        <p:spPr>
          <a:xfrm>
            <a:off x="4626610" y="1094105"/>
            <a:ext cx="0" cy="3009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5" idx="0"/>
            <a:endCxn id="29" idx="2"/>
          </p:cNvCxnSpPr>
          <p:nvPr/>
        </p:nvCxnSpPr>
        <p:spPr>
          <a:xfrm flipV="1">
            <a:off x="6917690" y="1094105"/>
            <a:ext cx="0" cy="3009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2147888" y="685800"/>
            <a:ext cx="7886700"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b="1" kern="1200" dirty="0">
                <a:solidFill>
                  <a:schemeClr val="tx1"/>
                </a:solidFill>
                <a:latin typeface="Times New Roman" panose="02020603050405020304" charset="0"/>
                <a:ea typeface="+mn-ea"/>
                <a:cs typeface="Times New Roman" panose="02020603050405020304" charset="0"/>
              </a:rPr>
              <a:t>Training strategy</a:t>
            </a:r>
            <a:r>
              <a:rPr lang="en-US" altLang="zh-CN" sz="2400" kern="1200" dirty="0">
                <a:solidFill>
                  <a:schemeClr val="tx1"/>
                </a:solidFill>
                <a:latin typeface="Times New Roman" panose="02020603050405020304" charset="0"/>
                <a:ea typeface="+mn-ea"/>
                <a:cs typeface="Times New Roman" panose="02020603050405020304" charset="0"/>
              </a:rPr>
              <a:t>:The training is based on the deep learning toolkit</a:t>
            </a:r>
            <a:r>
              <a:rPr lang="en-US" altLang="zh-CN" sz="2400" b="1" kern="1200" dirty="0">
                <a:solidFill>
                  <a:schemeClr val="tx1"/>
                </a:solidFill>
                <a:latin typeface="Times New Roman" panose="02020603050405020304" charset="0"/>
                <a:ea typeface="+mn-ea"/>
                <a:cs typeface="Times New Roman" panose="02020603050405020304" charset="0"/>
              </a:rPr>
              <a:t> MatConvNet</a:t>
            </a:r>
            <a:r>
              <a:rPr lang="en-US" altLang="zh-CN" sz="2400" kern="1200" dirty="0">
                <a:solidFill>
                  <a:schemeClr val="tx1"/>
                </a:solidFill>
                <a:latin typeface="Times New Roman" panose="02020603050405020304" charset="0"/>
                <a:ea typeface="+mn-ea"/>
                <a:cs typeface="Times New Roman" panose="02020603050405020304" charset="0"/>
              </a:rPr>
              <a:t>. The training of the network uses a </a:t>
            </a:r>
            <a:r>
              <a:rPr lang="en-US" altLang="zh-CN" sz="2400" b="1" kern="1200" dirty="0">
                <a:solidFill>
                  <a:schemeClr val="tx1"/>
                </a:solidFill>
                <a:latin typeface="Times New Roman" panose="02020603050405020304" charset="0"/>
                <a:ea typeface="+mn-ea"/>
                <a:cs typeface="Times New Roman" panose="02020603050405020304" charset="0"/>
              </a:rPr>
              <a:t>batch standardization method</a:t>
            </a:r>
            <a:r>
              <a:rPr lang="en-US" altLang="zh-CN" sz="2400" kern="1200" dirty="0">
                <a:solidFill>
                  <a:schemeClr val="tx1"/>
                </a:solidFill>
                <a:latin typeface="Times New Roman" panose="02020603050405020304" charset="0"/>
                <a:ea typeface="+mn-ea"/>
                <a:cs typeface="Times New Roman" panose="02020603050405020304" charset="0"/>
              </a:rPr>
              <a:t>. The required parameters (</a:t>
            </a:r>
            <a:r>
              <a:rPr lang="en-US" altLang="zh-CN" sz="2400" b="1" kern="1200" dirty="0">
                <a:solidFill>
                  <a:schemeClr val="tx1"/>
                </a:solidFill>
                <a:latin typeface="Times New Roman" panose="02020603050405020304" charset="0"/>
                <a:ea typeface="+mn-ea"/>
                <a:cs typeface="Times New Roman" panose="02020603050405020304" charset="0"/>
              </a:rPr>
              <a:t>weight, attenuation, learning rate</a:t>
            </a:r>
            <a:r>
              <a:rPr lang="en-US" altLang="zh-CN" sz="2400" kern="1200" dirty="0">
                <a:solidFill>
                  <a:schemeClr val="tx1"/>
                </a:solidFill>
                <a:latin typeface="Times New Roman" panose="02020603050405020304" charset="0"/>
                <a:ea typeface="+mn-ea"/>
                <a:cs typeface="Times New Roman" panose="02020603050405020304" charset="0"/>
              </a:rPr>
              <a:t>) are provided by the toolkit. The beginning is to</a:t>
            </a:r>
            <a:r>
              <a:rPr lang="en-US" altLang="zh-CN" sz="2400" b="1" kern="1200" dirty="0">
                <a:solidFill>
                  <a:schemeClr val="tx1"/>
                </a:solidFill>
                <a:latin typeface="Times New Roman" panose="02020603050405020304" charset="0"/>
                <a:ea typeface="+mn-ea"/>
                <a:cs typeface="Times New Roman" panose="02020603050405020304" charset="0"/>
              </a:rPr>
              <a:t> use softmax to pre-train the weight of the initial network</a:t>
            </a:r>
            <a:r>
              <a:rPr lang="en-US" altLang="zh-CN" sz="2400" kern="1200" dirty="0">
                <a:solidFill>
                  <a:schemeClr val="tx1"/>
                </a:solidFill>
                <a:latin typeface="Times New Roman" panose="02020603050405020304" charset="0"/>
                <a:ea typeface="+mn-ea"/>
                <a:cs typeface="Times New Roman" panose="02020603050405020304" charset="0"/>
              </a:rPr>
              <a:t> to carry out multi-category training, and then fine-tune the model.</a:t>
            </a:r>
          </a:p>
          <a:p>
            <a:pPr marL="285750" indent="-285750" eaLnBrk="1" hangingPunct="1">
              <a:buChar char="•"/>
            </a:pPr>
            <a:endParaRPr lang="en-US" altLang="zh-CN"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kern="1200" dirty="0">
                <a:solidFill>
                  <a:schemeClr val="tx1"/>
                </a:solidFill>
                <a:latin typeface="Times New Roman" panose="02020603050405020304" charset="0"/>
                <a:ea typeface="+mn-ea"/>
                <a:cs typeface="Times New Roman" panose="02020603050405020304" charset="0"/>
              </a:rPr>
              <a:t>The trained </a:t>
            </a:r>
            <a:r>
              <a:rPr lang="en-US" altLang="zh-CN" sz="2400" kern="1200" dirty="0">
                <a:solidFill>
                  <a:schemeClr val="tx1"/>
                </a:solidFill>
                <a:latin typeface="Times New Roman" panose="02020603050405020304" charset="0"/>
                <a:ea typeface="+mn-ea"/>
                <a:cs typeface="Times New Roman" panose="02020603050405020304" charset="0"/>
              </a:rPr>
              <a:t>spectrograms</a:t>
            </a:r>
            <a:r>
              <a:rPr lang="zh-CN" altLang="en-US" sz="2400" kern="1200" dirty="0">
                <a:solidFill>
                  <a:schemeClr val="tx1"/>
                </a:solidFill>
                <a:latin typeface="Times New Roman" panose="02020603050405020304" charset="0"/>
                <a:ea typeface="+mn-ea"/>
                <a:cs typeface="Times New Roman" panose="02020603050405020304" charset="0"/>
              </a:rPr>
              <a:t> is mapped to a compact </a:t>
            </a:r>
            <a:r>
              <a:rPr lang="zh-CN" altLang="en-US" sz="2400" b="1" kern="1200" dirty="0">
                <a:solidFill>
                  <a:schemeClr val="tx1"/>
                </a:solidFill>
                <a:latin typeface="Times New Roman" panose="02020603050405020304" charset="0"/>
                <a:ea typeface="+mn-ea"/>
                <a:cs typeface="Times New Roman" panose="02020603050405020304" charset="0"/>
              </a:rPr>
              <a:t>European space</a:t>
            </a:r>
            <a:r>
              <a:rPr lang="zh-CN" altLang="en-US" sz="2400" kern="1200" dirty="0">
                <a:solidFill>
                  <a:schemeClr val="tx1"/>
                </a:solidFill>
                <a:latin typeface="Times New Roman" panose="02020603050405020304" charset="0"/>
                <a:ea typeface="+mn-ea"/>
                <a:cs typeface="Times New Roman" panose="02020603050405020304" charset="0"/>
              </a:rPr>
              <a:t>, and the distance metric is used to assess the similarity between speakers.</a:t>
            </a: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2147888" y="685800"/>
            <a:ext cx="7886700"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eaLnBrk="1" hangingPunct="1">
              <a:buChar char="•"/>
            </a:pPr>
            <a:endParaRPr lang="zh-CN" altLang="en-US"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b="1" kern="1200" dirty="0">
                <a:solidFill>
                  <a:schemeClr val="tx1"/>
                </a:solidFill>
                <a:latin typeface="Times New Roman" panose="02020603050405020304" charset="0"/>
                <a:ea typeface="+mn-ea"/>
                <a:cs typeface="Times New Roman" panose="02020603050405020304" charset="0"/>
              </a:rPr>
              <a:t>Identification</a:t>
            </a:r>
            <a:r>
              <a:rPr lang="zh-CN" altLang="en-US" sz="2400" kern="1200" dirty="0">
                <a:solidFill>
                  <a:schemeClr val="tx1"/>
                </a:solidFill>
                <a:latin typeface="Times New Roman" panose="02020603050405020304" charset="0"/>
                <a:ea typeface="+mn-ea"/>
                <a:cs typeface="Times New Roman" panose="02020603050405020304" charset="0"/>
              </a:rPr>
              <a:t>: Due to the existence of the average pooling layer (apool6) in the network, the network is allowed to </a:t>
            </a:r>
            <a:r>
              <a:rPr lang="zh-CN" altLang="en-US" sz="2400" b="1" kern="1200" dirty="0">
                <a:solidFill>
                  <a:schemeClr val="tx1"/>
                </a:solidFill>
                <a:latin typeface="Times New Roman" panose="02020603050405020304" charset="0"/>
                <a:ea typeface="+mn-ea"/>
                <a:cs typeface="Times New Roman" panose="02020603050405020304" charset="0"/>
              </a:rPr>
              <a:t>input voices of different lengths </a:t>
            </a:r>
            <a:r>
              <a:rPr lang="zh-CN" altLang="en-US" sz="2400" kern="1200" dirty="0">
                <a:solidFill>
                  <a:schemeClr val="tx1"/>
                </a:solidFill>
                <a:latin typeface="Times New Roman" panose="02020603050405020304" charset="0"/>
                <a:ea typeface="+mn-ea"/>
                <a:cs typeface="Times New Roman" panose="02020603050405020304" charset="0"/>
              </a:rPr>
              <a:t>during the test. </a:t>
            </a:r>
          </a:p>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kern="1200" dirty="0">
                <a:solidFill>
                  <a:schemeClr val="tx1"/>
                </a:solidFill>
                <a:latin typeface="Times New Roman" panose="02020603050405020304" charset="0"/>
                <a:ea typeface="+mn-ea"/>
                <a:cs typeface="Times New Roman" panose="02020603050405020304" charset="0"/>
              </a:rPr>
              <a:t>By changing the size of the average pooling layer (dimention: 1*n), </a:t>
            </a:r>
            <a:r>
              <a:rPr lang="zh-CN" altLang="en-US" sz="2400" b="1" kern="1200" dirty="0">
                <a:solidFill>
                  <a:schemeClr val="tx1"/>
                </a:solidFill>
                <a:latin typeface="Times New Roman" panose="02020603050405020304" charset="0"/>
                <a:ea typeface="+mn-ea"/>
                <a:cs typeface="Times New Roman" panose="02020603050405020304" charset="0"/>
              </a:rPr>
              <a:t>the entire test voice can be evaluated at one time</a:t>
            </a:r>
            <a:r>
              <a:rPr lang="zh-CN" altLang="en-US" sz="2400" kern="1200" dirty="0">
                <a:solidFill>
                  <a:schemeClr val="tx1"/>
                </a:solidFill>
                <a:latin typeface="Times New Roman" panose="02020603050405020304" charset="0"/>
                <a:ea typeface="+mn-ea"/>
                <a:cs typeface="Times New Roman" panose="02020603050405020304" charset="0"/>
              </a:rPr>
              <a:t>.  The traditional approach is to integrate speech into the same length as input.</a:t>
            </a:r>
          </a:p>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en-US" altLang="zh-CN" sz="2400" b="1" kern="1200" dirty="0">
                <a:solidFill>
                  <a:schemeClr val="tx1"/>
                </a:solidFill>
                <a:latin typeface="Times New Roman" panose="02020603050405020304" charset="0"/>
                <a:ea typeface="+mn-ea"/>
                <a:cs typeface="Times New Roman" panose="02020603050405020304" charset="0"/>
              </a:rPr>
              <a:t>Output</a:t>
            </a:r>
            <a:r>
              <a:rPr lang="en-US" altLang="zh-CN" sz="2400" kern="1200" dirty="0">
                <a:solidFill>
                  <a:schemeClr val="tx1"/>
                </a:solidFill>
                <a:latin typeface="Times New Roman" panose="02020603050405020304" charset="0"/>
                <a:ea typeface="+mn-ea"/>
                <a:cs typeface="Times New Roman" panose="02020603050405020304" charset="0"/>
              </a:rPr>
              <a:t>: The output is the score of the speech of and the label information of the corresponding speaker.</a:t>
            </a:r>
            <a:endParaRPr lang="en-US" altLang="zh-CN"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147888" y="395288"/>
            <a:ext cx="7886700" cy="655637"/>
          </a:xfrm>
        </p:spPr>
        <p:txBody>
          <a:bodyPr vert="horz" wrap="square" lIns="91440" tIns="45720" rIns="91440" bIns="45720" anchor="b"/>
          <a:lstStyle/>
          <a:p>
            <a:pPr algn="l" eaLnBrk="1" hangingPunct="1"/>
            <a:r>
              <a:rPr lang="en-US" altLang="zh-CN" sz="2800" b="1" kern="1200" dirty="0">
                <a:latin typeface="Times New Roman" panose="02020603050405020304" charset="0"/>
                <a:ea typeface="+mj-ea"/>
                <a:cs typeface="Times New Roman" panose="02020603050405020304" charset="0"/>
              </a:rPr>
              <a:t>Experiment</a:t>
            </a:r>
          </a:p>
        </p:txBody>
      </p:sp>
      <p:sp>
        <p:nvSpPr>
          <p:cNvPr id="7171" name="文本占位符 2"/>
          <p:cNvSpPr>
            <a:spLocks noGrp="1"/>
          </p:cNvSpPr>
          <p:nvPr>
            <p:ph type="body" idx="1"/>
          </p:nvPr>
        </p:nvSpPr>
        <p:spPr>
          <a:xfrm>
            <a:off x="2147888" y="1428750"/>
            <a:ext cx="7886700" cy="4660900"/>
          </a:xfrm>
        </p:spPr>
        <p:txBody>
          <a:bodyPr vert="horz" wrap="square" lIns="91440" tIns="45720" rIns="91440" bIns="45720" anchor="t"/>
          <a:lstStyle/>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r>
              <a:rPr lang="en-US" altLang="zh-CN" sz="2400" kern="1200" dirty="0">
                <a:solidFill>
                  <a:schemeClr val="tx1"/>
                </a:solidFill>
                <a:latin typeface="Times New Roman" panose="02020603050405020304" charset="0"/>
                <a:cs typeface="Times New Roman" panose="02020603050405020304" charset="0"/>
              </a:rPr>
              <a:t>Five people's audio data was obtained by recording, set to 16 kHz sampling rate, 16-bit depth, mono.</a:t>
            </a:r>
          </a:p>
          <a:p>
            <a:pPr marL="285750" indent="-285750" eaLnBrk="1" hangingPunct="1">
              <a:buChar char="•"/>
            </a:pPr>
            <a:endParaRPr lang="en-US" altLang="zh-CN" sz="2400" kern="1200" dirty="0">
              <a:solidFill>
                <a:schemeClr val="tx1"/>
              </a:solidFill>
              <a:latin typeface="Times New Roman" panose="02020603050405020304" charset="0"/>
              <a:cs typeface="Times New Roman" panose="02020603050405020304" charset="0"/>
            </a:endParaRPr>
          </a:p>
          <a:p>
            <a:pPr marL="285750" indent="-285750" eaLnBrk="1" hangingPunct="1">
              <a:buChar char="•"/>
            </a:pPr>
            <a:r>
              <a:rPr lang="en-US" altLang="zh-CN" sz="2400" kern="1200" dirty="0">
                <a:solidFill>
                  <a:schemeClr val="tx1"/>
                </a:solidFill>
                <a:latin typeface="Times New Roman" panose="02020603050405020304" charset="0"/>
                <a:cs typeface="Times New Roman" panose="02020603050405020304" charset="0"/>
              </a:rPr>
              <a:t>The experiment was performed twice, and the speech was first divided into arbitrary lengths (10-20s per segment) for testing.</a:t>
            </a:r>
          </a:p>
          <a:p>
            <a:pPr marL="285750" indent="-285750" eaLnBrk="1" hangingPunct="1">
              <a:buChar char="•"/>
            </a:pPr>
            <a:endParaRPr lang="en-US" altLang="zh-CN" sz="2400" kern="1200" dirty="0">
              <a:solidFill>
                <a:schemeClr val="tx1"/>
              </a:solidFill>
              <a:latin typeface="Times New Roman" panose="02020603050405020304" charset="0"/>
              <a:cs typeface="Times New Roman" panose="02020603050405020304" charset="0"/>
            </a:endParaRPr>
          </a:p>
          <a:p>
            <a:pPr marL="285750" indent="-285750" eaLnBrk="1" hangingPunct="1">
              <a:buChar char="•"/>
            </a:pPr>
            <a:r>
              <a:rPr lang="en-US" altLang="zh-CN" sz="2400" kern="1200" dirty="0">
                <a:solidFill>
                  <a:schemeClr val="tx1"/>
                </a:solidFill>
                <a:latin typeface="Times New Roman" panose="02020603050405020304" charset="0"/>
                <a:cs typeface="Times New Roman" panose="02020603050405020304" charset="0"/>
              </a:rPr>
              <a:t>The second time divides the speech into 3s per segment. Test the accuracy of identification at shorter lengths.</a:t>
            </a:r>
            <a:endParaRPr lang="en-US" altLang="zh-CN" sz="2400" kern="1200" dirty="0">
              <a:solidFill>
                <a:schemeClr val="tx1"/>
              </a:solidFill>
              <a:cs typeface="+mn-lt"/>
            </a:endParaRPr>
          </a:p>
          <a:p>
            <a:pPr marL="285750" indent="-285750" eaLnBrk="1" hangingPunct="1">
              <a:buChar char="•"/>
            </a:pPr>
            <a:endParaRPr lang="en-US" altLang="zh-CN" sz="2400" kern="1200" dirty="0">
              <a:solidFill>
                <a:schemeClr val="tx1"/>
              </a:solidFill>
              <a:cs typeface="+mn-lt"/>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2147888" y="685800"/>
            <a:ext cx="7886700"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eaLnBrk="1" hangingPunct="1">
              <a:buChar char="•"/>
            </a:pPr>
            <a:endParaRPr lang="zh-CN" altLang="en-US"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graphicFrame>
        <p:nvGraphicFramePr>
          <p:cNvPr id="4" name="表格 3"/>
          <p:cNvGraphicFramePr/>
          <p:nvPr>
            <p:extLst>
              <p:ext uri="{D42A27DB-BD31-4B8C-83A1-F6EECF244321}">
                <p14:modId xmlns:p14="http://schemas.microsoft.com/office/powerpoint/2010/main" val="407654591"/>
              </p:ext>
            </p:extLst>
          </p:nvPr>
        </p:nvGraphicFramePr>
        <p:xfrm>
          <a:off x="2148205" y="1924685"/>
          <a:ext cx="7887335" cy="3270885"/>
        </p:xfrm>
        <a:graphic>
          <a:graphicData uri="http://schemas.openxmlformats.org/drawingml/2006/table">
            <a:tbl>
              <a:tblPr firstRow="1" bandRow="1">
                <a:tableStyleId>{5940675A-B579-460E-94D1-54222C63F5DA}</a:tableStyleId>
              </a:tblPr>
              <a:tblGrid>
                <a:gridCol w="157353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1575435">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gridCol w="1591945">
                  <a:extLst>
                    <a:ext uri="{9D8B030D-6E8A-4147-A177-3AD203B41FA5}">
                      <a16:colId xmlns:a16="http://schemas.microsoft.com/office/drawing/2014/main" val="20004"/>
                    </a:ext>
                  </a:extLst>
                </a:gridCol>
              </a:tblGrid>
              <a:tr h="81788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Length(s)</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Number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Correct Number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Correct</a:t>
                      </a:r>
                    </a:p>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Rate(%)</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894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any</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89</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894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any</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830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any</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17</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9</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894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any</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9</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60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894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dirty="0">
                          <a:latin typeface="宋体" panose="02010600030101010101" pitchFamily="2" charset="-122"/>
                          <a:ea typeface="宋体" panose="02010600030101010101" pitchFamily="2" charset="-122"/>
                          <a:cs typeface="宋体" panose="02010600030101010101" pitchFamily="2" charset="-122"/>
                        </a:rPr>
                        <a:t>any</a:t>
                      </a:r>
                      <a:endParaRPr lang="en-US" altLang="en-US" sz="2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65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894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Average</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en-US" altLang="en-US" sz="2400" b="0"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any</a:t>
                      </a:r>
                      <a:endParaRPr lang="en-US" altLang="en-US" sz="24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17.6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dirty="0">
                          <a:latin typeface="宋体" panose="02010600030101010101" pitchFamily="2" charset="-122"/>
                          <a:ea typeface="宋体" panose="02010600030101010101" pitchFamily="2" charset="-122"/>
                          <a:cs typeface="宋体" panose="02010600030101010101" pitchFamily="2" charset="-122"/>
                        </a:rPr>
                        <a:t>73.2</a:t>
                      </a:r>
                      <a:endParaRPr lang="en-US" altLang="en-US" sz="24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2147888" y="685800"/>
            <a:ext cx="7886700"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eaLnBrk="1" hangingPunct="1">
              <a:buChar char="•"/>
            </a:pPr>
            <a:endParaRPr lang="zh-CN" altLang="en-US"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en-US" altLang="zh-CN"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graphicFrame>
        <p:nvGraphicFramePr>
          <p:cNvPr id="5" name="表格 4"/>
          <p:cNvGraphicFramePr/>
          <p:nvPr/>
        </p:nvGraphicFramePr>
        <p:xfrm>
          <a:off x="2147570" y="1820545"/>
          <a:ext cx="7891780" cy="3337560"/>
        </p:xfrm>
        <a:graphic>
          <a:graphicData uri="http://schemas.openxmlformats.org/drawingml/2006/table">
            <a:tbl>
              <a:tblPr firstRow="1" bandRow="1">
                <a:tableStyleId>{5940675A-B579-460E-94D1-54222C63F5DA}</a:tableStyleId>
              </a:tblPr>
              <a:tblGrid>
                <a:gridCol w="1577975">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8610">
                  <a:extLst>
                    <a:ext uri="{9D8B030D-6E8A-4147-A177-3AD203B41FA5}">
                      <a16:colId xmlns:a16="http://schemas.microsoft.com/office/drawing/2014/main" val="20002"/>
                    </a:ext>
                  </a:extLst>
                </a:gridCol>
                <a:gridCol w="1578610">
                  <a:extLst>
                    <a:ext uri="{9D8B030D-6E8A-4147-A177-3AD203B41FA5}">
                      <a16:colId xmlns:a16="http://schemas.microsoft.com/office/drawing/2014/main" val="20003"/>
                    </a:ext>
                  </a:extLst>
                </a:gridCol>
                <a:gridCol w="1579245">
                  <a:extLst>
                    <a:ext uri="{9D8B030D-6E8A-4147-A177-3AD203B41FA5}">
                      <a16:colId xmlns:a16="http://schemas.microsoft.com/office/drawing/2014/main" val="20004"/>
                    </a:ext>
                  </a:extLst>
                </a:gridCol>
              </a:tblGrid>
              <a:tr h="83439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Length(s)</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Number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Correct Number</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Correct Rate(%)</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40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57.5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40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52.5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35.2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Speaker4</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Speaker5</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39</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23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58.9</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7195">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Average</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36.6</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18.8</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50.82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98HYI%PXS[{6M`)J@4$697"/>
          <p:cNvPicPr>
            <a:picLocks noChangeAspect="1"/>
          </p:cNvPicPr>
          <p:nvPr/>
        </p:nvPicPr>
        <p:blipFill>
          <a:blip r:embed="rId3"/>
          <a:stretch>
            <a:fillRect/>
          </a:stretch>
        </p:blipFill>
        <p:spPr>
          <a:xfrm>
            <a:off x="1704975" y="785495"/>
            <a:ext cx="8782050" cy="52863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4585335" y="685800"/>
            <a:ext cx="6106795"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eaLnBrk="1" hangingPunct="1"/>
            <a:endParaRPr lang="zh-CN" altLang="en-US"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en-US" altLang="zh-CN"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en-US" altLang="zh-CN" sz="2400" b="1" kern="1200" dirty="0">
                <a:solidFill>
                  <a:schemeClr val="tx1"/>
                </a:solidFill>
                <a:latin typeface="Times New Roman" panose="02020603050405020304" charset="0"/>
                <a:ea typeface="+mn-ea"/>
                <a:cs typeface="Times New Roman" panose="02020603050405020304" charset="0"/>
              </a:rPr>
              <a:t>Input</a:t>
            </a:r>
            <a:r>
              <a:rPr lang="en-US" altLang="zh-CN" sz="2400" kern="1200" dirty="0">
                <a:solidFill>
                  <a:schemeClr val="tx1"/>
                </a:solidFill>
                <a:latin typeface="Times New Roman" panose="02020603050405020304" charset="0"/>
                <a:ea typeface="+mn-ea"/>
                <a:cs typeface="Times New Roman" panose="02020603050405020304" charset="0"/>
              </a:rPr>
              <a:t>:Using a spectrogram as an input to the CNN network.</a:t>
            </a:r>
          </a:p>
          <a:p>
            <a:pPr marL="285750" indent="-285750" eaLnBrk="1" hangingPunct="1">
              <a:buChar char="•"/>
            </a:pPr>
            <a:endParaRPr lang="zh-CN" altLang="en-US" sz="24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b="1" kern="1200" dirty="0">
                <a:solidFill>
                  <a:schemeClr val="tx1"/>
                </a:solidFill>
                <a:latin typeface="Times New Roman" panose="02020603050405020304" charset="0"/>
                <a:ea typeface="+mn-ea"/>
                <a:cs typeface="Times New Roman" panose="02020603050405020304" charset="0"/>
              </a:rPr>
              <a:t>Network structure</a:t>
            </a:r>
            <a:r>
              <a:rPr lang="en-US" altLang="zh-CN" sz="2400" kern="1200" dirty="0">
                <a:solidFill>
                  <a:schemeClr val="tx1"/>
                </a:solidFill>
                <a:latin typeface="Times New Roman" panose="02020603050405020304" charset="0"/>
                <a:ea typeface="+mn-ea"/>
                <a:cs typeface="Times New Roman" panose="02020603050405020304" charset="0"/>
              </a:rPr>
              <a:t>:Each convolutional layer is followed by a max-pooling </a:t>
            </a:r>
            <a:r>
              <a:rPr lang="zh-CN" altLang="en-US" sz="2400" kern="1200" dirty="0">
                <a:solidFill>
                  <a:schemeClr val="tx1"/>
                </a:solidFill>
                <a:latin typeface="Times New Roman" panose="02020603050405020304" charset="0"/>
                <a:ea typeface="+mn-ea"/>
                <a:cs typeface="Times New Roman" panose="02020603050405020304" charset="0"/>
              </a:rPr>
              <a:t>layer</a:t>
            </a:r>
            <a:r>
              <a:rPr lang="en-US" altLang="zh-CN" sz="2400" kern="1200" dirty="0">
                <a:solidFill>
                  <a:schemeClr val="tx1"/>
                </a:solidFill>
                <a:latin typeface="Times New Roman" panose="02020603050405020304" charset="0"/>
                <a:ea typeface="+mn-ea"/>
                <a:cs typeface="Times New Roman" panose="02020603050405020304" charset="0"/>
              </a:rPr>
              <a:t>.</a:t>
            </a:r>
          </a:p>
          <a:p>
            <a:pPr marL="285750" indent="-285750" eaLnBrk="1" hangingPunct="1">
              <a:buChar char="•"/>
            </a:pPr>
            <a:r>
              <a:rPr lang="en-US" altLang="zh-CN" sz="2400" kern="1200" dirty="0">
                <a:solidFill>
                  <a:schemeClr val="tx1"/>
                </a:solidFill>
                <a:latin typeface="Times New Roman" panose="02020603050405020304" charset="0"/>
                <a:ea typeface="+mn-ea"/>
                <a:cs typeface="Times New Roman" panose="02020603050405020304" charset="0"/>
              </a:rPr>
              <a:t>To prevent overfitting, </a:t>
            </a:r>
            <a:r>
              <a:rPr lang="en-US" altLang="zh-CN" sz="2400" kern="1200" dirty="0" smtClean="0">
                <a:solidFill>
                  <a:schemeClr val="tx1"/>
                </a:solidFill>
                <a:latin typeface="Times New Roman" panose="02020603050405020304" charset="0"/>
                <a:ea typeface="+mn-ea"/>
                <a:cs typeface="Times New Roman" panose="02020603050405020304" charset="0"/>
              </a:rPr>
              <a:t>a </a:t>
            </a:r>
            <a:r>
              <a:rPr lang="en-US" altLang="zh-CN" sz="2400" kern="1200" dirty="0">
                <a:solidFill>
                  <a:schemeClr val="tx1"/>
                </a:solidFill>
                <a:latin typeface="Times New Roman" panose="02020603050405020304" charset="0"/>
                <a:ea typeface="+mn-ea"/>
                <a:cs typeface="Times New Roman" panose="02020603050405020304" charset="0"/>
              </a:rPr>
              <a:t>dropout layer </a:t>
            </a:r>
            <a:r>
              <a:rPr lang="en-US" altLang="zh-CN" sz="2400" kern="1200" dirty="0" smtClean="0">
                <a:solidFill>
                  <a:schemeClr val="tx1"/>
                </a:solidFill>
                <a:latin typeface="Times New Roman" panose="02020603050405020304" charset="0"/>
                <a:ea typeface="+mn-ea"/>
                <a:cs typeface="Times New Roman" panose="02020603050405020304" charset="0"/>
              </a:rPr>
              <a:t>was added between </a:t>
            </a:r>
            <a:r>
              <a:rPr lang="en-US" altLang="zh-CN" sz="2400" kern="1200" dirty="0">
                <a:solidFill>
                  <a:schemeClr val="tx1"/>
                </a:solidFill>
                <a:latin typeface="Times New Roman" panose="02020603050405020304" charset="0"/>
                <a:ea typeface="+mn-ea"/>
                <a:cs typeface="Times New Roman" panose="02020603050405020304" charset="0"/>
              </a:rPr>
              <a:t>the </a:t>
            </a:r>
            <a:r>
              <a:rPr lang="zh-CN" altLang="en-US" sz="2400" kern="1200" dirty="0">
                <a:solidFill>
                  <a:schemeClr val="tx1"/>
                </a:solidFill>
                <a:latin typeface="Times New Roman" panose="02020603050405020304" charset="0"/>
                <a:ea typeface="+mn-ea"/>
                <a:cs typeface="Times New Roman" panose="02020603050405020304" charset="0"/>
              </a:rPr>
              <a:t>dense layers with a dropout rate of 0.5 </a:t>
            </a:r>
            <a:r>
              <a:rPr lang="en-US" altLang="zh-CN" dirty="0">
                <a:solidFill>
                  <a:schemeClr val="tx1"/>
                </a:solidFill>
                <a:latin typeface="Times New Roman" panose="02020603050405020304" charset="0"/>
                <a:cs typeface="Times New Roman" panose="02020603050405020304" charset="0"/>
              </a:rPr>
              <a:t>.</a:t>
            </a:r>
            <a:endParaRPr lang="en-US" altLang="zh-CN"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dirty="0">
                <a:solidFill>
                  <a:schemeClr val="tx1"/>
                </a:solidFill>
                <a:latin typeface="Times New Roman" panose="02020603050405020304" charset="0"/>
                <a:cs typeface="Times New Roman" panose="02020603050405020304" charset="0"/>
                <a:sym typeface="+mn-ea"/>
              </a:rPr>
              <a:t>Use linear units as activation functions for all </a:t>
            </a:r>
            <a:r>
              <a:rPr lang="zh-CN" altLang="en-US" dirty="0" smtClean="0">
                <a:solidFill>
                  <a:schemeClr val="tx1"/>
                </a:solidFill>
                <a:latin typeface="Times New Roman" panose="02020603050405020304" charset="0"/>
                <a:cs typeface="Times New Roman" panose="02020603050405020304" charset="0"/>
                <a:sym typeface="+mn-ea"/>
              </a:rPr>
              <a:t>layers</a:t>
            </a:r>
            <a:r>
              <a:rPr lang="en-US" altLang="zh-CN" dirty="0" smtClean="0">
                <a:solidFill>
                  <a:schemeClr val="tx1"/>
                </a:solidFill>
                <a:latin typeface="Times New Roman" panose="02020603050405020304" charset="0"/>
                <a:cs typeface="Times New Roman" panose="02020603050405020304" charset="0"/>
                <a:sym typeface="+mn-ea"/>
              </a:rPr>
              <a:t>.</a:t>
            </a:r>
            <a:endParaRPr lang="zh-CN" altLang="en-US" b="1"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endParaRPr lang="en-US" altLang="zh-CN"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en-US" altLang="zh-CN"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pic>
        <p:nvPicPr>
          <p:cNvPr id="12" name="图片 11"/>
          <p:cNvPicPr>
            <a:picLocks noChangeAspect="1"/>
          </p:cNvPicPr>
          <p:nvPr/>
        </p:nvPicPr>
        <p:blipFill>
          <a:blip r:embed="rId3"/>
          <a:stretch>
            <a:fillRect/>
          </a:stretch>
        </p:blipFill>
        <p:spPr>
          <a:xfrm>
            <a:off x="1568450" y="762000"/>
            <a:ext cx="2447925" cy="5334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2"/>
          <p:cNvSpPr>
            <a:spLocks noGrp="1"/>
          </p:cNvSpPr>
          <p:nvPr>
            <p:ph type="body" idx="1"/>
          </p:nvPr>
        </p:nvSpPr>
        <p:spPr>
          <a:xfrm>
            <a:off x="2147888" y="827088"/>
            <a:ext cx="7886700" cy="5262562"/>
          </a:xfrm>
        </p:spPr>
        <p:txBody>
          <a:bodyPr vert="horz" wrap="square" lIns="91440" tIns="45720" rIns="91440" bIns="45720" anchor="t"/>
          <a:lstStyle/>
          <a:p>
            <a:pPr marL="285750" indent="-285750" eaLnBrk="1" hangingPunct="1">
              <a:buChar char="•"/>
            </a:pPr>
            <a:endParaRPr lang="zh-CN" altLang="en-US" sz="2800" b="1" kern="1200" dirty="0">
              <a:solidFill>
                <a:schemeClr val="tx1"/>
              </a:solidFill>
              <a:latin typeface="+mn-lt"/>
              <a:ea typeface="+mn-ea"/>
              <a:cs typeface="+mn-cs"/>
            </a:endParaRPr>
          </a:p>
          <a:p>
            <a:pPr marL="285750" indent="-285750" eaLnBrk="1" hangingPunct="1">
              <a:buChar char="•"/>
            </a:pPr>
            <a:endParaRPr lang="en-US" altLang="zh-CN" sz="2800" b="1" kern="1200" dirty="0">
              <a:solidFill>
                <a:schemeClr val="tx1"/>
              </a:solidFill>
              <a:latin typeface="+mn-lt"/>
              <a:ea typeface="+mn-ea"/>
              <a:cs typeface="+mn-cs"/>
            </a:endParaRPr>
          </a:p>
          <a:p>
            <a:pPr marL="285750" indent="-285750" eaLnBrk="1" hangingPunct="1">
              <a:buChar char="•"/>
            </a:pPr>
            <a:r>
              <a:rPr lang="en-US" altLang="zh-CN" sz="2800" b="1" kern="1200" dirty="0">
                <a:solidFill>
                  <a:schemeClr val="tx1"/>
                </a:solidFill>
                <a:latin typeface="Times New Roman" panose="02020603050405020304" charset="0"/>
                <a:ea typeface="+mn-ea"/>
                <a:cs typeface="Times New Roman" panose="02020603050405020304" charset="0"/>
              </a:rPr>
              <a:t>Traditional speaker identification</a:t>
            </a:r>
            <a:endParaRPr lang="en-US" altLang="zh-CN" sz="28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en-US" altLang="zh-CN" sz="28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en-US" altLang="zh-CN" sz="2800" b="1" kern="1200" dirty="0">
                <a:solidFill>
                  <a:schemeClr val="tx1"/>
                </a:solidFill>
                <a:latin typeface="Times New Roman" panose="02020603050405020304" charset="0"/>
                <a:ea typeface="+mn-ea"/>
                <a:cs typeface="Times New Roman" panose="02020603050405020304" charset="0"/>
              </a:rPr>
              <a:t>Deep Speaker Identification</a:t>
            </a:r>
            <a:endParaRPr lang="en-US" altLang="zh-CN" sz="28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8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en-US" altLang="zh-CN" sz="2800" b="1" kern="1200" dirty="0">
                <a:solidFill>
                  <a:schemeClr val="tx1"/>
                </a:solidFill>
                <a:latin typeface="Times New Roman" panose="02020603050405020304" charset="0"/>
                <a:ea typeface="+mn-ea"/>
                <a:cs typeface="Times New Roman" panose="02020603050405020304" charset="0"/>
              </a:rPr>
              <a:t>Experiment</a:t>
            </a:r>
            <a:endParaRPr lang="zh-CN" altLang="en-US" sz="2800" b="1"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endParaRPr lang="zh-CN" altLang="en-US" sz="2800" b="1" kern="1200" dirty="0">
              <a:solidFill>
                <a:schemeClr val="tx1"/>
              </a:solidFill>
              <a:latin typeface="+mn-lt"/>
              <a:ea typeface="+mn-ea"/>
              <a:cs typeface="+mn-cs"/>
            </a:endParaRPr>
          </a:p>
          <a:p>
            <a:pPr eaLnBrk="1" hangingPunct="1"/>
            <a:endParaRPr lang="zh-CN" altLang="en-US" sz="2800" b="1"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nvSpPr>
        <p:spPr>
          <a:xfrm>
            <a:off x="2147888" y="685800"/>
            <a:ext cx="7886700" cy="5403850"/>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eaLnBrk="1" hangingPunct="1">
              <a:buChar char="•"/>
            </a:pPr>
            <a:endParaRPr lang="zh-CN" altLang="en-US" b="1"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endParaRPr lang="zh-CN" altLang="en-US" b="1"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r>
              <a:rPr lang="zh-CN" altLang="en-US" b="1" dirty="0">
                <a:solidFill>
                  <a:schemeClr val="tx1"/>
                </a:solidFill>
                <a:latin typeface="Times New Roman" panose="02020603050405020304" charset="0"/>
                <a:cs typeface="Times New Roman" panose="02020603050405020304" charset="0"/>
                <a:sym typeface="+mn-ea"/>
              </a:rPr>
              <a:t>Training strategy</a:t>
            </a:r>
            <a:r>
              <a:rPr lang="en-US" altLang="zh-CN" dirty="0">
                <a:solidFill>
                  <a:schemeClr val="tx1"/>
                </a:solidFill>
                <a:latin typeface="Times New Roman" panose="02020603050405020304" charset="0"/>
                <a:cs typeface="Times New Roman" panose="02020603050405020304" charset="0"/>
                <a:sym typeface="+mn-ea"/>
              </a:rPr>
              <a:t>:The network is trained using minibatch gradientdescent (batch size 128) with Nesterov momentum, usingcross-entropy as the loss function.</a:t>
            </a: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r>
              <a:rPr lang="en-US" altLang="zh-CN" sz="2400" b="1" kern="1200" dirty="0">
                <a:solidFill>
                  <a:schemeClr val="tx1"/>
                </a:solidFill>
                <a:latin typeface="Times New Roman" panose="02020603050405020304" charset="0"/>
                <a:ea typeface="+mn-ea"/>
                <a:cs typeface="Times New Roman" panose="02020603050405020304" charset="0"/>
              </a:rPr>
              <a:t>Output:</a:t>
            </a:r>
            <a:r>
              <a:rPr lang="en-US" altLang="zh-CN" sz="2400" kern="1200" dirty="0">
                <a:solidFill>
                  <a:schemeClr val="tx1"/>
                </a:solidFill>
                <a:latin typeface="Times New Roman" panose="02020603050405020304" charset="0"/>
                <a:ea typeface="+mn-ea"/>
                <a:cs typeface="Times New Roman" panose="02020603050405020304" charset="0"/>
              </a:rPr>
              <a:t>Use the softmax layer as the output of the network</a:t>
            </a: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2"/>
          <p:cNvSpPr>
            <a:spLocks noGrp="1"/>
          </p:cNvSpPr>
          <p:nvPr>
            <p:ph type="body" idx="1"/>
          </p:nvPr>
        </p:nvSpPr>
        <p:spPr>
          <a:xfrm>
            <a:off x="2147888" y="722313"/>
            <a:ext cx="7886700" cy="5367337"/>
          </a:xfrm>
        </p:spPr>
        <p:txBody>
          <a:bodyPr vert="horz" wrap="square" lIns="91440" tIns="45720" rIns="91440" bIns="45720" anchor="t"/>
          <a:lstStyle/>
          <a:p>
            <a:pPr algn="ctr" eaLnBrk="1" hangingPunct="1"/>
            <a:endParaRPr lang="zh-CN" altLang="en-US" sz="8000" b="1" kern="1200" dirty="0">
              <a:solidFill>
                <a:schemeClr val="tx1"/>
              </a:solidFill>
              <a:latin typeface="+mn-lt"/>
              <a:ea typeface="+mn-ea"/>
              <a:cs typeface="+mn-cs"/>
            </a:endParaRPr>
          </a:p>
          <a:p>
            <a:pPr algn="ctr" eaLnBrk="1" hangingPunct="1"/>
            <a:r>
              <a:rPr lang="en-US" altLang="zh-CN" sz="8000" b="1" kern="1200" dirty="0">
                <a:solidFill>
                  <a:schemeClr val="tx1"/>
                </a:solidFill>
                <a:latin typeface="Times New Roman" panose="02020603050405020304" charset="0"/>
                <a:ea typeface="+mn-ea"/>
                <a:cs typeface="Times New Roman" panose="02020603050405020304"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147888" y="395288"/>
            <a:ext cx="7886700" cy="655637"/>
          </a:xfrm>
        </p:spPr>
        <p:txBody>
          <a:bodyPr vert="horz" wrap="square" lIns="91440" tIns="45720" rIns="91440" bIns="45720" anchor="b"/>
          <a:lstStyle/>
          <a:p>
            <a:pPr algn="l" eaLnBrk="1" hangingPunct="1"/>
            <a:r>
              <a:rPr lang="en-US" altLang="zh-CN" sz="2800" b="1" dirty="0">
                <a:latin typeface="Times New Roman" panose="02020603050405020304" charset="0"/>
                <a:ea typeface="+mn-ea"/>
                <a:cs typeface="Times New Roman" panose="02020603050405020304" charset="0"/>
                <a:sym typeface="+mn-ea"/>
              </a:rPr>
              <a:t>Traditional speaker identification</a:t>
            </a:r>
            <a:endParaRPr lang="zh-CN" altLang="en-US" sz="2800" b="1" kern="1200" dirty="0">
              <a:latin typeface="Times New Roman" panose="02020603050405020304" charset="0"/>
              <a:ea typeface="+mj-ea"/>
              <a:cs typeface="Times New Roman" panose="02020603050405020304" charset="0"/>
            </a:endParaRPr>
          </a:p>
        </p:txBody>
      </p:sp>
      <p:sp>
        <p:nvSpPr>
          <p:cNvPr id="7171" name="文本占位符 2"/>
          <p:cNvSpPr>
            <a:spLocks noGrp="1"/>
          </p:cNvSpPr>
          <p:nvPr>
            <p:ph type="body" idx="1"/>
          </p:nvPr>
        </p:nvSpPr>
        <p:spPr>
          <a:xfrm>
            <a:off x="2147888" y="1428750"/>
            <a:ext cx="7886700" cy="4660900"/>
          </a:xfrm>
        </p:spPr>
        <p:txBody>
          <a:bodyPr vert="horz" wrap="square" lIns="91440" tIns="45720" rIns="91440" bIns="45720" anchor="t"/>
          <a:lstStyle/>
          <a:p>
            <a:pPr marL="285750" indent="-285750" eaLnBrk="1" hangingPunct="1">
              <a:buChar char="•"/>
            </a:pP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eaLnBrk="1" hangingPunct="1">
              <a:buChar char="•"/>
            </a:pPr>
            <a:r>
              <a:rPr lang="zh-CN" altLang="en-US" sz="2400" kern="1200" dirty="0">
                <a:solidFill>
                  <a:schemeClr val="tx1"/>
                </a:solidFill>
                <a:latin typeface="Times New Roman" panose="02020603050405020304" charset="0"/>
                <a:cs typeface="Times New Roman" panose="02020603050405020304" charset="0"/>
              </a:rPr>
              <a:t>Traditional speaker </a:t>
            </a:r>
            <a:r>
              <a:rPr lang="en-US" altLang="zh-CN" sz="2400" kern="1200" dirty="0">
                <a:solidFill>
                  <a:schemeClr val="tx1"/>
                </a:solidFill>
                <a:latin typeface="Times New Roman" panose="02020603050405020304" charset="0"/>
                <a:cs typeface="Times New Roman" panose="02020603050405020304" charset="0"/>
              </a:rPr>
              <a:t>identification</a:t>
            </a:r>
            <a:r>
              <a:rPr lang="zh-CN" altLang="en-US" sz="2400" kern="1200" dirty="0">
                <a:solidFill>
                  <a:schemeClr val="tx1"/>
                </a:solidFill>
                <a:latin typeface="Times New Roman" panose="02020603050405020304" charset="0"/>
                <a:cs typeface="Times New Roman" panose="02020603050405020304" charset="0"/>
              </a:rPr>
              <a:t> methods generally include </a:t>
            </a:r>
            <a:r>
              <a:rPr lang="zh-CN" altLang="en-US" sz="2400" b="1" kern="1200" dirty="0">
                <a:solidFill>
                  <a:schemeClr val="tx1"/>
                </a:solidFill>
                <a:latin typeface="Times New Roman" panose="02020603050405020304" charset="0"/>
                <a:cs typeface="Times New Roman" panose="02020603050405020304" charset="0"/>
              </a:rPr>
              <a:t>Vector quantization</a:t>
            </a:r>
            <a:r>
              <a:rPr lang="en-US" altLang="zh-CN" sz="2400" b="1" kern="1200" dirty="0">
                <a:solidFill>
                  <a:schemeClr val="tx1"/>
                </a:solidFill>
                <a:latin typeface="Times New Roman" panose="02020603050405020304" charset="0"/>
                <a:cs typeface="Times New Roman" panose="02020603050405020304" charset="0"/>
              </a:rPr>
              <a:t>,</a:t>
            </a:r>
            <a:r>
              <a:rPr lang="zh-CN" altLang="en-US" sz="2400" b="1" kern="1200" dirty="0">
                <a:solidFill>
                  <a:schemeClr val="tx1"/>
                </a:solidFill>
                <a:latin typeface="Times New Roman" panose="02020603050405020304" charset="0"/>
                <a:cs typeface="Times New Roman" panose="02020603050405020304" charset="0"/>
              </a:rPr>
              <a:t>Gaussian mixture model </a:t>
            </a:r>
            <a:r>
              <a:rPr lang="en-US" altLang="zh-CN" sz="2400" b="1" kern="1200" dirty="0">
                <a:solidFill>
                  <a:schemeClr val="tx1"/>
                </a:solidFill>
                <a:latin typeface="Times New Roman" panose="02020603050405020304" charset="0"/>
                <a:cs typeface="Times New Roman" panose="02020603050405020304" charset="0"/>
              </a:rPr>
              <a:t>and Support Vector Machines</a:t>
            </a:r>
            <a:r>
              <a:rPr lang="en-US" altLang="zh-CN" sz="2400" kern="1200" dirty="0">
                <a:solidFill>
                  <a:schemeClr val="tx1"/>
                </a:solidFill>
                <a:latin typeface="Times New Roman" panose="02020603050405020304" charset="0"/>
                <a:cs typeface="Times New Roman" panose="02020603050405020304" charset="0"/>
              </a:rPr>
              <a:t>.</a:t>
            </a:r>
          </a:p>
          <a:p>
            <a:pPr marL="285750" indent="-285750" eaLnBrk="1" hangingPunct="1">
              <a:buChar char="•"/>
            </a:pPr>
            <a:endParaRPr lang="en-US" altLang="zh-CN" sz="2400" kern="1200" dirty="0">
              <a:solidFill>
                <a:schemeClr val="tx1"/>
              </a:solidFill>
              <a:latin typeface="Times New Roman" panose="02020603050405020304" charset="0"/>
              <a:cs typeface="Times New Roman" panose="02020603050405020304" charset="0"/>
            </a:endParaRPr>
          </a:p>
          <a:p>
            <a:pPr marL="285750" indent="-285750" eaLnBrk="1" hangingPunct="1">
              <a:buChar char="•"/>
            </a:pPr>
            <a:r>
              <a:rPr lang="en-US" altLang="zh-CN" sz="2400" b="1" kern="1200" dirty="0">
                <a:solidFill>
                  <a:schemeClr val="tx1"/>
                </a:solidFill>
                <a:latin typeface="Times New Roman" panose="02020603050405020304" charset="0"/>
                <a:cs typeface="Times New Roman" panose="02020603050405020304" charset="0"/>
              </a:rPr>
              <a:t>Speaker identification method based on Gaussian mixture model</a:t>
            </a:r>
            <a:r>
              <a:rPr lang="en-US" altLang="zh-CN" sz="2400" kern="1200" dirty="0">
                <a:solidFill>
                  <a:schemeClr val="tx1"/>
                </a:solidFill>
                <a:latin typeface="Times New Roman" panose="02020603050405020304" charset="0"/>
                <a:cs typeface="Times New Roman" panose="02020603050405020304" charset="0"/>
              </a:rPr>
              <a:t> generally include the following steps:</a:t>
            </a:r>
            <a:r>
              <a:rPr lang="en-US" altLang="zh-CN" sz="2400" b="1" kern="1200" dirty="0">
                <a:solidFill>
                  <a:schemeClr val="tx1"/>
                </a:solidFill>
                <a:latin typeface="Times New Roman" panose="02020603050405020304" charset="0"/>
                <a:cs typeface="Times New Roman" panose="02020603050405020304" charset="0"/>
              </a:rPr>
              <a:t>Voice preprocessing,Feature extraction,Training model and Identification</a:t>
            </a:r>
            <a:r>
              <a:rPr lang="en-US" altLang="zh-CN" sz="2400" kern="1200" dirty="0">
                <a:solidFill>
                  <a:schemeClr val="tx1"/>
                </a:solidFill>
                <a:latin typeface="Times New Roman" panose="02020603050405020304" charset="0"/>
                <a:cs typeface="Times New Roman" panose="02020603050405020304" charset="0"/>
              </a:rPr>
              <a:t>.</a:t>
            </a:r>
            <a:endParaRPr lang="en-US" altLang="zh-CN" sz="2400" kern="1200" dirty="0">
              <a:solidFill>
                <a:schemeClr val="tx1"/>
              </a:solidFill>
              <a:cs typeface="+mn-lt"/>
            </a:endParaRPr>
          </a:p>
          <a:p>
            <a:pPr marL="285750" indent="-285750" eaLnBrk="1" hangingPunct="1">
              <a:buChar char="•"/>
            </a:pPr>
            <a:endParaRPr lang="en-US" altLang="zh-CN" sz="2400" kern="1200" dirty="0">
              <a:solidFill>
                <a:schemeClr val="tx1"/>
              </a:solidFill>
              <a:cs typeface="+mn-lt"/>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r>
              <a:rPr lang="en-US" altLang="zh-CN" dirty="0">
                <a:solidFill>
                  <a:schemeClr val="tx1"/>
                </a:solidFill>
                <a:latin typeface="Times New Roman" panose="02020603050405020304" charset="0"/>
                <a:cs typeface="Times New Roman" panose="02020603050405020304" charset="0"/>
                <a:sym typeface="+mn-ea"/>
              </a:rPr>
              <a:t>Voice preprocessing includes </a:t>
            </a:r>
            <a:r>
              <a:rPr lang="en-US" altLang="zh-CN" b="1" dirty="0">
                <a:solidFill>
                  <a:schemeClr val="tx1"/>
                </a:solidFill>
                <a:latin typeface="Times New Roman" panose="02020603050405020304" charset="0"/>
                <a:cs typeface="Times New Roman" panose="02020603050405020304" charset="0"/>
                <a:sym typeface="+mn-ea"/>
              </a:rPr>
              <a:t>pre-emphasis, windowing and framing, and endpoint detection</a:t>
            </a:r>
            <a:r>
              <a:rPr lang="en-US" altLang="zh-CN" dirty="0">
                <a:solidFill>
                  <a:schemeClr val="tx1"/>
                </a:solidFill>
                <a:latin typeface="Times New Roman" panose="02020603050405020304" charset="0"/>
                <a:cs typeface="Times New Roman" panose="02020603050405020304" charset="0"/>
                <a:sym typeface="+mn-ea"/>
              </a:rPr>
              <a:t>.</a:t>
            </a:r>
          </a:p>
          <a:p>
            <a:pPr marL="285750" indent="-285750" eaLnBrk="1" hangingPunct="1">
              <a:buChar char="•"/>
            </a:pPr>
            <a:endParaRPr lang="en-US" altLang="zh-CN"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r>
              <a:rPr lang="en-US" altLang="zh-CN" b="1" dirty="0">
                <a:solidFill>
                  <a:schemeClr val="tx1"/>
                </a:solidFill>
                <a:latin typeface="Times New Roman" panose="02020603050405020304" charset="0"/>
                <a:cs typeface="Times New Roman" panose="02020603050405020304" charset="0"/>
                <a:sym typeface="+mn-ea"/>
              </a:rPr>
              <a:t>pre-emphasis</a:t>
            </a:r>
            <a:r>
              <a:rPr lang="en-US" altLang="zh-CN" dirty="0">
                <a:solidFill>
                  <a:schemeClr val="tx1"/>
                </a:solidFill>
                <a:latin typeface="Times New Roman" panose="02020603050405020304" charset="0"/>
                <a:cs typeface="Times New Roman" panose="02020603050405020304" charset="0"/>
                <a:sym typeface="+mn-ea"/>
              </a:rPr>
              <a:t> is achieved using a </a:t>
            </a:r>
            <a:r>
              <a:rPr lang="en-US" altLang="zh-CN" b="1" dirty="0">
                <a:solidFill>
                  <a:schemeClr val="tx1"/>
                </a:solidFill>
                <a:latin typeface="Times New Roman" panose="02020603050405020304" charset="0"/>
                <a:cs typeface="Times New Roman" panose="02020603050405020304" charset="0"/>
                <a:sym typeface="+mn-ea"/>
              </a:rPr>
              <a:t>first order finite response high pass filter</a:t>
            </a:r>
            <a:r>
              <a:rPr lang="en-US" altLang="zh-CN" dirty="0">
                <a:solidFill>
                  <a:schemeClr val="tx1"/>
                </a:solidFill>
                <a:latin typeface="Times New Roman" panose="02020603050405020304" charset="0"/>
                <a:cs typeface="Times New Roman" panose="02020603050405020304" charset="0"/>
                <a:sym typeface="+mn-ea"/>
              </a:rPr>
              <a:t> that flattens the entire speech spectrum.</a:t>
            </a:r>
            <a:endParaRPr lang="en-US" altLang="zh-CN" dirty="0">
              <a:solidFill>
                <a:schemeClr val="tx1"/>
              </a:solidFill>
              <a:cs typeface="+mn-lt"/>
              <a:sym typeface="+mn-ea"/>
            </a:endParaRPr>
          </a:p>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graphicFrame>
        <p:nvGraphicFramePr>
          <p:cNvPr id="7172" name="对象 3">
            <a:hlinkClick r:id="" action="ppaction://ole?verb=0"/>
          </p:cNvPr>
          <p:cNvGraphicFramePr>
            <a:graphicFrameLocks noChangeAspect="1"/>
          </p:cNvGraphicFramePr>
          <p:nvPr/>
        </p:nvGraphicFramePr>
        <p:xfrm>
          <a:off x="4460875" y="3792538"/>
          <a:ext cx="3270250" cy="720725"/>
        </p:xfrm>
        <a:graphic>
          <a:graphicData uri="http://schemas.openxmlformats.org/presentationml/2006/ole">
            <mc:AlternateContent xmlns:mc="http://schemas.openxmlformats.org/markup-compatibility/2006">
              <mc:Choice xmlns:v="urn:schemas-microsoft-com:vml" Requires="v">
                <p:oleObj spid="_x0000_s3087" r:id="rId4" imgW="989965" imgH="228600" progId="Equation.DSMT4">
                  <p:embed/>
                </p:oleObj>
              </mc:Choice>
              <mc:Fallback>
                <p:oleObj r:id="rId4" imgW="989965" imgH="228600" progId="Equation.DSMT4">
                  <p:embed/>
                  <p:pic>
                    <p:nvPicPr>
                      <p:cNvPr id="0" name="图片 3075"/>
                      <p:cNvPicPr/>
                      <p:nvPr/>
                    </p:nvPicPr>
                    <p:blipFill>
                      <a:blip r:embed="rId5"/>
                      <a:stretch>
                        <a:fillRect/>
                      </a:stretch>
                    </p:blipFill>
                    <p:spPr>
                      <a:xfrm>
                        <a:off x="4460875" y="3792538"/>
                        <a:ext cx="3270250" cy="720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r>
              <a:rPr lang="en-US" altLang="zh-CN" b="1" dirty="0">
                <a:solidFill>
                  <a:schemeClr val="tx1"/>
                </a:solidFill>
                <a:latin typeface="Times New Roman" panose="02020603050405020304" charset="0"/>
                <a:cs typeface="Times New Roman" panose="02020603050405020304" charset="0"/>
                <a:sym typeface="+mn-ea"/>
              </a:rPr>
              <a:t>Windowing and framing</a:t>
            </a:r>
            <a:r>
              <a:rPr lang="en-US" altLang="zh-CN" dirty="0">
                <a:solidFill>
                  <a:schemeClr val="tx1"/>
                </a:solidFill>
                <a:latin typeface="Times New Roman" panose="02020603050405020304" charset="0"/>
                <a:cs typeface="Times New Roman" panose="02020603050405020304" charset="0"/>
                <a:sym typeface="+mn-ea"/>
              </a:rPr>
              <a:t>: Using the </a:t>
            </a:r>
            <a:r>
              <a:rPr lang="en-US" altLang="zh-CN" b="1" dirty="0">
                <a:solidFill>
                  <a:schemeClr val="tx1"/>
                </a:solidFill>
                <a:latin typeface="Times New Roman" panose="02020603050405020304" charset="0"/>
                <a:cs typeface="Times New Roman" panose="02020603050405020304" charset="0"/>
                <a:sym typeface="+mn-ea"/>
              </a:rPr>
              <a:t>short-term (10-30ms) stationary</a:t>
            </a:r>
            <a:r>
              <a:rPr lang="en-US" altLang="zh-CN" dirty="0">
                <a:solidFill>
                  <a:schemeClr val="tx1"/>
                </a:solidFill>
                <a:latin typeface="Times New Roman" panose="02020603050405020304" charset="0"/>
                <a:cs typeface="Times New Roman" panose="02020603050405020304" charset="0"/>
                <a:sym typeface="+mn-ea"/>
              </a:rPr>
              <a:t> of the voice signal, framing is achieved by smoothing the sliding of the original speech signal with a movable finite length window.Window function generally chooses</a:t>
            </a:r>
            <a:r>
              <a:rPr lang="en-US" altLang="zh-CN" b="1" dirty="0">
                <a:solidFill>
                  <a:schemeClr val="tx1"/>
                </a:solidFill>
                <a:latin typeface="Times New Roman" panose="02020603050405020304" charset="0"/>
                <a:cs typeface="Times New Roman" panose="02020603050405020304" charset="0"/>
                <a:sym typeface="+mn-ea"/>
              </a:rPr>
              <a:t> Hamming </a:t>
            </a:r>
            <a:r>
              <a:rPr lang="en-US" altLang="zh-CN" dirty="0" smtClean="0">
                <a:solidFill>
                  <a:schemeClr val="tx1"/>
                </a:solidFill>
                <a:latin typeface="Times New Roman" panose="02020603050405020304" charset="0"/>
                <a:cs typeface="Times New Roman" panose="02020603050405020304" charset="0"/>
                <a:sym typeface="+mn-ea"/>
              </a:rPr>
              <a:t>window.</a:t>
            </a:r>
            <a:endParaRPr lang="en-US" altLang="zh-CN"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endParaRPr lang="en-US" altLang="zh-CN"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r>
              <a:rPr lang="zh-CN" altLang="en-US" sz="2400" b="1" kern="1200" dirty="0">
                <a:solidFill>
                  <a:schemeClr val="tx1"/>
                </a:solidFill>
                <a:latin typeface="Times New Roman" panose="02020603050405020304" charset="0"/>
                <a:ea typeface="+mn-ea"/>
                <a:cs typeface="Times New Roman" panose="02020603050405020304" charset="0"/>
              </a:rPr>
              <a:t>Endpoint detection</a:t>
            </a:r>
            <a:r>
              <a:rPr lang="zh-CN" altLang="en-US" sz="2400" kern="1200" dirty="0">
                <a:solidFill>
                  <a:schemeClr val="tx1"/>
                </a:solidFill>
                <a:latin typeface="Times New Roman" panose="02020603050405020304" charset="0"/>
                <a:ea typeface="+mn-ea"/>
                <a:cs typeface="Times New Roman" panose="02020603050405020304" charset="0"/>
              </a:rPr>
              <a:t> : find the starting and ending points of the speech segment, the commonly used method is based on the </a:t>
            </a:r>
            <a:r>
              <a:rPr lang="zh-CN" altLang="en-US" sz="2400" b="1" kern="1200" dirty="0">
                <a:solidFill>
                  <a:schemeClr val="tx1"/>
                </a:solidFill>
                <a:latin typeface="Times New Roman" panose="02020603050405020304" charset="0"/>
                <a:ea typeface="+mn-ea"/>
                <a:cs typeface="Times New Roman" panose="02020603050405020304" charset="0"/>
              </a:rPr>
              <a:t>double threshold method of short-term energy and short-time zero-crossing </a:t>
            </a:r>
            <a:r>
              <a:rPr lang="zh-CN" altLang="en-US" sz="2400" b="1" kern="1200" dirty="0" smtClean="0">
                <a:solidFill>
                  <a:schemeClr val="tx1"/>
                </a:solidFill>
                <a:latin typeface="Times New Roman" panose="02020603050405020304" charset="0"/>
                <a:ea typeface="+mn-ea"/>
                <a:cs typeface="Times New Roman" panose="02020603050405020304" charset="0"/>
              </a:rPr>
              <a:t>rate</a:t>
            </a:r>
            <a:r>
              <a:rPr lang="en-US" altLang="zh-CN" sz="2400" b="1" kern="1200" dirty="0" smtClean="0">
                <a:solidFill>
                  <a:schemeClr val="tx1"/>
                </a:solidFill>
                <a:latin typeface="Times New Roman" panose="02020603050405020304" charset="0"/>
                <a:ea typeface="+mn-ea"/>
                <a:cs typeface="Times New Roman" panose="02020603050405020304" charset="0"/>
              </a:rPr>
              <a:t>.</a:t>
            </a:r>
            <a:endParaRPr lang="zh-CN" altLang="en-US" sz="2400" kern="1200" dirty="0">
              <a:solidFill>
                <a:schemeClr val="tx1"/>
              </a:solidFill>
              <a:latin typeface="Times New Roman" panose="02020603050405020304" charset="0"/>
              <a:ea typeface="+mn-ea"/>
              <a:cs typeface="Times New Roman" panose="02020603050405020304" charset="0"/>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r>
              <a:rPr lang="en-US" altLang="zh-CN" b="1" dirty="0">
                <a:solidFill>
                  <a:schemeClr val="tx1"/>
                </a:solidFill>
                <a:latin typeface="Times New Roman" panose="02020603050405020304" charset="0"/>
                <a:cs typeface="Times New Roman" panose="02020603050405020304" charset="0"/>
                <a:sym typeface="+mn-ea"/>
              </a:rPr>
              <a:t>Feature extraction</a:t>
            </a:r>
            <a:r>
              <a:rPr lang="en-US" altLang="zh-CN" dirty="0">
                <a:solidFill>
                  <a:schemeClr val="tx1"/>
                </a:solidFill>
                <a:latin typeface="Times New Roman" panose="02020603050405020304" charset="0"/>
                <a:cs typeface="Times New Roman" panose="02020603050405020304" charset="0"/>
                <a:sym typeface="+mn-ea"/>
              </a:rPr>
              <a:t>: general extracted features are linear predictive cepstral coefficients and </a:t>
            </a:r>
            <a:r>
              <a:rPr lang="en-US" altLang="zh-CN" b="1" dirty="0">
                <a:solidFill>
                  <a:schemeClr val="tx1"/>
                </a:solidFill>
                <a:latin typeface="Times New Roman" panose="02020603050405020304" charset="0"/>
                <a:cs typeface="Times New Roman" panose="02020603050405020304" charset="0"/>
                <a:sym typeface="+mn-ea"/>
              </a:rPr>
              <a:t>Mel cepstral coefficients.</a:t>
            </a:r>
            <a:endParaRPr lang="en-US" altLang="zh-CN" dirty="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
        <p:nvSpPr>
          <p:cNvPr id="4" name="圆角矩形 3"/>
          <p:cNvSpPr/>
          <p:nvPr/>
        </p:nvSpPr>
        <p:spPr>
          <a:xfrm>
            <a:off x="2307908" y="2834640"/>
            <a:ext cx="1439863"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Input voice</a:t>
            </a:r>
          </a:p>
        </p:txBody>
      </p:sp>
      <p:cxnSp>
        <p:nvCxnSpPr>
          <p:cNvPr id="5" name="直接箭头连接符 4"/>
          <p:cNvCxnSpPr>
            <a:stCxn id="4" idx="3"/>
            <a:endCxn id="6" idx="1"/>
          </p:cNvCxnSpPr>
          <p:nvPr/>
        </p:nvCxnSpPr>
        <p:spPr>
          <a:xfrm flipV="1">
            <a:off x="3748405" y="3086100"/>
            <a:ext cx="796290"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圆角矩形 5"/>
          <p:cNvSpPr/>
          <p:nvPr/>
        </p:nvSpPr>
        <p:spPr>
          <a:xfrm>
            <a:off x="4544695" y="2834005"/>
            <a:ext cx="1556385"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cs typeface="+mn-lt"/>
                <a:sym typeface="+mn-ea"/>
              </a:rPr>
              <a:t>Pre-emphasis</a:t>
            </a:r>
            <a:endParaRPr kumimoji="0" lang="zh-CN" altLang="en-US" sz="1800" i="0" u="none" strike="noStrike" kern="1200" cap="none" spc="0" normalizeH="0" baseline="0" noProof="1">
              <a:ln>
                <a:noFill/>
              </a:ln>
              <a:solidFill>
                <a:schemeClr val="tx1"/>
              </a:solidFill>
              <a:effectLst/>
              <a:uLnTx/>
              <a:uFillTx/>
              <a:latin typeface="+mn-lt"/>
              <a:ea typeface="+mn-ea"/>
              <a:cs typeface="+mn-cs"/>
            </a:endParaRPr>
          </a:p>
        </p:txBody>
      </p:sp>
      <p:sp>
        <p:nvSpPr>
          <p:cNvPr id="8" name="圆角矩形 7"/>
          <p:cNvSpPr/>
          <p:nvPr/>
        </p:nvSpPr>
        <p:spPr>
          <a:xfrm>
            <a:off x="6664008" y="2832735"/>
            <a:ext cx="1439863"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FFT</a:t>
            </a:r>
          </a:p>
        </p:txBody>
      </p:sp>
      <p:sp>
        <p:nvSpPr>
          <p:cNvPr id="10" name="圆角矩形 9"/>
          <p:cNvSpPr/>
          <p:nvPr/>
        </p:nvSpPr>
        <p:spPr>
          <a:xfrm>
            <a:off x="8667433" y="2832735"/>
            <a:ext cx="1439863"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Absolute value</a:t>
            </a:r>
          </a:p>
        </p:txBody>
      </p:sp>
      <p:cxnSp>
        <p:nvCxnSpPr>
          <p:cNvPr id="12" name="直接箭头连接符 11"/>
          <p:cNvCxnSpPr>
            <a:stCxn id="10" idx="2"/>
            <a:endCxn id="14" idx="0"/>
          </p:cNvCxnSpPr>
          <p:nvPr/>
        </p:nvCxnSpPr>
        <p:spPr>
          <a:xfrm>
            <a:off x="9387523" y="3335973"/>
            <a:ext cx="0" cy="6045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8667433" y="3940810"/>
            <a:ext cx="1439863"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Meyer filter</a:t>
            </a:r>
          </a:p>
        </p:txBody>
      </p:sp>
      <p:sp>
        <p:nvSpPr>
          <p:cNvPr id="15" name="圆角矩形 14"/>
          <p:cNvSpPr/>
          <p:nvPr/>
        </p:nvSpPr>
        <p:spPr>
          <a:xfrm>
            <a:off x="6664008" y="3940810"/>
            <a:ext cx="1439863"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Logarithm</a:t>
            </a:r>
          </a:p>
        </p:txBody>
      </p:sp>
      <p:cxnSp>
        <p:nvCxnSpPr>
          <p:cNvPr id="16" name="直接箭头连接符 15"/>
          <p:cNvCxnSpPr>
            <a:stCxn id="14" idx="1"/>
            <a:endCxn id="15" idx="3"/>
          </p:cNvCxnSpPr>
          <p:nvPr/>
        </p:nvCxnSpPr>
        <p:spPr>
          <a:xfrm flipH="1">
            <a:off x="8104188" y="4193223"/>
            <a:ext cx="5632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圆角矩形 16"/>
          <p:cNvSpPr/>
          <p:nvPr/>
        </p:nvSpPr>
        <p:spPr>
          <a:xfrm>
            <a:off x="4660583" y="3940810"/>
            <a:ext cx="1439863"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DCT</a:t>
            </a:r>
          </a:p>
        </p:txBody>
      </p:sp>
      <p:cxnSp>
        <p:nvCxnSpPr>
          <p:cNvPr id="18" name="直接箭头连接符 17"/>
          <p:cNvCxnSpPr>
            <a:stCxn id="15" idx="1"/>
            <a:endCxn id="17" idx="3"/>
          </p:cNvCxnSpPr>
          <p:nvPr/>
        </p:nvCxnSpPr>
        <p:spPr>
          <a:xfrm flipH="1">
            <a:off x="6100763" y="4193223"/>
            <a:ext cx="5632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圆角矩形 18"/>
          <p:cNvSpPr/>
          <p:nvPr/>
        </p:nvSpPr>
        <p:spPr>
          <a:xfrm>
            <a:off x="2307908" y="3941445"/>
            <a:ext cx="1439863"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Dynamic feature</a:t>
            </a:r>
          </a:p>
        </p:txBody>
      </p:sp>
      <p:cxnSp>
        <p:nvCxnSpPr>
          <p:cNvPr id="20" name="直接箭头连接符 19"/>
          <p:cNvCxnSpPr>
            <a:stCxn id="17" idx="1"/>
            <a:endCxn id="19" idx="3"/>
          </p:cNvCxnSpPr>
          <p:nvPr/>
        </p:nvCxnSpPr>
        <p:spPr>
          <a:xfrm flipH="1">
            <a:off x="3748088" y="4193223"/>
            <a:ext cx="912495"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圆角矩形 20"/>
          <p:cNvSpPr/>
          <p:nvPr/>
        </p:nvSpPr>
        <p:spPr>
          <a:xfrm>
            <a:off x="2307590" y="4984115"/>
            <a:ext cx="1440815" cy="8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Output feature vector</a:t>
            </a:r>
          </a:p>
        </p:txBody>
      </p:sp>
      <p:cxnSp>
        <p:nvCxnSpPr>
          <p:cNvPr id="22" name="直接箭头连接符 21"/>
          <p:cNvCxnSpPr>
            <a:stCxn id="19" idx="2"/>
            <a:endCxn id="21" idx="0"/>
          </p:cNvCxnSpPr>
          <p:nvPr/>
        </p:nvCxnSpPr>
        <p:spPr>
          <a:xfrm>
            <a:off x="3028315" y="4446270"/>
            <a:ext cx="0" cy="5378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 name="直接箭头连接符 1"/>
          <p:cNvCxnSpPr>
            <a:stCxn id="6" idx="3"/>
            <a:endCxn id="8" idx="1"/>
          </p:cNvCxnSpPr>
          <p:nvPr/>
        </p:nvCxnSpPr>
        <p:spPr>
          <a:xfrm flipV="1">
            <a:off x="6101080" y="3084830"/>
            <a:ext cx="563245" cy="1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8" idx="3"/>
            <a:endCxn id="10" idx="1"/>
          </p:cNvCxnSpPr>
          <p:nvPr/>
        </p:nvCxnSpPr>
        <p:spPr>
          <a:xfrm>
            <a:off x="8104505" y="3084830"/>
            <a:ext cx="5632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r>
              <a:rPr lang="en-US" altLang="zh-CN" b="1" dirty="0">
                <a:solidFill>
                  <a:schemeClr val="tx1"/>
                </a:solidFill>
                <a:latin typeface="Times New Roman" panose="02020603050405020304" charset="0"/>
                <a:cs typeface="Times New Roman" panose="02020603050405020304" charset="0"/>
                <a:sym typeface="+mn-ea"/>
              </a:rPr>
              <a:t>Training model</a:t>
            </a:r>
            <a:r>
              <a:rPr lang="en-US" altLang="zh-CN" dirty="0">
                <a:solidFill>
                  <a:schemeClr val="tx1"/>
                </a:solidFill>
                <a:latin typeface="Times New Roman" panose="02020603050405020304" charset="0"/>
                <a:cs typeface="Times New Roman" panose="02020603050405020304" charset="0"/>
                <a:sym typeface="+mn-ea"/>
              </a:rPr>
              <a:t>: The initial value of the GMM parameter is obtained by </a:t>
            </a:r>
            <a:r>
              <a:rPr lang="en-US" altLang="zh-CN" b="1" dirty="0">
                <a:solidFill>
                  <a:schemeClr val="tx1"/>
                </a:solidFill>
                <a:latin typeface="Times New Roman" panose="02020603050405020304" charset="0"/>
                <a:cs typeface="Times New Roman" panose="02020603050405020304" charset="0"/>
                <a:sym typeface="+mn-ea"/>
              </a:rPr>
              <a:t>K-means clustering</a:t>
            </a:r>
            <a:r>
              <a:rPr lang="en-US" altLang="zh-CN" dirty="0">
                <a:solidFill>
                  <a:schemeClr val="tx1"/>
                </a:solidFill>
                <a:latin typeface="Times New Roman" panose="02020603050405020304" charset="0"/>
                <a:cs typeface="Times New Roman" panose="02020603050405020304" charset="0"/>
                <a:sym typeface="+mn-ea"/>
              </a:rPr>
              <a:t>, and the </a:t>
            </a:r>
            <a:r>
              <a:rPr lang="en-US" altLang="zh-CN" b="1" dirty="0">
                <a:solidFill>
                  <a:schemeClr val="tx1"/>
                </a:solidFill>
                <a:latin typeface="Times New Roman" panose="02020603050405020304" charset="0"/>
                <a:cs typeface="Times New Roman" panose="02020603050405020304" charset="0"/>
                <a:sym typeface="+mn-ea"/>
              </a:rPr>
              <a:t>GMM parameters (weight, mean vector and covariance matrix)</a:t>
            </a:r>
            <a:r>
              <a:rPr lang="en-US" altLang="zh-CN" dirty="0">
                <a:solidFill>
                  <a:schemeClr val="tx1"/>
                </a:solidFill>
                <a:latin typeface="Times New Roman" panose="02020603050405020304" charset="0"/>
                <a:cs typeface="Times New Roman" panose="02020603050405020304" charset="0"/>
                <a:sym typeface="+mn-ea"/>
              </a:rPr>
              <a:t> of the speaker are obtained by </a:t>
            </a:r>
            <a:r>
              <a:rPr lang="en-US" altLang="zh-CN" b="1" dirty="0">
                <a:solidFill>
                  <a:schemeClr val="tx1"/>
                </a:solidFill>
                <a:latin typeface="Times New Roman" panose="02020603050405020304" charset="0"/>
                <a:cs typeface="Times New Roman" panose="02020603050405020304" charset="0"/>
                <a:sym typeface="+mn-ea"/>
              </a:rPr>
              <a:t>EM algorithm iteration</a:t>
            </a:r>
            <a:r>
              <a:rPr lang="en-US" altLang="zh-CN" dirty="0">
                <a:solidFill>
                  <a:schemeClr val="tx1"/>
                </a:solidFill>
                <a:latin typeface="Times New Roman" panose="02020603050405020304" charset="0"/>
                <a:cs typeface="Times New Roman" panose="02020603050405020304" charset="0"/>
                <a:sym typeface="+mn-ea"/>
              </a:rPr>
              <a:t>.</a:t>
            </a:r>
            <a:r>
              <a:rPr lang="en-US" altLang="zh-CN" b="1" dirty="0">
                <a:solidFill>
                  <a:schemeClr val="tx1"/>
                </a:solidFill>
                <a:latin typeface="Times New Roman" panose="02020603050405020304" charset="0"/>
                <a:cs typeface="Times New Roman" panose="02020603050405020304" charset="0"/>
                <a:sym typeface="+mn-ea"/>
              </a:rPr>
              <a:t> </a:t>
            </a:r>
            <a:endParaRPr lang="en-US" altLang="zh-CN" b="1" dirty="0" smtClean="0">
              <a:solidFill>
                <a:schemeClr val="tx1"/>
              </a:solidFill>
              <a:latin typeface="Times New Roman" panose="02020603050405020304" charset="0"/>
              <a:cs typeface="Times New Roman" panose="02020603050405020304" charset="0"/>
              <a:sym typeface="+mn-ea"/>
            </a:endParaRPr>
          </a:p>
          <a:p>
            <a:pPr marL="285750" indent="-285750" eaLnBrk="1" hangingPunct="1">
              <a:buChar char="•"/>
            </a:pPr>
            <a:r>
              <a:rPr lang="en-US" altLang="zh-CN" b="1" dirty="0" smtClean="0">
                <a:solidFill>
                  <a:schemeClr val="tx1"/>
                </a:solidFill>
                <a:latin typeface="Times New Roman" panose="02020603050405020304" charset="0"/>
                <a:cs typeface="Times New Roman" panose="02020603050405020304" charset="0"/>
                <a:sym typeface="+mn-ea"/>
              </a:rPr>
              <a:t>The </a:t>
            </a:r>
            <a:r>
              <a:rPr lang="en-US" altLang="zh-CN" b="1" dirty="0">
                <a:solidFill>
                  <a:schemeClr val="tx1"/>
                </a:solidFill>
                <a:latin typeface="Times New Roman" panose="02020603050405020304" charset="0"/>
                <a:cs typeface="Times New Roman" panose="02020603050405020304" charset="0"/>
                <a:sym typeface="+mn-ea"/>
              </a:rPr>
              <a:t>purpose of training is to achieve a speaker corresponding to a GMM.</a:t>
            </a:r>
            <a:endParaRPr lang="en-US" altLang="zh-CN" b="1" dirty="0">
              <a:solidFill>
                <a:schemeClr val="tx1"/>
              </a:solidFill>
              <a:cs typeface="+mn-lt"/>
              <a:sym typeface="+mn-ea"/>
            </a:endParaRPr>
          </a:p>
          <a:p>
            <a:pPr marL="285750" indent="-285750" eaLnBrk="1" hangingPunct="1">
              <a:buChar char="•"/>
            </a:pPr>
            <a:endParaRPr lang="en-US" altLang="zh-CN" b="1" dirty="0">
              <a:solidFill>
                <a:schemeClr val="tx1"/>
              </a:solidFill>
              <a:cs typeface="+mn-lt"/>
              <a:sym typeface="+mn-ea"/>
            </a:endParaRPr>
          </a:p>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zh-CN" altLang="en-US" sz="2400" kern="1200" dirty="0">
              <a:solidFill>
                <a:schemeClr val="tx1"/>
              </a:solidFill>
              <a:latin typeface="+mn-lt"/>
              <a:ea typeface="+mn-ea"/>
              <a:cs typeface="+mn-cs"/>
            </a:endParaRPr>
          </a:p>
          <a:p>
            <a:pPr algn="ctr" eaLnBrk="1" hangingPunct="1"/>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graphicFrame>
        <p:nvGraphicFramePr>
          <p:cNvPr id="20483" name="对象 3">
            <a:hlinkClick r:id="" action="ppaction://ole?verb=0"/>
          </p:cNvPr>
          <p:cNvGraphicFramePr>
            <a:graphicFrameLocks noChangeAspect="1"/>
          </p:cNvGraphicFramePr>
          <p:nvPr/>
        </p:nvGraphicFramePr>
        <p:xfrm>
          <a:off x="3885565" y="3545840"/>
          <a:ext cx="4421188" cy="785813"/>
        </p:xfrm>
        <a:graphic>
          <a:graphicData uri="http://schemas.openxmlformats.org/presentationml/2006/ole">
            <mc:AlternateContent xmlns:mc="http://schemas.openxmlformats.org/markup-compatibility/2006">
              <mc:Choice xmlns:v="urn:schemas-microsoft-com:vml" Requires="v">
                <p:oleObj spid="_x0000_s4106" r:id="rId4" imgW="1714500" imgH="304800" progId="Equation.KSEE3">
                  <p:embed/>
                </p:oleObj>
              </mc:Choice>
              <mc:Fallback>
                <p:oleObj r:id="rId4" imgW="1714500" imgH="304800" progId="Equation.KSEE3">
                  <p:embed/>
                  <p:pic>
                    <p:nvPicPr>
                      <p:cNvPr id="0" name="图片 3075"/>
                      <p:cNvPicPr/>
                      <p:nvPr/>
                    </p:nvPicPr>
                    <p:blipFill>
                      <a:blip r:embed="rId5"/>
                      <a:stretch>
                        <a:fillRect/>
                      </a:stretch>
                    </p:blipFill>
                    <p:spPr>
                      <a:xfrm>
                        <a:off x="3885565" y="3545840"/>
                        <a:ext cx="4421188" cy="7858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zh-CN" altLang="en-US" sz="2400" kern="1200" dirty="0">
              <a:solidFill>
                <a:schemeClr val="tx1"/>
              </a:solidFill>
              <a:latin typeface="+mn-lt"/>
              <a:ea typeface="+mn-ea"/>
              <a:cs typeface="+mn-cs"/>
            </a:endParaRPr>
          </a:p>
          <a:p>
            <a:pPr marL="285750" indent="-285750">
              <a:buChar char="•"/>
            </a:pPr>
            <a:r>
              <a:rPr lang="zh-CN" altLang="en-US" sz="2400" b="1" kern="1200" dirty="0">
                <a:solidFill>
                  <a:schemeClr val="tx1"/>
                </a:solidFill>
                <a:latin typeface="+mn-lt"/>
                <a:ea typeface="+mn-ea"/>
                <a:cs typeface="+mn-cs"/>
              </a:rPr>
              <a:t>Identification</a:t>
            </a:r>
            <a:r>
              <a:rPr lang="zh-CN" altLang="en-US" sz="2400" kern="1200" dirty="0">
                <a:solidFill>
                  <a:schemeClr val="tx1"/>
                </a:solidFill>
                <a:latin typeface="+mn-lt"/>
                <a:ea typeface="+mn-ea"/>
                <a:cs typeface="+mn-cs"/>
              </a:rPr>
              <a:t>: </a:t>
            </a:r>
            <a:r>
              <a:rPr lang="en-US" altLang="zh-CN" dirty="0">
                <a:solidFill>
                  <a:schemeClr val="tx1"/>
                </a:solidFill>
              </a:rPr>
              <a:t>The similarity calculation is performed with </a:t>
            </a:r>
            <a:r>
              <a:rPr lang="en-US" altLang="zh-CN" b="1" dirty="0">
                <a:solidFill>
                  <a:schemeClr val="tx1"/>
                </a:solidFill>
              </a:rPr>
              <a:t>the eigenvector of each frame</a:t>
            </a:r>
            <a:r>
              <a:rPr lang="en-US" altLang="zh-CN" dirty="0">
                <a:solidFill>
                  <a:schemeClr val="tx1"/>
                </a:solidFill>
              </a:rPr>
              <a:t> of the test speaker and the GMM of each speaker obtained by </a:t>
            </a:r>
            <a:r>
              <a:rPr lang="en-US" altLang="zh-CN" dirty="0" smtClean="0">
                <a:solidFill>
                  <a:schemeClr val="tx1"/>
                </a:solidFill>
              </a:rPr>
              <a:t>training.</a:t>
            </a:r>
            <a:r>
              <a:rPr lang="zh-CN" altLang="en-US" sz="2400" b="1" kern="1200" dirty="0" smtClean="0">
                <a:solidFill>
                  <a:schemeClr val="tx1"/>
                </a:solidFill>
                <a:latin typeface="+mn-lt"/>
                <a:ea typeface="+mn-ea"/>
                <a:cs typeface="+mn-cs"/>
              </a:rPr>
              <a:t>calculate </a:t>
            </a:r>
            <a:r>
              <a:rPr lang="zh-CN" altLang="en-US" sz="2400" b="1" kern="1200" dirty="0">
                <a:solidFill>
                  <a:schemeClr val="tx1"/>
                </a:solidFill>
                <a:latin typeface="+mn-lt"/>
                <a:ea typeface="+mn-ea"/>
                <a:cs typeface="+mn-cs"/>
              </a:rPr>
              <a:t>the maximum posterior probability</a:t>
            </a:r>
            <a:r>
              <a:rPr lang="zh-CN" altLang="en-US" sz="2400" kern="1200" dirty="0">
                <a:solidFill>
                  <a:schemeClr val="tx1"/>
                </a:solidFill>
                <a:latin typeface="+mn-lt"/>
                <a:ea typeface="+mn-ea"/>
                <a:cs typeface="+mn-cs"/>
              </a:rPr>
              <a:t>, obtain </a:t>
            </a:r>
            <a:r>
              <a:rPr lang="zh-CN" altLang="en-US" sz="2400" b="1" kern="1200" dirty="0">
                <a:solidFill>
                  <a:schemeClr val="tx1"/>
                </a:solidFill>
                <a:latin typeface="+mn-lt"/>
                <a:ea typeface="+mn-ea"/>
                <a:cs typeface="+mn-cs"/>
              </a:rPr>
              <a:t>the logarithmic score of each frame</a:t>
            </a:r>
            <a:r>
              <a:rPr lang="zh-CN" altLang="en-US" sz="2400" kern="1200" dirty="0">
                <a:solidFill>
                  <a:schemeClr val="tx1"/>
                </a:solidFill>
                <a:latin typeface="+mn-lt"/>
                <a:ea typeface="+mn-ea"/>
                <a:cs typeface="+mn-cs"/>
              </a:rPr>
              <a:t>,take all frame scores and the highest score is the target speaker.</a:t>
            </a: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graphicFrame>
        <p:nvGraphicFramePr>
          <p:cNvPr id="22535" name="对象 7">
            <a:hlinkClick r:id="" action="ppaction://ole?verb=0"/>
          </p:cNvPr>
          <p:cNvGraphicFramePr>
            <a:graphicFrameLocks noChangeAspect="1"/>
          </p:cNvGraphicFramePr>
          <p:nvPr/>
        </p:nvGraphicFramePr>
        <p:xfrm>
          <a:off x="3656965" y="3049270"/>
          <a:ext cx="4869180" cy="1668780"/>
        </p:xfrm>
        <a:graphic>
          <a:graphicData uri="http://schemas.openxmlformats.org/presentationml/2006/ole">
            <mc:AlternateContent xmlns:mc="http://schemas.openxmlformats.org/markup-compatibility/2006">
              <mc:Choice xmlns:v="urn:schemas-microsoft-com:vml" Requires="v">
                <p:oleObj spid="_x0000_s5139" r:id="rId4" imgW="1816100" imgH="622300" progId="Equation.KSEE3">
                  <p:embed/>
                </p:oleObj>
              </mc:Choice>
              <mc:Fallback>
                <p:oleObj r:id="rId4" imgW="1816100" imgH="622300" progId="Equation.KSEE3">
                  <p:embed/>
                  <p:pic>
                    <p:nvPicPr>
                      <p:cNvPr id="0" name="图片 3084"/>
                      <p:cNvPicPr/>
                      <p:nvPr/>
                    </p:nvPicPr>
                    <p:blipFill>
                      <a:blip r:embed="rId5"/>
                      <a:stretch>
                        <a:fillRect/>
                      </a:stretch>
                    </p:blipFill>
                    <p:spPr>
                      <a:xfrm>
                        <a:off x="3656965" y="3049270"/>
                        <a:ext cx="4869180" cy="1668780"/>
                      </a:xfrm>
                      <a:prstGeom prst="rect">
                        <a:avLst/>
                      </a:prstGeom>
                      <a:noFill/>
                      <a:ln w="38100">
                        <a:noFill/>
                        <a:miter/>
                      </a:ln>
                    </p:spPr>
                  </p:pic>
                </p:oleObj>
              </mc:Fallback>
            </mc:AlternateContent>
          </a:graphicData>
        </a:graphic>
      </p:graphicFrame>
      <p:graphicFrame>
        <p:nvGraphicFramePr>
          <p:cNvPr id="25604" name="对象 3">
            <a:hlinkClick r:id="" action="ppaction://ole?verb=0"/>
          </p:cNvPr>
          <p:cNvGraphicFramePr>
            <a:graphicFrameLocks noChangeAspect="1"/>
          </p:cNvGraphicFramePr>
          <p:nvPr/>
        </p:nvGraphicFramePr>
        <p:xfrm>
          <a:off x="3271838" y="4718050"/>
          <a:ext cx="5648325" cy="1371600"/>
        </p:xfrm>
        <a:graphic>
          <a:graphicData uri="http://schemas.openxmlformats.org/presentationml/2006/ole">
            <mc:AlternateContent xmlns:mc="http://schemas.openxmlformats.org/markup-compatibility/2006">
              <mc:Choice xmlns:v="urn:schemas-microsoft-com:vml" Requires="v">
                <p:oleObj spid="_x0000_s5140" r:id="rId6" imgW="1777365" imgH="431800" progId="Equation.DSMT4">
                  <p:embed/>
                </p:oleObj>
              </mc:Choice>
              <mc:Fallback>
                <p:oleObj r:id="rId6" imgW="1777365" imgH="431800" progId="Equation.DSMT4">
                  <p:embed/>
                  <p:pic>
                    <p:nvPicPr>
                      <p:cNvPr id="0" name="图片 3098"/>
                      <p:cNvPicPr/>
                      <p:nvPr/>
                    </p:nvPicPr>
                    <p:blipFill>
                      <a:blip r:embed="rId7"/>
                      <a:stretch>
                        <a:fillRect/>
                      </a:stretch>
                    </p:blipFill>
                    <p:spPr>
                      <a:xfrm>
                        <a:off x="3271838" y="4718050"/>
                        <a:ext cx="5648325" cy="1371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2"/>
          <p:cNvSpPr>
            <a:spLocks noGrp="1"/>
          </p:cNvSpPr>
          <p:nvPr>
            <p:ph type="body" idx="1"/>
          </p:nvPr>
        </p:nvSpPr>
        <p:spPr>
          <a:xfrm>
            <a:off x="2147888" y="685800"/>
            <a:ext cx="7886700" cy="5403850"/>
          </a:xfrm>
        </p:spPr>
        <p:txBody>
          <a:bodyPr vert="horz" wrap="square" lIns="91440" tIns="45720" rIns="91440" bIns="45720" anchor="t"/>
          <a:lstStyle/>
          <a:p>
            <a:pPr marL="285750" indent="-285750" eaLnBrk="1" hangingPunct="1">
              <a:buChar char="•"/>
            </a:pPr>
            <a:endParaRPr lang="en-US" altLang="zh-CN" dirty="0">
              <a:solidFill>
                <a:schemeClr val="tx1"/>
              </a:solidFill>
              <a:cs typeface="+mn-lt"/>
              <a:sym typeface="+mn-ea"/>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algn="ctr"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a:p>
            <a:pPr marL="285750" indent="-285750" eaLnBrk="1" hangingPunct="1">
              <a:buChar char="•"/>
            </a:pPr>
            <a:endParaRPr lang="zh-CN" altLang="en-US" sz="2400" kern="1200" dirty="0">
              <a:solidFill>
                <a:schemeClr val="tx1"/>
              </a:solidFill>
              <a:latin typeface="+mn-lt"/>
              <a:ea typeface="+mn-ea"/>
              <a:cs typeface="+mn-cs"/>
            </a:endParaRPr>
          </a:p>
        </p:txBody>
      </p:sp>
      <p:sp>
        <p:nvSpPr>
          <p:cNvPr id="5" name="圆角矩形 4"/>
          <p:cNvSpPr/>
          <p:nvPr/>
        </p:nvSpPr>
        <p:spPr>
          <a:xfrm>
            <a:off x="3082925"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a:ln>
                  <a:noFill/>
                </a:ln>
                <a:solidFill>
                  <a:schemeClr val="tx1"/>
                </a:solidFill>
                <a:effectLst/>
                <a:uLnTx/>
                <a:uFillTx/>
                <a:sym typeface="+mn-ea"/>
              </a:rPr>
              <a:t>Input voice</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6" name="圆角矩形 5"/>
          <p:cNvSpPr/>
          <p:nvPr/>
        </p:nvSpPr>
        <p:spPr>
          <a:xfrm>
            <a:off x="4705350"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cs typeface="+mn-lt"/>
                <a:sym typeface="+mn-ea"/>
              </a:rPr>
              <a:t>Pre-emphasis</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cxnSp>
        <p:nvCxnSpPr>
          <p:cNvPr id="7" name="直接箭头连接符 6"/>
          <p:cNvCxnSpPr>
            <a:stCxn id="5" idx="3"/>
            <a:endCxn id="6" idx="1"/>
          </p:cNvCxnSpPr>
          <p:nvPr/>
        </p:nvCxnSpPr>
        <p:spPr>
          <a:xfrm>
            <a:off x="4378325" y="2747963"/>
            <a:ext cx="3270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6240463" y="24241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cs typeface="+mn-lt"/>
                <a:sym typeface="+mn-ea"/>
              </a:rPr>
              <a:t>Feature extraction</a:t>
            </a:r>
            <a:endParaRPr kumimoji="0" lang="zh-CN" altLang="en-US" sz="1800" i="0" u="none" strike="noStrike" kern="1200" cap="none" spc="0" normalizeH="0" baseline="0" noProof="1">
              <a:ln>
                <a:noFill/>
              </a:ln>
              <a:solidFill>
                <a:schemeClr val="tx1"/>
              </a:solidFill>
              <a:effectLst/>
              <a:uLnTx/>
              <a:uFillTx/>
              <a:latin typeface="+mn-lt"/>
              <a:ea typeface="+mn-ea"/>
              <a:cs typeface="+mn-cs"/>
            </a:endParaRPr>
          </a:p>
        </p:txBody>
      </p:sp>
      <p:cxnSp>
        <p:nvCxnSpPr>
          <p:cNvPr id="9" name="直接箭头连接符 8"/>
          <p:cNvCxnSpPr>
            <a:stCxn id="6" idx="3"/>
            <a:endCxn id="8" idx="1"/>
          </p:cNvCxnSpPr>
          <p:nvPr/>
        </p:nvCxnSpPr>
        <p:spPr>
          <a:xfrm>
            <a:off x="6000750" y="2747963"/>
            <a:ext cx="24003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6240780" y="1130300"/>
            <a:ext cx="1297305" cy="1099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Test speech feature vector set</a:t>
            </a:r>
          </a:p>
        </p:txBody>
      </p:sp>
      <p:cxnSp>
        <p:nvCxnSpPr>
          <p:cNvPr id="11" name="直接箭头连接符 10"/>
          <p:cNvCxnSpPr>
            <a:stCxn id="8" idx="0"/>
            <a:endCxn id="10" idx="2"/>
          </p:cNvCxnSpPr>
          <p:nvPr/>
        </p:nvCxnSpPr>
        <p:spPr>
          <a:xfrm flipV="1">
            <a:off x="6888163" y="2229168"/>
            <a:ext cx="1270" cy="1949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7863205" y="1242695"/>
            <a:ext cx="1295400" cy="873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Likelihood function calculation</a:t>
            </a:r>
          </a:p>
        </p:txBody>
      </p:sp>
      <p:cxnSp>
        <p:nvCxnSpPr>
          <p:cNvPr id="13" name="直接箭头连接符 12"/>
          <p:cNvCxnSpPr>
            <a:stCxn id="10" idx="3"/>
            <a:endCxn id="12" idx="1"/>
          </p:cNvCxnSpPr>
          <p:nvPr/>
        </p:nvCxnSpPr>
        <p:spPr>
          <a:xfrm flipV="1">
            <a:off x="7537768" y="1679575"/>
            <a:ext cx="325120"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862888" y="366713"/>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Result</a:t>
            </a:r>
          </a:p>
        </p:txBody>
      </p:sp>
      <p:cxnSp>
        <p:nvCxnSpPr>
          <p:cNvPr id="15" name="直接箭头连接符 14"/>
          <p:cNvCxnSpPr>
            <a:stCxn id="12" idx="0"/>
            <a:endCxn id="14" idx="2"/>
          </p:cNvCxnSpPr>
          <p:nvPr/>
        </p:nvCxnSpPr>
        <p:spPr>
          <a:xfrm flipV="1">
            <a:off x="8510588" y="1014731"/>
            <a:ext cx="0" cy="2279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圆角矩形 15"/>
          <p:cNvSpPr/>
          <p:nvPr/>
        </p:nvSpPr>
        <p:spPr>
          <a:xfrm>
            <a:off x="3082925" y="3502025"/>
            <a:ext cx="1295400" cy="1148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Training speech feature vector set</a:t>
            </a:r>
          </a:p>
        </p:txBody>
      </p:sp>
      <p:cxnSp>
        <p:nvCxnSpPr>
          <p:cNvPr id="17" name="肘形连接符 16"/>
          <p:cNvCxnSpPr>
            <a:stCxn id="12" idx="0"/>
            <a:endCxn id="14" idx="2"/>
          </p:cNvCxnSpPr>
          <p:nvPr/>
        </p:nvCxnSpPr>
        <p:spPr>
          <a:xfrm rot="16200000">
            <a:off x="8396923" y="1128713"/>
            <a:ext cx="227965" cy="317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圆角矩形 17"/>
          <p:cNvSpPr/>
          <p:nvPr/>
        </p:nvSpPr>
        <p:spPr>
          <a:xfrm>
            <a:off x="3082925" y="4922838"/>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K-means clustering</a:t>
            </a:r>
          </a:p>
        </p:txBody>
      </p:sp>
      <p:cxnSp>
        <p:nvCxnSpPr>
          <p:cNvPr id="19" name="直接箭头连接符 18"/>
          <p:cNvCxnSpPr>
            <a:stCxn id="16" idx="2"/>
            <a:endCxn id="18" idx="0"/>
          </p:cNvCxnSpPr>
          <p:nvPr/>
        </p:nvCxnSpPr>
        <p:spPr>
          <a:xfrm>
            <a:off x="3730625" y="4649788"/>
            <a:ext cx="0" cy="273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圆角矩形 19"/>
          <p:cNvSpPr/>
          <p:nvPr/>
        </p:nvSpPr>
        <p:spPr>
          <a:xfrm>
            <a:off x="4705350" y="4922838"/>
            <a:ext cx="12954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EM algorithm</a:t>
            </a:r>
          </a:p>
        </p:txBody>
      </p:sp>
      <p:cxnSp>
        <p:nvCxnSpPr>
          <p:cNvPr id="21" name="直接箭头连接符 20"/>
          <p:cNvCxnSpPr>
            <a:stCxn id="18" idx="3"/>
            <a:endCxn id="20" idx="1"/>
          </p:cNvCxnSpPr>
          <p:nvPr/>
        </p:nvCxnSpPr>
        <p:spPr>
          <a:xfrm>
            <a:off x="4378325" y="5246688"/>
            <a:ext cx="3270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6565900" y="3590290"/>
            <a:ext cx="1297305" cy="800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Model 1 (speaker 1)</a:t>
            </a:r>
          </a:p>
        </p:txBody>
      </p:sp>
      <p:sp>
        <p:nvSpPr>
          <p:cNvPr id="23" name="圆角矩形 22"/>
          <p:cNvSpPr/>
          <p:nvPr/>
        </p:nvSpPr>
        <p:spPr>
          <a:xfrm>
            <a:off x="6565900" y="4519930"/>
            <a:ext cx="1297305" cy="777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Model </a:t>
            </a:r>
            <a:r>
              <a:rPr kumimoji="0" lang="en-US" sz="1800" b="0" i="0" u="none" strike="noStrike" kern="1200" cap="none" spc="0" normalizeH="0" baseline="0" noProof="1">
                <a:ln>
                  <a:noFill/>
                </a:ln>
                <a:solidFill>
                  <a:schemeClr val="tx1"/>
                </a:solidFill>
                <a:effectLst/>
                <a:uLnTx/>
                <a:uFillTx/>
                <a:latin typeface="+mn-lt"/>
                <a:ea typeface="+mn-ea"/>
                <a:cs typeface="+mn-cs"/>
              </a:rPr>
              <a:t>2</a:t>
            </a:r>
            <a:r>
              <a:rPr kumimoji="0" sz="1800" b="0" i="0" u="none" strike="noStrike" kern="1200" cap="none" spc="0" normalizeH="0" baseline="0" noProof="1">
                <a:ln>
                  <a:noFill/>
                </a:ln>
                <a:solidFill>
                  <a:schemeClr val="tx1"/>
                </a:solidFill>
                <a:effectLst/>
                <a:uLnTx/>
                <a:uFillTx/>
                <a:latin typeface="+mn-lt"/>
                <a:ea typeface="+mn-ea"/>
                <a:cs typeface="+mn-cs"/>
              </a:rPr>
              <a:t>(speaker </a:t>
            </a:r>
            <a:r>
              <a:rPr kumimoji="0" lang="en-US" sz="1800" b="0" i="0" u="none" strike="noStrike" kern="1200" cap="none" spc="0" normalizeH="0" baseline="0" noProof="1">
                <a:ln>
                  <a:noFill/>
                </a:ln>
                <a:solidFill>
                  <a:schemeClr val="tx1"/>
                </a:solidFill>
                <a:effectLst/>
                <a:uLnTx/>
                <a:uFillTx/>
                <a:latin typeface="+mn-lt"/>
                <a:ea typeface="+mn-ea"/>
                <a:cs typeface="+mn-cs"/>
              </a:rPr>
              <a:t>2</a:t>
            </a:r>
            <a:r>
              <a:rPr kumimoji="0" sz="1800" b="0" i="0" u="none" strike="noStrike" kern="1200" cap="none" spc="0" normalizeH="0" baseline="0" noProof="1">
                <a:ln>
                  <a:noFill/>
                </a:ln>
                <a:solidFill>
                  <a:schemeClr val="tx1"/>
                </a:solidFill>
                <a:effectLst/>
                <a:uLnTx/>
                <a:uFillTx/>
                <a:latin typeface="+mn-lt"/>
                <a:ea typeface="+mn-ea"/>
                <a:cs typeface="+mn-cs"/>
              </a:rPr>
              <a:t>)</a:t>
            </a:r>
          </a:p>
        </p:txBody>
      </p:sp>
      <p:sp>
        <p:nvSpPr>
          <p:cNvPr id="24" name="圆角矩形 23"/>
          <p:cNvSpPr/>
          <p:nvPr/>
        </p:nvSpPr>
        <p:spPr>
          <a:xfrm>
            <a:off x="6565900" y="5570855"/>
            <a:ext cx="1297305" cy="758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1">
                <a:ln>
                  <a:noFill/>
                </a:ln>
                <a:solidFill>
                  <a:schemeClr val="tx1"/>
                </a:solidFill>
                <a:effectLst/>
                <a:uLnTx/>
                <a:uFillTx/>
                <a:latin typeface="+mn-lt"/>
                <a:ea typeface="+mn-ea"/>
                <a:cs typeface="+mn-cs"/>
              </a:rPr>
              <a:t>Model </a:t>
            </a:r>
            <a:r>
              <a:rPr kumimoji="0" lang="en-US" sz="1800" b="0" i="0" u="none" strike="noStrike" kern="1200" cap="none" spc="0" normalizeH="0" baseline="0" noProof="1">
                <a:ln>
                  <a:noFill/>
                </a:ln>
                <a:solidFill>
                  <a:schemeClr val="tx1"/>
                </a:solidFill>
                <a:effectLst/>
                <a:uLnTx/>
                <a:uFillTx/>
                <a:latin typeface="+mn-lt"/>
                <a:ea typeface="+mn-ea"/>
                <a:cs typeface="+mn-cs"/>
              </a:rPr>
              <a:t>n</a:t>
            </a:r>
            <a:r>
              <a:rPr kumimoji="0" sz="1800" b="0" i="0" u="none" strike="noStrike" kern="1200" cap="none" spc="0" normalizeH="0" baseline="0" noProof="1">
                <a:ln>
                  <a:noFill/>
                </a:ln>
                <a:solidFill>
                  <a:schemeClr val="tx1"/>
                </a:solidFill>
                <a:effectLst/>
                <a:uLnTx/>
                <a:uFillTx/>
                <a:latin typeface="+mn-lt"/>
                <a:ea typeface="+mn-ea"/>
                <a:cs typeface="+mn-cs"/>
              </a:rPr>
              <a:t>(speaker </a:t>
            </a:r>
            <a:r>
              <a:rPr kumimoji="0" lang="en-US" sz="1800" b="0" i="0" u="none" strike="noStrike" kern="1200" cap="none" spc="0" normalizeH="0" baseline="0" noProof="1">
                <a:ln>
                  <a:noFill/>
                </a:ln>
                <a:solidFill>
                  <a:schemeClr val="tx1"/>
                </a:solidFill>
                <a:effectLst/>
                <a:uLnTx/>
                <a:uFillTx/>
                <a:latin typeface="+mn-lt"/>
                <a:ea typeface="+mn-ea"/>
                <a:cs typeface="+mn-cs"/>
              </a:rPr>
              <a:t>n</a:t>
            </a:r>
            <a:r>
              <a:rPr kumimoji="0" sz="1800" b="0" i="0" u="none" strike="noStrike" kern="1200" cap="none" spc="0" normalizeH="0" baseline="0" noProof="1">
                <a:ln>
                  <a:noFill/>
                </a:ln>
                <a:solidFill>
                  <a:schemeClr val="tx1"/>
                </a:solidFill>
                <a:effectLst/>
                <a:uLnTx/>
                <a:uFillTx/>
                <a:latin typeface="+mn-lt"/>
                <a:ea typeface="+mn-ea"/>
                <a:cs typeface="+mn-cs"/>
              </a:rPr>
              <a:t>)</a:t>
            </a:r>
          </a:p>
        </p:txBody>
      </p:sp>
      <p:cxnSp>
        <p:nvCxnSpPr>
          <p:cNvPr id="26" name="肘形连接符 25"/>
          <p:cNvCxnSpPr>
            <a:stCxn id="20" idx="3"/>
            <a:endCxn id="22" idx="1"/>
          </p:cNvCxnSpPr>
          <p:nvPr/>
        </p:nvCxnSpPr>
        <p:spPr>
          <a:xfrm flipV="1">
            <a:off x="6000750" y="3990975"/>
            <a:ext cx="565150" cy="125603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肘形连接符 26"/>
          <p:cNvCxnSpPr>
            <a:stCxn id="20" idx="3"/>
            <a:endCxn id="23" idx="1"/>
          </p:cNvCxnSpPr>
          <p:nvPr/>
        </p:nvCxnSpPr>
        <p:spPr>
          <a:xfrm flipV="1">
            <a:off x="6000750" y="4909185"/>
            <a:ext cx="565150" cy="33782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肘形连接符 29"/>
          <p:cNvCxnSpPr>
            <a:stCxn id="20" idx="3"/>
            <a:endCxn id="24" idx="1"/>
          </p:cNvCxnSpPr>
          <p:nvPr/>
        </p:nvCxnSpPr>
        <p:spPr>
          <a:xfrm>
            <a:off x="6000750" y="5247005"/>
            <a:ext cx="565150" cy="70358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肘形连接符 30"/>
          <p:cNvCxnSpPr>
            <a:stCxn id="22" idx="3"/>
            <a:endCxn id="12" idx="2"/>
          </p:cNvCxnSpPr>
          <p:nvPr/>
        </p:nvCxnSpPr>
        <p:spPr>
          <a:xfrm flipV="1">
            <a:off x="7863205" y="2116455"/>
            <a:ext cx="647700" cy="187452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肘形连接符 33"/>
          <p:cNvCxnSpPr>
            <a:stCxn id="23" idx="3"/>
            <a:endCxn id="12" idx="2"/>
          </p:cNvCxnSpPr>
          <p:nvPr/>
        </p:nvCxnSpPr>
        <p:spPr>
          <a:xfrm flipV="1">
            <a:off x="7863205" y="2116455"/>
            <a:ext cx="647700" cy="2792730"/>
          </a:xfrm>
          <a:prstGeom prst="bentConnector2">
            <a:avLst/>
          </a:prstGeom>
        </p:spPr>
        <p:style>
          <a:lnRef idx="1">
            <a:schemeClr val="dk1"/>
          </a:lnRef>
          <a:fillRef idx="0">
            <a:schemeClr val="dk1"/>
          </a:fillRef>
          <a:effectRef idx="0">
            <a:schemeClr val="dk1"/>
          </a:effectRef>
          <a:fontRef idx="minor">
            <a:schemeClr val="tx1"/>
          </a:fontRef>
        </p:style>
      </p:cxnSp>
      <p:cxnSp>
        <p:nvCxnSpPr>
          <p:cNvPr id="35" name="肘形连接符 34"/>
          <p:cNvCxnSpPr>
            <a:stCxn id="24" idx="3"/>
            <a:endCxn id="12" idx="2"/>
          </p:cNvCxnSpPr>
          <p:nvPr/>
        </p:nvCxnSpPr>
        <p:spPr>
          <a:xfrm flipV="1">
            <a:off x="7863205" y="2116455"/>
            <a:ext cx="647700" cy="3834130"/>
          </a:xfrm>
          <a:prstGeom prst="bentConnector2">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1819</Words>
  <Application>Microsoft Office PowerPoint</Application>
  <PresentationFormat>宽屏</PresentationFormat>
  <Paragraphs>277</Paragraphs>
  <Slides>21</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0" baseType="lpstr">
      <vt:lpstr>黑体</vt:lpstr>
      <vt:lpstr>宋体</vt:lpstr>
      <vt:lpstr>微软雅黑</vt:lpstr>
      <vt:lpstr>Arial</vt:lpstr>
      <vt:lpstr>Calibri</vt:lpstr>
      <vt:lpstr>Times New Roman</vt:lpstr>
      <vt:lpstr>Office 主题</vt:lpstr>
      <vt:lpstr>MathType 6.0 Equation</vt:lpstr>
      <vt:lpstr>WPS 公式 3.0</vt:lpstr>
      <vt:lpstr>Speaker Identification</vt:lpstr>
      <vt:lpstr>PowerPoint 演示文稿</vt:lpstr>
      <vt:lpstr>Traditional speaker identification</vt:lpstr>
      <vt:lpstr>PowerPoint 演示文稿</vt:lpstr>
      <vt:lpstr>PowerPoint 演示文稿</vt:lpstr>
      <vt:lpstr>PowerPoint 演示文稿</vt:lpstr>
      <vt:lpstr>PowerPoint 演示文稿</vt:lpstr>
      <vt:lpstr>PowerPoint 演示文稿</vt:lpstr>
      <vt:lpstr>PowerPoint 演示文稿</vt:lpstr>
      <vt:lpstr>Deep Speaker Identification</vt:lpstr>
      <vt:lpstr>PowerPoint 演示文稿</vt:lpstr>
      <vt:lpstr>PowerPoint 演示文稿</vt:lpstr>
      <vt:lpstr>PowerPoint 演示文稿</vt:lpstr>
      <vt:lpstr>PowerPoint 演示文稿</vt:lpstr>
      <vt:lpstr>Experiment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Identification</dc:title>
  <dc:creator>Administrator</dc:creator>
  <cp:lastModifiedBy>zhao guixiao</cp:lastModifiedBy>
  <cp:revision>117</cp:revision>
  <dcterms:created xsi:type="dcterms:W3CDTF">2019-07-26T07:57:00Z</dcterms:created>
  <dcterms:modified xsi:type="dcterms:W3CDTF">2019-07-30T14:03:23Z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