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1" r:id="rId17"/>
    <p:sldId id="27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71" autoAdjust="0"/>
  </p:normalViewPr>
  <p:slideViewPr>
    <p:cSldViewPr>
      <p:cViewPr varScale="1">
        <p:scale>
          <a:sx n="55" d="100"/>
          <a:sy n="55" d="100"/>
        </p:scale>
        <p:origin x="183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1B002-82A6-46AA-9431-F1B94EB421D1}" type="datetimeFigureOut">
              <a:rPr lang="zh-CN" altLang="en-US" smtClean="0"/>
              <a:t>2019/9/23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B3028-560E-4BB6-9014-30A1C7635C7F}" type="slidenum">
              <a:rPr lang="zh-CN" altLang="en-US" smtClean="0"/>
              <a:t>‹#›</a:t>
            </a:fld>
            <a:endParaRPr lang="zh-CN" altLang="en-US"/>
          </a:p>
        </p:txBody>
      </p:sp>
    </p:spTree>
    <p:extLst>
      <p:ext uri="{BB962C8B-B14F-4D97-AF65-F5344CB8AC3E}">
        <p14:creationId xmlns:p14="http://schemas.microsoft.com/office/powerpoint/2010/main" val="2884208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语音录制和分割</a:t>
            </a:r>
            <a:endParaRPr lang="en-US" altLang="zh-CN" dirty="0" smtClean="0"/>
          </a:p>
          <a:p>
            <a:r>
              <a:rPr lang="zh-CN" altLang="en-US" dirty="0" smtClean="0"/>
              <a:t>说话人识别</a:t>
            </a:r>
            <a:endParaRPr lang="en-US" altLang="zh-CN" dirty="0" smtClean="0"/>
          </a:p>
          <a:p>
            <a:r>
              <a:rPr lang="zh-CN" altLang="en-US" dirty="0" smtClean="0"/>
              <a:t>说话人聚类</a:t>
            </a:r>
            <a:endParaRPr lang="en-US" altLang="zh-CN" dirty="0" smtClean="0"/>
          </a:p>
          <a:p>
            <a:r>
              <a:rPr lang="zh-CN" altLang="en-US" dirty="0" smtClean="0"/>
              <a:t>显示和友好界面设计</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2</a:t>
            </a:fld>
            <a:endParaRPr lang="zh-CN" altLang="en-US"/>
          </a:p>
        </p:txBody>
      </p:sp>
    </p:spTree>
    <p:extLst>
      <p:ext uri="{BB962C8B-B14F-4D97-AF65-F5344CB8AC3E}">
        <p14:creationId xmlns:p14="http://schemas.microsoft.com/office/powerpoint/2010/main" val="3389792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说话人聚类模块的设计目的是为了将已识别好的属于相同说话人的语音段聚集到一起，便于记录。</a:t>
            </a:r>
            <a:endParaRPr lang="en-US" altLang="zh-CN" dirty="0" smtClean="0"/>
          </a:p>
          <a:p>
            <a:endParaRPr lang="en-US" altLang="zh-CN" dirty="0" smtClean="0"/>
          </a:p>
          <a:p>
            <a:r>
              <a:rPr lang="zh-CN" altLang="en-US" dirty="0" smtClean="0"/>
              <a:t>常用的聚类算法有</a:t>
            </a:r>
            <a:r>
              <a:rPr lang="en-US" altLang="zh-CN" dirty="0" smtClean="0"/>
              <a:t>k</a:t>
            </a:r>
            <a:r>
              <a:rPr lang="zh-CN" altLang="en-US" dirty="0" smtClean="0"/>
              <a:t>均值聚类，谱聚类和</a:t>
            </a:r>
            <a:r>
              <a:rPr lang="en-US" altLang="zh-CN" dirty="0" smtClean="0"/>
              <a:t>k</a:t>
            </a:r>
            <a:r>
              <a:rPr lang="zh-CN" altLang="en-US" dirty="0" smtClean="0"/>
              <a:t>近邻算法，这里采用</a:t>
            </a:r>
            <a:r>
              <a:rPr lang="en-US" altLang="zh-CN" dirty="0" smtClean="0"/>
              <a:t>k</a:t>
            </a:r>
            <a:r>
              <a:rPr lang="zh-CN" altLang="en-US" dirty="0" smtClean="0"/>
              <a:t>近邻算法</a:t>
            </a:r>
            <a:r>
              <a:rPr lang="zh-CN" altLang="en-US" dirty="0" smtClean="0"/>
              <a:t>用于说话</a:t>
            </a:r>
            <a:r>
              <a:rPr lang="zh-CN" altLang="en-US" dirty="0" smtClean="0"/>
              <a:t>人</a:t>
            </a:r>
            <a:r>
              <a:rPr lang="zh-CN" altLang="en-US" dirty="0" smtClean="0"/>
              <a:t>聚类任务中。</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11</a:t>
            </a:fld>
            <a:endParaRPr lang="zh-CN" altLang="en-US"/>
          </a:p>
        </p:txBody>
      </p:sp>
    </p:spTree>
    <p:extLst>
      <p:ext uri="{BB962C8B-B14F-4D97-AF65-F5344CB8AC3E}">
        <p14:creationId xmlns:p14="http://schemas.microsoft.com/office/powerpoint/2010/main" val="86083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在该模块的设计中，首先要设计一个语音段的输入接口。</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cs typeface="Times New Roman" panose="02020603050405020304" pitchFamily="18" charset="0"/>
              </a:rPr>
              <a:t>此外，要添加一个说话人数目的设置接口。</a:t>
            </a:r>
          </a:p>
          <a:p>
            <a:endParaRPr lang="en-US" altLang="zh-CN" dirty="0" smtClean="0"/>
          </a:p>
          <a:p>
            <a:r>
              <a:rPr lang="zh-CN" altLang="en-US" dirty="0" smtClean="0"/>
              <a:t>显示界面用来显示聚类的结果，并能实时更新。</a:t>
            </a:r>
            <a:endParaRPr lang="en-US" altLang="zh-CN" dirty="0" smtClean="0"/>
          </a:p>
          <a:p>
            <a:endParaRPr lang="en-US" altLang="zh-CN" dirty="0" smtClean="0"/>
          </a:p>
          <a:p>
            <a:r>
              <a:rPr lang="zh-CN" altLang="en-US" dirty="0" smtClean="0"/>
              <a:t>输出文件按固定</a:t>
            </a:r>
            <a:r>
              <a:rPr lang="zh-CN" altLang="en-US" dirty="0" smtClean="0"/>
              <a:t>格式依次保存</a:t>
            </a:r>
            <a:r>
              <a:rPr lang="zh-CN" altLang="en-US" dirty="0" smtClean="0"/>
              <a:t>在指定文件夹下</a:t>
            </a:r>
            <a:r>
              <a:rPr lang="zh-CN" altLang="en-US" dirty="0" smtClean="0"/>
              <a:t>。（标签</a:t>
            </a:r>
            <a:r>
              <a:rPr lang="en-US" altLang="zh-CN" dirty="0" smtClean="0"/>
              <a:t>+</a:t>
            </a:r>
            <a:r>
              <a:rPr lang="zh-CN" altLang="en-US" dirty="0" smtClean="0"/>
              <a:t>语音段的标签）</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12</a:t>
            </a:fld>
            <a:endParaRPr lang="zh-CN" altLang="en-US"/>
          </a:p>
        </p:txBody>
      </p:sp>
    </p:spTree>
    <p:extLst>
      <p:ext uri="{BB962C8B-B14F-4D97-AF65-F5344CB8AC3E}">
        <p14:creationId xmlns:p14="http://schemas.microsoft.com/office/powerpoint/2010/main" val="270075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显示模块包括三部分，分别显示语音波形和对应编号，识别结果和聚类结果。</a:t>
            </a:r>
            <a:endParaRPr lang="en-US" altLang="zh-CN" dirty="0" smtClean="0"/>
          </a:p>
          <a:p>
            <a:endParaRPr lang="en-US" altLang="zh-CN" dirty="0" smtClean="0"/>
          </a:p>
          <a:p>
            <a:r>
              <a:rPr lang="zh-CN" altLang="en-US" dirty="0" smtClean="0"/>
              <a:t>此外，在各</a:t>
            </a:r>
            <a:r>
              <a:rPr lang="zh-CN" altLang="en-US" dirty="0" smtClean="0"/>
              <a:t>进程开始和结束时的提示模块。</a:t>
            </a:r>
            <a:endParaRPr lang="en-US" altLang="zh-CN" dirty="0" smtClean="0"/>
          </a:p>
          <a:p>
            <a:endParaRPr lang="en-US" altLang="zh-CN" dirty="0" smtClean="0"/>
          </a:p>
          <a:p>
            <a:r>
              <a:rPr lang="zh-CN" altLang="en-US" dirty="0" smtClean="0"/>
              <a:t>进程运行错误的提示模块和返回</a:t>
            </a:r>
            <a:r>
              <a:rPr lang="zh-CN" altLang="en-US" dirty="0" smtClean="0"/>
              <a:t>提示。此外还要有一个系统错误后重置系统的接口。</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13</a:t>
            </a:fld>
            <a:endParaRPr lang="zh-CN" altLang="en-US"/>
          </a:p>
        </p:txBody>
      </p:sp>
    </p:spTree>
    <p:extLst>
      <p:ext uri="{BB962C8B-B14F-4D97-AF65-F5344CB8AC3E}">
        <p14:creationId xmlns:p14="http://schemas.microsoft.com/office/powerpoint/2010/main" val="1654471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在界面设计中要使用对话风格的选择，并加上用户存取和控制机制。</a:t>
            </a:r>
            <a:endParaRPr lang="en-US" altLang="zh-CN" dirty="0" smtClean="0"/>
          </a:p>
          <a:p>
            <a:endParaRPr lang="en-US" altLang="zh-CN" dirty="0" smtClean="0"/>
          </a:p>
          <a:p>
            <a:r>
              <a:rPr lang="zh-CN" altLang="en-US" dirty="0" smtClean="0"/>
              <a:t>四</a:t>
            </a:r>
            <a:r>
              <a:rPr lang="zh-CN" altLang="en-US" dirty="0" smtClean="0"/>
              <a:t>个模块既可独立运行，又可联合运行。考虑四个模块之间的协同合作。</a:t>
            </a:r>
            <a:r>
              <a:rPr lang="en-US" altLang="zh-CN" dirty="0" smtClean="0"/>
              <a:t>(</a:t>
            </a:r>
            <a:r>
              <a:rPr lang="zh-CN" altLang="en-US" dirty="0" smtClean="0"/>
              <a:t>并不是单纯的相加，各个模块可以独立运行</a:t>
            </a:r>
            <a:r>
              <a:rPr lang="en-US" altLang="zh-CN" dirty="0" smtClean="0"/>
              <a:t>)</a:t>
            </a:r>
            <a:r>
              <a:rPr lang="zh-CN" altLang="en-US" dirty="0" smtClean="0"/>
              <a:t>。</a:t>
            </a:r>
            <a:endParaRPr lang="en-US" altLang="zh-CN" dirty="0" smtClean="0"/>
          </a:p>
          <a:p>
            <a:endParaRPr lang="en-US" altLang="zh-CN" dirty="0" smtClean="0"/>
          </a:p>
          <a:p>
            <a:r>
              <a:rPr lang="zh-CN" altLang="en-US" dirty="0" smtClean="0"/>
              <a:t>考虑可移植性</a:t>
            </a:r>
            <a:r>
              <a:rPr lang="zh-CN" altLang="en-US" dirty="0" smtClean="0"/>
              <a:t>，可迁移性，保证在</a:t>
            </a:r>
            <a:r>
              <a:rPr lang="zh-CN" altLang="en-US" dirty="0" smtClean="0"/>
              <a:t>新的工作环境下是否可以正常运行。</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14</a:t>
            </a:fld>
            <a:endParaRPr lang="zh-CN" altLang="en-US"/>
          </a:p>
        </p:txBody>
      </p:sp>
    </p:spTree>
    <p:extLst>
      <p:ext uri="{BB962C8B-B14F-4D97-AF65-F5344CB8AC3E}">
        <p14:creationId xmlns:p14="http://schemas.microsoft.com/office/powerpoint/2010/main" val="4090113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接下去的工作，主要还是首先将实验做的更完整充分一些，包括直接从一些视频中随意截取语音进行测试。然后是对训练好的模型的调整。</a:t>
            </a:r>
            <a:endParaRPr lang="en-US" altLang="zh-CN" dirty="0" smtClean="0"/>
          </a:p>
          <a:p>
            <a:r>
              <a:rPr lang="zh-CN" altLang="en-US" dirty="0" smtClean="0"/>
              <a:t>另一方面是在软件设计</a:t>
            </a:r>
            <a:r>
              <a:rPr lang="zh-CN" altLang="en-US" smtClean="0"/>
              <a:t>这一方面。</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16</a:t>
            </a:fld>
            <a:endParaRPr lang="zh-CN" altLang="en-US"/>
          </a:p>
        </p:txBody>
      </p:sp>
    </p:spTree>
    <p:extLst>
      <p:ext uri="{BB962C8B-B14F-4D97-AF65-F5344CB8AC3E}">
        <p14:creationId xmlns:p14="http://schemas.microsoft.com/office/powerpoint/2010/main" val="274172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通过麦克风采集实时的音频信息，在采集过程中，设置语音格式为单声道，</a:t>
            </a:r>
            <a:r>
              <a:rPr lang="en-US" altLang="zh-CN" dirty="0" smtClean="0"/>
              <a:t>16000hz</a:t>
            </a:r>
            <a:r>
              <a:rPr lang="zh-CN" altLang="en-US" dirty="0" smtClean="0"/>
              <a:t>采样率，</a:t>
            </a:r>
            <a:r>
              <a:rPr lang="en-US" altLang="zh-CN" dirty="0" smtClean="0"/>
              <a:t>16</a:t>
            </a:r>
            <a:r>
              <a:rPr lang="zh-CN" altLang="en-US" dirty="0" smtClean="0"/>
              <a:t>位采样位数。文件格式为</a:t>
            </a:r>
            <a:r>
              <a:rPr lang="en-US" altLang="zh-CN" dirty="0" smtClean="0"/>
              <a:t>.wav</a:t>
            </a:r>
          </a:p>
          <a:p>
            <a:endParaRPr lang="en-US" altLang="zh-CN" dirty="0" smtClean="0"/>
          </a:p>
          <a:p>
            <a:r>
              <a:rPr lang="zh-CN" altLang="en-US" dirty="0" smtClean="0"/>
              <a:t>音频录制可通过录音器或利用</a:t>
            </a:r>
            <a:r>
              <a:rPr lang="en-US" altLang="zh-CN" dirty="0" smtClean="0"/>
              <a:t>audiorecorder</a:t>
            </a:r>
            <a:r>
              <a:rPr lang="zh-CN" altLang="en-US" dirty="0" smtClean="0"/>
              <a:t>函数来实现，录制好的音频保存在指定文件夹下，方便调用。</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3</a:t>
            </a:fld>
            <a:endParaRPr lang="zh-CN" altLang="en-US"/>
          </a:p>
        </p:txBody>
      </p:sp>
    </p:spTree>
    <p:extLst>
      <p:ext uri="{BB962C8B-B14F-4D97-AF65-F5344CB8AC3E}">
        <p14:creationId xmlns:p14="http://schemas.microsoft.com/office/powerpoint/2010/main" val="145188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语音分割方法中最常用的是基于短时能量和短时过零率的双门限方法</a:t>
            </a:r>
            <a:r>
              <a:rPr lang="zh-CN" altLang="en-US" dirty="0" smtClean="0"/>
              <a:t>。</a:t>
            </a:r>
            <a:endParaRPr lang="en-US" altLang="zh-CN" dirty="0" smtClean="0"/>
          </a:p>
          <a:p>
            <a:endParaRPr lang="en-US" altLang="zh-CN" dirty="0" smtClean="0"/>
          </a:p>
          <a:p>
            <a:r>
              <a:rPr lang="zh-CN" altLang="en-US" dirty="0" smtClean="0"/>
              <a:t>短时能量</a:t>
            </a:r>
            <a:r>
              <a:rPr lang="zh-CN" altLang="zh-CN" sz="1200" dirty="0" smtClean="0">
                <a:solidFill>
                  <a:srgbClr val="080808"/>
                </a:solidFill>
                <a:ea typeface="黑体" panose="02010609060101010101" pitchFamily="49" charset="-122"/>
                <a:sym typeface="+mn-ea"/>
              </a:rPr>
              <a:t>是度量语音信号幅度值变化的函数</a:t>
            </a:r>
            <a:r>
              <a:rPr lang="zh-CN" altLang="en-US" sz="1200" dirty="0" smtClean="0">
                <a:solidFill>
                  <a:srgbClr val="080808"/>
                </a:solidFill>
                <a:ea typeface="黑体" panose="02010609060101010101" pitchFamily="49" charset="-122"/>
                <a:sym typeface="+mn-ea"/>
              </a:rPr>
              <a:t>。</a:t>
            </a:r>
            <a:endParaRPr lang="en-US" altLang="zh-CN" sz="1200" dirty="0" smtClean="0">
              <a:solidFill>
                <a:srgbClr val="080808"/>
              </a:solidFill>
              <a:ea typeface="黑体" panose="02010609060101010101" pitchFamily="49" charset="-122"/>
              <a:sym typeface="+mn-ea"/>
            </a:endParaRPr>
          </a:p>
          <a:p>
            <a:r>
              <a:rPr lang="zh-CN" altLang="en-US" noProof="1" smtClean="0">
                <a:solidFill>
                  <a:srgbClr val="080808"/>
                </a:solidFill>
                <a:latin typeface="+mn-lt"/>
                <a:ea typeface="+mn-ea"/>
                <a:sym typeface="+mn-ea"/>
              </a:rPr>
              <a:t>短时平均过零率是指一帧语音中语音信号波形</a:t>
            </a:r>
            <a:r>
              <a:rPr lang="zh-CN" altLang="en-US" b="0" noProof="1" smtClean="0">
                <a:solidFill>
                  <a:srgbClr val="080808"/>
                </a:solidFill>
                <a:latin typeface="+mn-lt"/>
                <a:ea typeface="+mn-ea"/>
                <a:sym typeface="+mn-ea"/>
              </a:rPr>
              <a:t>穿过零电平</a:t>
            </a:r>
            <a:r>
              <a:rPr lang="zh-CN" altLang="en-US" noProof="1" smtClean="0">
                <a:solidFill>
                  <a:srgbClr val="080808"/>
                </a:solidFill>
                <a:latin typeface="+mn-lt"/>
                <a:ea typeface="+mn-ea"/>
                <a:sym typeface="+mn-ea"/>
              </a:rPr>
              <a:t>（横轴）的次数</a:t>
            </a:r>
            <a:endParaRPr lang="en-US" altLang="zh-CN" dirty="0" smtClean="0"/>
          </a:p>
          <a:p>
            <a:endParaRPr lang="en-US" altLang="zh-CN" dirty="0" smtClean="0"/>
          </a:p>
          <a:p>
            <a:r>
              <a:rPr lang="zh-CN" altLang="en-US" dirty="0" smtClean="0"/>
              <a:t>该算法</a:t>
            </a:r>
            <a:r>
              <a:rPr lang="zh-CN" altLang="en-US" dirty="0" smtClean="0"/>
              <a:t>能较好的去除经过预处理后的语音中的较长静音段和噪音段，获得真正需要分析的语音片段。</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4</a:t>
            </a:fld>
            <a:endParaRPr lang="zh-CN" altLang="en-US"/>
          </a:p>
        </p:txBody>
      </p:sp>
    </p:spTree>
    <p:extLst>
      <p:ext uri="{BB962C8B-B14F-4D97-AF65-F5344CB8AC3E}">
        <p14:creationId xmlns:p14="http://schemas.microsoft.com/office/powerpoint/2010/main" val="235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mn-ea"/>
              </a:rPr>
              <a:t>采用深度卷积网络（CNN）用以语音特征提取和说话人识别。</a:t>
            </a:r>
            <a:endParaRPr lang="en-US" altLang="zh-CN" dirty="0" smtClean="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kern="1200" dirty="0" smtClean="0">
              <a:solidFill>
                <a:schemeClr val="tx1"/>
              </a:solidFill>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200" dirty="0" smtClean="0">
                <a:solidFill>
                  <a:schemeClr val="tx1"/>
                </a:solidFill>
                <a:latin typeface="+mn-lt"/>
                <a:ea typeface="+mn-ea"/>
                <a:cs typeface="+mn-cs"/>
                <a:sym typeface="+mn-ea"/>
              </a:rPr>
              <a:t>网络结构是基于</a:t>
            </a:r>
            <a:r>
              <a:rPr lang="en-US" altLang="zh-CN" kern="1200" dirty="0" smtClean="0">
                <a:solidFill>
                  <a:schemeClr val="tx1"/>
                </a:solidFill>
                <a:latin typeface="+mn-lt"/>
                <a:ea typeface="+mn-ea"/>
                <a:cs typeface="+mn-cs"/>
                <a:sym typeface="+mn-ea"/>
              </a:rPr>
              <a:t>VGG-M</a:t>
            </a:r>
            <a:r>
              <a:rPr lang="zh-CN" altLang="en-US" kern="1200" dirty="0" smtClean="0">
                <a:solidFill>
                  <a:schemeClr val="tx1"/>
                </a:solidFill>
                <a:latin typeface="+mn-lt"/>
                <a:ea typeface="+mn-ea"/>
                <a:cs typeface="+mn-cs"/>
                <a:sym typeface="+mn-ea"/>
              </a:rPr>
              <a:t>，并在此基础上做了一些修正。</a:t>
            </a:r>
            <a:endParaRPr lang="zh-CN" altLang="en-US" kern="1200" dirty="0" smtClean="0">
              <a:solidFill>
                <a:schemeClr val="tx1"/>
              </a:solidFill>
              <a:latin typeface="+mn-lt"/>
              <a:ea typeface="+mn-ea"/>
              <a:cs typeface="+mn-cs"/>
            </a:endParaRPr>
          </a:p>
          <a:p>
            <a:endParaRPr lang="en-US" altLang="zh-CN" dirty="0" smtClean="0"/>
          </a:p>
          <a:p>
            <a:r>
              <a:rPr lang="zh-CN" altLang="en-US" dirty="0" smtClean="0"/>
              <a:t>将网络中维</a:t>
            </a:r>
            <a:r>
              <a:rPr lang="zh-CN" altLang="en-US" dirty="0" smtClean="0"/>
              <a:t>度为</a:t>
            </a:r>
            <a:r>
              <a:rPr lang="en-US" altLang="zh-CN" dirty="0" smtClean="0"/>
              <a:t>9*8</a:t>
            </a:r>
            <a:r>
              <a:rPr lang="zh-CN" altLang="en-US" dirty="0" smtClean="0"/>
              <a:t>的全连接层转换为了一个维度为</a:t>
            </a:r>
            <a:r>
              <a:rPr lang="en-US" altLang="zh-CN" dirty="0" smtClean="0"/>
              <a:t>9*1</a:t>
            </a:r>
            <a:r>
              <a:rPr lang="zh-CN" altLang="en-US" dirty="0" smtClean="0"/>
              <a:t>的全连接层和一个维度为</a:t>
            </a:r>
            <a:r>
              <a:rPr lang="en-US" altLang="zh-CN" dirty="0" smtClean="0"/>
              <a:t>1*n</a:t>
            </a:r>
            <a:r>
              <a:rPr lang="zh-CN" altLang="en-US" dirty="0" smtClean="0"/>
              <a:t>的平均池化层</a:t>
            </a:r>
            <a:r>
              <a:rPr lang="zh-CN" altLang="en-US" dirty="0" smtClean="0"/>
              <a:t>。（</a:t>
            </a:r>
            <a:r>
              <a:rPr lang="en-US" altLang="zh-CN" dirty="0" smtClean="0"/>
              <a:t>1*n</a:t>
            </a:r>
            <a:r>
              <a:rPr lang="zh-CN" altLang="en-US" dirty="0" smtClean="0"/>
              <a:t>的平均池化层保证网络可以以任意长度的语音作为输入）</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5</a:t>
            </a:fld>
            <a:endParaRPr lang="zh-CN" altLang="en-US"/>
          </a:p>
        </p:txBody>
      </p:sp>
    </p:spTree>
    <p:extLst>
      <p:ext uri="{BB962C8B-B14F-4D97-AF65-F5344CB8AC3E}">
        <p14:creationId xmlns:p14="http://schemas.microsoft.com/office/powerpoint/2010/main" val="279131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6</a:t>
            </a:fld>
            <a:endParaRPr lang="zh-CN" altLang="en-US"/>
          </a:p>
        </p:txBody>
      </p:sp>
    </p:spTree>
    <p:extLst>
      <p:ext uri="{BB962C8B-B14F-4D97-AF65-F5344CB8AC3E}">
        <p14:creationId xmlns:p14="http://schemas.microsoft.com/office/powerpoint/2010/main" val="320560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对经过分割后的音频数据，以一定的窗长和窗移在音频频谱上滑动获得声谱特征，作为整个网络的输入。</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ym typeface="+mn-ea"/>
              </a:rPr>
              <a:t>输出为该段语音的得分和对应说话人的标签信息。</a:t>
            </a:r>
            <a:endParaRPr lang="zh-CN" altLang="en-US" kern="1200" dirty="0" smtClean="0">
              <a:solidFill>
                <a:schemeClr val="tx1"/>
              </a:solidFill>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86BB3028-560E-4BB6-9014-30A1C7635C7F}" type="slidenum">
              <a:rPr lang="zh-CN" altLang="en-US" smtClean="0"/>
              <a:t>7</a:t>
            </a:fld>
            <a:endParaRPr lang="zh-CN" altLang="en-US"/>
          </a:p>
        </p:txBody>
      </p:sp>
    </p:spTree>
    <p:extLst>
      <p:ext uri="{BB962C8B-B14F-4D97-AF65-F5344CB8AC3E}">
        <p14:creationId xmlns:p14="http://schemas.microsoft.com/office/powerpoint/2010/main" val="2454196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r>
              <a:rPr lang="zh-CN" altLang="en-US" dirty="0" smtClean="0">
                <a:sym typeface="+mn-ea"/>
              </a:rPr>
              <a:t>训练策略：训练基于</a:t>
            </a:r>
            <a:r>
              <a:rPr lang="en-US" altLang="zh-CN" dirty="0" smtClean="0">
                <a:sym typeface="+mn-ea"/>
              </a:rPr>
              <a:t>matlab</a:t>
            </a:r>
            <a:r>
              <a:rPr lang="zh-CN" altLang="en-US" dirty="0" smtClean="0">
                <a:sym typeface="+mn-ea"/>
              </a:rPr>
              <a:t>上一个深度</a:t>
            </a:r>
            <a:r>
              <a:rPr lang="zh-CN" altLang="en-US" dirty="0" smtClean="0">
                <a:sym typeface="+mn-ea"/>
              </a:rPr>
              <a:t>学习工具包</a:t>
            </a:r>
            <a:r>
              <a:rPr lang="en-US" altLang="zh-CN" dirty="0" smtClean="0">
                <a:sym typeface="+mn-ea"/>
              </a:rPr>
              <a:t>MatConvNet</a:t>
            </a:r>
            <a:r>
              <a:rPr lang="zh-CN" altLang="en-US" dirty="0" smtClean="0">
                <a:sym typeface="+mn-ea"/>
              </a:rPr>
              <a:t>，网络的训练采用批量标准化的方法，所需参数（权重、衰减、学习率）都由工具包提供。</a:t>
            </a:r>
            <a:endParaRPr lang="en-US" altLang="zh-CN" dirty="0" smtClean="0">
              <a:sym typeface="+mn-ea"/>
            </a:endParaRPr>
          </a:p>
          <a:p>
            <a:pPr lvl="0" eaLnBrk="1" hangingPunct="1"/>
            <a:endParaRPr lang="en-US" altLang="zh-CN" dirty="0" smtClean="0">
              <a:sym typeface="+mn-ea"/>
            </a:endParaRPr>
          </a:p>
          <a:p>
            <a:pPr lvl="0" eaLnBrk="1" hangingPunct="1"/>
            <a:r>
              <a:rPr lang="zh-CN" altLang="en-US" dirty="0" smtClean="0">
                <a:sym typeface="+mn-ea"/>
              </a:rPr>
              <a:t>训练初始阶段是</a:t>
            </a:r>
            <a:r>
              <a:rPr lang="zh-CN" altLang="en-US" dirty="0" smtClean="0">
                <a:sym typeface="+mn-ea"/>
              </a:rPr>
              <a:t>利用</a:t>
            </a:r>
            <a:r>
              <a:rPr lang="en-US" altLang="zh-CN" dirty="0" smtClean="0">
                <a:sym typeface="+mn-ea"/>
              </a:rPr>
              <a:t>softmax</a:t>
            </a:r>
            <a:r>
              <a:rPr lang="zh-CN" altLang="en-US" dirty="0" smtClean="0">
                <a:sym typeface="+mn-ea"/>
              </a:rPr>
              <a:t>进行预</a:t>
            </a:r>
            <a:r>
              <a:rPr lang="zh-CN" altLang="en-US" dirty="0" smtClean="0">
                <a:sym typeface="+mn-ea"/>
              </a:rPr>
              <a:t>训练，初始化</a:t>
            </a:r>
            <a:r>
              <a:rPr lang="zh-CN" altLang="en-US" dirty="0" smtClean="0">
                <a:sym typeface="+mn-ea"/>
              </a:rPr>
              <a:t>网络的权重</a:t>
            </a:r>
            <a:r>
              <a:rPr lang="zh-CN" altLang="en-US" dirty="0" smtClean="0">
                <a:sym typeface="+mn-ea"/>
              </a:rPr>
              <a:t>，进行</a:t>
            </a:r>
            <a:r>
              <a:rPr lang="zh-CN" altLang="en-US" dirty="0" smtClean="0">
                <a:sym typeface="+mn-ea"/>
              </a:rPr>
              <a:t>多</a:t>
            </a:r>
            <a:r>
              <a:rPr lang="zh-CN" altLang="en-US" dirty="0" smtClean="0">
                <a:sym typeface="+mn-ea"/>
              </a:rPr>
              <a:t>分类任务的训练</a:t>
            </a:r>
            <a:r>
              <a:rPr lang="zh-CN" altLang="en-US" dirty="0" smtClean="0">
                <a:sym typeface="+mn-ea"/>
              </a:rPr>
              <a:t>，然后对模型进行微调</a:t>
            </a:r>
            <a:r>
              <a:rPr lang="zh-CN" altLang="en-US" dirty="0" smtClean="0">
                <a:sym typeface="+mn-ea"/>
              </a:rPr>
              <a:t>。之后便可用于识别任务。</a:t>
            </a:r>
            <a:endParaRPr lang="en-US" altLang="zh-CN" dirty="0" smtClean="0">
              <a:sym typeface="+mn-ea"/>
            </a:endParaRPr>
          </a:p>
        </p:txBody>
      </p:sp>
      <p:sp>
        <p:nvSpPr>
          <p:cNvPr id="4" name="灯片编号占位符 3"/>
          <p:cNvSpPr>
            <a:spLocks noGrp="1"/>
          </p:cNvSpPr>
          <p:nvPr>
            <p:ph type="sldNum" sz="quarter" idx="10"/>
          </p:nvPr>
        </p:nvSpPr>
        <p:spPr/>
        <p:txBody>
          <a:bodyPr/>
          <a:lstStyle/>
          <a:p>
            <a:fld id="{86BB3028-560E-4BB6-9014-30A1C7635C7F}" type="slidenum">
              <a:rPr lang="zh-CN" altLang="en-US" smtClean="0"/>
              <a:t>8</a:t>
            </a:fld>
            <a:endParaRPr lang="zh-CN" altLang="en-US"/>
          </a:p>
        </p:txBody>
      </p:sp>
    </p:spTree>
    <p:extLst>
      <p:ext uri="{BB962C8B-B14F-4D97-AF65-F5344CB8AC3E}">
        <p14:creationId xmlns:p14="http://schemas.microsoft.com/office/powerpoint/2010/main" val="263841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r>
              <a:rPr lang="zh-CN" altLang="en-US" dirty="0" smtClean="0">
                <a:sym typeface="+mn-ea"/>
              </a:rPr>
              <a:t>损失函数使用具有</a:t>
            </a:r>
            <a:r>
              <a:rPr lang="en-US" altLang="zh-CN" dirty="0" smtClean="0">
                <a:sym typeface="+mn-ea"/>
              </a:rPr>
              <a:t>softmax</a:t>
            </a:r>
            <a:r>
              <a:rPr lang="zh-CN" altLang="en-US" dirty="0" smtClean="0">
                <a:sym typeface="+mn-ea"/>
              </a:rPr>
              <a:t>函数的交叉熵损失</a:t>
            </a:r>
            <a:r>
              <a:rPr lang="en-US" altLang="zh-CN" dirty="0" smtClean="0">
                <a:sym typeface="+mn-ea"/>
              </a:rPr>
              <a:t>.</a:t>
            </a:r>
          </a:p>
          <a:p>
            <a:pPr lvl="0" eaLnBrk="1" hangingPunct="1"/>
            <a:endParaRPr lang="zh-CN" altLang="en-US" dirty="0" smtClean="0">
              <a:sym typeface="+mn-ea"/>
            </a:endParaRPr>
          </a:p>
          <a:p>
            <a:pPr lvl="0" eaLnBrk="1" hangingPunct="1"/>
            <a:r>
              <a:rPr lang="zh-CN" altLang="en-US" dirty="0" smtClean="0">
                <a:sym typeface="+mn-ea"/>
              </a:rPr>
              <a:t>训练好的语音频谱会映射到一紧凑的欧式空间，距离度量用来评估说话人之间的相似性。</a:t>
            </a:r>
            <a:endParaRPr lang="en-US" altLang="zh-CN" dirty="0" smtClean="0">
              <a:sym typeface="+mn-ea"/>
            </a:endParaRPr>
          </a:p>
          <a:p>
            <a:pPr lvl="0" eaLnBrk="1" hangingPunct="1"/>
            <a:endParaRPr lang="en-US" altLang="zh-CN" dirty="0" smtClean="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在识别过程中，由于</a:t>
            </a:r>
            <a:r>
              <a:rPr lang="zh-CN" altLang="en-US" dirty="0" smtClean="0"/>
              <a:t>平均池化</a:t>
            </a:r>
            <a:r>
              <a:rPr lang="zh-CN" altLang="en-US" dirty="0" smtClean="0"/>
              <a:t>层</a:t>
            </a:r>
            <a:r>
              <a:rPr lang="en-US" altLang="zh-CN" dirty="0" smtClean="0"/>
              <a:t>fc6</a:t>
            </a:r>
            <a:r>
              <a:rPr lang="zh-CN" altLang="en-US" dirty="0" smtClean="0"/>
              <a:t>的</a:t>
            </a:r>
            <a:r>
              <a:rPr lang="zh-CN" altLang="en-US" dirty="0" smtClean="0"/>
              <a:t>存在，在测试阶段可以测试任意长度的语音，并且可以一次评估。</a:t>
            </a:r>
          </a:p>
          <a:p>
            <a:pPr lvl="0" eaLnBrk="1" hangingPunct="1"/>
            <a:endParaRPr lang="zh-CN" altLang="en-US" dirty="0" smtClean="0"/>
          </a:p>
          <a:p>
            <a:r>
              <a:rPr lang="zh-CN" altLang="en-US" dirty="0" smtClean="0"/>
              <a:t>训练用数据为</a:t>
            </a:r>
            <a:r>
              <a:rPr lang="en-US" altLang="zh-CN" dirty="0" smtClean="0"/>
              <a:t>1251</a:t>
            </a:r>
            <a:r>
              <a:rPr lang="zh-CN" altLang="en-US" dirty="0" smtClean="0"/>
              <a:t>人，</a:t>
            </a:r>
            <a:r>
              <a:rPr lang="en-US" altLang="zh-CN" dirty="0" smtClean="0"/>
              <a:t>100000</a:t>
            </a:r>
            <a:r>
              <a:rPr lang="zh-CN" altLang="en-US" dirty="0" smtClean="0"/>
              <a:t>条语句。</a:t>
            </a:r>
          </a:p>
          <a:p>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9</a:t>
            </a:fld>
            <a:endParaRPr lang="zh-CN" altLang="en-US"/>
          </a:p>
        </p:txBody>
      </p:sp>
    </p:spTree>
    <p:extLst>
      <p:ext uri="{BB962C8B-B14F-4D97-AF65-F5344CB8AC3E}">
        <p14:creationId xmlns:p14="http://schemas.microsoft.com/office/powerpoint/2010/main" val="849385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该模块的设计：</a:t>
            </a:r>
            <a:endParaRPr lang="en-US" altLang="zh-CN" dirty="0" smtClean="0"/>
          </a:p>
          <a:p>
            <a:endParaRPr lang="en-US" altLang="zh-CN" dirty="0" smtClean="0"/>
          </a:p>
          <a:p>
            <a:r>
              <a:rPr lang="zh-CN" altLang="en-US" dirty="0" smtClean="0"/>
              <a:t>首先要设计一个“编译环境”的接口，用来保证识别过程运行在正确的环境下。</a:t>
            </a:r>
            <a:endParaRPr lang="en-US" altLang="zh-CN" dirty="0" smtClean="0"/>
          </a:p>
          <a:p>
            <a:r>
              <a:rPr lang="zh-CN" altLang="en-US" dirty="0" smtClean="0"/>
              <a:t>其次是设计一个语音文件的实时传入接口和一个实时更新的输出</a:t>
            </a:r>
            <a:r>
              <a:rPr lang="zh-CN" altLang="en-US" dirty="0" smtClean="0"/>
              <a:t>界面（显示界面）。</a:t>
            </a:r>
            <a:endParaRPr lang="en-US" altLang="zh-CN" dirty="0" smtClean="0"/>
          </a:p>
          <a:p>
            <a:r>
              <a:rPr lang="zh-CN" altLang="en-US" dirty="0" smtClean="0"/>
              <a:t>最后要将输出的说话人标签和对应语音段按顺序</a:t>
            </a:r>
            <a:r>
              <a:rPr lang="zh-CN" altLang="en-US" dirty="0" smtClean="0"/>
              <a:t>保存，方便后来的调用（</a:t>
            </a:r>
            <a:r>
              <a:rPr lang="zh-CN" altLang="en-US" dirty="0" smtClean="0"/>
              <a:t>还要实时保存）。</a:t>
            </a:r>
            <a:endParaRPr lang="en-US" altLang="zh-CN" dirty="0" smtClean="0"/>
          </a:p>
          <a:p>
            <a:endParaRPr lang="en-US" altLang="zh-CN" dirty="0" smtClean="0"/>
          </a:p>
          <a:p>
            <a:r>
              <a:rPr lang="zh-CN" altLang="en-US" dirty="0" smtClean="0"/>
              <a:t>如何依次输入语音段，依次保存。</a:t>
            </a:r>
            <a:endParaRPr lang="zh-CN" altLang="en-US" dirty="0"/>
          </a:p>
        </p:txBody>
      </p:sp>
      <p:sp>
        <p:nvSpPr>
          <p:cNvPr id="4" name="灯片编号占位符 3"/>
          <p:cNvSpPr>
            <a:spLocks noGrp="1"/>
          </p:cNvSpPr>
          <p:nvPr>
            <p:ph type="sldNum" sz="quarter" idx="10"/>
          </p:nvPr>
        </p:nvSpPr>
        <p:spPr/>
        <p:txBody>
          <a:bodyPr/>
          <a:lstStyle/>
          <a:p>
            <a:fld id="{86BB3028-560E-4BB6-9014-30A1C7635C7F}" type="slidenum">
              <a:rPr lang="zh-CN" altLang="en-US" smtClean="0"/>
              <a:t>10</a:t>
            </a:fld>
            <a:endParaRPr lang="zh-CN" altLang="en-US"/>
          </a:p>
        </p:txBody>
      </p:sp>
    </p:spTree>
    <p:extLst>
      <p:ext uri="{BB962C8B-B14F-4D97-AF65-F5344CB8AC3E}">
        <p14:creationId xmlns:p14="http://schemas.microsoft.com/office/powerpoint/2010/main" val="128692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Times New Roman" pitchFamily="18" charset="0"/>
                <a:cs typeface="Times New Roman" pitchFamily="18" charset="0"/>
              </a:rPr>
              <a:t>Speaker identification system</a:t>
            </a:r>
            <a:endParaRPr lang="zh-CN" altLang="en-US" dirty="0">
              <a:latin typeface="Times New Roman" pitchFamily="18" charset="0"/>
              <a:cs typeface="Times New Roman" pitchFamily="18" charset="0"/>
            </a:endParaRPr>
          </a:p>
        </p:txBody>
      </p:sp>
      <p:sp>
        <p:nvSpPr>
          <p:cNvPr id="3" name="副标题 2"/>
          <p:cNvSpPr>
            <a:spLocks noGrp="1"/>
          </p:cNvSpPr>
          <p:nvPr>
            <p:ph type="subTitle" idx="1"/>
          </p:nvPr>
        </p:nvSpPr>
        <p:spPr/>
        <p:txBody>
          <a:bodyPr/>
          <a:lstStyle/>
          <a:p>
            <a:pPr algn="r"/>
            <a:r>
              <a:rPr lang="en-US" altLang="zh-CN" dirty="0" smtClean="0">
                <a:solidFill>
                  <a:schemeClr val="tx1"/>
                </a:solidFill>
                <a:latin typeface="Times New Roman" pitchFamily="18" charset="0"/>
                <a:cs typeface="Times New Roman" pitchFamily="18" charset="0"/>
              </a:rPr>
              <a:t>Reporter:Zhao Guixiao</a:t>
            </a:r>
            <a:endParaRPr lang="zh-CN" altLang="en-US" dirty="0" smtClean="0">
              <a:solidFill>
                <a:schemeClr val="tx1"/>
              </a:solidFill>
              <a:latin typeface="Times New Roman" pitchFamily="18" charset="0"/>
              <a:cs typeface="Times New Roman" pitchFamily="18" charset="0"/>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itchFamily="18" charset="0"/>
                <a:cs typeface="Times New Roman" pitchFamily="18" charset="0"/>
              </a:rPr>
              <a:t>Speaker identification</a:t>
            </a:r>
            <a:endParaRPr lang="zh-CN" altLang="en-US" sz="2800" dirty="0"/>
          </a:p>
        </p:txBody>
      </p:sp>
      <p:sp>
        <p:nvSpPr>
          <p:cNvPr id="3" name="内容占位符 2"/>
          <p:cNvSpPr>
            <a:spLocks noGrp="1"/>
          </p:cNvSpPr>
          <p:nvPr>
            <p:ph idx="1"/>
          </p:nvPr>
        </p:nvSpPr>
        <p:spPr/>
        <p:txBody>
          <a:bodyPr>
            <a:normAutofit/>
          </a:bodyPr>
          <a:lstStyle/>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first step is to design a </a:t>
            </a:r>
            <a:r>
              <a:rPr lang="en-US" altLang="zh-CN" sz="2400" b="1" dirty="0">
                <a:latin typeface="Times New Roman" panose="02020603050405020304" pitchFamily="18" charset="0"/>
                <a:cs typeface="Times New Roman" panose="02020603050405020304" pitchFamily="18" charset="0"/>
              </a:rPr>
              <a:t>"compilation environment" interface </a:t>
            </a:r>
            <a:r>
              <a:rPr lang="en-US" altLang="zh-CN" sz="2400" dirty="0">
                <a:latin typeface="Times New Roman" panose="02020603050405020304" pitchFamily="18" charset="0"/>
                <a:cs typeface="Times New Roman" panose="02020603050405020304" pitchFamily="18" charset="0"/>
              </a:rPr>
              <a:t>to ensure that the </a:t>
            </a:r>
            <a:r>
              <a:rPr lang="en-US" altLang="zh-CN" sz="2400" dirty="0" smtClean="0">
                <a:latin typeface="Times New Roman" panose="02020603050405020304" pitchFamily="18" charset="0"/>
                <a:cs typeface="Times New Roman" panose="02020603050405020304" pitchFamily="18" charset="0"/>
              </a:rPr>
              <a:t>identification </a:t>
            </a:r>
            <a:r>
              <a:rPr lang="en-US" altLang="zh-CN" sz="2400" dirty="0">
                <a:latin typeface="Times New Roman" panose="02020603050405020304" pitchFamily="18" charset="0"/>
                <a:cs typeface="Times New Roman" panose="02020603050405020304" pitchFamily="18" charset="0"/>
              </a:rPr>
              <a:t>process runs in the right environment.</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second is to design </a:t>
            </a:r>
            <a:r>
              <a:rPr lang="en-US" altLang="zh-CN" sz="2400" i="1" dirty="0">
                <a:latin typeface="Times New Roman" panose="02020603050405020304" pitchFamily="18" charset="0"/>
                <a:cs typeface="Times New Roman" panose="02020603050405020304" pitchFamily="18" charset="0"/>
              </a:rPr>
              <a:t>a </a:t>
            </a:r>
            <a:r>
              <a:rPr lang="en-US" altLang="zh-CN" sz="2400" b="1" dirty="0">
                <a:latin typeface="Times New Roman" panose="02020603050405020304" pitchFamily="18" charset="0"/>
                <a:cs typeface="Times New Roman" panose="02020603050405020304" pitchFamily="18" charset="0"/>
              </a:rPr>
              <a:t>real-time incoming interface </a:t>
            </a:r>
            <a:r>
              <a:rPr lang="en-US" altLang="zh-CN" sz="2400" dirty="0">
                <a:latin typeface="Times New Roman" panose="02020603050405020304" pitchFamily="18" charset="0"/>
                <a:cs typeface="Times New Roman" panose="02020603050405020304" pitchFamily="18" charset="0"/>
              </a:rPr>
              <a:t>for voice files and a </a:t>
            </a:r>
            <a:r>
              <a:rPr lang="en-US" altLang="zh-CN" sz="2400" b="1" dirty="0">
                <a:latin typeface="Times New Roman" panose="02020603050405020304" pitchFamily="18" charset="0"/>
                <a:cs typeface="Times New Roman" panose="02020603050405020304" pitchFamily="18" charset="0"/>
              </a:rPr>
              <a:t>real-time updated output interface</a:t>
            </a:r>
            <a:r>
              <a:rPr lang="en-US" altLang="zh-CN" sz="2400" b="1"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Finally, the output speaker tag and corresponding speech segment are saved in order.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66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smtClean="0">
                <a:latin typeface="Times New Roman" panose="02020603050405020304" pitchFamily="18" charset="0"/>
                <a:cs typeface="Times New Roman" panose="02020603050405020304" pitchFamily="18" charset="0"/>
              </a:rPr>
              <a:t>Speaker clustering</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The speaker clustering module is designed to bring together identified speech segments belonging to the same speaker for easy recording</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Commonly used clustering algorithms include k-means clustering, spectral clustering and k-nearest neighbor algorithm. Here, k-nearest neighbor algorithm is used as speaker clustering.</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78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anose="02020603050405020304" pitchFamily="18" charset="0"/>
                <a:cs typeface="Times New Roman" panose="02020603050405020304" pitchFamily="18" charset="0"/>
              </a:rPr>
              <a:t>Speaker clustering</a:t>
            </a:r>
            <a:endParaRPr lang="zh-CN" altLang="en-US" sz="2800" dirty="0"/>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In the design of the module, the </a:t>
            </a:r>
            <a:r>
              <a:rPr lang="en-US" altLang="zh-CN" sz="2400" b="1" dirty="0">
                <a:latin typeface="Times New Roman" panose="02020603050405020304" pitchFamily="18" charset="0"/>
                <a:cs typeface="Times New Roman" panose="02020603050405020304" pitchFamily="18" charset="0"/>
              </a:rPr>
              <a:t>input interface </a:t>
            </a:r>
            <a:r>
              <a:rPr lang="en-US" altLang="zh-CN" sz="2400" dirty="0">
                <a:latin typeface="Times New Roman" panose="02020603050405020304" pitchFamily="18" charset="0"/>
                <a:cs typeface="Times New Roman" panose="02020603050405020304" pitchFamily="18" charset="0"/>
              </a:rPr>
              <a:t>of a speech segment is first designed</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In addition, you need to add a </a:t>
            </a:r>
            <a:r>
              <a:rPr lang="en-US" altLang="zh-CN" sz="2400" b="1" dirty="0">
                <a:latin typeface="Times New Roman" panose="02020603050405020304" pitchFamily="18" charset="0"/>
                <a:cs typeface="Times New Roman" panose="02020603050405020304" pitchFamily="18" charset="0"/>
              </a:rPr>
              <a:t>setting interface </a:t>
            </a:r>
            <a:r>
              <a:rPr lang="en-US" altLang="zh-CN" sz="2400" dirty="0">
                <a:latin typeface="Times New Roman" panose="02020603050405020304" pitchFamily="18" charset="0"/>
                <a:cs typeface="Times New Roman" panose="02020603050405020304" pitchFamily="18" charset="0"/>
              </a:rPr>
              <a:t>for the number of speakers</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display interface is used to display the results of the cluster and can be updated in real time</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output file is saved in a fixed format in the specified folder.</a:t>
            </a:r>
          </a:p>
        </p:txBody>
      </p:sp>
    </p:spTree>
    <p:extLst>
      <p:ext uri="{BB962C8B-B14F-4D97-AF65-F5344CB8AC3E}">
        <p14:creationId xmlns:p14="http://schemas.microsoft.com/office/powerpoint/2010/main" val="214951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sz="3100" dirty="0" smtClean="0">
                <a:latin typeface="Times New Roman" pitchFamily="18" charset="0"/>
                <a:cs typeface="Times New Roman" pitchFamily="18" charset="0"/>
              </a:rPr>
              <a:t/>
            </a:r>
            <a:br>
              <a:rPr lang="en-US" altLang="zh-CN" sz="3100" dirty="0" smtClean="0">
                <a:latin typeface="Times New Roman" pitchFamily="18" charset="0"/>
                <a:cs typeface="Times New Roman" pitchFamily="18" charset="0"/>
              </a:rPr>
            </a:br>
            <a:r>
              <a:rPr lang="en-US" altLang="zh-CN" sz="3100" dirty="0" smtClean="0">
                <a:latin typeface="Times New Roman" pitchFamily="18" charset="0"/>
                <a:cs typeface="Times New Roman" pitchFamily="18" charset="0"/>
              </a:rPr>
              <a:t>Display </a:t>
            </a:r>
            <a:r>
              <a:rPr lang="en-US" altLang="zh-CN" sz="3100" dirty="0">
                <a:latin typeface="Times New Roman" pitchFamily="18" charset="0"/>
                <a:cs typeface="Times New Roman" pitchFamily="18" charset="0"/>
              </a:rPr>
              <a:t>and friendly interface</a:t>
            </a:r>
            <a:r>
              <a:rPr lang="zh-CN" altLang="en-US" dirty="0">
                <a:latin typeface="Times New Roman" pitchFamily="18" charset="0"/>
                <a:cs typeface="Times New Roman" pitchFamily="18" charset="0"/>
              </a:rPr>
              <a:t/>
            </a:r>
            <a:br>
              <a:rPr lang="zh-CN" altLang="en-US"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The display module includes three parts, which respectively </a:t>
            </a:r>
            <a:r>
              <a:rPr lang="en-US" altLang="zh-CN" sz="2400" b="1" dirty="0">
                <a:latin typeface="Times New Roman" panose="02020603050405020304" pitchFamily="18" charset="0"/>
                <a:cs typeface="Times New Roman" panose="02020603050405020304" pitchFamily="18" charset="0"/>
              </a:rPr>
              <a:t>display the voice </a:t>
            </a:r>
            <a:r>
              <a:rPr lang="en-US" altLang="zh-CN" sz="2400" b="1" dirty="0" smtClean="0">
                <a:latin typeface="Times New Roman" panose="02020603050405020304" pitchFamily="18" charset="0"/>
                <a:cs typeface="Times New Roman" panose="02020603050405020304" pitchFamily="18" charset="0"/>
              </a:rPr>
              <a:t>waveform and </a:t>
            </a:r>
            <a:r>
              <a:rPr lang="en-US" altLang="zh-CN" sz="2400" b="1" dirty="0">
                <a:latin typeface="Times New Roman" panose="02020603050405020304" pitchFamily="18" charset="0"/>
                <a:cs typeface="Times New Roman" panose="02020603050405020304" pitchFamily="18" charset="0"/>
              </a:rPr>
              <a:t>the corresponding number, the recognition result and the clustering result</a:t>
            </a:r>
            <a:r>
              <a:rPr lang="en-US" altLang="zh-CN" sz="2400" b="1"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 </a:t>
            </a:r>
            <a:r>
              <a:rPr lang="en-US" altLang="zh-CN" sz="2400" b="1" dirty="0">
                <a:latin typeface="Times New Roman" panose="02020603050405020304" pitchFamily="18" charset="0"/>
                <a:cs typeface="Times New Roman" panose="02020603050405020304" pitchFamily="18" charset="0"/>
              </a:rPr>
              <a:t>prompt module </a:t>
            </a:r>
            <a:r>
              <a:rPr lang="en-US" altLang="zh-CN" sz="2400" dirty="0">
                <a:latin typeface="Times New Roman" panose="02020603050405020304" pitchFamily="18" charset="0"/>
                <a:cs typeface="Times New Roman" panose="02020603050405020304" pitchFamily="18" charset="0"/>
              </a:rPr>
              <a:t>at the beginning and end of each process</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process runs the </a:t>
            </a:r>
            <a:r>
              <a:rPr lang="en-US" altLang="zh-CN" sz="2400" b="1" dirty="0">
                <a:latin typeface="Times New Roman" panose="02020603050405020304" pitchFamily="18" charset="0"/>
                <a:cs typeface="Times New Roman" panose="02020603050405020304" pitchFamily="18" charset="0"/>
              </a:rPr>
              <a:t>wrong prompt module </a:t>
            </a:r>
            <a:r>
              <a:rPr lang="en-US" altLang="zh-CN" sz="2400" dirty="0">
                <a:latin typeface="Times New Roman" panose="02020603050405020304" pitchFamily="18" charset="0"/>
                <a:cs typeface="Times New Roman" panose="02020603050405020304" pitchFamily="18" charset="0"/>
              </a:rPr>
              <a:t>and returns a prompt</a:t>
            </a:r>
            <a:r>
              <a:rPr lang="en-US" altLang="zh-CN" sz="2400" dirty="0">
                <a:latin typeface="Times New Roman" panose="02020603050405020304" pitchFamily="18" charset="0"/>
                <a:cs typeface="Times New Roman" panose="02020603050405020304" pitchFamily="18" charset="0"/>
              </a:rPr>
              <a:t>. There is also an interface to reset the system.</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02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itchFamily="18" charset="0"/>
                <a:cs typeface="Times New Roman" pitchFamily="18" charset="0"/>
              </a:rPr>
              <a:t>Display and friendly interface</a:t>
            </a:r>
            <a:endParaRPr lang="zh-CN" altLang="en-US" sz="2800" dirty="0"/>
          </a:p>
        </p:txBody>
      </p:sp>
      <p:sp>
        <p:nvSpPr>
          <p:cNvPr id="3" name="内容占位符 2"/>
          <p:cNvSpPr>
            <a:spLocks noGrp="1"/>
          </p:cNvSpPr>
          <p:nvPr>
            <p:ph idx="1"/>
          </p:nvPr>
        </p:nvSpPr>
        <p:spPr/>
        <p:txBody>
          <a:bodyPr>
            <a:normAutofit/>
          </a:bodyPr>
          <a:lstStyle/>
          <a:p>
            <a:r>
              <a:rPr lang="en-US" altLang="zh-CN" sz="2400" b="1" dirty="0">
                <a:latin typeface="Times New Roman" panose="02020603050405020304" pitchFamily="18" charset="0"/>
                <a:cs typeface="Times New Roman" panose="02020603050405020304" pitchFamily="18" charset="0"/>
              </a:rPr>
              <a:t>Dialogue style choices </a:t>
            </a:r>
            <a:r>
              <a:rPr lang="en-US" altLang="zh-CN" sz="2400" dirty="0">
                <a:latin typeface="Times New Roman" panose="02020603050405020304" pitchFamily="18" charset="0"/>
                <a:cs typeface="Times New Roman" panose="02020603050405020304" pitchFamily="18" charset="0"/>
              </a:rPr>
              <a:t>are used in the interface design, plus user access and control mechanisms.</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four modules can be operated independently or in </a:t>
            </a:r>
            <a:r>
              <a:rPr lang="en-US" altLang="zh-CN" sz="2400" dirty="0" smtClean="0">
                <a:latin typeface="Times New Roman" panose="02020603050405020304" pitchFamily="18" charset="0"/>
                <a:cs typeface="Times New Roman" panose="02020603050405020304" pitchFamily="18" charset="0"/>
              </a:rPr>
              <a:t>combination,</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Consider </a:t>
            </a:r>
            <a:r>
              <a:rPr lang="en-US" altLang="zh-CN" sz="2400" dirty="0">
                <a:latin typeface="Times New Roman" panose="02020603050405020304" pitchFamily="18" charset="0"/>
                <a:cs typeface="Times New Roman" panose="02020603050405020304" pitchFamily="18" charset="0"/>
              </a:rPr>
              <a:t>the synergy between the four </a:t>
            </a:r>
            <a:r>
              <a:rPr lang="en-US" altLang="zh-CN" sz="2400" dirty="0" smtClean="0">
                <a:latin typeface="Times New Roman" panose="02020603050405020304" pitchFamily="18" charset="0"/>
                <a:cs typeface="Times New Roman" panose="02020603050405020304" pitchFamily="18" charset="0"/>
              </a:rPr>
              <a:t>modules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Consider </a:t>
            </a:r>
            <a:r>
              <a:rPr lang="en-US" altLang="zh-CN" sz="2400" b="1" dirty="0">
                <a:latin typeface="Times New Roman" panose="02020603050405020304" pitchFamily="18" charset="0"/>
                <a:cs typeface="Times New Roman" panose="02020603050405020304" pitchFamily="18" charset="0"/>
              </a:rPr>
              <a:t>portability</a:t>
            </a:r>
            <a:r>
              <a:rPr lang="en-US" altLang="zh-CN" sz="2400" dirty="0">
                <a:latin typeface="Times New Roman" panose="02020603050405020304" pitchFamily="18" charset="0"/>
                <a:cs typeface="Times New Roman" panose="02020603050405020304" pitchFamily="18" charset="0"/>
              </a:rPr>
              <a:t> and whether it works properly in a new work environment</a:t>
            </a:r>
            <a:r>
              <a:rPr lang="en-US" altLang="zh-CN" sz="2400" dirty="0" smtClean="0">
                <a:latin typeface="Times New Roman" panose="02020603050405020304" pitchFamily="18" charset="0"/>
                <a:cs typeface="Times New Roman" panose="02020603050405020304" pitchFamily="18" charset="0"/>
              </a:rPr>
              <a:t>.</a:t>
            </a: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5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anose="02020603050405020304" pitchFamily="18" charset="0"/>
                <a:cs typeface="Times New Roman" panose="02020603050405020304" pitchFamily="18" charset="0"/>
              </a:rPr>
              <a:t>System Block Diagram</a:t>
            </a:r>
            <a:endParaRPr lang="zh-CN" altLang="en-US" sz="2800" dirty="0">
              <a:latin typeface="Times New Roman" panose="02020603050405020304" pitchFamily="18" charset="0"/>
              <a:cs typeface="Times New Roman" panose="02020603050405020304" pitchFamily="18" charset="0"/>
            </a:endParaRPr>
          </a:p>
        </p:txBody>
      </p:sp>
      <p:sp>
        <p:nvSpPr>
          <p:cNvPr id="4" name="圆角矩形 3"/>
          <p:cNvSpPr/>
          <p:nvPr/>
        </p:nvSpPr>
        <p:spPr>
          <a:xfrm>
            <a:off x="611560" y="1417638"/>
            <a:ext cx="1152128"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Speech</a:t>
            </a:r>
          </a:p>
          <a:p>
            <a:pPr algn="ctr"/>
            <a:r>
              <a:rPr lang="en-US" altLang="zh-CN" sz="1400" dirty="0" smtClean="0">
                <a:solidFill>
                  <a:schemeClr val="tx1"/>
                </a:solidFill>
              </a:rPr>
              <a:t>recording</a:t>
            </a:r>
            <a:endParaRPr lang="zh-CN" altLang="en-US" sz="1400" dirty="0">
              <a:solidFill>
                <a:schemeClr val="tx1"/>
              </a:solidFill>
            </a:endParaRPr>
          </a:p>
        </p:txBody>
      </p:sp>
      <p:sp>
        <p:nvSpPr>
          <p:cNvPr id="5" name="圆角矩形 4"/>
          <p:cNvSpPr/>
          <p:nvPr/>
        </p:nvSpPr>
        <p:spPr>
          <a:xfrm>
            <a:off x="606759" y="2472422"/>
            <a:ext cx="1152128"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Speech</a:t>
            </a:r>
          </a:p>
          <a:p>
            <a:pPr algn="ctr"/>
            <a:r>
              <a:rPr lang="en-US" altLang="zh-CN" sz="1400" dirty="0">
                <a:solidFill>
                  <a:schemeClr val="tx1"/>
                </a:solidFill>
              </a:rPr>
              <a:t>segment</a:t>
            </a:r>
            <a:endParaRPr lang="zh-CN" altLang="en-US" sz="1400" dirty="0">
              <a:solidFill>
                <a:schemeClr val="tx1"/>
              </a:solidFill>
            </a:endParaRPr>
          </a:p>
        </p:txBody>
      </p:sp>
      <p:sp>
        <p:nvSpPr>
          <p:cNvPr id="8" name="椭圆 7"/>
          <p:cNvSpPr/>
          <p:nvPr/>
        </p:nvSpPr>
        <p:spPr>
          <a:xfrm>
            <a:off x="1979712" y="2996952"/>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Times New Roman" panose="02020603050405020304" pitchFamily="18" charset="0"/>
                <a:cs typeface="Times New Roman" panose="02020603050405020304" pitchFamily="18" charset="0"/>
              </a:rPr>
              <a:t>Display </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10" name="曲线连接符 9"/>
          <p:cNvCxnSpPr>
            <a:stCxn id="5" idx="3"/>
            <a:endCxn id="8" idx="0"/>
          </p:cNvCxnSpPr>
          <p:nvPr/>
        </p:nvCxnSpPr>
        <p:spPr>
          <a:xfrm>
            <a:off x="1758887" y="2794027"/>
            <a:ext cx="760885" cy="20292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4" idx="2"/>
            <a:endCxn id="5" idx="0"/>
          </p:cNvCxnSpPr>
          <p:nvPr/>
        </p:nvCxnSpPr>
        <p:spPr>
          <a:xfrm flipH="1">
            <a:off x="1182823" y="2060848"/>
            <a:ext cx="4801" cy="411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606759" y="3660085"/>
            <a:ext cx="1152128"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Save file</a:t>
            </a:r>
            <a:endParaRPr lang="zh-CN" altLang="en-US" sz="1400" dirty="0">
              <a:solidFill>
                <a:schemeClr val="tx1"/>
              </a:solidFill>
            </a:endParaRPr>
          </a:p>
        </p:txBody>
      </p:sp>
      <p:cxnSp>
        <p:nvCxnSpPr>
          <p:cNvPr id="15" name="曲线连接符 14"/>
          <p:cNvCxnSpPr>
            <a:stCxn id="8" idx="4"/>
            <a:endCxn id="13" idx="3"/>
          </p:cNvCxnSpPr>
          <p:nvPr/>
        </p:nvCxnSpPr>
        <p:spPr>
          <a:xfrm rot="5400000">
            <a:off x="1970997" y="3432915"/>
            <a:ext cx="336666" cy="76088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圆角矩形 18"/>
          <p:cNvSpPr/>
          <p:nvPr/>
        </p:nvSpPr>
        <p:spPr>
          <a:xfrm>
            <a:off x="3419872" y="1400949"/>
            <a:ext cx="1152128"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compilation environment</a:t>
            </a:r>
            <a:endParaRPr lang="zh-CN" altLang="en-US" sz="1400" dirty="0">
              <a:solidFill>
                <a:schemeClr val="tx1"/>
              </a:solidFill>
            </a:endParaRPr>
          </a:p>
        </p:txBody>
      </p:sp>
      <p:sp>
        <p:nvSpPr>
          <p:cNvPr id="22" name="圆角矩形 21"/>
          <p:cNvSpPr/>
          <p:nvPr/>
        </p:nvSpPr>
        <p:spPr>
          <a:xfrm>
            <a:off x="3419872" y="2384280"/>
            <a:ext cx="1152128" cy="324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Input</a:t>
            </a:r>
            <a:endParaRPr lang="zh-CN" altLang="en-US" sz="1400" dirty="0">
              <a:solidFill>
                <a:schemeClr val="tx1"/>
              </a:solidFill>
            </a:endParaRPr>
          </a:p>
        </p:txBody>
      </p:sp>
      <p:cxnSp>
        <p:nvCxnSpPr>
          <p:cNvPr id="26" name="肘形连接符 25"/>
          <p:cNvCxnSpPr>
            <a:stCxn id="13" idx="2"/>
            <a:endCxn id="22" idx="1"/>
          </p:cNvCxnSpPr>
          <p:nvPr/>
        </p:nvCxnSpPr>
        <p:spPr>
          <a:xfrm rot="5400000" flipH="1" flipV="1">
            <a:off x="1422999" y="2306423"/>
            <a:ext cx="1756695" cy="2237049"/>
          </a:xfrm>
          <a:prstGeom prst="bentConnector4">
            <a:avLst>
              <a:gd name="adj1" fmla="val -13013"/>
              <a:gd name="adj2" fmla="val 86233"/>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9" idx="2"/>
            <a:endCxn id="22" idx="0"/>
          </p:cNvCxnSpPr>
          <p:nvPr/>
        </p:nvCxnSpPr>
        <p:spPr>
          <a:xfrm>
            <a:off x="3995936" y="2044159"/>
            <a:ext cx="0" cy="340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3419870" y="3124991"/>
            <a:ext cx="1152130"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Speaker</a:t>
            </a:r>
          </a:p>
          <a:p>
            <a:pPr algn="ctr"/>
            <a:r>
              <a:rPr lang="en-US" altLang="zh-CN" sz="1400" dirty="0">
                <a:solidFill>
                  <a:schemeClr val="tx1"/>
                </a:solidFill>
              </a:rPr>
              <a:t>identification</a:t>
            </a:r>
            <a:endParaRPr lang="zh-CN" altLang="en-US" sz="1400" dirty="0">
              <a:solidFill>
                <a:schemeClr val="tx1"/>
              </a:solidFill>
            </a:endParaRPr>
          </a:p>
        </p:txBody>
      </p:sp>
      <p:cxnSp>
        <p:nvCxnSpPr>
          <p:cNvPr id="32" name="直接箭头连接符 31"/>
          <p:cNvCxnSpPr>
            <a:stCxn id="22" idx="2"/>
            <a:endCxn id="30" idx="0"/>
          </p:cNvCxnSpPr>
          <p:nvPr/>
        </p:nvCxnSpPr>
        <p:spPr>
          <a:xfrm flipH="1">
            <a:off x="3995935" y="2708920"/>
            <a:ext cx="1" cy="416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p:cNvSpPr/>
          <p:nvPr/>
        </p:nvSpPr>
        <p:spPr>
          <a:xfrm>
            <a:off x="4761327" y="3603966"/>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Times New Roman" panose="02020603050405020304" pitchFamily="18" charset="0"/>
                <a:cs typeface="Times New Roman" panose="02020603050405020304" pitchFamily="18" charset="0"/>
              </a:rPr>
              <a:t>Display </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42" name="圆角矩形 41"/>
          <p:cNvSpPr/>
          <p:nvPr/>
        </p:nvSpPr>
        <p:spPr>
          <a:xfrm>
            <a:off x="3419870" y="4148268"/>
            <a:ext cx="1152130" cy="360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47" name="直接箭头连接符 46"/>
          <p:cNvCxnSpPr>
            <a:stCxn id="30" idx="2"/>
            <a:endCxn id="42" idx="0"/>
          </p:cNvCxnSpPr>
          <p:nvPr/>
        </p:nvCxnSpPr>
        <p:spPr>
          <a:xfrm>
            <a:off x="3995935" y="3768201"/>
            <a:ext cx="0" cy="380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圆角矩形 60"/>
          <p:cNvSpPr/>
          <p:nvPr/>
        </p:nvSpPr>
        <p:spPr>
          <a:xfrm>
            <a:off x="3419871" y="4866395"/>
            <a:ext cx="1152128"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Save file</a:t>
            </a:r>
            <a:endParaRPr lang="zh-CN" altLang="en-US" sz="1400" dirty="0">
              <a:solidFill>
                <a:schemeClr val="tx1"/>
              </a:solidFill>
            </a:endParaRPr>
          </a:p>
        </p:txBody>
      </p:sp>
      <p:cxnSp>
        <p:nvCxnSpPr>
          <p:cNvPr id="63" name="直接箭头连接符 62"/>
          <p:cNvCxnSpPr>
            <a:stCxn id="42" idx="2"/>
            <a:endCxn id="61" idx="0"/>
          </p:cNvCxnSpPr>
          <p:nvPr/>
        </p:nvCxnSpPr>
        <p:spPr>
          <a:xfrm>
            <a:off x="3995935" y="4509120"/>
            <a:ext cx="0" cy="357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圆角矩形 63"/>
          <p:cNvSpPr/>
          <p:nvPr/>
        </p:nvSpPr>
        <p:spPr>
          <a:xfrm>
            <a:off x="6228184" y="1560234"/>
            <a:ext cx="1152128" cy="324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Input</a:t>
            </a:r>
            <a:endParaRPr lang="zh-CN" altLang="en-US" sz="1400" dirty="0">
              <a:solidFill>
                <a:schemeClr val="tx1"/>
              </a:solidFill>
            </a:endParaRPr>
          </a:p>
        </p:txBody>
      </p:sp>
      <p:cxnSp>
        <p:nvCxnSpPr>
          <p:cNvPr id="68" name="肘形连接符 67"/>
          <p:cNvCxnSpPr>
            <a:stCxn id="61" idx="3"/>
            <a:endCxn id="64" idx="1"/>
          </p:cNvCxnSpPr>
          <p:nvPr/>
        </p:nvCxnSpPr>
        <p:spPr>
          <a:xfrm flipV="1">
            <a:off x="4571999" y="1722554"/>
            <a:ext cx="1656185" cy="3465446"/>
          </a:xfrm>
          <a:prstGeom prst="bentConnector3">
            <a:avLst>
              <a:gd name="adj1" fmla="val 82426"/>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5" idx="2"/>
            <a:endCxn id="13" idx="0"/>
          </p:cNvCxnSpPr>
          <p:nvPr/>
        </p:nvCxnSpPr>
        <p:spPr>
          <a:xfrm>
            <a:off x="1182823" y="3115632"/>
            <a:ext cx="0" cy="544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曲线连接符 72"/>
          <p:cNvCxnSpPr>
            <a:stCxn id="30" idx="3"/>
            <a:endCxn id="35" idx="0"/>
          </p:cNvCxnSpPr>
          <p:nvPr/>
        </p:nvCxnSpPr>
        <p:spPr>
          <a:xfrm>
            <a:off x="4572000" y="3446596"/>
            <a:ext cx="729387" cy="15737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5" name="曲线连接符 74"/>
          <p:cNvCxnSpPr>
            <a:stCxn id="35" idx="4"/>
            <a:endCxn id="42" idx="3"/>
          </p:cNvCxnSpPr>
          <p:nvPr/>
        </p:nvCxnSpPr>
        <p:spPr>
          <a:xfrm rot="5400000">
            <a:off x="4898366" y="3925673"/>
            <a:ext cx="76656" cy="72938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78" name="圆角矩形 77"/>
          <p:cNvSpPr/>
          <p:nvPr/>
        </p:nvSpPr>
        <p:spPr>
          <a:xfrm>
            <a:off x="6228183" y="2387315"/>
            <a:ext cx="1152127"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Speaker</a:t>
            </a:r>
          </a:p>
          <a:p>
            <a:pPr algn="ctr"/>
            <a:r>
              <a:rPr lang="en-US" altLang="zh-CN" sz="1400" dirty="0" smtClean="0">
                <a:solidFill>
                  <a:schemeClr val="tx1"/>
                </a:solidFill>
              </a:rPr>
              <a:t>clustering</a:t>
            </a:r>
            <a:endParaRPr lang="zh-CN" altLang="en-US" sz="1400" dirty="0">
              <a:solidFill>
                <a:schemeClr val="tx1"/>
              </a:solidFill>
            </a:endParaRPr>
          </a:p>
        </p:txBody>
      </p:sp>
      <p:cxnSp>
        <p:nvCxnSpPr>
          <p:cNvPr id="80" name="直接箭头连接符 79"/>
          <p:cNvCxnSpPr>
            <a:stCxn id="64" idx="2"/>
            <a:endCxn id="78" idx="0"/>
          </p:cNvCxnSpPr>
          <p:nvPr/>
        </p:nvCxnSpPr>
        <p:spPr>
          <a:xfrm flipH="1">
            <a:off x="6804247" y="1884874"/>
            <a:ext cx="1" cy="502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圆角矩形 91"/>
          <p:cNvSpPr/>
          <p:nvPr/>
        </p:nvSpPr>
        <p:spPr>
          <a:xfrm>
            <a:off x="6228180" y="3747576"/>
            <a:ext cx="1152130" cy="360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Result</a:t>
            </a:r>
            <a:endParaRPr lang="zh-CN" altLang="en-US" sz="1400" dirty="0">
              <a:solidFill>
                <a:schemeClr val="tx1"/>
              </a:solidFill>
            </a:endParaRPr>
          </a:p>
        </p:txBody>
      </p:sp>
      <p:cxnSp>
        <p:nvCxnSpPr>
          <p:cNvPr id="94" name="直接箭头连接符 93"/>
          <p:cNvCxnSpPr>
            <a:stCxn id="78" idx="2"/>
            <a:endCxn id="92" idx="0"/>
          </p:cNvCxnSpPr>
          <p:nvPr/>
        </p:nvCxnSpPr>
        <p:spPr>
          <a:xfrm flipH="1">
            <a:off x="6804245" y="3030525"/>
            <a:ext cx="2" cy="717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椭圆 94"/>
          <p:cNvSpPr/>
          <p:nvPr/>
        </p:nvSpPr>
        <p:spPr>
          <a:xfrm>
            <a:off x="7613384" y="2989152"/>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Times New Roman" panose="02020603050405020304" pitchFamily="18" charset="0"/>
                <a:cs typeface="Times New Roman" panose="02020603050405020304" pitchFamily="18" charset="0"/>
              </a:rPr>
              <a:t>Display </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97" name="曲线连接符 96"/>
          <p:cNvCxnSpPr>
            <a:stCxn id="78" idx="3"/>
            <a:endCxn id="95" idx="0"/>
          </p:cNvCxnSpPr>
          <p:nvPr/>
        </p:nvCxnSpPr>
        <p:spPr>
          <a:xfrm>
            <a:off x="7380310" y="2708920"/>
            <a:ext cx="773134" cy="28023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9" name="曲线连接符 98"/>
          <p:cNvCxnSpPr>
            <a:stCxn id="95" idx="4"/>
            <a:endCxn id="92" idx="3"/>
          </p:cNvCxnSpPr>
          <p:nvPr/>
        </p:nvCxnSpPr>
        <p:spPr>
          <a:xfrm rot="5400000">
            <a:off x="7621488" y="3396046"/>
            <a:ext cx="290778" cy="77313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02" name="圆角矩形 101"/>
          <p:cNvSpPr/>
          <p:nvPr/>
        </p:nvSpPr>
        <p:spPr>
          <a:xfrm>
            <a:off x="6228180" y="4844137"/>
            <a:ext cx="1152130" cy="6432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Save file</a:t>
            </a:r>
            <a:endParaRPr lang="zh-CN" altLang="en-US" sz="1400" dirty="0">
              <a:solidFill>
                <a:schemeClr val="tx1"/>
              </a:solidFill>
            </a:endParaRPr>
          </a:p>
        </p:txBody>
      </p:sp>
      <p:cxnSp>
        <p:nvCxnSpPr>
          <p:cNvPr id="104" name="直接箭头连接符 103"/>
          <p:cNvCxnSpPr>
            <a:stCxn id="92" idx="2"/>
            <a:endCxn id="102" idx="0"/>
          </p:cNvCxnSpPr>
          <p:nvPr/>
        </p:nvCxnSpPr>
        <p:spPr>
          <a:xfrm>
            <a:off x="6804245" y="4108428"/>
            <a:ext cx="0" cy="735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7851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0688"/>
            <a:ext cx="9144000" cy="4621465"/>
          </a:xfrm>
          <a:prstGeom prst="rect">
            <a:avLst/>
          </a:prstGeom>
        </p:spPr>
      </p:pic>
    </p:spTree>
    <p:extLst>
      <p:ext uri="{BB962C8B-B14F-4D97-AF65-F5344CB8AC3E}">
        <p14:creationId xmlns:p14="http://schemas.microsoft.com/office/powerpoint/2010/main" val="1091093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29600" cy="4525963"/>
          </a:xfrm>
        </p:spPr>
        <p:txBody>
          <a:bodyPr/>
          <a:lstStyle/>
          <a:p>
            <a:endParaRPr lang="en-US" altLang="zh-CN" dirty="0" smtClean="0"/>
          </a:p>
          <a:p>
            <a:endParaRPr lang="en-US" altLang="zh-CN" dirty="0"/>
          </a:p>
          <a:p>
            <a:pPr marL="0" indent="0" algn="ctr">
              <a:buNone/>
            </a:pPr>
            <a:r>
              <a:rPr lang="en-US" altLang="zh-CN" sz="4800" dirty="0" smtClean="0">
                <a:latin typeface="Times New Roman" panose="02020603050405020304" pitchFamily="18" charset="0"/>
                <a:cs typeface="Times New Roman" panose="02020603050405020304" pitchFamily="18" charset="0"/>
              </a:rPr>
              <a:t>Thank You</a:t>
            </a:r>
            <a:endParaRPr lang="zh-CN" alt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108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endParaRPr lang="en-US" altLang="zh-CN"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Voice recording and segmentation</a:t>
            </a:r>
          </a:p>
          <a:p>
            <a:endParaRPr lang="en-US" altLang="zh-CN" sz="2800" dirty="0" smtClean="0">
              <a:latin typeface="Times New Roman" pitchFamily="18" charset="0"/>
              <a:cs typeface="Times New Roman" pitchFamily="18" charset="0"/>
            </a:endParaRPr>
          </a:p>
          <a:p>
            <a:r>
              <a:rPr lang="en-US" altLang="zh-CN" sz="2800" b="1" dirty="0" smtClean="0">
                <a:latin typeface="Times New Roman" pitchFamily="18" charset="0"/>
                <a:cs typeface="Times New Roman" pitchFamily="18" charset="0"/>
              </a:rPr>
              <a:t>Speaker identification</a:t>
            </a:r>
          </a:p>
          <a:p>
            <a:endParaRPr lang="en-US" altLang="zh-CN" sz="2800" dirty="0" smtClean="0">
              <a:latin typeface="Times New Roman" pitchFamily="18" charset="0"/>
              <a:cs typeface="Times New Roman" pitchFamily="18" charset="0"/>
            </a:endParaRPr>
          </a:p>
          <a:p>
            <a:r>
              <a:rPr lang="en-US" altLang="zh-CN" sz="2800" b="1" dirty="0" smtClean="0">
                <a:latin typeface="Times New Roman" pitchFamily="18" charset="0"/>
                <a:cs typeface="Times New Roman" pitchFamily="18" charset="0"/>
              </a:rPr>
              <a:t>Speaker clustering</a:t>
            </a:r>
          </a:p>
          <a:p>
            <a:endParaRPr lang="en-US" altLang="zh-CN" sz="28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Display and friendly interface</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38138"/>
          </a:xfrm>
        </p:spPr>
        <p:txBody>
          <a:bodyPr>
            <a:normAutofit fontScale="90000"/>
          </a:bodyPr>
          <a:lstStyle/>
          <a:p>
            <a:pPr algn="l"/>
            <a:r>
              <a:rPr lang="en-US" altLang="zh-CN" sz="3100" dirty="0" smtClean="0">
                <a:latin typeface="Times New Roman" pitchFamily="18" charset="0"/>
                <a:cs typeface="Times New Roman" pitchFamily="18" charset="0"/>
              </a:rPr>
              <a:t/>
            </a:r>
            <a:br>
              <a:rPr lang="en-US" altLang="zh-CN" sz="3100" dirty="0" smtClean="0">
                <a:latin typeface="Times New Roman" pitchFamily="18" charset="0"/>
                <a:cs typeface="Times New Roman" pitchFamily="18" charset="0"/>
              </a:rPr>
            </a:br>
            <a:r>
              <a:rPr lang="en-US" altLang="zh-CN" sz="3100" dirty="0" smtClean="0">
                <a:latin typeface="Times New Roman" pitchFamily="18" charset="0"/>
                <a:cs typeface="Times New Roman" pitchFamily="18" charset="0"/>
              </a:rPr>
              <a:t>Voice </a:t>
            </a:r>
            <a:r>
              <a:rPr lang="en-US" altLang="zh-CN" sz="3100" dirty="0">
                <a:latin typeface="Times New Roman" pitchFamily="18" charset="0"/>
                <a:cs typeface="Times New Roman" pitchFamily="18" charset="0"/>
              </a:rPr>
              <a:t>recording and segmentation</a:t>
            </a:r>
            <a:r>
              <a:rPr lang="en-US" altLang="zh-CN" dirty="0">
                <a:latin typeface="Times New Roman" pitchFamily="18" charset="0"/>
                <a:cs typeface="Times New Roman" pitchFamily="18" charset="0"/>
              </a:rPr>
              <a:t/>
            </a:r>
            <a:br>
              <a:rPr lang="en-US" altLang="zh-CN"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p:txBody>
          <a:bodyPr>
            <a:normAutofit/>
          </a:bodyPr>
          <a:lstStyle/>
          <a:p>
            <a:r>
              <a:rPr lang="en-US" altLang="zh-CN" sz="2400" dirty="0" smtClean="0">
                <a:latin typeface="Times New Roman" panose="02020603050405020304" pitchFamily="18" charset="0"/>
                <a:cs typeface="Times New Roman" panose="02020603050405020304" pitchFamily="18" charset="0"/>
              </a:rPr>
              <a:t>Acquire </a:t>
            </a:r>
            <a:r>
              <a:rPr lang="en-US" altLang="zh-CN" sz="2400" dirty="0">
                <a:latin typeface="Times New Roman" panose="02020603050405020304" pitchFamily="18" charset="0"/>
                <a:cs typeface="Times New Roman" panose="02020603050405020304" pitchFamily="18" charset="0"/>
              </a:rPr>
              <a:t>voice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information in real time through a microphone. During the acquisition process, the </a:t>
            </a:r>
            <a:r>
              <a:rPr lang="en-US" altLang="zh-CN" sz="2400" dirty="0">
                <a:latin typeface="Times New Roman" panose="02020603050405020304" pitchFamily="18" charset="0"/>
                <a:cs typeface="Times New Roman" panose="02020603050405020304" pitchFamily="18" charset="0"/>
              </a:rPr>
              <a:t>voice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format is set to </a:t>
            </a:r>
            <a:r>
              <a:rPr lang="en-US" altLang="zh-CN" sz="2400" b="1" dirty="0">
                <a:latin typeface="Times New Roman" panose="02020603050405020304" pitchFamily="18" charset="0"/>
                <a:cs typeface="Times New Roman" panose="02020603050405020304" pitchFamily="18" charset="0"/>
              </a:rPr>
              <a:t>mono, 16000hz sampling rate, and 16-bit sampling digits. The file format is .wav</a:t>
            </a:r>
          </a:p>
          <a:p>
            <a:endParaRPr lang="en-US" altLang="zh-CN" sz="2400" dirty="0" smtClean="0"/>
          </a:p>
          <a:p>
            <a:r>
              <a:rPr lang="en-US" altLang="zh-CN" sz="2400" dirty="0">
                <a:latin typeface="Times New Roman" panose="02020603050405020304" pitchFamily="18" charset="0"/>
                <a:cs typeface="Times New Roman" panose="02020603050405020304" pitchFamily="18" charset="0"/>
              </a:rPr>
              <a:t>Audio recording can be achieved by the recorder or by using the </a:t>
            </a:r>
            <a:r>
              <a:rPr lang="en-US" altLang="zh-CN" sz="2400" b="1" dirty="0">
                <a:latin typeface="Times New Roman" panose="02020603050405020304" pitchFamily="18" charset="0"/>
                <a:cs typeface="Times New Roman" panose="02020603050405020304" pitchFamily="18" charset="0"/>
              </a:rPr>
              <a:t>audiorecorder function</a:t>
            </a:r>
            <a:r>
              <a:rPr lang="en-US" altLang="zh-CN" sz="2400" dirty="0">
                <a:latin typeface="Times New Roman" panose="02020603050405020304" pitchFamily="18" charset="0"/>
                <a:cs typeface="Times New Roman" panose="02020603050405020304" pitchFamily="18" charset="0"/>
              </a:rPr>
              <a:t>. The recorded audio is saved in the specified folder for easy recall.</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p>
          <a:p>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itchFamily="18" charset="0"/>
                <a:cs typeface="Times New Roman" pitchFamily="18" charset="0"/>
              </a:rPr>
              <a:t>Voice recording and segmentation</a:t>
            </a:r>
            <a:endParaRPr lang="zh-CN" altLang="en-US" sz="2800" dirty="0"/>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The most commonly used method of speech segmentation is a </a:t>
            </a:r>
            <a:r>
              <a:rPr lang="en-US" altLang="zh-CN" sz="2400" b="1" dirty="0">
                <a:latin typeface="Times New Roman" panose="02020603050405020304" pitchFamily="18" charset="0"/>
                <a:cs typeface="Times New Roman" panose="02020603050405020304" pitchFamily="18" charset="0"/>
              </a:rPr>
              <a:t>dual threshold method based on short-term energy and short-term zero-crossing rate</a:t>
            </a:r>
            <a:r>
              <a:rPr lang="en-US" altLang="zh-CN" sz="2400" b="1" dirty="0" smtClean="0">
                <a:latin typeface="Times New Roman" panose="02020603050405020304" pitchFamily="18" charset="0"/>
                <a:cs typeface="Times New Roman" panose="02020603050405020304" pitchFamily="18" charset="0"/>
              </a:rPr>
              <a:t>.</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algorithm can better remove the long mute segment and the noise segment in the preprocessed speech, and obtain the speech segment that needs to be analyzed.</a:t>
            </a:r>
            <a:endParaRPr lang="en-US" altLang="zh-CN" sz="2400" b="1" dirty="0" smtClean="0">
              <a:latin typeface="Times New Roman" panose="02020603050405020304" pitchFamily="18" charset="0"/>
              <a:cs typeface="Times New Roman" panose="02020603050405020304" pitchFamily="18" charset="0"/>
            </a:endParaRPr>
          </a:p>
          <a:p>
            <a:pPr marL="0" indent="0">
              <a:buNone/>
            </a:pPr>
            <a:endParaRPr lang="en-US" altLang="zh-CN" sz="2400" b="1"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999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sz="3100" dirty="0" smtClean="0">
                <a:latin typeface="Times New Roman" pitchFamily="18" charset="0"/>
                <a:cs typeface="Times New Roman" pitchFamily="18" charset="0"/>
              </a:rPr>
              <a:t/>
            </a:r>
            <a:br>
              <a:rPr lang="en-US" altLang="zh-CN" sz="3100" dirty="0" smtClean="0">
                <a:latin typeface="Times New Roman" pitchFamily="18" charset="0"/>
                <a:cs typeface="Times New Roman" pitchFamily="18" charset="0"/>
              </a:rPr>
            </a:br>
            <a:r>
              <a:rPr lang="en-US" altLang="zh-CN" sz="3100" dirty="0" smtClean="0">
                <a:latin typeface="Times New Roman" pitchFamily="18" charset="0"/>
                <a:cs typeface="Times New Roman" pitchFamily="18" charset="0"/>
              </a:rPr>
              <a:t>Speaker </a:t>
            </a:r>
            <a:r>
              <a:rPr lang="en-US" altLang="zh-CN" sz="3100" dirty="0">
                <a:latin typeface="Times New Roman" pitchFamily="18" charset="0"/>
                <a:cs typeface="Times New Roman" pitchFamily="18" charset="0"/>
              </a:rPr>
              <a:t>identification</a:t>
            </a:r>
            <a:r>
              <a:rPr lang="en-US" altLang="zh-CN" dirty="0">
                <a:latin typeface="Times New Roman" pitchFamily="18" charset="0"/>
                <a:cs typeface="Times New Roman" pitchFamily="18" charset="0"/>
              </a:rPr>
              <a:t/>
            </a:r>
            <a:br>
              <a:rPr lang="en-US" altLang="zh-CN" dirty="0">
                <a:latin typeface="Times New Roman" pitchFamily="18" charset="0"/>
                <a:cs typeface="Times New Roman" pitchFamily="18" charset="0"/>
              </a:rPr>
            </a:br>
            <a:endParaRPr lang="zh-CN" altLang="en-US" dirty="0"/>
          </a:p>
        </p:txBody>
      </p:sp>
      <p:sp>
        <p:nvSpPr>
          <p:cNvPr id="3" name="内容占位符 2"/>
          <p:cNvSpPr>
            <a:spLocks noGrp="1"/>
          </p:cNvSpPr>
          <p:nvPr>
            <p:ph idx="1"/>
          </p:nvPr>
        </p:nvSpPr>
        <p:spPr/>
        <p:txBody>
          <a:bodyPr/>
          <a:lstStyle/>
          <a:p>
            <a:r>
              <a:rPr lang="en-US" altLang="zh-CN" sz="2400" b="1" dirty="0">
                <a:latin typeface="Times New Roman" panose="02020603050405020304" charset="0"/>
                <a:cs typeface="Times New Roman" panose="02020603050405020304" charset="0"/>
              </a:rPr>
              <a:t>Deep Convolutional Network</a:t>
            </a:r>
            <a:r>
              <a:rPr lang="en-US" altLang="zh-CN" sz="2400" dirty="0">
                <a:latin typeface="Times New Roman" panose="02020603050405020304" charset="0"/>
                <a:cs typeface="Times New Roman" panose="02020603050405020304" charset="0"/>
              </a:rPr>
              <a:t> </a:t>
            </a:r>
            <a:r>
              <a:rPr lang="en-US" altLang="zh-CN" sz="2400" b="1" dirty="0">
                <a:latin typeface="Times New Roman" panose="02020603050405020304" charset="0"/>
                <a:cs typeface="Times New Roman" panose="02020603050405020304" charset="0"/>
              </a:rPr>
              <a:t>(CNN)</a:t>
            </a:r>
            <a:r>
              <a:rPr lang="en-US" altLang="zh-CN" sz="2400" dirty="0">
                <a:latin typeface="Times New Roman" panose="02020603050405020304" charset="0"/>
                <a:cs typeface="Times New Roman" panose="02020603050405020304" charset="0"/>
              </a:rPr>
              <a:t> is used for speech feature extraction and speaker identification.</a:t>
            </a:r>
          </a:p>
          <a:p>
            <a:endParaRPr lang="en-US" altLang="zh-CN" dirty="0" smtClean="0"/>
          </a:p>
          <a:p>
            <a:r>
              <a:rPr lang="zh-CN" altLang="en-US" sz="2400" dirty="0">
                <a:latin typeface="Times New Roman" panose="02020603050405020304" charset="0"/>
                <a:cs typeface="Times New Roman" panose="02020603050405020304" charset="0"/>
              </a:rPr>
              <a:t>The network structure is based on VGG-M, and some modifications have been made on this basis</a:t>
            </a:r>
            <a:r>
              <a:rPr lang="zh-CN" altLang="en-US" sz="2400" dirty="0" smtClean="0">
                <a:latin typeface="Times New Roman" panose="02020603050405020304" charset="0"/>
                <a:cs typeface="Times New Roman" panose="02020603050405020304" charset="0"/>
              </a:rPr>
              <a:t>.</a:t>
            </a:r>
            <a:endParaRPr lang="en-US" altLang="zh-CN" sz="2400" dirty="0" smtClean="0">
              <a:latin typeface="Times New Roman" panose="02020603050405020304" charset="0"/>
              <a:cs typeface="Times New Roman" panose="02020603050405020304" charset="0"/>
            </a:endParaRPr>
          </a:p>
          <a:p>
            <a:endParaRPr lang="en-US" altLang="zh-CN" sz="2400" dirty="0" smtClean="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A fully connected layer with a dimension of 9*8 is transformed into a fully connected layer with a dimension of 9*1 and an average </a:t>
            </a:r>
            <a:r>
              <a:rPr lang="en-US" altLang="zh-CN" sz="2400" dirty="0" smtClean="0">
                <a:latin typeface="Times New Roman" panose="02020603050405020304" charset="0"/>
                <a:cs typeface="Times New Roman" panose="02020603050405020304" charset="0"/>
              </a:rPr>
              <a:t>pooling </a:t>
            </a:r>
            <a:r>
              <a:rPr lang="en-US" altLang="zh-CN" sz="2400" dirty="0">
                <a:latin typeface="Times New Roman" panose="02020603050405020304" charset="0"/>
                <a:cs typeface="Times New Roman" panose="02020603050405020304" charset="0"/>
              </a:rPr>
              <a:t>layer with a dimension of </a:t>
            </a:r>
            <a:r>
              <a:rPr lang="en-US" altLang="zh-CN" sz="2400" b="1" dirty="0">
                <a:latin typeface="Times New Roman" panose="02020603050405020304" charset="0"/>
                <a:cs typeface="Times New Roman" panose="02020603050405020304" charset="0"/>
              </a:rPr>
              <a:t>1*n</a:t>
            </a:r>
            <a:r>
              <a:rPr lang="en-US" altLang="zh-CN" sz="2400" dirty="0">
                <a:latin typeface="Times New Roman" panose="02020603050405020304" charset="0"/>
                <a:cs typeface="Times New Roman" panose="02020603050405020304" charset="0"/>
              </a:rPr>
              <a:t>.</a:t>
            </a:r>
          </a:p>
          <a:p>
            <a:endParaRPr lang="zh-CN" altLang="en-US" sz="2400" dirty="0"/>
          </a:p>
          <a:p>
            <a:endParaRPr lang="zh-CN" altLang="en-US" dirty="0"/>
          </a:p>
        </p:txBody>
      </p:sp>
    </p:spTree>
    <p:extLst>
      <p:ext uri="{BB962C8B-B14F-4D97-AF65-F5344CB8AC3E}">
        <p14:creationId xmlns:p14="http://schemas.microsoft.com/office/powerpoint/2010/main" val="80807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itchFamily="18" charset="0"/>
                <a:cs typeface="Times New Roman" pitchFamily="18" charset="0"/>
              </a:rPr>
              <a:t>Speaker identification</a:t>
            </a:r>
            <a:endParaRPr lang="zh-CN" altLang="en-US" sz="2800" dirty="0"/>
          </a:p>
        </p:txBody>
      </p:sp>
      <p:sp>
        <p:nvSpPr>
          <p:cNvPr id="4" name="圆角矩形 3"/>
          <p:cNvSpPr/>
          <p:nvPr/>
        </p:nvSpPr>
        <p:spPr>
          <a:xfrm>
            <a:off x="1187624" y="3029640"/>
            <a:ext cx="216024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en-US" altLang="zh-CN" sz="2000" noProof="1">
                <a:solidFill>
                  <a:schemeClr val="tx1"/>
                </a:solidFill>
                <a:latin typeface="Times New Roman" panose="02020603050405020304" charset="0"/>
                <a:cs typeface="Times New Roman" panose="02020603050405020304" charset="0"/>
              </a:rPr>
              <a:t>fully connected fc6 layer</a:t>
            </a:r>
          </a:p>
          <a:p>
            <a:pPr lvl="0" algn="ctr" fontAlgn="base">
              <a:spcBef>
                <a:spcPct val="0"/>
              </a:spcBef>
              <a:spcAft>
                <a:spcPct val="0"/>
              </a:spcAft>
              <a:defRPr/>
            </a:pPr>
            <a:r>
              <a:rPr lang="en-US" altLang="zh-CN" sz="2000" noProof="1">
                <a:solidFill>
                  <a:schemeClr val="tx1"/>
                </a:solidFill>
                <a:latin typeface="Times New Roman" panose="02020603050405020304" charset="0"/>
                <a:cs typeface="Times New Roman" panose="02020603050405020304" charset="0"/>
              </a:rPr>
              <a:t>dimension 9*8</a:t>
            </a:r>
          </a:p>
          <a:p>
            <a:pPr algn="ctr"/>
            <a:endParaRPr lang="zh-CN" altLang="en-US" dirty="0"/>
          </a:p>
        </p:txBody>
      </p:sp>
      <p:sp>
        <p:nvSpPr>
          <p:cNvPr id="7" name="圆角矩形 6"/>
          <p:cNvSpPr/>
          <p:nvPr/>
        </p:nvSpPr>
        <p:spPr>
          <a:xfrm>
            <a:off x="4932040" y="1615589"/>
            <a:ext cx="216024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en-US" altLang="zh-CN" sz="2000" noProof="1">
                <a:solidFill>
                  <a:schemeClr val="tx1"/>
                </a:solidFill>
                <a:latin typeface="Times New Roman" panose="02020603050405020304" charset="0"/>
                <a:cs typeface="Times New Roman" panose="02020603050405020304" charset="0"/>
              </a:rPr>
              <a:t>fully connected fc6 layer</a:t>
            </a:r>
          </a:p>
          <a:p>
            <a:pPr lvl="0" algn="ctr" fontAlgn="base">
              <a:spcBef>
                <a:spcPct val="0"/>
              </a:spcBef>
              <a:spcAft>
                <a:spcPct val="0"/>
              </a:spcAft>
              <a:defRPr/>
            </a:pPr>
            <a:r>
              <a:rPr lang="en-US" altLang="zh-CN" sz="2000" noProof="1">
                <a:solidFill>
                  <a:schemeClr val="tx1"/>
                </a:solidFill>
                <a:latin typeface="Times New Roman" panose="02020603050405020304" charset="0"/>
                <a:cs typeface="Times New Roman" panose="02020603050405020304" charset="0"/>
              </a:rPr>
              <a:t>dimension </a:t>
            </a:r>
            <a:r>
              <a:rPr lang="en-US" altLang="zh-CN" sz="2000" noProof="1" smtClean="0">
                <a:solidFill>
                  <a:schemeClr val="tx1"/>
                </a:solidFill>
                <a:latin typeface="Times New Roman" panose="02020603050405020304" charset="0"/>
                <a:cs typeface="Times New Roman" panose="02020603050405020304" charset="0"/>
              </a:rPr>
              <a:t>9*1</a:t>
            </a:r>
            <a:endParaRPr lang="en-US" altLang="zh-CN" sz="2000" noProof="1">
              <a:solidFill>
                <a:schemeClr val="tx1"/>
              </a:solidFill>
              <a:latin typeface="Times New Roman" panose="02020603050405020304" charset="0"/>
              <a:cs typeface="Times New Roman" panose="02020603050405020304" charset="0"/>
            </a:endParaRPr>
          </a:p>
          <a:p>
            <a:pPr algn="ctr"/>
            <a:endParaRPr lang="zh-CN" altLang="en-US" dirty="0"/>
          </a:p>
        </p:txBody>
      </p:sp>
      <p:sp>
        <p:nvSpPr>
          <p:cNvPr id="8" name="圆角矩形 7"/>
          <p:cNvSpPr/>
          <p:nvPr/>
        </p:nvSpPr>
        <p:spPr>
          <a:xfrm>
            <a:off x="4932040" y="4152388"/>
            <a:ext cx="2160240" cy="1152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defRPr/>
            </a:pPr>
            <a:r>
              <a:rPr lang="en-US" altLang="zh-CN" sz="2000" noProof="1" smtClean="0">
                <a:solidFill>
                  <a:schemeClr val="tx1"/>
                </a:solidFill>
                <a:latin typeface="Times New Roman" panose="02020603050405020304" charset="0"/>
                <a:cs typeface="Times New Roman" panose="02020603050405020304" charset="0"/>
              </a:rPr>
              <a:t>an </a:t>
            </a:r>
            <a:r>
              <a:rPr lang="en-US" altLang="zh-CN" sz="2000" noProof="1">
                <a:solidFill>
                  <a:schemeClr val="tx1"/>
                </a:solidFill>
                <a:latin typeface="Times New Roman" panose="02020603050405020304" charset="0"/>
                <a:cs typeface="Times New Roman" panose="02020603050405020304" charset="0"/>
              </a:rPr>
              <a:t>average pool layer</a:t>
            </a:r>
          </a:p>
          <a:p>
            <a:pPr lvl="0" algn="ctr" fontAlgn="base">
              <a:spcBef>
                <a:spcPct val="0"/>
              </a:spcBef>
              <a:spcAft>
                <a:spcPct val="0"/>
              </a:spcAft>
              <a:defRPr/>
            </a:pPr>
            <a:r>
              <a:rPr lang="en-US" altLang="zh-CN" sz="2000" b="1" noProof="1">
                <a:solidFill>
                  <a:schemeClr val="tx1"/>
                </a:solidFill>
                <a:latin typeface="Times New Roman" panose="02020603050405020304" charset="0"/>
                <a:cs typeface="Times New Roman" panose="02020603050405020304" charset="0"/>
              </a:rPr>
              <a:t>dimension 1*n</a:t>
            </a:r>
          </a:p>
          <a:p>
            <a:pPr algn="ctr"/>
            <a:endParaRPr lang="zh-CN" altLang="en-US" dirty="0"/>
          </a:p>
        </p:txBody>
      </p:sp>
      <p:cxnSp>
        <p:nvCxnSpPr>
          <p:cNvPr id="18" name="曲线连接符 17"/>
          <p:cNvCxnSpPr>
            <a:stCxn id="4" idx="3"/>
            <a:endCxn id="7" idx="1"/>
          </p:cNvCxnSpPr>
          <p:nvPr/>
        </p:nvCxnSpPr>
        <p:spPr>
          <a:xfrm flipV="1">
            <a:off x="3347864" y="2191653"/>
            <a:ext cx="1584176" cy="141405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曲线连接符 19"/>
          <p:cNvCxnSpPr>
            <a:stCxn id="4" idx="3"/>
            <a:endCxn id="8" idx="1"/>
          </p:cNvCxnSpPr>
          <p:nvPr/>
        </p:nvCxnSpPr>
        <p:spPr>
          <a:xfrm>
            <a:off x="3347864" y="3605704"/>
            <a:ext cx="1584176" cy="112274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40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itchFamily="18" charset="0"/>
                <a:cs typeface="Times New Roman" pitchFamily="18" charset="0"/>
              </a:rPr>
              <a:t>Speaker identification</a:t>
            </a:r>
            <a:endParaRPr lang="zh-CN" altLang="en-US" sz="2800" dirty="0"/>
          </a:p>
        </p:txBody>
      </p:sp>
      <p:sp>
        <p:nvSpPr>
          <p:cNvPr id="3" name="内容占位符 2"/>
          <p:cNvSpPr>
            <a:spLocks noGrp="1"/>
          </p:cNvSpPr>
          <p:nvPr>
            <p:ph idx="1"/>
          </p:nvPr>
        </p:nvSpPr>
        <p:spPr/>
        <p:txBody>
          <a:bodyPr>
            <a:normAutofit/>
          </a:bodyPr>
          <a:lstStyle/>
          <a:p>
            <a:r>
              <a:rPr lang="zh-CN" altLang="en-US" sz="2400" b="1" dirty="0">
                <a:latin typeface="Times New Roman" panose="02020603050405020304" charset="0"/>
                <a:cs typeface="Times New Roman" panose="02020603050405020304" charset="0"/>
              </a:rPr>
              <a:t>Input</a:t>
            </a:r>
            <a:r>
              <a:rPr lang="zh-CN" altLang="en-US" sz="2400" dirty="0" smtClean="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 The segmented audio data is slid over the audio spectrum with a certain window length and window shift to obtain the </a:t>
            </a:r>
            <a:r>
              <a:rPr lang="en-US" altLang="zh-CN" sz="2400" b="1" dirty="0" smtClean="0">
                <a:latin typeface="Times New Roman" panose="02020603050405020304" charset="0"/>
                <a:cs typeface="Times New Roman" panose="02020603050405020304" charset="0"/>
              </a:rPr>
              <a:t>speech </a:t>
            </a:r>
            <a:r>
              <a:rPr lang="en-US" altLang="zh-CN" sz="2400" b="1" dirty="0">
                <a:latin typeface="Times New Roman" panose="02020603050405020304" charset="0"/>
                <a:cs typeface="Times New Roman" panose="02020603050405020304" charset="0"/>
              </a:rPr>
              <a:t>spectrum </a:t>
            </a:r>
            <a:r>
              <a:rPr lang="en-US" altLang="zh-CN" sz="2400" dirty="0">
                <a:latin typeface="Times New Roman" panose="02020603050405020304" charset="0"/>
                <a:cs typeface="Times New Roman" panose="02020603050405020304" charset="0"/>
              </a:rPr>
              <a:t>feature as an input to the entire network</a:t>
            </a:r>
            <a:r>
              <a:rPr lang="en-US" altLang="zh-CN" sz="2400" dirty="0" smtClean="0">
                <a:latin typeface="Times New Roman" panose="02020603050405020304" charset="0"/>
                <a:cs typeface="Times New Roman" panose="02020603050405020304" charset="0"/>
              </a:rPr>
              <a:t>.</a:t>
            </a:r>
          </a:p>
          <a:p>
            <a:endParaRPr lang="en-US" altLang="zh-CN" sz="2400" dirty="0">
              <a:latin typeface="Times New Roman" panose="02020603050405020304" charset="0"/>
              <a:cs typeface="Times New Roman" panose="02020603050405020304" charset="0"/>
            </a:endParaRPr>
          </a:p>
          <a:p>
            <a:r>
              <a:rPr lang="en-US" altLang="zh-CN" sz="2400" b="1" dirty="0">
                <a:latin typeface="Times New Roman" panose="02020603050405020304" charset="0"/>
                <a:cs typeface="Times New Roman" panose="02020603050405020304" charset="0"/>
              </a:rPr>
              <a:t>Output</a:t>
            </a:r>
            <a:r>
              <a:rPr lang="en-US" altLang="zh-CN" sz="2400" dirty="0">
                <a:latin typeface="Times New Roman" panose="02020603050405020304" charset="0"/>
                <a:cs typeface="Times New Roman" panose="02020603050405020304" charset="0"/>
              </a:rPr>
              <a:t>: The output is the score of the speech of and the label information of the corresponding speaker.</a:t>
            </a:r>
            <a:endParaRPr lang="en-US" altLang="zh-CN" sz="2400" dirty="0"/>
          </a:p>
          <a:p>
            <a:endParaRPr lang="en-US" altLang="zh-CN" sz="2400" dirty="0" smtClean="0">
              <a:latin typeface="Times New Roman" panose="02020603050405020304" charset="0"/>
              <a:cs typeface="Times New Roman" panose="02020603050405020304" charset="0"/>
            </a:endParaRPr>
          </a:p>
          <a:p>
            <a:endParaRPr lang="zh-CN" altLang="en-US" sz="2400" dirty="0"/>
          </a:p>
        </p:txBody>
      </p:sp>
    </p:spTree>
    <p:extLst>
      <p:ext uri="{BB962C8B-B14F-4D97-AF65-F5344CB8AC3E}">
        <p14:creationId xmlns:p14="http://schemas.microsoft.com/office/powerpoint/2010/main" val="105544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itchFamily="18" charset="0"/>
                <a:cs typeface="Times New Roman" pitchFamily="18" charset="0"/>
              </a:rPr>
              <a:t>Speaker identification</a:t>
            </a:r>
            <a:endParaRPr lang="zh-CN" altLang="en-US" sz="2800" dirty="0"/>
          </a:p>
        </p:txBody>
      </p:sp>
      <p:sp>
        <p:nvSpPr>
          <p:cNvPr id="3" name="内容占位符 2"/>
          <p:cNvSpPr>
            <a:spLocks noGrp="1"/>
          </p:cNvSpPr>
          <p:nvPr>
            <p:ph idx="1"/>
          </p:nvPr>
        </p:nvSpPr>
        <p:spPr/>
        <p:txBody>
          <a:bodyPr>
            <a:normAutofit/>
          </a:bodyPr>
          <a:lstStyle/>
          <a:p>
            <a:pPr marL="285750" indent="-285750"/>
            <a:r>
              <a:rPr lang="zh-CN" altLang="en-US" sz="2400" b="1" dirty="0">
                <a:latin typeface="Times New Roman" panose="02020603050405020304" pitchFamily="18" charset="0"/>
                <a:cs typeface="Times New Roman" panose="02020603050405020304" pitchFamily="18" charset="0"/>
              </a:rPr>
              <a:t>Training strategy</a:t>
            </a:r>
            <a:r>
              <a:rPr lang="en-US" altLang="zh-CN" sz="2400" dirty="0">
                <a:latin typeface="Times New Roman" panose="02020603050405020304" pitchFamily="18" charset="0"/>
                <a:cs typeface="Times New Roman" panose="02020603050405020304" pitchFamily="18" charset="0"/>
              </a:rPr>
              <a:t>:The training is based on the deep learning toolkit</a:t>
            </a:r>
            <a:r>
              <a:rPr lang="en-US" altLang="zh-CN" sz="2400" b="1" dirty="0">
                <a:latin typeface="Times New Roman" panose="02020603050405020304" pitchFamily="18" charset="0"/>
                <a:cs typeface="Times New Roman" panose="02020603050405020304" pitchFamily="18" charset="0"/>
              </a:rPr>
              <a:t> MatConvNet</a:t>
            </a:r>
            <a:r>
              <a:rPr lang="en-US" altLang="zh-CN" sz="2400" dirty="0">
                <a:latin typeface="Times New Roman" panose="02020603050405020304" pitchFamily="18" charset="0"/>
                <a:cs typeface="Times New Roman" panose="02020603050405020304" pitchFamily="18" charset="0"/>
              </a:rPr>
              <a:t>. The training of the network uses a </a:t>
            </a:r>
            <a:r>
              <a:rPr lang="en-US" altLang="zh-CN" sz="2400" b="1" dirty="0">
                <a:latin typeface="Times New Roman" panose="02020603050405020304" pitchFamily="18" charset="0"/>
                <a:cs typeface="Times New Roman" panose="02020603050405020304" pitchFamily="18" charset="0"/>
              </a:rPr>
              <a:t>batch standardization method</a:t>
            </a:r>
            <a:r>
              <a:rPr lang="en-US" altLang="zh-CN" sz="2400" dirty="0">
                <a:latin typeface="Times New Roman" panose="02020603050405020304" pitchFamily="18" charset="0"/>
                <a:cs typeface="Times New Roman" panose="02020603050405020304" pitchFamily="18" charset="0"/>
              </a:rPr>
              <a:t>. The required parameters (</a:t>
            </a:r>
            <a:r>
              <a:rPr lang="en-US" altLang="zh-CN" sz="2400" b="1" dirty="0">
                <a:latin typeface="Times New Roman" panose="02020603050405020304" pitchFamily="18" charset="0"/>
                <a:cs typeface="Times New Roman" panose="02020603050405020304" pitchFamily="18" charset="0"/>
              </a:rPr>
              <a:t>weight, attenuation, learning rate</a:t>
            </a:r>
            <a:r>
              <a:rPr lang="en-US" altLang="zh-CN" sz="2400" dirty="0">
                <a:latin typeface="Times New Roman" panose="02020603050405020304" pitchFamily="18" charset="0"/>
                <a:cs typeface="Times New Roman" panose="02020603050405020304" pitchFamily="18" charset="0"/>
              </a:rPr>
              <a:t>) are provided by the toolkit. </a:t>
            </a:r>
            <a:endParaRPr lang="en-US" altLang="zh-CN" sz="2400" dirty="0" smtClean="0">
              <a:latin typeface="Times New Roman" panose="02020603050405020304" pitchFamily="18" charset="0"/>
              <a:cs typeface="Times New Roman" panose="02020603050405020304" pitchFamily="18" charset="0"/>
            </a:endParaRPr>
          </a:p>
          <a:p>
            <a:pPr marL="285750" indent="-285750"/>
            <a:endParaRPr lang="en-US" altLang="zh-CN" sz="2400" dirty="0">
              <a:latin typeface="Times New Roman" panose="02020603050405020304" pitchFamily="18" charset="0"/>
              <a:cs typeface="Times New Roman" panose="02020603050405020304" pitchFamily="18" charset="0"/>
            </a:endParaRPr>
          </a:p>
          <a:p>
            <a:pPr marL="285750" indent="-285750"/>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beginning is to</a:t>
            </a:r>
            <a:r>
              <a:rPr lang="en-US" altLang="zh-CN" sz="2400" b="1" dirty="0">
                <a:latin typeface="Times New Roman" panose="02020603050405020304" pitchFamily="18" charset="0"/>
                <a:cs typeface="Times New Roman" panose="02020603050405020304" pitchFamily="18" charset="0"/>
              </a:rPr>
              <a:t> use softmax to pre-train the weight of the initial network</a:t>
            </a:r>
            <a:r>
              <a:rPr lang="en-US" altLang="zh-CN" sz="2400" dirty="0">
                <a:latin typeface="Times New Roman" panose="02020603050405020304" pitchFamily="18" charset="0"/>
                <a:cs typeface="Times New Roman" panose="02020603050405020304" pitchFamily="18" charset="0"/>
              </a:rPr>
              <a:t> to carry out multi-category training, and then fine-tune the model.</a:t>
            </a:r>
          </a:p>
          <a:p>
            <a:endParaRPr lang="zh-CN" altLang="en-US" dirty="0"/>
          </a:p>
        </p:txBody>
      </p:sp>
    </p:spTree>
    <p:extLst>
      <p:ext uri="{BB962C8B-B14F-4D97-AF65-F5344CB8AC3E}">
        <p14:creationId xmlns:p14="http://schemas.microsoft.com/office/powerpoint/2010/main" val="160767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dirty="0">
                <a:latin typeface="Times New Roman" pitchFamily="18" charset="0"/>
                <a:cs typeface="Times New Roman" pitchFamily="18" charset="0"/>
              </a:rPr>
              <a:t>Speaker identification</a:t>
            </a:r>
            <a:endParaRPr lang="zh-CN" altLang="en-US" sz="2800" dirty="0"/>
          </a:p>
        </p:txBody>
      </p:sp>
      <p:sp>
        <p:nvSpPr>
          <p:cNvPr id="3" name="内容占位符 2"/>
          <p:cNvSpPr>
            <a:spLocks noGrp="1"/>
          </p:cNvSpPr>
          <p:nvPr>
            <p:ph idx="1"/>
          </p:nvPr>
        </p:nvSpPr>
        <p:spPr/>
        <p:txBody>
          <a:bodyPr/>
          <a:lstStyle/>
          <a:p>
            <a:pPr marL="285750" indent="-285750"/>
            <a:r>
              <a:rPr lang="en-US" altLang="zh-CN" sz="2400" b="1" dirty="0">
                <a:latin typeface="Times New Roman" panose="02020603050405020304" pitchFamily="18" charset="0"/>
                <a:cs typeface="Times New Roman" panose="02020603050405020304" pitchFamily="18" charset="0"/>
              </a:rPr>
              <a:t>Loss </a:t>
            </a:r>
            <a:r>
              <a:rPr lang="en-US" altLang="zh-CN" sz="2400" b="1" dirty="0" smtClean="0">
                <a:latin typeface="Times New Roman" panose="02020603050405020304" pitchFamily="18" charset="0"/>
                <a:cs typeface="Times New Roman" panose="02020603050405020304" pitchFamily="18" charset="0"/>
              </a:rPr>
              <a:t>function: </a:t>
            </a:r>
            <a:r>
              <a:rPr lang="en-US" altLang="zh-CN" sz="2400" dirty="0">
                <a:latin typeface="Times New Roman" panose="02020603050405020304" pitchFamily="18" charset="0"/>
                <a:cs typeface="Times New Roman" panose="02020603050405020304" pitchFamily="18" charset="0"/>
              </a:rPr>
              <a:t>uses cross entropy loss with softmax function</a:t>
            </a:r>
            <a:r>
              <a:rPr lang="en-US" altLang="zh-CN" sz="2400" dirty="0" smtClean="0">
                <a:latin typeface="Times New Roman" panose="02020603050405020304" pitchFamily="18" charset="0"/>
                <a:cs typeface="Times New Roman" panose="02020603050405020304" pitchFamily="18" charset="0"/>
              </a:rPr>
              <a:t>.</a:t>
            </a:r>
          </a:p>
          <a:p>
            <a:pPr marL="285750" indent="-285750"/>
            <a:endParaRPr lang="en-US" altLang="zh-CN" sz="2400" dirty="0">
              <a:latin typeface="Times New Roman" panose="02020603050405020304" pitchFamily="18" charset="0"/>
              <a:cs typeface="Times New Roman" panose="02020603050405020304" pitchFamily="18" charset="0"/>
            </a:endParaRPr>
          </a:p>
          <a:p>
            <a:pPr marL="285750" indent="-285750"/>
            <a:r>
              <a:rPr lang="zh-CN" altLang="en-US" sz="2400" dirty="0">
                <a:latin typeface="Times New Roman" panose="02020603050405020304" pitchFamily="18" charset="0"/>
                <a:cs typeface="Times New Roman" panose="02020603050405020304" pitchFamily="18" charset="0"/>
              </a:rPr>
              <a:t>The trained </a:t>
            </a:r>
            <a:r>
              <a:rPr lang="en-US" altLang="zh-CN" sz="2400" dirty="0">
                <a:latin typeface="Times New Roman" panose="02020603050405020304" pitchFamily="18" charset="0"/>
                <a:cs typeface="Times New Roman" panose="02020603050405020304" pitchFamily="18" charset="0"/>
              </a:rPr>
              <a:t>spectrograms</a:t>
            </a:r>
            <a:r>
              <a:rPr lang="zh-CN" altLang="en-US" sz="2400" dirty="0">
                <a:latin typeface="Times New Roman" panose="02020603050405020304" pitchFamily="18" charset="0"/>
                <a:cs typeface="Times New Roman" panose="02020603050405020304" pitchFamily="18" charset="0"/>
              </a:rPr>
              <a:t> is mapped to a compact </a:t>
            </a:r>
            <a:r>
              <a:rPr lang="zh-CN" altLang="en-US" sz="2400" b="1" dirty="0">
                <a:latin typeface="Times New Roman" panose="02020603050405020304" pitchFamily="18" charset="0"/>
                <a:cs typeface="Times New Roman" panose="02020603050405020304" pitchFamily="18" charset="0"/>
              </a:rPr>
              <a:t>European space</a:t>
            </a:r>
            <a:r>
              <a:rPr lang="zh-CN" altLang="en-US" sz="2400" dirty="0">
                <a:latin typeface="Times New Roman" panose="02020603050405020304" pitchFamily="18" charset="0"/>
                <a:cs typeface="Times New Roman" panose="02020603050405020304" pitchFamily="18" charset="0"/>
              </a:rPr>
              <a:t>, and the distance metric is used to assess the similarity between speakers</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285750" indent="-285750"/>
            <a:endParaRPr lang="en-US" altLang="zh-CN" sz="2400" dirty="0">
              <a:latin typeface="Times New Roman" panose="02020603050405020304" pitchFamily="18" charset="0"/>
              <a:cs typeface="Times New Roman" panose="02020603050405020304" pitchFamily="18" charset="0"/>
            </a:endParaRPr>
          </a:p>
          <a:p>
            <a:pPr marL="285750" indent="-285750"/>
            <a:r>
              <a:rPr lang="zh-CN" altLang="en-US" sz="2400" b="1" dirty="0">
                <a:latin typeface="Times New Roman" panose="02020603050405020304" charset="0"/>
                <a:cs typeface="Times New Roman" panose="02020603050405020304" charset="0"/>
              </a:rPr>
              <a:t>Identification</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 Due to the presence of the </a:t>
            </a:r>
            <a:r>
              <a:rPr lang="en-US" altLang="zh-CN" sz="2400" b="1" dirty="0">
                <a:latin typeface="Times New Roman" panose="02020603050405020304" charset="0"/>
                <a:cs typeface="Times New Roman" panose="02020603050405020304" charset="0"/>
              </a:rPr>
              <a:t>average pooling layer fc6</a:t>
            </a:r>
            <a:r>
              <a:rPr lang="en-US" altLang="zh-CN" sz="2400" dirty="0">
                <a:latin typeface="Times New Roman" panose="02020603050405020304" charset="0"/>
                <a:cs typeface="Times New Roman" panose="02020603050405020304" charset="0"/>
              </a:rPr>
              <a:t>, speech of any length can be tested during the test phase and can be evaluated at one time.</a:t>
            </a:r>
          </a:p>
          <a:p>
            <a:pPr marL="285750" indent="-285750"/>
            <a:endParaRPr lang="zh-CN" altLang="en-US" sz="24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1801265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1853</TotalTime>
  <Words>1564</Words>
  <Application>Microsoft Office PowerPoint</Application>
  <PresentationFormat>全屏显示(4:3)</PresentationFormat>
  <Paragraphs>172</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黑体</vt:lpstr>
      <vt:lpstr>宋体</vt:lpstr>
      <vt:lpstr>Arial</vt:lpstr>
      <vt:lpstr>Calibri</vt:lpstr>
      <vt:lpstr>Times New Roman</vt:lpstr>
      <vt:lpstr>Office 主题</vt:lpstr>
      <vt:lpstr>Speaker identification system</vt:lpstr>
      <vt:lpstr>PowerPoint 演示文稿</vt:lpstr>
      <vt:lpstr> Voice recording and segmentation </vt:lpstr>
      <vt:lpstr>Voice recording and segmentation</vt:lpstr>
      <vt:lpstr> Speaker identification </vt:lpstr>
      <vt:lpstr>Speaker identification</vt:lpstr>
      <vt:lpstr>Speaker identification</vt:lpstr>
      <vt:lpstr>Speaker identification</vt:lpstr>
      <vt:lpstr>Speaker identification</vt:lpstr>
      <vt:lpstr>Speaker identification</vt:lpstr>
      <vt:lpstr>Speaker clustering</vt:lpstr>
      <vt:lpstr>Speaker clustering</vt:lpstr>
      <vt:lpstr> Display and friendly interface </vt:lpstr>
      <vt:lpstr>Display and friendly interface</vt:lpstr>
      <vt:lpstr>System Block Diagram</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Speaker-based voice recording system</dc:title>
  <dc:creator>Administrator</dc:creator>
  <cp:lastModifiedBy>zhao guixiao</cp:lastModifiedBy>
  <cp:revision>57</cp:revision>
  <dcterms:created xsi:type="dcterms:W3CDTF">2019-09-20T00:53:37Z</dcterms:created>
  <dcterms:modified xsi:type="dcterms:W3CDTF">2019-09-23T07:27:08Z</dcterms:modified>
</cp:coreProperties>
</file>