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2" r:id="rId3"/>
    <p:sldId id="258" r:id="rId4"/>
    <p:sldId id="259" r:id="rId5"/>
    <p:sldId id="263" r:id="rId6"/>
    <p:sldId id="268" r:id="rId7"/>
    <p:sldId id="264" r:id="rId8"/>
    <p:sldId id="265" r:id="rId9"/>
    <p:sldId id="260" r:id="rId10"/>
    <p:sldId id="256"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254" autoAdjust="0"/>
  </p:normalViewPr>
  <p:slideViewPr>
    <p:cSldViewPr snapToGrid="0">
      <p:cViewPr varScale="1">
        <p:scale>
          <a:sx n="74" d="100"/>
          <a:sy n="74" d="100"/>
        </p:scale>
        <p:origin x="7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Hopkins155NCu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esktop\Hopkins155NCu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esktop\Hopkins155NCu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esktop\Hopkins155NCu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esktop\Hopkins155NCu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b="1" dirty="0">
                <a:solidFill>
                  <a:sysClr val="windowText" lastClr="000000"/>
                </a:solidFill>
                <a:latin typeface="Times New Roman" panose="02020603050405020304" pitchFamily="18" charset="0"/>
                <a:cs typeface="Times New Roman" panose="02020603050405020304" pitchFamily="18" charset="0"/>
              </a:rPr>
              <a:t>Hopkins155</a:t>
            </a:r>
            <a:endParaRPr lang="zh-CN" altLang="en-US" b="1" dirty="0">
              <a:solidFill>
                <a:sysClr val="windowText" lastClr="000000"/>
              </a:solidFill>
              <a:latin typeface="Times New Roman" panose="02020603050405020304" pitchFamily="18" charset="0"/>
              <a:cs typeface="Times New Roman" panose="02020603050405020304" pitchFamily="18" charset="0"/>
            </a:endParaRPr>
          </a:p>
        </c:rich>
      </c:tx>
      <c:layout>
        <c:manualLayout>
          <c:xMode val="edge"/>
          <c:yMode val="edge"/>
          <c:x val="0.39669946017233093"/>
          <c:y val="1.93066392948181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764482757039264"/>
          <c:y val="0.11622596855480531"/>
          <c:w val="0.7027422479905262"/>
          <c:h val="0.71247914274873037"/>
        </c:manualLayout>
      </c:layout>
      <c:bar3DChart>
        <c:barDir val="col"/>
        <c:grouping val="clustered"/>
        <c:varyColors val="0"/>
        <c:ser>
          <c:idx val="0"/>
          <c:order val="0"/>
          <c:tx>
            <c:strRef>
              <c:f>Sheet1!$K$3</c:f>
              <c:strCache>
                <c:ptCount val="1"/>
                <c:pt idx="0">
                  <c:v>Ncut</c:v>
                </c:pt>
              </c:strCache>
            </c:strRef>
          </c:tx>
          <c:spPr>
            <a:solidFill>
              <a:srgbClr val="92D050"/>
            </a:solidFill>
            <a:ln>
              <a:noFill/>
            </a:ln>
            <a:effectLst/>
            <a:sp3d/>
          </c:spPr>
          <c:invertIfNegative val="0"/>
          <c:cat>
            <c:numRef>
              <c:f>Sheet1!$B$3:$B$10</c:f>
              <c:numCache>
                <c:formatCode>General</c:formatCode>
                <c:ptCount val="8"/>
                <c:pt idx="0">
                  <c:v>10</c:v>
                </c:pt>
                <c:pt idx="1">
                  <c:v>30</c:v>
                </c:pt>
                <c:pt idx="2">
                  <c:v>50</c:v>
                </c:pt>
                <c:pt idx="3">
                  <c:v>70</c:v>
                </c:pt>
                <c:pt idx="4">
                  <c:v>90</c:v>
                </c:pt>
                <c:pt idx="5">
                  <c:v>110</c:v>
                </c:pt>
                <c:pt idx="6">
                  <c:v>130</c:v>
                </c:pt>
                <c:pt idx="7">
                  <c:v>155</c:v>
                </c:pt>
              </c:numCache>
            </c:numRef>
          </c:cat>
          <c:val>
            <c:numRef>
              <c:f>Sheet1!$C$3:$C$10</c:f>
              <c:numCache>
                <c:formatCode>0.00_);[Red]\(0.00\)</c:formatCode>
                <c:ptCount val="8"/>
                <c:pt idx="0">
                  <c:v>90.642309701185596</c:v>
                </c:pt>
                <c:pt idx="1">
                  <c:v>90.575832962703203</c:v>
                </c:pt>
                <c:pt idx="2">
                  <c:v>88.915543130260403</c:v>
                </c:pt>
                <c:pt idx="3">
                  <c:v>84.452375581412298</c:v>
                </c:pt>
                <c:pt idx="4">
                  <c:v>82.572884332370293</c:v>
                </c:pt>
                <c:pt idx="5">
                  <c:v>82.859635067215493</c:v>
                </c:pt>
                <c:pt idx="6">
                  <c:v>83.730053327426404</c:v>
                </c:pt>
                <c:pt idx="7">
                  <c:v>84.590956879414506</c:v>
                </c:pt>
              </c:numCache>
            </c:numRef>
          </c:val>
          <c:extLst>
            <c:ext xmlns:c16="http://schemas.microsoft.com/office/drawing/2014/chart" uri="{C3380CC4-5D6E-409C-BE32-E72D297353CC}">
              <c16:uniqueId val="{00000000-DCCE-44F6-836A-03BC4751F92B}"/>
            </c:ext>
          </c:extLst>
        </c:ser>
        <c:ser>
          <c:idx val="1"/>
          <c:order val="1"/>
          <c:tx>
            <c:strRef>
              <c:f>Sheet1!$K$4</c:f>
              <c:strCache>
                <c:ptCount val="1"/>
                <c:pt idx="0">
                  <c:v>SR</c:v>
                </c:pt>
              </c:strCache>
            </c:strRef>
          </c:tx>
          <c:spPr>
            <a:solidFill>
              <a:schemeClr val="accent2"/>
            </a:solidFill>
            <a:ln>
              <a:noFill/>
            </a:ln>
            <a:effectLst/>
            <a:sp3d/>
          </c:spPr>
          <c:invertIfNegative val="0"/>
          <c:cat>
            <c:numRef>
              <c:f>Sheet1!$B$3:$B$10</c:f>
              <c:numCache>
                <c:formatCode>General</c:formatCode>
                <c:ptCount val="8"/>
                <c:pt idx="0">
                  <c:v>10</c:v>
                </c:pt>
                <c:pt idx="1">
                  <c:v>30</c:v>
                </c:pt>
                <c:pt idx="2">
                  <c:v>50</c:v>
                </c:pt>
                <c:pt idx="3">
                  <c:v>70</c:v>
                </c:pt>
                <c:pt idx="4">
                  <c:v>90</c:v>
                </c:pt>
                <c:pt idx="5">
                  <c:v>110</c:v>
                </c:pt>
                <c:pt idx="6">
                  <c:v>130</c:v>
                </c:pt>
                <c:pt idx="7">
                  <c:v>155</c:v>
                </c:pt>
              </c:numCache>
            </c:numRef>
          </c:cat>
          <c:val>
            <c:numRef>
              <c:f>Sheet1!$D$3:$D$10</c:f>
              <c:numCache>
                <c:formatCode>0.00_);[Red]\(0.00\)</c:formatCode>
                <c:ptCount val="8"/>
                <c:pt idx="0">
                  <c:v>91.118186548549403</c:v>
                </c:pt>
                <c:pt idx="1">
                  <c:v>93.965816269100401</c:v>
                </c:pt>
                <c:pt idx="2">
                  <c:v>92.851745728009504</c:v>
                </c:pt>
                <c:pt idx="3">
                  <c:v>90.359695967666894</c:v>
                </c:pt>
                <c:pt idx="4">
                  <c:v>89.299044672281596</c:v>
                </c:pt>
                <c:pt idx="5">
                  <c:v>90.066952573620995</c:v>
                </c:pt>
                <c:pt idx="6">
                  <c:v>91.463283378505295</c:v>
                </c:pt>
                <c:pt idx="7">
                  <c:v>92.192685443727996</c:v>
                </c:pt>
              </c:numCache>
            </c:numRef>
          </c:val>
          <c:extLst>
            <c:ext xmlns:c16="http://schemas.microsoft.com/office/drawing/2014/chart" uri="{C3380CC4-5D6E-409C-BE32-E72D297353CC}">
              <c16:uniqueId val="{00000001-DCCE-44F6-836A-03BC4751F92B}"/>
            </c:ext>
          </c:extLst>
        </c:ser>
        <c:ser>
          <c:idx val="2"/>
          <c:order val="2"/>
          <c:tx>
            <c:strRef>
              <c:f>Sheet1!$K$5</c:f>
              <c:strCache>
                <c:ptCount val="1"/>
                <c:pt idx="0">
                  <c:v>LRR</c:v>
                </c:pt>
              </c:strCache>
            </c:strRef>
          </c:tx>
          <c:spPr>
            <a:solidFill>
              <a:schemeClr val="accent3"/>
            </a:solidFill>
            <a:ln>
              <a:noFill/>
            </a:ln>
            <a:effectLst/>
            <a:sp3d/>
          </c:spPr>
          <c:invertIfNegative val="0"/>
          <c:cat>
            <c:numRef>
              <c:f>Sheet1!$B$3:$B$10</c:f>
              <c:numCache>
                <c:formatCode>General</c:formatCode>
                <c:ptCount val="8"/>
                <c:pt idx="0">
                  <c:v>10</c:v>
                </c:pt>
                <c:pt idx="1">
                  <c:v>30</c:v>
                </c:pt>
                <c:pt idx="2">
                  <c:v>50</c:v>
                </c:pt>
                <c:pt idx="3">
                  <c:v>70</c:v>
                </c:pt>
                <c:pt idx="4">
                  <c:v>90</c:v>
                </c:pt>
                <c:pt idx="5">
                  <c:v>110</c:v>
                </c:pt>
                <c:pt idx="6">
                  <c:v>130</c:v>
                </c:pt>
                <c:pt idx="7">
                  <c:v>155</c:v>
                </c:pt>
              </c:numCache>
            </c:numRef>
          </c:cat>
          <c:val>
            <c:numRef>
              <c:f>Sheet1!$E$3:$E$10</c:f>
              <c:numCache>
                <c:formatCode>0.00_);[Red]\(0.00\)</c:formatCode>
                <c:ptCount val="8"/>
                <c:pt idx="0">
                  <c:v>90.262134523643098</c:v>
                </c:pt>
                <c:pt idx="1">
                  <c:v>91.445698426781206</c:v>
                </c:pt>
                <c:pt idx="2">
                  <c:v>92.683310725718698</c:v>
                </c:pt>
                <c:pt idx="3">
                  <c:v>92.344565269942805</c:v>
                </c:pt>
                <c:pt idx="4">
                  <c:v>92.452387207304596</c:v>
                </c:pt>
                <c:pt idx="5">
                  <c:v>92.032737965514201</c:v>
                </c:pt>
                <c:pt idx="6">
                  <c:v>92.879857419731209</c:v>
                </c:pt>
                <c:pt idx="7">
                  <c:v>93.020389276573496</c:v>
                </c:pt>
              </c:numCache>
            </c:numRef>
          </c:val>
          <c:extLst>
            <c:ext xmlns:c16="http://schemas.microsoft.com/office/drawing/2014/chart" uri="{C3380CC4-5D6E-409C-BE32-E72D297353CC}">
              <c16:uniqueId val="{00000002-DCCE-44F6-836A-03BC4751F92B}"/>
            </c:ext>
          </c:extLst>
        </c:ser>
        <c:ser>
          <c:idx val="3"/>
          <c:order val="3"/>
          <c:tx>
            <c:strRef>
              <c:f>Sheet1!$K$6</c:f>
              <c:strCache>
                <c:ptCount val="1"/>
                <c:pt idx="0">
                  <c:v>LatLRR</c:v>
                </c:pt>
              </c:strCache>
            </c:strRef>
          </c:tx>
          <c:spPr>
            <a:solidFill>
              <a:schemeClr val="accent1">
                <a:lumMod val="75000"/>
              </a:schemeClr>
            </a:solidFill>
            <a:ln>
              <a:noFill/>
            </a:ln>
            <a:effectLst/>
            <a:sp3d/>
          </c:spPr>
          <c:invertIfNegative val="0"/>
          <c:cat>
            <c:numRef>
              <c:f>Sheet1!$B$3:$B$10</c:f>
              <c:numCache>
                <c:formatCode>General</c:formatCode>
                <c:ptCount val="8"/>
                <c:pt idx="0">
                  <c:v>10</c:v>
                </c:pt>
                <c:pt idx="1">
                  <c:v>30</c:v>
                </c:pt>
                <c:pt idx="2">
                  <c:v>50</c:v>
                </c:pt>
                <c:pt idx="3">
                  <c:v>70</c:v>
                </c:pt>
                <c:pt idx="4">
                  <c:v>90</c:v>
                </c:pt>
                <c:pt idx="5">
                  <c:v>110</c:v>
                </c:pt>
                <c:pt idx="6">
                  <c:v>130</c:v>
                </c:pt>
                <c:pt idx="7">
                  <c:v>155</c:v>
                </c:pt>
              </c:numCache>
            </c:numRef>
          </c:cat>
          <c:val>
            <c:numRef>
              <c:f>Sheet1!$F$3:$F$10</c:f>
              <c:numCache>
                <c:formatCode>0.00_);[Red]\(0.00\)</c:formatCode>
                <c:ptCount val="8"/>
                <c:pt idx="0">
                  <c:v>89.324403755366902</c:v>
                </c:pt>
                <c:pt idx="1">
                  <c:v>93.538527766715504</c:v>
                </c:pt>
                <c:pt idx="2">
                  <c:v>93.748372085766903</c:v>
                </c:pt>
                <c:pt idx="3">
                  <c:v>92.950153573250503</c:v>
                </c:pt>
                <c:pt idx="4">
                  <c:v>92.194777420626806</c:v>
                </c:pt>
                <c:pt idx="5">
                  <c:v>92.045470482073995</c:v>
                </c:pt>
                <c:pt idx="6">
                  <c:v>93.03390099664351</c:v>
                </c:pt>
                <c:pt idx="7">
                  <c:v>93.290358728983506</c:v>
                </c:pt>
              </c:numCache>
            </c:numRef>
          </c:val>
          <c:extLst>
            <c:ext xmlns:c16="http://schemas.microsoft.com/office/drawing/2014/chart" uri="{C3380CC4-5D6E-409C-BE32-E72D297353CC}">
              <c16:uniqueId val="{00000003-DCCE-44F6-836A-03BC4751F92B}"/>
            </c:ext>
          </c:extLst>
        </c:ser>
        <c:ser>
          <c:idx val="4"/>
          <c:order val="4"/>
          <c:tx>
            <c:strRef>
              <c:f>Sheet1!$K$7</c:f>
              <c:strCache>
                <c:ptCount val="1"/>
                <c:pt idx="0">
                  <c:v>GSFLatLRR</c:v>
                </c:pt>
              </c:strCache>
            </c:strRef>
          </c:tx>
          <c:spPr>
            <a:solidFill>
              <a:srgbClr val="FF0000"/>
            </a:solidFill>
            <a:ln>
              <a:noFill/>
            </a:ln>
            <a:effectLst/>
            <a:sp3d/>
          </c:spPr>
          <c:invertIfNegative val="0"/>
          <c:cat>
            <c:numRef>
              <c:f>Sheet1!$B$3:$B$10</c:f>
              <c:numCache>
                <c:formatCode>General</c:formatCode>
                <c:ptCount val="8"/>
                <c:pt idx="0">
                  <c:v>10</c:v>
                </c:pt>
                <c:pt idx="1">
                  <c:v>30</c:v>
                </c:pt>
                <c:pt idx="2">
                  <c:v>50</c:v>
                </c:pt>
                <c:pt idx="3">
                  <c:v>70</c:v>
                </c:pt>
                <c:pt idx="4">
                  <c:v>90</c:v>
                </c:pt>
                <c:pt idx="5">
                  <c:v>110</c:v>
                </c:pt>
                <c:pt idx="6">
                  <c:v>130</c:v>
                </c:pt>
                <c:pt idx="7">
                  <c:v>155</c:v>
                </c:pt>
              </c:numCache>
            </c:numRef>
          </c:cat>
          <c:val>
            <c:numRef>
              <c:f>Sheet1!$G$3:$G$10</c:f>
              <c:numCache>
                <c:formatCode>0.00_);[Red]\(0.00\)</c:formatCode>
                <c:ptCount val="8"/>
                <c:pt idx="0">
                  <c:v>99.466482627541694</c:v>
                </c:pt>
                <c:pt idx="1">
                  <c:v>99.252041942627898</c:v>
                </c:pt>
                <c:pt idx="2">
                  <c:v>97.805147634203607</c:v>
                </c:pt>
                <c:pt idx="3">
                  <c:v>96.093819440116008</c:v>
                </c:pt>
                <c:pt idx="4">
                  <c:v>96.185682059401699</c:v>
                </c:pt>
                <c:pt idx="5">
                  <c:v>95.627140189844596</c:v>
                </c:pt>
                <c:pt idx="6">
                  <c:v>95.927653010141697</c:v>
                </c:pt>
                <c:pt idx="7">
                  <c:v>96.184240308164206</c:v>
                </c:pt>
              </c:numCache>
            </c:numRef>
          </c:val>
          <c:extLst>
            <c:ext xmlns:c16="http://schemas.microsoft.com/office/drawing/2014/chart" uri="{C3380CC4-5D6E-409C-BE32-E72D297353CC}">
              <c16:uniqueId val="{00000004-DCCE-44F6-836A-03BC4751F92B}"/>
            </c:ext>
          </c:extLst>
        </c:ser>
        <c:dLbls>
          <c:showLegendKey val="0"/>
          <c:showVal val="0"/>
          <c:showCatName val="0"/>
          <c:showSerName val="0"/>
          <c:showPercent val="0"/>
          <c:showBubbleSize val="0"/>
        </c:dLbls>
        <c:gapWidth val="150"/>
        <c:shape val="box"/>
        <c:axId val="1934116767"/>
        <c:axId val="1934119263"/>
        <c:axId val="0"/>
      </c:bar3DChart>
      <c:catAx>
        <c:axId val="1934116767"/>
        <c:scaling>
          <c:orientation val="minMax"/>
        </c:scaling>
        <c:delete val="0"/>
        <c:axPos val="b"/>
        <c:title>
          <c:tx>
            <c:rich>
              <a:bodyPr rot="0" spcFirstLastPara="1" vertOverflow="ellipsis" vert="horz" wrap="square" anchor="ctr" anchorCtr="1"/>
              <a:lstStyle/>
              <a:p>
                <a:pPr algn="ctr" rtl="0">
                  <a:defRPr sz="1200" b="0" i="0" u="none" strike="noStrike" kern="1200" baseline="0">
                    <a:solidFill>
                      <a:sysClr val="windowText" lastClr="000000">
                        <a:lumMod val="65000"/>
                        <a:lumOff val="35000"/>
                      </a:sysClr>
                    </a:solidFill>
                    <a:latin typeface="+mn-lt"/>
                    <a:ea typeface="+mn-ea"/>
                    <a:cs typeface="+mn-cs"/>
                  </a:defRPr>
                </a:pPr>
                <a:r>
                  <a:rPr lang="en-US" altLang="zh-CN"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rPr>
                  <a:t>Numbers of datasets</a:t>
                </a:r>
                <a:endParaRPr lang="zh-CN" altLang="zh-CN"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endParaRPr>
              </a:p>
            </c:rich>
          </c:tx>
          <c:layout>
            <c:manualLayout>
              <c:xMode val="edge"/>
              <c:yMode val="edge"/>
              <c:x val="0.36867958666583983"/>
              <c:y val="0.89782865676869494"/>
            </c:manualLayout>
          </c:layout>
          <c:overlay val="0"/>
          <c:spPr>
            <a:noFill/>
            <a:ln>
              <a:noFill/>
            </a:ln>
            <a:effectLst/>
          </c:spPr>
          <c:txPr>
            <a:bodyPr rot="0" spcFirstLastPara="1" vertOverflow="ellipsis" vert="horz" wrap="square" anchor="ctr" anchorCtr="1"/>
            <a:lstStyle/>
            <a:p>
              <a:pPr algn="ctr" rtl="0">
                <a:defRPr sz="1200" b="0" i="0" u="none" strike="noStrike" kern="1200" baseline="0">
                  <a:solidFill>
                    <a:sysClr val="windowText" lastClr="000000">
                      <a:lumMod val="65000"/>
                      <a:lumOff val="35000"/>
                    </a:sys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mn-cs"/>
              </a:defRPr>
            </a:pPr>
            <a:endParaRPr lang="zh-CN"/>
          </a:p>
        </c:txPr>
        <c:crossAx val="1934119263"/>
        <c:crosses val="autoZero"/>
        <c:auto val="1"/>
        <c:lblAlgn val="ctr"/>
        <c:lblOffset val="100"/>
        <c:noMultiLvlLbl val="0"/>
      </c:catAx>
      <c:valAx>
        <c:axId val="1934119263"/>
        <c:scaling>
          <c:orientation val="minMax"/>
          <c:max val="100"/>
          <c:min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ltLang="zh-CN" sz="1200" b="1">
                    <a:solidFill>
                      <a:sysClr val="windowText" lastClr="000000"/>
                    </a:solidFill>
                    <a:latin typeface="Times New Roman" panose="02020603050405020304" pitchFamily="18" charset="0"/>
                    <a:cs typeface="Times New Roman" panose="02020603050405020304" pitchFamily="18" charset="0"/>
                  </a:rPr>
                  <a:t>Accuracy(%)</a:t>
                </a:r>
                <a:endParaRPr lang="zh-CN" altLang="en-US" sz="1200" b="1">
                  <a:solidFill>
                    <a:sysClr val="windowText" lastClr="000000"/>
                  </a:solidFill>
                  <a:latin typeface="Times New Roman" panose="02020603050405020304" pitchFamily="18" charset="0"/>
                  <a:cs typeface="Times New Roman" panose="02020603050405020304" pitchFamily="18" charset="0"/>
                </a:endParaRPr>
              </a:p>
            </c:rich>
          </c:tx>
          <c:layout>
            <c:manualLayout>
              <c:xMode val="edge"/>
              <c:yMode val="edge"/>
              <c:x val="2.3401837523695849E-2"/>
              <c:y val="0.4199647068552859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title>
        <c:numFmt formatCode="0_ "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mn-cs"/>
              </a:defRPr>
            </a:pPr>
            <a:endParaRPr lang="zh-CN"/>
          </a:p>
        </c:txPr>
        <c:crossAx val="1934116767"/>
        <c:crosses val="autoZero"/>
        <c:crossBetween val="between"/>
      </c:valAx>
      <c:spPr>
        <a:noFill/>
        <a:ln>
          <a:noFill/>
        </a:ln>
        <a:effectLst/>
      </c:spPr>
    </c:plotArea>
    <c:legend>
      <c:legendPos val="r"/>
      <c:legendEntry>
        <c:idx val="4"/>
        <c:txPr>
          <a:bodyPr rot="0" spcFirstLastPara="1" vertOverflow="ellipsis" vert="horz" wrap="square" anchor="ctr" anchorCtr="1"/>
          <a:lstStyle/>
          <a:p>
            <a:pPr>
              <a:defRPr sz="9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legendEntry>
      <c:layout>
        <c:manualLayout>
          <c:xMode val="edge"/>
          <c:yMode val="edge"/>
          <c:x val="0.83545176096519347"/>
          <c:y val="0.37791089393084393"/>
          <c:w val="0.16454823903480653"/>
          <c:h val="0.3063066733474733"/>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400" b="0" i="0" u="none" strike="noStrike" kern="1200" spc="0" baseline="0">
                <a:solidFill>
                  <a:sysClr val="windowText" lastClr="000000">
                    <a:lumMod val="65000"/>
                    <a:lumOff val="35000"/>
                  </a:sysClr>
                </a:solidFill>
                <a:latin typeface="+mn-lt"/>
                <a:ea typeface="+mn-ea"/>
                <a:cs typeface="+mn-cs"/>
              </a:defRPr>
            </a:pPr>
            <a:r>
              <a:rPr lang="en-US" altLang="zh-CN" sz="14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rPr>
              <a:t>COIL20</a:t>
            </a:r>
            <a:endParaRPr lang="zh-CN" altLang="en-US" sz="14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endParaRPr>
          </a:p>
        </c:rich>
      </c:tx>
      <c:layout>
        <c:manualLayout>
          <c:xMode val="edge"/>
          <c:yMode val="edge"/>
          <c:x val="0.43859711286089237"/>
          <c:y val="2.7777777777777776E-2"/>
        </c:manualLayout>
      </c:layout>
      <c:overlay val="0"/>
      <c:spPr>
        <a:noFill/>
        <a:ln>
          <a:noFill/>
        </a:ln>
        <a:effectLst/>
      </c:spPr>
      <c:txPr>
        <a:bodyPr rot="0" spcFirstLastPara="1" vertOverflow="ellipsis" vert="horz" wrap="square" anchor="ctr" anchorCtr="1"/>
        <a:lstStyle/>
        <a:p>
          <a:pPr algn="ctr" rtl="0">
            <a:defRPr sz="1400" b="0" i="0" u="none" strike="noStrike" kern="1200" spc="0" baseline="0">
              <a:solidFill>
                <a:sysClr val="windowText" lastClr="000000">
                  <a:lumMod val="65000"/>
                  <a:lumOff val="35000"/>
                </a:sysClr>
              </a:solidFill>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75161854768154"/>
          <c:y val="0.11342592592592593"/>
          <c:w val="0.70587642169728781"/>
          <c:h val="0.69068678915135617"/>
        </c:manualLayout>
      </c:layout>
      <c:bar3DChart>
        <c:barDir val="col"/>
        <c:grouping val="clustered"/>
        <c:varyColors val="0"/>
        <c:ser>
          <c:idx val="0"/>
          <c:order val="0"/>
          <c:tx>
            <c:strRef>
              <c:f>Sheet1!$C$13</c:f>
              <c:strCache>
                <c:ptCount val="1"/>
                <c:pt idx="0">
                  <c:v>Ncut</c:v>
                </c:pt>
              </c:strCache>
            </c:strRef>
          </c:tx>
          <c:spPr>
            <a:solidFill>
              <a:srgbClr val="00B050"/>
            </a:solidFill>
            <a:ln>
              <a:noFill/>
            </a:ln>
            <a:effectLst/>
            <a:sp3d/>
          </c:spPr>
          <c:invertIfNegative val="0"/>
          <c:cat>
            <c:numRef>
              <c:f>Sheet1!$B$14:$B$22</c:f>
              <c:numCache>
                <c:formatCode>General</c:formatCode>
                <c:ptCount val="9"/>
                <c:pt idx="0">
                  <c:v>4</c:v>
                </c:pt>
                <c:pt idx="1">
                  <c:v>6</c:v>
                </c:pt>
                <c:pt idx="2">
                  <c:v>8</c:v>
                </c:pt>
                <c:pt idx="3">
                  <c:v>10</c:v>
                </c:pt>
                <c:pt idx="4">
                  <c:v>12</c:v>
                </c:pt>
                <c:pt idx="5">
                  <c:v>14</c:v>
                </c:pt>
                <c:pt idx="6">
                  <c:v>16</c:v>
                </c:pt>
                <c:pt idx="7">
                  <c:v>18</c:v>
                </c:pt>
                <c:pt idx="8">
                  <c:v>20</c:v>
                </c:pt>
              </c:numCache>
            </c:numRef>
          </c:cat>
          <c:val>
            <c:numRef>
              <c:f>Sheet1!$C$14:$C$22</c:f>
              <c:numCache>
                <c:formatCode>0.00_);[Red]\(0.00\)</c:formatCode>
                <c:ptCount val="9"/>
                <c:pt idx="0">
                  <c:v>61.4583333333333</c:v>
                </c:pt>
                <c:pt idx="1">
                  <c:v>53.009259259259302</c:v>
                </c:pt>
                <c:pt idx="2">
                  <c:v>46.7013888888889</c:v>
                </c:pt>
                <c:pt idx="3">
                  <c:v>46.94</c:v>
                </c:pt>
                <c:pt idx="4">
                  <c:v>51.504629629629598</c:v>
                </c:pt>
                <c:pt idx="5">
                  <c:v>55.357142857142904</c:v>
                </c:pt>
                <c:pt idx="6">
                  <c:v>58.420138888888893</c:v>
                </c:pt>
                <c:pt idx="7">
                  <c:v>55.864197530864203</c:v>
                </c:pt>
                <c:pt idx="8">
                  <c:v>55.4861111111111</c:v>
                </c:pt>
              </c:numCache>
            </c:numRef>
          </c:val>
          <c:extLst>
            <c:ext xmlns:c16="http://schemas.microsoft.com/office/drawing/2014/chart" uri="{C3380CC4-5D6E-409C-BE32-E72D297353CC}">
              <c16:uniqueId val="{00000000-9B8B-44CD-80EB-D1657ACDFD05}"/>
            </c:ext>
          </c:extLst>
        </c:ser>
        <c:ser>
          <c:idx val="1"/>
          <c:order val="1"/>
          <c:tx>
            <c:strRef>
              <c:f>Sheet1!$D$13</c:f>
              <c:strCache>
                <c:ptCount val="1"/>
                <c:pt idx="0">
                  <c:v>LRR</c:v>
                </c:pt>
              </c:strCache>
            </c:strRef>
          </c:tx>
          <c:spPr>
            <a:solidFill>
              <a:srgbClr val="FFC000"/>
            </a:solidFill>
            <a:ln>
              <a:noFill/>
            </a:ln>
            <a:effectLst/>
            <a:sp3d/>
          </c:spPr>
          <c:invertIfNegative val="0"/>
          <c:cat>
            <c:numRef>
              <c:f>Sheet1!$B$14:$B$22</c:f>
              <c:numCache>
                <c:formatCode>General</c:formatCode>
                <c:ptCount val="9"/>
                <c:pt idx="0">
                  <c:v>4</c:v>
                </c:pt>
                <c:pt idx="1">
                  <c:v>6</c:v>
                </c:pt>
                <c:pt idx="2">
                  <c:v>8</c:v>
                </c:pt>
                <c:pt idx="3">
                  <c:v>10</c:v>
                </c:pt>
                <c:pt idx="4">
                  <c:v>12</c:v>
                </c:pt>
                <c:pt idx="5">
                  <c:v>14</c:v>
                </c:pt>
                <c:pt idx="6">
                  <c:v>16</c:v>
                </c:pt>
                <c:pt idx="7">
                  <c:v>18</c:v>
                </c:pt>
                <c:pt idx="8">
                  <c:v>20</c:v>
                </c:pt>
              </c:numCache>
            </c:numRef>
          </c:cat>
          <c:val>
            <c:numRef>
              <c:f>Sheet1!$D$14:$D$22</c:f>
              <c:numCache>
                <c:formatCode>0.00_);[Red]\(0.00\)</c:formatCode>
                <c:ptCount val="9"/>
                <c:pt idx="0">
                  <c:v>69.0972222222222</c:v>
                </c:pt>
                <c:pt idx="1">
                  <c:v>56.018518518518498</c:v>
                </c:pt>
                <c:pt idx="2">
                  <c:v>58.6805555555556</c:v>
                </c:pt>
                <c:pt idx="3">
                  <c:v>56.53</c:v>
                </c:pt>
                <c:pt idx="4">
                  <c:v>59.375</c:v>
                </c:pt>
                <c:pt idx="5">
                  <c:v>57.341269841269806</c:v>
                </c:pt>
                <c:pt idx="6">
                  <c:v>62.673611111111107</c:v>
                </c:pt>
                <c:pt idx="7">
                  <c:v>65.9722222222222</c:v>
                </c:pt>
                <c:pt idx="8">
                  <c:v>65.9027777777778</c:v>
                </c:pt>
              </c:numCache>
            </c:numRef>
          </c:val>
          <c:extLst>
            <c:ext xmlns:c16="http://schemas.microsoft.com/office/drawing/2014/chart" uri="{C3380CC4-5D6E-409C-BE32-E72D297353CC}">
              <c16:uniqueId val="{00000001-9B8B-44CD-80EB-D1657ACDFD05}"/>
            </c:ext>
          </c:extLst>
        </c:ser>
        <c:ser>
          <c:idx val="2"/>
          <c:order val="2"/>
          <c:tx>
            <c:strRef>
              <c:f>Sheet1!$E$13</c:f>
              <c:strCache>
                <c:ptCount val="1"/>
                <c:pt idx="0">
                  <c:v>LatLRR</c:v>
                </c:pt>
              </c:strCache>
            </c:strRef>
          </c:tx>
          <c:spPr>
            <a:solidFill>
              <a:srgbClr val="00B0F0"/>
            </a:solidFill>
            <a:ln>
              <a:noFill/>
            </a:ln>
            <a:effectLst/>
            <a:sp3d/>
          </c:spPr>
          <c:invertIfNegative val="0"/>
          <c:cat>
            <c:numRef>
              <c:f>Sheet1!$B$14:$B$22</c:f>
              <c:numCache>
                <c:formatCode>General</c:formatCode>
                <c:ptCount val="9"/>
                <c:pt idx="0">
                  <c:v>4</c:v>
                </c:pt>
                <c:pt idx="1">
                  <c:v>6</c:v>
                </c:pt>
                <c:pt idx="2">
                  <c:v>8</c:v>
                </c:pt>
                <c:pt idx="3">
                  <c:v>10</c:v>
                </c:pt>
                <c:pt idx="4">
                  <c:v>12</c:v>
                </c:pt>
                <c:pt idx="5">
                  <c:v>14</c:v>
                </c:pt>
                <c:pt idx="6">
                  <c:v>16</c:v>
                </c:pt>
                <c:pt idx="7">
                  <c:v>18</c:v>
                </c:pt>
                <c:pt idx="8">
                  <c:v>20</c:v>
                </c:pt>
              </c:numCache>
            </c:numRef>
          </c:cat>
          <c:val>
            <c:numRef>
              <c:f>Sheet1!$E$14:$E$22</c:f>
              <c:numCache>
                <c:formatCode>0.00_);[Red]\(0.00\)</c:formatCode>
                <c:ptCount val="9"/>
                <c:pt idx="0">
                  <c:v>71.875</c:v>
                </c:pt>
                <c:pt idx="1">
                  <c:v>59.0277777777778</c:v>
                </c:pt>
                <c:pt idx="2">
                  <c:v>56.25</c:v>
                </c:pt>
                <c:pt idx="3">
                  <c:v>55.83</c:v>
                </c:pt>
                <c:pt idx="4">
                  <c:v>59.0277777777778</c:v>
                </c:pt>
                <c:pt idx="5">
                  <c:v>59.523809523809504</c:v>
                </c:pt>
                <c:pt idx="6">
                  <c:v>63.8020833333333</c:v>
                </c:pt>
                <c:pt idx="7">
                  <c:v>66.203703703703695</c:v>
                </c:pt>
                <c:pt idx="8">
                  <c:v>65.625</c:v>
                </c:pt>
              </c:numCache>
            </c:numRef>
          </c:val>
          <c:extLst>
            <c:ext xmlns:c16="http://schemas.microsoft.com/office/drawing/2014/chart" uri="{C3380CC4-5D6E-409C-BE32-E72D297353CC}">
              <c16:uniqueId val="{00000002-9B8B-44CD-80EB-D1657ACDFD05}"/>
            </c:ext>
          </c:extLst>
        </c:ser>
        <c:ser>
          <c:idx val="3"/>
          <c:order val="3"/>
          <c:tx>
            <c:strRef>
              <c:f>Sheet1!$K$7</c:f>
              <c:strCache>
                <c:ptCount val="1"/>
                <c:pt idx="0">
                  <c:v>GSFLatLRR</c:v>
                </c:pt>
              </c:strCache>
            </c:strRef>
          </c:tx>
          <c:spPr>
            <a:solidFill>
              <a:srgbClr val="FF0000"/>
            </a:solidFill>
            <a:ln>
              <a:noFill/>
            </a:ln>
            <a:effectLst/>
            <a:sp3d/>
          </c:spPr>
          <c:invertIfNegative val="0"/>
          <c:cat>
            <c:numRef>
              <c:f>Sheet1!$B$14:$B$22</c:f>
              <c:numCache>
                <c:formatCode>General</c:formatCode>
                <c:ptCount val="9"/>
                <c:pt idx="0">
                  <c:v>4</c:v>
                </c:pt>
                <c:pt idx="1">
                  <c:v>6</c:v>
                </c:pt>
                <c:pt idx="2">
                  <c:v>8</c:v>
                </c:pt>
                <c:pt idx="3">
                  <c:v>10</c:v>
                </c:pt>
                <c:pt idx="4">
                  <c:v>12</c:v>
                </c:pt>
                <c:pt idx="5">
                  <c:v>14</c:v>
                </c:pt>
                <c:pt idx="6">
                  <c:v>16</c:v>
                </c:pt>
                <c:pt idx="7">
                  <c:v>18</c:v>
                </c:pt>
                <c:pt idx="8">
                  <c:v>20</c:v>
                </c:pt>
              </c:numCache>
            </c:numRef>
          </c:cat>
          <c:val>
            <c:numRef>
              <c:f>Sheet1!$F$14:$F$22</c:f>
              <c:numCache>
                <c:formatCode>0.00_);[Red]\(0.00\)</c:formatCode>
                <c:ptCount val="9"/>
                <c:pt idx="0">
                  <c:v>75</c:v>
                </c:pt>
                <c:pt idx="1">
                  <c:v>56.9444444444444</c:v>
                </c:pt>
                <c:pt idx="2">
                  <c:v>60.0694444444444</c:v>
                </c:pt>
                <c:pt idx="3">
                  <c:v>59.03</c:v>
                </c:pt>
                <c:pt idx="4">
                  <c:v>63.1944444444444</c:v>
                </c:pt>
                <c:pt idx="5">
                  <c:v>60.515873015872998</c:v>
                </c:pt>
                <c:pt idx="6">
                  <c:v>64.9305555555556</c:v>
                </c:pt>
                <c:pt idx="7">
                  <c:v>68.827160493827193</c:v>
                </c:pt>
                <c:pt idx="8">
                  <c:v>68.2638888888889</c:v>
                </c:pt>
              </c:numCache>
            </c:numRef>
          </c:val>
          <c:extLst>
            <c:ext xmlns:c16="http://schemas.microsoft.com/office/drawing/2014/chart" uri="{C3380CC4-5D6E-409C-BE32-E72D297353CC}">
              <c16:uniqueId val="{00000003-9B8B-44CD-80EB-D1657ACDFD05}"/>
            </c:ext>
          </c:extLst>
        </c:ser>
        <c:dLbls>
          <c:showLegendKey val="0"/>
          <c:showVal val="0"/>
          <c:showCatName val="0"/>
          <c:showSerName val="0"/>
          <c:showPercent val="0"/>
          <c:showBubbleSize val="0"/>
        </c:dLbls>
        <c:gapWidth val="150"/>
        <c:shape val="box"/>
        <c:axId val="2039055503"/>
        <c:axId val="2039063407"/>
        <c:axId val="0"/>
      </c:bar3DChart>
      <c:catAx>
        <c:axId val="2039055503"/>
        <c:scaling>
          <c:orientation val="minMax"/>
        </c:scaling>
        <c:delete val="0"/>
        <c:axPos val="b"/>
        <c:title>
          <c:tx>
            <c:rich>
              <a:bodyPr rot="0" spcFirstLastPara="1" vertOverflow="ellipsis" vert="horz" wrap="square" anchor="ctr" anchorCtr="1"/>
              <a:lstStyle/>
              <a:p>
                <a:pPr algn="ctr" rtl="0">
                  <a:defRPr sz="1200" b="0" i="0" u="none" strike="noStrike" kern="1200" baseline="0">
                    <a:solidFill>
                      <a:sysClr val="windowText" lastClr="000000">
                        <a:lumMod val="65000"/>
                        <a:lumOff val="35000"/>
                      </a:sysClr>
                    </a:solidFill>
                    <a:latin typeface="+mn-lt"/>
                    <a:ea typeface="+mn-ea"/>
                    <a:cs typeface="+mn-cs"/>
                  </a:defRPr>
                </a:pPr>
                <a:r>
                  <a:rPr lang="en-US" altLang="zh-CN"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rPr>
                  <a:t>Number of clusters</a:t>
                </a:r>
                <a:endParaRPr lang="zh-CN" altLang="en-US"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endParaRPr>
              </a:p>
            </c:rich>
          </c:tx>
          <c:layout>
            <c:manualLayout>
              <c:xMode val="edge"/>
              <c:yMode val="edge"/>
              <c:x val="0.3503413456921502"/>
              <c:y val="0.9030766725944287"/>
            </c:manualLayout>
          </c:layout>
          <c:overlay val="0"/>
          <c:spPr>
            <a:noFill/>
            <a:ln>
              <a:noFill/>
            </a:ln>
            <a:effectLst/>
          </c:spPr>
          <c:txPr>
            <a:bodyPr rot="0" spcFirstLastPara="1" vertOverflow="ellipsis" vert="horz" wrap="square" anchor="ctr" anchorCtr="1"/>
            <a:lstStyle/>
            <a:p>
              <a:pPr algn="ctr" rtl="0">
                <a:defRPr sz="1200" b="0" i="0" u="none" strike="noStrike" kern="1200" baseline="0">
                  <a:solidFill>
                    <a:sysClr val="windowText" lastClr="000000">
                      <a:lumMod val="65000"/>
                      <a:lumOff val="35000"/>
                    </a:sys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crossAx val="2039063407"/>
        <c:crosses val="autoZero"/>
        <c:auto val="1"/>
        <c:lblAlgn val="ctr"/>
        <c:lblOffset val="100"/>
        <c:noMultiLvlLbl val="0"/>
      </c:catAx>
      <c:valAx>
        <c:axId val="2039063407"/>
        <c:scaling>
          <c:orientation val="minMax"/>
          <c:max val="78"/>
          <c:min val="3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1200" b="0" i="0" u="none" strike="noStrike" kern="1200" baseline="0">
                    <a:solidFill>
                      <a:sysClr val="windowText" lastClr="000000">
                        <a:lumMod val="65000"/>
                        <a:lumOff val="35000"/>
                      </a:sysClr>
                    </a:solidFill>
                    <a:latin typeface="+mn-lt"/>
                    <a:ea typeface="+mn-ea"/>
                    <a:cs typeface="+mn-cs"/>
                  </a:defRPr>
                </a:pPr>
                <a:r>
                  <a:rPr lang="en-US" altLang="zh-CN"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rPr>
                  <a:t>Accuracy(%)</a:t>
                </a:r>
                <a:endParaRPr lang="zh-CN" altLang="zh-CN"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endParaRPr>
              </a:p>
            </c:rich>
          </c:tx>
          <c:layout>
            <c:manualLayout>
              <c:xMode val="edge"/>
              <c:yMode val="edge"/>
              <c:x val="2.0973202177054732E-2"/>
              <c:y val="0.34543402451291594"/>
            </c:manualLayout>
          </c:layout>
          <c:overlay val="0"/>
          <c:spPr>
            <a:noFill/>
            <a:ln>
              <a:noFill/>
            </a:ln>
            <a:effectLst/>
          </c:spPr>
          <c:txPr>
            <a:bodyPr rot="-5400000" spcFirstLastPara="1" vertOverflow="ellipsis" vert="horz" wrap="square" anchor="ctr" anchorCtr="1"/>
            <a:lstStyle/>
            <a:p>
              <a:pPr algn="ctr" rtl="0">
                <a:defRPr sz="1200" b="0" i="0" u="none" strike="noStrike" kern="1200" baseline="0">
                  <a:solidFill>
                    <a:sysClr val="windowText" lastClr="000000">
                      <a:lumMod val="65000"/>
                      <a:lumOff val="35000"/>
                    </a:sysClr>
                  </a:solidFill>
                  <a:latin typeface="+mn-lt"/>
                  <a:ea typeface="+mn-ea"/>
                  <a:cs typeface="+mn-cs"/>
                </a:defRPr>
              </a:pPr>
              <a:endParaRPr lang="zh-CN"/>
            </a:p>
          </c:txPr>
        </c:title>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crossAx val="2039055503"/>
        <c:crosses val="autoZero"/>
        <c:crossBetween val="between"/>
      </c:valAx>
      <c:spPr>
        <a:noFill/>
        <a:ln>
          <a:noFill/>
        </a:ln>
        <a:effectLst/>
      </c:spPr>
    </c:plotArea>
    <c:legend>
      <c:legendPos val="r"/>
      <c:legendEntry>
        <c:idx val="3"/>
        <c:txPr>
          <a:bodyPr rot="0" spcFirstLastPara="1" vertOverflow="ellipsis" vert="horz" wrap="square" anchor="ctr" anchorCtr="1"/>
          <a:lstStyle/>
          <a:p>
            <a:pPr>
              <a:defRPr sz="9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legendEntry>
      <c:layout>
        <c:manualLayout>
          <c:xMode val="edge"/>
          <c:yMode val="edge"/>
          <c:x val="0.8195037182852144"/>
          <c:y val="0.40055227471566052"/>
          <c:w val="0.16468412073404387"/>
          <c:h val="0.26799121636809325"/>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000" b="0" i="0" u="none" strike="noStrike" kern="1200" spc="0" baseline="0">
                <a:solidFill>
                  <a:sysClr val="windowText" lastClr="000000">
                    <a:lumMod val="65000"/>
                    <a:lumOff val="35000"/>
                  </a:sysClr>
                </a:solidFill>
                <a:latin typeface="+mn-lt"/>
                <a:ea typeface="+mn-ea"/>
                <a:cs typeface="+mn-cs"/>
              </a:defRPr>
            </a:pPr>
            <a:r>
              <a:rPr lang="en-US" altLang="zh-CN" sz="1400" b="1" i="0" u="none" strike="noStrike" kern="1200" baseline="0" dirty="0" smtClean="0">
                <a:solidFill>
                  <a:sysClr val="windowText" lastClr="000000"/>
                </a:solidFill>
                <a:latin typeface="Times New Roman" panose="02020603050405020304" pitchFamily="18" charset="0"/>
                <a:ea typeface="+mn-ea"/>
                <a:cs typeface="Times New Roman" panose="02020603050405020304" pitchFamily="18" charset="0"/>
              </a:rPr>
              <a:t>Yale-B</a:t>
            </a:r>
            <a:endParaRPr lang="zh-CN" altLang="en-US" sz="1400" b="1" i="0" u="none" strike="noStrike" kern="1200" baseline="0" dirty="0">
              <a:solidFill>
                <a:sysClr val="windowText" lastClr="000000"/>
              </a:solidFill>
              <a:latin typeface="Times New Roman" panose="02020603050405020304" pitchFamily="18" charset="0"/>
              <a:ea typeface="+mn-ea"/>
              <a:cs typeface="Times New Roman" panose="02020603050405020304" pitchFamily="18" charset="0"/>
            </a:endParaRPr>
          </a:p>
        </c:rich>
      </c:tx>
      <c:layout>
        <c:manualLayout>
          <c:xMode val="edge"/>
          <c:yMode val="edge"/>
          <c:x val="0.44304855643044622"/>
          <c:y val="1.3888888888888888E-2"/>
        </c:manualLayout>
      </c:layout>
      <c:overlay val="0"/>
      <c:spPr>
        <a:noFill/>
        <a:ln>
          <a:noFill/>
        </a:ln>
        <a:effectLst/>
      </c:spPr>
      <c:txPr>
        <a:bodyPr rot="0" spcFirstLastPara="1" vertOverflow="ellipsis" vert="horz" wrap="square" anchor="ctr" anchorCtr="1"/>
        <a:lstStyle/>
        <a:p>
          <a:pPr algn="ctr" rtl="0">
            <a:defRPr sz="1000" b="0" i="0" u="none" strike="noStrike" kern="1200" spc="0" baseline="0">
              <a:solidFill>
                <a:sysClr val="windowText" lastClr="000000">
                  <a:lumMod val="65000"/>
                  <a:lumOff val="35000"/>
                </a:sysClr>
              </a:solidFill>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75161854768154"/>
          <c:y val="4.6759259259259271E-2"/>
          <c:w val="0.72252909011373578"/>
          <c:h val="0.75735345581802271"/>
        </c:manualLayout>
      </c:layout>
      <c:bar3DChart>
        <c:barDir val="col"/>
        <c:grouping val="clustered"/>
        <c:varyColors val="0"/>
        <c:ser>
          <c:idx val="0"/>
          <c:order val="0"/>
          <c:tx>
            <c:strRef>
              <c:f>Sheet1!$C$26</c:f>
              <c:strCache>
                <c:ptCount val="1"/>
                <c:pt idx="0">
                  <c:v>Ncut</c:v>
                </c:pt>
              </c:strCache>
            </c:strRef>
          </c:tx>
          <c:spPr>
            <a:solidFill>
              <a:srgbClr val="00B050"/>
            </a:solidFill>
            <a:ln>
              <a:noFill/>
            </a:ln>
            <a:effectLst/>
            <a:sp3d/>
          </c:spPr>
          <c:invertIfNegative val="0"/>
          <c:cat>
            <c:numRef>
              <c:f>Sheet1!$B$27:$B$35</c:f>
              <c:numCache>
                <c:formatCode>General</c:formatCode>
                <c:ptCount val="9"/>
                <c:pt idx="0">
                  <c:v>3</c:v>
                </c:pt>
                <c:pt idx="1">
                  <c:v>5</c:v>
                </c:pt>
                <c:pt idx="2">
                  <c:v>10</c:v>
                </c:pt>
                <c:pt idx="3">
                  <c:v>15</c:v>
                </c:pt>
                <c:pt idx="4">
                  <c:v>20</c:v>
                </c:pt>
                <c:pt idx="5">
                  <c:v>25</c:v>
                </c:pt>
                <c:pt idx="6">
                  <c:v>30</c:v>
                </c:pt>
                <c:pt idx="7">
                  <c:v>35</c:v>
                </c:pt>
                <c:pt idx="8">
                  <c:v>38</c:v>
                </c:pt>
              </c:numCache>
            </c:numRef>
          </c:cat>
          <c:val>
            <c:numRef>
              <c:f>Sheet1!$C$27:$C$35</c:f>
              <c:numCache>
                <c:formatCode>0.00_);[Red]\(0.00\)</c:formatCode>
                <c:ptCount val="9"/>
                <c:pt idx="0">
                  <c:v>36.46</c:v>
                </c:pt>
                <c:pt idx="1">
                  <c:v>24.37</c:v>
                </c:pt>
                <c:pt idx="2">
                  <c:v>14.219999999999999</c:v>
                </c:pt>
                <c:pt idx="3">
                  <c:v>11.44</c:v>
                </c:pt>
                <c:pt idx="4">
                  <c:v>9.98</c:v>
                </c:pt>
                <c:pt idx="5">
                  <c:v>10.620000000000001</c:v>
                </c:pt>
                <c:pt idx="6">
                  <c:v>10.780000000000001</c:v>
                </c:pt>
                <c:pt idx="7">
                  <c:v>12.78</c:v>
                </c:pt>
                <c:pt idx="8">
                  <c:v>11.39</c:v>
                </c:pt>
              </c:numCache>
            </c:numRef>
          </c:val>
          <c:extLst>
            <c:ext xmlns:c16="http://schemas.microsoft.com/office/drawing/2014/chart" uri="{C3380CC4-5D6E-409C-BE32-E72D297353CC}">
              <c16:uniqueId val="{00000000-D3D5-4C3A-8864-678284859A37}"/>
            </c:ext>
          </c:extLst>
        </c:ser>
        <c:ser>
          <c:idx val="1"/>
          <c:order val="1"/>
          <c:tx>
            <c:strRef>
              <c:f>Sheet1!$D$26</c:f>
              <c:strCache>
                <c:ptCount val="1"/>
                <c:pt idx="0">
                  <c:v>LRR</c:v>
                </c:pt>
              </c:strCache>
            </c:strRef>
          </c:tx>
          <c:spPr>
            <a:solidFill>
              <a:schemeClr val="accent2"/>
            </a:solidFill>
            <a:ln>
              <a:noFill/>
            </a:ln>
            <a:effectLst/>
            <a:sp3d/>
          </c:spPr>
          <c:invertIfNegative val="0"/>
          <c:cat>
            <c:numRef>
              <c:f>Sheet1!$B$27:$B$35</c:f>
              <c:numCache>
                <c:formatCode>General</c:formatCode>
                <c:ptCount val="9"/>
                <c:pt idx="0">
                  <c:v>3</c:v>
                </c:pt>
                <c:pt idx="1">
                  <c:v>5</c:v>
                </c:pt>
                <c:pt idx="2">
                  <c:v>10</c:v>
                </c:pt>
                <c:pt idx="3">
                  <c:v>15</c:v>
                </c:pt>
                <c:pt idx="4">
                  <c:v>20</c:v>
                </c:pt>
                <c:pt idx="5">
                  <c:v>25</c:v>
                </c:pt>
                <c:pt idx="6">
                  <c:v>30</c:v>
                </c:pt>
                <c:pt idx="7">
                  <c:v>35</c:v>
                </c:pt>
                <c:pt idx="8">
                  <c:v>38</c:v>
                </c:pt>
              </c:numCache>
            </c:numRef>
          </c:cat>
          <c:val>
            <c:numRef>
              <c:f>Sheet1!$D$27:$D$35</c:f>
              <c:numCache>
                <c:formatCode>0.00_);[Red]\(0.00\)</c:formatCode>
                <c:ptCount val="9"/>
                <c:pt idx="0">
                  <c:v>89.5833333333333</c:v>
                </c:pt>
                <c:pt idx="1">
                  <c:v>76.88000000000001</c:v>
                </c:pt>
                <c:pt idx="2">
                  <c:v>61.09</c:v>
                </c:pt>
                <c:pt idx="3">
                  <c:v>57.730000000000004</c:v>
                </c:pt>
                <c:pt idx="4">
                  <c:v>52.38</c:v>
                </c:pt>
                <c:pt idx="5">
                  <c:v>49.87</c:v>
                </c:pt>
                <c:pt idx="6">
                  <c:v>50.21</c:v>
                </c:pt>
                <c:pt idx="7">
                  <c:v>48.06</c:v>
                </c:pt>
                <c:pt idx="8">
                  <c:v>47.02</c:v>
                </c:pt>
              </c:numCache>
            </c:numRef>
          </c:val>
          <c:extLst>
            <c:ext xmlns:c16="http://schemas.microsoft.com/office/drawing/2014/chart" uri="{C3380CC4-5D6E-409C-BE32-E72D297353CC}">
              <c16:uniqueId val="{00000001-D3D5-4C3A-8864-678284859A37}"/>
            </c:ext>
          </c:extLst>
        </c:ser>
        <c:ser>
          <c:idx val="2"/>
          <c:order val="2"/>
          <c:tx>
            <c:strRef>
              <c:f>Sheet1!$E$26</c:f>
              <c:strCache>
                <c:ptCount val="1"/>
                <c:pt idx="0">
                  <c:v>LatLRR</c:v>
                </c:pt>
              </c:strCache>
            </c:strRef>
          </c:tx>
          <c:spPr>
            <a:solidFill>
              <a:srgbClr val="00B0F0"/>
            </a:solidFill>
            <a:ln>
              <a:noFill/>
            </a:ln>
            <a:effectLst/>
            <a:sp3d/>
          </c:spPr>
          <c:invertIfNegative val="0"/>
          <c:cat>
            <c:numRef>
              <c:f>Sheet1!$B$27:$B$35</c:f>
              <c:numCache>
                <c:formatCode>General</c:formatCode>
                <c:ptCount val="9"/>
                <c:pt idx="0">
                  <c:v>3</c:v>
                </c:pt>
                <c:pt idx="1">
                  <c:v>5</c:v>
                </c:pt>
                <c:pt idx="2">
                  <c:v>10</c:v>
                </c:pt>
                <c:pt idx="3">
                  <c:v>15</c:v>
                </c:pt>
                <c:pt idx="4">
                  <c:v>20</c:v>
                </c:pt>
                <c:pt idx="5">
                  <c:v>25</c:v>
                </c:pt>
                <c:pt idx="6">
                  <c:v>30</c:v>
                </c:pt>
                <c:pt idx="7">
                  <c:v>35</c:v>
                </c:pt>
                <c:pt idx="8">
                  <c:v>38</c:v>
                </c:pt>
              </c:numCache>
            </c:numRef>
          </c:cat>
          <c:val>
            <c:numRef>
              <c:f>Sheet1!$E$27:$E$35</c:f>
              <c:numCache>
                <c:formatCode>0.00_);[Red]\(0.00\)</c:formatCode>
                <c:ptCount val="9"/>
                <c:pt idx="0">
                  <c:v>88.539999999999992</c:v>
                </c:pt>
                <c:pt idx="1">
                  <c:v>85</c:v>
                </c:pt>
                <c:pt idx="2">
                  <c:v>70.94</c:v>
                </c:pt>
                <c:pt idx="3">
                  <c:v>66.53</c:v>
                </c:pt>
                <c:pt idx="4">
                  <c:v>59.98</c:v>
                </c:pt>
                <c:pt idx="5">
                  <c:v>56.010000000000005</c:v>
                </c:pt>
                <c:pt idx="6">
                  <c:v>53.47</c:v>
                </c:pt>
                <c:pt idx="7">
                  <c:v>49.14</c:v>
                </c:pt>
                <c:pt idx="8">
                  <c:v>46.85</c:v>
                </c:pt>
              </c:numCache>
            </c:numRef>
          </c:val>
          <c:extLst>
            <c:ext xmlns:c16="http://schemas.microsoft.com/office/drawing/2014/chart" uri="{C3380CC4-5D6E-409C-BE32-E72D297353CC}">
              <c16:uniqueId val="{00000002-D3D5-4C3A-8864-678284859A37}"/>
            </c:ext>
          </c:extLst>
        </c:ser>
        <c:ser>
          <c:idx val="3"/>
          <c:order val="3"/>
          <c:tx>
            <c:strRef>
              <c:f>Sheet1!$K$7</c:f>
              <c:strCache>
                <c:ptCount val="1"/>
                <c:pt idx="0">
                  <c:v>GSFLatLRR</c:v>
                </c:pt>
              </c:strCache>
            </c:strRef>
          </c:tx>
          <c:spPr>
            <a:solidFill>
              <a:srgbClr val="FF0000"/>
            </a:solidFill>
            <a:ln>
              <a:noFill/>
            </a:ln>
            <a:effectLst/>
            <a:sp3d/>
          </c:spPr>
          <c:invertIfNegative val="0"/>
          <c:cat>
            <c:numRef>
              <c:f>Sheet1!$B$27:$B$35</c:f>
              <c:numCache>
                <c:formatCode>General</c:formatCode>
                <c:ptCount val="9"/>
                <c:pt idx="0">
                  <c:v>3</c:v>
                </c:pt>
                <c:pt idx="1">
                  <c:v>5</c:v>
                </c:pt>
                <c:pt idx="2">
                  <c:v>10</c:v>
                </c:pt>
                <c:pt idx="3">
                  <c:v>15</c:v>
                </c:pt>
                <c:pt idx="4">
                  <c:v>20</c:v>
                </c:pt>
                <c:pt idx="5">
                  <c:v>25</c:v>
                </c:pt>
                <c:pt idx="6">
                  <c:v>30</c:v>
                </c:pt>
                <c:pt idx="7">
                  <c:v>35</c:v>
                </c:pt>
                <c:pt idx="8">
                  <c:v>38</c:v>
                </c:pt>
              </c:numCache>
            </c:numRef>
          </c:cat>
          <c:val>
            <c:numRef>
              <c:f>Sheet1!$F$27:$F$35</c:f>
              <c:numCache>
                <c:formatCode>0.00_);[Red]\(0.00\)</c:formatCode>
                <c:ptCount val="9"/>
                <c:pt idx="0">
                  <c:v>91.67</c:v>
                </c:pt>
                <c:pt idx="1">
                  <c:v>87.19</c:v>
                </c:pt>
                <c:pt idx="2">
                  <c:v>77.34</c:v>
                </c:pt>
                <c:pt idx="3">
                  <c:v>74.050000000000011</c:v>
                </c:pt>
                <c:pt idx="4">
                  <c:v>63</c:v>
                </c:pt>
                <c:pt idx="5">
                  <c:v>59.919999999999995</c:v>
                </c:pt>
                <c:pt idx="6">
                  <c:v>54.416403785488995</c:v>
                </c:pt>
                <c:pt idx="7">
                  <c:v>50.27</c:v>
                </c:pt>
                <c:pt idx="8">
                  <c:v>49.668599834299897</c:v>
                </c:pt>
              </c:numCache>
            </c:numRef>
          </c:val>
          <c:extLst>
            <c:ext xmlns:c16="http://schemas.microsoft.com/office/drawing/2014/chart" uri="{C3380CC4-5D6E-409C-BE32-E72D297353CC}">
              <c16:uniqueId val="{00000003-D3D5-4C3A-8864-678284859A37}"/>
            </c:ext>
          </c:extLst>
        </c:ser>
        <c:dLbls>
          <c:showLegendKey val="0"/>
          <c:showVal val="0"/>
          <c:showCatName val="0"/>
          <c:showSerName val="0"/>
          <c:showPercent val="0"/>
          <c:showBubbleSize val="0"/>
        </c:dLbls>
        <c:gapWidth val="150"/>
        <c:shape val="box"/>
        <c:axId val="2039056335"/>
        <c:axId val="2039062159"/>
        <c:axId val="0"/>
      </c:bar3DChart>
      <c:catAx>
        <c:axId val="2039056335"/>
        <c:scaling>
          <c:orientation val="minMax"/>
        </c:scaling>
        <c:delete val="0"/>
        <c:axPos val="b"/>
        <c:title>
          <c:tx>
            <c:rich>
              <a:bodyPr rot="0" spcFirstLastPara="1" vertOverflow="ellipsis" vert="horz" wrap="square" anchor="ctr" anchorCtr="1"/>
              <a:lstStyle/>
              <a:p>
                <a:pPr algn="ctr" rtl="0">
                  <a:defRPr sz="1200" b="0" i="0" u="none" strike="noStrike" kern="1200" baseline="0">
                    <a:solidFill>
                      <a:sysClr val="windowText" lastClr="000000">
                        <a:lumMod val="65000"/>
                        <a:lumOff val="35000"/>
                      </a:sysClr>
                    </a:solidFill>
                    <a:latin typeface="+mn-lt"/>
                    <a:ea typeface="+mn-ea"/>
                    <a:cs typeface="+mn-cs"/>
                  </a:defRPr>
                </a:pPr>
                <a:r>
                  <a:rPr lang="en-US" altLang="zh-CN"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rPr>
                  <a:t>Number of clusters</a:t>
                </a:r>
                <a:endParaRPr lang="zh-CN" altLang="zh-CN"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endParaRPr>
              </a:p>
            </c:rich>
          </c:tx>
          <c:layout>
            <c:manualLayout>
              <c:xMode val="edge"/>
              <c:yMode val="edge"/>
              <c:x val="0.37763562712713727"/>
              <c:y val="0.86769216837170238"/>
            </c:manualLayout>
          </c:layout>
          <c:overlay val="0"/>
          <c:spPr>
            <a:noFill/>
            <a:ln>
              <a:noFill/>
            </a:ln>
            <a:effectLst/>
          </c:spPr>
          <c:txPr>
            <a:bodyPr rot="0" spcFirstLastPara="1" vertOverflow="ellipsis" vert="horz" wrap="square" anchor="ctr" anchorCtr="1"/>
            <a:lstStyle/>
            <a:p>
              <a:pPr algn="ctr" rtl="0">
                <a:defRPr sz="1200" b="0" i="0" u="none" strike="noStrike" kern="1200" baseline="0">
                  <a:solidFill>
                    <a:sysClr val="windowText" lastClr="000000">
                      <a:lumMod val="65000"/>
                      <a:lumOff val="35000"/>
                    </a:sys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crossAx val="2039062159"/>
        <c:crosses val="autoZero"/>
        <c:auto val="1"/>
        <c:lblAlgn val="ctr"/>
        <c:lblOffset val="100"/>
        <c:noMultiLvlLbl val="0"/>
      </c:catAx>
      <c:valAx>
        <c:axId val="2039062159"/>
        <c:scaling>
          <c:orientation val="minMax"/>
          <c:max val="95"/>
          <c:min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ltLang="zh-CN"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rPr>
                  <a:t>Accuracy(%)</a:t>
                </a:r>
                <a:endParaRPr lang="zh-CN" altLang="zh-CN"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endParaRPr>
              </a:p>
            </c:rich>
          </c:tx>
          <c:layout>
            <c:manualLayout>
              <c:xMode val="edge"/>
              <c:yMode val="edge"/>
              <c:x val="3.7926847487274137E-2"/>
              <c:y val="0.33046257458089345"/>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title>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crossAx val="2039056335"/>
        <c:crosses val="autoZero"/>
        <c:crossBetween val="between"/>
      </c:valAx>
      <c:spPr>
        <a:noFill/>
        <a:ln>
          <a:noFill/>
        </a:ln>
        <a:effectLst/>
      </c:spPr>
    </c:plotArea>
    <c:legend>
      <c:legendPos val="r"/>
      <c:layout>
        <c:manualLayout>
          <c:xMode val="edge"/>
          <c:yMode val="edge"/>
          <c:x val="0.83060083114610672"/>
          <c:y val="0.41120042286380859"/>
          <c:w val="0.16939916885389325"/>
          <c:h val="0.2938028579760863"/>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000" b="0" i="0" u="none" strike="noStrike" kern="1200" spc="0" baseline="0">
                <a:solidFill>
                  <a:sysClr val="windowText" lastClr="000000">
                    <a:lumMod val="65000"/>
                    <a:lumOff val="35000"/>
                  </a:sysClr>
                </a:solidFill>
                <a:latin typeface="+mn-lt"/>
                <a:ea typeface="+mn-ea"/>
                <a:cs typeface="+mn-cs"/>
              </a:defRPr>
            </a:pPr>
            <a:r>
              <a:rPr lang="en-US" altLang="zh-CN" sz="1400" b="1" i="0" u="none" strike="noStrike" kern="1200" baseline="0" dirty="0" smtClean="0">
                <a:solidFill>
                  <a:sysClr val="windowText" lastClr="000000"/>
                </a:solidFill>
                <a:latin typeface="Times New Roman" panose="02020603050405020304" pitchFamily="18" charset="0"/>
                <a:ea typeface="+mn-ea"/>
                <a:cs typeface="Times New Roman" panose="02020603050405020304" pitchFamily="18" charset="0"/>
              </a:rPr>
              <a:t>Yale-B</a:t>
            </a:r>
            <a:endParaRPr lang="zh-CN" altLang="en-US" sz="1400" b="1" i="0" u="none" strike="noStrike" kern="1200" baseline="0" dirty="0">
              <a:solidFill>
                <a:sysClr val="windowText" lastClr="000000"/>
              </a:solidFill>
              <a:latin typeface="Times New Roman" panose="02020603050405020304" pitchFamily="18" charset="0"/>
              <a:ea typeface="+mn-ea"/>
              <a:cs typeface="Times New Roman" panose="02020603050405020304" pitchFamily="18" charset="0"/>
            </a:endParaRPr>
          </a:p>
        </c:rich>
      </c:tx>
      <c:layout>
        <c:manualLayout>
          <c:xMode val="edge"/>
          <c:yMode val="edge"/>
          <c:x val="0.45896033645926199"/>
          <c:y val="1.5844306607294183E-2"/>
        </c:manualLayout>
      </c:layout>
      <c:overlay val="0"/>
      <c:spPr>
        <a:noFill/>
        <a:ln>
          <a:noFill/>
        </a:ln>
        <a:effectLst/>
      </c:spPr>
      <c:txPr>
        <a:bodyPr rot="0" spcFirstLastPara="1" vertOverflow="ellipsis" vert="horz" wrap="square" anchor="ctr" anchorCtr="1"/>
        <a:lstStyle/>
        <a:p>
          <a:pPr algn="ctr" rtl="0">
            <a:defRPr sz="1000" b="0" i="0" u="none" strike="noStrike" kern="1200" spc="0" baseline="0">
              <a:solidFill>
                <a:sysClr val="windowText" lastClr="000000">
                  <a:lumMod val="65000"/>
                  <a:lumOff val="35000"/>
                </a:sysClr>
              </a:solidFill>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695657497191001"/>
          <c:y val="9.1500870657123909E-2"/>
          <c:w val="0.70161835782678883"/>
          <c:h val="0.73936801801759666"/>
        </c:manualLayout>
      </c:layout>
      <c:bar3DChart>
        <c:barDir val="col"/>
        <c:grouping val="clustered"/>
        <c:varyColors val="0"/>
        <c:ser>
          <c:idx val="0"/>
          <c:order val="0"/>
          <c:tx>
            <c:strRef>
              <c:f>[Hopkins155NCut.xlsx]Sheet1!$C$51</c:f>
              <c:strCache>
                <c:ptCount val="1"/>
                <c:pt idx="0">
                  <c:v>1-NN</c:v>
                </c:pt>
              </c:strCache>
            </c:strRef>
          </c:tx>
          <c:spPr>
            <a:solidFill>
              <a:schemeClr val="accent1"/>
            </a:solidFill>
            <a:ln>
              <a:noFill/>
            </a:ln>
            <a:effectLst/>
            <a:sp3d/>
          </c:spPr>
          <c:invertIfNegative val="0"/>
          <c:cat>
            <c:numRef>
              <c:f>[Hopkins155NCut.xlsx]Sheet1!$B$52:$B$56</c:f>
              <c:numCache>
                <c:formatCode>General</c:formatCode>
                <c:ptCount val="5"/>
                <c:pt idx="0">
                  <c:v>5</c:v>
                </c:pt>
                <c:pt idx="1">
                  <c:v>10</c:v>
                </c:pt>
                <c:pt idx="2">
                  <c:v>20</c:v>
                </c:pt>
                <c:pt idx="3">
                  <c:v>30</c:v>
                </c:pt>
                <c:pt idx="4">
                  <c:v>38</c:v>
                </c:pt>
              </c:numCache>
            </c:numRef>
          </c:cat>
          <c:val>
            <c:numRef>
              <c:f>[Hopkins155NCut.xlsx]Sheet1!$C$52:$C$56</c:f>
              <c:numCache>
                <c:formatCode>0.00_);[Red]\(0.00\)</c:formatCode>
                <c:ptCount val="5"/>
                <c:pt idx="0">
                  <c:v>79.705882352941202</c:v>
                </c:pt>
                <c:pt idx="1">
                  <c:v>70.602941176470608</c:v>
                </c:pt>
                <c:pt idx="2">
                  <c:v>68.731117824773406</c:v>
                </c:pt>
                <c:pt idx="3">
                  <c:v>67.070858283433097</c:v>
                </c:pt>
                <c:pt idx="4">
                  <c:v>65.337519623233902</c:v>
                </c:pt>
              </c:numCache>
            </c:numRef>
          </c:val>
          <c:extLst>
            <c:ext xmlns:c16="http://schemas.microsoft.com/office/drawing/2014/chart" uri="{C3380CC4-5D6E-409C-BE32-E72D297353CC}">
              <c16:uniqueId val="{00000000-25F6-4F6C-908A-176EDF380E01}"/>
            </c:ext>
          </c:extLst>
        </c:ser>
        <c:ser>
          <c:idx val="1"/>
          <c:order val="1"/>
          <c:tx>
            <c:strRef>
              <c:f>[Hopkins155NCut.xlsx]Sheet1!$D$51</c:f>
              <c:strCache>
                <c:ptCount val="1"/>
                <c:pt idx="0">
                  <c:v>PCA</c:v>
                </c:pt>
              </c:strCache>
            </c:strRef>
          </c:tx>
          <c:spPr>
            <a:solidFill>
              <a:schemeClr val="accent2"/>
            </a:solidFill>
            <a:ln>
              <a:noFill/>
            </a:ln>
            <a:effectLst/>
            <a:sp3d/>
          </c:spPr>
          <c:invertIfNegative val="0"/>
          <c:cat>
            <c:numRef>
              <c:f>[Hopkins155NCut.xlsx]Sheet1!$B$52:$B$56</c:f>
              <c:numCache>
                <c:formatCode>General</c:formatCode>
                <c:ptCount val="5"/>
                <c:pt idx="0">
                  <c:v>5</c:v>
                </c:pt>
                <c:pt idx="1">
                  <c:v>10</c:v>
                </c:pt>
                <c:pt idx="2">
                  <c:v>20</c:v>
                </c:pt>
                <c:pt idx="3">
                  <c:v>30</c:v>
                </c:pt>
                <c:pt idx="4">
                  <c:v>38</c:v>
                </c:pt>
              </c:numCache>
            </c:numRef>
          </c:cat>
          <c:val>
            <c:numRef>
              <c:f>[Hopkins155NCut.xlsx]Sheet1!$D$52:$D$56</c:f>
              <c:numCache>
                <c:formatCode>0.00_);[Red]\(0.00\)</c:formatCode>
                <c:ptCount val="5"/>
                <c:pt idx="0">
                  <c:v>79.647058823529406</c:v>
                </c:pt>
                <c:pt idx="1">
                  <c:v>69.852941176470594</c:v>
                </c:pt>
                <c:pt idx="2">
                  <c:v>66.593655589123898</c:v>
                </c:pt>
                <c:pt idx="3">
                  <c:v>65.359281437125802</c:v>
                </c:pt>
                <c:pt idx="4">
                  <c:v>62.307692307692299</c:v>
                </c:pt>
              </c:numCache>
            </c:numRef>
          </c:val>
          <c:extLst>
            <c:ext xmlns:c16="http://schemas.microsoft.com/office/drawing/2014/chart" uri="{C3380CC4-5D6E-409C-BE32-E72D297353CC}">
              <c16:uniqueId val="{00000001-25F6-4F6C-908A-176EDF380E01}"/>
            </c:ext>
          </c:extLst>
        </c:ser>
        <c:ser>
          <c:idx val="2"/>
          <c:order val="2"/>
          <c:tx>
            <c:strRef>
              <c:f>[Hopkins155NCut.xlsx]Sheet1!$E$51</c:f>
              <c:strCache>
                <c:ptCount val="1"/>
                <c:pt idx="0">
                  <c:v>RPCA</c:v>
                </c:pt>
              </c:strCache>
            </c:strRef>
          </c:tx>
          <c:spPr>
            <a:solidFill>
              <a:srgbClr val="FFC000"/>
            </a:solidFill>
            <a:ln>
              <a:noFill/>
            </a:ln>
            <a:effectLst/>
            <a:sp3d/>
          </c:spPr>
          <c:invertIfNegative val="0"/>
          <c:cat>
            <c:numRef>
              <c:f>[Hopkins155NCut.xlsx]Sheet1!$B$52:$B$56</c:f>
              <c:numCache>
                <c:formatCode>General</c:formatCode>
                <c:ptCount val="5"/>
                <c:pt idx="0">
                  <c:v>5</c:v>
                </c:pt>
                <c:pt idx="1">
                  <c:v>10</c:v>
                </c:pt>
                <c:pt idx="2">
                  <c:v>20</c:v>
                </c:pt>
                <c:pt idx="3">
                  <c:v>30</c:v>
                </c:pt>
                <c:pt idx="4">
                  <c:v>38</c:v>
                </c:pt>
              </c:numCache>
            </c:numRef>
          </c:cat>
          <c:val>
            <c:numRef>
              <c:f>[Hopkins155NCut.xlsx]Sheet1!$E$52:$E$56</c:f>
              <c:numCache>
                <c:formatCode>0.00_);[Red]\(0.00\)</c:formatCode>
                <c:ptCount val="5"/>
                <c:pt idx="0">
                  <c:v>72.352941176470594</c:v>
                </c:pt>
                <c:pt idx="1">
                  <c:v>62.323529411764703</c:v>
                </c:pt>
                <c:pt idx="2">
                  <c:v>60.120845921450098</c:v>
                </c:pt>
                <c:pt idx="3">
                  <c:v>60.988023952095801</c:v>
                </c:pt>
                <c:pt idx="4">
                  <c:v>59.6703296703297</c:v>
                </c:pt>
              </c:numCache>
            </c:numRef>
          </c:val>
          <c:extLst>
            <c:ext xmlns:c16="http://schemas.microsoft.com/office/drawing/2014/chart" uri="{C3380CC4-5D6E-409C-BE32-E72D297353CC}">
              <c16:uniqueId val="{00000002-25F6-4F6C-908A-176EDF380E01}"/>
            </c:ext>
          </c:extLst>
        </c:ser>
        <c:ser>
          <c:idx val="3"/>
          <c:order val="3"/>
          <c:tx>
            <c:strRef>
              <c:f>[Hopkins155NCut.xlsx]Sheet1!$F$51</c:f>
              <c:strCache>
                <c:ptCount val="1"/>
                <c:pt idx="0">
                  <c:v>LatLRR</c:v>
                </c:pt>
              </c:strCache>
            </c:strRef>
          </c:tx>
          <c:spPr>
            <a:solidFill>
              <a:srgbClr val="00B0F0"/>
            </a:solidFill>
            <a:ln>
              <a:noFill/>
            </a:ln>
            <a:effectLst/>
            <a:sp3d/>
          </c:spPr>
          <c:invertIfNegative val="0"/>
          <c:cat>
            <c:numRef>
              <c:f>[Hopkins155NCut.xlsx]Sheet1!$B$52:$B$56</c:f>
              <c:numCache>
                <c:formatCode>General</c:formatCode>
                <c:ptCount val="5"/>
                <c:pt idx="0">
                  <c:v>5</c:v>
                </c:pt>
                <c:pt idx="1">
                  <c:v>10</c:v>
                </c:pt>
                <c:pt idx="2">
                  <c:v>20</c:v>
                </c:pt>
                <c:pt idx="3">
                  <c:v>30</c:v>
                </c:pt>
                <c:pt idx="4">
                  <c:v>38</c:v>
                </c:pt>
              </c:numCache>
            </c:numRef>
          </c:cat>
          <c:val>
            <c:numRef>
              <c:f>[Hopkins155NCut.xlsx]Sheet1!$F$52:$F$56</c:f>
              <c:numCache>
                <c:formatCode>0.00_);[Red]\(0.00\)</c:formatCode>
                <c:ptCount val="5"/>
                <c:pt idx="0">
                  <c:v>90.529411764705898</c:v>
                </c:pt>
                <c:pt idx="1">
                  <c:v>86.588235294117695</c:v>
                </c:pt>
                <c:pt idx="2">
                  <c:v>88.021148036253805</c:v>
                </c:pt>
                <c:pt idx="3">
                  <c:v>88.088822355289395</c:v>
                </c:pt>
                <c:pt idx="4">
                  <c:v>86.734693877550995</c:v>
                </c:pt>
              </c:numCache>
            </c:numRef>
          </c:val>
          <c:extLst>
            <c:ext xmlns:c16="http://schemas.microsoft.com/office/drawing/2014/chart" uri="{C3380CC4-5D6E-409C-BE32-E72D297353CC}">
              <c16:uniqueId val="{00000003-25F6-4F6C-908A-176EDF380E01}"/>
            </c:ext>
          </c:extLst>
        </c:ser>
        <c:ser>
          <c:idx val="4"/>
          <c:order val="4"/>
          <c:tx>
            <c:strRef>
              <c:f>[Hopkins155NCut.xlsx]Sheet1!$G$51</c:f>
              <c:strCache>
                <c:ptCount val="1"/>
                <c:pt idx="0">
                  <c:v>GSFLatLRR</c:v>
                </c:pt>
              </c:strCache>
            </c:strRef>
          </c:tx>
          <c:spPr>
            <a:solidFill>
              <a:srgbClr val="FF0000"/>
            </a:solidFill>
            <a:ln>
              <a:noFill/>
            </a:ln>
            <a:effectLst/>
            <a:sp3d/>
          </c:spPr>
          <c:invertIfNegative val="0"/>
          <c:cat>
            <c:numRef>
              <c:f>[Hopkins155NCut.xlsx]Sheet1!$B$52:$B$56</c:f>
              <c:numCache>
                <c:formatCode>General</c:formatCode>
                <c:ptCount val="5"/>
                <c:pt idx="0">
                  <c:v>5</c:v>
                </c:pt>
                <c:pt idx="1">
                  <c:v>10</c:v>
                </c:pt>
                <c:pt idx="2">
                  <c:v>20</c:v>
                </c:pt>
                <c:pt idx="3">
                  <c:v>30</c:v>
                </c:pt>
                <c:pt idx="4">
                  <c:v>38</c:v>
                </c:pt>
              </c:numCache>
            </c:numRef>
          </c:cat>
          <c:val>
            <c:numRef>
              <c:f>[Hopkins155NCut.xlsx]Sheet1!$G$52:$G$56</c:f>
              <c:numCache>
                <c:formatCode>0.00_);[Red]\(0.00\)</c:formatCode>
                <c:ptCount val="5"/>
                <c:pt idx="0">
                  <c:v>92.676470588235304</c:v>
                </c:pt>
                <c:pt idx="1">
                  <c:v>90.470588235294102</c:v>
                </c:pt>
                <c:pt idx="2">
                  <c:v>89.773413897280989</c:v>
                </c:pt>
                <c:pt idx="3">
                  <c:v>89.820359281437106</c:v>
                </c:pt>
                <c:pt idx="4">
                  <c:v>88.214285714285694</c:v>
                </c:pt>
              </c:numCache>
            </c:numRef>
          </c:val>
          <c:extLst>
            <c:ext xmlns:c16="http://schemas.microsoft.com/office/drawing/2014/chart" uri="{C3380CC4-5D6E-409C-BE32-E72D297353CC}">
              <c16:uniqueId val="{00000004-25F6-4F6C-908A-176EDF380E01}"/>
            </c:ext>
          </c:extLst>
        </c:ser>
        <c:dLbls>
          <c:showLegendKey val="0"/>
          <c:showVal val="0"/>
          <c:showCatName val="0"/>
          <c:showSerName val="0"/>
          <c:showPercent val="0"/>
          <c:showBubbleSize val="0"/>
        </c:dLbls>
        <c:gapWidth val="150"/>
        <c:shape val="box"/>
        <c:axId val="2039069231"/>
        <c:axId val="2039060079"/>
        <c:axId val="0"/>
      </c:bar3DChart>
      <c:catAx>
        <c:axId val="2039069231"/>
        <c:scaling>
          <c:orientation val="minMax"/>
        </c:scaling>
        <c:delete val="0"/>
        <c:axPos val="b"/>
        <c:title>
          <c:tx>
            <c:rich>
              <a:bodyPr rot="0" spcFirstLastPara="1" vertOverflow="ellipsis" vert="horz" wrap="square" anchor="ctr" anchorCtr="1"/>
              <a:lstStyle/>
              <a:p>
                <a:pPr algn="ctr" rtl="0">
                  <a:defRPr sz="1200" b="0" i="0" u="none" strike="noStrike" kern="1200" baseline="0">
                    <a:solidFill>
                      <a:sysClr val="windowText" lastClr="000000">
                        <a:lumMod val="65000"/>
                        <a:lumOff val="35000"/>
                      </a:sysClr>
                    </a:solidFill>
                    <a:latin typeface="+mn-lt"/>
                    <a:ea typeface="+mn-ea"/>
                    <a:cs typeface="+mn-cs"/>
                  </a:defRPr>
                </a:pPr>
                <a:r>
                  <a:rPr lang="en-US" altLang="zh-CN" sz="1200" b="1" i="0" u="none" strike="noStrike" kern="1200" baseline="0" dirty="0">
                    <a:solidFill>
                      <a:sysClr val="windowText" lastClr="000000"/>
                    </a:solidFill>
                    <a:latin typeface="Times New Roman" panose="02020603050405020304" pitchFamily="18" charset="0"/>
                    <a:ea typeface="+mn-ea"/>
                    <a:cs typeface="Times New Roman" panose="02020603050405020304" pitchFamily="18" charset="0"/>
                  </a:rPr>
                  <a:t>Number of clusters</a:t>
                </a:r>
                <a:endParaRPr lang="zh-CN" altLang="zh-CN" sz="1200" b="1" i="0" u="none" strike="noStrike" kern="1200" baseline="0" dirty="0">
                  <a:solidFill>
                    <a:sysClr val="windowText" lastClr="000000"/>
                  </a:solidFill>
                  <a:latin typeface="Times New Roman" panose="02020603050405020304" pitchFamily="18" charset="0"/>
                  <a:ea typeface="+mn-ea"/>
                  <a:cs typeface="Times New Roman" panose="02020603050405020304" pitchFamily="18" charset="0"/>
                </a:endParaRPr>
              </a:p>
            </c:rich>
          </c:tx>
          <c:layout>
            <c:manualLayout>
              <c:xMode val="edge"/>
              <c:yMode val="edge"/>
              <c:x val="0.37030345020657573"/>
              <c:y val="0.90193087880913891"/>
            </c:manualLayout>
          </c:layout>
          <c:overlay val="0"/>
          <c:spPr>
            <a:noFill/>
            <a:ln>
              <a:noFill/>
            </a:ln>
            <a:effectLst/>
          </c:spPr>
          <c:txPr>
            <a:bodyPr rot="0" spcFirstLastPara="1" vertOverflow="ellipsis" vert="horz" wrap="square" anchor="ctr" anchorCtr="1"/>
            <a:lstStyle/>
            <a:p>
              <a:pPr algn="ctr" rtl="0">
                <a:defRPr sz="1200" b="0" i="0" u="none" strike="noStrike" kern="1200" baseline="0">
                  <a:solidFill>
                    <a:sysClr val="windowText" lastClr="000000">
                      <a:lumMod val="65000"/>
                      <a:lumOff val="35000"/>
                    </a:sys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9060079"/>
        <c:crosses val="autoZero"/>
        <c:auto val="1"/>
        <c:lblAlgn val="ctr"/>
        <c:lblOffset val="100"/>
        <c:noMultiLvlLbl val="0"/>
      </c:catAx>
      <c:valAx>
        <c:axId val="2039060079"/>
        <c:scaling>
          <c:orientation val="minMax"/>
          <c:min val="4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ltLang="zh-CN"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rPr>
                  <a:t>Accuracy(%)</a:t>
                </a:r>
                <a:endParaRPr lang="zh-CN" altLang="zh-CN"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endParaRPr>
              </a:p>
            </c:rich>
          </c:tx>
          <c:layout>
            <c:manualLayout>
              <c:xMode val="edge"/>
              <c:yMode val="edge"/>
              <c:x val="2.0914133253070132E-2"/>
              <c:y val="0.37496206567340329"/>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9069231"/>
        <c:crosses val="autoZero"/>
        <c:crossBetween val="between"/>
      </c:valAx>
      <c:spPr>
        <a:noFill/>
        <a:ln>
          <a:noFill/>
        </a:ln>
        <a:effectLst/>
      </c:spPr>
    </c:plotArea>
    <c:legend>
      <c:legendPos val="r"/>
      <c:legendEntry>
        <c:idx val="4"/>
        <c:txPr>
          <a:bodyPr rot="0" spcFirstLastPara="1" vertOverflow="ellipsis" vert="horz" wrap="square" anchor="ctr" anchorCtr="1"/>
          <a:lstStyle/>
          <a:p>
            <a:pPr>
              <a:defRPr sz="105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legendEntry>
      <c:layout>
        <c:manualLayout>
          <c:xMode val="edge"/>
          <c:yMode val="edge"/>
          <c:x val="0.82458813031377043"/>
          <c:y val="0.39260164450179169"/>
          <c:w val="0.17541186968622952"/>
          <c:h val="0.31421942306138828"/>
        </c:manualLayout>
      </c:layout>
      <c:overlay val="0"/>
      <c:spPr>
        <a:noFill/>
        <a:ln>
          <a:noFill/>
        </a:ln>
        <a:effectLst/>
      </c:spPr>
      <c:txPr>
        <a:bodyPr rot="0" spcFirstLastPara="1" vertOverflow="ellipsis" vert="horz" wrap="square" anchor="ctr" anchorCtr="1"/>
        <a:lstStyle/>
        <a:p>
          <a:pPr>
            <a:defRPr sz="105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zh-CN" b="1" dirty="0" smtClean="0"/>
              <a:t>Yale-B</a:t>
            </a:r>
            <a:endParaRPr lang="zh-CN" b="1" dirty="0"/>
          </a:p>
        </c:rich>
      </c:tx>
      <c:layout>
        <c:manualLayout>
          <c:xMode val="edge"/>
          <c:yMode val="edge"/>
          <c:x val="0.44393044619422578"/>
          <c:y val="1.3888888888888888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title>
    <c:autoTitleDeleted val="0"/>
    <c:plotArea>
      <c:layout>
        <c:manualLayout>
          <c:layoutTarget val="inner"/>
          <c:xMode val="edge"/>
          <c:yMode val="edge"/>
          <c:x val="0.11571062992125984"/>
          <c:y val="0.10694444444444444"/>
          <c:w val="0.66759448818897638"/>
          <c:h val="0.72031641878098573"/>
        </c:manualLayout>
      </c:layout>
      <c:lineChart>
        <c:grouping val="standard"/>
        <c:varyColors val="0"/>
        <c:ser>
          <c:idx val="0"/>
          <c:order val="0"/>
          <c:tx>
            <c:strRef>
              <c:f>Sheet1!$K$51</c:f>
              <c:strCache>
                <c:ptCount val="1"/>
                <c:pt idx="0">
                  <c:v>1-NN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Sheet1!$J$52:$J$56</c:f>
              <c:numCache>
                <c:formatCode>General</c:formatCode>
                <c:ptCount val="5"/>
                <c:pt idx="0">
                  <c:v>0</c:v>
                </c:pt>
                <c:pt idx="1">
                  <c:v>5</c:v>
                </c:pt>
                <c:pt idx="2">
                  <c:v>10</c:v>
                </c:pt>
                <c:pt idx="3">
                  <c:v>15</c:v>
                </c:pt>
                <c:pt idx="4">
                  <c:v>20</c:v>
                </c:pt>
              </c:numCache>
            </c:numRef>
          </c:cat>
          <c:val>
            <c:numRef>
              <c:f>Sheet1!$K$52:$K$56</c:f>
              <c:numCache>
                <c:formatCode>0.00_);[Red]\(0.00\)</c:formatCode>
                <c:ptCount val="5"/>
                <c:pt idx="0">
                  <c:v>70.602941176470608</c:v>
                </c:pt>
                <c:pt idx="1">
                  <c:v>68.220588235294102</c:v>
                </c:pt>
                <c:pt idx="2">
                  <c:v>66.044117647058798</c:v>
                </c:pt>
                <c:pt idx="3">
                  <c:v>64.382352941176507</c:v>
                </c:pt>
                <c:pt idx="4">
                  <c:v>60.117647058823501</c:v>
                </c:pt>
              </c:numCache>
            </c:numRef>
          </c:val>
          <c:smooth val="0"/>
          <c:extLst>
            <c:ext xmlns:c16="http://schemas.microsoft.com/office/drawing/2014/chart" uri="{C3380CC4-5D6E-409C-BE32-E72D297353CC}">
              <c16:uniqueId val="{00000000-9580-4902-B7E4-419DC31B66FA}"/>
            </c:ext>
          </c:extLst>
        </c:ser>
        <c:ser>
          <c:idx val="1"/>
          <c:order val="1"/>
          <c:tx>
            <c:strRef>
              <c:f>Sheet1!$L$51</c:f>
              <c:strCache>
                <c:ptCount val="1"/>
                <c:pt idx="0">
                  <c:v>PCA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Sheet1!$J$52:$J$56</c:f>
              <c:numCache>
                <c:formatCode>General</c:formatCode>
                <c:ptCount val="5"/>
                <c:pt idx="0">
                  <c:v>0</c:v>
                </c:pt>
                <c:pt idx="1">
                  <c:v>5</c:v>
                </c:pt>
                <c:pt idx="2">
                  <c:v>10</c:v>
                </c:pt>
                <c:pt idx="3">
                  <c:v>15</c:v>
                </c:pt>
                <c:pt idx="4">
                  <c:v>20</c:v>
                </c:pt>
              </c:numCache>
            </c:numRef>
          </c:cat>
          <c:val>
            <c:numRef>
              <c:f>Sheet1!$L$52:$L$56</c:f>
              <c:numCache>
                <c:formatCode>0.00_);[Red]\(0.00\)</c:formatCode>
                <c:ptCount val="5"/>
                <c:pt idx="0">
                  <c:v>69.852941176470594</c:v>
                </c:pt>
                <c:pt idx="1">
                  <c:v>68.088235294117609</c:v>
                </c:pt>
                <c:pt idx="2">
                  <c:v>66.75</c:v>
                </c:pt>
                <c:pt idx="3">
                  <c:v>64.882352941176507</c:v>
                </c:pt>
                <c:pt idx="4">
                  <c:v>60.897058823529406</c:v>
                </c:pt>
              </c:numCache>
            </c:numRef>
          </c:val>
          <c:smooth val="0"/>
          <c:extLst>
            <c:ext xmlns:c16="http://schemas.microsoft.com/office/drawing/2014/chart" uri="{C3380CC4-5D6E-409C-BE32-E72D297353CC}">
              <c16:uniqueId val="{00000001-9580-4902-B7E4-419DC31B66FA}"/>
            </c:ext>
          </c:extLst>
        </c:ser>
        <c:ser>
          <c:idx val="2"/>
          <c:order val="2"/>
          <c:tx>
            <c:strRef>
              <c:f>Sheet1!$M$51</c:f>
              <c:strCache>
                <c:ptCount val="1"/>
                <c:pt idx="0">
                  <c:v>RPCA</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Sheet1!$J$52:$J$56</c:f>
              <c:numCache>
                <c:formatCode>General</c:formatCode>
                <c:ptCount val="5"/>
                <c:pt idx="0">
                  <c:v>0</c:v>
                </c:pt>
                <c:pt idx="1">
                  <c:v>5</c:v>
                </c:pt>
                <c:pt idx="2">
                  <c:v>10</c:v>
                </c:pt>
                <c:pt idx="3">
                  <c:v>15</c:v>
                </c:pt>
                <c:pt idx="4">
                  <c:v>20</c:v>
                </c:pt>
              </c:numCache>
            </c:numRef>
          </c:cat>
          <c:val>
            <c:numRef>
              <c:f>Sheet1!$M$52:$M$56</c:f>
              <c:numCache>
                <c:formatCode>0.00_);[Red]\(0.00\)</c:formatCode>
                <c:ptCount val="5"/>
                <c:pt idx="0">
                  <c:v>62.323529411764703</c:v>
                </c:pt>
                <c:pt idx="1">
                  <c:v>61.632352941176507</c:v>
                </c:pt>
                <c:pt idx="2">
                  <c:v>60.676470588235297</c:v>
                </c:pt>
                <c:pt idx="3">
                  <c:v>60.367647058823501</c:v>
                </c:pt>
                <c:pt idx="4">
                  <c:v>58.029411764705898</c:v>
                </c:pt>
              </c:numCache>
            </c:numRef>
          </c:val>
          <c:smooth val="0"/>
          <c:extLst>
            <c:ext xmlns:c16="http://schemas.microsoft.com/office/drawing/2014/chart" uri="{C3380CC4-5D6E-409C-BE32-E72D297353CC}">
              <c16:uniqueId val="{00000002-9580-4902-B7E4-419DC31B66FA}"/>
            </c:ext>
          </c:extLst>
        </c:ser>
        <c:ser>
          <c:idx val="3"/>
          <c:order val="3"/>
          <c:tx>
            <c:strRef>
              <c:f>Sheet1!$N$51</c:f>
              <c:strCache>
                <c:ptCount val="1"/>
                <c:pt idx="0">
                  <c:v>LatLRR</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Sheet1!$J$52:$J$56</c:f>
              <c:numCache>
                <c:formatCode>General</c:formatCode>
                <c:ptCount val="5"/>
                <c:pt idx="0">
                  <c:v>0</c:v>
                </c:pt>
                <c:pt idx="1">
                  <c:v>5</c:v>
                </c:pt>
                <c:pt idx="2">
                  <c:v>10</c:v>
                </c:pt>
                <c:pt idx="3">
                  <c:v>15</c:v>
                </c:pt>
                <c:pt idx="4">
                  <c:v>20</c:v>
                </c:pt>
              </c:numCache>
            </c:numRef>
          </c:cat>
          <c:val>
            <c:numRef>
              <c:f>Sheet1!$N$52:$N$56</c:f>
              <c:numCache>
                <c:formatCode>0.00_);[Red]\(0.00\)</c:formatCode>
                <c:ptCount val="5"/>
                <c:pt idx="0">
                  <c:v>86.588235294117695</c:v>
                </c:pt>
                <c:pt idx="1">
                  <c:v>84.514705882352899</c:v>
                </c:pt>
                <c:pt idx="2">
                  <c:v>81.617647058823493</c:v>
                </c:pt>
                <c:pt idx="3">
                  <c:v>85.367647058823508</c:v>
                </c:pt>
                <c:pt idx="4">
                  <c:v>82.455882352941202</c:v>
                </c:pt>
              </c:numCache>
            </c:numRef>
          </c:val>
          <c:smooth val="0"/>
          <c:extLst>
            <c:ext xmlns:c16="http://schemas.microsoft.com/office/drawing/2014/chart" uri="{C3380CC4-5D6E-409C-BE32-E72D297353CC}">
              <c16:uniqueId val="{00000003-9580-4902-B7E4-419DC31B66FA}"/>
            </c:ext>
          </c:extLst>
        </c:ser>
        <c:ser>
          <c:idx val="4"/>
          <c:order val="4"/>
          <c:tx>
            <c:strRef>
              <c:f>Sheet1!$O$51</c:f>
              <c:strCache>
                <c:ptCount val="1"/>
                <c:pt idx="0">
                  <c:v>GSFLatLRR</c:v>
                </c:pt>
              </c:strCache>
            </c:strRef>
          </c:tx>
          <c:spPr>
            <a:ln w="28575" cap="rnd">
              <a:solidFill>
                <a:srgbClr val="FF0000"/>
              </a:solidFill>
              <a:round/>
            </a:ln>
            <a:effectLst/>
          </c:spPr>
          <c:marker>
            <c:symbol val="circle"/>
            <c:size val="5"/>
            <c:spPr>
              <a:solidFill>
                <a:schemeClr val="tx1"/>
              </a:solidFill>
              <a:ln w="9525">
                <a:solidFill>
                  <a:schemeClr val="accent5"/>
                </a:solidFill>
              </a:ln>
              <a:effectLst/>
            </c:spPr>
          </c:marker>
          <c:cat>
            <c:numRef>
              <c:f>Sheet1!$J$52:$J$56</c:f>
              <c:numCache>
                <c:formatCode>General</c:formatCode>
                <c:ptCount val="5"/>
                <c:pt idx="0">
                  <c:v>0</c:v>
                </c:pt>
                <c:pt idx="1">
                  <c:v>5</c:v>
                </c:pt>
                <c:pt idx="2">
                  <c:v>10</c:v>
                </c:pt>
                <c:pt idx="3">
                  <c:v>15</c:v>
                </c:pt>
                <c:pt idx="4">
                  <c:v>20</c:v>
                </c:pt>
              </c:numCache>
            </c:numRef>
          </c:cat>
          <c:val>
            <c:numRef>
              <c:f>Sheet1!$O$52:$O$56</c:f>
              <c:numCache>
                <c:formatCode>0.00_);[Red]\(0.00\)</c:formatCode>
                <c:ptCount val="5"/>
                <c:pt idx="0">
                  <c:v>90.470588235294102</c:v>
                </c:pt>
                <c:pt idx="1">
                  <c:v>88.823529411764696</c:v>
                </c:pt>
                <c:pt idx="2">
                  <c:v>86.531764705882395</c:v>
                </c:pt>
                <c:pt idx="3">
                  <c:v>86.088235294117695</c:v>
                </c:pt>
                <c:pt idx="4">
                  <c:v>84.426470588235304</c:v>
                </c:pt>
              </c:numCache>
            </c:numRef>
          </c:val>
          <c:smooth val="0"/>
          <c:extLst>
            <c:ext xmlns:c16="http://schemas.microsoft.com/office/drawing/2014/chart" uri="{C3380CC4-5D6E-409C-BE32-E72D297353CC}">
              <c16:uniqueId val="{00000004-9580-4902-B7E4-419DC31B66FA}"/>
            </c:ext>
          </c:extLst>
        </c:ser>
        <c:dLbls>
          <c:showLegendKey val="0"/>
          <c:showVal val="0"/>
          <c:showCatName val="0"/>
          <c:showSerName val="0"/>
          <c:showPercent val="0"/>
          <c:showBubbleSize val="0"/>
        </c:dLbls>
        <c:marker val="1"/>
        <c:smooth val="0"/>
        <c:axId val="1937481311"/>
        <c:axId val="1937480895"/>
      </c:lineChart>
      <c:catAx>
        <c:axId val="1937481311"/>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zh-CN" sz="1200" b="1" i="0" u="none" strike="noStrike" baseline="0" dirty="0" smtClean="0"/>
                  <a:t>Percentage of Corrupted Pixels(%)</a:t>
                </a:r>
                <a:endParaRPr lang="zh-CN" sz="1200" b="1" dirty="0"/>
              </a:p>
            </c:rich>
          </c:tx>
          <c:layout>
            <c:manualLayout>
              <c:xMode val="edge"/>
              <c:yMode val="edge"/>
              <c:x val="0.25564676290463689"/>
              <c:y val="0.90972222222222221"/>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crossAx val="1937480895"/>
        <c:crosses val="autoZero"/>
        <c:auto val="1"/>
        <c:lblAlgn val="ctr"/>
        <c:lblOffset val="100"/>
        <c:noMultiLvlLbl val="0"/>
      </c:catAx>
      <c:valAx>
        <c:axId val="1937480895"/>
        <c:scaling>
          <c:orientation val="minMax"/>
          <c:min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zh-CN" sz="1200" b="1" i="0" baseline="0">
                    <a:effectLst/>
                  </a:rPr>
                  <a:t>Accuracy(%)</a:t>
                </a:r>
                <a:endParaRPr lang="zh-CN" altLang="zh-CN" sz="1200">
                  <a:effectLst/>
                </a:endParaRPr>
              </a:p>
            </c:rich>
          </c:tx>
          <c:layout>
            <c:manualLayout>
              <c:xMode val="edge"/>
              <c:yMode val="edge"/>
              <c:x val="1.6666666666666666E-2"/>
              <c:y val="0.3393248760571595"/>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crossAx val="1937481311"/>
        <c:crosses val="autoZero"/>
        <c:crossBetween val="between"/>
      </c:valAx>
      <c:spPr>
        <a:noFill/>
        <a:ln>
          <a:noFill/>
        </a:ln>
        <a:effectLst/>
      </c:spPr>
    </c:plotArea>
    <c:legend>
      <c:legendPos val="r"/>
      <c:legendEntry>
        <c:idx val="4"/>
        <c:txPr>
          <a:bodyPr rot="0" spcFirstLastPara="1" vertOverflow="ellipsis" vert="horz" wrap="square" anchor="ctr" anchorCtr="1"/>
          <a:lstStyle/>
          <a:p>
            <a:pPr>
              <a:defRPr sz="9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legendEntry>
      <c:layout>
        <c:manualLayout>
          <c:xMode val="edge"/>
          <c:yMode val="edge"/>
          <c:x val="0.80940201224846897"/>
          <c:y val="0.38793853893263341"/>
          <c:w val="0.17884144814318029"/>
          <c:h val="0.2649450215082918"/>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noFill/>
    <a:ln>
      <a:noFill/>
    </a:ln>
    <a:effectLst/>
  </c:spPr>
  <c:txPr>
    <a:bodyPr/>
    <a:lstStyle/>
    <a:p>
      <a:pPr>
        <a:defRPr>
          <a:solidFill>
            <a:sysClr val="windowText" lastClr="000000"/>
          </a:solidFill>
          <a:latin typeface="Times New Roman" panose="02020603050405020304" pitchFamily="18" charset="0"/>
          <a:cs typeface="Times New Roman" panose="02020603050405020304" pitchFamily="18"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26841-BF6B-4C61-95A7-2DEE8E446261}" type="datetimeFigureOut">
              <a:rPr lang="zh-CN" altLang="en-US" smtClean="0"/>
              <a:t>2019/9/18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8BDAF9-6EFF-4C6C-AF64-DAD7E6F7DEF3}" type="slidenum">
              <a:rPr lang="zh-CN" altLang="en-US" smtClean="0"/>
              <a:t>‹#›</a:t>
            </a:fld>
            <a:endParaRPr lang="zh-CN" altLang="en-US"/>
          </a:p>
        </p:txBody>
      </p:sp>
    </p:spTree>
    <p:extLst>
      <p:ext uri="{BB962C8B-B14F-4D97-AF65-F5344CB8AC3E}">
        <p14:creationId xmlns:p14="http://schemas.microsoft.com/office/powerpoint/2010/main" val="325999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08BDAF9-6EFF-4C6C-AF64-DAD7E6F7DEF3}" type="slidenum">
              <a:rPr lang="zh-CN" altLang="en-US" smtClean="0"/>
              <a:t>1</a:t>
            </a:fld>
            <a:endParaRPr lang="zh-CN" altLang="en-US"/>
          </a:p>
        </p:txBody>
      </p:sp>
    </p:spTree>
    <p:extLst>
      <p:ext uri="{BB962C8B-B14F-4D97-AF65-F5344CB8AC3E}">
        <p14:creationId xmlns:p14="http://schemas.microsoft.com/office/powerpoint/2010/main" val="306072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下面是一些已经完成的实验数据。这里是基于系数矩阵</a:t>
            </a:r>
            <a:r>
              <a:rPr lang="en-US" altLang="zh-CN" dirty="0" smtClean="0"/>
              <a:t>Z</a:t>
            </a:r>
            <a:r>
              <a:rPr lang="zh-CN" altLang="en-US" dirty="0" smtClean="0"/>
              <a:t>构造的亲和矩阵归一化切割算法的实验结果。</a:t>
            </a:r>
            <a:r>
              <a:rPr lang="zh-CN" altLang="en-US" sz="1200" kern="1200" dirty="0" smtClean="0">
                <a:solidFill>
                  <a:schemeClr val="tx1"/>
                </a:solidFill>
                <a:latin typeface="+mn-lt"/>
                <a:ea typeface="+mn-ea"/>
                <a:cs typeface="+mn-cs"/>
              </a:rPr>
              <a:t>以</a:t>
            </a:r>
            <a:r>
              <a:rPr lang="en-US" altLang="zh-CN" sz="1200" kern="1200" dirty="0" smtClean="0">
                <a:solidFill>
                  <a:schemeClr val="tx1"/>
                </a:solidFill>
                <a:latin typeface="+mn-lt"/>
                <a:ea typeface="+mn-ea"/>
                <a:cs typeface="+mn-cs"/>
              </a:rPr>
              <a:t>Hopkins155</a:t>
            </a:r>
            <a:r>
              <a:rPr lang="zh-CN" altLang="en-US" sz="1200" kern="1200" dirty="0" smtClean="0">
                <a:solidFill>
                  <a:schemeClr val="tx1"/>
                </a:solidFill>
                <a:latin typeface="+mn-lt"/>
                <a:ea typeface="+mn-ea"/>
                <a:cs typeface="+mn-cs"/>
              </a:rPr>
              <a:t>这个数据集为例，横坐标是所选用的子数据集的个数，纵坐标代表在这些数据集下的平均正确率。我们可以看到模型的提升性能还是可以的。对于前</a:t>
            </a:r>
            <a:r>
              <a:rPr lang="en-US" altLang="zh-CN" sz="1200" kern="1200" dirty="0" smtClean="0">
                <a:solidFill>
                  <a:schemeClr val="tx1"/>
                </a:solidFill>
                <a:latin typeface="+mn-lt"/>
                <a:ea typeface="+mn-ea"/>
                <a:cs typeface="+mn-cs"/>
              </a:rPr>
              <a:t>10</a:t>
            </a:r>
            <a:r>
              <a:rPr lang="zh-CN" altLang="en-US" sz="1200" kern="1200" dirty="0" smtClean="0">
                <a:solidFill>
                  <a:schemeClr val="tx1"/>
                </a:solidFill>
                <a:latin typeface="+mn-lt"/>
                <a:ea typeface="+mn-ea"/>
                <a:cs typeface="+mn-cs"/>
              </a:rPr>
              <a:t>个数据集，平均提升相较于潜在的低秩表示算法达到了接近</a:t>
            </a:r>
            <a:r>
              <a:rPr lang="en-US" altLang="zh-CN" sz="1200" kern="1200" dirty="0" smtClean="0">
                <a:solidFill>
                  <a:schemeClr val="tx1"/>
                </a:solidFill>
                <a:latin typeface="+mn-lt"/>
                <a:ea typeface="+mn-ea"/>
                <a:cs typeface="+mn-cs"/>
              </a:rPr>
              <a:t>10%</a:t>
            </a:r>
            <a:r>
              <a:rPr lang="zh-CN" altLang="en-US" sz="1200" kern="1200" dirty="0" smtClean="0">
                <a:solidFill>
                  <a:schemeClr val="tx1"/>
                </a:solidFill>
                <a:latin typeface="+mn-lt"/>
                <a:ea typeface="+mn-ea"/>
                <a:cs typeface="+mn-cs"/>
              </a:rPr>
              <a:t>的提升率。在</a:t>
            </a:r>
            <a:r>
              <a:rPr lang="en-US" altLang="zh-CN" sz="1200" kern="1200" dirty="0" smtClean="0">
                <a:solidFill>
                  <a:schemeClr val="tx1"/>
                </a:solidFill>
                <a:latin typeface="+mn-lt"/>
                <a:ea typeface="+mn-ea"/>
                <a:cs typeface="+mn-cs"/>
              </a:rPr>
              <a:t>COIL20</a:t>
            </a:r>
            <a:r>
              <a:rPr lang="zh-CN" altLang="en-US" sz="1200" kern="1200" dirty="0" smtClean="0">
                <a:solidFill>
                  <a:schemeClr val="tx1"/>
                </a:solidFill>
                <a:latin typeface="+mn-lt"/>
                <a:ea typeface="+mn-ea"/>
                <a:cs typeface="+mn-cs"/>
              </a:rPr>
              <a:t>以及</a:t>
            </a:r>
            <a:r>
              <a:rPr lang="en-US" altLang="zh-CN" sz="1200" kern="1200" dirty="0" smtClean="0">
                <a:solidFill>
                  <a:schemeClr val="tx1"/>
                </a:solidFill>
                <a:latin typeface="+mn-lt"/>
                <a:ea typeface="+mn-ea"/>
                <a:cs typeface="+mn-cs"/>
              </a:rPr>
              <a:t>YALEB</a:t>
            </a:r>
            <a:r>
              <a:rPr lang="zh-CN" altLang="en-US" sz="1200" kern="1200" dirty="0" smtClean="0">
                <a:solidFill>
                  <a:schemeClr val="tx1"/>
                </a:solidFill>
                <a:latin typeface="+mn-lt"/>
                <a:ea typeface="+mn-ea"/>
                <a:cs typeface="+mn-cs"/>
              </a:rPr>
              <a:t>数据库上的效果也还可以，不过这里的纵坐标变成了类别数</a:t>
            </a:r>
          </a:p>
          <a:p>
            <a:endParaRPr lang="zh-CN" altLang="en-US" dirty="0"/>
          </a:p>
        </p:txBody>
      </p:sp>
      <p:sp>
        <p:nvSpPr>
          <p:cNvPr id="4" name="灯片编号占位符 3"/>
          <p:cNvSpPr>
            <a:spLocks noGrp="1"/>
          </p:cNvSpPr>
          <p:nvPr>
            <p:ph type="sldNum" sz="quarter" idx="10"/>
          </p:nvPr>
        </p:nvSpPr>
        <p:spPr/>
        <p:txBody>
          <a:bodyPr/>
          <a:lstStyle/>
          <a:p>
            <a:fld id="{408BDAF9-6EFF-4C6C-AF64-DAD7E6F7DEF3}" type="slidenum">
              <a:rPr lang="zh-CN" altLang="en-US" smtClean="0"/>
              <a:t>10</a:t>
            </a:fld>
            <a:endParaRPr lang="zh-CN" altLang="en-US"/>
          </a:p>
        </p:txBody>
      </p:sp>
    </p:spTree>
    <p:extLst>
      <p:ext uri="{BB962C8B-B14F-4D97-AF65-F5344CB8AC3E}">
        <p14:creationId xmlns:p14="http://schemas.microsoft.com/office/powerpoint/2010/main" val="1187096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这里是利用生成的显著性特征来做的</a:t>
            </a:r>
            <a:r>
              <a:rPr lang="en-US" altLang="zh-CN" dirty="0" smtClean="0"/>
              <a:t>K</a:t>
            </a:r>
            <a:r>
              <a:rPr lang="zh-CN" altLang="en-US" dirty="0" smtClean="0"/>
              <a:t>近邻实验。左侧是不同算法在不同类别数下的实验结果，该结果是在训练集测试集随机选取</a:t>
            </a:r>
            <a:r>
              <a:rPr lang="en-US" altLang="zh-CN" dirty="0" smtClean="0"/>
              <a:t>20</a:t>
            </a:r>
            <a:r>
              <a:rPr lang="zh-CN" altLang="en-US" dirty="0" smtClean="0"/>
              <a:t>次得到的平均识别率。右侧是选取了</a:t>
            </a:r>
            <a:r>
              <a:rPr lang="en-US" altLang="zh-CN" dirty="0" smtClean="0"/>
              <a:t>10</a:t>
            </a:r>
            <a:r>
              <a:rPr lang="zh-CN" altLang="en-US" dirty="0" smtClean="0"/>
              <a:t>类的</a:t>
            </a:r>
            <a:r>
              <a:rPr lang="en-US" altLang="zh-CN" dirty="0" smtClean="0"/>
              <a:t>YALE-B</a:t>
            </a:r>
            <a:r>
              <a:rPr lang="zh-CN" altLang="en-US" dirty="0" smtClean="0"/>
              <a:t>数据集，进行的鲁棒性检测实验。横坐标为损坏像素百分比。我们可以看到模型稳定性还是可以的。</a:t>
            </a:r>
            <a:endParaRPr lang="zh-CN" altLang="en-US" dirty="0"/>
          </a:p>
        </p:txBody>
      </p:sp>
      <p:sp>
        <p:nvSpPr>
          <p:cNvPr id="4" name="灯片编号占位符 3"/>
          <p:cNvSpPr>
            <a:spLocks noGrp="1"/>
          </p:cNvSpPr>
          <p:nvPr>
            <p:ph type="sldNum" sz="quarter" idx="10"/>
          </p:nvPr>
        </p:nvSpPr>
        <p:spPr/>
        <p:txBody>
          <a:bodyPr/>
          <a:lstStyle/>
          <a:p>
            <a:fld id="{408BDAF9-6EFF-4C6C-AF64-DAD7E6F7DEF3}" type="slidenum">
              <a:rPr lang="zh-CN" altLang="en-US" smtClean="0"/>
              <a:t>11</a:t>
            </a:fld>
            <a:endParaRPr lang="zh-CN" altLang="en-US"/>
          </a:p>
        </p:txBody>
      </p:sp>
    </p:spTree>
    <p:extLst>
      <p:ext uri="{BB962C8B-B14F-4D97-AF65-F5344CB8AC3E}">
        <p14:creationId xmlns:p14="http://schemas.microsoft.com/office/powerpoint/2010/main" val="3506790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4030193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zh-CN" altLang="en-US" dirty="0" smtClean="0"/>
              <a:t>，图像</a:t>
            </a:r>
            <a:r>
              <a:rPr lang="zh-CN" altLang="en-US" dirty="0" smtClean="0"/>
              <a:t>的有效表示在许多图像处理任务中起关键作用，例如图像聚类，视频背景前景分离，图像分类和图像压缩等。</a:t>
            </a:r>
          </a:p>
          <a:p>
            <a:endParaRPr lang="zh-CN" altLang="en-US" dirty="0" smtClean="0"/>
          </a:p>
          <a:p>
            <a:r>
              <a:rPr lang="zh-CN" altLang="en-US" dirty="0" smtClean="0"/>
              <a:t>在模式分析和信号处理中，一个潜在的原则是数据通常包含某种类型的结构，可以实现智能表示和处理。 众所周知的（线性）子空间可能是最常见的选择，主要是因为它们易于计算并且在实际应用中通常是有效的。 已知几种类型的视觉数据，例如运动，面部和纹理，通过子空间很好地表征。</a:t>
            </a:r>
          </a:p>
          <a:p>
            <a:endParaRPr lang="zh-CN" altLang="en-US" dirty="0" smtClean="0"/>
          </a:p>
          <a:p>
            <a:r>
              <a:rPr lang="zh-CN" altLang="en-US" dirty="0" smtClean="0"/>
              <a:t>因此，子空间方法近年来备受关注。</a:t>
            </a:r>
            <a:endParaRPr lang="zh-CN" altLang="en-US" dirty="0"/>
          </a:p>
        </p:txBody>
      </p:sp>
      <p:sp>
        <p:nvSpPr>
          <p:cNvPr id="4" name="灯片编号占位符 3"/>
          <p:cNvSpPr>
            <a:spLocks noGrp="1"/>
          </p:cNvSpPr>
          <p:nvPr>
            <p:ph type="sldNum" sz="quarter" idx="10"/>
          </p:nvPr>
        </p:nvSpPr>
        <p:spPr/>
        <p:txBody>
          <a:bodyPr/>
          <a:lstStyle/>
          <a:p>
            <a:fld id="{5072DDB7-492C-491F-94E5-57C9E15EA321}" type="slidenum">
              <a:rPr lang="zh-CN" altLang="en-US" smtClean="0"/>
              <a:t>2</a:t>
            </a:fld>
            <a:endParaRPr lang="zh-CN" altLang="en-US"/>
          </a:p>
        </p:txBody>
      </p:sp>
    </p:spTree>
    <p:extLst>
      <p:ext uri="{BB962C8B-B14F-4D97-AF65-F5344CB8AC3E}">
        <p14:creationId xmlns:p14="http://schemas.microsoft.com/office/powerpoint/2010/main" val="463622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广泛使用的子空间方法中主成分分析（</a:t>
            </a:r>
            <a:r>
              <a:rPr lang="en-US" altLang="zh-CN" dirty="0" smtClean="0"/>
              <a:t>PCA</a:t>
            </a:r>
            <a:r>
              <a:rPr lang="zh-CN" altLang="en-US" dirty="0" smtClean="0"/>
              <a:t>）方法和鲁棒主成分分析（</a:t>
            </a:r>
            <a:r>
              <a:rPr lang="en-US" altLang="zh-CN" dirty="0" smtClean="0"/>
              <a:t>RPCA</a:t>
            </a:r>
            <a:r>
              <a:rPr lang="zh-CN" altLang="en-US" dirty="0" smtClean="0"/>
              <a:t>）方法基本上都是基于这样的假设：数据是从一个低秩子空间中提取到的。他们通过寻找这个原始的子空间，并将数据进行投影从而获得原始数据更有效地表示。</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然而，在实际情况中，数据很少能由单个子空间进行很好地描述。更为</a:t>
            </a:r>
            <a:r>
              <a:rPr lang="zh-CN" altLang="en-US" sz="1200" kern="1200" dirty="0" smtClean="0">
                <a:solidFill>
                  <a:schemeClr val="tx1"/>
                </a:solidFill>
                <a:latin typeface="+mn-lt"/>
                <a:ea typeface="+mn-ea"/>
                <a:cs typeface="+mn-cs"/>
              </a:rPr>
              <a:t>合理的模型是将数据视为位于几个子空间附近，也就是说数据被视为从几个低秩子空间的混合中提取的样本。</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而当数据来自多个子空间的并集，像主成分分析</a:t>
            </a:r>
            <a:r>
              <a:rPr lang="en-US" altLang="zh-CN" dirty="0" smtClean="0"/>
              <a:t>/</a:t>
            </a:r>
            <a:r>
              <a:rPr lang="zh-CN" altLang="en-US" dirty="0" smtClean="0"/>
              <a:t>鲁棒主成分分析等方法实际上是将数据视为从单个子空间中采样得到的，而单个的</a:t>
            </a:r>
            <a:r>
              <a:rPr lang="zh-CN" altLang="en-US" dirty="0" smtClean="0"/>
              <a:t>子空间直接被定义</a:t>
            </a:r>
            <a:r>
              <a:rPr lang="zh-CN" altLang="en-US" dirty="0" smtClean="0"/>
              <a:t>为多个子空间的和。在这样的隐含假设下各个子空间的细节没有能得到很好的考虑，因此得到的数据表示可能不准确</a:t>
            </a:r>
            <a:r>
              <a:rPr lang="en-US" altLang="zh-CN" dirty="0" smtClean="0"/>
              <a:t>.</a:t>
            </a:r>
          </a:p>
          <a:p>
            <a:r>
              <a:rPr lang="zh-CN" altLang="en-US" dirty="0" smtClean="0"/>
              <a:t>基于这样的问题，低秩表示方法被提出。通过一个字典</a:t>
            </a:r>
            <a:r>
              <a:rPr lang="en-US" altLang="zh-CN" dirty="0" smtClean="0"/>
              <a:t>A</a:t>
            </a:r>
            <a:r>
              <a:rPr lang="zh-CN" altLang="en-US" dirty="0" smtClean="0"/>
              <a:t>的引用，从而取消了数据来自单个子空间的限定，可以更好的描述真实数据。</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低秩表示（</a:t>
            </a:r>
            <a:r>
              <a:rPr lang="en-US" altLang="zh-CN" dirty="0" smtClean="0"/>
              <a:t>LRR</a:t>
            </a:r>
            <a:r>
              <a:rPr lang="zh-CN" altLang="en-US" dirty="0" smtClean="0"/>
              <a:t>）是探索数据的多子空间结构的有效方法。 通常，是将观察到的数据矩阵本身被选为字典，这是</a:t>
            </a:r>
            <a:r>
              <a:rPr lang="en-US" altLang="zh-CN" dirty="0" smtClean="0"/>
              <a:t>LRR</a:t>
            </a:r>
            <a:r>
              <a:rPr lang="zh-CN" altLang="en-US" dirty="0" smtClean="0"/>
              <a:t>的一个关键方面。</a:t>
            </a:r>
          </a:p>
          <a:p>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08BDAF9-6EFF-4C6C-AF64-DAD7E6F7DEF3}" type="slidenum">
              <a:rPr lang="zh-CN" altLang="en-US" smtClean="0"/>
              <a:t>3</a:t>
            </a:fld>
            <a:endParaRPr lang="zh-CN" altLang="en-US"/>
          </a:p>
        </p:txBody>
      </p:sp>
    </p:spTree>
    <p:extLst>
      <p:ext uri="{BB962C8B-B14F-4D97-AF65-F5344CB8AC3E}">
        <p14:creationId xmlns:p14="http://schemas.microsoft.com/office/powerpoint/2010/main" val="1685521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字典</a:t>
            </a:r>
            <a:r>
              <a:rPr lang="en-US" altLang="zh-CN" dirty="0" smtClean="0"/>
              <a:t>A</a:t>
            </a:r>
            <a:r>
              <a:rPr lang="zh-CN" altLang="en-US" dirty="0" smtClean="0"/>
              <a:t>作为</a:t>
            </a:r>
            <a:r>
              <a:rPr lang="zh-CN" altLang="en-US" dirty="0" smtClean="0"/>
              <a:t>表征子空间的参数，需要满足一定的要求：为了能够表示底层子空间，字典必须包含从子空间中采样的足够数据向量</a:t>
            </a:r>
            <a:r>
              <a:rPr lang="zh-CN" altLang="en-US" dirty="0" smtClean="0"/>
              <a:t>。为了</a:t>
            </a:r>
            <a:r>
              <a:rPr lang="zh-CN" altLang="en-US" dirty="0" smtClean="0"/>
              <a:t>能保证数据实现稳健的分割，低秩表示要求字典中有足够的无噪声数据（只有一部分被破坏）。</a:t>
            </a:r>
            <a:endParaRPr lang="en-US" altLang="zh-CN" dirty="0" smtClean="0"/>
          </a:p>
          <a:p>
            <a:endParaRPr lang="en-US" altLang="zh-CN" dirty="0" smtClean="0"/>
          </a:p>
          <a:p>
            <a:r>
              <a:rPr lang="zh-CN" altLang="en-US" dirty="0" smtClean="0"/>
              <a:t>因此，当采样数据不充分或被严重损坏时，将观察到的数据矩阵本身被选为字典，这样的策略可能会降低算法的性能。</a:t>
            </a:r>
            <a:endParaRPr lang="en-US" altLang="zh-CN" dirty="0" smtClean="0"/>
          </a:p>
          <a:p>
            <a:r>
              <a:rPr lang="zh-CN" altLang="en-US" dirty="0" smtClean="0"/>
              <a:t>基于此问题，潜在的低秩表示模型被提出。</a:t>
            </a:r>
            <a:r>
              <a:rPr lang="zh-CN" altLang="en-US" sz="1200" kern="1200" dirty="0" smtClean="0">
                <a:solidFill>
                  <a:schemeClr val="tx1"/>
                </a:solidFill>
                <a:latin typeface="+mn-lt"/>
                <a:ea typeface="+mn-ea"/>
                <a:cs typeface="+mn-cs"/>
              </a:rPr>
              <a:t>在该模型中，当选择字典时，同时考虑观察到的数据和未观察到的隐藏数据两部分来作为表征子空间的字典。虽然未观察到的数据无法获取，但可以通过低秩恢复，来使得模型受到这种隐藏效应的影响。</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最终的模型表达式中通过恢复低秩成分</a:t>
            </a:r>
            <a:r>
              <a:rPr lang="en-US" altLang="zh-CN" sz="1200" kern="1200" dirty="0" smtClean="0">
                <a:solidFill>
                  <a:schemeClr val="tx1"/>
                </a:solidFill>
                <a:latin typeface="+mn-lt"/>
                <a:ea typeface="+mn-ea"/>
                <a:cs typeface="+mn-cs"/>
              </a:rPr>
              <a:t>L</a:t>
            </a:r>
            <a:r>
              <a:rPr lang="zh-CN" altLang="en-US" sz="1200" kern="1200" dirty="0" smtClean="0">
                <a:solidFill>
                  <a:schemeClr val="tx1"/>
                </a:solidFill>
                <a:latin typeface="+mn-lt"/>
                <a:ea typeface="+mn-ea"/>
                <a:cs typeface="+mn-cs"/>
              </a:rPr>
              <a:t>，使得另一低秩成分</a:t>
            </a:r>
            <a:r>
              <a:rPr lang="en-US" altLang="zh-CN" sz="1200" kern="1200" dirty="0" smtClean="0">
                <a:solidFill>
                  <a:schemeClr val="tx1"/>
                </a:solidFill>
                <a:latin typeface="+mn-lt"/>
                <a:ea typeface="+mn-ea"/>
                <a:cs typeface="+mn-cs"/>
              </a:rPr>
              <a:t>Z</a:t>
            </a:r>
            <a:r>
              <a:rPr lang="zh-CN" altLang="en-US" sz="1200" kern="1200" dirty="0" smtClean="0">
                <a:solidFill>
                  <a:schemeClr val="tx1"/>
                </a:solidFill>
                <a:latin typeface="+mn-lt"/>
                <a:ea typeface="+mn-ea"/>
                <a:cs typeface="+mn-cs"/>
              </a:rPr>
              <a:t>从中受益，防止因采样不足模型无法正常求解。</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08BDAF9-6EFF-4C6C-AF64-DAD7E6F7DEF3}" type="slidenum">
              <a:rPr lang="zh-CN" altLang="en-US" smtClean="0"/>
              <a:t>4</a:t>
            </a:fld>
            <a:endParaRPr lang="zh-CN" altLang="en-US"/>
          </a:p>
        </p:txBody>
      </p:sp>
    </p:spTree>
    <p:extLst>
      <p:ext uri="{BB962C8B-B14F-4D97-AF65-F5344CB8AC3E}">
        <p14:creationId xmlns:p14="http://schemas.microsoft.com/office/powerpoint/2010/main" val="92124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𝑋</a:t>
            </a:r>
            <a:r>
              <a:rPr lang="en-US" altLang="zh-CN" dirty="0" smtClean="0"/>
              <a:t>_</a:t>
            </a:r>
            <a:r>
              <a:rPr lang="zh-CN" altLang="en-US" dirty="0" smtClean="0"/>
              <a:t>𝑂，𝑋</a:t>
            </a:r>
            <a:r>
              <a:rPr lang="en-US" altLang="zh-CN" dirty="0" smtClean="0"/>
              <a:t>_</a:t>
            </a:r>
            <a:r>
              <a:rPr lang="zh-CN" altLang="en-US" dirty="0" smtClean="0"/>
              <a:t>𝐻从同一组低秩子空间中采样，因此它们在某些属性中非常相似。</a:t>
            </a:r>
            <a:endParaRPr lang="en-US" altLang="zh-CN" dirty="0" smtClean="0"/>
          </a:p>
          <a:p>
            <a:r>
              <a:rPr lang="zh-CN" altLang="en-US" dirty="0" smtClean="0"/>
              <a:t>我们可以使用观察到的数据𝑋</a:t>
            </a:r>
            <a:r>
              <a:rPr lang="en-US" altLang="zh-CN" dirty="0" smtClean="0"/>
              <a:t>_</a:t>
            </a:r>
            <a:r>
              <a:rPr lang="zh-CN" altLang="en-US" dirty="0" smtClean="0"/>
              <a:t>𝑂来获取空间，然后将两部分数据同时投射到空间进行处理，然后我们就可以建立两者之间的连接，</a:t>
            </a:r>
            <a:r>
              <a:rPr lang="zh-CN" altLang="en-US" dirty="0" smtClean="0"/>
              <a:t>这样使得模型</a:t>
            </a:r>
            <a:r>
              <a:rPr lang="zh-CN" altLang="en-US" dirty="0" smtClean="0"/>
              <a:t>的</a:t>
            </a:r>
            <a:r>
              <a:rPr lang="zh-CN" altLang="en-US" dirty="0" smtClean="0"/>
              <a:t>隐藏效应得到更好的发挥。</a:t>
            </a:r>
            <a:endParaRPr lang="en-US" altLang="zh-CN" dirty="0" smtClean="0"/>
          </a:p>
          <a:p>
            <a:r>
              <a:rPr lang="zh-CN" altLang="en-US" dirty="0" smtClean="0"/>
              <a:t>低秩表示模型和潜伏低秩表示模型仅依赖于</a:t>
            </a:r>
            <a:r>
              <a:rPr lang="zh-CN" altLang="en-US" dirty="0" smtClean="0"/>
              <a:t>处理位于</a:t>
            </a:r>
            <a:r>
              <a:rPr lang="zh-CN" altLang="en-US" dirty="0" smtClean="0"/>
              <a:t>欧几里德空间中的数据的特征信息。</a:t>
            </a:r>
            <a:endParaRPr lang="en-US" altLang="zh-CN" dirty="0" smtClean="0"/>
          </a:p>
          <a:p>
            <a:r>
              <a:rPr lang="zh-CN" altLang="en-US" dirty="0" smtClean="0"/>
              <a:t>我们还可以使用非</a:t>
            </a:r>
            <a:r>
              <a:rPr lang="zh-CN" altLang="en-US" dirty="0" smtClean="0"/>
              <a:t>欧空间</a:t>
            </a:r>
            <a:r>
              <a:rPr lang="zh-CN" altLang="en-US" dirty="0" smtClean="0"/>
              <a:t>中的局部结构信息来增强低秩表示组件的表征和辨别能力。</a:t>
            </a:r>
            <a:endParaRPr lang="zh-CN" altLang="en-US" dirty="0"/>
          </a:p>
        </p:txBody>
      </p:sp>
      <p:sp>
        <p:nvSpPr>
          <p:cNvPr id="4" name="灯片编号占位符 3"/>
          <p:cNvSpPr>
            <a:spLocks noGrp="1"/>
          </p:cNvSpPr>
          <p:nvPr>
            <p:ph type="sldNum" sz="quarter" idx="10"/>
          </p:nvPr>
        </p:nvSpPr>
        <p:spPr/>
        <p:txBody>
          <a:bodyPr/>
          <a:lstStyle/>
          <a:p>
            <a:fld id="{5072DDB7-492C-491F-94E5-57C9E15EA321}" type="slidenum">
              <a:rPr lang="zh-CN" altLang="en-US" smtClean="0"/>
              <a:t>5</a:t>
            </a:fld>
            <a:endParaRPr lang="zh-CN" altLang="en-US"/>
          </a:p>
        </p:txBody>
      </p:sp>
    </p:spTree>
    <p:extLst>
      <p:ext uri="{BB962C8B-B14F-4D97-AF65-F5344CB8AC3E}">
        <p14:creationId xmlns:p14="http://schemas.microsoft.com/office/powerpoint/2010/main" val="2352095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因此，我们使用观测数据𝑋</a:t>
            </a:r>
            <a:r>
              <a:rPr lang="en-US" altLang="zh-CN" dirty="0" smtClean="0"/>
              <a:t>_</a:t>
            </a:r>
            <a:r>
              <a:rPr lang="zh-CN" altLang="en-US" dirty="0" smtClean="0"/>
              <a:t>𝑂构建图谱滤波器作为共用的子空间，并将其应用</a:t>
            </a:r>
            <a:r>
              <a:rPr lang="zh-CN" altLang="en-US" dirty="0" smtClean="0"/>
              <a:t>于隐藏数据𝑋</a:t>
            </a:r>
            <a:r>
              <a:rPr lang="en-US" altLang="zh-CN" dirty="0" smtClean="0"/>
              <a:t>_</a:t>
            </a:r>
            <a:r>
              <a:rPr lang="zh-CN" altLang="en-US" dirty="0" smtClean="0"/>
              <a:t>𝐻上：</a:t>
            </a:r>
            <a:endParaRPr lang="en-US" altLang="zh-CN" dirty="0" smtClean="0"/>
          </a:p>
          <a:p>
            <a:r>
              <a:rPr lang="zh-CN" altLang="en-US" dirty="0" smtClean="0"/>
              <a:t>模型表达式如图中所示。</a:t>
            </a:r>
            <a:endParaRPr lang="en-US" altLang="zh-CN" dirty="0" smtClean="0"/>
          </a:p>
          <a:p>
            <a:endParaRPr lang="en-US" altLang="zh-CN" dirty="0" smtClean="0"/>
          </a:p>
          <a:p>
            <a:r>
              <a:rPr lang="zh-CN" altLang="en-US" dirty="0" smtClean="0"/>
              <a:t>一个信号通过谱图滤波器后，通过</a:t>
            </a:r>
            <a:r>
              <a:rPr lang="zh-CN" altLang="en-US" dirty="0" smtClean="0"/>
              <a:t>𝐾</a:t>
            </a:r>
            <a:r>
              <a:rPr lang="en-US" altLang="zh-CN" dirty="0" smtClean="0"/>
              <a:t>^</a:t>
            </a:r>
            <a:r>
              <a:rPr lang="zh-CN" altLang="en-US" dirty="0" smtClean="0"/>
              <a:t>𝑡</a:t>
            </a:r>
            <a:r>
              <a:rPr lang="en-US" altLang="zh-CN" dirty="0" smtClean="0"/>
              <a:t>ℎ</a:t>
            </a:r>
            <a:r>
              <a:rPr lang="zh-CN" altLang="en-US" dirty="0" smtClean="0"/>
              <a:t>阶</a:t>
            </a:r>
            <a:r>
              <a:rPr lang="en-US" altLang="zh-CN" dirty="0" err="1" smtClean="0"/>
              <a:t>Chebyshev</a:t>
            </a:r>
            <a:r>
              <a:rPr lang="zh-CN" altLang="en-US" dirty="0" smtClean="0"/>
              <a:t>多项式扩展的形式，</a:t>
            </a:r>
            <a:r>
              <a:rPr lang="zh-CN" altLang="en-US" dirty="0" smtClean="0"/>
              <a:t>每个矩阵被重建为其自己的</a:t>
            </a:r>
            <a:r>
              <a:rPr lang="en-US" altLang="zh-CN" dirty="0" smtClean="0"/>
              <a:t>k</a:t>
            </a:r>
            <a:r>
              <a:rPr lang="zh-CN" altLang="en-US" dirty="0" smtClean="0"/>
              <a:t>级图结构知识的加权组合。</a:t>
            </a:r>
            <a:endParaRPr lang="en-US" altLang="zh-CN" dirty="0" smtClean="0"/>
          </a:p>
          <a:p>
            <a:r>
              <a:rPr lang="zh-CN" altLang="en-US" dirty="0" smtClean="0"/>
              <a:t>因此使用图谱滤波器作为共享子空间，不仅使得投影后两部分数据的联系更加相近，同时又使得两个低秩成分都受益于几何信息的</a:t>
            </a:r>
            <a:r>
              <a:rPr lang="zh-CN" altLang="en-US" dirty="0" smtClean="0"/>
              <a:t>作用，同时满足了我们的需求。</a:t>
            </a:r>
            <a:endParaRPr lang="en-US" altLang="zh-CN" dirty="0" smtClean="0"/>
          </a:p>
          <a:p>
            <a:r>
              <a:rPr lang="zh-CN" altLang="en-US" dirty="0" smtClean="0"/>
              <a:t>同时</a:t>
            </a:r>
            <a:r>
              <a:rPr lang="en-US" altLang="zh-CN" dirty="0" smtClean="0"/>
              <a:t>k</a:t>
            </a:r>
            <a:r>
              <a:rPr lang="zh-CN" altLang="en-US" dirty="0" smtClean="0"/>
              <a:t>级图结构知识与单纯的图正则化方式相比较可以得到更加丰富的结构信息。</a:t>
            </a:r>
            <a:endParaRPr lang="zh-CN" altLang="en-US" dirty="0"/>
          </a:p>
        </p:txBody>
      </p:sp>
      <p:sp>
        <p:nvSpPr>
          <p:cNvPr id="4" name="灯片编号占位符 3"/>
          <p:cNvSpPr>
            <a:spLocks noGrp="1"/>
          </p:cNvSpPr>
          <p:nvPr>
            <p:ph type="sldNum" sz="quarter" idx="10"/>
          </p:nvPr>
        </p:nvSpPr>
        <p:spPr/>
        <p:txBody>
          <a:bodyPr/>
          <a:lstStyle/>
          <a:p>
            <a:fld id="{408BDAF9-6EFF-4C6C-AF64-DAD7E6F7DEF3}" type="slidenum">
              <a:rPr lang="zh-CN" altLang="en-US" smtClean="0"/>
              <a:t>6</a:t>
            </a:fld>
            <a:endParaRPr lang="zh-CN" altLang="en-US"/>
          </a:p>
        </p:txBody>
      </p:sp>
    </p:spTree>
    <p:extLst>
      <p:ext uri="{BB962C8B-B14F-4D97-AF65-F5344CB8AC3E}">
        <p14:creationId xmlns:p14="http://schemas.microsoft.com/office/powerpoint/2010/main" val="931052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这些就是模型的一个简单提出过程。下面讲一下在该模型下所要做的实验。</a:t>
            </a:r>
            <a:endParaRPr lang="en-US" altLang="zh-CN" dirty="0" smtClean="0"/>
          </a:p>
          <a:p>
            <a:r>
              <a:rPr lang="zh-CN" altLang="en-US" dirty="0" smtClean="0"/>
              <a:t>首先介绍一下所使用的数据库。</a:t>
            </a:r>
            <a:endParaRPr lang="en-US" altLang="zh-CN" dirty="0" smtClean="0"/>
          </a:p>
          <a:p>
            <a:r>
              <a:rPr lang="en-US" altLang="zh-CN" dirty="0" smtClean="0"/>
              <a:t>Hopkins </a:t>
            </a:r>
            <a:r>
              <a:rPr lang="en-US" altLang="zh-CN" dirty="0" smtClean="0"/>
              <a:t>155</a:t>
            </a:r>
            <a:r>
              <a:rPr lang="zh-CN" altLang="en-US" dirty="0" smtClean="0"/>
              <a:t>数据集的</a:t>
            </a:r>
            <a:r>
              <a:rPr lang="zh-CN" altLang="en-US" dirty="0" smtClean="0"/>
              <a:t>创建目的是为</a:t>
            </a:r>
            <a:r>
              <a:rPr lang="zh-CN" altLang="en-US" dirty="0" smtClean="0"/>
              <a:t>测试基于特征的运动分割算法提供广泛的基准。 它包含视频序列以及在所有帧中提取和跟踪的功能。 还提供了地面实况分割以用于比较目的。</a:t>
            </a:r>
            <a:endParaRPr lang="en-US" altLang="zh-CN" dirty="0" smtClean="0"/>
          </a:p>
          <a:p>
            <a:r>
              <a:rPr lang="zh-CN" altLang="en-US" dirty="0" smtClean="0"/>
              <a:t>这个数据集共包含</a:t>
            </a:r>
            <a:r>
              <a:rPr lang="en-US" altLang="zh-CN" dirty="0" smtClean="0"/>
              <a:t>155</a:t>
            </a:r>
            <a:r>
              <a:rPr lang="zh-CN" altLang="en-US" dirty="0" smtClean="0"/>
              <a:t>个小型的数据集</a:t>
            </a:r>
            <a:r>
              <a:rPr lang="zh-CN" altLang="en-US" dirty="0" smtClean="0"/>
              <a:t>。其中数据维度、个数、类别数如图中所示。下面是三种序列的一些样本图。</a:t>
            </a:r>
            <a:endParaRPr lang="en-US" altLang="zh-CN" dirty="0" smtClean="0"/>
          </a:p>
          <a:p>
            <a:r>
              <a:rPr lang="zh-CN" altLang="en-US" sz="1200" b="0" i="0" kern="1200" dirty="0" smtClean="0">
                <a:solidFill>
                  <a:schemeClr val="tx1"/>
                </a:solidFill>
                <a:effectLst/>
                <a:latin typeface="+mn-lt"/>
                <a:ea typeface="+mn-ea"/>
                <a:cs typeface="+mn-cs"/>
              </a:rPr>
              <a:t>棋盘序列：此类别包括</a:t>
            </a:r>
            <a:r>
              <a:rPr lang="en-US" altLang="zh-CN" sz="1200" b="0" i="0" kern="1200" dirty="0" smtClean="0">
                <a:solidFill>
                  <a:schemeClr val="tx1"/>
                </a:solidFill>
                <a:effectLst/>
                <a:latin typeface="+mn-lt"/>
                <a:ea typeface="+mn-ea"/>
                <a:cs typeface="+mn-cs"/>
              </a:rPr>
              <a:t>104</a:t>
            </a:r>
            <a:r>
              <a:rPr lang="zh-CN" altLang="en-US" sz="1200" b="0" i="0" kern="1200" dirty="0" smtClean="0">
                <a:solidFill>
                  <a:schemeClr val="tx1"/>
                </a:solidFill>
                <a:effectLst/>
                <a:latin typeface="+mn-lt"/>
                <a:ea typeface="+mn-ea"/>
                <a:cs typeface="+mn-cs"/>
              </a:rPr>
              <a:t>个在受控条件下使用手持相机拍摄的室内场景序列。 对象上的棋盘图案用于确保大量跟踪点。</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交通序列：</a:t>
            </a:r>
            <a:r>
              <a:rPr lang="zh-CN" altLang="en-US" sz="1200" b="0" i="0" kern="1200" dirty="0" smtClean="0">
                <a:solidFill>
                  <a:schemeClr val="tx1"/>
                </a:solidFill>
                <a:effectLst/>
                <a:latin typeface="+mn-lt"/>
                <a:ea typeface="+mn-ea"/>
                <a:cs typeface="+mn-cs"/>
              </a:rPr>
              <a:t>此类别包括由移动手持相机拍摄的</a:t>
            </a:r>
            <a:r>
              <a:rPr lang="en-US" altLang="zh-CN" sz="1200" b="0" i="0" kern="1200" dirty="0" smtClean="0">
                <a:solidFill>
                  <a:schemeClr val="tx1"/>
                </a:solidFill>
                <a:effectLst/>
                <a:latin typeface="+mn-lt"/>
                <a:ea typeface="+mn-ea"/>
                <a:cs typeface="+mn-cs"/>
              </a:rPr>
              <a:t>38</a:t>
            </a:r>
            <a:r>
              <a:rPr lang="zh-CN" altLang="en-US" sz="1200" b="0" i="0" kern="1200" dirty="0" smtClean="0">
                <a:solidFill>
                  <a:schemeClr val="tx1"/>
                </a:solidFill>
                <a:effectLst/>
                <a:latin typeface="+mn-lt"/>
                <a:ea typeface="+mn-ea"/>
                <a:cs typeface="+mn-cs"/>
              </a:rPr>
              <a:t>个室外交通场景序列。</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其他（关节</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非关节序列）：此类别包含</a:t>
            </a:r>
            <a:r>
              <a:rPr lang="en-US" altLang="zh-CN" sz="1200" b="0" i="0" kern="1200" dirty="0" smtClean="0">
                <a:solidFill>
                  <a:schemeClr val="tx1"/>
                </a:solidFill>
                <a:effectLst/>
                <a:latin typeface="+mn-lt"/>
                <a:ea typeface="+mn-ea"/>
                <a:cs typeface="+mn-cs"/>
              </a:rPr>
              <a:t>13</a:t>
            </a:r>
            <a:r>
              <a:rPr lang="zh-CN" altLang="en-US" sz="1200" b="0" i="0" kern="1200" dirty="0" smtClean="0">
                <a:solidFill>
                  <a:schemeClr val="tx1"/>
                </a:solidFill>
                <a:effectLst/>
                <a:latin typeface="+mn-lt"/>
                <a:ea typeface="+mn-ea"/>
                <a:cs typeface="+mn-cs"/>
              </a:rPr>
              <a:t>个序列，显示受关节，头部和面部运动，人行走等约束的运动。</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08BDAF9-6EFF-4C6C-AF64-DAD7E6F7DEF3}" type="slidenum">
              <a:rPr lang="zh-CN" altLang="en-US" smtClean="0"/>
              <a:t>7</a:t>
            </a:fld>
            <a:endParaRPr lang="zh-CN" altLang="en-US"/>
          </a:p>
        </p:txBody>
      </p:sp>
    </p:spTree>
    <p:extLst>
      <p:ext uri="{BB962C8B-B14F-4D97-AF65-F5344CB8AC3E}">
        <p14:creationId xmlns:p14="http://schemas.microsoft.com/office/powerpoint/2010/main" val="197478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然后是一些较为常用的 物体、人脸、数字数据集。这里是它们的一些示例图片。</a:t>
            </a:r>
            <a:endParaRPr lang="zh-CN" altLang="en-US" dirty="0"/>
          </a:p>
        </p:txBody>
      </p:sp>
      <p:sp>
        <p:nvSpPr>
          <p:cNvPr id="4" name="灯片编号占位符 3"/>
          <p:cNvSpPr>
            <a:spLocks noGrp="1"/>
          </p:cNvSpPr>
          <p:nvPr>
            <p:ph type="sldNum" sz="quarter" idx="10"/>
          </p:nvPr>
        </p:nvSpPr>
        <p:spPr/>
        <p:txBody>
          <a:bodyPr/>
          <a:lstStyle/>
          <a:p>
            <a:fld id="{408BDAF9-6EFF-4C6C-AF64-DAD7E6F7DEF3}" type="slidenum">
              <a:rPr lang="zh-CN" altLang="en-US" smtClean="0"/>
              <a:t>8</a:t>
            </a:fld>
            <a:endParaRPr lang="zh-CN" altLang="en-US"/>
          </a:p>
        </p:txBody>
      </p:sp>
    </p:spTree>
    <p:extLst>
      <p:ext uri="{BB962C8B-B14F-4D97-AF65-F5344CB8AC3E}">
        <p14:creationId xmlns:p14="http://schemas.microsoft.com/office/powerpoint/2010/main" val="3663413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实验主要可以分为三个部分，来检验该模型的性能。第一部分是借助系数矩阵</a:t>
            </a:r>
            <a:r>
              <a:rPr lang="en-US" altLang="zh-CN" dirty="0" smtClean="0"/>
              <a:t>Z</a:t>
            </a:r>
            <a:r>
              <a:rPr lang="zh-CN" altLang="en-US" dirty="0" smtClean="0"/>
              <a:t>来进行实验，验证低秩成分</a:t>
            </a:r>
            <a:r>
              <a:rPr lang="en-US" altLang="zh-CN" dirty="0" smtClean="0"/>
              <a:t>Z</a:t>
            </a:r>
            <a:r>
              <a:rPr lang="zh-CN" altLang="en-US" dirty="0" smtClean="0"/>
              <a:t>的性能。主要通过两组实验。一是系数矩阵</a:t>
            </a:r>
            <a:r>
              <a:rPr lang="en-US" altLang="zh-CN" dirty="0" smtClean="0"/>
              <a:t>Z</a:t>
            </a:r>
            <a:r>
              <a:rPr lang="zh-CN" altLang="en-US" dirty="0" smtClean="0"/>
              <a:t>的可视化。通过人为构造低秩子空间并从中采样得到数据来进行实验</a:t>
            </a:r>
            <a:r>
              <a:rPr lang="zh-CN" altLang="en-US" dirty="0" smtClean="0"/>
              <a:t>，进行可视化操作，测试</a:t>
            </a:r>
            <a:r>
              <a:rPr lang="en-US" altLang="zh-CN" dirty="0" smtClean="0"/>
              <a:t>Z</a:t>
            </a:r>
            <a:r>
              <a:rPr lang="zh-CN" altLang="en-US" dirty="0" smtClean="0"/>
              <a:t>的效果。二是借助矩阵</a:t>
            </a:r>
            <a:r>
              <a:rPr lang="en-US" altLang="zh-CN" dirty="0" smtClean="0"/>
              <a:t>Z</a:t>
            </a:r>
            <a:r>
              <a:rPr lang="zh-CN" altLang="en-US" dirty="0" smtClean="0"/>
              <a:t>构造亲和矩阵，然后利用谱聚类的方法对样本数据进行分割。在这里我们选用的是归一化切割的谱聚类方法。比较的方法有：归一化切割、稀疏表示、低秩表示以及潜在的低秩表示</a:t>
            </a:r>
            <a:endParaRPr lang="en-US" altLang="zh-CN" dirty="0" smtClean="0"/>
          </a:p>
          <a:p>
            <a:r>
              <a:rPr lang="zh-CN" altLang="en-US" dirty="0" smtClean="0"/>
              <a:t>第二部分是利用低秩表示也就是主特征部分代替原始数据进行实验操作。我们这里选用的方法是</a:t>
            </a:r>
            <a:r>
              <a:rPr lang="en-US" altLang="zh-CN" dirty="0" smtClean="0"/>
              <a:t>k</a:t>
            </a:r>
            <a:r>
              <a:rPr lang="zh-CN" altLang="en-US" dirty="0" smtClean="0"/>
              <a:t>均值聚类。比较的方法有：</a:t>
            </a:r>
            <a:r>
              <a:rPr lang="en-US" altLang="zh-CN" dirty="0" smtClean="0"/>
              <a:t>K</a:t>
            </a:r>
            <a:r>
              <a:rPr lang="zh-CN" altLang="en-US" dirty="0" smtClean="0"/>
              <a:t>均值聚类、主成分分析、鲁棒主成分分析、低秩表示以及潜在的低秩表示</a:t>
            </a:r>
            <a:endParaRPr lang="en-US" altLang="zh-CN" dirty="0" smtClean="0"/>
          </a:p>
          <a:p>
            <a:r>
              <a:rPr lang="zh-CN" altLang="en-US" dirty="0" smtClean="0"/>
              <a:t>第三部分是利用另一组低秩成分也就是显著特征进行实验。借助图像分类算法来验证改成分的性能</a:t>
            </a:r>
            <a:r>
              <a:rPr lang="zh-CN" altLang="en-US" dirty="0" smtClean="0"/>
              <a:t>。此处选用</a:t>
            </a:r>
            <a:r>
              <a:rPr lang="zh-CN" altLang="en-US" dirty="0" smtClean="0"/>
              <a:t>的</a:t>
            </a:r>
            <a:r>
              <a:rPr lang="en-US" altLang="zh-CN" dirty="0" smtClean="0"/>
              <a:t>k</a:t>
            </a:r>
            <a:r>
              <a:rPr lang="zh-CN" altLang="en-US" dirty="0" smtClean="0"/>
              <a:t>近邻算法。比较的方法有：</a:t>
            </a:r>
            <a:r>
              <a:rPr lang="en-US" altLang="zh-CN" dirty="0" smtClean="0"/>
              <a:t>K</a:t>
            </a:r>
            <a:r>
              <a:rPr lang="zh-CN" altLang="en-US" dirty="0" smtClean="0"/>
              <a:t>近邻、主成分分析、鲁棒主成分分析以及潜在的低秩表示</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除此之外，通过对数据人为引入噪声，进行实验来验证两种低秩成分的鲁棒性。</a:t>
            </a:r>
            <a:endParaRPr lang="zh-CN" altLang="en-US" dirty="0"/>
          </a:p>
        </p:txBody>
      </p:sp>
      <p:sp>
        <p:nvSpPr>
          <p:cNvPr id="4" name="灯片编号占位符 3"/>
          <p:cNvSpPr>
            <a:spLocks noGrp="1"/>
          </p:cNvSpPr>
          <p:nvPr>
            <p:ph type="sldNum" sz="quarter" idx="10"/>
          </p:nvPr>
        </p:nvSpPr>
        <p:spPr/>
        <p:txBody>
          <a:bodyPr/>
          <a:lstStyle/>
          <a:p>
            <a:fld id="{408BDAF9-6EFF-4C6C-AF64-DAD7E6F7DEF3}" type="slidenum">
              <a:rPr lang="zh-CN" altLang="en-US" smtClean="0"/>
              <a:t>9</a:t>
            </a:fld>
            <a:endParaRPr lang="zh-CN" altLang="en-US"/>
          </a:p>
        </p:txBody>
      </p:sp>
    </p:spTree>
    <p:extLst>
      <p:ext uri="{BB962C8B-B14F-4D97-AF65-F5344CB8AC3E}">
        <p14:creationId xmlns:p14="http://schemas.microsoft.com/office/powerpoint/2010/main" val="1848919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D836806-C18A-467C-90F7-650CD3B09410}"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B3126F-A16D-4976-91F2-2D9CDB918EA9}" type="slidenum">
              <a:rPr lang="zh-CN" altLang="en-US" smtClean="0"/>
              <a:t>‹#›</a:t>
            </a:fld>
            <a:endParaRPr lang="zh-CN" altLang="en-US"/>
          </a:p>
        </p:txBody>
      </p:sp>
    </p:spTree>
    <p:extLst>
      <p:ext uri="{BB962C8B-B14F-4D97-AF65-F5344CB8AC3E}">
        <p14:creationId xmlns:p14="http://schemas.microsoft.com/office/powerpoint/2010/main" val="3503630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6806-C18A-467C-90F7-650CD3B09410}"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B3126F-A16D-4976-91F2-2D9CDB918EA9}" type="slidenum">
              <a:rPr lang="zh-CN" altLang="en-US" smtClean="0"/>
              <a:t>‹#›</a:t>
            </a:fld>
            <a:endParaRPr lang="zh-CN" altLang="en-US"/>
          </a:p>
        </p:txBody>
      </p:sp>
    </p:spTree>
    <p:extLst>
      <p:ext uri="{BB962C8B-B14F-4D97-AF65-F5344CB8AC3E}">
        <p14:creationId xmlns:p14="http://schemas.microsoft.com/office/powerpoint/2010/main" val="1747314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6806-C18A-467C-90F7-650CD3B09410}"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B3126F-A16D-4976-91F2-2D9CDB918EA9}" type="slidenum">
              <a:rPr lang="zh-CN" altLang="en-US" smtClean="0"/>
              <a:t>‹#›</a:t>
            </a:fld>
            <a:endParaRPr lang="zh-CN" altLang="en-US"/>
          </a:p>
        </p:txBody>
      </p:sp>
    </p:spTree>
    <p:extLst>
      <p:ext uri="{BB962C8B-B14F-4D97-AF65-F5344CB8AC3E}">
        <p14:creationId xmlns:p14="http://schemas.microsoft.com/office/powerpoint/2010/main" val="2698634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6806-C18A-467C-90F7-650CD3B09410}"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B3126F-A16D-4976-91F2-2D9CDB918EA9}" type="slidenum">
              <a:rPr lang="zh-CN" altLang="en-US" smtClean="0"/>
              <a:t>‹#›</a:t>
            </a:fld>
            <a:endParaRPr lang="zh-CN" altLang="en-US"/>
          </a:p>
        </p:txBody>
      </p:sp>
    </p:spTree>
    <p:extLst>
      <p:ext uri="{BB962C8B-B14F-4D97-AF65-F5344CB8AC3E}">
        <p14:creationId xmlns:p14="http://schemas.microsoft.com/office/powerpoint/2010/main" val="67116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D836806-C18A-467C-90F7-650CD3B09410}"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B3126F-A16D-4976-91F2-2D9CDB918EA9}" type="slidenum">
              <a:rPr lang="zh-CN" altLang="en-US" smtClean="0"/>
              <a:t>‹#›</a:t>
            </a:fld>
            <a:endParaRPr lang="zh-CN" altLang="en-US"/>
          </a:p>
        </p:txBody>
      </p:sp>
    </p:spTree>
    <p:extLst>
      <p:ext uri="{BB962C8B-B14F-4D97-AF65-F5344CB8AC3E}">
        <p14:creationId xmlns:p14="http://schemas.microsoft.com/office/powerpoint/2010/main" val="139839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D836806-C18A-467C-90F7-650CD3B09410}" type="datetimeFigureOut">
              <a:rPr lang="zh-CN" altLang="en-US" smtClean="0"/>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B3126F-A16D-4976-91F2-2D9CDB918EA9}" type="slidenum">
              <a:rPr lang="zh-CN" altLang="en-US" smtClean="0"/>
              <a:t>‹#›</a:t>
            </a:fld>
            <a:endParaRPr lang="zh-CN" altLang="en-US"/>
          </a:p>
        </p:txBody>
      </p:sp>
    </p:spTree>
    <p:extLst>
      <p:ext uri="{BB962C8B-B14F-4D97-AF65-F5344CB8AC3E}">
        <p14:creationId xmlns:p14="http://schemas.microsoft.com/office/powerpoint/2010/main" val="28305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D836806-C18A-467C-90F7-650CD3B09410}" type="datetimeFigureOut">
              <a:rPr lang="zh-CN" altLang="en-US" smtClean="0"/>
              <a:t>2019/9/18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B3126F-A16D-4976-91F2-2D9CDB918EA9}" type="slidenum">
              <a:rPr lang="zh-CN" altLang="en-US" smtClean="0"/>
              <a:t>‹#›</a:t>
            </a:fld>
            <a:endParaRPr lang="zh-CN" altLang="en-US"/>
          </a:p>
        </p:txBody>
      </p:sp>
    </p:spTree>
    <p:extLst>
      <p:ext uri="{BB962C8B-B14F-4D97-AF65-F5344CB8AC3E}">
        <p14:creationId xmlns:p14="http://schemas.microsoft.com/office/powerpoint/2010/main" val="1684671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D836806-C18A-467C-90F7-650CD3B09410}" type="datetimeFigureOut">
              <a:rPr lang="zh-CN" altLang="en-US" smtClean="0"/>
              <a:t>2019/9/18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B3126F-A16D-4976-91F2-2D9CDB918EA9}" type="slidenum">
              <a:rPr lang="zh-CN" altLang="en-US" smtClean="0"/>
              <a:t>‹#›</a:t>
            </a:fld>
            <a:endParaRPr lang="zh-CN" altLang="en-US"/>
          </a:p>
        </p:txBody>
      </p:sp>
    </p:spTree>
    <p:extLst>
      <p:ext uri="{BB962C8B-B14F-4D97-AF65-F5344CB8AC3E}">
        <p14:creationId xmlns:p14="http://schemas.microsoft.com/office/powerpoint/2010/main" val="283098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836806-C18A-467C-90F7-650CD3B09410}" type="datetimeFigureOut">
              <a:rPr lang="zh-CN" altLang="en-US" smtClean="0"/>
              <a:t>2019/9/18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B3126F-A16D-4976-91F2-2D9CDB918EA9}" type="slidenum">
              <a:rPr lang="zh-CN" altLang="en-US" smtClean="0"/>
              <a:t>‹#›</a:t>
            </a:fld>
            <a:endParaRPr lang="zh-CN" altLang="en-US"/>
          </a:p>
        </p:txBody>
      </p:sp>
    </p:spTree>
    <p:extLst>
      <p:ext uri="{BB962C8B-B14F-4D97-AF65-F5344CB8AC3E}">
        <p14:creationId xmlns:p14="http://schemas.microsoft.com/office/powerpoint/2010/main" val="175955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D836806-C18A-467C-90F7-650CD3B09410}" type="datetimeFigureOut">
              <a:rPr lang="zh-CN" altLang="en-US" smtClean="0"/>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B3126F-A16D-4976-91F2-2D9CDB918EA9}" type="slidenum">
              <a:rPr lang="zh-CN" altLang="en-US" smtClean="0"/>
              <a:t>‹#›</a:t>
            </a:fld>
            <a:endParaRPr lang="zh-CN" altLang="en-US"/>
          </a:p>
        </p:txBody>
      </p:sp>
    </p:spTree>
    <p:extLst>
      <p:ext uri="{BB962C8B-B14F-4D97-AF65-F5344CB8AC3E}">
        <p14:creationId xmlns:p14="http://schemas.microsoft.com/office/powerpoint/2010/main" val="1791390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D836806-C18A-467C-90F7-650CD3B09410}" type="datetimeFigureOut">
              <a:rPr lang="zh-CN" altLang="en-US" smtClean="0"/>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B3126F-A16D-4976-91F2-2D9CDB918EA9}" type="slidenum">
              <a:rPr lang="zh-CN" altLang="en-US" smtClean="0"/>
              <a:t>‹#›</a:t>
            </a:fld>
            <a:endParaRPr lang="zh-CN" altLang="en-US"/>
          </a:p>
        </p:txBody>
      </p:sp>
    </p:spTree>
    <p:extLst>
      <p:ext uri="{BB962C8B-B14F-4D97-AF65-F5344CB8AC3E}">
        <p14:creationId xmlns:p14="http://schemas.microsoft.com/office/powerpoint/2010/main" val="161888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36806-C18A-467C-90F7-650CD3B09410}" type="datetimeFigureOut">
              <a:rPr lang="zh-CN" altLang="en-US" smtClean="0"/>
              <a:t>2019/9/18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3126F-A16D-4976-91F2-2D9CDB918EA9}" type="slidenum">
              <a:rPr lang="zh-CN" altLang="en-US" smtClean="0"/>
              <a:t>‹#›</a:t>
            </a:fld>
            <a:endParaRPr lang="zh-CN" altLang="en-US"/>
          </a:p>
        </p:txBody>
      </p:sp>
    </p:spTree>
    <p:extLst>
      <p:ext uri="{BB962C8B-B14F-4D97-AF65-F5344CB8AC3E}">
        <p14:creationId xmlns:p14="http://schemas.microsoft.com/office/powerpoint/2010/main" val="3945374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6.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12"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jpeg"/><Relationship Id="rId11" Type="http://schemas.openxmlformats.org/officeDocument/2006/relationships/image" Target="../media/image16.jpg"/><Relationship Id="rId5" Type="http://schemas.openxmlformats.org/officeDocument/2006/relationships/image" Target="../media/image10.jpe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64226" y="1875749"/>
            <a:ext cx="7598231" cy="2062103"/>
          </a:xfrm>
          <a:prstGeom prst="rect">
            <a:avLst/>
          </a:prstGeom>
        </p:spPr>
        <p:txBody>
          <a:bodyPr wrap="square">
            <a:spAutoFit/>
          </a:bodyPr>
          <a:lstStyle/>
          <a:p>
            <a:pPr algn="ctr"/>
            <a:r>
              <a:rPr lang="zh-CN" altLang="en-US" sz="3200" b="1" dirty="0">
                <a:latin typeface="Times New Roman" panose="02020603050405020304" pitchFamily="18" charset="0"/>
                <a:cs typeface="Times New Roman" panose="02020603050405020304" pitchFamily="18" charset="0"/>
              </a:rPr>
              <a:t>Latent Low-Rank Representation </a:t>
            </a:r>
            <a:endParaRPr lang="en-US" altLang="zh-CN" sz="3200" b="1" dirty="0" smtClean="0">
              <a:latin typeface="Times New Roman" panose="02020603050405020304" pitchFamily="18" charset="0"/>
              <a:cs typeface="Times New Roman" panose="02020603050405020304" pitchFamily="18" charset="0"/>
            </a:endParaRPr>
          </a:p>
          <a:p>
            <a:pPr algn="ctr"/>
            <a:r>
              <a:rPr lang="zh-CN" altLang="en-US" sz="3200" b="1" dirty="0" smtClean="0">
                <a:latin typeface="Times New Roman" panose="02020603050405020304" pitchFamily="18" charset="0"/>
                <a:cs typeface="Times New Roman" panose="02020603050405020304" pitchFamily="18" charset="0"/>
              </a:rPr>
              <a:t>via </a:t>
            </a:r>
            <a:r>
              <a:rPr lang="zh-CN" altLang="en-US" sz="3200" b="1" dirty="0">
                <a:latin typeface="Times New Roman" panose="02020603050405020304" pitchFamily="18" charset="0"/>
                <a:cs typeface="Times New Roman" panose="02020603050405020304" pitchFamily="18" charset="0"/>
              </a:rPr>
              <a:t>Graph Spectral </a:t>
            </a:r>
            <a:r>
              <a:rPr lang="zh-CN" altLang="en-US" sz="3200" b="1" dirty="0" smtClean="0">
                <a:latin typeface="Times New Roman" panose="02020603050405020304" pitchFamily="18" charset="0"/>
                <a:cs typeface="Times New Roman" panose="02020603050405020304" pitchFamily="18" charset="0"/>
              </a:rPr>
              <a:t>Filter</a:t>
            </a:r>
            <a:endParaRPr lang="en-US" altLang="zh-CN" sz="3200" b="1" dirty="0" smtClean="0">
              <a:latin typeface="Times New Roman" panose="02020603050405020304" pitchFamily="18" charset="0"/>
              <a:cs typeface="Times New Roman" panose="02020603050405020304" pitchFamily="18" charset="0"/>
            </a:endParaRPr>
          </a:p>
          <a:p>
            <a:pPr algn="ctr"/>
            <a:r>
              <a:rPr lang="zh-CN" altLang="en-US" sz="3200" b="1" dirty="0" smtClean="0">
                <a:latin typeface="Times New Roman" panose="02020603050405020304" pitchFamily="18" charset="0"/>
                <a:cs typeface="Times New Roman" panose="02020603050405020304" pitchFamily="18" charset="0"/>
              </a:rPr>
              <a:t> </a:t>
            </a:r>
            <a:r>
              <a:rPr lang="zh-CN" altLang="en-US" sz="3200" b="1" dirty="0">
                <a:latin typeface="Times New Roman" panose="02020603050405020304" pitchFamily="18" charset="0"/>
                <a:cs typeface="Times New Roman" panose="02020603050405020304" pitchFamily="18" charset="0"/>
              </a:rPr>
              <a:t>for Subspace </a:t>
            </a:r>
            <a:r>
              <a:rPr lang="en-US" altLang="zh-CN" sz="3200" b="1" dirty="0" smtClean="0">
                <a:latin typeface="Times New Roman" panose="02020603050405020304" pitchFamily="18" charset="0"/>
                <a:cs typeface="Times New Roman" panose="02020603050405020304" pitchFamily="18" charset="0"/>
              </a:rPr>
              <a:t>S</a:t>
            </a:r>
            <a:r>
              <a:rPr lang="zh-CN" altLang="en-US" sz="3200" b="1" dirty="0" smtClean="0">
                <a:latin typeface="Times New Roman" panose="02020603050405020304" pitchFamily="18" charset="0"/>
                <a:cs typeface="Times New Roman" panose="02020603050405020304" pitchFamily="18" charset="0"/>
              </a:rPr>
              <a:t>egmentation </a:t>
            </a:r>
            <a:r>
              <a:rPr lang="zh-CN" altLang="en-US" sz="3200" b="1" dirty="0">
                <a:latin typeface="Times New Roman" panose="02020603050405020304" pitchFamily="18" charset="0"/>
                <a:cs typeface="Times New Roman" panose="02020603050405020304" pitchFamily="18" charset="0"/>
              </a:rPr>
              <a:t>and </a:t>
            </a:r>
            <a:r>
              <a:rPr lang="en-US" altLang="zh-CN" sz="3200" b="1" dirty="0" smtClean="0">
                <a:latin typeface="Times New Roman" panose="02020603050405020304" pitchFamily="18" charset="0"/>
                <a:cs typeface="Times New Roman" panose="02020603050405020304" pitchFamily="18" charset="0"/>
              </a:rPr>
              <a:t>R</a:t>
            </a:r>
            <a:r>
              <a:rPr lang="zh-CN" altLang="en-US" sz="3200" b="1" dirty="0" smtClean="0">
                <a:latin typeface="Times New Roman" panose="02020603050405020304" pitchFamily="18" charset="0"/>
                <a:cs typeface="Times New Roman" panose="02020603050405020304" pitchFamily="18" charset="0"/>
              </a:rPr>
              <a:t>epresentation</a:t>
            </a:r>
            <a:endParaRPr lang="zh-CN" altLang="en-US" sz="3200" b="1"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9366759" y="5414712"/>
            <a:ext cx="2297151"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Pan </a:t>
            </a:r>
            <a:r>
              <a:rPr lang="en-US" altLang="zh-CN" sz="2400" b="1" dirty="0" err="1" smtClean="0">
                <a:latin typeface="Times New Roman" panose="02020603050405020304" pitchFamily="18" charset="0"/>
                <a:cs typeface="Times New Roman" panose="02020603050405020304" pitchFamily="18" charset="0"/>
              </a:rPr>
              <a:t>Yichen</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29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a:graphicFrameLocks/>
          </p:cNvGraphicFramePr>
          <p:nvPr>
            <p:extLst>
              <p:ext uri="{D42A27DB-BD31-4B8C-83A1-F6EECF244321}">
                <p14:modId xmlns:p14="http://schemas.microsoft.com/office/powerpoint/2010/main" val="150426775"/>
              </p:ext>
            </p:extLst>
          </p:nvPr>
        </p:nvGraphicFramePr>
        <p:xfrm>
          <a:off x="3558610" y="174556"/>
          <a:ext cx="5185176" cy="34225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图表 4"/>
          <p:cNvGraphicFramePr>
            <a:graphicFrameLocks/>
          </p:cNvGraphicFramePr>
          <p:nvPr>
            <p:extLst>
              <p:ext uri="{D42A27DB-BD31-4B8C-83A1-F6EECF244321}">
                <p14:modId xmlns:p14="http://schemas.microsoft.com/office/powerpoint/2010/main" val="912254062"/>
              </p:ext>
            </p:extLst>
          </p:nvPr>
        </p:nvGraphicFramePr>
        <p:xfrm>
          <a:off x="439348" y="3597068"/>
          <a:ext cx="5123252" cy="316926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图表 5"/>
          <p:cNvGraphicFramePr>
            <a:graphicFrameLocks/>
          </p:cNvGraphicFramePr>
          <p:nvPr>
            <p:extLst>
              <p:ext uri="{D42A27DB-BD31-4B8C-83A1-F6EECF244321}">
                <p14:modId xmlns:p14="http://schemas.microsoft.com/office/powerpoint/2010/main" val="981163726"/>
              </p:ext>
            </p:extLst>
          </p:nvPr>
        </p:nvGraphicFramePr>
        <p:xfrm>
          <a:off x="6301988" y="3549512"/>
          <a:ext cx="5140712" cy="3467376"/>
        </p:xfrm>
        <a:graphic>
          <a:graphicData uri="http://schemas.openxmlformats.org/drawingml/2006/chart">
            <c:chart xmlns:c="http://schemas.openxmlformats.org/drawingml/2006/chart" xmlns:r="http://schemas.openxmlformats.org/officeDocument/2006/relationships" r:id="rId5"/>
          </a:graphicData>
        </a:graphic>
      </p:graphicFrame>
      <p:sp>
        <p:nvSpPr>
          <p:cNvPr id="8" name="矩形 7"/>
          <p:cNvSpPr/>
          <p:nvPr/>
        </p:nvSpPr>
        <p:spPr>
          <a:xfrm>
            <a:off x="299055" y="127000"/>
            <a:ext cx="4762842" cy="369332"/>
          </a:xfrm>
          <a:prstGeom prst="rect">
            <a:avLst/>
          </a:prstGeom>
        </p:spPr>
        <p:txBody>
          <a:bodyPr wrap="none">
            <a:spAutoFit/>
          </a:bodyPr>
          <a:lstStyle/>
          <a:p>
            <a:r>
              <a:rPr lang="en-US" altLang="zh-CN" i="1" dirty="0" smtClean="0">
                <a:solidFill>
                  <a:srgbClr val="000000"/>
                </a:solidFill>
                <a:latin typeface="Times New Roman" panose="02020603050405020304" pitchFamily="18" charset="0"/>
              </a:rPr>
              <a:t>Subspace </a:t>
            </a:r>
            <a:r>
              <a:rPr lang="en-US" altLang="zh-CN" i="1" dirty="0">
                <a:solidFill>
                  <a:srgbClr val="000000"/>
                </a:solidFill>
                <a:latin typeface="Times New Roman" panose="02020603050405020304" pitchFamily="18" charset="0"/>
              </a:rPr>
              <a:t>Segmentation- Normalized Cuts(</a:t>
            </a:r>
            <a:r>
              <a:rPr lang="en-US" altLang="zh-CN" i="1" dirty="0" err="1">
                <a:solidFill>
                  <a:srgbClr val="000000"/>
                </a:solidFill>
                <a:latin typeface="Times New Roman" panose="02020603050405020304" pitchFamily="18" charset="0"/>
              </a:rPr>
              <a:t>NCut</a:t>
            </a:r>
            <a:r>
              <a:rPr lang="en-US" altLang="zh-CN" i="1" dirty="0" smtClean="0">
                <a:solidFill>
                  <a:srgbClr val="000000"/>
                </a:solidFill>
                <a:latin typeface="Times New Roman" panose="02020603050405020304" pitchFamily="18" charset="0"/>
              </a:rPr>
              <a:t>)</a:t>
            </a:r>
            <a:r>
              <a:rPr lang="en-US" altLang="zh-CN" i="1" dirty="0" smtClean="0">
                <a:solidFill>
                  <a:srgbClr val="000000"/>
                </a:solidFill>
                <a:latin typeface="Times New Roman" panose="02020603050405020304" pitchFamily="18" charset="0"/>
              </a:rPr>
              <a:t> </a:t>
            </a:r>
            <a:endParaRPr lang="zh-CN" altLang="en-US" dirty="0"/>
          </a:p>
        </p:txBody>
      </p:sp>
    </p:spTree>
    <p:extLst>
      <p:ext uri="{BB962C8B-B14F-4D97-AF65-F5344CB8AC3E}">
        <p14:creationId xmlns:p14="http://schemas.microsoft.com/office/powerpoint/2010/main" val="3161244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2664033258"/>
              </p:ext>
            </p:extLst>
          </p:nvPr>
        </p:nvGraphicFramePr>
        <p:xfrm>
          <a:off x="530784" y="1054827"/>
          <a:ext cx="5679515" cy="3868394"/>
        </p:xfrm>
        <a:graphic>
          <a:graphicData uri="http://schemas.openxmlformats.org/drawingml/2006/chart">
            <c:chart xmlns:c="http://schemas.openxmlformats.org/drawingml/2006/chart" xmlns:r="http://schemas.openxmlformats.org/officeDocument/2006/relationships" r:id="rId3"/>
          </a:graphicData>
        </a:graphic>
      </p:graphicFrame>
      <p:sp>
        <p:nvSpPr>
          <p:cNvPr id="4" name="矩形 3"/>
          <p:cNvSpPr/>
          <p:nvPr/>
        </p:nvSpPr>
        <p:spPr>
          <a:xfrm>
            <a:off x="179737" y="54874"/>
            <a:ext cx="2589170" cy="369332"/>
          </a:xfrm>
          <a:prstGeom prst="rect">
            <a:avLst/>
          </a:prstGeom>
        </p:spPr>
        <p:txBody>
          <a:bodyPr wrap="none">
            <a:spAutoFit/>
          </a:bodyPr>
          <a:lstStyle/>
          <a:p>
            <a:r>
              <a:rPr lang="zh-CN" altLang="en-US" i="1" dirty="0" smtClean="0">
                <a:solidFill>
                  <a:srgbClr val="000000"/>
                </a:solidFill>
                <a:latin typeface="Times New Roman" panose="02020603050405020304" pitchFamily="18" charset="0"/>
              </a:rPr>
              <a:t>Image Recognition </a:t>
            </a:r>
            <a:r>
              <a:rPr lang="en-US" altLang="zh-CN" i="1" dirty="0" smtClean="0">
                <a:solidFill>
                  <a:srgbClr val="000000"/>
                </a:solidFill>
                <a:latin typeface="Times New Roman" panose="02020603050405020304" pitchFamily="18" charset="0"/>
              </a:rPr>
              <a:t>- KNN</a:t>
            </a:r>
          </a:p>
        </p:txBody>
      </p:sp>
      <p:graphicFrame>
        <p:nvGraphicFramePr>
          <p:cNvPr id="5" name="图表 4"/>
          <p:cNvGraphicFramePr>
            <a:graphicFrameLocks/>
          </p:cNvGraphicFramePr>
          <p:nvPr>
            <p:extLst>
              <p:ext uri="{D42A27DB-BD31-4B8C-83A1-F6EECF244321}">
                <p14:modId xmlns:p14="http://schemas.microsoft.com/office/powerpoint/2010/main" val="3254534340"/>
              </p:ext>
            </p:extLst>
          </p:nvPr>
        </p:nvGraphicFramePr>
        <p:xfrm>
          <a:off x="6308500" y="1054827"/>
          <a:ext cx="5681731" cy="3802487"/>
        </p:xfrm>
        <a:graphic>
          <a:graphicData uri="http://schemas.openxmlformats.org/drawingml/2006/chart">
            <c:chart xmlns:c="http://schemas.openxmlformats.org/drawingml/2006/chart" xmlns:r="http://schemas.openxmlformats.org/officeDocument/2006/relationships" r:id="rId4"/>
          </a:graphicData>
        </a:graphic>
      </p:graphicFrame>
      <p:sp>
        <p:nvSpPr>
          <p:cNvPr id="6" name="文本框 5"/>
          <p:cNvSpPr txBox="1"/>
          <p:nvPr/>
        </p:nvSpPr>
        <p:spPr>
          <a:xfrm>
            <a:off x="7005033" y="4923221"/>
            <a:ext cx="4288664" cy="923330"/>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Recognition </a:t>
            </a:r>
            <a:r>
              <a:rPr lang="en-US" altLang="zh-CN" dirty="0">
                <a:latin typeface="Times New Roman" panose="02020603050405020304" pitchFamily="18" charset="0"/>
                <a:cs typeface="Times New Roman" panose="02020603050405020304" pitchFamily="18" charset="0"/>
              </a:rPr>
              <a:t>accuracies </a:t>
            </a:r>
            <a:r>
              <a:rPr lang="en-US" altLang="zh-CN" dirty="0" smtClean="0">
                <a:latin typeface="Times New Roman" panose="02020603050405020304" pitchFamily="18" charset="0"/>
                <a:cs typeface="Times New Roman" panose="02020603050405020304" pitchFamily="18" charset="0"/>
              </a:rPr>
              <a:t>based </a:t>
            </a:r>
            <a:r>
              <a:rPr lang="en-US" altLang="zh-CN" dirty="0">
                <a:latin typeface="Times New Roman" panose="02020603050405020304" pitchFamily="18" charset="0"/>
                <a:cs typeface="Times New Roman" panose="02020603050405020304" pitchFamily="18" charset="0"/>
              </a:rPr>
              <a:t>on </a:t>
            </a:r>
            <a:r>
              <a:rPr lang="en-US" altLang="zh-CN" dirty="0" smtClean="0">
                <a:latin typeface="Times New Roman" panose="02020603050405020304" pitchFamily="18" charset="0"/>
                <a:cs typeface="Times New Roman" panose="02020603050405020304" pitchFamily="18" charset="0"/>
              </a:rPr>
              <a:t>Yale-B dataset of different percentage </a:t>
            </a:r>
            <a:r>
              <a:rPr lang="en-US" altLang="zh-CN" dirty="0">
                <a:latin typeface="Times New Roman" panose="02020603050405020304" pitchFamily="18" charset="0"/>
                <a:cs typeface="Times New Roman" panose="02020603050405020304" pitchFamily="18" charset="0"/>
              </a:rPr>
              <a:t>of </a:t>
            </a:r>
            <a:r>
              <a:rPr lang="en-US" altLang="zh-CN" dirty="0" smtClean="0">
                <a:latin typeface="Times New Roman" panose="02020603050405020304" pitchFamily="18" charset="0"/>
                <a:cs typeface="Times New Roman" panose="02020603050405020304" pitchFamily="18" charset="0"/>
              </a:rPr>
              <a:t>corrupted pixels.</a:t>
            </a:r>
            <a:endParaRPr lang="zh-CN" altLang="en-US" dirty="0">
              <a:latin typeface="Times New Roman" panose="02020603050405020304" pitchFamily="18" charset="0"/>
              <a:cs typeface="Times New Roman" panose="02020603050405020304" pitchFamily="18" charset="0"/>
            </a:endParaRPr>
          </a:p>
        </p:txBody>
      </p:sp>
      <p:sp>
        <p:nvSpPr>
          <p:cNvPr id="7" name="矩形 6"/>
          <p:cNvSpPr/>
          <p:nvPr/>
        </p:nvSpPr>
        <p:spPr>
          <a:xfrm>
            <a:off x="947166" y="5061720"/>
            <a:ext cx="4846749" cy="646331"/>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Recognition accuracies based on </a:t>
            </a:r>
            <a:r>
              <a:rPr lang="en-US" altLang="zh-CN" dirty="0" smtClean="0">
                <a:latin typeface="Times New Roman" panose="02020603050405020304" pitchFamily="18" charset="0"/>
                <a:cs typeface="Times New Roman" panose="02020603050405020304" pitchFamily="18" charset="0"/>
              </a:rPr>
              <a:t>Yale-B </a:t>
            </a:r>
            <a:r>
              <a:rPr lang="en-US" altLang="zh-CN" dirty="0">
                <a:latin typeface="Times New Roman" panose="02020603050405020304" pitchFamily="18" charset="0"/>
                <a:cs typeface="Times New Roman" panose="02020603050405020304" pitchFamily="18" charset="0"/>
              </a:rPr>
              <a:t>dataset of</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different </a:t>
            </a:r>
            <a:r>
              <a:rPr lang="en-US" altLang="zh-CN" dirty="0">
                <a:latin typeface="Times New Roman" panose="02020603050405020304" pitchFamily="18" charset="0"/>
                <a:cs typeface="Times New Roman" panose="02020603050405020304" pitchFamily="18" charset="0"/>
              </a:rPr>
              <a:t>number </a:t>
            </a:r>
            <a:r>
              <a:rPr lang="en-US" altLang="zh-CN" dirty="0">
                <a:latin typeface="Times New Roman" panose="02020603050405020304" pitchFamily="18" charset="0"/>
                <a:cs typeface="Times New Roman" panose="02020603050405020304" pitchFamily="18" charset="0"/>
              </a:rPr>
              <a:t>of </a:t>
            </a:r>
            <a:r>
              <a:rPr lang="en-US" altLang="zh-CN" dirty="0" smtClean="0">
                <a:latin typeface="Times New Roman" panose="02020603050405020304" pitchFamily="18" charset="0"/>
                <a:cs typeface="Times New Roman" panose="02020603050405020304" pitchFamily="18" charset="0"/>
              </a:rPr>
              <a:t>clusters.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814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AEE89B9-A8CA-4DC3-94D2-87ADE999DBC8}"/>
              </a:ext>
            </a:extLst>
          </p:cNvPr>
          <p:cNvSpPr/>
          <p:nvPr/>
        </p:nvSpPr>
        <p:spPr>
          <a:xfrm>
            <a:off x="3280528" y="1800519"/>
            <a:ext cx="5193113" cy="3046988"/>
          </a:xfrm>
          <a:prstGeom prst="rect">
            <a:avLst/>
          </a:prstGeom>
          <a:noFill/>
        </p:spPr>
        <p:txBody>
          <a:bodyPr wrap="square" lIns="91440" tIns="45720" rIns="91440" bIns="45720">
            <a:spAutoFit/>
          </a:bodyPr>
          <a:lstStyle/>
          <a:p>
            <a:pPr algn="ctr">
              <a:defRPr/>
            </a:pPr>
            <a:r>
              <a:rPr lang="en-US" altLang="zh-CN" sz="9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lt"/>
              </a:rPr>
              <a:t>THANK</a:t>
            </a:r>
          </a:p>
          <a:p>
            <a:pPr algn="ctr">
              <a:defRPr/>
            </a:pPr>
            <a:r>
              <a:rPr lang="en-US" altLang="zh-CN" sz="9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lt"/>
              </a:rPr>
              <a:t>YOU</a:t>
            </a:r>
            <a:endParaRPr lang="zh-CN" altLang="en-US" sz="9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3319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50338" y="1012887"/>
            <a:ext cx="8820614" cy="4801314"/>
          </a:xfrm>
          <a:prstGeom prst="rect">
            <a:avLst/>
          </a:prstGeom>
          <a:noFill/>
        </p:spPr>
        <p:txBody>
          <a:bodyPr wrap="square" rtlCol="0">
            <a:spAutoFit/>
          </a:bodyPr>
          <a:lstStyle/>
          <a:p>
            <a:pPr indent="457200" algn="just">
              <a:lnSpc>
                <a:spcPct val="150000"/>
              </a:lnSpc>
            </a:pPr>
            <a:r>
              <a:rPr lang="en-US" altLang="zh-CN" dirty="0" smtClean="0">
                <a:latin typeface="Times New Roman" panose="02020603050405020304" pitchFamily="18" charset="0"/>
                <a:cs typeface="Times New Roman" panose="02020603050405020304" pitchFamily="18" charset="0"/>
              </a:rPr>
              <a:t>It is well known that an efficient representation for </a:t>
            </a:r>
            <a:r>
              <a:rPr lang="en-US" altLang="zh-CN" dirty="0" smtClean="0">
                <a:latin typeface="Times New Roman" panose="02020603050405020304" pitchFamily="18" charset="0"/>
                <a:cs typeface="Times New Roman" panose="02020603050405020304" pitchFamily="18" charset="0"/>
              </a:rPr>
              <a:t>images </a:t>
            </a:r>
            <a:r>
              <a:rPr lang="en-US" altLang="zh-CN" dirty="0" smtClean="0">
                <a:latin typeface="Times New Roman" panose="02020603050405020304" pitchFamily="18" charset="0"/>
                <a:cs typeface="Times New Roman" panose="02020603050405020304" pitchFamily="18" charset="0"/>
              </a:rPr>
              <a:t>plays a key role in many image processing tasks, such as image clustering, video background foreground separation, image classification,  and image compression, etc.</a:t>
            </a:r>
          </a:p>
          <a:p>
            <a:pPr indent="457200" algn="just">
              <a:lnSpc>
                <a:spcPct val="150000"/>
              </a:lnSpc>
            </a:pPr>
            <a:endParaRPr lang="en-US" altLang="zh-CN" dirty="0">
              <a:latin typeface="Times New Roman" panose="02020603050405020304" pitchFamily="18" charset="0"/>
              <a:cs typeface="Times New Roman" panose="02020603050405020304" pitchFamily="18" charset="0"/>
            </a:endParaRPr>
          </a:p>
          <a:p>
            <a:pPr indent="457200" algn="just">
              <a:lnSpc>
                <a:spcPct val="150000"/>
              </a:lnSpc>
            </a:pPr>
            <a:r>
              <a:rPr lang="en-US" altLang="zh-CN" dirty="0" smtClean="0">
                <a:latin typeface="Times New Roman" panose="02020603050405020304" pitchFamily="18" charset="0"/>
                <a:cs typeface="Times New Roman" panose="02020603050405020304" pitchFamily="18" charset="0"/>
              </a:rPr>
              <a:t>In pattern analysis and signal processing, an underlying tenet is that the data often contains some type of structure that enables intelligent representation and processing. The well-known </a:t>
            </a:r>
            <a:r>
              <a:rPr lang="en-US" altLang="zh-CN" sz="2000" dirty="0" smtClean="0">
                <a:solidFill>
                  <a:srgbClr val="FF0000"/>
                </a:solidFill>
                <a:latin typeface="Times New Roman" panose="02020603050405020304" pitchFamily="18" charset="0"/>
                <a:cs typeface="Times New Roman" panose="02020603050405020304" pitchFamily="18" charset="0"/>
              </a:rPr>
              <a:t>(linear) subspaces </a:t>
            </a:r>
            <a:r>
              <a:rPr lang="en-US" altLang="zh-CN" dirty="0" smtClean="0">
                <a:latin typeface="Times New Roman" panose="02020603050405020304" pitchFamily="18" charset="0"/>
                <a:cs typeface="Times New Roman" panose="02020603050405020304" pitchFamily="18" charset="0"/>
              </a:rPr>
              <a:t>are </a:t>
            </a:r>
            <a:r>
              <a:rPr lang="en-US" altLang="zh-CN" dirty="0">
                <a:latin typeface="Times New Roman" panose="02020603050405020304" pitchFamily="18" charset="0"/>
                <a:cs typeface="Times New Roman" panose="02020603050405020304" pitchFamily="18" charset="0"/>
              </a:rPr>
              <a:t>possibly the most common choice, mainly because they </a:t>
            </a:r>
            <a:r>
              <a:rPr lang="en-US" altLang="zh-CN" dirty="0" smtClean="0">
                <a:latin typeface="Times New Roman" panose="02020603050405020304" pitchFamily="18" charset="0"/>
                <a:cs typeface="Times New Roman" panose="02020603050405020304" pitchFamily="18" charset="0"/>
              </a:rPr>
              <a:t>are </a:t>
            </a:r>
            <a:r>
              <a:rPr lang="en-US" altLang="zh-CN" sz="2000" dirty="0" smtClean="0">
                <a:solidFill>
                  <a:srgbClr val="FF0000"/>
                </a:solidFill>
                <a:latin typeface="Times New Roman" panose="02020603050405020304" pitchFamily="18" charset="0"/>
                <a:cs typeface="Times New Roman" panose="02020603050405020304" pitchFamily="18" charset="0"/>
              </a:rPr>
              <a:t>easy to compute </a:t>
            </a:r>
            <a:r>
              <a:rPr lang="en-US" altLang="zh-CN" dirty="0" smtClean="0">
                <a:latin typeface="Times New Roman" panose="02020603050405020304" pitchFamily="18" charset="0"/>
                <a:cs typeface="Times New Roman" panose="02020603050405020304" pitchFamily="18" charset="0"/>
              </a:rPr>
              <a:t>and </a:t>
            </a:r>
            <a:r>
              <a:rPr lang="en-US" altLang="zh-CN" dirty="0">
                <a:latin typeface="Times New Roman" panose="02020603050405020304" pitchFamily="18" charset="0"/>
                <a:cs typeface="Times New Roman" panose="02020603050405020304" pitchFamily="18" charset="0"/>
              </a:rPr>
              <a:t>often </a:t>
            </a:r>
            <a:r>
              <a:rPr lang="en-US" altLang="zh-CN" sz="2000" dirty="0">
                <a:solidFill>
                  <a:srgbClr val="FF0000"/>
                </a:solidFill>
                <a:latin typeface="Times New Roman" panose="02020603050405020304" pitchFamily="18" charset="0"/>
                <a:cs typeface="Times New Roman" panose="02020603050405020304" pitchFamily="18" charset="0"/>
              </a:rPr>
              <a:t>effective in real applications</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Several </a:t>
            </a:r>
            <a:r>
              <a:rPr lang="en-US" altLang="zh-CN" dirty="0">
                <a:latin typeface="Times New Roman" panose="02020603050405020304" pitchFamily="18" charset="0"/>
                <a:cs typeface="Times New Roman" panose="02020603050405020304" pitchFamily="18" charset="0"/>
              </a:rPr>
              <a:t>types of visual data, </a:t>
            </a:r>
            <a:r>
              <a:rPr lang="en-US" altLang="zh-CN" dirty="0" smtClean="0">
                <a:latin typeface="Times New Roman" panose="02020603050405020304" pitchFamily="18" charset="0"/>
                <a:cs typeface="Times New Roman" panose="02020603050405020304" pitchFamily="18" charset="0"/>
              </a:rPr>
              <a:t>such </a:t>
            </a:r>
            <a:r>
              <a:rPr lang="en-US" altLang="zh-CN" dirty="0">
                <a:latin typeface="Times New Roman" panose="02020603050405020304" pitchFamily="18" charset="0"/>
                <a:cs typeface="Times New Roman" panose="02020603050405020304" pitchFamily="18" charset="0"/>
              </a:rPr>
              <a:t>as </a:t>
            </a:r>
            <a:r>
              <a:rPr lang="en-US" altLang="zh-CN" dirty="0" smtClean="0">
                <a:latin typeface="Times New Roman" panose="02020603050405020304" pitchFamily="18" charset="0"/>
                <a:cs typeface="Times New Roman" panose="02020603050405020304" pitchFamily="18" charset="0"/>
              </a:rPr>
              <a:t>motion, face and texture, </a:t>
            </a:r>
            <a:r>
              <a:rPr lang="en-US" altLang="zh-CN" dirty="0">
                <a:latin typeface="Times New Roman" panose="02020603050405020304" pitchFamily="18" charset="0"/>
                <a:cs typeface="Times New Roman" panose="02020603050405020304" pitchFamily="18" charset="0"/>
              </a:rPr>
              <a:t>have been known to be well characterized by subspaces. </a:t>
            </a:r>
            <a:endParaRPr lang="en-US" altLang="zh-CN" dirty="0" smtClean="0">
              <a:latin typeface="Times New Roman" panose="02020603050405020304" pitchFamily="18" charset="0"/>
              <a:cs typeface="Times New Roman" panose="02020603050405020304" pitchFamily="18" charset="0"/>
            </a:endParaRPr>
          </a:p>
          <a:p>
            <a:pPr indent="457200" algn="just">
              <a:lnSpc>
                <a:spcPct val="150000"/>
              </a:lnSpc>
            </a:pPr>
            <a:endParaRPr lang="en-US" altLang="zh-CN" dirty="0" smtClean="0">
              <a:latin typeface="Times New Roman" panose="02020603050405020304" pitchFamily="18" charset="0"/>
              <a:cs typeface="Times New Roman" panose="02020603050405020304" pitchFamily="18" charset="0"/>
            </a:endParaRPr>
          </a:p>
          <a:p>
            <a:pPr indent="457200" algn="just">
              <a:lnSpc>
                <a:spcPct val="150000"/>
              </a:lnSpc>
            </a:pPr>
            <a:r>
              <a:rPr lang="en-US" altLang="zh-CN" dirty="0" smtClean="0">
                <a:latin typeface="Times New Roman" panose="02020603050405020304" pitchFamily="18" charset="0"/>
                <a:cs typeface="Times New Roman" panose="02020603050405020304" pitchFamily="18" charset="0"/>
              </a:rPr>
              <a:t>So </a:t>
            </a:r>
            <a:r>
              <a:rPr lang="en-US" altLang="zh-CN" dirty="0">
                <a:latin typeface="Times New Roman" panose="02020603050405020304" pitchFamily="18" charset="0"/>
                <a:cs typeface="Times New Roman" panose="02020603050405020304" pitchFamily="18" charset="0"/>
              </a:rPr>
              <a:t>the </a:t>
            </a:r>
            <a:r>
              <a:rPr lang="en-US" altLang="zh-CN" sz="2000" dirty="0">
                <a:solidFill>
                  <a:srgbClr val="FF0000"/>
                </a:solidFill>
                <a:latin typeface="Times New Roman" panose="02020603050405020304" pitchFamily="18" charset="0"/>
                <a:cs typeface="Times New Roman" panose="02020603050405020304" pitchFamily="18" charset="0"/>
              </a:rPr>
              <a:t>subspace methods </a:t>
            </a:r>
            <a:r>
              <a:rPr lang="en-US" altLang="zh-CN" dirty="0">
                <a:latin typeface="Times New Roman" panose="02020603050405020304" pitchFamily="18" charset="0"/>
                <a:cs typeface="Times New Roman" panose="02020603050405020304" pitchFamily="18" charset="0"/>
              </a:rPr>
              <a:t>have been gaining much attention in recent years. </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6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p:cNvSpPr/>
              <p:nvPr/>
            </p:nvSpPr>
            <p:spPr>
              <a:xfrm>
                <a:off x="2460170" y="3896168"/>
                <a:ext cx="7242629" cy="518475"/>
              </a:xfrm>
              <a:prstGeom prst="rect">
                <a:avLst/>
              </a:prstGeom>
            </p:spPr>
            <p:txBody>
              <a:bodyPr wrap="square">
                <a:spAutoFit/>
              </a:bodyPr>
              <a:lstStyle/>
              <a:p>
                <a:pPr algn="just">
                  <a:spcAft>
                    <a:spcPts val="0"/>
                  </a:spcAft>
                </a:pPr>
                <a:r>
                  <a:rPr lang="en-US" altLang="zh-CN" sz="20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Low-Rank Representation: </a:t>
                </a:r>
                <a14:m>
                  <m:oMath xmlns:m="http://schemas.openxmlformats.org/officeDocument/2006/math">
                    <m:func>
                      <m:funcPr>
                        <m:ctrlPr>
                          <a:rPr lang="zh-CN" altLang="zh-CN" sz="20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sz="20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limLowPr>
                          <m:e>
                            <m:r>
                              <a:rPr lang="en-US" altLang="zh-CN" sz="20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𝒎𝒊𝒏</m:t>
                            </m:r>
                          </m:e>
                          <m:lim>
                            <m:r>
                              <a:rPr lang="en-US" altLang="zh-CN" sz="20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𝒁</m:t>
                            </m:r>
                            <m:r>
                              <a:rPr lang="en-US" altLang="zh-CN" sz="20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𝑬</m:t>
                            </m:r>
                          </m:lim>
                        </m:limLow>
                      </m:fName>
                      <m:e>
                        <m:sSub>
                          <m:sSubPr>
                            <m:ctrlPr>
                              <a:rPr lang="zh-CN" altLang="zh-CN" sz="20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20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𝒁</m:t>
                                </m:r>
                              </m:e>
                            </m:d>
                          </m:e>
                          <m:sub>
                            <m:r>
                              <a:rPr lang="en-US" altLang="zh-CN" sz="20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sub>
                        </m:sSub>
                        <m:r>
                          <a:rPr lang="en-US" altLang="zh-CN" sz="20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𝝀</m:t>
                            </m:r>
                            <m:d>
                              <m:dPr>
                                <m:begChr m:val="‖"/>
                                <m:endChr m:val="‖"/>
                                <m:ctrlPr>
                                  <a:rPr lang="zh-CN" altLang="zh-CN" sz="20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𝑬</m:t>
                                </m:r>
                              </m:e>
                            </m:d>
                          </m:e>
                          <m:sub>
                            <m:r>
                              <a:rPr lang="en-US" altLang="zh-CN" sz="20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𝜾</m:t>
                            </m:r>
                          </m:sub>
                        </m:sSub>
                      </m:e>
                    </m:func>
                    <m:r>
                      <a:rPr lang="en-US" altLang="zh-CN" sz="20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20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𝒔</m:t>
                    </m:r>
                    <m:r>
                      <a:rPr lang="en-US" altLang="zh-CN" sz="20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𝒕</m:t>
                    </m:r>
                    <m:r>
                      <a:rPr lang="en-US" altLang="zh-CN" sz="20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20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𝑿</m:t>
                    </m:r>
                    <m:r>
                      <a:rPr lang="en-US" altLang="zh-CN" sz="20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1" kern="100"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𝑨</m:t>
                    </m:r>
                    <m:r>
                      <a:rPr lang="en-US" altLang="zh-CN" sz="20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𝒁</m:t>
                    </m:r>
                    <m:r>
                      <a:rPr lang="en-US" altLang="zh-CN" sz="20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𝑬</m:t>
                    </m:r>
                  </m:oMath>
                </a14:m>
                <a:endParaRPr lang="zh-CN" altLang="zh-CN" sz="20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2460170" y="3896168"/>
                <a:ext cx="7242629" cy="518475"/>
              </a:xfrm>
              <a:prstGeom prst="rect">
                <a:avLst/>
              </a:prstGeom>
              <a:blipFill>
                <a:blip r:embed="rId3"/>
                <a:stretch>
                  <a:fillRect l="-926" t="-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863520" y="1190347"/>
                <a:ext cx="3724418" cy="484107"/>
              </a:xfrm>
              <a:prstGeom prst="rect">
                <a:avLst/>
              </a:prstGeom>
            </p:spPr>
            <p:txBody>
              <a:bodyPr wrap="none">
                <a:spAutoFit/>
              </a:bodyPr>
              <a:lstStyle/>
              <a:p>
                <a:pPr algn="ctr">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PCA:  </a:t>
                </a:r>
                <a14:m>
                  <m:oMath xmlns:m="http://schemas.openxmlformats.org/officeDocument/2006/math">
                    <m:func>
                      <m:func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i="1" kern="100">
                                <a:latin typeface="Cambria Math" panose="02040503050406030204" pitchFamily="18" charset="0"/>
                                <a:ea typeface="宋体" panose="02010600030101010101" pitchFamily="2" charset="-122"/>
                                <a:cs typeface="Times New Roman" panose="02020603050405020304" pitchFamily="18" charset="0"/>
                              </a:rPr>
                              <m:t>𝑈</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𝑉</m:t>
                            </m:r>
                          </m:lim>
                        </m:limLow>
                      </m:fName>
                      <m:e>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𝑋</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𝑈𝑉</m:t>
                                </m:r>
                              </m:e>
                            </m:d>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𝐹</m:t>
                            </m:r>
                          </m:sub>
                          <m:sup>
                            <m:r>
                              <a:rPr lang="en-US" altLang="zh-CN" i="1" kern="100">
                                <a:latin typeface="Cambria Math" panose="02040503050406030204" pitchFamily="18" charset="0"/>
                                <a:ea typeface="宋体" panose="02010600030101010101" pitchFamily="2" charset="-122"/>
                                <a:cs typeface="Times New Roman" panose="02020603050405020304" pitchFamily="18" charset="0"/>
                              </a:rPr>
                              <m:t>2</m:t>
                            </m:r>
                          </m:sup>
                        </m:sSubSup>
                      </m:e>
                    </m:func>
                    <m:r>
                      <a:rPr lang="en-US" altLang="zh-CN" kern="100">
                        <a:latin typeface="Cambria Math" panose="02040503050406030204" pitchFamily="18" charset="0"/>
                        <a:ea typeface="宋体" panose="02010600030101010101" pitchFamily="2" charset="-122"/>
                        <a:cs typeface="Times New Roman" panose="02020603050405020304" pitchFamily="18" charset="0"/>
                      </a:rPr>
                      <m:t> </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𝑠</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i="1" kern="100">
                        <a:latin typeface="Cambria Math" panose="02040503050406030204" pitchFamily="18" charset="0"/>
                        <a:ea typeface="宋体" panose="02010600030101010101" pitchFamily="2" charset="-122"/>
                        <a:cs typeface="Times New Roman" panose="02020603050405020304" pitchFamily="18" charset="0"/>
                      </a:rPr>
                      <m:t>.   </m:t>
                    </m:r>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𝑈</m:t>
                        </m:r>
                      </m:e>
                      <m:sup>
                        <m:r>
                          <a:rPr lang="en-US" altLang="zh-CN" i="1" kern="100">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i="1" kern="100">
                        <a:latin typeface="Cambria Math" panose="02040503050406030204" pitchFamily="18" charset="0"/>
                        <a:ea typeface="宋体" panose="02010600030101010101" pitchFamily="2" charset="-122"/>
                        <a:cs typeface="Times New Roman" panose="02020603050405020304" pitchFamily="18" charset="0"/>
                      </a:rPr>
                      <m:t>𝑈</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𝐼</m:t>
                    </m:r>
                  </m:oMath>
                </a14:m>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3863520" y="1190347"/>
                <a:ext cx="3724418" cy="484107"/>
              </a:xfrm>
              <a:prstGeom prst="rect">
                <a:avLst/>
              </a:prstGeom>
              <a:blipFill>
                <a:blip r:embed="rId4"/>
                <a:stretch>
                  <a:fillRect l="-982" t="-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356458" y="1993313"/>
                <a:ext cx="4738541" cy="474169"/>
              </a:xfrm>
              <a:prstGeom prst="rect">
                <a:avLst/>
              </a:prstGeom>
            </p:spPr>
            <p:txBody>
              <a:bodyPr wrap="none">
                <a:spAutoFit/>
              </a:bodyPr>
              <a:lstStyle/>
              <a:p>
                <a:pPr algn="ctr">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Robust PCA: </a:t>
                </a:r>
                <a14:m>
                  <m:oMath xmlns:m="http://schemas.openxmlformats.org/officeDocument/2006/math">
                    <m:func>
                      <m:func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i="1" kern="100">
                                <a:latin typeface="Cambria Math" panose="02040503050406030204" pitchFamily="18" charset="0"/>
                                <a:ea typeface="宋体" panose="02010600030101010101" pitchFamily="2" charset="-122"/>
                                <a:cs typeface="Times New Roman" panose="02020603050405020304" pitchFamily="18" charset="0"/>
                              </a:rPr>
                              <m:t>𝐷</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𝑆</m:t>
                            </m:r>
                          </m:lim>
                        </m:limLow>
                      </m:fName>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𝐷</m:t>
                                </m:r>
                              </m:e>
                            </m:d>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𝜆</m:t>
                            </m:r>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𝑆</m:t>
                                </m:r>
                              </m:e>
                            </m:d>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𝜄</m:t>
                            </m:r>
                          </m:sub>
                        </m:sSub>
                      </m:e>
                    </m:func>
                    <m:r>
                      <a:rPr lang="en-US" altLang="zh-CN"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𝑠</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𝑋</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𝐷</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𝑆</m:t>
                    </m:r>
                  </m:oMath>
                </a14:m>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3356458" y="1993313"/>
                <a:ext cx="4738541" cy="474169"/>
              </a:xfrm>
              <a:prstGeom prst="rect">
                <a:avLst/>
              </a:prstGeom>
              <a:blipFill>
                <a:blip r:embed="rId5"/>
                <a:stretch>
                  <a:fillRect l="-644" t="-7692"/>
                </a:stretch>
              </a:blipFill>
            </p:spPr>
            <p:txBody>
              <a:bodyPr/>
              <a:lstStyle/>
              <a:p>
                <a:r>
                  <a:rPr lang="zh-CN" altLang="en-US">
                    <a:noFill/>
                  </a:rPr>
                  <a:t> </a:t>
                </a:r>
              </a:p>
            </p:txBody>
          </p:sp>
        </mc:Fallback>
      </mc:AlternateContent>
      <p:sp>
        <p:nvSpPr>
          <p:cNvPr id="2" name="矩形 1"/>
          <p:cNvSpPr/>
          <p:nvPr/>
        </p:nvSpPr>
        <p:spPr>
          <a:xfrm>
            <a:off x="2155372" y="670088"/>
            <a:ext cx="7315200" cy="369332"/>
          </a:xfrm>
          <a:prstGeom prst="rect">
            <a:avLst/>
          </a:prstGeom>
        </p:spPr>
        <p:txBody>
          <a:bodyPr wrap="square">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Hypothesis </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data is approximately drawn from a low-rank </a:t>
            </a:r>
            <a:r>
              <a:rPr lang="en-US" altLang="zh-CN" dirty="0" smtClean="0">
                <a:latin typeface="Times New Roman" panose="02020603050405020304" pitchFamily="18" charset="0"/>
                <a:cs typeface="Times New Roman" panose="02020603050405020304" pitchFamily="18" charset="0"/>
              </a:rPr>
              <a:t>subspace.</a:t>
            </a:r>
            <a:endParaRPr lang="zh-CN" altLang="en-US" dirty="0"/>
          </a:p>
        </p:txBody>
      </p:sp>
      <mc:AlternateContent xmlns:mc="http://schemas.openxmlformats.org/markup-compatibility/2006" xmlns:a14="http://schemas.microsoft.com/office/drawing/2010/main">
        <mc:Choice Requires="a14">
          <p:sp>
            <p:nvSpPr>
              <p:cNvPr id="7" name="矩形 6"/>
              <p:cNvSpPr/>
              <p:nvPr/>
            </p:nvSpPr>
            <p:spPr>
              <a:xfrm>
                <a:off x="1590936" y="2686125"/>
                <a:ext cx="8870235" cy="1052789"/>
              </a:xfrm>
              <a:prstGeom prst="rect">
                <a:avLst/>
              </a:prstGeom>
            </p:spPr>
            <p:txBody>
              <a:bodyPr wrap="square">
                <a:spAutoFit/>
              </a:bodyPr>
              <a:lstStyle/>
              <a:p>
                <a:pPr indent="457200">
                  <a:lnSpc>
                    <a:spcPct val="150000"/>
                  </a:lnSpc>
                </a:pPr>
                <a:r>
                  <a:rPr lang="en-US" altLang="zh-CN" dirty="0" smtClean="0">
                    <a:latin typeface="Times New Roman" panose="02020603050405020304" pitchFamily="18" charset="0"/>
                    <a:cs typeface="Times New Roman" panose="02020603050405020304" pitchFamily="18" charset="0"/>
                  </a:rPr>
                  <a:t>When the data is drawn from </a:t>
                </a:r>
                <a:r>
                  <a:rPr lang="en-US" altLang="zh-CN" sz="2000" dirty="0" smtClean="0">
                    <a:solidFill>
                      <a:srgbClr val="FF0000"/>
                    </a:solidFill>
                    <a:latin typeface="Times New Roman" panose="02020603050405020304" pitchFamily="18" charset="0"/>
                    <a:cs typeface="Times New Roman" panose="02020603050405020304" pitchFamily="18" charset="0"/>
                  </a:rPr>
                  <a:t>a union of multiple subspaces</a:t>
                </a:r>
                <a:r>
                  <a:rPr lang="en-US" altLang="zh-CN" dirty="0" smtClean="0">
                    <a:latin typeface="Times New Roman" panose="02020603050405020304" pitchFamily="18" charset="0"/>
                    <a:cs typeface="Times New Roman" panose="02020603050405020304" pitchFamily="18" charset="0"/>
                  </a:rPr>
                  <a:t>, denoted as </a:t>
                </a:r>
                <a14:m>
                  <m:oMath xmlns:m="http://schemas.openxmlformats.org/officeDocument/2006/math">
                    <m:nary>
                      <m:naryPr>
                        <m:chr m:val="⋃"/>
                        <m:ctrlPr>
                          <a:rPr lang="en-US" altLang="zh-CN" i="1">
                            <a:solidFill>
                              <a:srgbClr val="FF0000"/>
                            </a:solidFill>
                            <a:latin typeface="Cambria Math" panose="02040503050406030204" pitchFamily="18" charset="0"/>
                            <a:cs typeface="Times New Roman" panose="02020603050405020304" pitchFamily="18" charset="0"/>
                          </a:rPr>
                        </m:ctrlPr>
                      </m:naryPr>
                      <m:sub>
                        <m:r>
                          <m:rPr>
                            <m:brk m:alnAt="23"/>
                          </m:rPr>
                          <a:rPr lang="en-US" altLang="zh-CN" i="1">
                            <a:solidFill>
                              <a:srgbClr val="FF0000"/>
                            </a:solidFill>
                            <a:latin typeface="Cambria Math" panose="02040503050406030204" pitchFamily="18" charset="0"/>
                            <a:cs typeface="Times New Roman" panose="02020603050405020304" pitchFamily="18" charset="0"/>
                          </a:rPr>
                          <m:t>𝑖</m:t>
                        </m:r>
                        <m:r>
                          <a:rPr lang="en-US" altLang="zh-CN" i="1">
                            <a:solidFill>
                              <a:srgbClr val="FF0000"/>
                            </a:solidFill>
                            <a:latin typeface="Cambria Math" panose="02040503050406030204" pitchFamily="18" charset="0"/>
                            <a:cs typeface="Times New Roman" panose="02020603050405020304" pitchFamily="18" charset="0"/>
                          </a:rPr>
                          <m:t>=1</m:t>
                        </m:r>
                      </m:sub>
                      <m:sup>
                        <m:r>
                          <a:rPr lang="en-US" altLang="zh-CN" i="1">
                            <a:solidFill>
                              <a:srgbClr val="FF0000"/>
                            </a:solidFill>
                            <a:latin typeface="Cambria Math" panose="02040503050406030204" pitchFamily="18" charset="0"/>
                            <a:cs typeface="Times New Roman" panose="02020603050405020304" pitchFamily="18" charset="0"/>
                          </a:rPr>
                          <m:t>𝑘</m:t>
                        </m:r>
                      </m:sup>
                      <m:e>
                        <m:sSub>
                          <m:sSubPr>
                            <m:ctrlPr>
                              <a:rPr lang="en-US" altLang="zh-CN" i="1">
                                <a:solidFill>
                                  <a:srgbClr val="FF0000"/>
                                </a:solidFill>
                                <a:latin typeface="Cambria Math" panose="02040503050406030204" pitchFamily="18" charset="0"/>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𝑆</m:t>
                            </m:r>
                          </m:e>
                          <m:sub>
                            <m:r>
                              <a:rPr lang="en-US" altLang="zh-CN" i="1">
                                <a:solidFill>
                                  <a:srgbClr val="FF0000"/>
                                </a:solidFill>
                                <a:latin typeface="Cambria Math" panose="02040503050406030204" pitchFamily="18" charset="0"/>
                                <a:cs typeface="Times New Roman" panose="02020603050405020304" pitchFamily="18" charset="0"/>
                              </a:rPr>
                              <m:t>𝑖</m:t>
                            </m:r>
                          </m:sub>
                        </m:sSub>
                      </m:e>
                    </m:nary>
                  </m:oMath>
                </a14:m>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it actually treats the data as being sampled </a:t>
                </a:r>
                <a:r>
                  <a:rPr lang="en-US" altLang="zh-CN" dirty="0" smtClean="0">
                    <a:solidFill>
                      <a:schemeClr val="tx1"/>
                    </a:solidFill>
                    <a:latin typeface="Times New Roman" panose="02020603050405020304" pitchFamily="18" charset="0"/>
                    <a:cs typeface="Times New Roman" panose="02020603050405020304" pitchFamily="18" charset="0"/>
                  </a:rPr>
                  <a:t>from </a:t>
                </a:r>
                <a:r>
                  <a:rPr lang="en-US" altLang="zh-CN" sz="2000" dirty="0">
                    <a:solidFill>
                      <a:schemeClr val="tx1"/>
                    </a:solidFill>
                    <a:latin typeface="Times New Roman" panose="02020603050405020304" pitchFamily="18" charset="0"/>
                    <a:cs typeface="Times New Roman" panose="02020603050405020304" pitchFamily="18" charset="0"/>
                  </a:rPr>
                  <a:t>a single subspace </a:t>
                </a:r>
                <a:r>
                  <a:rPr lang="en-US" altLang="zh-CN" dirty="0">
                    <a:solidFill>
                      <a:schemeClr val="tx1"/>
                    </a:solidFill>
                    <a:latin typeface="Times New Roman" panose="02020603050405020304" pitchFamily="18" charset="0"/>
                    <a:cs typeface="Times New Roman" panose="02020603050405020304" pitchFamily="18" charset="0"/>
                  </a:rPr>
                  <a:t>defined </a:t>
                </a:r>
                <a:r>
                  <a:rPr lang="en-US" altLang="zh-CN" sz="2000" dirty="0" smtClean="0">
                    <a:solidFill>
                      <a:schemeClr val="tx1"/>
                    </a:solidFill>
                    <a:latin typeface="Times New Roman" panose="02020603050405020304" pitchFamily="18" charset="0"/>
                    <a:cs typeface="Times New Roman" panose="02020603050405020304" pitchFamily="18" charset="0"/>
                  </a:rPr>
                  <a:t>by  </a:t>
                </a:r>
                <a14:m>
                  <m:oMath xmlns:m="http://schemas.openxmlformats.org/officeDocument/2006/math">
                    <m:r>
                      <a:rPr lang="en-US" altLang="zh-CN" sz="2000" b="0" i="1" smtClean="0">
                        <a:solidFill>
                          <a:schemeClr val="tx1"/>
                        </a:solidFill>
                        <a:latin typeface="Cambria Math" panose="02040503050406030204" pitchFamily="18" charset="0"/>
                        <a:cs typeface="Times New Roman" panose="02020603050405020304" pitchFamily="18" charset="0"/>
                      </a:rPr>
                      <m:t>𝑆</m:t>
                    </m:r>
                    <m:r>
                      <a:rPr lang="en-US" altLang="zh-CN" sz="2000" b="0" i="1" smtClean="0">
                        <a:solidFill>
                          <a:schemeClr val="tx1"/>
                        </a:solidFill>
                        <a:latin typeface="Cambria Math" panose="02040503050406030204" pitchFamily="18" charset="0"/>
                        <a:cs typeface="Times New Roman" panose="02020603050405020304" pitchFamily="18" charset="0"/>
                      </a:rPr>
                      <m:t>=</m:t>
                    </m:r>
                    <m:nary>
                      <m:naryPr>
                        <m:chr m:val="∑"/>
                        <m:ctrlPr>
                          <a:rPr lang="en-US" altLang="zh-CN" sz="2000" b="0" i="1" smtClean="0">
                            <a:solidFill>
                              <a:schemeClr val="tx1"/>
                            </a:solidFill>
                            <a:latin typeface="Cambria Math" panose="02040503050406030204" pitchFamily="18" charset="0"/>
                            <a:cs typeface="Times New Roman" panose="02020603050405020304" pitchFamily="18" charset="0"/>
                          </a:rPr>
                        </m:ctrlPr>
                      </m:naryPr>
                      <m:sub>
                        <m:r>
                          <m:rPr>
                            <m:brk m:alnAt="23"/>
                          </m:rPr>
                          <a:rPr lang="en-US" altLang="zh-CN" sz="2000" b="0" i="1" smtClean="0">
                            <a:solidFill>
                              <a:schemeClr val="tx1"/>
                            </a:solidFill>
                            <a:latin typeface="Cambria Math" panose="02040503050406030204" pitchFamily="18" charset="0"/>
                            <a:cs typeface="Times New Roman" panose="02020603050405020304" pitchFamily="18" charset="0"/>
                          </a:rPr>
                          <m:t>𝑖</m:t>
                        </m:r>
                        <m:r>
                          <a:rPr lang="en-US" altLang="zh-CN" sz="2000" b="0" i="1" smtClean="0">
                            <a:solidFill>
                              <a:schemeClr val="tx1"/>
                            </a:solidFill>
                            <a:latin typeface="Cambria Math" panose="02040503050406030204" pitchFamily="18" charset="0"/>
                            <a:cs typeface="Times New Roman" panose="02020603050405020304" pitchFamily="18" charset="0"/>
                          </a:rPr>
                          <m:t>=1</m:t>
                        </m:r>
                      </m:sub>
                      <m:sup>
                        <m:r>
                          <a:rPr lang="en-US" altLang="zh-CN" sz="2000" b="0" i="1" smtClean="0">
                            <a:solidFill>
                              <a:schemeClr val="tx1"/>
                            </a:solidFill>
                            <a:latin typeface="Cambria Math" panose="02040503050406030204" pitchFamily="18" charset="0"/>
                            <a:cs typeface="Times New Roman" panose="02020603050405020304" pitchFamily="18" charset="0"/>
                          </a:rPr>
                          <m:t>𝑘</m:t>
                        </m:r>
                      </m:sup>
                      <m:e>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cs typeface="Times New Roman" panose="02020603050405020304" pitchFamily="18" charset="0"/>
                              </a:rPr>
                              <m:t>𝑆</m:t>
                            </m:r>
                          </m:e>
                          <m:sub>
                            <m:r>
                              <a:rPr lang="en-US" altLang="zh-CN" sz="2000" b="0" i="1" smtClean="0">
                                <a:solidFill>
                                  <a:schemeClr val="tx1"/>
                                </a:solidFill>
                                <a:latin typeface="Cambria Math" panose="02040503050406030204" pitchFamily="18" charset="0"/>
                                <a:cs typeface="Times New Roman" panose="02020603050405020304" pitchFamily="18" charset="0"/>
                              </a:rPr>
                              <m:t>𝑖</m:t>
                            </m:r>
                          </m:sub>
                        </m:sSub>
                      </m:e>
                    </m:nary>
                  </m:oMath>
                </a14:m>
                <a:endParaRPr lang="en-US" altLang="zh-CN" sz="2000" dirty="0" smtClean="0">
                  <a:latin typeface="Times New Roman" panose="02020603050405020304" pitchFamily="18" charset="0"/>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1590936" y="2686125"/>
                <a:ext cx="8870235" cy="1052789"/>
              </a:xfrm>
              <a:prstGeom prst="rect">
                <a:avLst/>
              </a:prstGeom>
              <a:blipFill>
                <a:blip r:embed="rId6"/>
                <a:stretch>
                  <a:fillRect l="-619" t="-19767" r="-69" b="-64535"/>
                </a:stretch>
              </a:blipFill>
            </p:spPr>
            <p:txBody>
              <a:bodyPr/>
              <a:lstStyle/>
              <a:p>
                <a:r>
                  <a:rPr lang="zh-CN" altLang="en-US">
                    <a:noFill/>
                  </a:rPr>
                  <a:t> </a:t>
                </a:r>
              </a:p>
            </p:txBody>
          </p:sp>
        </mc:Fallback>
      </mc:AlternateContent>
      <p:sp>
        <p:nvSpPr>
          <p:cNvPr id="8" name="矩形 7"/>
          <p:cNvSpPr/>
          <p:nvPr/>
        </p:nvSpPr>
        <p:spPr>
          <a:xfrm>
            <a:off x="1644456" y="4373055"/>
            <a:ext cx="8307860" cy="923330"/>
          </a:xfrm>
          <a:prstGeom prst="rect">
            <a:avLst/>
          </a:prstGeom>
        </p:spPr>
        <p:txBody>
          <a:bodyPr wrap="square">
            <a:spAutoFit/>
          </a:bodyPr>
          <a:lstStyle/>
          <a:p>
            <a:pPr indent="457200">
              <a:lnSpc>
                <a:spcPct val="150000"/>
              </a:lnSpc>
            </a:pPr>
            <a:r>
              <a:rPr lang="en-US" altLang="zh-CN" dirty="0">
                <a:latin typeface="Times New Roman" panose="02020603050405020304" pitchFamily="18" charset="0"/>
              </a:rPr>
              <a:t>where A is </a:t>
            </a:r>
            <a:r>
              <a:rPr lang="en-US" altLang="zh-CN" dirty="0" smtClean="0">
                <a:latin typeface="Times New Roman" panose="02020603050405020304" pitchFamily="18" charset="0"/>
              </a:rPr>
              <a:t>a “dictionary” that </a:t>
            </a:r>
            <a:r>
              <a:rPr lang="en-US" altLang="zh-CN" dirty="0">
                <a:latin typeface="Times New Roman" panose="02020603050405020304" pitchFamily="18" charset="0"/>
              </a:rPr>
              <a:t>linearly spans the data </a:t>
            </a:r>
            <a:r>
              <a:rPr lang="en-US" altLang="zh-CN" dirty="0" smtClean="0">
                <a:latin typeface="Times New Roman" panose="02020603050405020304" pitchFamily="18" charset="0"/>
              </a:rPr>
              <a:t>space, Z is the “low-rank representation” of </a:t>
            </a:r>
            <a:r>
              <a:rPr lang="en-US" altLang="zh-CN" dirty="0">
                <a:latin typeface="Times New Roman" panose="02020603050405020304" pitchFamily="18" charset="0"/>
              </a:rPr>
              <a:t>data X with respect to a dictionary A. </a:t>
            </a:r>
            <a:endParaRPr lang="zh-CN" altLang="en-US" dirty="0"/>
          </a:p>
        </p:txBody>
      </p:sp>
      <p:sp>
        <p:nvSpPr>
          <p:cNvPr id="9" name="矩形 8"/>
          <p:cNvSpPr/>
          <p:nvPr/>
        </p:nvSpPr>
        <p:spPr>
          <a:xfrm>
            <a:off x="1644456" y="5364455"/>
            <a:ext cx="9644147" cy="507831"/>
          </a:xfrm>
          <a:prstGeom prst="rect">
            <a:avLst/>
          </a:prstGeom>
        </p:spPr>
        <p:txBody>
          <a:bodyPr wrap="square">
            <a:spAutoFit/>
          </a:bodyPr>
          <a:lstStyle/>
          <a:p>
            <a:pPr indent="457200">
              <a:lnSpc>
                <a:spcPct val="150000"/>
              </a:lnSpc>
            </a:pPr>
            <a:r>
              <a:rPr lang="en-US" altLang="zh-CN" dirty="0" smtClean="0">
                <a:latin typeface="Times New Roman" panose="02020603050405020304" pitchFamily="18" charset="0"/>
              </a:rPr>
              <a:t>Usually, </a:t>
            </a:r>
            <a:r>
              <a:rPr lang="en-US" altLang="zh-CN" dirty="0" smtClean="0">
                <a:solidFill>
                  <a:srgbClr val="FF0000"/>
                </a:solidFill>
                <a:latin typeface="Times New Roman" panose="02020603050405020304" pitchFamily="18" charset="0"/>
              </a:rPr>
              <a:t>the observed data matrix itself </a:t>
            </a:r>
            <a:r>
              <a:rPr lang="en-US" altLang="zh-CN" dirty="0" smtClean="0">
                <a:latin typeface="Times New Roman" panose="02020603050405020304" pitchFamily="18" charset="0"/>
              </a:rPr>
              <a:t>is chosen as </a:t>
            </a:r>
            <a:r>
              <a:rPr lang="en-US" altLang="zh-CN" dirty="0" smtClean="0">
                <a:solidFill>
                  <a:srgbClr val="FF0000"/>
                </a:solidFill>
                <a:latin typeface="Times New Roman" panose="02020603050405020304" pitchFamily="18" charset="0"/>
              </a:rPr>
              <a:t>the dictionary</a:t>
            </a:r>
            <a:r>
              <a:rPr lang="en-US" altLang="zh-CN" dirty="0" smtClean="0">
                <a:latin typeface="Times New Roman" panose="02020603050405020304" pitchFamily="18" charset="0"/>
              </a:rPr>
              <a:t>. </a:t>
            </a:r>
          </a:p>
        </p:txBody>
      </p:sp>
    </p:spTree>
    <p:extLst>
      <p:ext uri="{BB962C8B-B14F-4D97-AF65-F5344CB8AC3E}">
        <p14:creationId xmlns:p14="http://schemas.microsoft.com/office/powerpoint/2010/main" val="68690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2"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60715" y="626492"/>
            <a:ext cx="9786256" cy="2723823"/>
          </a:xfrm>
          <a:prstGeom prst="rect">
            <a:avLst/>
          </a:prstGeom>
        </p:spPr>
        <p:txBody>
          <a:bodyPr wrap="square">
            <a:spAutoFit/>
          </a:bodyPr>
          <a:lstStyle/>
          <a:p>
            <a:pPr indent="457200">
              <a:lnSpc>
                <a:spcPct val="150000"/>
              </a:lnSpc>
            </a:pPr>
            <a:endParaRPr lang="en-US" altLang="zh-CN" dirty="0" smtClean="0">
              <a:latin typeface="Times New Roman" panose="02020603050405020304" pitchFamily="18" charset="0"/>
            </a:endParaRPr>
          </a:p>
          <a:p>
            <a:pPr indent="457200">
              <a:lnSpc>
                <a:spcPct val="150000"/>
              </a:lnSpc>
            </a:pPr>
            <a:r>
              <a:rPr lang="en-US" altLang="zh-CN" dirty="0" smtClean="0">
                <a:latin typeface="Times New Roman" panose="02020603050405020304" pitchFamily="18" charset="0"/>
              </a:rPr>
              <a:t>There are certain assumptions about this approach:</a:t>
            </a:r>
          </a:p>
          <a:p>
            <a:pPr marL="342900" indent="-342900">
              <a:lnSpc>
                <a:spcPct val="150000"/>
              </a:lnSpc>
              <a:buAutoNum type="arabicPeriod"/>
            </a:pPr>
            <a:r>
              <a:rPr lang="en-US" altLang="zh-CN" dirty="0" smtClean="0">
                <a:latin typeface="Times New Roman" panose="02020603050405020304" pitchFamily="18" charset="0"/>
              </a:rPr>
              <a:t>To enable the ability of representing the underlying subspaces, the dictionary </a:t>
            </a:r>
            <a:r>
              <a:rPr lang="en-US" altLang="zh-CN" sz="2000" dirty="0" smtClean="0">
                <a:solidFill>
                  <a:srgbClr val="FF0000"/>
                </a:solidFill>
                <a:latin typeface="Times New Roman" panose="02020603050405020304" pitchFamily="18" charset="0"/>
              </a:rPr>
              <a:t>must contain sufficient data vectors </a:t>
            </a:r>
            <a:r>
              <a:rPr lang="en-US" altLang="zh-CN" dirty="0" smtClean="0">
                <a:latin typeface="Times New Roman" panose="02020603050405020304" pitchFamily="18" charset="0"/>
              </a:rPr>
              <a:t>sampled from the subspaces.</a:t>
            </a:r>
          </a:p>
          <a:p>
            <a:pPr marL="342900" indent="-342900">
              <a:lnSpc>
                <a:spcPct val="150000"/>
              </a:lnSpc>
              <a:buAutoNum type="arabicPeriod"/>
            </a:pPr>
            <a:r>
              <a:rPr lang="en-US" altLang="zh-CN" dirty="0" smtClean="0">
                <a:latin typeface="Times New Roman" panose="02020603050405020304" pitchFamily="18" charset="0"/>
              </a:rPr>
              <a:t>In order to achieve robust segmentation, LRR requires that </a:t>
            </a:r>
            <a:r>
              <a:rPr lang="en-US" altLang="zh-CN" sz="2000" dirty="0" smtClean="0">
                <a:solidFill>
                  <a:srgbClr val="FF0000"/>
                </a:solidFill>
                <a:latin typeface="Times New Roman" panose="02020603050405020304" pitchFamily="18" charset="0"/>
              </a:rPr>
              <a:t>sufficient noiseless data </a:t>
            </a:r>
            <a:r>
              <a:rPr lang="en-US" altLang="zh-CN" dirty="0" smtClean="0">
                <a:latin typeface="Times New Roman" panose="02020603050405020304" pitchFamily="18" charset="0"/>
              </a:rPr>
              <a:t>is available in the dictionary (only a part is corrupted).</a:t>
            </a:r>
            <a:endParaRPr lang="en-US" altLang="zh-CN"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矩形 2"/>
              <p:cNvSpPr/>
              <p:nvPr/>
            </p:nvSpPr>
            <p:spPr>
              <a:xfrm>
                <a:off x="2087376" y="3781924"/>
                <a:ext cx="7539224" cy="601383"/>
              </a:xfrm>
              <a:prstGeom prst="rect">
                <a:avLst/>
              </a:prstGeom>
            </p:spPr>
            <p:txBody>
              <a:bodyPr wrap="square">
                <a:spAutoFit/>
              </a:bodyPr>
              <a:lstStyle/>
              <a:p>
                <a:r>
                  <a:rPr lang="en-US" altLang="zh-CN" sz="2400"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Latent LRR:</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func>
                      <m:funcPr>
                        <m:ctrlPr>
                          <a:rPr lang="zh-CN" altLang="en-US" sz="2400" i="1" smtClean="0">
                            <a:latin typeface="Cambria Math" panose="02040503050406030204" pitchFamily="18" charset="0"/>
                          </a:rPr>
                        </m:ctrlPr>
                      </m:funcPr>
                      <m:fName>
                        <m:limLow>
                          <m:limLowPr>
                            <m:ctrlPr>
                              <a:rPr lang="zh-CN" altLang="en-US" sz="2400" i="1">
                                <a:latin typeface="Cambria Math" panose="02040503050406030204" pitchFamily="18" charset="0"/>
                              </a:rPr>
                            </m:ctrlPr>
                          </m:limLowPr>
                          <m:e>
                            <m:r>
                              <m:rPr>
                                <m:sty m:val="p"/>
                              </m:rPr>
                              <a:rPr lang="zh-CN" altLang="en-US" sz="2400">
                                <a:latin typeface="Cambria Math" panose="02040503050406030204" pitchFamily="18" charset="0"/>
                              </a:rPr>
                              <m:t>min</m:t>
                            </m:r>
                          </m:e>
                          <m:lim>
                            <m:r>
                              <a:rPr lang="zh-CN" altLang="en-US" sz="2400" i="1">
                                <a:latin typeface="Cambria Math" panose="02040503050406030204" pitchFamily="18" charset="0"/>
                              </a:rPr>
                              <m:t>𝑍</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𝐸</m:t>
                            </m:r>
                          </m:lim>
                        </m:limLow>
                      </m:fName>
                      <m:e>
                        <m:sSub>
                          <m:sSubPr>
                            <m:ctrlPr>
                              <a:rPr lang="zh-CN" altLang="en-US" sz="2400" i="1">
                                <a:latin typeface="Cambria Math" panose="02040503050406030204" pitchFamily="18" charset="0"/>
                              </a:rPr>
                            </m:ctrlPr>
                          </m:sSubPr>
                          <m:e>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𝑍</m:t>
                                </m:r>
                              </m:e>
                            </m:d>
                          </m:e>
                          <m:sub>
                            <m:r>
                              <a:rPr lang="zh-CN" altLang="en-US" sz="2400" i="0">
                                <a:latin typeface="Cambria Math" panose="02040503050406030204" pitchFamily="18" charset="0"/>
                              </a:rPr>
                              <m:t>∗</m:t>
                            </m:r>
                          </m:sub>
                        </m:sSub>
                        <m:sSub>
                          <m:sSubPr>
                            <m:ctrlPr>
                              <a:rPr lang="zh-CN" altLang="zh-CN" sz="2400"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𝜆</m:t>
                            </m:r>
                            <m:d>
                              <m:dPr>
                                <m:begChr m:val="‖"/>
                                <m:endChr m:val="‖"/>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d>
                          </m:e>
                          <m:sub>
                            <m:r>
                              <a:rPr lang="en-US" altLang="zh-CN" sz="24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𝜄</m:t>
                            </m:r>
                          </m:sub>
                        </m:sSub>
                      </m:e>
                    </m:func>
                    <m:r>
                      <a:rPr lang="zh-CN" altLang="en-US" sz="2400" i="0">
                        <a:latin typeface="Cambria Math" panose="02040503050406030204" pitchFamily="18" charset="0"/>
                      </a:rPr>
                      <m:t> </m:t>
                    </m:r>
                    <m:r>
                      <a:rPr lang="zh-CN" altLang="en-US" sz="2400" i="1">
                        <a:latin typeface="Cambria Math" panose="02040503050406030204" pitchFamily="18" charset="0"/>
                      </a:rPr>
                      <m:t>𝑠</m:t>
                    </m:r>
                    <m:r>
                      <a:rPr lang="zh-CN" altLang="en-US" sz="2400" i="0">
                        <a:latin typeface="Cambria Math" panose="02040503050406030204" pitchFamily="18" charset="0"/>
                      </a:rPr>
                      <m:t>.</m:t>
                    </m:r>
                    <m:r>
                      <a:rPr lang="zh-CN" altLang="en-US" sz="2400" i="1">
                        <a:latin typeface="Cambria Math" panose="02040503050406030204" pitchFamily="18" charset="0"/>
                      </a:rPr>
                      <m:t>𝑡</m:t>
                    </m:r>
                    <m:r>
                      <a:rPr lang="zh-CN" altLang="en-US" sz="2400" i="0">
                        <a:latin typeface="Cambria Math" panose="02040503050406030204" pitchFamily="18" charset="0"/>
                      </a:rPr>
                      <m:t>.  </m:t>
                    </m:r>
                    <m:sSub>
                      <m:sSubPr>
                        <m:ctrlPr>
                          <a:rPr lang="zh-CN" altLang="en-US" sz="2400" i="1" smtClean="0">
                            <a:solidFill>
                              <a:srgbClr val="FF0000"/>
                            </a:solidFill>
                            <a:latin typeface="Cambria Math" panose="02040503050406030204" pitchFamily="18" charset="0"/>
                          </a:rPr>
                        </m:ctrlPr>
                      </m:sSubPr>
                      <m:e>
                        <m:r>
                          <a:rPr lang="zh-CN" altLang="en-US" sz="2400" i="1">
                            <a:solidFill>
                              <a:srgbClr val="FF0000"/>
                            </a:solidFill>
                            <a:latin typeface="Cambria Math" panose="02040503050406030204" pitchFamily="18" charset="0"/>
                          </a:rPr>
                          <m:t>𝑋</m:t>
                        </m:r>
                      </m:e>
                      <m:sub>
                        <m:r>
                          <a:rPr lang="zh-CN" altLang="en-US" sz="2400" i="1">
                            <a:solidFill>
                              <a:srgbClr val="FF0000"/>
                            </a:solidFill>
                            <a:latin typeface="Cambria Math" panose="02040503050406030204" pitchFamily="18" charset="0"/>
                          </a:rPr>
                          <m:t>𝑂</m:t>
                        </m:r>
                      </m:sub>
                    </m:sSub>
                    <m:r>
                      <a:rPr lang="zh-CN" altLang="en-US" sz="2400" i="0">
                        <a:latin typeface="Cambria Math" panose="02040503050406030204" pitchFamily="18" charset="0"/>
                      </a:rPr>
                      <m:t>=</m:t>
                    </m:r>
                    <m:d>
                      <m:dPr>
                        <m:begChr m:val="["/>
                        <m:endChr m:val="]"/>
                        <m:ctrlPr>
                          <a:rPr lang="zh-CN" altLang="en-US" sz="2400" i="1" smtClean="0">
                            <a:solidFill>
                              <a:srgbClr val="FF0000"/>
                            </a:solidFill>
                            <a:latin typeface="Cambria Math" panose="02040503050406030204" pitchFamily="18" charset="0"/>
                          </a:rPr>
                        </m:ctrlPr>
                      </m:dPr>
                      <m:e>
                        <m:sSub>
                          <m:sSubPr>
                            <m:ctrlPr>
                              <a:rPr lang="zh-CN" altLang="en-US" sz="2400" i="1">
                                <a:solidFill>
                                  <a:srgbClr val="FF0000"/>
                                </a:solidFill>
                                <a:latin typeface="Cambria Math" panose="02040503050406030204" pitchFamily="18" charset="0"/>
                              </a:rPr>
                            </m:ctrlPr>
                          </m:sSubPr>
                          <m:e>
                            <m:r>
                              <a:rPr lang="zh-CN" altLang="en-US" sz="2400" i="1">
                                <a:solidFill>
                                  <a:srgbClr val="FF0000"/>
                                </a:solidFill>
                                <a:latin typeface="Cambria Math" panose="02040503050406030204" pitchFamily="18" charset="0"/>
                              </a:rPr>
                              <m:t>𝑋</m:t>
                            </m:r>
                          </m:e>
                          <m:sub>
                            <m:r>
                              <a:rPr lang="zh-CN" altLang="en-US" sz="2400" i="1">
                                <a:solidFill>
                                  <a:srgbClr val="FF0000"/>
                                </a:solidFill>
                                <a:latin typeface="Cambria Math" panose="02040503050406030204" pitchFamily="18" charset="0"/>
                              </a:rPr>
                              <m:t>𝑂</m:t>
                            </m:r>
                          </m:sub>
                        </m:sSub>
                        <m:r>
                          <a:rPr lang="zh-CN" altLang="en-US" sz="2400" i="0" smtClean="0">
                            <a:solidFill>
                              <a:schemeClr val="tx1"/>
                            </a:solidFill>
                            <a:latin typeface="Cambria Math" panose="02040503050406030204" pitchFamily="18" charset="0"/>
                          </a:rPr>
                          <m:t>,</m:t>
                        </m:r>
                        <m:sSub>
                          <m:sSubPr>
                            <m:ctrlPr>
                              <a:rPr lang="zh-CN" altLang="en-US" sz="2400" i="1" smtClean="0">
                                <a:solidFill>
                                  <a:srgbClr val="00B0F0"/>
                                </a:solidFill>
                                <a:latin typeface="Cambria Math" panose="02040503050406030204" pitchFamily="18" charset="0"/>
                              </a:rPr>
                            </m:ctrlPr>
                          </m:sSubPr>
                          <m:e>
                            <m:r>
                              <a:rPr lang="zh-CN" altLang="en-US" sz="2400" i="1">
                                <a:solidFill>
                                  <a:srgbClr val="00B0F0"/>
                                </a:solidFill>
                                <a:latin typeface="Cambria Math" panose="02040503050406030204" pitchFamily="18" charset="0"/>
                              </a:rPr>
                              <m:t>𝑋</m:t>
                            </m:r>
                          </m:e>
                          <m:sub>
                            <m:r>
                              <a:rPr lang="zh-CN" altLang="en-US" sz="2400" i="1">
                                <a:solidFill>
                                  <a:srgbClr val="00B0F0"/>
                                </a:solidFill>
                                <a:latin typeface="Cambria Math" panose="02040503050406030204" pitchFamily="18" charset="0"/>
                              </a:rPr>
                              <m:t>𝐻</m:t>
                            </m:r>
                          </m:sub>
                        </m:sSub>
                      </m:e>
                    </m:d>
                    <m:r>
                      <a:rPr lang="zh-CN" altLang="en-US" sz="2400" i="1">
                        <a:latin typeface="Cambria Math" panose="02040503050406030204" pitchFamily="18" charset="0"/>
                      </a:rPr>
                      <m:t>𝑍</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𝐸</m:t>
                    </m:r>
                  </m:oMath>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2087376" y="3781924"/>
                <a:ext cx="7539224" cy="601383"/>
              </a:xfrm>
              <a:prstGeom prst="rect">
                <a:avLst/>
              </a:prstGeom>
              <a:blipFill>
                <a:blip r:embed="rId3"/>
                <a:stretch>
                  <a:fillRect l="-1213" t="-80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767737" y="5076370"/>
                <a:ext cx="6469014" cy="601383"/>
              </a:xfrm>
              <a:prstGeom prst="rect">
                <a:avLst/>
              </a:prstGeom>
            </p:spPr>
            <p:txBody>
              <a:bodyPr wrap="none">
                <a:spAutoFit/>
              </a:bodyPr>
              <a:lstStyle/>
              <a:p>
                <a:pPr algn="just">
                  <a:spcAft>
                    <a:spcPts val="0"/>
                  </a:spcAft>
                </a:pPr>
                <a14:m>
                  <m:oMathPara xmlns:m="http://schemas.openxmlformats.org/officeDocument/2006/math">
                    <m:oMathParaPr>
                      <m:jc m:val="centerGroup"/>
                    </m:oMathParaPr>
                    <m:oMath xmlns:m="http://schemas.openxmlformats.org/officeDocument/2006/math">
                      <m:func>
                        <m:funcPr>
                          <m:ctrlPr>
                            <a:rPr lang="zh-CN" altLang="zh-CN" sz="2400" i="1" kern="100" smtClean="0">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2400" kern="100">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𝑍</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𝐿</m:t>
                              </m:r>
                              <m:r>
                                <a:rPr lang="en-US" altLang="zh-CN" sz="2400" b="0" i="1" kern="10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kern="100" smtClean="0">
                                  <a:latin typeface="Cambria Math" panose="02040503050406030204" pitchFamily="18" charset="0"/>
                                  <a:ea typeface="宋体" panose="02010600030101010101" pitchFamily="2" charset="-122"/>
                                  <a:cs typeface="Times New Roman" panose="02020603050405020304" pitchFamily="18" charset="0"/>
                                </a:rPr>
                                <m:t>𝐸</m:t>
                              </m:r>
                            </m:lim>
                          </m:limLow>
                        </m:fName>
                        <m:e>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𝑍</m:t>
                                  </m:r>
                                </m:e>
                              </m:d>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sub>
                          </m:s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2400"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kern="100"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𝐿</m:t>
                                  </m:r>
                                </m:e>
                              </m:d>
                            </m:e>
                            <m:sub>
                              <m:r>
                                <a:rPr lang="en-US" altLang="zh-CN" sz="24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sub>
                          </m:sSub>
                          <m:sSub>
                            <m:sSubPr>
                              <m:ctrlPr>
                                <a:rPr lang="zh-CN" altLang="zh-CN" sz="2400"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𝜆</m:t>
                              </m:r>
                              <m:d>
                                <m:dPr>
                                  <m:begChr m:val="‖"/>
                                  <m:endChr m:val="‖"/>
                                  <m:ctrlPr>
                                    <a:rPr lang="zh-CN" altLang="zh-CN"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d>
                            </m:e>
                            <m:sub>
                              <m:r>
                                <a:rPr lang="en-US" altLang="zh-CN" sz="24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𝜄</m:t>
                              </m:r>
                            </m:sub>
                          </m:sSub>
                        </m:e>
                      </m:func>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𝑠</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𝑋</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𝑋𝑍</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𝐿𝑋</m:t>
                      </m:r>
                      <m:r>
                        <a:rPr lang="en-US" altLang="zh-CN" sz="2400" b="0" i="1" kern="10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kern="100" smtClean="0">
                          <a:latin typeface="Cambria Math" panose="02040503050406030204" pitchFamily="18" charset="0"/>
                          <a:ea typeface="宋体" panose="02010600030101010101" pitchFamily="2" charset="-122"/>
                          <a:cs typeface="Times New Roman" panose="02020603050405020304" pitchFamily="18" charset="0"/>
                        </a:rPr>
                        <m:t>𝐸</m:t>
                      </m:r>
                    </m:oMath>
                  </m:oMathPara>
                </a14:m>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2767737" y="5076370"/>
                <a:ext cx="6469014" cy="601383"/>
              </a:xfrm>
              <a:prstGeom prst="rect">
                <a:avLst/>
              </a:prstGeom>
              <a:blipFill>
                <a:blip r:embed="rId4"/>
                <a:stretch>
                  <a:fillRect/>
                </a:stretch>
              </a:blipFill>
            </p:spPr>
            <p:txBody>
              <a:bodyPr/>
              <a:lstStyle/>
              <a:p>
                <a:r>
                  <a:rPr lang="zh-CN" altLang="en-US">
                    <a:noFill/>
                  </a:rPr>
                  <a:t> </a:t>
                </a:r>
              </a:p>
            </p:txBody>
          </p:sp>
        </mc:Fallback>
      </mc:AlternateContent>
      <p:sp>
        <p:nvSpPr>
          <p:cNvPr id="5" name="下箭头 4"/>
          <p:cNvSpPr/>
          <p:nvPr/>
        </p:nvSpPr>
        <p:spPr>
          <a:xfrm>
            <a:off x="5680968" y="4353042"/>
            <a:ext cx="321276" cy="60676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533243" y="4530040"/>
            <a:ext cx="4455066" cy="369332"/>
          </a:xfrm>
          <a:prstGeom prst="rect">
            <a:avLst/>
          </a:prstGeom>
        </p:spPr>
        <p:txBody>
          <a:bodyPr wrap="none">
            <a:spAutoFit/>
          </a:bodyPr>
          <a:lstStyle/>
          <a:p>
            <a:r>
              <a:rPr lang="zh-CN" altLang="en-US" dirty="0" smtClean="0">
                <a:solidFill>
                  <a:srgbClr val="FF0000"/>
                </a:solidFill>
                <a:latin typeface="Times New Roman" panose="02020603050405020304" pitchFamily="18" charset="0"/>
                <a:cs typeface="Times New Roman" panose="02020603050405020304" pitchFamily="18" charset="0"/>
              </a:rPr>
              <a:t>the </a:t>
            </a:r>
            <a:r>
              <a:rPr lang="zh-CN" altLang="en-US" dirty="0">
                <a:solidFill>
                  <a:srgbClr val="FF0000"/>
                </a:solidFill>
                <a:latin typeface="Times New Roman" panose="02020603050405020304" pitchFamily="18" charset="0"/>
                <a:cs typeface="Times New Roman" panose="02020603050405020304" pitchFamily="18" charset="0"/>
              </a:rPr>
              <a:t>observed data </a:t>
            </a:r>
            <a:r>
              <a:rPr lang="zh-CN" altLang="en-US" dirty="0" smtClean="0">
                <a:solidFill>
                  <a:srgbClr val="FF0000"/>
                </a:solidFill>
                <a:latin typeface="Times New Roman" panose="02020603050405020304" pitchFamily="18" charset="0"/>
                <a:cs typeface="Times New Roman" panose="02020603050405020304" pitchFamily="18" charset="0"/>
              </a:rPr>
              <a:t>      </a:t>
            </a:r>
            <a:r>
              <a:rPr lang="zh-CN" altLang="en-US" dirty="0" smtClean="0">
                <a:solidFill>
                  <a:srgbClr val="0070C0"/>
                </a:solidFill>
                <a:latin typeface="Times New Roman" panose="02020603050405020304" pitchFamily="18" charset="0"/>
                <a:cs typeface="Times New Roman" panose="02020603050405020304" pitchFamily="18" charset="0"/>
              </a:rPr>
              <a:t>unobserved </a:t>
            </a:r>
            <a:r>
              <a:rPr lang="zh-CN" altLang="en-US" dirty="0">
                <a:solidFill>
                  <a:srgbClr val="0070C0"/>
                </a:solidFill>
                <a:latin typeface="Times New Roman" panose="02020603050405020304" pitchFamily="18" charset="0"/>
                <a:cs typeface="Times New Roman" panose="02020603050405020304" pitchFamily="18" charset="0"/>
              </a:rPr>
              <a:t>hidden data </a:t>
            </a:r>
            <a:endParaRPr lang="zh-CN" altLang="en-US" dirty="0"/>
          </a:p>
        </p:txBody>
      </p:sp>
      <p:cxnSp>
        <p:nvCxnSpPr>
          <p:cNvPr id="8" name="直接箭头连接符 7"/>
          <p:cNvCxnSpPr/>
          <p:nvPr/>
        </p:nvCxnSpPr>
        <p:spPr>
          <a:xfrm flipV="1">
            <a:off x="7429500" y="4191000"/>
            <a:ext cx="254000" cy="4654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8293100" y="4179969"/>
            <a:ext cx="943651" cy="4756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19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矩形 2"/>
              <p:cNvSpPr/>
              <p:nvPr/>
            </p:nvSpPr>
            <p:spPr>
              <a:xfrm>
                <a:off x="1801676" y="716419"/>
                <a:ext cx="8840924" cy="5355312"/>
              </a:xfrm>
              <a:prstGeom prst="rect">
                <a:avLst/>
              </a:prstGeom>
            </p:spPr>
            <p:txBody>
              <a:bodyPr wrap="square">
                <a:spAutoFit/>
              </a:bodyPr>
              <a:lstStyle/>
              <a:p>
                <a:pPr marL="285750" indent="-285750">
                  <a:lnSpc>
                    <a:spcPct val="150000"/>
                  </a:lnSpc>
                  <a:buFont typeface="Arial" panose="020B0604020202020204" pitchFamily="34" charset="0"/>
                  <a:buChar char="•"/>
                </a:pPr>
                <a14:m>
                  <m:oMath xmlns:m="http://schemas.openxmlformats.org/officeDocument/2006/math">
                    <m:sSub>
                      <m:sSubPr>
                        <m:ctrlPr>
                          <a:rPr lang="zh-CN" altLang="zh-CN" i="1" smtClean="0">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𝑂</m:t>
                        </m:r>
                      </m:sub>
                    </m:sSub>
                  </m:oMath>
                </a14:m>
                <a:r>
                  <a:rPr lang="zh-CN" altLang="en-US"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zh-CN" altLang="zh-CN" i="1" smtClean="0">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𝐻</m:t>
                        </m:r>
                      </m:sub>
                    </m:sSub>
                  </m:oMath>
                </a14:m>
                <a:r>
                  <a:rPr lang="zh-CN" altLang="en-US" dirty="0">
                    <a:latin typeface="Times New Roman" panose="02020603050405020304" pitchFamily="18" charset="0"/>
                    <a:cs typeface="Times New Roman" panose="02020603050405020304" pitchFamily="18" charset="0"/>
                  </a:rPr>
                  <a:t> are sampled from the same set of low-rank subspaces, so they are very similar in some properties. </a:t>
                </a:r>
                <a:endParaRPr lang="en-US" altLang="zh-CN"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altLang="zh-CN"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zh-CN" altLang="en-US" dirty="0" smtClean="0">
                    <a:latin typeface="Times New Roman" panose="02020603050405020304" pitchFamily="18" charset="0"/>
                    <a:cs typeface="Times New Roman" panose="02020603050405020304" pitchFamily="18" charset="0"/>
                  </a:rPr>
                  <a:t>We </a:t>
                </a:r>
                <a:r>
                  <a:rPr lang="zh-CN" altLang="en-US" dirty="0">
                    <a:latin typeface="Times New Roman" panose="02020603050405020304" pitchFamily="18" charset="0"/>
                    <a:cs typeface="Times New Roman" panose="02020603050405020304" pitchFamily="18" charset="0"/>
                  </a:rPr>
                  <a:t>can use the observed data </a:t>
                </a:r>
                <a14:m>
                  <m:oMath xmlns:m="http://schemas.openxmlformats.org/officeDocument/2006/math">
                    <m:sSub>
                      <m:sSubPr>
                        <m:ctrlPr>
                          <a:rPr lang="zh-CN" altLang="zh-CN" i="1" smtClean="0">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𝑂</m:t>
                        </m:r>
                      </m:sub>
                    </m:sSub>
                  </m:oMath>
                </a14:m>
                <a:r>
                  <a:rPr lang="zh-CN" altLang="en-US" dirty="0">
                    <a:latin typeface="Times New Roman" panose="02020603050405020304" pitchFamily="18" charset="0"/>
                    <a:cs typeface="Times New Roman" panose="02020603050405020304" pitchFamily="18" charset="0"/>
                  </a:rPr>
                  <a:t> to obtain a space, and then project two parts of data into the space for processing at the same time, then we can establish the connection between the two, so that the hidden effect of the model is more accurate</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altLang="zh-CN"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The low-rank representation model and the Latent low-rank representation model rely only on the feature information of the data located in the Euclidean space during the processing.</a:t>
                </a:r>
              </a:p>
              <a:p>
                <a:pPr>
                  <a:lnSpc>
                    <a:spcPct val="150000"/>
                  </a:lnSpc>
                </a:pPr>
                <a:r>
                  <a:rPr lang="en-US" altLang="zh-CN" dirty="0" smtClean="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ü"/>
                </a:pPr>
                <a:r>
                  <a:rPr lang="en-US" altLang="zh-CN" dirty="0" smtClean="0">
                    <a:latin typeface="Times New Roman" panose="02020603050405020304" pitchFamily="18" charset="0"/>
                    <a:cs typeface="Times New Roman" panose="02020603050405020304" pitchFamily="18" charset="0"/>
                  </a:rPr>
                  <a:t>We can also use the local structure information in </a:t>
                </a:r>
                <a:r>
                  <a:rPr lang="en-US" altLang="zh-CN" dirty="0" smtClean="0">
                    <a:latin typeface="Times New Roman" panose="02020603050405020304" pitchFamily="18" charset="0"/>
                    <a:cs typeface="Times New Roman" panose="02020603050405020304" pitchFamily="18" charset="0"/>
                  </a:rPr>
                  <a:t>non-Euclidean </a:t>
                </a:r>
                <a:r>
                  <a:rPr lang="en-US" altLang="zh-CN" dirty="0" smtClean="0">
                    <a:latin typeface="Times New Roman" panose="02020603050405020304" pitchFamily="18" charset="0"/>
                    <a:cs typeface="Times New Roman" panose="02020603050405020304" pitchFamily="18" charset="0"/>
                  </a:rPr>
                  <a:t>space to enhance the characterization and discrimination capabilities of low-rank representation components.</a:t>
                </a:r>
              </a:p>
              <a:p>
                <a:pPr marL="285750" indent="-285750">
                  <a:buFont typeface="Arial" panose="020B0604020202020204" pitchFamily="34" charset="0"/>
                  <a:buChar char="•"/>
                </a:pPr>
                <a:endParaRPr lang="zh-CN" altLang="en-US" dirty="0">
                  <a:latin typeface="Times New Roman" panose="02020603050405020304" pitchFamily="18" charset="0"/>
                  <a:cs typeface="Times New Roman" panose="020206030504050203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1801676" y="716419"/>
                <a:ext cx="8840924" cy="5355312"/>
              </a:xfrm>
              <a:prstGeom prst="rect">
                <a:avLst/>
              </a:prstGeom>
              <a:blipFill>
                <a:blip r:embed="rId3"/>
                <a:stretch>
                  <a:fillRect l="-483" r="-11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161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 name="矩形 60"/>
              <p:cNvSpPr/>
              <p:nvPr/>
            </p:nvSpPr>
            <p:spPr>
              <a:xfrm>
                <a:off x="2094470" y="432657"/>
                <a:ext cx="8110151" cy="458074"/>
              </a:xfrm>
              <a:prstGeom prst="rect">
                <a:avLst/>
              </a:prstGeom>
            </p:spPr>
            <p:txBody>
              <a:bodyPr wrap="square">
                <a:spAutoFit/>
              </a:bodyPr>
              <a:lstStyle/>
              <a:p>
                <a:pPr indent="457200">
                  <a:lnSpc>
                    <a:spcPct val="150000"/>
                  </a:lnSpc>
                </a:pPr>
                <a:r>
                  <a:rPr lang="en-US" altLang="zh-CN" dirty="0" smtClean="0">
                    <a:latin typeface="Times New Roman" panose="02020603050405020304" pitchFamily="18" charset="0"/>
                    <a:cs typeface="Times New Roman" panose="02020603050405020304" pitchFamily="18" charset="0"/>
                  </a:rPr>
                  <a:t>Use </a:t>
                </a:r>
                <a14:m>
                  <m:oMath xmlns:m="http://schemas.openxmlformats.org/officeDocument/2006/math">
                    <m:sSub>
                      <m:sSubPr>
                        <m:ctrlPr>
                          <a:rPr lang="zh-CN" altLang="zh-CN" i="1" smtClean="0">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𝑂</m:t>
                        </m:r>
                      </m:sub>
                    </m:sSub>
                  </m:oMath>
                </a14:m>
                <a:r>
                  <a:rPr lang="en-US" altLang="zh-CN" dirty="0" smtClean="0">
                    <a:latin typeface="Times New Roman" panose="02020603050405020304" pitchFamily="18" charset="0"/>
                    <a:cs typeface="Times New Roman" panose="02020603050405020304" pitchFamily="18" charset="0"/>
                  </a:rPr>
                  <a:t> to construct a graph spectral filter as a shared subspace and apply it to </a:t>
                </a:r>
                <a14:m>
                  <m:oMath xmlns:m="http://schemas.openxmlformats.org/officeDocument/2006/math">
                    <m:sSub>
                      <m:sSubPr>
                        <m:ctrlPr>
                          <a:rPr lang="zh-CN" altLang="zh-CN" i="1" smtClean="0">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𝐻</m:t>
                        </m:r>
                      </m:sub>
                    </m:sSub>
                  </m:oMath>
                </a14:m>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Choice>
        <mc:Fallback xmlns="">
          <p:sp>
            <p:nvSpPr>
              <p:cNvPr id="61" name="矩形 60"/>
              <p:cNvSpPr>
                <a:spLocks noRot="1" noChangeAspect="1" noMove="1" noResize="1" noEditPoints="1" noAdjustHandles="1" noChangeArrowheads="1" noChangeShapeType="1" noTextEdit="1"/>
              </p:cNvSpPr>
              <p:nvPr/>
            </p:nvSpPr>
            <p:spPr>
              <a:xfrm>
                <a:off x="2094470" y="432657"/>
                <a:ext cx="8110151" cy="458074"/>
              </a:xfrm>
              <a:prstGeom prst="rect">
                <a:avLst/>
              </a:prstGeom>
              <a:blipFill>
                <a:blip r:embed="rId3"/>
                <a:stretch>
                  <a:fillRect r="-1429" b="-2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矩形 61"/>
              <p:cNvSpPr/>
              <p:nvPr/>
            </p:nvSpPr>
            <p:spPr>
              <a:xfrm>
                <a:off x="3215985" y="1252203"/>
                <a:ext cx="5619231" cy="4741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zh-CN" altLang="en-US" i="1" smtClean="0">
                              <a:solidFill>
                                <a:schemeClr val="tx1"/>
                              </a:solidFill>
                              <a:latin typeface="Cambria Math" panose="02040503050406030204" pitchFamily="18" charset="0"/>
                            </a:rPr>
                          </m:ctrlPr>
                        </m:funcPr>
                        <m:fName>
                          <m:limLow>
                            <m:limLowPr>
                              <m:ctrlPr>
                                <a:rPr lang="zh-CN" altLang="en-US" i="1">
                                  <a:solidFill>
                                    <a:schemeClr val="tx1"/>
                                  </a:solidFill>
                                  <a:latin typeface="Cambria Math" panose="02040503050406030204" pitchFamily="18" charset="0"/>
                                </a:rPr>
                              </m:ctrlPr>
                            </m:limLowPr>
                            <m:e>
                              <m:r>
                                <m:rPr>
                                  <m:sty m:val="p"/>
                                </m:rPr>
                                <a:rPr lang="zh-CN" altLang="en-US">
                                  <a:solidFill>
                                    <a:schemeClr val="tx1"/>
                                  </a:solidFill>
                                  <a:latin typeface="Cambria Math" panose="02040503050406030204" pitchFamily="18" charset="0"/>
                                </a:rPr>
                                <m:t>min</m:t>
                              </m:r>
                            </m:e>
                            <m:lim>
                              <m:r>
                                <a:rPr lang="zh-CN" altLang="en-US" i="1">
                                  <a:solidFill>
                                    <a:schemeClr val="tx1"/>
                                  </a:solidFill>
                                  <a:latin typeface="Cambria Math" panose="02040503050406030204" pitchFamily="18" charset="0"/>
                                </a:rPr>
                                <m:t>𝑍</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𝐸</m:t>
                              </m:r>
                            </m:lim>
                          </m:limLow>
                        </m:fName>
                        <m:e>
                          <m:sSub>
                            <m:sSubPr>
                              <m:ctrlPr>
                                <a:rPr lang="zh-CN" altLang="en-US" i="1">
                                  <a:solidFill>
                                    <a:schemeClr val="tx1"/>
                                  </a:solidFill>
                                  <a:latin typeface="Cambria Math" panose="02040503050406030204" pitchFamily="18" charset="0"/>
                                </a:rPr>
                              </m:ctrlPr>
                            </m:sSubPr>
                            <m:e>
                              <m:d>
                                <m:dPr>
                                  <m:begChr m:val="‖"/>
                                  <m:endChr m:val="‖"/>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𝑍</m:t>
                                  </m:r>
                                </m:e>
                              </m:d>
                            </m:e>
                            <m:sub>
                              <m:r>
                                <a:rPr lang="zh-CN" altLang="en-US" i="0">
                                  <a:solidFill>
                                    <a:schemeClr val="tx1"/>
                                  </a:solidFill>
                                  <a:latin typeface="Cambria Math" panose="02040503050406030204" pitchFamily="18" charset="0"/>
                                </a:rPr>
                                <m:t>∗</m:t>
                              </m:r>
                            </m:sub>
                          </m:sSub>
                          <m:sSub>
                            <m:sSub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𝜆</m:t>
                              </m:r>
                              <m:d>
                                <m:dPr>
                                  <m:begChr m:val="‖"/>
                                  <m:endChr m:val="‖"/>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d>
                            </m:e>
                            <m:sub>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𝜄</m:t>
                              </m:r>
                            </m:sub>
                          </m:sSub>
                        </m:e>
                      </m:func>
                      <m:r>
                        <a:rPr lang="zh-CN" altLang="en-US" i="0">
                          <a:solidFill>
                            <a:schemeClr val="tx1"/>
                          </a:solidFill>
                          <a:latin typeface="Cambria Math" panose="02040503050406030204" pitchFamily="18" charset="0"/>
                        </a:rPr>
                        <m:t> </m:t>
                      </m:r>
                      <m:r>
                        <a:rPr lang="zh-CN" altLang="en-US" i="1">
                          <a:solidFill>
                            <a:schemeClr val="tx1"/>
                          </a:solidFill>
                          <a:latin typeface="Cambria Math" panose="02040503050406030204" pitchFamily="18" charset="0"/>
                        </a:rPr>
                        <m:t>𝑠</m:t>
                      </m:r>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𝑡</m:t>
                      </m:r>
                      <m:r>
                        <a:rPr lang="zh-CN" altLang="en-US" i="0">
                          <a:solidFill>
                            <a:schemeClr val="tx1"/>
                          </a:solidFill>
                          <a:latin typeface="Cambria Math" panose="02040503050406030204" pitchFamily="18" charset="0"/>
                        </a:rPr>
                        <m:t>.  </m:t>
                      </m:r>
                      <m:sSub>
                        <m:sSubPr>
                          <m:ctrlPr>
                            <a:rPr lang="zh-CN" altLang="en-US" b="1" i="1" smtClean="0">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𝒈</m:t>
                          </m:r>
                        </m:e>
                        <m:sub>
                          <m:r>
                            <a:rPr lang="zh-CN" altLang="en-US" b="1" i="1">
                              <a:solidFill>
                                <a:srgbClr val="FF0000"/>
                              </a:solidFill>
                              <a:latin typeface="Cambria Math" panose="02040503050406030204" pitchFamily="18" charset="0"/>
                            </a:rPr>
                            <m:t>𝜽</m:t>
                          </m:r>
                        </m:sub>
                      </m:sSub>
                      <m:d>
                        <m:dPr>
                          <m:ctrlPr>
                            <a:rPr lang="zh-CN" altLang="en-US" b="1" i="1">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𝑮</m:t>
                          </m:r>
                        </m:e>
                      </m:d>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𝑋</m:t>
                          </m:r>
                        </m:e>
                        <m:sub>
                          <m:r>
                            <a:rPr lang="zh-CN" altLang="en-US" i="1">
                              <a:solidFill>
                                <a:schemeClr val="tx1"/>
                              </a:solidFill>
                              <a:latin typeface="Cambria Math" panose="02040503050406030204" pitchFamily="18" charset="0"/>
                            </a:rPr>
                            <m:t>𝑂</m:t>
                          </m:r>
                        </m:sub>
                      </m:sSub>
                      <m:r>
                        <a:rPr lang="zh-CN" altLang="en-US" i="0">
                          <a:solidFill>
                            <a:schemeClr val="tx1"/>
                          </a:solidFill>
                          <a:latin typeface="Cambria Math" panose="02040503050406030204" pitchFamily="18" charset="0"/>
                        </a:rPr>
                        <m:t>=</m:t>
                      </m:r>
                      <m:sSub>
                        <m:sSubPr>
                          <m:ctrlPr>
                            <a:rPr lang="zh-CN" altLang="en-US" b="1" i="1" smtClean="0">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𝒈</m:t>
                          </m:r>
                        </m:e>
                        <m:sub>
                          <m:r>
                            <a:rPr lang="zh-CN" altLang="en-US" b="1" i="1">
                              <a:solidFill>
                                <a:srgbClr val="FF0000"/>
                              </a:solidFill>
                              <a:latin typeface="Cambria Math" panose="02040503050406030204" pitchFamily="18" charset="0"/>
                            </a:rPr>
                            <m:t>𝜽</m:t>
                          </m:r>
                        </m:sub>
                      </m:sSub>
                      <m:d>
                        <m:dPr>
                          <m:ctrlPr>
                            <a:rPr lang="zh-CN" altLang="en-US" b="1" i="1">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𝑮</m:t>
                          </m:r>
                        </m:e>
                      </m:d>
                      <m:d>
                        <m:dPr>
                          <m:begChr m:val="["/>
                          <m:endChr m:val="]"/>
                          <m:ctrlPr>
                            <a:rPr lang="zh-CN" altLang="en-US" i="1">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𝑋</m:t>
                              </m:r>
                            </m:e>
                            <m:sub>
                              <m:r>
                                <a:rPr lang="zh-CN" altLang="en-US" i="1">
                                  <a:solidFill>
                                    <a:schemeClr val="tx1"/>
                                  </a:solidFill>
                                  <a:latin typeface="Cambria Math" panose="02040503050406030204" pitchFamily="18" charset="0"/>
                                </a:rPr>
                                <m:t>𝑂</m:t>
                              </m:r>
                            </m:sub>
                          </m:sSub>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𝑋</m:t>
                              </m:r>
                            </m:e>
                            <m:sub>
                              <m:r>
                                <a:rPr lang="zh-CN" altLang="en-US" i="1">
                                  <a:solidFill>
                                    <a:schemeClr val="tx1"/>
                                  </a:solidFill>
                                  <a:latin typeface="Cambria Math" panose="02040503050406030204" pitchFamily="18" charset="0"/>
                                </a:rPr>
                                <m:t>𝐻</m:t>
                              </m:r>
                            </m:sub>
                          </m:sSub>
                        </m:e>
                      </m:d>
                      <m:r>
                        <a:rPr lang="zh-CN" altLang="en-US" i="1">
                          <a:solidFill>
                            <a:schemeClr val="tx1"/>
                          </a:solidFill>
                          <a:latin typeface="Cambria Math" panose="02040503050406030204" pitchFamily="18" charset="0"/>
                        </a:rPr>
                        <m:t>𝑍</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𝐸</m:t>
                      </m:r>
                    </m:oMath>
                  </m:oMathPara>
                </a14:m>
                <a:endParaRPr lang="zh-CN" altLang="en-US" dirty="0">
                  <a:solidFill>
                    <a:schemeClr val="tx1"/>
                  </a:solidFill>
                </a:endParaRPr>
              </a:p>
            </p:txBody>
          </p:sp>
        </mc:Choice>
        <mc:Fallback xmlns="">
          <p:sp>
            <p:nvSpPr>
              <p:cNvPr id="62" name="矩形 61"/>
              <p:cNvSpPr>
                <a:spLocks noRot="1" noChangeAspect="1" noMove="1" noResize="1" noEditPoints="1" noAdjustHandles="1" noChangeArrowheads="1" noChangeShapeType="1" noTextEdit="1"/>
              </p:cNvSpPr>
              <p:nvPr/>
            </p:nvSpPr>
            <p:spPr>
              <a:xfrm>
                <a:off x="3215985" y="1252203"/>
                <a:ext cx="5619231" cy="47416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矩形 62"/>
              <p:cNvSpPr/>
              <p:nvPr/>
            </p:nvSpPr>
            <p:spPr>
              <a:xfrm>
                <a:off x="1972952" y="2203577"/>
                <a:ext cx="8070864" cy="811761"/>
              </a:xfrm>
              <a:prstGeom prst="rect">
                <a:avLst/>
              </a:prstGeom>
            </p:spPr>
            <p:txBody>
              <a:bodyPr wrap="none">
                <a:spAutoFit/>
              </a:bodyPr>
              <a:lstStyle/>
              <a:p>
                <a:pPr algn="just"/>
                <a14:m>
                  <m:oMathPara xmlns:m="http://schemas.openxmlformats.org/officeDocument/2006/math">
                    <m:oMathParaPr>
                      <m:jc m:val="centerGroup"/>
                    </m:oMathParaPr>
                    <m:oMath xmlns:m="http://schemas.openxmlformats.org/officeDocument/2006/math">
                      <m:func>
                        <m:funcPr>
                          <m:ctrlPr>
                            <a:rPr lang="zh-CN" altLang="zh-CN"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min</m:t>
                              </m:r>
                            </m:e>
                            <m:lim>
                              <m:sSub>
                                <m:sSub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𝑍</m:t>
                                  </m:r>
                                </m:e>
                                <m:sub>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𝑂</m:t>
                                  </m:r>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𝐻</m:t>
                                  </m:r>
                                </m:sub>
                              </m:sSub>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𝐿</m:t>
                                  </m:r>
                                </m:e>
                                <m:sub>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𝑂</m:t>
                                  </m:r>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𝐻</m:t>
                                  </m:r>
                                </m:sub>
                              </m:sSub>
                            </m:lim>
                          </m:limLow>
                        </m:fName>
                        <m:e>
                          <m:r>
                            <m:rPr>
                              <m:sty m:val="p"/>
                            </m:rP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rank</m:t>
                          </m:r>
                          <m:d>
                            <m:d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𝑍</m:t>
                                  </m:r>
                                </m:e>
                                <m:sub>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𝑂</m:t>
                                  </m:r>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𝐻</m:t>
                                  </m:r>
                                </m:sub>
                              </m:sSub>
                            </m:e>
                          </m:d>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rank</m:t>
                          </m:r>
                          <m:d>
                            <m:d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𝐿</m:t>
                                  </m:r>
                                </m:e>
                                <m:sub>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𝑂</m:t>
                                  </m:r>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𝐻</m:t>
                                  </m:r>
                                </m:sub>
                              </m:sSub>
                            </m:e>
                          </m:d>
                        </m:e>
                      </m:func>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𝑠</m:t>
                      </m:r>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𝑡</m:t>
                      </m:r>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zh-CN" altLang="zh-CN" b="1" i="1" kern="10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𝒈</m:t>
                          </m:r>
                        </m:e>
                        <m:sub>
                          <m:r>
                            <a:rPr lang="en-US" altLang="zh-CN"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𝜽</m:t>
                          </m:r>
                        </m:sub>
                      </m:sSub>
                      <m:d>
                        <m:dPr>
                          <m:ctrlPr>
                            <a:rPr lang="zh-CN" altLang="zh-CN"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1" i="1" kern="10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𝑮</m:t>
                          </m:r>
                        </m:e>
                      </m:d>
                      <m:sSub>
                        <m:sSub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𝑋</m:t>
                          </m:r>
                        </m:e>
                        <m:sub>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𝑂</m:t>
                          </m:r>
                        </m:sub>
                      </m:sSub>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b="1" i="1" kern="10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𝒈</m:t>
                          </m:r>
                        </m:e>
                        <m:sub>
                          <m:r>
                            <a:rPr lang="en-US" altLang="zh-CN"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𝜽</m:t>
                          </m:r>
                        </m:sub>
                      </m:sSub>
                      <m:d>
                        <m:dPr>
                          <m:ctrlPr>
                            <a:rPr lang="zh-CN" altLang="zh-CN"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1" i="1" kern="10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𝑮</m:t>
                          </m:r>
                        </m:e>
                      </m:d>
                      <m:sSub>
                        <m:sSub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𝑋</m:t>
                          </m:r>
                        </m:e>
                        <m:sub>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𝑂</m:t>
                          </m:r>
                        </m:sub>
                      </m:sSub>
                      <m:sSubSup>
                        <m:sSubSup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𝑍</m:t>
                          </m:r>
                        </m:e>
                        <m:sub>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𝑂</m:t>
                          </m:r>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𝐻</m:t>
                          </m:r>
                        </m:sub>
                        <m:sup>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𝐿</m:t>
                          </m:r>
                        </m:e>
                        <m:sub>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𝑂</m:t>
                          </m:r>
                        </m:sub>
                        <m:sup>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sSubSup>
                      <m:sSub>
                        <m:sSubPr>
                          <m:ctrlPr>
                            <a:rPr lang="zh-CN" altLang="zh-CN" b="1" i="1" kern="10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𝒈</m:t>
                          </m:r>
                        </m:e>
                        <m:sub>
                          <m:r>
                            <a:rPr lang="en-US" altLang="zh-CN"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𝜽</m:t>
                          </m:r>
                        </m:sub>
                      </m:sSub>
                      <m:d>
                        <m:dPr>
                          <m:ctrlPr>
                            <a:rPr lang="zh-CN" altLang="zh-CN"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1" i="1" kern="10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𝑮</m:t>
                          </m:r>
                        </m:e>
                      </m:d>
                      <m:sSub>
                        <m:sSub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𝑋</m:t>
                          </m:r>
                        </m:e>
                        <m:sub>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𝑂</m:t>
                          </m:r>
                        </m:sub>
                      </m:sSub>
                    </m:oMath>
                  </m:oMathPara>
                </a14:m>
                <a:endParaRPr lang="zh-CN" altLang="zh-CN" i="1" kern="100"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pPr algn="just">
                  <a:spcAft>
                    <a:spcPts val="0"/>
                  </a:spcAft>
                </a:pP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3" name="矩形 62"/>
              <p:cNvSpPr>
                <a:spLocks noRot="1" noChangeAspect="1" noMove="1" noResize="1" noEditPoints="1" noAdjustHandles="1" noChangeArrowheads="1" noChangeShapeType="1" noTextEdit="1"/>
              </p:cNvSpPr>
              <p:nvPr/>
            </p:nvSpPr>
            <p:spPr>
              <a:xfrm>
                <a:off x="1972952" y="2203577"/>
                <a:ext cx="8070864" cy="811761"/>
              </a:xfrm>
              <a:prstGeom prst="rect">
                <a:avLst/>
              </a:prstGeom>
              <a:blipFill>
                <a:blip r:embed="rId5"/>
                <a:stretch>
                  <a:fillRect/>
                </a:stretch>
              </a:blipFill>
            </p:spPr>
            <p:txBody>
              <a:bodyPr/>
              <a:lstStyle/>
              <a:p>
                <a:r>
                  <a:rPr lang="zh-CN" altLang="en-US">
                    <a:noFill/>
                  </a:rPr>
                  <a:t> </a:t>
                </a:r>
              </a:p>
            </p:txBody>
          </p:sp>
        </mc:Fallback>
      </mc:AlternateContent>
      <p:sp>
        <p:nvSpPr>
          <p:cNvPr id="64" name="下箭头 63"/>
          <p:cNvSpPr/>
          <p:nvPr/>
        </p:nvSpPr>
        <p:spPr>
          <a:xfrm>
            <a:off x="5847747" y="1680808"/>
            <a:ext cx="321276" cy="60676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5" name="矩形 64"/>
              <p:cNvSpPr/>
              <p:nvPr/>
            </p:nvSpPr>
            <p:spPr>
              <a:xfrm>
                <a:off x="2293809" y="3256998"/>
                <a:ext cx="7429150" cy="516488"/>
              </a:xfrm>
              <a:prstGeom prst="rect">
                <a:avLst/>
              </a:prstGeom>
            </p:spPr>
            <p:txBody>
              <a:bodyPr wrap="none">
                <a:spAutoFit/>
              </a:bodyPr>
              <a:lstStyle/>
              <a:p>
                <a:pPr algn="just">
                  <a:spcAft>
                    <a:spcPts val="0"/>
                  </a:spcAft>
                </a:pPr>
                <a14:m>
                  <m:oMathPara xmlns:m="http://schemas.openxmlformats.org/officeDocument/2006/math">
                    <m:oMathParaPr>
                      <m:jc m:val="centerGroup"/>
                    </m:oMathParaPr>
                    <m:oMath xmlns:m="http://schemas.openxmlformats.org/officeDocument/2006/math">
                      <m:func>
                        <m:funcPr>
                          <m:ctrlPr>
                            <a:rPr lang="zh-CN" altLang="zh-CN" sz="2000"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2000"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𝑍</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𝐿</m:t>
                              </m:r>
                              <m:r>
                                <a:rPr lang="en-US" altLang="zh-CN" sz="2000"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lim>
                          </m:limLow>
                        </m:fName>
                        <m:e>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𝑍</m:t>
                                  </m:r>
                                </m:e>
                              </m:d>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b>
                          </m:s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𝐿</m:t>
                                  </m:r>
                                </m:e>
                              </m:d>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b>
                          </m:sSub>
                          <m:sSub>
                            <m:sSubPr>
                              <m:ctrlPr>
                                <a:rPr lang="zh-CN" altLang="zh-CN" sz="2000"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𝜆</m:t>
                              </m:r>
                              <m:d>
                                <m:dPr>
                                  <m:begChr m:val="‖"/>
                                  <m:endChr m:val="‖"/>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d>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𝜄</m:t>
                              </m:r>
                            </m:sub>
                          </m:sSub>
                        </m:e>
                      </m:func>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𝑡</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𝒈</m:t>
                          </m:r>
                        </m:e>
                        <m:sub>
                          <m:r>
                            <a:rPr lang="zh-CN" altLang="en-US" sz="2000" b="1" i="1">
                              <a:solidFill>
                                <a:srgbClr val="FF0000"/>
                              </a:solidFill>
                              <a:latin typeface="Cambria Math" panose="02040503050406030204" pitchFamily="18" charset="0"/>
                            </a:rPr>
                            <m:t>𝜽</m:t>
                          </m:r>
                        </m:sub>
                      </m:sSub>
                      <m:d>
                        <m:dPr>
                          <m:ctrlPr>
                            <a:rPr lang="zh-CN" altLang="en-US" sz="2000" b="1" i="1">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𝑮</m:t>
                          </m:r>
                        </m:e>
                      </m:d>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𝑋</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𝒈</m:t>
                          </m:r>
                        </m:e>
                        <m:sub>
                          <m:r>
                            <a:rPr lang="zh-CN" altLang="en-US" sz="2000" b="1" i="1">
                              <a:solidFill>
                                <a:srgbClr val="FF0000"/>
                              </a:solidFill>
                              <a:latin typeface="Cambria Math" panose="02040503050406030204" pitchFamily="18" charset="0"/>
                            </a:rPr>
                            <m:t>𝜽</m:t>
                          </m:r>
                        </m:sub>
                      </m:sSub>
                      <m:d>
                        <m:dPr>
                          <m:ctrlPr>
                            <a:rPr lang="zh-CN" altLang="en-US" sz="2000" b="1" i="1">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𝑮</m:t>
                          </m:r>
                        </m:e>
                      </m:d>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𝑋𝑍</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𝐿</m:t>
                      </m:r>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𝒈</m:t>
                          </m:r>
                        </m:e>
                        <m:sub>
                          <m:r>
                            <a:rPr lang="zh-CN" altLang="en-US" sz="2000" b="1" i="1">
                              <a:solidFill>
                                <a:srgbClr val="FF0000"/>
                              </a:solidFill>
                              <a:latin typeface="Cambria Math" panose="02040503050406030204" pitchFamily="18" charset="0"/>
                            </a:rPr>
                            <m:t>𝜽</m:t>
                          </m:r>
                        </m:sub>
                      </m:sSub>
                      <m:d>
                        <m:dPr>
                          <m:ctrlPr>
                            <a:rPr lang="zh-CN" altLang="en-US" sz="2000" b="1" i="1">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𝑮</m:t>
                          </m:r>
                        </m:e>
                      </m:d>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𝑋</m:t>
                      </m:r>
                      <m:r>
                        <a:rPr lang="en-US" altLang="zh-CN" sz="2000"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oMath>
                  </m:oMathPara>
                </a14:m>
                <a:endParaRPr lang="zh-CN"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5" name="矩形 64"/>
              <p:cNvSpPr>
                <a:spLocks noRot="1" noChangeAspect="1" noMove="1" noResize="1" noEditPoints="1" noAdjustHandles="1" noChangeArrowheads="1" noChangeShapeType="1" noTextEdit="1"/>
              </p:cNvSpPr>
              <p:nvPr/>
            </p:nvSpPr>
            <p:spPr>
              <a:xfrm>
                <a:off x="2293809" y="3256998"/>
                <a:ext cx="7429150" cy="516488"/>
              </a:xfrm>
              <a:prstGeom prst="rect">
                <a:avLst/>
              </a:prstGeom>
              <a:blipFill>
                <a:blip r:embed="rId6"/>
                <a:stretch>
                  <a:fillRect/>
                </a:stretch>
              </a:blipFill>
            </p:spPr>
            <p:txBody>
              <a:bodyPr/>
              <a:lstStyle/>
              <a:p>
                <a:r>
                  <a:rPr lang="zh-CN" altLang="en-US">
                    <a:noFill/>
                  </a:rPr>
                  <a:t> </a:t>
                </a:r>
              </a:p>
            </p:txBody>
          </p:sp>
        </mc:Fallback>
      </mc:AlternateContent>
      <p:sp>
        <p:nvSpPr>
          <p:cNvPr id="66" name="下箭头 65"/>
          <p:cNvSpPr/>
          <p:nvPr/>
        </p:nvSpPr>
        <p:spPr>
          <a:xfrm>
            <a:off x="5847747" y="2650229"/>
            <a:ext cx="321276" cy="60676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127848" y="4347316"/>
            <a:ext cx="347870" cy="44726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3532039" y="3916621"/>
            <a:ext cx="881270" cy="13086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4497791" y="3919934"/>
            <a:ext cx="347870" cy="13086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0" name="矩形 69"/>
              <p:cNvSpPr/>
              <p:nvPr/>
            </p:nvSpPr>
            <p:spPr>
              <a:xfrm>
                <a:off x="3049279" y="4347316"/>
                <a:ext cx="4574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𝜉</m:t>
                          </m:r>
                        </m:e>
                        <m:sub>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0</m:t>
                          </m:r>
                        </m:sub>
                      </m:sSub>
                    </m:oMath>
                  </m:oMathPara>
                </a14:m>
                <a:endParaRPr lang="zh-CN" altLang="en-US" dirty="0"/>
              </a:p>
            </p:txBody>
          </p:sp>
        </mc:Choice>
        <mc:Fallback xmlns="">
          <p:sp>
            <p:nvSpPr>
              <p:cNvPr id="70" name="矩形 69"/>
              <p:cNvSpPr>
                <a:spLocks noRot="1" noChangeAspect="1" noMove="1" noResize="1" noEditPoints="1" noAdjustHandles="1" noChangeArrowheads="1" noChangeShapeType="1" noTextEdit="1"/>
              </p:cNvSpPr>
              <p:nvPr/>
            </p:nvSpPr>
            <p:spPr>
              <a:xfrm>
                <a:off x="3049279" y="4347316"/>
                <a:ext cx="457433" cy="369332"/>
              </a:xfrm>
              <a:prstGeom prst="rect">
                <a:avLst/>
              </a:prstGeom>
              <a:blipFill>
                <a:blip r:embed="rId7"/>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矩形 70"/>
              <p:cNvSpPr/>
              <p:nvPr/>
            </p:nvSpPr>
            <p:spPr>
              <a:xfrm>
                <a:off x="4468058" y="4347316"/>
                <a:ext cx="3776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𝑥</m:t>
                      </m:r>
                    </m:oMath>
                  </m:oMathPara>
                </a14:m>
                <a:endParaRPr lang="zh-CN" altLang="en-US" dirty="0"/>
              </a:p>
            </p:txBody>
          </p:sp>
        </mc:Choice>
        <mc:Fallback xmlns="">
          <p:sp>
            <p:nvSpPr>
              <p:cNvPr id="71" name="矩形 70"/>
              <p:cNvSpPr>
                <a:spLocks noRot="1" noChangeAspect="1" noMove="1" noResize="1" noEditPoints="1" noAdjustHandles="1" noChangeArrowheads="1" noChangeShapeType="1" noTextEdit="1"/>
              </p:cNvSpPr>
              <p:nvPr/>
            </p:nvSpPr>
            <p:spPr>
              <a:xfrm>
                <a:off x="4468058" y="4347316"/>
                <a:ext cx="377603"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矩形 71"/>
              <p:cNvSpPr/>
              <p:nvPr/>
            </p:nvSpPr>
            <p:spPr>
              <a:xfrm>
                <a:off x="3532039" y="4913714"/>
                <a:ext cx="937591" cy="311560"/>
              </a:xfrm>
              <a:prstGeom prst="rect">
                <a:avLst/>
              </a:prstGeom>
            </p:spPr>
            <p:txBody>
              <a:bodyPr wrap="square">
                <a:spAutoFit/>
              </a:bodyPr>
              <a:lstStyle/>
              <a:p>
                <a14:m>
                  <m:oMath xmlns:m="http://schemas.openxmlformats.org/officeDocument/2006/math">
                    <m:sSup>
                      <m:sSupPr>
                        <m:ctrlPr>
                          <a:rPr lang="en-US" altLang="zh-CN" sz="1400" i="1" smtClean="0">
                            <a:latin typeface="Cambria Math" panose="02040503050406030204" pitchFamily="18" charset="0"/>
                            <a:cs typeface="Times New Roman" panose="02020603050405020304" pitchFamily="18" charset="0"/>
                          </a:rPr>
                        </m:ctrlPr>
                      </m:sSupPr>
                      <m:e>
                        <m:r>
                          <a:rPr lang="en-US" altLang="zh-CN" sz="1400" b="0" i="1" smtClean="0">
                            <a:latin typeface="Cambria Math" panose="02040503050406030204" pitchFamily="18" charset="0"/>
                            <a:cs typeface="Times New Roman" panose="02020603050405020304" pitchFamily="18" charset="0"/>
                          </a:rPr>
                          <m:t>0</m:t>
                        </m:r>
                      </m:e>
                      <m:sup>
                        <m:r>
                          <a:rPr lang="en-US" altLang="zh-CN" sz="1400" i="1">
                            <a:latin typeface="Cambria Math" panose="02040503050406030204" pitchFamily="18" charset="0"/>
                            <a:cs typeface="Times New Roman" panose="02020603050405020304" pitchFamily="18" charset="0"/>
                          </a:rPr>
                          <m:t>𝑡h</m:t>
                        </m:r>
                      </m:sup>
                    </m:sSup>
                  </m:oMath>
                </a14:m>
                <a:r>
                  <a:rPr lang="zh-CN" altLang="en-US" sz="1400" dirty="0">
                    <a:latin typeface="Times New Roman" panose="02020603050405020304" pitchFamily="18" charset="0"/>
                    <a:cs typeface="Times New Roman" panose="02020603050405020304" pitchFamily="18" charset="0"/>
                  </a:rPr>
                  <a:t>-</a:t>
                </a:r>
                <a:r>
                  <a:rPr lang="zh-CN" altLang="en-US" sz="1400" dirty="0" smtClean="0">
                    <a:latin typeface="Times New Roman" panose="02020603050405020304" pitchFamily="18" charset="0"/>
                    <a:cs typeface="Times New Roman" panose="02020603050405020304" pitchFamily="18" charset="0"/>
                  </a:rPr>
                  <a:t>order</a:t>
                </a:r>
                <a:endParaRPr lang="zh-CN" altLang="en-US" sz="1400" dirty="0"/>
              </a:p>
            </p:txBody>
          </p:sp>
        </mc:Choice>
        <mc:Fallback xmlns="">
          <p:sp>
            <p:nvSpPr>
              <p:cNvPr id="72" name="矩形 71"/>
              <p:cNvSpPr>
                <a:spLocks noRot="1" noChangeAspect="1" noMove="1" noResize="1" noEditPoints="1" noAdjustHandles="1" noChangeArrowheads="1" noChangeShapeType="1" noTextEdit="1"/>
              </p:cNvSpPr>
              <p:nvPr/>
            </p:nvSpPr>
            <p:spPr>
              <a:xfrm>
                <a:off x="3532039" y="4913714"/>
                <a:ext cx="937591" cy="311560"/>
              </a:xfrm>
              <a:prstGeom prst="rect">
                <a:avLst/>
              </a:prstGeom>
              <a:blipFill>
                <a:blip r:embed="rId9"/>
                <a:stretch>
                  <a:fillRect t="-3922" b="-19608"/>
                </a:stretch>
              </a:blipFill>
            </p:spPr>
            <p:txBody>
              <a:bodyPr/>
              <a:lstStyle/>
              <a:p>
                <a:r>
                  <a:rPr lang="zh-CN" altLang="en-US">
                    <a:noFill/>
                  </a:rPr>
                  <a:t> </a:t>
                </a:r>
              </a:p>
            </p:txBody>
          </p:sp>
        </mc:Fallback>
      </mc:AlternateContent>
      <p:sp>
        <p:nvSpPr>
          <p:cNvPr id="73" name="矩形 72"/>
          <p:cNvSpPr/>
          <p:nvPr/>
        </p:nvSpPr>
        <p:spPr>
          <a:xfrm>
            <a:off x="3586511" y="3954721"/>
            <a:ext cx="782072" cy="920893"/>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流程图: 接点 73"/>
          <p:cNvSpPr/>
          <p:nvPr/>
        </p:nvSpPr>
        <p:spPr>
          <a:xfrm>
            <a:off x="9428208" y="4036359"/>
            <a:ext cx="79513" cy="8945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p:cNvCxnSpPr/>
          <p:nvPr/>
        </p:nvCxnSpPr>
        <p:spPr>
          <a:xfrm>
            <a:off x="9526771" y="4087635"/>
            <a:ext cx="141426" cy="5907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9467964" y="4146710"/>
            <a:ext cx="0" cy="12798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9282332" y="4093702"/>
            <a:ext cx="116473" cy="10601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8" name="流程图: 接点 77"/>
          <p:cNvSpPr/>
          <p:nvPr/>
        </p:nvSpPr>
        <p:spPr>
          <a:xfrm>
            <a:off x="3945186" y="4057227"/>
            <a:ext cx="79513" cy="8945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p:cNvCxnSpPr/>
          <p:nvPr/>
        </p:nvCxnSpPr>
        <p:spPr>
          <a:xfrm>
            <a:off x="4043749" y="4108503"/>
            <a:ext cx="141426" cy="5907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3984942" y="4167578"/>
            <a:ext cx="0" cy="12798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3799310" y="4114570"/>
            <a:ext cx="116473" cy="10601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2" name="流程图: 接点 81"/>
          <p:cNvSpPr/>
          <p:nvPr/>
        </p:nvSpPr>
        <p:spPr>
          <a:xfrm>
            <a:off x="9202819" y="4218767"/>
            <a:ext cx="79513" cy="8945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3" name="流程图: 接点 82"/>
          <p:cNvSpPr/>
          <p:nvPr/>
        </p:nvSpPr>
        <p:spPr>
          <a:xfrm>
            <a:off x="9428208" y="4308220"/>
            <a:ext cx="79513" cy="8945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4" name="流程图: 接点 83"/>
          <p:cNvSpPr/>
          <p:nvPr/>
        </p:nvSpPr>
        <p:spPr>
          <a:xfrm>
            <a:off x="9687246" y="4135345"/>
            <a:ext cx="79513" cy="8945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5" name="矩形 84"/>
          <p:cNvSpPr/>
          <p:nvPr/>
        </p:nvSpPr>
        <p:spPr>
          <a:xfrm>
            <a:off x="5641260" y="4347316"/>
            <a:ext cx="347870" cy="44726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6045451" y="3916621"/>
            <a:ext cx="881270" cy="13086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7011203" y="3919934"/>
            <a:ext cx="347870" cy="13086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8" name="矩形 87"/>
              <p:cNvSpPr/>
              <p:nvPr/>
            </p:nvSpPr>
            <p:spPr>
              <a:xfrm>
                <a:off x="5562691" y="4347316"/>
                <a:ext cx="4671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𝜉</m:t>
                          </m:r>
                        </m:e>
                        <m:sub>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sub>
                      </m:sSub>
                    </m:oMath>
                  </m:oMathPara>
                </a14:m>
                <a:endParaRPr lang="zh-CN" altLang="en-US" dirty="0"/>
              </a:p>
            </p:txBody>
          </p:sp>
        </mc:Choice>
        <mc:Fallback xmlns="">
          <p:sp>
            <p:nvSpPr>
              <p:cNvPr id="88" name="矩形 87"/>
              <p:cNvSpPr>
                <a:spLocks noRot="1" noChangeAspect="1" noMove="1" noResize="1" noEditPoints="1" noAdjustHandles="1" noChangeArrowheads="1" noChangeShapeType="1" noTextEdit="1"/>
              </p:cNvSpPr>
              <p:nvPr/>
            </p:nvSpPr>
            <p:spPr>
              <a:xfrm>
                <a:off x="5562691" y="4347316"/>
                <a:ext cx="467179" cy="369332"/>
              </a:xfrm>
              <a:prstGeom prst="rect">
                <a:avLst/>
              </a:prstGeom>
              <a:blipFill>
                <a:blip r:embed="rId10"/>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矩形 88"/>
              <p:cNvSpPr/>
              <p:nvPr/>
            </p:nvSpPr>
            <p:spPr>
              <a:xfrm>
                <a:off x="6981470" y="4347316"/>
                <a:ext cx="3776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𝑥</m:t>
                      </m:r>
                    </m:oMath>
                  </m:oMathPara>
                </a14:m>
                <a:endParaRPr lang="zh-CN" altLang="en-US" dirty="0"/>
              </a:p>
            </p:txBody>
          </p:sp>
        </mc:Choice>
        <mc:Fallback xmlns="">
          <p:sp>
            <p:nvSpPr>
              <p:cNvPr id="89" name="矩形 88"/>
              <p:cNvSpPr>
                <a:spLocks noRot="1" noChangeAspect="1" noMove="1" noResize="1" noEditPoints="1" noAdjustHandles="1" noChangeArrowheads="1" noChangeShapeType="1" noTextEdit="1"/>
              </p:cNvSpPr>
              <p:nvPr/>
            </p:nvSpPr>
            <p:spPr>
              <a:xfrm>
                <a:off x="6981470" y="4347316"/>
                <a:ext cx="377603"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矩形 89"/>
              <p:cNvSpPr/>
              <p:nvPr/>
            </p:nvSpPr>
            <p:spPr>
              <a:xfrm>
                <a:off x="6045451" y="4913714"/>
                <a:ext cx="937591" cy="311560"/>
              </a:xfrm>
              <a:prstGeom prst="rect">
                <a:avLst/>
              </a:prstGeom>
            </p:spPr>
            <p:txBody>
              <a:bodyPr wrap="square">
                <a:spAutoFit/>
              </a:bodyPr>
              <a:lstStyle/>
              <a:p>
                <a14:m>
                  <m:oMath xmlns:m="http://schemas.openxmlformats.org/officeDocument/2006/math">
                    <m:sSup>
                      <m:sSupPr>
                        <m:ctrlPr>
                          <a:rPr lang="en-US" altLang="zh-CN" sz="1400" i="1" smtClean="0">
                            <a:latin typeface="Cambria Math" panose="02040503050406030204" pitchFamily="18" charset="0"/>
                            <a:cs typeface="Times New Roman" panose="02020603050405020304" pitchFamily="18" charset="0"/>
                          </a:rPr>
                        </m:ctrlPr>
                      </m:sSupPr>
                      <m:e>
                        <m:r>
                          <a:rPr lang="en-US" altLang="zh-CN" sz="1400" b="0" i="1" smtClean="0">
                            <a:latin typeface="Cambria Math" panose="02040503050406030204" pitchFamily="18" charset="0"/>
                            <a:cs typeface="Times New Roman" panose="02020603050405020304" pitchFamily="18" charset="0"/>
                          </a:rPr>
                          <m:t>1</m:t>
                        </m:r>
                      </m:e>
                      <m:sup>
                        <m:r>
                          <a:rPr lang="en-US" altLang="zh-CN" sz="1400" i="1">
                            <a:latin typeface="Cambria Math" panose="02040503050406030204" pitchFamily="18" charset="0"/>
                            <a:cs typeface="Times New Roman" panose="02020603050405020304" pitchFamily="18" charset="0"/>
                          </a:rPr>
                          <m:t>𝑡h</m:t>
                        </m:r>
                      </m:sup>
                    </m:sSup>
                  </m:oMath>
                </a14:m>
                <a:r>
                  <a:rPr lang="zh-CN" altLang="en-US" sz="1400" dirty="0">
                    <a:latin typeface="Times New Roman" panose="02020603050405020304" pitchFamily="18" charset="0"/>
                    <a:cs typeface="Times New Roman" panose="02020603050405020304" pitchFamily="18" charset="0"/>
                  </a:rPr>
                  <a:t>-</a:t>
                </a:r>
                <a:r>
                  <a:rPr lang="zh-CN" altLang="en-US" sz="1400" dirty="0" smtClean="0">
                    <a:latin typeface="Times New Roman" panose="02020603050405020304" pitchFamily="18" charset="0"/>
                    <a:cs typeface="Times New Roman" panose="02020603050405020304" pitchFamily="18" charset="0"/>
                  </a:rPr>
                  <a:t>order</a:t>
                </a:r>
                <a:endParaRPr lang="zh-CN" altLang="en-US" sz="1400" dirty="0"/>
              </a:p>
            </p:txBody>
          </p:sp>
        </mc:Choice>
        <mc:Fallback xmlns="">
          <p:sp>
            <p:nvSpPr>
              <p:cNvPr id="90" name="矩形 89"/>
              <p:cNvSpPr>
                <a:spLocks noRot="1" noChangeAspect="1" noMove="1" noResize="1" noEditPoints="1" noAdjustHandles="1" noChangeArrowheads="1" noChangeShapeType="1" noTextEdit="1"/>
              </p:cNvSpPr>
              <p:nvPr/>
            </p:nvSpPr>
            <p:spPr>
              <a:xfrm>
                <a:off x="6045451" y="4913714"/>
                <a:ext cx="937591" cy="311560"/>
              </a:xfrm>
              <a:prstGeom prst="rect">
                <a:avLst/>
              </a:prstGeom>
              <a:blipFill>
                <a:blip r:embed="rId12"/>
                <a:stretch>
                  <a:fillRect t="-3922" b="-19608"/>
                </a:stretch>
              </a:blipFill>
            </p:spPr>
            <p:txBody>
              <a:bodyPr/>
              <a:lstStyle/>
              <a:p>
                <a:r>
                  <a:rPr lang="zh-CN" altLang="en-US">
                    <a:noFill/>
                  </a:rPr>
                  <a:t> </a:t>
                </a:r>
              </a:p>
            </p:txBody>
          </p:sp>
        </mc:Fallback>
      </mc:AlternateContent>
      <p:sp>
        <p:nvSpPr>
          <p:cNvPr id="91" name="矩形 90"/>
          <p:cNvSpPr/>
          <p:nvPr/>
        </p:nvSpPr>
        <p:spPr>
          <a:xfrm>
            <a:off x="6099923" y="3954721"/>
            <a:ext cx="782072" cy="920893"/>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流程图: 接点 91"/>
          <p:cNvSpPr/>
          <p:nvPr/>
        </p:nvSpPr>
        <p:spPr>
          <a:xfrm>
            <a:off x="6475164" y="4043574"/>
            <a:ext cx="79513" cy="8945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93" name="直接连接符 92"/>
          <p:cNvCxnSpPr/>
          <p:nvPr/>
        </p:nvCxnSpPr>
        <p:spPr>
          <a:xfrm>
            <a:off x="6573727" y="4094850"/>
            <a:ext cx="141426" cy="5907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6514920" y="4153925"/>
            <a:ext cx="0" cy="12798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6329288" y="4100917"/>
            <a:ext cx="116473" cy="10601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6" name="流程图: 接点 95"/>
          <p:cNvSpPr/>
          <p:nvPr/>
        </p:nvSpPr>
        <p:spPr>
          <a:xfrm>
            <a:off x="6249775" y="4225982"/>
            <a:ext cx="79513" cy="8945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7" name="流程图: 接点 96"/>
          <p:cNvSpPr/>
          <p:nvPr/>
        </p:nvSpPr>
        <p:spPr>
          <a:xfrm>
            <a:off x="6475164" y="4315435"/>
            <a:ext cx="79513" cy="8945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8" name="流程图: 接点 97"/>
          <p:cNvSpPr/>
          <p:nvPr/>
        </p:nvSpPr>
        <p:spPr>
          <a:xfrm>
            <a:off x="6734202" y="4142560"/>
            <a:ext cx="79513" cy="8945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 name="矩形 98"/>
          <p:cNvSpPr/>
          <p:nvPr/>
        </p:nvSpPr>
        <p:spPr>
          <a:xfrm>
            <a:off x="9219715" y="4351466"/>
            <a:ext cx="45719"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9219715" y="4443211"/>
            <a:ext cx="45719"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9219715" y="4528576"/>
            <a:ext cx="45719"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2" name="矩形 101"/>
          <p:cNvSpPr/>
          <p:nvPr/>
        </p:nvSpPr>
        <p:spPr>
          <a:xfrm>
            <a:off x="9445104" y="4431201"/>
            <a:ext cx="45719"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9445104" y="4522946"/>
            <a:ext cx="45719"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9445104" y="4608311"/>
            <a:ext cx="45719"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5" name="矩形 104"/>
          <p:cNvSpPr/>
          <p:nvPr/>
        </p:nvSpPr>
        <p:spPr>
          <a:xfrm>
            <a:off x="9721040" y="4285360"/>
            <a:ext cx="45719"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6" name="矩形 105"/>
          <p:cNvSpPr/>
          <p:nvPr/>
        </p:nvSpPr>
        <p:spPr>
          <a:xfrm>
            <a:off x="9721040" y="4377105"/>
            <a:ext cx="45719"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7" name="矩形 106"/>
          <p:cNvSpPr/>
          <p:nvPr/>
        </p:nvSpPr>
        <p:spPr>
          <a:xfrm>
            <a:off x="9721040" y="4462470"/>
            <a:ext cx="45719"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8" name="流程图: 接点 107"/>
          <p:cNvSpPr/>
          <p:nvPr/>
        </p:nvSpPr>
        <p:spPr>
          <a:xfrm>
            <a:off x="9199411" y="4638353"/>
            <a:ext cx="79513" cy="8945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9" name="流程图: 接点 108"/>
          <p:cNvSpPr/>
          <p:nvPr/>
        </p:nvSpPr>
        <p:spPr>
          <a:xfrm>
            <a:off x="9428208" y="4695552"/>
            <a:ext cx="79513" cy="8945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0" name="流程图: 接点 109"/>
          <p:cNvSpPr/>
          <p:nvPr/>
        </p:nvSpPr>
        <p:spPr>
          <a:xfrm>
            <a:off x="9704142" y="4548900"/>
            <a:ext cx="79513" cy="8945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1" name="矩形 110"/>
          <p:cNvSpPr/>
          <p:nvPr/>
        </p:nvSpPr>
        <p:spPr>
          <a:xfrm>
            <a:off x="8626508" y="4347316"/>
            <a:ext cx="347870" cy="44726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9030699" y="3916621"/>
            <a:ext cx="881270" cy="13086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nvSpPr>
        <p:spPr>
          <a:xfrm>
            <a:off x="9996451" y="3919934"/>
            <a:ext cx="347870" cy="13086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4" name="矩形 113"/>
              <p:cNvSpPr/>
              <p:nvPr/>
            </p:nvSpPr>
            <p:spPr>
              <a:xfrm>
                <a:off x="8547939" y="4347316"/>
                <a:ext cx="4671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𝜉</m:t>
                          </m:r>
                        </m:e>
                        <m:sub>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sub>
                      </m:sSub>
                    </m:oMath>
                  </m:oMathPara>
                </a14:m>
                <a:endParaRPr lang="zh-CN" altLang="en-US" dirty="0"/>
              </a:p>
            </p:txBody>
          </p:sp>
        </mc:Choice>
        <mc:Fallback xmlns="">
          <p:sp>
            <p:nvSpPr>
              <p:cNvPr id="114" name="矩形 113"/>
              <p:cNvSpPr>
                <a:spLocks noRot="1" noChangeAspect="1" noMove="1" noResize="1" noEditPoints="1" noAdjustHandles="1" noChangeArrowheads="1" noChangeShapeType="1" noTextEdit="1"/>
              </p:cNvSpPr>
              <p:nvPr/>
            </p:nvSpPr>
            <p:spPr>
              <a:xfrm>
                <a:off x="8547939" y="4347316"/>
                <a:ext cx="467179" cy="369332"/>
              </a:xfrm>
              <a:prstGeom prst="rect">
                <a:avLst/>
              </a:prstGeom>
              <a:blipFill>
                <a:blip r:embed="rId13"/>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5" name="矩形 114"/>
              <p:cNvSpPr/>
              <p:nvPr/>
            </p:nvSpPr>
            <p:spPr>
              <a:xfrm>
                <a:off x="9966718" y="4347316"/>
                <a:ext cx="3776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𝑥</m:t>
                      </m:r>
                    </m:oMath>
                  </m:oMathPara>
                </a14:m>
                <a:endParaRPr lang="zh-CN" altLang="en-US" dirty="0"/>
              </a:p>
            </p:txBody>
          </p:sp>
        </mc:Choice>
        <mc:Fallback xmlns="">
          <p:sp>
            <p:nvSpPr>
              <p:cNvPr id="115" name="矩形 114"/>
              <p:cNvSpPr>
                <a:spLocks noRot="1" noChangeAspect="1" noMove="1" noResize="1" noEditPoints="1" noAdjustHandles="1" noChangeArrowheads="1" noChangeShapeType="1" noTextEdit="1"/>
              </p:cNvSpPr>
              <p:nvPr/>
            </p:nvSpPr>
            <p:spPr>
              <a:xfrm>
                <a:off x="9966718" y="4347316"/>
                <a:ext cx="377603" cy="369332"/>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6" name="矩形 115"/>
              <p:cNvSpPr/>
              <p:nvPr/>
            </p:nvSpPr>
            <p:spPr>
              <a:xfrm>
                <a:off x="9030699" y="4913714"/>
                <a:ext cx="937591" cy="311560"/>
              </a:xfrm>
              <a:prstGeom prst="rect">
                <a:avLst/>
              </a:prstGeom>
            </p:spPr>
            <p:txBody>
              <a:bodyPr wrap="square">
                <a:spAutoFit/>
              </a:bodyPr>
              <a:lstStyle/>
              <a:p>
                <a14:m>
                  <m:oMath xmlns:m="http://schemas.openxmlformats.org/officeDocument/2006/math">
                    <m:sSup>
                      <m:sSupPr>
                        <m:ctrlPr>
                          <a:rPr lang="en-US" altLang="zh-CN" sz="1400" i="1" smtClean="0">
                            <a:latin typeface="Cambria Math" panose="02040503050406030204" pitchFamily="18" charset="0"/>
                            <a:cs typeface="Times New Roman" panose="02020603050405020304" pitchFamily="18" charset="0"/>
                          </a:rPr>
                        </m:ctrlPr>
                      </m:sSupPr>
                      <m:e>
                        <m:r>
                          <a:rPr lang="en-US" altLang="zh-CN" sz="1400" b="0" i="1" smtClean="0">
                            <a:latin typeface="Cambria Math" panose="02040503050406030204" pitchFamily="18" charset="0"/>
                            <a:cs typeface="Times New Roman" panose="02020603050405020304" pitchFamily="18" charset="0"/>
                          </a:rPr>
                          <m:t>𝐾</m:t>
                        </m:r>
                      </m:e>
                      <m:sup>
                        <m:r>
                          <a:rPr lang="en-US" altLang="zh-CN" sz="1400" i="1">
                            <a:latin typeface="Cambria Math" panose="02040503050406030204" pitchFamily="18" charset="0"/>
                            <a:cs typeface="Times New Roman" panose="02020603050405020304" pitchFamily="18" charset="0"/>
                          </a:rPr>
                          <m:t>𝑡h</m:t>
                        </m:r>
                      </m:sup>
                    </m:sSup>
                  </m:oMath>
                </a14:m>
                <a:r>
                  <a:rPr lang="zh-CN" altLang="en-US" sz="1400" dirty="0">
                    <a:latin typeface="Times New Roman" panose="02020603050405020304" pitchFamily="18" charset="0"/>
                    <a:cs typeface="Times New Roman" panose="02020603050405020304" pitchFamily="18" charset="0"/>
                  </a:rPr>
                  <a:t>-</a:t>
                </a:r>
                <a:r>
                  <a:rPr lang="zh-CN" altLang="en-US" sz="1400" dirty="0" smtClean="0">
                    <a:latin typeface="Times New Roman" panose="02020603050405020304" pitchFamily="18" charset="0"/>
                    <a:cs typeface="Times New Roman" panose="02020603050405020304" pitchFamily="18" charset="0"/>
                  </a:rPr>
                  <a:t>order</a:t>
                </a:r>
                <a:endParaRPr lang="zh-CN" altLang="en-US" sz="1400" dirty="0"/>
              </a:p>
            </p:txBody>
          </p:sp>
        </mc:Choice>
        <mc:Fallback xmlns="">
          <p:sp>
            <p:nvSpPr>
              <p:cNvPr id="116" name="矩形 115"/>
              <p:cNvSpPr>
                <a:spLocks noRot="1" noChangeAspect="1" noMove="1" noResize="1" noEditPoints="1" noAdjustHandles="1" noChangeArrowheads="1" noChangeShapeType="1" noTextEdit="1"/>
              </p:cNvSpPr>
              <p:nvPr/>
            </p:nvSpPr>
            <p:spPr>
              <a:xfrm>
                <a:off x="9030699" y="4913714"/>
                <a:ext cx="937591" cy="311560"/>
              </a:xfrm>
              <a:prstGeom prst="rect">
                <a:avLst/>
              </a:prstGeom>
              <a:blipFill>
                <a:blip r:embed="rId15"/>
                <a:stretch>
                  <a:fillRect t="-3922" b="-19608"/>
                </a:stretch>
              </a:blipFill>
            </p:spPr>
            <p:txBody>
              <a:bodyPr/>
              <a:lstStyle/>
              <a:p>
                <a:r>
                  <a:rPr lang="zh-CN" altLang="en-US">
                    <a:noFill/>
                  </a:rPr>
                  <a:t> </a:t>
                </a:r>
              </a:p>
            </p:txBody>
          </p:sp>
        </mc:Fallback>
      </mc:AlternateContent>
      <p:sp>
        <p:nvSpPr>
          <p:cNvPr id="117" name="矩形 116"/>
          <p:cNvSpPr/>
          <p:nvPr/>
        </p:nvSpPr>
        <p:spPr>
          <a:xfrm>
            <a:off x="9085171" y="3954721"/>
            <a:ext cx="782072" cy="920893"/>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7832587" y="4545805"/>
            <a:ext cx="47012"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7958168" y="4545804"/>
            <a:ext cx="47012"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p:cNvSpPr/>
          <p:nvPr/>
        </p:nvSpPr>
        <p:spPr>
          <a:xfrm>
            <a:off x="8086821" y="4545803"/>
            <a:ext cx="47012"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mc:AlternateContent xmlns:mc="http://schemas.openxmlformats.org/markup-compatibility/2006" xmlns:a14="http://schemas.microsoft.com/office/drawing/2010/main">
        <mc:Choice Requires="a14">
          <p:sp>
            <p:nvSpPr>
              <p:cNvPr id="121" name="文本框 120"/>
              <p:cNvSpPr txBox="1"/>
              <p:nvPr/>
            </p:nvSpPr>
            <p:spPr>
              <a:xfrm>
                <a:off x="5103214" y="4408871"/>
                <a:ext cx="26289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121" name="文本框 120"/>
              <p:cNvSpPr txBox="1">
                <a:spLocks noRot="1" noChangeAspect="1" noMove="1" noResize="1" noEditPoints="1" noAdjustHandles="1" noChangeArrowheads="1" noChangeShapeType="1" noTextEdit="1"/>
              </p:cNvSpPr>
              <p:nvPr/>
            </p:nvSpPr>
            <p:spPr>
              <a:xfrm>
                <a:off x="5103214" y="4408871"/>
                <a:ext cx="262892" cy="307777"/>
              </a:xfrm>
              <a:prstGeom prst="rect">
                <a:avLst/>
              </a:prstGeom>
              <a:blipFill>
                <a:blip r:embed="rId16"/>
                <a:stretch>
                  <a:fillRect l="-18605" r="-18605"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 name="文本框 121"/>
              <p:cNvSpPr txBox="1"/>
              <p:nvPr/>
            </p:nvSpPr>
            <p:spPr>
              <a:xfrm>
                <a:off x="7440946" y="4402996"/>
                <a:ext cx="26289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122" name="文本框 121"/>
              <p:cNvSpPr txBox="1">
                <a:spLocks noRot="1" noChangeAspect="1" noMove="1" noResize="1" noEditPoints="1" noAdjustHandles="1" noChangeArrowheads="1" noChangeShapeType="1" noTextEdit="1"/>
              </p:cNvSpPr>
              <p:nvPr/>
            </p:nvSpPr>
            <p:spPr>
              <a:xfrm>
                <a:off x="7440946" y="4402996"/>
                <a:ext cx="262892" cy="307777"/>
              </a:xfrm>
              <a:prstGeom prst="rect">
                <a:avLst/>
              </a:prstGeom>
              <a:blipFill>
                <a:blip r:embed="rId17"/>
                <a:stretch>
                  <a:fillRect l="-18605" r="-18605"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 name="文本框 122"/>
              <p:cNvSpPr txBox="1"/>
              <p:nvPr/>
            </p:nvSpPr>
            <p:spPr>
              <a:xfrm>
                <a:off x="8260231" y="4404888"/>
                <a:ext cx="26289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123" name="文本框 122"/>
              <p:cNvSpPr txBox="1">
                <a:spLocks noRot="1" noChangeAspect="1" noMove="1" noResize="1" noEditPoints="1" noAdjustHandles="1" noChangeArrowheads="1" noChangeShapeType="1" noTextEdit="1"/>
              </p:cNvSpPr>
              <p:nvPr/>
            </p:nvSpPr>
            <p:spPr>
              <a:xfrm>
                <a:off x="8260231" y="4404888"/>
                <a:ext cx="262892" cy="307777"/>
              </a:xfrm>
              <a:prstGeom prst="rect">
                <a:avLst/>
              </a:prstGeom>
              <a:blipFill>
                <a:blip r:embed="rId18"/>
                <a:stretch>
                  <a:fillRect l="-18605" r="-18605"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4" name="矩形 123"/>
              <p:cNvSpPr/>
              <p:nvPr/>
            </p:nvSpPr>
            <p:spPr>
              <a:xfrm>
                <a:off x="1553284" y="4372218"/>
                <a:ext cx="16248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cs typeface="Times New Roman" panose="02020603050405020304" pitchFamily="18" charset="0"/>
                        </a:rPr>
                        <m:t>𝑦</m:t>
                      </m:r>
                      <m:r>
                        <a:rPr lang="en-US" altLang="zh-CN" i="1" smtClean="0">
                          <a:latin typeface="Cambria Math" panose="02040503050406030204" pitchFamily="18" charset="0"/>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𝑔</m:t>
                          </m:r>
                        </m:e>
                        <m:sub>
                          <m:r>
                            <a:rPr lang="en-US" altLang="zh-CN" i="1">
                              <a:latin typeface="Cambria Math" panose="02040503050406030204" pitchFamily="18" charset="0"/>
                              <a:cs typeface="Times New Roman" panose="02020603050405020304" pitchFamily="18" charset="0"/>
                            </a:rPr>
                            <m:t>𝜃</m:t>
                          </m:r>
                        </m:sub>
                      </m:sSub>
                      <m:d>
                        <m:dPr>
                          <m:ctrlPr>
                            <a:rPr lang="zh-CN"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cs typeface="Times New Roman" panose="02020603050405020304" pitchFamily="18" charset="0"/>
                            </a:rPr>
                            <m:t>𝐿</m:t>
                          </m:r>
                        </m:e>
                      </m:d>
                      <m:r>
                        <a:rPr lang="en-US" altLang="zh-CN" i="1">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m:t>
                      </m:r>
                    </m:oMath>
                  </m:oMathPara>
                </a14:m>
                <a:endParaRPr lang="zh-CN" altLang="en-US" dirty="0"/>
              </a:p>
            </p:txBody>
          </p:sp>
        </mc:Choice>
        <mc:Fallback xmlns="">
          <p:sp>
            <p:nvSpPr>
              <p:cNvPr id="124" name="矩形 123"/>
              <p:cNvSpPr>
                <a:spLocks noRot="1" noChangeAspect="1" noMove="1" noResize="1" noEditPoints="1" noAdjustHandles="1" noChangeArrowheads="1" noChangeShapeType="1" noTextEdit="1"/>
              </p:cNvSpPr>
              <p:nvPr/>
            </p:nvSpPr>
            <p:spPr>
              <a:xfrm>
                <a:off x="1553284" y="4372218"/>
                <a:ext cx="1624868" cy="369332"/>
              </a:xfrm>
              <a:prstGeom prst="rect">
                <a:avLst/>
              </a:prstGeom>
              <a:blipFill>
                <a:blip r:embed="rId19"/>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5" name="矩形 124"/>
              <p:cNvSpPr/>
              <p:nvPr/>
            </p:nvSpPr>
            <p:spPr>
              <a:xfrm>
                <a:off x="1944057" y="5637962"/>
                <a:ext cx="8228339" cy="966290"/>
              </a:xfrm>
              <a:prstGeom prst="rect">
                <a:avLst/>
              </a:prstGeom>
            </p:spPr>
            <p:txBody>
              <a:bodyPr wrap="square">
                <a:spAutoFit/>
              </a:bodyPr>
              <a:lstStyle/>
              <a:p>
                <a:pPr indent="457200">
                  <a:lnSpc>
                    <a:spcPct val="150000"/>
                  </a:lnSpc>
                </a:pPr>
                <a:r>
                  <a:rPr lang="en-US" altLang="zh-CN" dirty="0">
                    <a:solidFill>
                      <a:srgbClr val="000000"/>
                    </a:solidFill>
                    <a:latin typeface="Times New Roman" panose="02020603050405020304" pitchFamily="18" charset="0"/>
                  </a:rPr>
                  <a:t>Being expanded by </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𝐾</m:t>
                        </m:r>
                      </m:e>
                      <m:sup>
                        <m:r>
                          <a:rPr lang="en-US" altLang="zh-CN" i="1">
                            <a:latin typeface="Cambria Math" panose="02040503050406030204" pitchFamily="18" charset="0"/>
                            <a:cs typeface="Times New Roman" panose="02020603050405020304" pitchFamily="18" charset="0"/>
                          </a:rPr>
                          <m:t>𝑡h</m:t>
                        </m:r>
                      </m:sup>
                    </m:sSup>
                    <m:r>
                      <a:rPr lang="en-US" altLang="zh-CN" i="1">
                        <a:latin typeface="Cambria Math" panose="02040503050406030204" pitchFamily="18" charset="0"/>
                        <a:cs typeface="Times New Roman" panose="02020603050405020304" pitchFamily="18" charset="0"/>
                      </a:rPr>
                      <m:t> </m:t>
                    </m:r>
                  </m:oMath>
                </a14:m>
                <a:r>
                  <a:rPr lang="en-US" altLang="zh-CN" dirty="0" smtClean="0">
                    <a:solidFill>
                      <a:srgbClr val="000000"/>
                    </a:solidFill>
                    <a:latin typeface="Times New Roman" panose="02020603050405020304" pitchFamily="18" charset="0"/>
                  </a:rPr>
                  <a:t>order </a:t>
                </a:r>
                <a:r>
                  <a:rPr lang="en-US" altLang="zh-CN" dirty="0" err="1">
                    <a:solidFill>
                      <a:srgbClr val="000000"/>
                    </a:solidFill>
                    <a:latin typeface="Times New Roman" panose="02020603050405020304" pitchFamily="18" charset="0"/>
                  </a:rPr>
                  <a:t>Chebyshev</a:t>
                </a:r>
                <a:r>
                  <a:rPr lang="en-US" altLang="zh-CN" dirty="0">
                    <a:solidFill>
                      <a:srgbClr val="000000"/>
                    </a:solidFill>
                    <a:latin typeface="Times New Roman" panose="02020603050405020304" pitchFamily="18" charset="0"/>
                  </a:rPr>
                  <a:t> polynomial, each matrix is reconstructed as the weighted combination of its own graph structure knowledge from </a:t>
                </a:r>
                <a14:m>
                  <m:oMath xmlns:m="http://schemas.openxmlformats.org/officeDocument/2006/math">
                    <m:r>
                      <a:rPr lang="en-US" altLang="zh-CN" i="1">
                        <a:latin typeface="Cambria Math" panose="02040503050406030204" pitchFamily="18" charset="0"/>
                        <a:cs typeface="Times New Roman" panose="02020603050405020304" pitchFamily="18" charset="0"/>
                      </a:rPr>
                      <m:t>𝐾</m:t>
                    </m:r>
                    <m:r>
                      <a:rPr lang="en-US" altLang="zh-CN" i="1">
                        <a:latin typeface="Cambria Math" panose="02040503050406030204" pitchFamily="18" charset="0"/>
                        <a:cs typeface="Times New Roman" panose="02020603050405020304" pitchFamily="18" charset="0"/>
                      </a:rPr>
                      <m:t> </m:t>
                    </m:r>
                  </m:oMath>
                </a14:m>
                <a:r>
                  <a:rPr lang="en-US" altLang="zh-CN" dirty="0" smtClean="0">
                    <a:solidFill>
                      <a:srgbClr val="000000"/>
                    </a:solidFill>
                    <a:latin typeface="Times New Roman" panose="02020603050405020304" pitchFamily="18" charset="0"/>
                  </a:rPr>
                  <a:t>level.</a:t>
                </a:r>
                <a:endParaRPr lang="zh-CN" altLang="en-US" dirty="0"/>
              </a:p>
            </p:txBody>
          </p:sp>
        </mc:Choice>
        <mc:Fallback xmlns="">
          <p:sp>
            <p:nvSpPr>
              <p:cNvPr id="125" name="矩形 124"/>
              <p:cNvSpPr>
                <a:spLocks noRot="1" noChangeAspect="1" noMove="1" noResize="1" noEditPoints="1" noAdjustHandles="1" noChangeArrowheads="1" noChangeShapeType="1" noTextEdit="1"/>
              </p:cNvSpPr>
              <p:nvPr/>
            </p:nvSpPr>
            <p:spPr>
              <a:xfrm>
                <a:off x="1944057" y="5637962"/>
                <a:ext cx="8228339" cy="966290"/>
              </a:xfrm>
              <a:prstGeom prst="rect">
                <a:avLst/>
              </a:prstGeom>
              <a:blipFill>
                <a:blip r:embed="rId20"/>
                <a:stretch>
                  <a:fillRect l="-667" r="-1111" b="-6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662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9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1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1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1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1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1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1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1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1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1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1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2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2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2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2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2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animBg="1"/>
      <p:bldP spid="65" grpId="0"/>
      <p:bldP spid="66" grpId="0" animBg="1"/>
      <p:bldP spid="67" grpId="0" animBg="1"/>
      <p:bldP spid="68" grpId="0" animBg="1"/>
      <p:bldP spid="69" grpId="0" animBg="1"/>
      <p:bldP spid="70" grpId="0"/>
      <p:bldP spid="71" grpId="0"/>
      <p:bldP spid="72" grpId="0"/>
      <p:bldP spid="73" grpId="0" animBg="1"/>
      <p:bldP spid="74" grpId="0" animBg="1"/>
      <p:bldP spid="78" grpId="0" animBg="1"/>
      <p:bldP spid="82" grpId="0" animBg="1"/>
      <p:bldP spid="83" grpId="0" animBg="1"/>
      <p:bldP spid="84" grpId="0" animBg="1"/>
      <p:bldP spid="85" grpId="0" animBg="1"/>
      <p:bldP spid="86" grpId="0" animBg="1"/>
      <p:bldP spid="87" grpId="0" animBg="1"/>
      <p:bldP spid="88" grpId="0"/>
      <p:bldP spid="89" grpId="0"/>
      <p:bldP spid="90" grpId="0"/>
      <p:bldP spid="91" grpId="0" animBg="1"/>
      <p:bldP spid="92"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p:bldP spid="115" grpId="0"/>
      <p:bldP spid="116" grpId="0"/>
      <p:bldP spid="117" grpId="0" animBg="1"/>
      <p:bldP spid="118" grpId="0" animBg="1"/>
      <p:bldP spid="119" grpId="0" animBg="1"/>
      <p:bldP spid="120" grpId="0" animBg="1"/>
      <p:bldP spid="121" grpId="0"/>
      <p:bldP spid="122" grpId="0"/>
      <p:bldP spid="123" grpId="0"/>
      <p:bldP spid="124" grpId="0"/>
      <p:bldP spid="1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788" y="2934418"/>
            <a:ext cx="1929719" cy="1447289"/>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2506" y="2934419"/>
            <a:ext cx="1929717" cy="1447288"/>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2788" y="4382210"/>
            <a:ext cx="1929719" cy="1447289"/>
          </a:xfrm>
          <a:prstGeom prst="rect">
            <a:avLst/>
          </a:prstGeom>
        </p:spPr>
      </p:pic>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432504" y="4382210"/>
            <a:ext cx="1929719" cy="1447289"/>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84027" y="2934419"/>
            <a:ext cx="1901372" cy="1426029"/>
          </a:xfrm>
          <a:prstGeom prst="rect">
            <a:avLst/>
          </a:prstGeom>
        </p:spPr>
      </p:pic>
      <p:pic>
        <p:nvPicPr>
          <p:cNvPr id="8" name="图片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82467" y="2934418"/>
            <a:ext cx="1901372" cy="1426029"/>
          </a:xfrm>
          <a:prstGeom prst="rect">
            <a:avLst/>
          </a:prstGeom>
        </p:spPr>
      </p:pic>
      <p:pic>
        <p:nvPicPr>
          <p:cNvPr id="9" name="图片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84027" y="4360448"/>
            <a:ext cx="1901372" cy="1426029"/>
          </a:xfrm>
          <a:prstGeom prst="rect">
            <a:avLst/>
          </a:prstGeom>
        </p:spPr>
      </p:pic>
      <p:pic>
        <p:nvPicPr>
          <p:cNvPr id="11" name="图片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476819" y="2695433"/>
            <a:ext cx="2220019" cy="1665014"/>
          </a:xfrm>
          <a:prstGeom prst="rect">
            <a:avLst/>
          </a:prstGeom>
        </p:spPr>
      </p:pic>
      <p:pic>
        <p:nvPicPr>
          <p:cNvPr id="12" name="图片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476819" y="4360447"/>
            <a:ext cx="2210920" cy="1665014"/>
          </a:xfrm>
          <a:prstGeom prst="rect">
            <a:avLst/>
          </a:prstGeom>
        </p:spPr>
      </p:pic>
      <p:pic>
        <p:nvPicPr>
          <p:cNvPr id="13" name="图片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88332" y="4360447"/>
            <a:ext cx="1895507" cy="1421630"/>
          </a:xfrm>
          <a:prstGeom prst="rect">
            <a:avLst/>
          </a:prstGeom>
        </p:spPr>
      </p:pic>
      <p:sp>
        <p:nvSpPr>
          <p:cNvPr id="14" name="矩形 13"/>
          <p:cNvSpPr/>
          <p:nvPr/>
        </p:nvSpPr>
        <p:spPr>
          <a:xfrm>
            <a:off x="1668759" y="45074"/>
            <a:ext cx="10523241" cy="923330"/>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The Hopkins 155 Dataset has been created with the goal of providing an extensive benchmark for testing feature based motion segmentation algorithms. It contains video sequences along with the features extracted and tracked in all the frames. The ground-truth segmentation is also provided for comparison purposes. </a:t>
            </a:r>
            <a:endParaRPr lang="zh-CN" altLang="en-US" dirty="0">
              <a:latin typeface="Times New Roman" panose="02020603050405020304" pitchFamily="18" charset="0"/>
              <a:cs typeface="Times New Roman" panose="02020603050405020304" pitchFamily="18" charset="0"/>
            </a:endParaRPr>
          </a:p>
        </p:txBody>
      </p:sp>
      <p:sp>
        <p:nvSpPr>
          <p:cNvPr id="15" name="矩形 14"/>
          <p:cNvSpPr/>
          <p:nvPr/>
        </p:nvSpPr>
        <p:spPr>
          <a:xfrm>
            <a:off x="166425" y="306684"/>
            <a:ext cx="1502334" cy="400110"/>
          </a:xfrm>
          <a:prstGeom prst="rect">
            <a:avLst/>
          </a:prstGeom>
        </p:spPr>
        <p:txBody>
          <a:bodyPr wrap="none">
            <a:spAutoFit/>
          </a:bodyPr>
          <a:lstStyle/>
          <a:p>
            <a:r>
              <a:rPr lang="en-US" altLang="zh-CN" sz="2000" b="0" i="0" dirty="0" smtClean="0">
                <a:solidFill>
                  <a:srgbClr val="FF0000"/>
                </a:solidFill>
                <a:effectLst/>
                <a:latin typeface="Times New Roman" panose="02020603050405020304" pitchFamily="18" charset="0"/>
                <a:cs typeface="Times New Roman" panose="02020603050405020304" pitchFamily="18" charset="0"/>
              </a:rPr>
              <a:t>Hopkins 155</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p:sp>
        <p:nvSpPr>
          <p:cNvPr id="16" name="矩形 15"/>
          <p:cNvSpPr/>
          <p:nvPr/>
        </p:nvSpPr>
        <p:spPr>
          <a:xfrm>
            <a:off x="1166792" y="6350169"/>
            <a:ext cx="2473754" cy="369332"/>
          </a:xfrm>
          <a:prstGeom prst="rect">
            <a:avLst/>
          </a:prstGeom>
        </p:spPr>
        <p:txBody>
          <a:bodyPr wrap="none">
            <a:spAutoFit/>
          </a:bodyPr>
          <a:lstStyle/>
          <a:p>
            <a:r>
              <a:rPr lang="zh-CN" altLang="en-US" dirty="0">
                <a:latin typeface="Times New Roman" panose="02020603050405020304" pitchFamily="18" charset="0"/>
                <a:cs typeface="Times New Roman" panose="02020603050405020304" pitchFamily="18" charset="0"/>
              </a:rPr>
              <a:t>Checkerboard sequences</a:t>
            </a:r>
          </a:p>
        </p:txBody>
      </p:sp>
      <p:sp>
        <p:nvSpPr>
          <p:cNvPr id="17" name="矩形 16"/>
          <p:cNvSpPr/>
          <p:nvPr/>
        </p:nvSpPr>
        <p:spPr>
          <a:xfrm>
            <a:off x="5834713" y="6350169"/>
            <a:ext cx="1807418" cy="369332"/>
          </a:xfrm>
          <a:prstGeom prst="rect">
            <a:avLst/>
          </a:prstGeom>
        </p:spPr>
        <p:txBody>
          <a:bodyPr wrap="none">
            <a:spAutoFit/>
          </a:bodyPr>
          <a:lstStyle/>
          <a:p>
            <a:r>
              <a:rPr lang="zh-CN" altLang="en-US" dirty="0">
                <a:latin typeface="Times New Roman" panose="02020603050405020304" pitchFamily="18" charset="0"/>
                <a:cs typeface="Times New Roman" panose="02020603050405020304" pitchFamily="18" charset="0"/>
              </a:rPr>
              <a:t>Traffic sequences</a:t>
            </a:r>
          </a:p>
        </p:txBody>
      </p:sp>
      <p:sp>
        <p:nvSpPr>
          <p:cNvPr id="18" name="矩形 17"/>
          <p:cNvSpPr/>
          <p:nvPr/>
        </p:nvSpPr>
        <p:spPr>
          <a:xfrm>
            <a:off x="9726916" y="6211669"/>
            <a:ext cx="1710725" cy="646331"/>
          </a:xfrm>
          <a:prstGeom prst="rect">
            <a:avLst/>
          </a:prstGeom>
        </p:spPr>
        <p:txBody>
          <a:bodyPr wrap="none">
            <a:spAutoFit/>
          </a:bodyPr>
          <a:lstStyle/>
          <a:p>
            <a:r>
              <a:rPr lang="zh-CN" altLang="en-US" dirty="0">
                <a:latin typeface="Times New Roman" panose="02020603050405020304" pitchFamily="18" charset="0"/>
                <a:cs typeface="Times New Roman" panose="02020603050405020304" pitchFamily="18" charset="0"/>
              </a:rPr>
              <a:t>Articulated/non-</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rigid sequences</a:t>
            </a:r>
          </a:p>
        </p:txBody>
      </p:sp>
      <p:graphicFrame>
        <p:nvGraphicFramePr>
          <p:cNvPr id="20" name="表格 19"/>
          <p:cNvGraphicFramePr>
            <a:graphicFrameLocks noGrp="1"/>
          </p:cNvGraphicFramePr>
          <p:nvPr>
            <p:extLst>
              <p:ext uri="{D42A27DB-BD31-4B8C-83A1-F6EECF244321}">
                <p14:modId xmlns:p14="http://schemas.microsoft.com/office/powerpoint/2010/main" val="3237169490"/>
              </p:ext>
            </p:extLst>
          </p:nvPr>
        </p:nvGraphicFramePr>
        <p:xfrm>
          <a:off x="2830506" y="1093024"/>
          <a:ext cx="6512910" cy="1529550"/>
        </p:xfrm>
        <a:graphic>
          <a:graphicData uri="http://schemas.openxmlformats.org/drawingml/2006/table">
            <a:tbl>
              <a:tblPr firstRow="1" bandRow="1">
                <a:tableStyleId>{5940675A-B579-460E-94D1-54222C63F5DA}</a:tableStyleId>
              </a:tblPr>
              <a:tblGrid>
                <a:gridCol w="1302582">
                  <a:extLst>
                    <a:ext uri="{9D8B030D-6E8A-4147-A177-3AD203B41FA5}">
                      <a16:colId xmlns:a16="http://schemas.microsoft.com/office/drawing/2014/main" val="2047148941"/>
                    </a:ext>
                  </a:extLst>
                </a:gridCol>
                <a:gridCol w="1302582">
                  <a:extLst>
                    <a:ext uri="{9D8B030D-6E8A-4147-A177-3AD203B41FA5}">
                      <a16:colId xmlns:a16="http://schemas.microsoft.com/office/drawing/2014/main" val="3782383043"/>
                    </a:ext>
                  </a:extLst>
                </a:gridCol>
                <a:gridCol w="1302582">
                  <a:extLst>
                    <a:ext uri="{9D8B030D-6E8A-4147-A177-3AD203B41FA5}">
                      <a16:colId xmlns:a16="http://schemas.microsoft.com/office/drawing/2014/main" val="3881712542"/>
                    </a:ext>
                  </a:extLst>
                </a:gridCol>
                <a:gridCol w="1302582">
                  <a:extLst>
                    <a:ext uri="{9D8B030D-6E8A-4147-A177-3AD203B41FA5}">
                      <a16:colId xmlns:a16="http://schemas.microsoft.com/office/drawing/2014/main" val="3097631358"/>
                    </a:ext>
                  </a:extLst>
                </a:gridCol>
                <a:gridCol w="1302582">
                  <a:extLst>
                    <a:ext uri="{9D8B030D-6E8A-4147-A177-3AD203B41FA5}">
                      <a16:colId xmlns:a16="http://schemas.microsoft.com/office/drawing/2014/main" val="4224227701"/>
                    </a:ext>
                  </a:extLst>
                </a:gridCol>
              </a:tblGrid>
              <a:tr h="305910">
                <a:tc>
                  <a:txBody>
                    <a:bodyPr/>
                    <a:lstStyle/>
                    <a:p>
                      <a:pPr algn="ct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smtClean="0">
                          <a:latin typeface="Times New Roman" panose="02020603050405020304" pitchFamily="18" charset="0"/>
                          <a:cs typeface="Times New Roman" panose="02020603050405020304" pitchFamily="18" charset="0"/>
                        </a:rPr>
                        <a:t>data dimension</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smtClean="0">
                          <a:latin typeface="Times New Roman" panose="02020603050405020304" pitchFamily="18" charset="0"/>
                          <a:cs typeface="Times New Roman" panose="02020603050405020304" pitchFamily="18" charset="0"/>
                        </a:rPr>
                        <a:t>data</a:t>
                      </a:r>
                      <a:r>
                        <a:rPr lang="en-US" altLang="zh-CN" sz="1400" baseline="0" dirty="0" smtClean="0">
                          <a:latin typeface="Times New Roman" panose="02020603050405020304" pitchFamily="18" charset="0"/>
                          <a:cs typeface="Times New Roman" panose="02020603050405020304" pitchFamily="18" charset="0"/>
                        </a:rPr>
                        <a:t> samples</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smtClean="0">
                          <a:latin typeface="Times New Roman" panose="02020603050405020304" pitchFamily="18" charset="0"/>
                          <a:cs typeface="Times New Roman" panose="02020603050405020304" pitchFamily="18" charset="0"/>
                        </a:rPr>
                        <a:t>subspaces</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smtClean="0">
                          <a:latin typeface="Times New Roman" panose="02020603050405020304" pitchFamily="18" charset="0"/>
                          <a:cs typeface="Times New Roman" panose="02020603050405020304" pitchFamily="18" charset="0"/>
                        </a:rPr>
                        <a:t>error level</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5468022"/>
                  </a:ext>
                </a:extLst>
              </a:tr>
              <a:tr h="305910">
                <a:tc>
                  <a:txBody>
                    <a:bodyPr/>
                    <a:lstStyle/>
                    <a:p>
                      <a:pPr algn="ctr"/>
                      <a:r>
                        <a:rPr lang="en-US" altLang="zh-CN" sz="1400" dirty="0" smtClean="0">
                          <a:latin typeface="Times New Roman" panose="02020603050405020304" pitchFamily="18" charset="0"/>
                          <a:cs typeface="Times New Roman" panose="02020603050405020304" pitchFamily="18" charset="0"/>
                        </a:rPr>
                        <a:t>max</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smtClean="0">
                          <a:latin typeface="Times New Roman" panose="02020603050405020304" pitchFamily="18" charset="0"/>
                          <a:cs typeface="Times New Roman" panose="02020603050405020304" pitchFamily="18" charset="0"/>
                        </a:rPr>
                        <a:t>201</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smtClean="0">
                          <a:latin typeface="Times New Roman" panose="02020603050405020304" pitchFamily="18" charset="0"/>
                          <a:cs typeface="Times New Roman" panose="02020603050405020304" pitchFamily="18" charset="0"/>
                        </a:rPr>
                        <a:t>556</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smtClean="0">
                          <a:latin typeface="Times New Roman" panose="02020603050405020304" pitchFamily="18" charset="0"/>
                          <a:cs typeface="Times New Roman" panose="02020603050405020304" pitchFamily="18" charset="0"/>
                        </a:rPr>
                        <a:t>3</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smtClean="0">
                          <a:latin typeface="Times New Roman" panose="02020603050405020304" pitchFamily="18" charset="0"/>
                          <a:cs typeface="Times New Roman" panose="02020603050405020304" pitchFamily="18" charset="0"/>
                        </a:rPr>
                        <a:t>0.0130</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3618095"/>
                  </a:ext>
                </a:extLst>
              </a:tr>
              <a:tr h="305910">
                <a:tc>
                  <a:txBody>
                    <a:bodyPr/>
                    <a:lstStyle/>
                    <a:p>
                      <a:pPr algn="ctr"/>
                      <a:r>
                        <a:rPr lang="en-US" altLang="zh-CN" sz="1400" dirty="0" smtClean="0">
                          <a:latin typeface="Times New Roman" panose="02020603050405020304" pitchFamily="18" charset="0"/>
                          <a:cs typeface="Times New Roman" panose="02020603050405020304" pitchFamily="18" charset="0"/>
                        </a:rPr>
                        <a:t>min</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smtClean="0">
                          <a:latin typeface="Times New Roman" panose="02020603050405020304" pitchFamily="18" charset="0"/>
                          <a:cs typeface="Times New Roman" panose="02020603050405020304" pitchFamily="18" charset="0"/>
                        </a:rPr>
                        <a:t>31</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smtClean="0">
                          <a:latin typeface="Times New Roman" panose="02020603050405020304" pitchFamily="18" charset="0"/>
                          <a:cs typeface="Times New Roman" panose="02020603050405020304" pitchFamily="18" charset="0"/>
                        </a:rPr>
                        <a:t>39</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smtClean="0">
                          <a:latin typeface="Times New Roman" panose="02020603050405020304" pitchFamily="18" charset="0"/>
                          <a:cs typeface="Times New Roman" panose="02020603050405020304" pitchFamily="18" charset="0"/>
                        </a:rPr>
                        <a:t>2</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smtClean="0">
                          <a:latin typeface="Times New Roman" panose="02020603050405020304" pitchFamily="18" charset="0"/>
                          <a:cs typeface="Times New Roman" panose="02020603050405020304" pitchFamily="18" charset="0"/>
                        </a:rPr>
                        <a:t>0.0002</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07508278"/>
                  </a:ext>
                </a:extLst>
              </a:tr>
              <a:tr h="305910">
                <a:tc>
                  <a:txBody>
                    <a:bodyPr/>
                    <a:lstStyle/>
                    <a:p>
                      <a:pPr algn="ctr"/>
                      <a:r>
                        <a:rPr lang="en-US" altLang="zh-CN" sz="1400" dirty="0" smtClean="0">
                          <a:latin typeface="Times New Roman" panose="02020603050405020304" pitchFamily="18" charset="0"/>
                          <a:cs typeface="Times New Roman" panose="02020603050405020304" pitchFamily="18" charset="0"/>
                        </a:rPr>
                        <a:t>mean</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smtClean="0">
                          <a:latin typeface="Times New Roman" panose="02020603050405020304" pitchFamily="18" charset="0"/>
                          <a:cs typeface="Times New Roman" panose="02020603050405020304" pitchFamily="18" charset="0"/>
                        </a:rPr>
                        <a:t>59.7</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smtClean="0">
                          <a:latin typeface="Times New Roman" panose="02020603050405020304" pitchFamily="18" charset="0"/>
                          <a:cs typeface="Times New Roman" panose="02020603050405020304" pitchFamily="18" charset="0"/>
                        </a:rPr>
                        <a:t>295.7</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smtClean="0">
                          <a:latin typeface="Times New Roman" panose="02020603050405020304" pitchFamily="18" charset="0"/>
                          <a:cs typeface="Times New Roman" panose="02020603050405020304" pitchFamily="18" charset="0"/>
                        </a:rPr>
                        <a:t>2.3</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smtClean="0">
                          <a:latin typeface="Times New Roman" panose="02020603050405020304" pitchFamily="18" charset="0"/>
                          <a:cs typeface="Times New Roman" panose="02020603050405020304" pitchFamily="18" charset="0"/>
                        </a:rPr>
                        <a:t>0.0009</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19763239"/>
                  </a:ext>
                </a:extLst>
              </a:tr>
              <a:tr h="305910">
                <a:tc>
                  <a:txBody>
                    <a:bodyPr/>
                    <a:lstStyle/>
                    <a:p>
                      <a:pPr algn="ctr"/>
                      <a:r>
                        <a:rPr lang="en-US" altLang="zh-CN" sz="1400" dirty="0" smtClean="0">
                          <a:latin typeface="Times New Roman" panose="02020603050405020304" pitchFamily="18" charset="0"/>
                          <a:cs typeface="Times New Roman" panose="02020603050405020304" pitchFamily="18" charset="0"/>
                        </a:rPr>
                        <a:t>std.</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smtClean="0">
                          <a:latin typeface="Times New Roman" panose="02020603050405020304" pitchFamily="18" charset="0"/>
                          <a:cs typeface="Times New Roman" panose="02020603050405020304" pitchFamily="18" charset="0"/>
                        </a:rPr>
                        <a:t>20.2</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smtClean="0">
                          <a:latin typeface="Times New Roman" panose="02020603050405020304" pitchFamily="18" charset="0"/>
                          <a:cs typeface="Times New Roman" panose="02020603050405020304" pitchFamily="18" charset="0"/>
                        </a:rPr>
                        <a:t>140.8</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smtClean="0">
                          <a:latin typeface="Times New Roman" panose="02020603050405020304" pitchFamily="18" charset="0"/>
                          <a:cs typeface="Times New Roman" panose="02020603050405020304" pitchFamily="18" charset="0"/>
                        </a:rPr>
                        <a:t>0.5</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smtClean="0">
                          <a:latin typeface="Times New Roman" panose="02020603050405020304" pitchFamily="18" charset="0"/>
                          <a:cs typeface="Times New Roman" panose="02020603050405020304" pitchFamily="18" charset="0"/>
                        </a:rPr>
                        <a:t>0.0012</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0283305"/>
                  </a:ext>
                </a:extLst>
              </a:tr>
            </a:tbl>
          </a:graphicData>
        </a:graphic>
      </p:graphicFrame>
    </p:spTree>
    <p:extLst>
      <p:ext uri="{BB962C8B-B14F-4D97-AF65-F5344CB8AC3E}">
        <p14:creationId xmlns:p14="http://schemas.microsoft.com/office/powerpoint/2010/main" val="2916838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933042" y="3465913"/>
            <a:ext cx="4551769" cy="1462962"/>
          </a:xfrm>
          <a:prstGeom prst="rect">
            <a:avLst/>
          </a:prstGeom>
        </p:spPr>
      </p:pic>
      <p:pic>
        <p:nvPicPr>
          <p:cNvPr id="3" name="图片 2"/>
          <p:cNvPicPr>
            <a:picLocks noChangeAspect="1"/>
          </p:cNvPicPr>
          <p:nvPr/>
        </p:nvPicPr>
        <p:blipFill>
          <a:blip r:embed="rId4"/>
          <a:stretch>
            <a:fillRect/>
          </a:stretch>
        </p:blipFill>
        <p:spPr>
          <a:xfrm>
            <a:off x="6963994" y="3465913"/>
            <a:ext cx="4551769" cy="1462962"/>
          </a:xfrm>
          <a:prstGeom prst="rect">
            <a:avLst/>
          </a:prstGeom>
        </p:spPr>
      </p:pic>
      <p:pic>
        <p:nvPicPr>
          <p:cNvPr id="4" name="图片 3"/>
          <p:cNvPicPr>
            <a:picLocks noChangeAspect="1"/>
          </p:cNvPicPr>
          <p:nvPr/>
        </p:nvPicPr>
        <p:blipFill>
          <a:blip r:embed="rId5"/>
          <a:stretch>
            <a:fillRect/>
          </a:stretch>
        </p:blipFill>
        <p:spPr>
          <a:xfrm>
            <a:off x="6963994" y="582568"/>
            <a:ext cx="4551769" cy="1462962"/>
          </a:xfrm>
          <a:prstGeom prst="rect">
            <a:avLst/>
          </a:prstGeom>
        </p:spPr>
      </p:pic>
      <p:pic>
        <p:nvPicPr>
          <p:cNvPr id="5" name="图片 4"/>
          <p:cNvPicPr>
            <a:picLocks noChangeAspect="1"/>
          </p:cNvPicPr>
          <p:nvPr/>
        </p:nvPicPr>
        <p:blipFill>
          <a:blip r:embed="rId6"/>
          <a:stretch>
            <a:fillRect/>
          </a:stretch>
        </p:blipFill>
        <p:spPr>
          <a:xfrm>
            <a:off x="920690" y="582568"/>
            <a:ext cx="4564121" cy="1462962"/>
          </a:xfrm>
          <a:prstGeom prst="rect">
            <a:avLst/>
          </a:prstGeom>
        </p:spPr>
      </p:pic>
      <p:sp>
        <p:nvSpPr>
          <p:cNvPr id="6" name="矩形 5"/>
          <p:cNvSpPr/>
          <p:nvPr/>
        </p:nvSpPr>
        <p:spPr>
          <a:xfrm>
            <a:off x="2402086" y="2305023"/>
            <a:ext cx="954107" cy="369332"/>
          </a:xfrm>
          <a:prstGeom prst="rect">
            <a:avLst/>
          </a:prstGeom>
        </p:spPr>
        <p:txBody>
          <a:bodyPr wrap="none">
            <a:spAutoFit/>
          </a:bodyPr>
          <a:lstStyle/>
          <a:p>
            <a:r>
              <a:rPr lang="zh-CN" altLang="en-US" dirty="0" smtClean="0">
                <a:latin typeface="Times New Roman" panose="02020603050405020304" pitchFamily="18" charset="0"/>
                <a:cs typeface="Times New Roman" panose="02020603050405020304" pitchFamily="18" charset="0"/>
              </a:rPr>
              <a:t>COIL20</a:t>
            </a:r>
            <a:endParaRPr lang="zh-CN" altLang="en-US" dirty="0">
              <a:latin typeface="Times New Roman" panose="02020603050405020304" pitchFamily="18" charset="0"/>
              <a:cs typeface="Times New Roman" panose="02020603050405020304" pitchFamily="18" charset="0"/>
            </a:endParaRPr>
          </a:p>
        </p:txBody>
      </p:sp>
      <p:sp>
        <p:nvSpPr>
          <p:cNvPr id="7" name="矩形 6"/>
          <p:cNvSpPr/>
          <p:nvPr/>
        </p:nvSpPr>
        <p:spPr>
          <a:xfrm>
            <a:off x="8954485" y="2305023"/>
            <a:ext cx="965329" cy="369332"/>
          </a:xfrm>
          <a:prstGeom prst="rect">
            <a:avLst/>
          </a:prstGeom>
        </p:spPr>
        <p:txBody>
          <a:bodyPr wrap="none">
            <a:spAutoFit/>
          </a:bodyPr>
          <a:lstStyle/>
          <a:p>
            <a:r>
              <a:rPr lang="zh-CN" altLang="en-US" dirty="0" smtClean="0">
                <a:latin typeface="Times New Roman" panose="02020603050405020304" pitchFamily="18" charset="0"/>
                <a:cs typeface="Times New Roman" panose="02020603050405020304" pitchFamily="18" charset="0"/>
              </a:rPr>
              <a:t>MNIST</a:t>
            </a:r>
            <a:r>
              <a:rPr lang="zh-CN" altLang="en-US" dirty="0" smtClean="0"/>
              <a:t> </a:t>
            </a:r>
            <a:endParaRPr lang="zh-CN" altLang="en-US" dirty="0"/>
          </a:p>
        </p:txBody>
      </p:sp>
      <p:sp>
        <p:nvSpPr>
          <p:cNvPr id="8" name="矩形 7"/>
          <p:cNvSpPr/>
          <p:nvPr/>
        </p:nvSpPr>
        <p:spPr>
          <a:xfrm>
            <a:off x="2489289" y="5031635"/>
            <a:ext cx="886140" cy="369332"/>
          </a:xfrm>
          <a:prstGeom prst="rect">
            <a:avLst/>
          </a:prstGeom>
        </p:spPr>
        <p:txBody>
          <a:bodyPr wrap="none">
            <a:spAutoFit/>
          </a:bodyPr>
          <a:lstStyle/>
          <a:p>
            <a:r>
              <a:rPr lang="en-US" altLang="zh-CN" dirty="0" smtClean="0">
                <a:solidFill>
                  <a:srgbClr val="000000"/>
                </a:solidFill>
                <a:latin typeface="Times New Roman" panose="02020603050405020304" pitchFamily="18" charset="0"/>
              </a:rPr>
              <a:t>Yale-B </a:t>
            </a:r>
            <a:endParaRPr lang="zh-CN" altLang="en-US" dirty="0"/>
          </a:p>
        </p:txBody>
      </p:sp>
      <p:sp>
        <p:nvSpPr>
          <p:cNvPr id="9" name="矩形 8"/>
          <p:cNvSpPr/>
          <p:nvPr/>
        </p:nvSpPr>
        <p:spPr>
          <a:xfrm>
            <a:off x="9089425" y="5031635"/>
            <a:ext cx="695447" cy="369332"/>
          </a:xfrm>
          <a:prstGeom prst="rect">
            <a:avLst/>
          </a:prstGeom>
        </p:spPr>
        <p:txBody>
          <a:bodyPr wrap="none">
            <a:spAutoFit/>
          </a:bodyPr>
          <a:lstStyle/>
          <a:p>
            <a:r>
              <a:rPr lang="en-US" altLang="zh-CN" dirty="0">
                <a:solidFill>
                  <a:srgbClr val="000000"/>
                </a:solidFill>
                <a:latin typeface="Times New Roman" panose="02020603050405020304" pitchFamily="18" charset="0"/>
              </a:rPr>
              <a:t>ORL </a:t>
            </a:r>
            <a:endParaRPr lang="zh-CN" altLang="en-US" dirty="0"/>
          </a:p>
        </p:txBody>
      </p:sp>
    </p:spTree>
    <p:extLst>
      <p:ext uri="{BB962C8B-B14F-4D97-AF65-F5344CB8AC3E}">
        <p14:creationId xmlns:p14="http://schemas.microsoft.com/office/powerpoint/2010/main" val="1889062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055901" y="344016"/>
                <a:ext cx="7349383" cy="516488"/>
              </a:xfrm>
              <a:prstGeom prst="rect">
                <a:avLst/>
              </a:prstGeom>
            </p:spPr>
            <p:txBody>
              <a:bodyPr wrap="none">
                <a:spAutoFit/>
              </a:bodyPr>
              <a:lstStyle/>
              <a:p>
                <a:pPr algn="just">
                  <a:spcAft>
                    <a:spcPts val="0"/>
                  </a:spcAft>
                </a:pPr>
                <a14:m>
                  <m:oMathPara xmlns:m="http://schemas.openxmlformats.org/officeDocument/2006/math">
                    <m:oMathParaPr>
                      <m:jc m:val="centerGroup"/>
                    </m:oMathParaPr>
                    <m:oMath xmlns:m="http://schemas.openxmlformats.org/officeDocument/2006/math">
                      <m:func>
                        <m:funcPr>
                          <m:ctrlPr>
                            <a:rPr lang="zh-CN" altLang="zh-CN" sz="2000"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2000"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𝑍</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𝐿</m:t>
                              </m:r>
                              <m:r>
                                <a:rPr lang="en-US" altLang="zh-CN" sz="2000"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lim>
                          </m:limLow>
                        </m:fName>
                        <m:e>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𝑍</m:t>
                                  </m:r>
                                </m:e>
                              </m:d>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b>
                          </m:s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𝐿</m:t>
                                  </m:r>
                                </m:e>
                              </m:d>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b>
                          </m:sSub>
                          <m:sSub>
                            <m:sSubPr>
                              <m:ctrlPr>
                                <a:rPr lang="zh-CN" altLang="zh-CN" sz="2000"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𝜆</m:t>
                              </m:r>
                              <m:d>
                                <m:dPr>
                                  <m:begChr m:val="‖"/>
                                  <m:endChr m:val="‖"/>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d>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𝜄</m:t>
                              </m:r>
                            </m:sub>
                          </m:sSub>
                        </m:e>
                      </m:func>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𝑡</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en-US" sz="2000" i="1">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𝑔</m:t>
                          </m:r>
                        </m:e>
                        <m:sub>
                          <m:r>
                            <a:rPr lang="zh-CN" altLang="en-US" sz="2000" i="1">
                              <a:solidFill>
                                <a:schemeClr val="tx1"/>
                              </a:solidFill>
                              <a:latin typeface="Cambria Math" panose="02040503050406030204" pitchFamily="18" charset="0"/>
                            </a:rPr>
                            <m:t>𝜃</m:t>
                          </m:r>
                        </m:sub>
                      </m:sSub>
                      <m:d>
                        <m:dPr>
                          <m:ctrlPr>
                            <a:rPr lang="zh-CN" altLang="en-US" sz="2000" i="1">
                              <a:solidFill>
                                <a:schemeClr val="tx1"/>
                              </a:solidFill>
                              <a:latin typeface="Cambria Math" panose="02040503050406030204" pitchFamily="18" charset="0"/>
                            </a:rPr>
                          </m:ctrlPr>
                        </m:dPr>
                        <m:e>
                          <m:r>
                            <a:rPr lang="en-US" altLang="zh-CN" sz="2000" b="0" i="1" smtClean="0">
                              <a:solidFill>
                                <a:schemeClr val="tx1"/>
                              </a:solidFill>
                              <a:latin typeface="Cambria Math" panose="02040503050406030204" pitchFamily="18" charset="0"/>
                            </a:rPr>
                            <m:t>𝐺</m:t>
                          </m:r>
                        </m:e>
                      </m:d>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𝑋</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en-US" sz="2000" i="1">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𝑔</m:t>
                          </m:r>
                        </m:e>
                        <m:sub>
                          <m:r>
                            <a:rPr lang="zh-CN" altLang="en-US" sz="2000" i="1">
                              <a:solidFill>
                                <a:schemeClr val="tx1"/>
                              </a:solidFill>
                              <a:latin typeface="Cambria Math" panose="02040503050406030204" pitchFamily="18" charset="0"/>
                            </a:rPr>
                            <m:t>𝜃</m:t>
                          </m:r>
                        </m:sub>
                      </m:sSub>
                      <m:d>
                        <m:dPr>
                          <m:ctrlPr>
                            <a:rPr lang="zh-CN" altLang="en-US" sz="2000" i="1">
                              <a:solidFill>
                                <a:schemeClr val="tx1"/>
                              </a:solidFill>
                              <a:latin typeface="Cambria Math" panose="02040503050406030204" pitchFamily="18" charset="0"/>
                            </a:rPr>
                          </m:ctrlPr>
                        </m:dPr>
                        <m:e>
                          <m:r>
                            <a:rPr lang="en-US" altLang="zh-CN" sz="2000" b="0" i="1" smtClean="0">
                              <a:solidFill>
                                <a:schemeClr val="tx1"/>
                              </a:solidFill>
                              <a:latin typeface="Cambria Math" panose="02040503050406030204" pitchFamily="18" charset="0"/>
                            </a:rPr>
                            <m:t>𝐺</m:t>
                          </m:r>
                        </m:e>
                      </m:d>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𝑋𝑍</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𝐿</m:t>
                      </m:r>
                      <m:sSub>
                        <m:sSubPr>
                          <m:ctrlPr>
                            <a:rPr lang="zh-CN" altLang="en-US" sz="2000" i="1">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𝑔</m:t>
                          </m:r>
                        </m:e>
                        <m:sub>
                          <m:r>
                            <a:rPr lang="zh-CN" altLang="en-US" sz="2000" i="1">
                              <a:solidFill>
                                <a:schemeClr val="tx1"/>
                              </a:solidFill>
                              <a:latin typeface="Cambria Math" panose="02040503050406030204" pitchFamily="18" charset="0"/>
                            </a:rPr>
                            <m:t>𝜃</m:t>
                          </m:r>
                        </m:sub>
                      </m:sSub>
                      <m:d>
                        <m:dPr>
                          <m:ctrlPr>
                            <a:rPr lang="zh-CN" altLang="en-US" sz="2000" i="1">
                              <a:solidFill>
                                <a:schemeClr val="tx1"/>
                              </a:solidFill>
                              <a:latin typeface="Cambria Math" panose="02040503050406030204" pitchFamily="18" charset="0"/>
                            </a:rPr>
                          </m:ctrlPr>
                        </m:dPr>
                        <m:e>
                          <m:r>
                            <a:rPr lang="en-US" altLang="zh-CN" sz="2000" b="0" i="1" smtClean="0">
                              <a:solidFill>
                                <a:schemeClr val="tx1"/>
                              </a:solidFill>
                              <a:latin typeface="Cambria Math" panose="02040503050406030204" pitchFamily="18" charset="0"/>
                            </a:rPr>
                            <m:t>𝐺</m:t>
                          </m:r>
                        </m:e>
                      </m:d>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𝑋</m:t>
                      </m:r>
                      <m:r>
                        <a:rPr lang="en-US" altLang="zh-CN" sz="2000"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oMath>
                  </m:oMathPara>
                </a14:m>
                <a:endParaRPr lang="zh-CN"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2055901" y="344016"/>
                <a:ext cx="7349383" cy="51648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850254" y="1227809"/>
                <a:ext cx="2483244" cy="369332"/>
              </a:xfrm>
              <a:prstGeom prst="rect">
                <a:avLst/>
              </a:prstGeom>
            </p:spPr>
            <p:txBody>
              <a:bodyPr wrap="none">
                <a:spAutoFit/>
              </a:bodyPr>
              <a:lstStyle/>
              <a:p>
                <a:pPr marL="285750" indent="-285750">
                  <a:buFont typeface="Arial" panose="020B0604020202020204" pitchFamily="34" charset="0"/>
                  <a:buChar char="•"/>
                </a:pPr>
                <a:r>
                  <a:rPr lang="en-US" altLang="zh-CN" b="1" i="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Coefficient matrix </a:t>
                </a:r>
                <a:r>
                  <a:rPr lang="en-US" altLang="zh-CN" i="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i="1" kern="100"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𝑍</m:t>
                    </m:r>
                  </m:oMath>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1850254" y="1227809"/>
                <a:ext cx="2483244" cy="369332"/>
              </a:xfrm>
              <a:prstGeom prst="rect">
                <a:avLst/>
              </a:prstGeom>
              <a:blipFill>
                <a:blip r:embed="rId4"/>
                <a:stretch>
                  <a:fillRect l="-1720" t="-9836" b="-229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1850254" y="3152733"/>
                <a:ext cx="3290453" cy="369332"/>
              </a:xfrm>
              <a:prstGeom prst="rect">
                <a:avLst/>
              </a:prstGeom>
            </p:spPr>
            <p:txBody>
              <a:bodyPr wrap="none">
                <a:spAutoFit/>
              </a:bodyPr>
              <a:lstStyle/>
              <a:p>
                <a:pPr marL="285750" indent="-285750">
                  <a:buFont typeface="Arial" panose="020B0604020202020204" pitchFamily="34" charset="0"/>
                  <a:buChar char="•"/>
                </a:pPr>
                <a:r>
                  <a:rPr lang="en-US" altLang="zh-CN" b="1" i="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Principal Features: </a:t>
                </a:r>
                <a14:m>
                  <m:oMath xmlns:m="http://schemas.openxmlformats.org/officeDocument/2006/math">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𝑔</m:t>
                        </m:r>
                      </m:e>
                      <m:sub>
                        <m:r>
                          <a:rPr lang="zh-CN" altLang="en-US" i="1">
                            <a:solidFill>
                              <a:srgbClr val="FF0000"/>
                            </a:solidFill>
                            <a:latin typeface="Cambria Math" panose="02040503050406030204" pitchFamily="18" charset="0"/>
                          </a:rPr>
                          <m:t>𝜃</m:t>
                        </m:r>
                      </m:sub>
                    </m:sSub>
                    <m:d>
                      <m:dPr>
                        <m:ctrlPr>
                          <a:rPr lang="zh-CN" altLang="en-US" i="1">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𝐺</m:t>
                        </m:r>
                      </m:e>
                    </m:d>
                    <m:r>
                      <a:rPr lang="en-US" altLang="zh-CN"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𝑋𝑍</m:t>
                    </m:r>
                  </m:oMath>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850254" y="3152733"/>
                <a:ext cx="3290453" cy="369332"/>
              </a:xfrm>
              <a:prstGeom prst="rect">
                <a:avLst/>
              </a:prstGeom>
              <a:blipFill>
                <a:blip r:embed="rId5"/>
                <a:stretch>
                  <a:fillRect l="-1299" t="-9836" b="-229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850254" y="4617914"/>
                <a:ext cx="3064365" cy="369332"/>
              </a:xfrm>
              <a:prstGeom prst="rect">
                <a:avLst/>
              </a:prstGeom>
            </p:spPr>
            <p:txBody>
              <a:bodyPr wrap="none">
                <a:spAutoFit/>
              </a:bodyPr>
              <a:lstStyle/>
              <a:p>
                <a:pPr marL="285750" indent="-285750">
                  <a:buFont typeface="Arial" panose="020B0604020202020204" pitchFamily="34" charset="0"/>
                  <a:buChar char="•"/>
                </a:pPr>
                <a:r>
                  <a:rPr lang="en-US" altLang="zh-CN" b="1" i="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Salient Features :</a:t>
                </a:r>
                <a14:m>
                  <m:oMath xmlns:m="http://schemas.openxmlformats.org/officeDocument/2006/math">
                    <m:r>
                      <a:rPr lang="en-US" altLang="zh-CN" i="1" kern="100"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𝐿</m:t>
                    </m:r>
                    <m:sSub>
                      <m:sSubPr>
                        <m:ctrlPr>
                          <a:rPr lang="zh-CN" altLang="en-US"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𝑔</m:t>
                        </m:r>
                      </m:e>
                      <m:sub>
                        <m:r>
                          <a:rPr lang="zh-CN" altLang="en-US" i="1">
                            <a:solidFill>
                              <a:srgbClr val="FF0000"/>
                            </a:solidFill>
                            <a:latin typeface="Cambria Math" panose="02040503050406030204" pitchFamily="18" charset="0"/>
                          </a:rPr>
                          <m:t>𝜃</m:t>
                        </m:r>
                      </m:sub>
                    </m:sSub>
                    <m:d>
                      <m:dPr>
                        <m:ctrlPr>
                          <a:rPr lang="zh-CN" altLang="en-US" i="1">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𝐺</m:t>
                        </m:r>
                      </m:e>
                    </m:d>
                    <m:r>
                      <a:rPr lang="en-US" altLang="zh-CN"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𝑋</m:t>
                    </m:r>
                  </m:oMath>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1850254" y="4617914"/>
                <a:ext cx="3064365" cy="369332"/>
              </a:xfrm>
              <a:prstGeom prst="rect">
                <a:avLst/>
              </a:prstGeom>
              <a:blipFill>
                <a:blip r:embed="rId6"/>
                <a:stretch>
                  <a:fillRect l="-1394" t="-11667" b="-25000"/>
                </a:stretch>
              </a:blipFill>
            </p:spPr>
            <p:txBody>
              <a:bodyPr/>
              <a:lstStyle/>
              <a:p>
                <a:r>
                  <a:rPr lang="zh-CN" altLang="en-US">
                    <a:noFill/>
                  </a:rPr>
                  <a:t> </a:t>
                </a:r>
              </a:p>
            </p:txBody>
          </p:sp>
        </mc:Fallback>
      </mc:AlternateContent>
      <p:sp>
        <p:nvSpPr>
          <p:cNvPr id="6" name="矩形 5"/>
          <p:cNvSpPr/>
          <p:nvPr/>
        </p:nvSpPr>
        <p:spPr>
          <a:xfrm>
            <a:off x="2515700" y="3532953"/>
            <a:ext cx="6716903" cy="646331"/>
          </a:xfrm>
          <a:prstGeom prst="rect">
            <a:avLst/>
          </a:prstGeom>
        </p:spPr>
        <p:txBody>
          <a:bodyPr wrap="none">
            <a:spAutoFit/>
          </a:bodyPr>
          <a:lstStyle/>
          <a:p>
            <a:pPr marL="285750" indent="-285750">
              <a:buFont typeface="Arial" panose="020B0604020202020204" pitchFamily="34" charset="0"/>
              <a:buChar char="•"/>
            </a:pPr>
            <a:r>
              <a:rPr lang="en-US" altLang="zh-CN" i="1" dirty="0" smtClean="0">
                <a:solidFill>
                  <a:srgbClr val="000000"/>
                </a:solidFill>
                <a:latin typeface="Times New Roman" panose="02020603050405020304" pitchFamily="18" charset="0"/>
              </a:rPr>
              <a:t>Image Clustering - </a:t>
            </a:r>
            <a:r>
              <a:rPr lang="en-US" altLang="zh-CN" i="1" dirty="0" err="1" smtClean="0">
                <a:solidFill>
                  <a:srgbClr val="000000"/>
                </a:solidFill>
                <a:latin typeface="Times New Roman" panose="02020603050405020304" pitchFamily="18" charset="0"/>
              </a:rPr>
              <a:t>Kmeans</a:t>
            </a:r>
            <a:endParaRPr lang="en-US" altLang="zh-CN" i="1" dirty="0" smtClean="0">
              <a:solidFill>
                <a:srgbClr val="000000"/>
              </a:solidFill>
              <a:latin typeface="Times New Roman" panose="02020603050405020304" pitchFamily="18" charset="0"/>
            </a:endParaRPr>
          </a:p>
          <a:p>
            <a:r>
              <a:rPr lang="en-US" altLang="zh-CN" i="1" dirty="0" smtClean="0">
                <a:solidFill>
                  <a:srgbClr val="000000"/>
                </a:solidFill>
                <a:latin typeface="Times New Roman" panose="02020603050405020304" pitchFamily="18" charset="0"/>
                <a:cs typeface="Times New Roman" panose="02020603050405020304" pitchFamily="18" charset="0"/>
              </a:rPr>
              <a:t>          Comparison method</a:t>
            </a:r>
            <a:r>
              <a:rPr lang="zh-CN" altLang="en-US" i="1" dirty="0" smtClean="0">
                <a:solidFill>
                  <a:srgbClr val="000000"/>
                </a:solidFill>
                <a:latin typeface="Times New Roman" panose="02020603050405020304" pitchFamily="18" charset="0"/>
                <a:cs typeface="Times New Roman" panose="02020603050405020304" pitchFamily="18" charset="0"/>
              </a:rPr>
              <a:t>：</a:t>
            </a:r>
            <a:r>
              <a:rPr lang="en-US" altLang="zh-CN" i="1" dirty="0" err="1" smtClean="0">
                <a:solidFill>
                  <a:srgbClr val="000000"/>
                </a:solidFill>
                <a:latin typeface="Times New Roman" panose="02020603050405020304" pitchFamily="18" charset="0"/>
              </a:rPr>
              <a:t>Kmeans</a:t>
            </a:r>
            <a:r>
              <a:rPr lang="en-US" altLang="zh-CN" i="1" dirty="0" smtClean="0">
                <a:solidFill>
                  <a:srgbClr val="000000"/>
                </a:solidFill>
                <a:latin typeface="Times New Roman" panose="02020603050405020304" pitchFamily="18" charset="0"/>
              </a:rPr>
              <a:t>;</a:t>
            </a:r>
            <a:r>
              <a:rPr lang="en-US" altLang="zh-CN" dirty="0" smtClean="0"/>
              <a:t> </a:t>
            </a:r>
            <a:r>
              <a:rPr lang="en-US" altLang="zh-CN" i="1" dirty="0" smtClean="0">
                <a:solidFill>
                  <a:srgbClr val="000000"/>
                </a:solidFill>
                <a:latin typeface="Times New Roman" panose="02020603050405020304" pitchFamily="18" charset="0"/>
              </a:rPr>
              <a:t>PCA; RPCA; LRR; Latent LRR </a:t>
            </a:r>
            <a:endParaRPr lang="zh-CN" altLang="en-US" dirty="0"/>
          </a:p>
        </p:txBody>
      </p:sp>
      <p:sp>
        <p:nvSpPr>
          <p:cNvPr id="8" name="矩形 7"/>
          <p:cNvSpPr/>
          <p:nvPr/>
        </p:nvSpPr>
        <p:spPr>
          <a:xfrm>
            <a:off x="2515700" y="4968347"/>
            <a:ext cx="5755102" cy="646331"/>
          </a:xfrm>
          <a:prstGeom prst="rect">
            <a:avLst/>
          </a:prstGeom>
        </p:spPr>
        <p:txBody>
          <a:bodyPr wrap="none">
            <a:spAutoFit/>
          </a:bodyPr>
          <a:lstStyle/>
          <a:p>
            <a:pPr marL="285750" indent="-285750">
              <a:buFont typeface="Arial" panose="020B0604020202020204" pitchFamily="34" charset="0"/>
              <a:buChar char="•"/>
            </a:pPr>
            <a:r>
              <a:rPr lang="zh-CN" altLang="en-US" i="1" dirty="0">
                <a:solidFill>
                  <a:srgbClr val="000000"/>
                </a:solidFill>
                <a:latin typeface="Times New Roman" panose="02020603050405020304" pitchFamily="18" charset="0"/>
              </a:rPr>
              <a:t>Image </a:t>
            </a:r>
            <a:r>
              <a:rPr lang="zh-CN" altLang="en-US" i="1" dirty="0" smtClean="0">
                <a:solidFill>
                  <a:srgbClr val="000000"/>
                </a:solidFill>
                <a:latin typeface="Times New Roman" panose="02020603050405020304" pitchFamily="18" charset="0"/>
              </a:rPr>
              <a:t>Recognition </a:t>
            </a:r>
            <a:r>
              <a:rPr lang="en-US" altLang="zh-CN" i="1" dirty="0" smtClean="0">
                <a:solidFill>
                  <a:srgbClr val="000000"/>
                </a:solidFill>
                <a:latin typeface="Times New Roman" panose="02020603050405020304" pitchFamily="18" charset="0"/>
              </a:rPr>
              <a:t>- KNN</a:t>
            </a:r>
          </a:p>
          <a:p>
            <a:r>
              <a:rPr lang="en-US" altLang="zh-CN" i="1" dirty="0" smtClean="0">
                <a:solidFill>
                  <a:srgbClr val="000000"/>
                </a:solidFill>
                <a:latin typeface="Times New Roman" panose="02020603050405020304" pitchFamily="18" charset="0"/>
                <a:cs typeface="Times New Roman" panose="02020603050405020304" pitchFamily="18" charset="0"/>
              </a:rPr>
              <a:t>         Comparison method</a:t>
            </a:r>
            <a:r>
              <a:rPr lang="zh-CN" altLang="en-US" i="1" dirty="0" smtClean="0">
                <a:solidFill>
                  <a:srgbClr val="000000"/>
                </a:solidFill>
                <a:latin typeface="Times New Roman" panose="02020603050405020304" pitchFamily="18" charset="0"/>
                <a:cs typeface="Times New Roman" panose="02020603050405020304" pitchFamily="18" charset="0"/>
              </a:rPr>
              <a:t>：</a:t>
            </a:r>
            <a:r>
              <a:rPr lang="en-US" altLang="zh-CN" i="1" dirty="0" smtClean="0">
                <a:solidFill>
                  <a:srgbClr val="000000"/>
                </a:solidFill>
                <a:latin typeface="Times New Roman" panose="02020603050405020304" pitchFamily="18" charset="0"/>
              </a:rPr>
              <a:t>KNN;</a:t>
            </a:r>
            <a:r>
              <a:rPr lang="en-US" altLang="zh-CN" dirty="0" smtClean="0"/>
              <a:t> </a:t>
            </a:r>
            <a:r>
              <a:rPr lang="en-US" altLang="zh-CN" i="1" dirty="0" smtClean="0">
                <a:solidFill>
                  <a:srgbClr val="000000"/>
                </a:solidFill>
                <a:latin typeface="Times New Roman" panose="02020603050405020304" pitchFamily="18" charset="0"/>
              </a:rPr>
              <a:t>PCA; RPCA; Latent LRR</a:t>
            </a:r>
            <a:endParaRPr lang="zh-CN" altLang="en-US" i="1" dirty="0">
              <a:solidFill>
                <a:srgbClr val="000000"/>
              </a:solidFill>
              <a:latin typeface="Times New Roman" panose="02020603050405020304" pitchFamily="18" charset="0"/>
            </a:endParaRPr>
          </a:p>
        </p:txBody>
      </p:sp>
      <p:sp>
        <p:nvSpPr>
          <p:cNvPr id="9" name="矩形 8"/>
          <p:cNvSpPr/>
          <p:nvPr/>
        </p:nvSpPr>
        <p:spPr>
          <a:xfrm>
            <a:off x="2515700" y="1668293"/>
            <a:ext cx="5720335" cy="1200329"/>
          </a:xfrm>
          <a:prstGeom prst="rect">
            <a:avLst/>
          </a:prstGeom>
        </p:spPr>
        <p:txBody>
          <a:bodyPr wrap="square">
            <a:spAutoFit/>
          </a:bodyPr>
          <a:lstStyle/>
          <a:p>
            <a:pPr marL="285750" indent="-285750">
              <a:buFont typeface="Arial" panose="020B0604020202020204" pitchFamily="34" charset="0"/>
              <a:buChar char="•"/>
            </a:pPr>
            <a:r>
              <a:rPr lang="zh-CN" altLang="en-US" i="1" dirty="0" smtClean="0">
                <a:solidFill>
                  <a:srgbClr val="000000"/>
                </a:solidFill>
                <a:latin typeface="Times New Roman" panose="02020603050405020304" pitchFamily="18" charset="0"/>
              </a:rPr>
              <a:t>Visualization </a:t>
            </a:r>
            <a:r>
              <a:rPr lang="zh-CN" altLang="en-US" i="1" dirty="0">
                <a:solidFill>
                  <a:srgbClr val="000000"/>
                </a:solidFill>
                <a:latin typeface="Times New Roman" panose="02020603050405020304" pitchFamily="18" charset="0"/>
              </a:rPr>
              <a:t>of Representation </a:t>
            </a:r>
            <a:r>
              <a:rPr lang="zh-CN" altLang="en-US" i="1" dirty="0" smtClean="0">
                <a:solidFill>
                  <a:srgbClr val="000000"/>
                </a:solidFill>
                <a:latin typeface="Times New Roman" panose="02020603050405020304" pitchFamily="18" charset="0"/>
              </a:rPr>
              <a:t>Coefficients</a:t>
            </a:r>
            <a:endParaRPr lang="en-US" altLang="zh-CN" i="1" dirty="0" smtClean="0">
              <a:solidFill>
                <a:srgbClr val="000000"/>
              </a:solidFill>
              <a:latin typeface="Times New Roman" panose="02020603050405020304" pitchFamily="18" charset="0"/>
            </a:endParaRPr>
          </a:p>
          <a:p>
            <a:pPr marL="342900" indent="-342900">
              <a:buFont typeface="+mj-lt"/>
              <a:buAutoNum type="arabicPeriod"/>
            </a:pPr>
            <a:endParaRPr lang="en-US" altLang="zh-CN" i="1" dirty="0" smtClean="0">
              <a:solidFill>
                <a:srgbClr val="000000"/>
              </a:solidFill>
              <a:latin typeface="Times New Roman" panose="02020603050405020304" pitchFamily="18" charset="0"/>
            </a:endParaRPr>
          </a:p>
          <a:p>
            <a:pPr marL="285750" indent="-285750">
              <a:buFont typeface="Arial" panose="020B0604020202020204" pitchFamily="34" charset="0"/>
              <a:buChar char="•"/>
            </a:pPr>
            <a:r>
              <a:rPr lang="en-US" altLang="zh-CN" i="1" dirty="0" smtClean="0">
                <a:solidFill>
                  <a:srgbClr val="000000"/>
                </a:solidFill>
                <a:latin typeface="Times New Roman" panose="02020603050405020304" pitchFamily="18" charset="0"/>
              </a:rPr>
              <a:t>Subspace Segmentation - Normalized Cuts(</a:t>
            </a:r>
            <a:r>
              <a:rPr lang="en-US" altLang="zh-CN" i="1" dirty="0" err="1" smtClean="0">
                <a:solidFill>
                  <a:srgbClr val="000000"/>
                </a:solidFill>
                <a:latin typeface="Times New Roman" panose="02020603050405020304" pitchFamily="18" charset="0"/>
              </a:rPr>
              <a:t>NCut</a:t>
            </a:r>
            <a:r>
              <a:rPr lang="en-US" altLang="zh-CN" i="1" dirty="0" smtClean="0">
                <a:solidFill>
                  <a:srgbClr val="000000"/>
                </a:solidFill>
                <a:latin typeface="Times New Roman" panose="02020603050405020304" pitchFamily="18" charset="0"/>
              </a:rPr>
              <a:t>)</a:t>
            </a:r>
          </a:p>
          <a:p>
            <a:r>
              <a:rPr lang="en-US" altLang="zh-CN" i="1" dirty="0" smtClean="0">
                <a:solidFill>
                  <a:srgbClr val="000000"/>
                </a:solidFill>
                <a:latin typeface="Times New Roman" panose="02020603050405020304" pitchFamily="18" charset="0"/>
                <a:cs typeface="Times New Roman" panose="02020603050405020304" pitchFamily="18" charset="0"/>
              </a:rPr>
              <a:t>          Comparison method</a:t>
            </a:r>
            <a:r>
              <a:rPr lang="zh-CN" altLang="en-US" i="1" dirty="0" smtClean="0">
                <a:solidFill>
                  <a:srgbClr val="000000"/>
                </a:solidFill>
                <a:latin typeface="Times New Roman" panose="02020603050405020304" pitchFamily="18" charset="0"/>
                <a:cs typeface="Times New Roman" panose="02020603050405020304" pitchFamily="18" charset="0"/>
              </a:rPr>
              <a:t>：</a:t>
            </a:r>
            <a:r>
              <a:rPr lang="en-US" altLang="zh-CN" i="1" dirty="0" err="1" smtClean="0">
                <a:solidFill>
                  <a:srgbClr val="000000"/>
                </a:solidFill>
                <a:latin typeface="Times New Roman" panose="02020603050405020304" pitchFamily="18" charset="0"/>
              </a:rPr>
              <a:t>NCut</a:t>
            </a:r>
            <a:r>
              <a:rPr lang="en-US" altLang="zh-CN" i="1" dirty="0" smtClean="0">
                <a:solidFill>
                  <a:srgbClr val="000000"/>
                </a:solidFill>
                <a:latin typeface="Times New Roman" panose="02020603050405020304" pitchFamily="18" charset="0"/>
              </a:rPr>
              <a:t>;</a:t>
            </a:r>
            <a:r>
              <a:rPr lang="en-US" altLang="zh-CN" dirty="0"/>
              <a:t> </a:t>
            </a:r>
            <a:r>
              <a:rPr lang="en-US" altLang="zh-CN" i="1" dirty="0" smtClean="0">
                <a:solidFill>
                  <a:srgbClr val="000000"/>
                </a:solidFill>
                <a:latin typeface="Times New Roman" panose="02020603050405020304" pitchFamily="18" charset="0"/>
              </a:rPr>
              <a:t>SR; LRR; Latent LRR</a:t>
            </a:r>
          </a:p>
        </p:txBody>
      </p:sp>
    </p:spTree>
    <p:extLst>
      <p:ext uri="{BB962C8B-B14F-4D97-AF65-F5344CB8AC3E}">
        <p14:creationId xmlns:p14="http://schemas.microsoft.com/office/powerpoint/2010/main" val="299555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2026</Words>
  <Application>Microsoft Office PowerPoint</Application>
  <PresentationFormat>宽屏</PresentationFormat>
  <Paragraphs>165</Paragraphs>
  <Slides>12</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等线</vt:lpstr>
      <vt:lpstr>等线 Light</vt:lpstr>
      <vt:lpstr>宋体</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123</cp:revision>
  <dcterms:created xsi:type="dcterms:W3CDTF">2019-09-18T08:54:52Z</dcterms:created>
  <dcterms:modified xsi:type="dcterms:W3CDTF">2019-09-18T15:53:22Z</dcterms:modified>
</cp:coreProperties>
</file>