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86" r:id="rId5"/>
    <p:sldId id="311" r:id="rId6"/>
    <p:sldId id="282" r:id="rId7"/>
    <p:sldId id="290" r:id="rId8"/>
    <p:sldId id="305" r:id="rId9"/>
    <p:sldId id="312" r:id="rId10"/>
    <p:sldId id="310" r:id="rId11"/>
    <p:sldId id="283" r:id="rId12"/>
    <p:sldId id="308" r:id="rId13"/>
    <p:sldId id="313" r:id="rId14"/>
    <p:sldId id="285" r:id="rId15"/>
    <p:sldId id="309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85995" autoAdjust="0"/>
  </p:normalViewPr>
  <p:slideViewPr>
    <p:cSldViewPr snapToGrid="0" showGuides="1">
      <p:cViewPr varScale="1">
        <p:scale>
          <a:sx n="73" d="100"/>
          <a:sy n="73" d="100"/>
        </p:scale>
        <p:origin x="211" y="58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大家好，我今天讲的内容</a:t>
            </a:r>
            <a:r>
              <a:rPr lang="zh-CN" altLang="en-US" dirty="0" smtClean="0"/>
              <a:t>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Self-supervised Clustering on Attributed Graph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1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主要包括这四个部分，我先简单介绍一下我要说的内容，再说一下我对谱聚类还有</a:t>
            </a:r>
            <a:r>
              <a:rPr lang="en-US" altLang="zh-CN" dirty="0" smtClean="0"/>
              <a:t>SpectralNet</a:t>
            </a:r>
            <a:r>
              <a:rPr lang="zh-CN" altLang="en-US" dirty="0" smtClean="0"/>
              <a:t>的学习情况。最后是我接下来打算做什么。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首先是简要介绍部分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这里说现在效果最好的是基于</a:t>
            </a:r>
            <a:r>
              <a:rPr lang="en-US" altLang="zh-CN" dirty="0" smtClean="0"/>
              <a:t>GCN</a:t>
            </a:r>
            <a:r>
              <a:rPr lang="zh-CN" altLang="en-US" dirty="0" smtClean="0"/>
              <a:t>的聚类方法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接下来我讲一下谱聚类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5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首先是谱聚类的核心</a:t>
            </a:r>
            <a:r>
              <a:rPr lang="en-US" altLang="zh-CN" dirty="0" smtClean="0"/>
              <a:t>Laplacian</a:t>
            </a:r>
            <a:r>
              <a:rPr lang="zh-CN" altLang="en-US" dirty="0" smtClean="0"/>
              <a:t>矩阵，</a:t>
            </a:r>
            <a:r>
              <a:rPr lang="en-US" altLang="zh-CN" dirty="0" err="1" smtClean="0"/>
              <a:t>Lsym</a:t>
            </a:r>
            <a:r>
              <a:rPr lang="zh-CN" altLang="en-US" dirty="0" smtClean="0"/>
              <a:t>是对称矩阵，</a:t>
            </a:r>
            <a:r>
              <a:rPr lang="en-US" altLang="zh-CN" dirty="0" err="1" smtClean="0"/>
              <a:t>Lrw</a:t>
            </a:r>
            <a:r>
              <a:rPr lang="zh-CN" altLang="en-US" dirty="0" smtClean="0"/>
              <a:t>跟随机游走有很大关系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9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Spectral clustering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的区别：避免了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问题，不会陷入局部最小。</a:t>
            </a:r>
            <a:endParaRPr lang="en-US" altLang="zh-CN" dirty="0" smtClean="0"/>
          </a:p>
          <a:p>
            <a:r>
              <a:rPr lang="en-US" altLang="zh-CN" dirty="0" smtClean="0"/>
              <a:t>Spectral clustering</a:t>
            </a:r>
            <a:r>
              <a:rPr lang="zh-CN" altLang="en-US" dirty="0" smtClean="0"/>
              <a:t>引入了非线性变换，解决了线性变换无法获得好的可分性的问题。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8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Spectral clustering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的区别：避免了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问题，不会陷入局部最小。</a:t>
            </a:r>
            <a:endParaRPr lang="en-US" altLang="zh-CN" dirty="0" smtClean="0"/>
          </a:p>
          <a:p>
            <a:r>
              <a:rPr lang="en-US" altLang="zh-CN" dirty="0" smtClean="0"/>
              <a:t>Spectral clustering</a:t>
            </a:r>
            <a:r>
              <a:rPr lang="zh-CN" altLang="en-US" dirty="0" smtClean="0"/>
              <a:t>引入了非线性变换，解决了线性变换无法获得好的可分性的问题。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4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76291" y="56037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基于深度神经网络的谱聚类算法</a:t>
            </a:r>
            <a:r>
              <a:rPr lang="zh-CN" altLang="en-US" dirty="0" smtClean="0"/>
              <a:t>研究 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34307" y="2386903"/>
            <a:ext cx="761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DeepCluster on Attributed Graph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2233" y="4731355"/>
            <a:ext cx="190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Changtong Zan</a:t>
            </a:r>
          </a:p>
          <a:p>
            <a:r>
              <a:rPr lang="en-US" altLang="zh-CN" sz="2000" dirty="0" smtClean="0"/>
              <a:t>20191112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689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DeepCluster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7275" y="1625063"/>
            <a:ext cx="91167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Initialize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CNN</a:t>
            </a:r>
          </a:p>
          <a:p>
            <a:endParaRPr lang="en-US" altLang="zh-CN" sz="2400" dirty="0"/>
          </a:p>
          <a:p>
            <a:r>
              <a:rPr lang="en-US" altLang="zh-CN" sz="2400" dirty="0"/>
              <a:t>	repeat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	1) extract features from each sample and run </a:t>
            </a:r>
            <a:r>
              <a:rPr lang="en-US" altLang="zh-CN" sz="2400" dirty="0" smtClean="0"/>
              <a:t>		K-means algorithm </a:t>
            </a:r>
            <a:r>
              <a:rPr lang="en-US" altLang="zh-CN" sz="2400" dirty="0"/>
              <a:t>in feature </a:t>
            </a:r>
            <a:r>
              <a:rPr lang="en-US" altLang="zh-CN" sz="2400" dirty="0" smtClean="0"/>
              <a:t>space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2) </a:t>
            </a:r>
            <a:r>
              <a:rPr lang="en-US" altLang="zh-CN" sz="2400" dirty="0" smtClean="0"/>
              <a:t>train CNN in a supervised mode </a:t>
            </a:r>
            <a:r>
              <a:rPr lang="en-US" altLang="zh-CN" sz="2400" dirty="0"/>
              <a:t>with the Pseudo </a:t>
            </a:r>
            <a:r>
              <a:rPr lang="en-US" altLang="zh-CN" sz="2400" dirty="0" smtClean="0"/>
              <a:t>	labels(1 epoch)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27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03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 work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7275" y="2814505"/>
            <a:ext cx="432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Graph Convolution Network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356225" y="3627980"/>
                <a:ext cx="2475999" cy="596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25" y="3627980"/>
                <a:ext cx="2475999" cy="596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64" y="1964844"/>
            <a:ext cx="5426075" cy="271716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57275" y="1312362"/>
            <a:ext cx="8828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work is introduce the GCN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to Learning by clustering</a:t>
            </a:r>
            <a:endParaRPr lang="en-US" altLang="zh-CN" sz="2400" dirty="0"/>
          </a:p>
        </p:txBody>
      </p:sp>
      <p:sp>
        <p:nvSpPr>
          <p:cNvPr id="20" name="矩形 19"/>
          <p:cNvSpPr/>
          <p:nvPr/>
        </p:nvSpPr>
        <p:spPr>
          <a:xfrm>
            <a:off x="1057274" y="5519122"/>
            <a:ext cx="9763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Kipf</a:t>
            </a:r>
            <a:r>
              <a:rPr lang="en-US" altLang="zh-CN" dirty="0"/>
              <a:t>, Thomas N., and Max Welling. "Semi-supervised classification with graph convolutional networks."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arXiv:1609.02907 (2016).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4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689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DeepCluster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519680" y="1181993"/>
                <a:ext cx="6096000" cy="45243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600" b="1" dirty="0" smtClean="0"/>
                  <a:t>Input</a:t>
                </a:r>
                <a:r>
                  <a:rPr lang="en-US" altLang="zh-CN" sz="1600" dirty="0"/>
                  <a:t>: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, </a:t>
                </a:r>
                <a:r>
                  <a:rPr lang="en-US" altLang="zh-CN" sz="1600" dirty="0"/>
                  <a:t>number of clusters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smtClean="0"/>
                  <a:t>epochs;</a:t>
                </a:r>
              </a:p>
              <a:p>
                <a:r>
                  <a:rPr lang="en-US" altLang="zh-CN" sz="1600" b="1" dirty="0" smtClean="0"/>
                  <a:t>Output</a:t>
                </a:r>
                <a:r>
                  <a:rPr lang="en-US" altLang="zh-CN" sz="1600" dirty="0" smtClean="0"/>
                  <a:t>: cluster </a:t>
                </a:r>
                <a:r>
                  <a:rPr lang="en-US" altLang="zh-CN" sz="1600" dirty="0"/>
                  <a:t>assignments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. . </a:t>
                </a:r>
                <a:r>
                  <a:rPr lang="en-US" altLang="zh-CN" sz="16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∈ {1, . . . k</a:t>
                </a:r>
                <a:r>
                  <a:rPr lang="en-US" altLang="zh-CN" sz="1600" dirty="0" smtClean="0"/>
                  <a:t>}</a:t>
                </a:r>
              </a:p>
              <a:p>
                <a:r>
                  <a:rPr lang="en-US" altLang="zh-CN" sz="1600" dirty="0" smtClean="0"/>
                  <a:t>Randomly </a:t>
                </a:r>
                <a:r>
                  <a:rPr lang="en-US" altLang="zh-CN" sz="1600" dirty="0"/>
                  <a:t>initialize the network weights </a:t>
                </a:r>
                <a14:m>
                  <m:oMath xmlns:m="http://schemas.openxmlformats.org/officeDocument/2006/math">
                    <m:r>
                      <a:rPr lang="el-GR" altLang="zh-CN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altLang="zh-CN" sz="1600" dirty="0"/>
                  <a:t>; 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Compute </a:t>
                </a:r>
                <a:r>
                  <a:rPr lang="en-US" altLang="zh-CN" sz="1600" dirty="0"/>
                  <a:t>the Initial clustering </a:t>
                </a:r>
                <a:r>
                  <a:rPr lang="en-US" altLang="zh-CN" sz="1600" dirty="0" smtClean="0"/>
                  <a:t>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; </a:t>
                </a:r>
              </a:p>
              <a:p>
                <a:r>
                  <a:rPr lang="en-US" altLang="zh-CN" sz="1600" dirty="0" smtClean="0"/>
                  <a:t>Set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/>
                  <a:t>= 1;</a:t>
                </a:r>
              </a:p>
              <a:p>
                <a:r>
                  <a:rPr lang="en-US" altLang="zh-CN" sz="1600" b="1" dirty="0" smtClean="0"/>
                  <a:t>while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b="1" dirty="0" smtClean="0"/>
                  <a:t> do</a:t>
                </a:r>
                <a:r>
                  <a:rPr lang="en-US" altLang="zh-CN" sz="1600" dirty="0" smtClean="0"/>
                  <a:t>:</a:t>
                </a:r>
              </a:p>
              <a:p>
                <a:pPr lvl="1"/>
                <a:r>
                  <a:rPr lang="en-US" altLang="zh-CN" sz="1600" b="1" dirty="0" smtClean="0"/>
                  <a:t>Training step</a:t>
                </a:r>
                <a:r>
                  <a:rPr lang="en-US" altLang="zh-CN" sz="1600" dirty="0" smtClean="0"/>
                  <a:t>: Train the GCN in supervised mode to predict the cluster id associated to each image; </a:t>
                </a:r>
              </a:p>
              <a:p>
                <a:pPr lvl="1"/>
                <a:r>
                  <a:rPr lang="en-US" altLang="zh-CN" sz="1600" dirty="0"/>
                  <a:t>Input </a:t>
                </a:r>
                <a:r>
                  <a:rPr lang="en-US" altLang="zh-CN" sz="1600" dirty="0"/>
                  <a:t>attributed graph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;</a:t>
                </a:r>
              </a:p>
              <a:p>
                <a:pPr lvl="1"/>
                <a:r>
                  <a:rPr lang="en-US" altLang="zh-CN" sz="1600" dirty="0"/>
                  <a:t>Forward </a:t>
                </a:r>
                <a:r>
                  <a:rPr lang="en-US" altLang="zh-CN" sz="1600" dirty="0" smtClean="0"/>
                  <a:t>propagate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 to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1600" dirty="0" smtClean="0"/>
              </a:p>
              <a:p>
                <a:pPr lvl="1"/>
                <a:r>
                  <a:rPr lang="en-US" altLang="zh-CN" sz="1600" dirty="0" smtClean="0"/>
                  <a:t>Compute the Loss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 via L2 loss function;</a:t>
                </a:r>
              </a:p>
              <a:p>
                <a:pPr lvl="1"/>
                <a:r>
                  <a:rPr lang="en-US" altLang="zh-CN" sz="1600" dirty="0"/>
                  <a:t>Use the </a:t>
                </a:r>
                <a:r>
                  <a:rPr lang="en-US" altLang="zh-CN" sz="1600" dirty="0" smtClean="0"/>
                  <a:t>loss to </a:t>
                </a:r>
                <a:r>
                  <a:rPr lang="en-US" altLang="zh-CN" sz="1600" dirty="0"/>
                  <a:t>tune all </a:t>
                </a:r>
                <a:r>
                  <a:rPr lang="en-US" altLang="zh-CN" sz="1600" dirty="0" smtClean="0"/>
                  <a:t>weights of GCN.</a:t>
                </a:r>
              </a:p>
              <a:p>
                <a:pPr lvl="1"/>
                <a:r>
                  <a:rPr lang="en-US" altLang="zh-CN" sz="1600" b="1" dirty="0" smtClean="0"/>
                  <a:t>Clustering </a:t>
                </a:r>
                <a:r>
                  <a:rPr lang="en-US" altLang="zh-CN" sz="1600" b="1" dirty="0"/>
                  <a:t>step</a:t>
                </a:r>
                <a:r>
                  <a:rPr lang="en-US" altLang="zh-CN" sz="1600" dirty="0" smtClean="0"/>
                  <a:t>:</a:t>
                </a:r>
              </a:p>
              <a:p>
                <a:pPr lvl="1"/>
                <a:r>
                  <a:rPr lang="en-US" altLang="zh-CN" sz="1600" dirty="0" smtClean="0"/>
                  <a:t>Input </a:t>
                </a:r>
                <a:r>
                  <a:rPr lang="en-US" altLang="zh-CN" sz="1600" dirty="0"/>
                  <a:t>attributed graph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;</a:t>
                </a:r>
              </a:p>
              <a:p>
                <a:pPr lvl="1"/>
                <a:r>
                  <a:rPr lang="en-US" altLang="zh-CN" sz="1600" dirty="0" smtClean="0"/>
                  <a:t>Extract 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) from Convolution layer;</a:t>
                </a:r>
              </a:p>
              <a:p>
                <a:pPr lvl="1"/>
                <a:r>
                  <a:rPr lang="en-US" altLang="zh-CN" sz="1600" dirty="0" smtClean="0"/>
                  <a:t>Run k-means in feature space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; </a:t>
                </a:r>
              </a:p>
              <a:p>
                <a:pPr marL="0" lvl="1"/>
                <a:r>
                  <a:rPr lang="en-US" altLang="zh-CN" sz="1600" b="1" dirty="0" smtClean="0"/>
                  <a:t>end </a:t>
                </a:r>
              </a:p>
              <a:p>
                <a:pPr marL="0" lvl="1"/>
                <a:r>
                  <a:rPr lang="en-US" altLang="zh-CN" sz="1600" dirty="0" smtClean="0"/>
                  <a:t>Forward propagate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 and obtain the final label: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. . </a:t>
                </a:r>
                <a:r>
                  <a:rPr lang="en-US" altLang="zh-CN" sz="16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. 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680" y="1181993"/>
                <a:ext cx="6096000" cy="4524315"/>
              </a:xfrm>
              <a:prstGeom prst="rect">
                <a:avLst/>
              </a:prstGeom>
              <a:blipFill>
                <a:blip r:embed="rId3"/>
                <a:stretch>
                  <a:fillRect l="-500" t="-404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 flipH="1">
            <a:off x="2785241" y="2785241"/>
            <a:ext cx="10511" cy="2364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</a:t>
            </a:r>
            <a:r>
              <a:rPr lang="en-US" altLang="zh-CN" sz="8800" dirty="0">
                <a:latin typeface="FuturaBookC" pitchFamily="2" charset="-52"/>
              </a:rPr>
              <a:t>4</a:t>
            </a:r>
            <a:endParaRPr 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Problems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Problems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7275" y="1467570"/>
            <a:ext cx="2491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1. Empty clusters 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1057274" y="2364622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2. Clustering most samples into one cluster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1057274" y="3261674"/>
            <a:ext cx="428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en-US" altLang="zh-CN" sz="2400" dirty="0"/>
              <a:t>. Lack of effective initialization</a:t>
            </a:r>
            <a:endParaRPr lang="en-US" altLang="zh-CN" sz="2400" dirty="0"/>
          </a:p>
        </p:txBody>
      </p:sp>
      <p:sp>
        <p:nvSpPr>
          <p:cNvPr id="15" name="矩形 14"/>
          <p:cNvSpPr/>
          <p:nvPr/>
        </p:nvSpPr>
        <p:spPr>
          <a:xfrm>
            <a:off x="1057273" y="4043994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4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96899" y="3359239"/>
            <a:ext cx="37249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24299" y="53399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48864" y="41514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工作进度计划</a:t>
            </a:r>
          </a:p>
        </p:txBody>
      </p:sp>
      <p:sp>
        <p:nvSpPr>
          <p:cNvPr id="57" name="矩形 56"/>
          <p:cNvSpPr/>
          <p:nvPr/>
        </p:nvSpPr>
        <p:spPr>
          <a:xfrm>
            <a:off x="1847533" y="1722773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Attributed graph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205865" y="697999"/>
            <a:ext cx="2327044" cy="646331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3600" dirty="0">
              <a:solidFill>
                <a:srgbClr val="485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7532" y="2242551"/>
            <a:ext cx="5997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 Deep Cluster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7532" y="2762329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47531" y="3278665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Problems 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/>
              <a:t>Attributed graph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Attributed graph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7275" y="1333500"/>
            <a:ext cx="9133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 smtClean="0"/>
              <a:t>What is Attributed graph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 indent="457200"/>
            <a:endParaRPr lang="en-US" altLang="zh-CN" sz="2400" dirty="0"/>
          </a:p>
          <a:p>
            <a:pPr indent="457200"/>
            <a:r>
              <a:rPr lang="en-US" altLang="zh-CN" sz="2400" dirty="0" smtClean="0"/>
              <a:t>Attributed graph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are the graph where each node is associated with a set of feature attributes</a:t>
            </a:r>
            <a:r>
              <a:rPr lang="en-US" altLang="zh-CN" sz="2400" dirty="0"/>
              <a:t>.</a:t>
            </a:r>
            <a:endParaRPr lang="en-US" altLang="zh-CN" sz="2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057275" y="3435310"/>
            <a:ext cx="5125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 smtClean="0"/>
              <a:t>Why do we care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 indent="457200"/>
            <a:endParaRPr lang="en-US" altLang="zh-CN" sz="2400" dirty="0"/>
          </a:p>
          <a:p>
            <a:pPr indent="457200"/>
            <a:r>
              <a:rPr lang="en-US" altLang="zh-CN" sz="2400" dirty="0" smtClean="0"/>
              <a:t>Attributed graphs widely exit in real-world applications such as citation networks, social networks, etc</a:t>
            </a:r>
            <a:r>
              <a:rPr lang="en-US" altLang="zh-CN" sz="2400" dirty="0"/>
              <a:t>.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Attributed graph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7275" y="1977736"/>
            <a:ext cx="9133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 smtClean="0"/>
              <a:t>Excepted challenge of attributed graph:</a:t>
            </a:r>
          </a:p>
          <a:p>
            <a:pPr indent="457200"/>
            <a:endParaRPr lang="en-US" altLang="zh-CN" sz="2400" b="1" dirty="0" smtClean="0"/>
          </a:p>
          <a:p>
            <a:pPr indent="457200"/>
            <a:r>
              <a:rPr lang="en-US" altLang="zh-CN" sz="2400" dirty="0"/>
              <a:t>attributed graph clustering requires joint modelling of graph structures and node attributes to make full use of available data, which presents great </a:t>
            </a:r>
            <a:r>
              <a:rPr lang="en-US" altLang="zh-CN" sz="2400" dirty="0" smtClean="0"/>
              <a:t>challenges.</a:t>
            </a:r>
          </a:p>
        </p:txBody>
      </p:sp>
    </p:spTree>
    <p:extLst>
      <p:ext uri="{BB962C8B-B14F-4D97-AF65-F5344CB8AC3E}">
        <p14:creationId xmlns:p14="http://schemas.microsoft.com/office/powerpoint/2010/main" val="1179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79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DeepCluster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709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DeepCluster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57275" y="1153740"/>
            <a:ext cx="904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DeepCluster iteratively </a:t>
            </a:r>
            <a:r>
              <a:rPr lang="en-US" altLang="zh-CN" sz="2400" dirty="0"/>
              <a:t>groups the features with a standard clustering algorithm, k- means, and uses the subsequent assignments as supervision to update the weights of the network.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8" y="2618858"/>
            <a:ext cx="9124809" cy="26831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79338" y="5842287"/>
            <a:ext cx="893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Caron, </a:t>
            </a:r>
            <a:r>
              <a:rPr lang="en-US" altLang="zh-CN" dirty="0" err="1"/>
              <a:t>Mathilde</a:t>
            </a:r>
            <a:r>
              <a:rPr lang="en-US" altLang="zh-CN" dirty="0"/>
              <a:t>, et al. "Deep clustering for unsupervised learning of visual features." </a:t>
            </a:r>
            <a:r>
              <a:rPr lang="en-US" altLang="zh-CN" i="1" dirty="0"/>
              <a:t>Proceedings of the European Conference on Computer Vision (ECCV)</a:t>
            </a:r>
            <a:r>
              <a:rPr lang="en-US" altLang="zh-CN" dirty="0"/>
              <a:t>. 2018.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779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DeepCluster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7275" y="1153740"/>
            <a:ext cx="904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The </a:t>
            </a:r>
            <a:r>
              <a:rPr lang="en-US" altLang="zh-CN" sz="2400" dirty="0"/>
              <a:t>parameters W of the classifier and the parameter θ of the mapping are then jointly learned </a:t>
            </a:r>
            <a:r>
              <a:rPr lang="en-US" altLang="zh-CN" sz="2400" dirty="0" smtClean="0"/>
              <a:t>by optimizing the following problem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170526" y="2354069"/>
                <a:ext cx="376571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526" y="2354069"/>
                <a:ext cx="3765711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057275" y="3828062"/>
            <a:ext cx="5352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where ℓ is the multinomial logistic </a:t>
            </a:r>
            <a:r>
              <a:rPr lang="zh-CN" altLang="en-US" sz="2400" dirty="0" smtClean="0"/>
              <a:t>loss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4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779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DeepCluster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57275" y="1153740"/>
                <a:ext cx="90491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Clustering </a:t>
                </a:r>
                <a:r>
                  <a:rPr lang="en-US" altLang="zh-CN" sz="2400" dirty="0"/>
                  <a:t>jointly learns a d × k centroid matrix C and the cluster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of each image n by solving the following problem: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153740"/>
                <a:ext cx="9049199" cy="830997"/>
              </a:xfrm>
              <a:prstGeom prst="rect">
                <a:avLst/>
              </a:prstGeom>
              <a:blipFill>
                <a:blip r:embed="rId3"/>
                <a:stretch>
                  <a:fillRect l="-1010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64567" y="2694465"/>
                <a:ext cx="8386848" cy="634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limLow>
                                  <m:limLow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{0,1}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lim>
                                </m:limLow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CN" sz="2400" dirty="0" smtClean="0"/>
                  <a:t>such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67" y="2694465"/>
                <a:ext cx="8386848" cy="634469"/>
              </a:xfrm>
              <a:prstGeom prst="rect">
                <a:avLst/>
              </a:prstGeom>
              <a:blipFill>
                <a:blip r:embed="rId4"/>
                <a:stretch>
                  <a:fillRect t="-962" b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57276" y="4038663"/>
                <a:ext cx="895032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Solving this problem provides a set of optimal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a </a:t>
                </a:r>
                <a:r>
                  <a:rPr lang="en-US" altLang="zh-CN" sz="2400" dirty="0" smtClean="0"/>
                  <a:t>centroid </a:t>
                </a:r>
                <a:r>
                  <a:rPr lang="en-US" altLang="zh-CN" sz="2400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6" y="4038663"/>
                <a:ext cx="8950324" cy="862608"/>
              </a:xfrm>
              <a:prstGeom prst="rect">
                <a:avLst/>
              </a:prstGeom>
              <a:blipFill>
                <a:blip r:embed="rId5"/>
                <a:stretch>
                  <a:fillRect l="-1021" t="-496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5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434</Words>
  <Application>Microsoft Office PowerPoint</Application>
  <PresentationFormat>宽屏</PresentationFormat>
  <Paragraphs>98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FuturaBookC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zan changtong</cp:lastModifiedBy>
  <cp:revision>147</cp:revision>
  <dcterms:created xsi:type="dcterms:W3CDTF">2018-03-08T13:14:00Z</dcterms:created>
  <dcterms:modified xsi:type="dcterms:W3CDTF">2019-11-11T14:45:28Z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