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75" r:id="rId3"/>
    <p:sldId id="257" r:id="rId4"/>
    <p:sldId id="259" r:id="rId5"/>
    <p:sldId id="270" r:id="rId6"/>
    <p:sldId id="258" r:id="rId7"/>
    <p:sldId id="260" r:id="rId8"/>
    <p:sldId id="262" r:id="rId9"/>
    <p:sldId id="263" r:id="rId10"/>
    <p:sldId id="264" r:id="rId11"/>
    <p:sldId id="266" r:id="rId12"/>
    <p:sldId id="276" r:id="rId13"/>
    <p:sldId id="267" r:id="rId14"/>
    <p:sldId id="273" r:id="rId15"/>
    <p:sldId id="265" r:id="rId16"/>
    <p:sldId id="272" r:id="rId17"/>
    <p:sldId id="269" r:id="rId18"/>
    <p:sldId id="268" r:id="rId19"/>
    <p:sldId id="271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4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77" y="91415"/>
            <a:ext cx="10058400" cy="14507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2562896"/>
            <a:ext cx="9919308" cy="3306198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79627" y="2912652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446" y="25445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5460" y="270783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83F89-663D-4B72-AEB9-1CA3255D608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D3C13F-5005-43EA-BD0C-5E5F2B211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8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5964" y="1690256"/>
            <a:ext cx="9531927" cy="14871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SRCNN</a:t>
            </a:r>
            <a:r>
              <a:rPr lang="zh-CN" altLang="en-US" dirty="0"/>
              <a:t>的地震</a:t>
            </a:r>
            <a:r>
              <a:rPr lang="zh-CN" altLang="en-US" dirty="0" smtClean="0"/>
              <a:t>数据     插值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汇报人：张鑫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4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7527" y="167721"/>
            <a:ext cx="9916368" cy="101569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实验方案：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35" y="1183420"/>
            <a:ext cx="5711139" cy="4274372"/>
          </a:xfrm>
        </p:spPr>
      </p:pic>
      <p:sp>
        <p:nvSpPr>
          <p:cNvPr id="6" name="文本框 5"/>
          <p:cNvSpPr txBox="1"/>
          <p:nvPr/>
        </p:nvSpPr>
        <p:spPr>
          <a:xfrm>
            <a:off x="3810000" y="5457793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训练集及测试集图例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3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77" y="91416"/>
            <a:ext cx="9798650" cy="119705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效果显示：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53" y="1547727"/>
            <a:ext cx="3979322" cy="2978233"/>
          </a:xfrm>
        </p:spPr>
      </p:pic>
      <p:grpSp>
        <p:nvGrpSpPr>
          <p:cNvPr id="10" name="组合 9"/>
          <p:cNvGrpSpPr/>
          <p:nvPr/>
        </p:nvGrpSpPr>
        <p:grpSpPr>
          <a:xfrm>
            <a:off x="571987" y="1487373"/>
            <a:ext cx="4059963" cy="3675632"/>
            <a:chOff x="571987" y="1487373"/>
            <a:chExt cx="4059963" cy="36756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87" y="1487373"/>
              <a:ext cx="4059963" cy="303858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71600" y="4793673"/>
              <a:ext cx="253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      完整的地震数据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179127" y="4793673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缺失的地震数据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5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04" y="1242829"/>
            <a:ext cx="5076897" cy="3799688"/>
          </a:xfrm>
        </p:spPr>
      </p:pic>
      <p:grpSp>
        <p:nvGrpSpPr>
          <p:cNvPr id="10" name="组合 9"/>
          <p:cNvGrpSpPr/>
          <p:nvPr/>
        </p:nvGrpSpPr>
        <p:grpSpPr>
          <a:xfrm>
            <a:off x="564970" y="1242829"/>
            <a:ext cx="5076897" cy="4321958"/>
            <a:chOff x="564970" y="1242829"/>
            <a:chExt cx="5076897" cy="432195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970" y="1242829"/>
              <a:ext cx="5076897" cy="379968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745672" y="5195455"/>
              <a:ext cx="277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SRCNN</a:t>
              </a:r>
              <a:r>
                <a:rPr lang="zh-CN" altLang="en-US" dirty="0" smtClean="0"/>
                <a:t>重构的地震数据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885710" y="5195455"/>
            <a:ext cx="238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SRCNN</a:t>
            </a:r>
            <a:r>
              <a:rPr lang="zh-CN" altLang="en-US" dirty="0" smtClean="0"/>
              <a:t>与实际差异图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1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结果分析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78625"/>
              </p:ext>
            </p:extLst>
          </p:nvPr>
        </p:nvGraphicFramePr>
        <p:xfrm>
          <a:off x="952475" y="1908176"/>
          <a:ext cx="8343924" cy="161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4">
                  <a:extLst>
                    <a:ext uri="{9D8B030D-6E8A-4147-A177-3AD203B41FA5}">
                      <a16:colId xmlns:a16="http://schemas.microsoft.com/office/drawing/2014/main" val="1393530252"/>
                    </a:ext>
                  </a:extLst>
                </a:gridCol>
                <a:gridCol w="1390654">
                  <a:extLst>
                    <a:ext uri="{9D8B030D-6E8A-4147-A177-3AD203B41FA5}">
                      <a16:colId xmlns:a16="http://schemas.microsoft.com/office/drawing/2014/main" val="934475586"/>
                    </a:ext>
                  </a:extLst>
                </a:gridCol>
                <a:gridCol w="1390654">
                  <a:extLst>
                    <a:ext uri="{9D8B030D-6E8A-4147-A177-3AD203B41FA5}">
                      <a16:colId xmlns:a16="http://schemas.microsoft.com/office/drawing/2014/main" val="2945731905"/>
                    </a:ext>
                  </a:extLst>
                </a:gridCol>
                <a:gridCol w="1390654">
                  <a:extLst>
                    <a:ext uri="{9D8B030D-6E8A-4147-A177-3AD203B41FA5}">
                      <a16:colId xmlns:a16="http://schemas.microsoft.com/office/drawing/2014/main" val="3789775162"/>
                    </a:ext>
                  </a:extLst>
                </a:gridCol>
                <a:gridCol w="1390654">
                  <a:extLst>
                    <a:ext uri="{9D8B030D-6E8A-4147-A177-3AD203B41FA5}">
                      <a16:colId xmlns:a16="http://schemas.microsoft.com/office/drawing/2014/main" val="3210038954"/>
                    </a:ext>
                  </a:extLst>
                </a:gridCol>
                <a:gridCol w="1390654">
                  <a:extLst>
                    <a:ext uri="{9D8B030D-6E8A-4147-A177-3AD203B41FA5}">
                      <a16:colId xmlns:a16="http://schemas.microsoft.com/office/drawing/2014/main" val="1224739556"/>
                    </a:ext>
                  </a:extLst>
                </a:gridCol>
              </a:tblGrid>
              <a:tr h="8054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fx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bicubic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39693"/>
                  </a:ext>
                </a:extLst>
              </a:tr>
              <a:tr h="8054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9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相关论文的介绍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de-DE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Benfeng </a:t>
            </a:r>
            <a:r>
              <a:rPr lang="de-DE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Wang1, Ning Zhang2, Wenkai Lu2</a:t>
            </a:r>
            <a:r>
              <a:rPr lang="de-DE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Intelligent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shot gather reconstruction using residual learning networks 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Deep learning based seismic data interpolation: a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preliminary result 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6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236" y="820640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2020166"/>
            <a:ext cx="4105275" cy="3067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3836" y="20201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ResNet </a:t>
            </a:r>
            <a:r>
              <a:rPr lang="zh-CN" altLang="nb-NO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的动机</a:t>
            </a:r>
            <a:r>
              <a:rPr lang="zh-CN" altLang="nb-NO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zh-CN" altLang="nb-NO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网络退化</a:t>
            </a:r>
            <a:r>
              <a:rPr lang="zh-CN" altLang="nb-NO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nb-NO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nb-NO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即传统网络随着层数增多</a:t>
            </a:r>
            <a:r>
              <a:rPr lang="nb-NO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nb-NO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准确率不升反降</a:t>
            </a:r>
            <a:r>
              <a:rPr lang="nb-NO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nb-NO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原因是当模型变复杂时，</a:t>
            </a:r>
            <a:r>
              <a:rPr lang="nb-NO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SGD</a:t>
            </a:r>
            <a:r>
              <a:rPr lang="zh-CN" altLang="nb-NO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的优化变得更加困难</a:t>
            </a:r>
            <a:r>
              <a:rPr lang="nb-NO" altLang="zh-CN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nb-NO" altLang="zh-CN" dirty="0"/>
              <a:t/>
            </a:r>
            <a:br>
              <a:rPr lang="nb-NO" altLang="zh-CN" dirty="0"/>
            </a:b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691188" y="3657600"/>
            <a:ext cx="3086100" cy="1086271"/>
            <a:chOff x="5691188" y="3657600"/>
            <a:chExt cx="3086100" cy="108627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1188" y="4096171"/>
              <a:ext cx="3086100" cy="6477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691188" y="36576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损失函数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实验设计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在数据集中，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90%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用于训练，剩余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其中缺失数据采样率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75%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对数据进行双三次插值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11" y="1615281"/>
            <a:ext cx="4591050" cy="3248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05449"/>
            <a:ext cx="4212648" cy="45680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7057" y="554182"/>
            <a:ext cx="266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效果图显示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61308" y="5153892"/>
            <a:ext cx="15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模拟数据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426037" y="5884321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4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651" y="2257786"/>
            <a:ext cx="5146914" cy="2771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8651" y="109450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987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未来工作进展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进一步完善实验，增加对比算法和对实际地址数据的测试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为了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减少伪影和提高重建性能，可以提供更多的训练数据，或者将来可以研究具有数据增强处理的高级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6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04800"/>
            <a:ext cx="10058400" cy="1349433"/>
          </a:xfrm>
        </p:spPr>
        <p:txBody>
          <a:bodyPr/>
          <a:lstStyle/>
          <a:p>
            <a:r>
              <a:rPr lang="zh-CN" altLang="en-US" dirty="0" smtClean="0"/>
              <a:t>目录：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研究背景及意义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研究内容及国内外研究现状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SRCNN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的地震数据插值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相关论文的介绍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4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382" y="2809298"/>
            <a:ext cx="10009909" cy="1610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dirty="0">
                <a:latin typeface="宋体" panose="02010600030101010101" pitchFamily="2" charset="-122"/>
                <a:ea typeface="宋体" panose="02010600030101010101" pitchFamily="2" charset="-122"/>
              </a:rPr>
              <a:t>谢</a:t>
            </a:r>
            <a:r>
              <a:rPr lang="zh-CN" altLang="en-US" sz="6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谢观看</a:t>
            </a:r>
            <a:endParaRPr lang="zh-CN" altLang="en-US" sz="6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0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研究背景及意义：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774"/>
            <a:ext cx="4149436" cy="4362018"/>
          </a:xfrm>
        </p:spPr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在实际的地震勘探过程中，由于实际采集环境，废炮，检波器故障等因素的存在，导致得到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的地震数据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是不完整的。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进而对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后期的数据处理和解释工作造成一定的困扰，因此这就需要对地震数据进行插值处理，重构缺失地震数据。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油气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勘探人员通过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完整的地震记录推测出地下构造，确定油藏位置，对其开发利用。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54117" y="1260764"/>
            <a:ext cx="2891042" cy="2586868"/>
            <a:chOff x="6354117" y="1260764"/>
            <a:chExt cx="2891042" cy="2586868"/>
          </a:xfrm>
        </p:grpSpPr>
        <p:pic>
          <p:nvPicPr>
            <p:cNvPr id="4" name="图片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8" t="5683" r="8722" b="2582"/>
            <a:stretch>
              <a:fillRect/>
            </a:stretch>
          </p:blipFill>
          <p:spPr>
            <a:xfrm>
              <a:off x="6354117" y="1260764"/>
              <a:ext cx="2891042" cy="2410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6775013" y="3478300"/>
              <a:ext cx="2193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(1)</a:t>
              </a:r>
              <a:r>
                <a:rPr lang="zh-CN" altLang="en-US" dirty="0" smtClean="0"/>
                <a:t>缺失的地震数据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26419" y="3847632"/>
            <a:ext cx="2891042" cy="2771534"/>
            <a:chOff x="6426419" y="3847632"/>
            <a:chExt cx="2891042" cy="2771534"/>
          </a:xfrm>
        </p:grpSpPr>
        <p:pic>
          <p:nvPicPr>
            <p:cNvPr id="5" name="图片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5476" r="8393" b="2143"/>
            <a:stretch>
              <a:fillRect/>
            </a:stretch>
          </p:blipFill>
          <p:spPr>
            <a:xfrm>
              <a:off x="6426419" y="3847632"/>
              <a:ext cx="2891042" cy="2410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6920703" y="6249834"/>
              <a:ext cx="232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</a:t>
              </a:r>
              <a:r>
                <a:rPr lang="zh-CN" altLang="en-US" dirty="0" smtClean="0"/>
                <a:t>完整的地震数据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40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89457" cy="92363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研究内容及国内外研究现状：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13162" y="1576387"/>
            <a:ext cx="210005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31411"/>
              </p:ext>
            </p:extLst>
          </p:nvPr>
        </p:nvGraphicFramePr>
        <p:xfrm>
          <a:off x="838200" y="2176104"/>
          <a:ext cx="2775556" cy="73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公式" r:id="rId3" imgW="723586" imgH="228501" progId="Equation.3">
                  <p:embed/>
                </p:oleObj>
              </mc:Choice>
              <mc:Fallback>
                <p:oleObj name="公式" r:id="rId3" imgW="723586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76104"/>
                        <a:ext cx="2775556" cy="73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838200" y="3098091"/>
            <a:ext cx="6941458" cy="602962"/>
            <a:chOff x="751113" y="2532618"/>
            <a:chExt cx="6941458" cy="602962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6774292"/>
                </p:ext>
              </p:extLst>
            </p:nvPr>
          </p:nvGraphicFramePr>
          <p:xfrm>
            <a:off x="751113" y="2601331"/>
            <a:ext cx="694017" cy="534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5" imgW="253800" imgH="228600" progId="Equation.DSMT4">
                    <p:embed/>
                  </p:oleObj>
                </mc:Choice>
                <mc:Fallback>
                  <p:oleObj name="Equation" r:id="rId5" imgW="253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1113" y="2601331"/>
                          <a:ext cx="694017" cy="534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1413162" y="2717284"/>
              <a:ext cx="6279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观测地震数据，        完整地震数据        采样矩阵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37465"/>
                </p:ext>
              </p:extLst>
            </p:nvPr>
          </p:nvGraphicFramePr>
          <p:xfrm>
            <a:off x="3108708" y="2532618"/>
            <a:ext cx="466271" cy="599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8708" y="2532618"/>
                          <a:ext cx="466271" cy="5994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5959679"/>
                </p:ext>
              </p:extLst>
            </p:nvPr>
          </p:nvGraphicFramePr>
          <p:xfrm>
            <a:off x="5238557" y="2583263"/>
            <a:ext cx="409012" cy="443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38557" y="2583263"/>
                          <a:ext cx="409012" cy="4430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/>
          <p:cNvSpPr txBox="1"/>
          <p:nvPr/>
        </p:nvSpPr>
        <p:spPr>
          <a:xfrm>
            <a:off x="838200" y="1622106"/>
            <a:ext cx="411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缺失地震恢复可以用如下方程式表示：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8200" y="4147895"/>
            <a:ext cx="3548615" cy="1640176"/>
            <a:chOff x="838200" y="4147895"/>
            <a:chExt cx="3548615" cy="1640176"/>
          </a:xfrm>
        </p:grpSpPr>
        <p:sp>
          <p:nvSpPr>
            <p:cNvPr id="21" name="文本框 20"/>
            <p:cNvSpPr txBox="1"/>
            <p:nvPr/>
          </p:nvSpPr>
          <p:spPr>
            <a:xfrm>
              <a:off x="838200" y="4310743"/>
              <a:ext cx="140134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目标函数</a:t>
              </a:r>
              <a:r>
                <a:rPr lang="zh-CN" altLang="en-US" dirty="0" smtClean="0"/>
                <a:t>： 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zh-CN" altLang="en-US" dirty="0"/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881713"/>
                </p:ext>
              </p:extLst>
            </p:nvPr>
          </p:nvGraphicFramePr>
          <p:xfrm>
            <a:off x="2116292" y="4147895"/>
            <a:ext cx="2270523" cy="659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Equation" r:id="rId11" imgW="787320" imgH="228600" progId="Equation.DSMT4">
                    <p:embed/>
                  </p:oleObj>
                </mc:Choice>
                <mc:Fallback>
                  <p:oleObj name="Equation" r:id="rId11" imgW="7873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16292" y="4147895"/>
                          <a:ext cx="2270523" cy="6591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300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经典插值方法：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157749"/>
            <a:ext cx="9874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方法是基于预测滤波的方法，即采用分频预测思路，由低频信息预测高频信息，如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F-X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域预测误差滤波重建算法、抗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假频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域预测滤波等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这类方法通常将非规则采样数据当作规则数据处理，并通过高斯窗进行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插值，并要求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输入的地震道是等间距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采样，局限性太大；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3548140"/>
            <a:ext cx="972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第二类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方法是基于波动方程的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方法，即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DMO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AVO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正、反演算子迭代求解一个反问题，如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NMO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DMO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交替进行数据规则化方法，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AVO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局部叠加重建等，这类方法利用波传播的物理性质重建地震波场，但需要地下结构的先验信息，而且计算量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很大，难以应用于实际；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4696942"/>
            <a:ext cx="969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第三类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为基于某种变换的方法，即先对地震数据进行某种变换，然后在变换域重建。如基于非均匀傅里叶变换重建、基于小波变换进行重建等，这类方法由于原理直观，实现方便，计算结果稳健而得到广泛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0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0800000" flipV="1">
            <a:off x="928254" y="1215666"/>
            <a:ext cx="99614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最新的插值方法：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伴随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机器学习和深度学习研究的热潮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基于深度学习的数据插值策略在多种图像处理任务中被提出。的确，基于卷积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的解决方案正日益与传统方法竞争，经常超过最新的结果。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近年来，机器学习和深度学习被引入到地震数据插值中（贾和马等人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2017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Stephen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Alwon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dengren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）。与传统的机器学习相比，深度学习可以通过自学习来提取地震数据的高层特征，从而实现地震数据的非线性特征。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4508" y="4073238"/>
            <a:ext cx="886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Ma J. What can machine learning do for seismic data processing? An interpolation application[J]. Geophysics, 2017, 82(3):V163-V177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Alwon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WesternGeco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networks in seismic data processing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SRCNN</a:t>
            </a:r>
            <a:r>
              <a:rPr lang="zh-CN" altLang="en-US" dirty="0" smtClean="0"/>
              <a:t>的地震数据插值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43000" y="1717964"/>
            <a:ext cx="10012680" cy="4151130"/>
          </a:xfrm>
        </p:spPr>
        <p:txBody>
          <a:bodyPr/>
          <a:lstStyle/>
          <a:p>
            <a:r>
              <a:rPr lang="en-US" altLang="zh-CN" dirty="0" smtClean="0"/>
              <a:t>SRCNN</a:t>
            </a:r>
            <a:r>
              <a:rPr lang="zh-CN" altLang="en-US" dirty="0" smtClean="0"/>
              <a:t>简介：</a:t>
            </a:r>
            <a:endParaRPr lang="en-US" altLang="zh-CN" dirty="0" smtClean="0"/>
          </a:p>
        </p:txBody>
      </p:sp>
      <p:sp>
        <p:nvSpPr>
          <p:cNvPr id="10" name="AutoShape 5" descr="https://img-blog.csdn.net/20170823091700094"/>
          <p:cNvSpPr>
            <a:spLocks noChangeAspect="1" noChangeArrowheads="1"/>
          </p:cNvSpPr>
          <p:nvPr/>
        </p:nvSpPr>
        <p:spPr bwMode="auto">
          <a:xfrm>
            <a:off x="533400" y="48691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https://img-blog.csdn.net/20170823091701355"/>
          <p:cNvSpPr>
            <a:spLocks noChangeAspect="1" noChangeArrowheads="1"/>
          </p:cNvSpPr>
          <p:nvPr/>
        </p:nvSpPr>
        <p:spPr bwMode="auto">
          <a:xfrm>
            <a:off x="533400" y="54167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92684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838200" y="4451738"/>
            <a:ext cx="10425545" cy="369332"/>
            <a:chOff x="838200" y="4451738"/>
            <a:chExt cx="10425545" cy="369332"/>
          </a:xfrm>
        </p:grpSpPr>
        <p:sp>
          <p:nvSpPr>
            <p:cNvPr id="12" name="文本框 11"/>
            <p:cNvSpPr txBox="1"/>
            <p:nvPr/>
          </p:nvSpPr>
          <p:spPr>
            <a:xfrm>
              <a:off x="838200" y="4451738"/>
              <a:ext cx="1042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S1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：图像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块的提取和特征表示，利用卷积网络的性质提取图像块的特征。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公式：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0265639"/>
                </p:ext>
              </p:extLst>
            </p:nvPr>
          </p:nvGraphicFramePr>
          <p:xfrm>
            <a:off x="8745124" y="4503980"/>
            <a:ext cx="221826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Equation" r:id="rId5" imgW="1663560" imgH="228600" progId="Equation.DSMT4">
                    <p:embed/>
                  </p:oleObj>
                </mc:Choice>
                <mc:Fallback>
                  <p:oleObj name="Equation" r:id="rId5" imgW="1663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745124" y="4503980"/>
                          <a:ext cx="2218267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838200" y="5021505"/>
            <a:ext cx="9016057" cy="399538"/>
            <a:chOff x="838200" y="5021505"/>
            <a:chExt cx="9016057" cy="399538"/>
          </a:xfrm>
        </p:grpSpPr>
        <p:sp>
          <p:nvSpPr>
            <p:cNvPr id="16" name="文本框 15"/>
            <p:cNvSpPr txBox="1"/>
            <p:nvPr/>
          </p:nvSpPr>
          <p:spPr>
            <a:xfrm>
              <a:off x="838200" y="5051711"/>
              <a:ext cx="6844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S2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非线性映射。将第一步的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n1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维特征映射到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n2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维。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公式：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2797" y="5021505"/>
              <a:ext cx="3071460" cy="375832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838200" y="5721593"/>
            <a:ext cx="9596505" cy="369332"/>
            <a:chOff x="838200" y="5721593"/>
            <a:chExt cx="9596505" cy="369332"/>
          </a:xfrm>
        </p:grpSpPr>
        <p:sp>
          <p:nvSpPr>
            <p:cNvPr id="18" name="文本框 17"/>
            <p:cNvSpPr txBox="1"/>
            <p:nvPr/>
          </p:nvSpPr>
          <p:spPr>
            <a:xfrm>
              <a:off x="838200" y="5721593"/>
              <a:ext cx="757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S3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：重构，再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做一次卷积进行重构，类似于传统方法的平均处理。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公式：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619" y="5735025"/>
              <a:ext cx="2315086" cy="342468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1440873" y="6414655"/>
            <a:ext cx="54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https://blog.csdn.net/Autism_/article/details/79401798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166960" y="2048913"/>
            <a:ext cx="5276190" cy="2351919"/>
            <a:chOff x="3166960" y="2048913"/>
            <a:chExt cx="5276190" cy="23519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6960" y="2048913"/>
              <a:ext cx="5276190" cy="1952381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4378036" y="4031500"/>
              <a:ext cx="2770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SRCNN</a:t>
              </a:r>
              <a:r>
                <a:rPr lang="zh-CN" altLang="en-US" dirty="0" smtClean="0"/>
                <a:t>模型示意图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666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218" y="471055"/>
            <a:ext cx="10993582" cy="5705908"/>
          </a:xfrm>
        </p:spPr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SRCNN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提供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了一个卷积神经网络做图像超分辨率方法，该方法端到端的直接学习LR-HR图像，不需要复杂的预处理或者后处理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损失函数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性能指标：   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634043"/>
              </p:ext>
            </p:extLst>
          </p:nvPr>
        </p:nvGraphicFramePr>
        <p:xfrm>
          <a:off x="2287588" y="2147888"/>
          <a:ext cx="37338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1892160" imgH="431640" progId="Equation.DSMT4">
                  <p:embed/>
                </p:oleObj>
              </mc:Choice>
              <mc:Fallback>
                <p:oleObj name="Equation" r:id="rId3" imgW="189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7588" y="2147888"/>
                        <a:ext cx="373380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5850"/>
              </p:ext>
            </p:extLst>
          </p:nvPr>
        </p:nvGraphicFramePr>
        <p:xfrm>
          <a:off x="2287588" y="4253812"/>
          <a:ext cx="3337357" cy="84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5" imgW="1701720" imgH="431640" progId="Equation.DSMT4">
                  <p:embed/>
                </p:oleObj>
              </mc:Choice>
              <mc:Fallback>
                <p:oleObj name="Equation" r:id="rId5" imgW="1701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7588" y="4253812"/>
                        <a:ext cx="3337357" cy="846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069486"/>
              </p:ext>
            </p:extLst>
          </p:nvPr>
        </p:nvGraphicFramePr>
        <p:xfrm>
          <a:off x="2483076" y="3089058"/>
          <a:ext cx="2701410" cy="38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7" imgW="1612800" imgH="228600" progId="Equation.DSMT4">
                  <p:embed/>
                </p:oleObj>
              </mc:Choice>
              <mc:Fallback>
                <p:oleObj name="Equation" r:id="rId7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076" y="3089058"/>
                        <a:ext cx="2701410" cy="382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算法及流程图：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145"/>
            <a:ext cx="5271655" cy="466681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对训练集中的完整数据进行欠采样得到缺失地震数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据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使用双三次插值方法对数据进行预插值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通过块提取得到特征矢量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预插值数据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和相应的标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签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完整数据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将数据对输入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SRCNN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模型中，训练得到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测试阶段：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应用双三次插值对缺失数据进行预插值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使用与训练阶段相同的方式提取特征矢量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将所有的特征矢量输入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重构的地震数据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52630"/>
              </p:ext>
            </p:extLst>
          </p:nvPr>
        </p:nvGraphicFramePr>
        <p:xfrm>
          <a:off x="4675489" y="3546762"/>
          <a:ext cx="812617" cy="42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3" imgW="380880" imgH="203040" progId="Equation.DSMT4">
                  <p:embed/>
                </p:oleObj>
              </mc:Choice>
              <mc:Fallback>
                <p:oleObj name="Equation" r:id="rId3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89" y="3546762"/>
                        <a:ext cx="812617" cy="429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471642"/>
              </p:ext>
            </p:extLst>
          </p:nvPr>
        </p:nvGraphicFramePr>
        <p:xfrm>
          <a:off x="3474027" y="5058394"/>
          <a:ext cx="660217" cy="42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4027" y="5058394"/>
                        <a:ext cx="660217" cy="429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84101"/>
              </p:ext>
            </p:extLst>
          </p:nvPr>
        </p:nvGraphicFramePr>
        <p:xfrm>
          <a:off x="7051684" y="5375558"/>
          <a:ext cx="660217" cy="42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7" imgW="380880" imgH="203040" progId="Equation.DSMT4">
                  <p:embed/>
                </p:oleObj>
              </mc:Choice>
              <mc:Fallback>
                <p:oleObj name="Equation" r:id="rId7" imgW="38088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1684" y="5375558"/>
                        <a:ext cx="660217" cy="429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6571302" y="1302326"/>
            <a:ext cx="4540044" cy="5107587"/>
            <a:chOff x="6571302" y="1302326"/>
            <a:chExt cx="4540044" cy="5107587"/>
          </a:xfrm>
        </p:grpSpPr>
        <p:cxnSp>
          <p:nvCxnSpPr>
            <p:cNvPr id="39" name="直接箭头连接符 38"/>
            <p:cNvCxnSpPr>
              <a:stCxn id="17" idx="2"/>
              <a:endCxn id="18" idx="0"/>
            </p:cNvCxnSpPr>
            <p:nvPr/>
          </p:nvCxnSpPr>
          <p:spPr>
            <a:xfrm>
              <a:off x="10106891" y="3546762"/>
              <a:ext cx="0" cy="67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6571302" y="1302326"/>
              <a:ext cx="4540044" cy="5107587"/>
              <a:chOff x="6571302" y="1302326"/>
              <a:chExt cx="4540044" cy="510758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9628909" y="4225634"/>
                <a:ext cx="955964" cy="4156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6571302" y="1302326"/>
                <a:ext cx="4540044" cy="5107587"/>
                <a:chOff x="6571302" y="1302326"/>
                <a:chExt cx="4540044" cy="5107587"/>
              </a:xfrm>
            </p:grpSpPr>
            <p:grpSp>
              <p:nvGrpSpPr>
                <p:cNvPr id="50" name="组合 49"/>
                <p:cNvGrpSpPr/>
                <p:nvPr/>
              </p:nvGrpSpPr>
              <p:grpSpPr>
                <a:xfrm>
                  <a:off x="6571302" y="1302326"/>
                  <a:ext cx="4540044" cy="5107587"/>
                  <a:chOff x="6571302" y="1302326"/>
                  <a:chExt cx="4540044" cy="5107587"/>
                </a:xfrm>
              </p:grpSpPr>
              <p:cxnSp>
                <p:nvCxnSpPr>
                  <p:cNvPr id="41" name="直接箭头连接符 40"/>
                  <p:cNvCxnSpPr>
                    <a:endCxn id="19" idx="0"/>
                  </p:cNvCxnSpPr>
                  <p:nvPr/>
                </p:nvCxnSpPr>
                <p:spPr>
                  <a:xfrm>
                    <a:off x="10106891" y="4641270"/>
                    <a:ext cx="0" cy="67887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6571302" y="1302326"/>
                    <a:ext cx="4540044" cy="5107587"/>
                    <a:chOff x="6571302" y="1302326"/>
                    <a:chExt cx="4540044" cy="5107587"/>
                  </a:xfrm>
                </p:grpSpPr>
                <p:grpSp>
                  <p:nvGrpSpPr>
                    <p:cNvPr id="24" name="组合 23"/>
                    <p:cNvGrpSpPr/>
                    <p:nvPr/>
                  </p:nvGrpSpPr>
                  <p:grpSpPr>
                    <a:xfrm>
                      <a:off x="6571302" y="1865624"/>
                      <a:ext cx="1620982" cy="3911720"/>
                      <a:chOff x="6686942" y="1870364"/>
                      <a:chExt cx="1620982" cy="3911720"/>
                    </a:xfrm>
                  </p:grpSpPr>
                  <p:sp>
                    <p:nvSpPr>
                      <p:cNvPr id="10" name="矩形 9"/>
                      <p:cNvSpPr/>
                      <p:nvPr/>
                    </p:nvSpPr>
                    <p:spPr>
                      <a:xfrm>
                        <a:off x="6996545" y="1870364"/>
                        <a:ext cx="955964" cy="41563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a:t>训练数据</a:t>
                        </a:r>
                        <a:endPara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2" name="矩形 11"/>
                      <p:cNvSpPr/>
                      <p:nvPr/>
                    </p:nvSpPr>
                    <p:spPr>
                      <a:xfrm>
                        <a:off x="6686942" y="3135866"/>
                        <a:ext cx="1620982" cy="4710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a:t>特征矢量和标签</a:t>
                        </a:r>
                        <a:endPara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3" name="矩形 12"/>
                      <p:cNvSpPr/>
                      <p:nvPr/>
                    </p:nvSpPr>
                    <p:spPr>
                      <a:xfrm>
                        <a:off x="6945652" y="4216520"/>
                        <a:ext cx="1080655" cy="4156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a:t>SRCNN</a:t>
                        </a:r>
                        <a:r>
                          <a:rPr lang="zh-CN" altLang="en-US" sz="1400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a:t>模型</a:t>
                        </a:r>
                        <a:endPara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7007997" y="5366448"/>
                        <a:ext cx="955964" cy="41563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9628909" y="1939636"/>
                      <a:ext cx="955964" cy="4156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</a:t>
                      </a:r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9628909" y="3131126"/>
                      <a:ext cx="955964" cy="4156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特征矢量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9628909" y="5320143"/>
                      <a:ext cx="955964" cy="41563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插值</a:t>
                      </a:r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graphicFrame>
                  <p:nvGraphicFramePr>
                    <p:cNvPr id="21" name="对象 20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344906607"/>
                        </p:ext>
                      </p:extLst>
                    </p:nvPr>
                  </p:nvGraphicFramePr>
                  <p:xfrm>
                    <a:off x="9781308" y="4267199"/>
                    <a:ext cx="660217" cy="42949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182" name="Equation" r:id="rId8" imgW="380880" imgH="203040" progId="Equation.DSMT4">
                            <p:embed/>
                          </p:oleObj>
                        </mc:Choice>
                        <mc:Fallback>
                          <p:oleObj name="Equation" r:id="rId8" imgW="380880" imgH="203040" progId="Equation.DSMT4">
                            <p:embed/>
                            <p:pic>
                              <p:nvPicPr>
                                <p:cNvPr id="15" name="对象 14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781308" y="4267199"/>
                                  <a:ext cx="660217" cy="429491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6774873" y="1330037"/>
                      <a:ext cx="13897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训练阶段：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9628909" y="1302326"/>
                      <a:ext cx="1482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测试阶段：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cxnSp>
                  <p:nvCxnSpPr>
                    <p:cNvPr id="26" name="直接箭头连接符 25"/>
                    <p:cNvCxnSpPr>
                      <a:stCxn id="10" idx="2"/>
                      <a:endCxn id="12" idx="0"/>
                    </p:cNvCxnSpPr>
                    <p:nvPr/>
                  </p:nvCxnSpPr>
                  <p:spPr>
                    <a:xfrm>
                      <a:off x="7358887" y="2281260"/>
                      <a:ext cx="22906" cy="8498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/>
                    <p:cNvCxnSpPr>
                      <a:stCxn id="12" idx="2"/>
                      <a:endCxn id="13" idx="0"/>
                    </p:cNvCxnSpPr>
                    <p:nvPr/>
                  </p:nvCxnSpPr>
                  <p:spPr>
                    <a:xfrm flipH="1">
                      <a:off x="7370340" y="3602182"/>
                      <a:ext cx="11453" cy="60959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/>
                    <p:cNvCxnSpPr>
                      <a:stCxn id="13" idx="2"/>
                      <a:endCxn id="14" idx="0"/>
                    </p:cNvCxnSpPr>
                    <p:nvPr/>
                  </p:nvCxnSpPr>
                  <p:spPr>
                    <a:xfrm flipH="1">
                      <a:off x="7370339" y="4627415"/>
                      <a:ext cx="1" cy="7342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接箭头连接符 36"/>
                    <p:cNvCxnSpPr>
                      <a:stCxn id="16" idx="2"/>
                      <a:endCxn id="17" idx="0"/>
                    </p:cNvCxnSpPr>
                    <p:nvPr/>
                  </p:nvCxnSpPr>
                  <p:spPr>
                    <a:xfrm>
                      <a:off x="10106891" y="2355272"/>
                      <a:ext cx="0" cy="77585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箭头连接符 42"/>
                    <p:cNvCxnSpPr>
                      <a:stCxn id="14" idx="3"/>
                      <a:endCxn id="18" idx="1"/>
                    </p:cNvCxnSpPr>
                    <p:nvPr/>
                  </p:nvCxnSpPr>
                  <p:spPr>
                    <a:xfrm flipV="1">
                      <a:off x="7848321" y="4433452"/>
                      <a:ext cx="1780588" cy="113607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7535417" y="3729241"/>
                      <a:ext cx="6568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9640361" y="4904506"/>
                      <a:ext cx="7706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7451537" y="4822562"/>
                      <a:ext cx="7706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 flipH="1">
                      <a:off x="9546061" y="3729241"/>
                      <a:ext cx="56083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7358887" y="6040581"/>
                      <a:ext cx="30826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SRCNN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插值方法的流程图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aphicFrame>
              <p:nvGraphicFramePr>
                <p:cNvPr id="51" name="对象 5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94572291"/>
                    </p:ext>
                  </p:extLst>
                </p:nvPr>
              </p:nvGraphicFramePr>
              <p:xfrm>
                <a:off x="7040231" y="5417124"/>
                <a:ext cx="660217" cy="4294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83" name="Equation" r:id="rId9" imgW="380880" imgH="203040" progId="Equation.DSMT4">
                        <p:embed/>
                      </p:oleObj>
                    </mc:Choice>
                    <mc:Fallback>
                      <p:oleObj name="Equation" r:id="rId9" imgW="380880" imgH="203040" progId="Equation.DSMT4">
                        <p:embed/>
                        <p:pic>
                          <p:nvPicPr>
                            <p:cNvPr id="5" name="对象 4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40231" y="5417124"/>
                              <a:ext cx="660217" cy="42949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126948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1536</TotalTime>
  <Words>973</Words>
  <Application>Microsoft Office PowerPoint</Application>
  <PresentationFormat>宽屏</PresentationFormat>
  <Paragraphs>117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Helvetica Neue</vt:lpstr>
      <vt:lpstr>宋体</vt:lpstr>
      <vt:lpstr>Calibri</vt:lpstr>
      <vt:lpstr>Calibri Light</vt:lpstr>
      <vt:lpstr>Courier New</vt:lpstr>
      <vt:lpstr>Times New Roman</vt:lpstr>
      <vt:lpstr>回顾</vt:lpstr>
      <vt:lpstr>公式</vt:lpstr>
      <vt:lpstr>Equation</vt:lpstr>
      <vt:lpstr>基于SRCNN的地震数据     插值</vt:lpstr>
      <vt:lpstr>目录：</vt:lpstr>
      <vt:lpstr>研究背景及意义：</vt:lpstr>
      <vt:lpstr>研究内容及国内外研究现状：</vt:lpstr>
      <vt:lpstr>经典插值方法：</vt:lpstr>
      <vt:lpstr>PowerPoint 演示文稿</vt:lpstr>
      <vt:lpstr>基于SRCNN的地震数据插值</vt:lpstr>
      <vt:lpstr>PowerPoint 演示文稿</vt:lpstr>
      <vt:lpstr>算法及流程图：</vt:lpstr>
      <vt:lpstr>实验方案：</vt:lpstr>
      <vt:lpstr>效果显示：</vt:lpstr>
      <vt:lpstr>PowerPoint 演示文稿</vt:lpstr>
      <vt:lpstr>结果分析:</vt:lpstr>
      <vt:lpstr>相关论文的介绍</vt:lpstr>
      <vt:lpstr>PowerPoint 演示文稿</vt:lpstr>
      <vt:lpstr>实验设计:</vt:lpstr>
      <vt:lpstr>PowerPoint 演示文稿</vt:lpstr>
      <vt:lpstr>PowerPoint 演示文稿</vt:lpstr>
      <vt:lpstr>未来工作进展: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</dc:creator>
  <cp:lastModifiedBy>zhangxin</cp:lastModifiedBy>
  <cp:revision>47</cp:revision>
  <dcterms:created xsi:type="dcterms:W3CDTF">2018-10-10T11:35:27Z</dcterms:created>
  <dcterms:modified xsi:type="dcterms:W3CDTF">2018-10-17T00:34:16Z</dcterms:modified>
</cp:coreProperties>
</file>