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6" r:id="rId14"/>
    <p:sldId id="279" r:id="rId15"/>
    <p:sldId id="267" r:id="rId16"/>
    <p:sldId id="276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D361D-174D-4383-B56C-4731AF53106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4927F-91F1-4ACB-8E8A-F1B716E9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14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B0EA-42A3-4D4F-8B8E-3E39E6B92719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78F64-82CE-41D0-AC93-BFCE56D4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185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9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01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0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96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01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8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5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3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0957-9DFB-4AF4-B032-73D2CA464F0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60D5D0-0655-4883-BC4D-0D46345E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2379" y="1278676"/>
            <a:ext cx="8825658" cy="1216273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3760"/>
            <a:ext cx="9144000" cy="754039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23757" y="4103650"/>
            <a:ext cx="727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                </a:t>
            </a:r>
            <a:r>
              <a:rPr lang="zh-CN" altLang="en-US" sz="2000" b="1" dirty="0" smtClean="0"/>
              <a:t>汇报人：李皎月                                  </a:t>
            </a:r>
            <a:r>
              <a:rPr lang="en-US" altLang="zh-CN" sz="2000" b="1" dirty="0" smtClean="0"/>
              <a:t>2018.10.19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852379" y="1579301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6767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0500" y="1156343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      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DCGAN 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网络结构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把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CNN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GAN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结合的一种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网络，是在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生成对抗网络（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GAN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）的基础上拓展的深度卷积对抗生成网络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DCGAN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的原理和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GAN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是一样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的。不同点在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单一的生成器和鉴别器中增加卷积层，使得模型更能表现图像的特征纹理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DCGAN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的具体结构变化将在下面进行具体说明。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6" y="762609"/>
            <a:ext cx="10261034" cy="41088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8670" y="4747607"/>
            <a:ext cx="545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DCGAN generator used for LSUN scene </a:t>
            </a:r>
            <a:r>
              <a:rPr lang="en-US" altLang="zh-CN" sz="2000" dirty="0" smtClean="0"/>
              <a:t>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38507" y="5423995"/>
                <a:ext cx="86799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它用一个向量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作为输入，并输出一个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64x64x3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RGB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图像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000" b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它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使用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步长卷积代替上采样层，卷积在提取图像特征上具有很好的作用，并且使用卷积代替全连接层。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507" y="5423995"/>
                <a:ext cx="8679976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02" t="-4819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57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1.itc.cn/img8/wb/recom/2016/08/16/1471279530118542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15" y="699447"/>
            <a:ext cx="8247005" cy="392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04011" y="4749421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鉴别器卷积网络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73958" y="5241582"/>
                <a:ext cx="9662615" cy="134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鉴别器网络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D(x)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输入某个图像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，并返回图像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x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中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取样的概率。当图像是来自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时，鉴别器应该能返回一个接近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的值，而如果图像时伪造的，比如从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取样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的图像，鉴别器应该能返回一个接近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0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的值。在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DCGAN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中，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D(x)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是一个传统卷积网络。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58" y="5241582"/>
                <a:ext cx="9662615" cy="1348382"/>
              </a:xfrm>
              <a:prstGeom prst="rect">
                <a:avLst/>
              </a:prstGeom>
              <a:blipFill rotWithShape="0">
                <a:blip r:embed="rId3"/>
                <a:stretch>
                  <a:fillRect l="-694" t="-3620" r="-505" b="-7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25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3640" y="713980"/>
            <a:ext cx="103626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稳定的深度卷积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GAN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构架：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所有的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pooling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层使用步幅卷积（判别网络）和微步幅卷积（生成网络）进行替换。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在生成模型和判别模型中使用批量标准归一化，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将特征层的输出归一化到一起，加速了训练，提升了训练的稳定性。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对于更深的构架去掉全连接隐藏层。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生成网络中所有层使用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ReLU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激活函数，除输出层以外，使用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Tanh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激活函数。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判别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网络中的所有层使用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LeakReLU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激活函数，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防止梯度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稀疏。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2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6129" y="2521148"/>
            <a:ext cx="8911687" cy="12808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选择最恰当的图像填充</a:t>
            </a:r>
          </a:p>
        </p:txBody>
      </p:sp>
    </p:spTree>
    <p:extLst>
      <p:ext uri="{BB962C8B-B14F-4D97-AF65-F5344CB8AC3E}">
        <p14:creationId xmlns:p14="http://schemas.microsoft.com/office/powerpoint/2010/main" val="417932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7561" y="510738"/>
            <a:ext cx="74166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/>
              <a:t>选择最恰当的图片填充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7230" y="1856096"/>
            <a:ext cx="9730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       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经过上述过程，得到训练好的鉴别器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D(x)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和生成器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G(z)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，我们将利用它们进行图片的填充。在众多生成的编码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中，我们需要寻找出与破坏的图像“最接近”的编码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，再利用获得的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进行训练，从而生成模型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缺失的内容。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513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1.itc.cn/img8/wb/recom/2016/08/16/1471279531861497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1241299"/>
            <a:ext cx="7397007" cy="16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19214" y="3859079"/>
                <a:ext cx="74546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𝑟𝑒𝑐𝑜𝑛𝑠𝑡𝑟𝑢𝑐𝑡𝑒𝑑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14" y="3859079"/>
                <a:ext cx="745468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14441" y="3208149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二进制标记的示意说明图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76046" y="4728654"/>
                <a:ext cx="5883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表示输入受损的图像；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表示有遮盖掩码；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0" i="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表示生成的最优样本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46" y="4728654"/>
                <a:ext cx="5883341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58" t="-5882" r="-310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8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57981" y="1947358"/>
                <a:ext cx="6490734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981" y="1947358"/>
                <a:ext cx="6490734" cy="810478"/>
              </a:xfrm>
              <a:prstGeom prst="rect">
                <a:avLst/>
              </a:prstGeom>
              <a:blipFill rotWithShape="0">
                <a:blip r:embed="rId2"/>
                <a:stretch>
                  <a:fillRect t="-12030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0376" y="832514"/>
                <a:ext cx="8011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我们利用如下公式对最接近的编码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进行定义：</a:t>
                </a:r>
                <a:endPara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832514"/>
                <a:ext cx="80112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1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58645" y="3411015"/>
                <a:ext cx="10426889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表示上下文损失，其在输入受损的图像 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y 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和有遮盖掩码 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 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的情况下约束所生。 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表示先验损失，将惩罚不切实际的图像。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表示输入的随机噪声，定义两个损失最小来求编码。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5" y="3411015"/>
                <a:ext cx="10426889" cy="1338828"/>
              </a:xfrm>
              <a:prstGeom prst="rect">
                <a:avLst/>
              </a:prstGeo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1590" y="570771"/>
            <a:ext cx="455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Context loss </a:t>
            </a:r>
            <a:r>
              <a:rPr lang="zh-CN" altLang="en-US" sz="2800" dirty="0" smtClean="0"/>
              <a:t>（上下文损失）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1590" y="1390961"/>
                <a:ext cx="104132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      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为了充分利用图像剩余部分的数据，利用环境损失进行捕获信息，常用的办法是利用生成的样本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G(z)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和未被破坏的输入样本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y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范数。由于大部分上下文损失远离缺失部分，为了正确找到编码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z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，我们假设未损坏的像素重要性与周围损失的数量正相关。</a:t>
                </a:r>
                <a:endPara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0" y="1390961"/>
                <a:ext cx="1041324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937" r="-703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84787" y="3793548"/>
                <a:ext cx="5966847" cy="1657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nary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87" y="3793548"/>
                <a:ext cx="5966847" cy="1657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79729" y="5608090"/>
                <a:ext cx="6617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是像素索引，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像素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处的重要性权重，</a:t>
                </a:r>
                <a:r>
                  <a:rPr lang="en-US" altLang="zh-CN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像素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本地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窗口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中的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邻居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的基数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29" y="5608090"/>
                <a:ext cx="661777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754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76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综合考虑，将文本损失定义为恢复图像与未损坏部分之间的加权 “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 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范数”差异，定义如下：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64231"/>
                <a:ext cx="10515600" cy="37127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)=||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a:rPr lang="en-US" altLang="zh-CN" sz="4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4400" b="0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zh-CN" altLang="en-US" sz="2400" dirty="0" smtClean="0"/>
                  <a:t>表示元素乘法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64231"/>
                <a:ext cx="10515600" cy="371273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302" y="77455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Image Completion with Deep Learning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76400" y="2100121"/>
            <a:ext cx="5979994" cy="166820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利用</a:t>
            </a:r>
            <a:r>
              <a:rPr lang="en-US" altLang="zh-CN" sz="3600" dirty="0" smtClean="0"/>
              <a:t>DCGAN</a:t>
            </a:r>
            <a:r>
              <a:rPr lang="zh-CN" altLang="en-US" sz="3600" dirty="0" smtClean="0"/>
              <a:t>生成图像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选择最恰当的图像填充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57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397" y="119143"/>
            <a:ext cx="8911687" cy="1280890"/>
          </a:xfrm>
        </p:spPr>
        <p:txBody>
          <a:bodyPr/>
          <a:lstStyle/>
          <a:p>
            <a:r>
              <a:rPr lang="zh-CN" altLang="en-US" dirty="0"/>
              <a:t>先验</a:t>
            </a:r>
            <a:r>
              <a:rPr lang="zh-CN" altLang="en-US" dirty="0" smtClean="0"/>
              <a:t>损失</a:t>
            </a:r>
            <a:r>
              <a:rPr lang="en-US" altLang="zh-CN" dirty="0" smtClean="0"/>
              <a:t>Prior 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95897" y="1620860"/>
                <a:ext cx="10295518" cy="46707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先验损失是指基于高级图像特征表示而不是像素差异的一类处罚。在这项工作中， 先验损失鼓励恢复的图像类似于从训练集抽取的样本。先验损失会惩罚不切实际的图像。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在生成对抗网络之中，鉴别器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D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就是被用来训练区分输入图像时生 成的图像还是真实的图像。因此，先验损失可以借鉴生成对抗网络中鉴别器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D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的损失函 数，两者表示相近，即：</a:t>
                </a:r>
                <a:endParaRPr lang="en-US" altLang="zh-CN" sz="21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3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altLang="zh-CN" sz="3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800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CN" sz="21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l-GR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表示两个损失之间平衡的参数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897" y="1620860"/>
                <a:ext cx="10295518" cy="4670758"/>
              </a:xfrm>
              <a:blipFill rotWithShape="0">
                <a:blip r:embed="rId2"/>
                <a:stretch>
                  <a:fillRect l="-1066" t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2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27" y="120683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图像修复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8640" y="4562714"/>
                <a:ext cx="9601196" cy="12629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上图所示的是基于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GAN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模型来训练图像的示意图，它利用已定义的先验和背景损失，多次迭代对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z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进行更新，找到将损坏的图像映射到潜在表示空间中最接近的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z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其表示为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8640" y="4562714"/>
                <a:ext cx="9601196" cy="1262900"/>
              </a:xfrm>
              <a:blipFill rotWithShape="0">
                <a:blip r:embed="rId2"/>
                <a:stretch>
                  <a:fillRect l="-889" t="-3846" r="-127" b="-3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61" y="1693901"/>
            <a:ext cx="6622026" cy="26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3123" y="791971"/>
                <a:ext cx="8825659" cy="34163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在生成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之后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，通过覆盖来自输入的未损坏的像素可以容易地获得修复结果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。然而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，可以发现尽管内容是正确的并且很好地对齐，但是预测的像素可能并不完全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保持与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像素周围的相关性。</a:t>
                </a:r>
              </a:p>
              <a:p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针对上述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问题，泊松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混合被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用来重建最终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结果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关键的想法是保持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的梯度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以保持图像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细节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同时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移动颜色以匹配输入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图像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中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的颜色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。因此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通过以下方式获取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||▽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▽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表示梯度算子</m:t>
                    </m:r>
                  </m:oMath>
                </a14:m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123" y="791971"/>
                <a:ext cx="8825659" cy="3416300"/>
              </a:xfrm>
              <a:blipFill rotWithShape="0">
                <a:blip r:embed="rId2"/>
                <a:stretch>
                  <a:fillRect l="-1312" t="-2321" r="-345" b="-3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7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谢谢聆听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86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934" y="6241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Image Completion with Deep Learning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8476" y="1716712"/>
            <a:ext cx="10066361" cy="4194389"/>
          </a:xfrm>
        </p:spPr>
        <p:txBody>
          <a:bodyPr/>
          <a:lstStyle/>
          <a:p>
            <a:r>
              <a:rPr lang="en-US" altLang="zh-CN" sz="3200" dirty="0" smtClean="0"/>
              <a:t>Unsupervised Representation Learning with Deep Convolutional Generative Adversarial Networks   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Alec Radford &amp; Luke Metz   at 2016          </a:t>
            </a:r>
          </a:p>
          <a:p>
            <a:r>
              <a:rPr lang="en-US" altLang="zh-CN" sz="3200" dirty="0" smtClean="0"/>
              <a:t>Semantic Image Inpainting with Deep Generative Models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Raymond A. Yeh*, Chen Chen*, Teck Yian Lim, Alexander G.Schwing, Mark Hasegawa-Johnson, Minh N.D        </a:t>
            </a:r>
            <a:r>
              <a:rPr lang="en-US" altLang="zh-CN" dirty="0"/>
              <a:t>at 2017</a:t>
            </a:r>
          </a:p>
        </p:txBody>
      </p:sp>
    </p:spTree>
    <p:extLst>
      <p:ext uri="{BB962C8B-B14F-4D97-AF65-F5344CB8AC3E}">
        <p14:creationId xmlns:p14="http://schemas.microsoft.com/office/powerpoint/2010/main" val="29636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9780" y="1340892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DCGAN</a:t>
            </a:r>
            <a:r>
              <a:rPr lang="zh-CN" altLang="en-US" dirty="0" smtClean="0"/>
              <a:t>生成图像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9325"/>
            <a:ext cx="10515600" cy="6125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DCGAN</a:t>
            </a:r>
            <a:r>
              <a:rPr lang="zh-CN" altLang="en-US" sz="2400" dirty="0" smtClean="0"/>
              <a:t>生成图像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825" y="1410100"/>
            <a:ext cx="10803340" cy="504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Generative Adversarial Nets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GAN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是采用对抗方法生成数据的一种模型。它主要由生成模型</a:t>
            </a:r>
            <a:r>
              <a:rPr lang="zh-CN" altLang="en-US" sz="2400" dirty="0" smtClean="0">
                <a:latin typeface="Ebrima" panose="02000000000000000000" pitchFamily="2" charset="0"/>
                <a:ea typeface="仿宋" panose="02010609060101010101" pitchFamily="49" charset="-122"/>
                <a:cs typeface="Ebrima" panose="02000000000000000000" pitchFamily="2" charset="0"/>
              </a:rPr>
              <a:t>（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Generative  Model</a:t>
            </a:r>
            <a:r>
              <a:rPr lang="zh-CN" altLang="en-US" sz="2400" dirty="0" smtClean="0">
                <a:latin typeface="Ebrima" panose="02000000000000000000" pitchFamily="2" charset="0"/>
                <a:ea typeface="仿宋" panose="02010609060101010101" pitchFamily="49" charset="-122"/>
                <a:cs typeface="Ebrima" panose="02000000000000000000" pitchFamily="2" charset="0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和鉴别模型</a:t>
            </a:r>
            <a:r>
              <a:rPr lang="zh-CN" alt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Discriminative Model</a:t>
            </a:r>
            <a:r>
              <a:rPr lang="zh-CN" alt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两部分构成，它们两者之间采用对抗网络的思想进行工作。生成网络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的目标就是尽量生成真实的图片去欺骗鉴别网络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。而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的目标就是尽量把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生成的图片和真实的图片分别开来。这样，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构成了一个动态的“博弈过程”。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D5D0-0655-4883-BC4D-0D46345E0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stdcoutzyx/Blogs/master/blog2016-september-later/GAN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9" y="713095"/>
            <a:ext cx="5386681" cy="36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stdcoutzyx/Blogs/master/blog2016-september-later/GAN/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70" y="713095"/>
            <a:ext cx="5740501" cy="36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5719" y="5008728"/>
                <a:ext cx="9403308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注：黑色的点表示真实图像的概率分布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绿色的曲线表示生成模型的概率分布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蓝色的虚线表示鉴别器的概率分布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19" y="5008728"/>
                <a:ext cx="9403308" cy="668901"/>
              </a:xfrm>
              <a:prstGeom prst="rect">
                <a:avLst/>
              </a:prstGeom>
              <a:blipFill rotWithShape="0">
                <a:blip r:embed="rId4"/>
                <a:stretch>
                  <a:fillRect l="-584" t="-8257" b="-1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31694" y="2058352"/>
                <a:ext cx="11646572" cy="64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lim>
                    </m:limLow>
                    <m:limLow>
                      <m:limLow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altLang="zh-CN" sz="3200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𝑙𝑜𝑔𝐷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3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)))]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4" y="2058352"/>
                <a:ext cx="11646572" cy="641586"/>
              </a:xfrm>
              <a:prstGeom prst="rect">
                <a:avLst/>
              </a:prstGeom>
              <a:blipFill rotWithShape="0">
                <a:blip r:embed="rId2"/>
                <a:stretch>
                  <a:fillRect t="-2095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31779" y="843264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形式化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67160" y="3283454"/>
                <a:ext cx="9381067" cy="2303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取自真实分布</a:t>
                </a:r>
                <a:r>
                  <a:rPr lang="zh-CN" altLang="en-US" sz="2400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取自模拟的分布</a:t>
                </a:r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表示生成模型；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表示判别模型；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，达到最优解。</a:t>
                </a:r>
                <a:endPara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60" y="3283454"/>
                <a:ext cx="9381067" cy="2303579"/>
              </a:xfrm>
              <a:prstGeom prst="rect">
                <a:avLst/>
              </a:prstGeom>
              <a:blipFill rotWithShape="0">
                <a:blip r:embed="rId3"/>
                <a:stretch>
                  <a:fillRect l="-975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5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132301"/>
            <a:ext cx="11174278" cy="6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" y="1801503"/>
            <a:ext cx="10533953" cy="38077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3455" y="777922"/>
            <a:ext cx="293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模型示意图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098595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1413</TotalTime>
  <Words>863</Words>
  <Application>Microsoft Office PowerPoint</Application>
  <PresentationFormat>宽屏</PresentationFormat>
  <Paragraphs>72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仿宋</vt:lpstr>
      <vt:lpstr>楷体</vt:lpstr>
      <vt:lpstr>宋体</vt:lpstr>
      <vt:lpstr>幼圆</vt:lpstr>
      <vt:lpstr>Arial</vt:lpstr>
      <vt:lpstr>Calibri</vt:lpstr>
      <vt:lpstr>Cambria Math</vt:lpstr>
      <vt:lpstr>Century Gothic</vt:lpstr>
      <vt:lpstr>Ebrima</vt:lpstr>
      <vt:lpstr>Wingdings 3</vt:lpstr>
      <vt:lpstr>丝状</vt:lpstr>
      <vt:lpstr>工作汇报</vt:lpstr>
      <vt:lpstr>Image Completion with Deep Learning </vt:lpstr>
      <vt:lpstr>Image Completion with Deep Learning </vt:lpstr>
      <vt:lpstr>1.利用DCGAN生成图像</vt:lpstr>
      <vt:lpstr>1.利用DCGAN生成图像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2.选择最恰当的图像填充</vt:lpstr>
      <vt:lpstr>PowerPoint 演示文稿</vt:lpstr>
      <vt:lpstr>PowerPoint 演示文稿</vt:lpstr>
      <vt:lpstr>PowerPoint 演示文稿</vt:lpstr>
      <vt:lpstr>PowerPoint 演示文稿</vt:lpstr>
      <vt:lpstr>综合考虑，将文本损失定义为恢复图像与未损坏部分之间的加权 “1 范数”差异，定义如下：</vt:lpstr>
      <vt:lpstr>先验损失Prior Loss</vt:lpstr>
      <vt:lpstr>图像修复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nihaoshuai</dc:creator>
  <cp:lastModifiedBy>FuSichao</cp:lastModifiedBy>
  <cp:revision>60</cp:revision>
  <dcterms:created xsi:type="dcterms:W3CDTF">2018-10-17T07:30:28Z</dcterms:created>
  <dcterms:modified xsi:type="dcterms:W3CDTF">2019-01-18T13:12:01Z</dcterms:modified>
</cp:coreProperties>
</file>