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74" r:id="rId2"/>
    <p:sldId id="270" r:id="rId3"/>
    <p:sldId id="256" r:id="rId4"/>
    <p:sldId id="275" r:id="rId5"/>
    <p:sldId id="295" r:id="rId6"/>
    <p:sldId id="258" r:id="rId7"/>
    <p:sldId id="265" r:id="rId8"/>
    <p:sldId id="282" r:id="rId9"/>
    <p:sldId id="296" r:id="rId10"/>
    <p:sldId id="297" r:id="rId11"/>
    <p:sldId id="259" r:id="rId12"/>
    <p:sldId id="264" r:id="rId13"/>
    <p:sldId id="283" r:id="rId14"/>
    <p:sldId id="284" r:id="rId15"/>
    <p:sldId id="285" r:id="rId16"/>
    <p:sldId id="261" r:id="rId17"/>
    <p:sldId id="294" r:id="rId18"/>
    <p:sldId id="280" r:id="rId19"/>
    <p:sldId id="298" r:id="rId20"/>
    <p:sldId id="300" r:id="rId21"/>
    <p:sldId id="301" r:id="rId22"/>
    <p:sldId id="286" r:id="rId23"/>
    <p:sldId id="288" r:id="rId24"/>
    <p:sldId id="262" r:id="rId25"/>
    <p:sldId id="287" r:id="rId26"/>
    <p:sldId id="302" r:id="rId27"/>
    <p:sldId id="273" r:id="rId28"/>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42">
          <p15:clr>
            <a:srgbClr val="A4A3A4"/>
          </p15:clr>
        </p15:guide>
        <p15:guide id="2" orient="horz" pos="4292">
          <p15:clr>
            <a:srgbClr val="A4A3A4"/>
          </p15:clr>
        </p15:guide>
        <p15:guide id="3" orient="horz" pos="3339">
          <p15:clr>
            <a:srgbClr val="A4A3A4"/>
          </p15:clr>
        </p15:guide>
        <p15:guide id="4" orient="horz" pos="2614">
          <p15:clr>
            <a:srgbClr val="A4A3A4"/>
          </p15:clr>
        </p15:guide>
        <p15:guide id="5" orient="horz" pos="1933">
          <p15:clr>
            <a:srgbClr val="A4A3A4"/>
          </p15:clr>
        </p15:guide>
        <p15:guide id="6" pos="27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A9"/>
    <a:srgbClr val="044875"/>
    <a:srgbClr val="D6E0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3" autoAdjust="0"/>
    <p:restoredTop sz="94414" autoAdjust="0"/>
  </p:normalViewPr>
  <p:slideViewPr>
    <p:cSldViewPr snapToGrid="0">
      <p:cViewPr varScale="1">
        <p:scale>
          <a:sx n="87" d="100"/>
          <a:sy n="87" d="100"/>
        </p:scale>
        <p:origin x="288" y="72"/>
      </p:cViewPr>
      <p:guideLst>
        <p:guide orient="horz" pos="142"/>
        <p:guide orient="horz" pos="4292"/>
        <p:guide orient="horz" pos="3339"/>
        <p:guide orient="horz" pos="2614"/>
        <p:guide orient="horz" pos="1933"/>
        <p:guide pos="279"/>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24.png"/></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53AC18B-A8AF-4B24-81E0-F5C24897E1FF}" type="doc">
      <dgm:prSet loTypeId="urn:microsoft.com/office/officeart/2009/3/layout/StepUpProcess#1" loCatId="process" qsTypeId="urn:microsoft.com/office/officeart/2005/8/quickstyle/simple1#1" qsCatId="simple" csTypeId="urn:microsoft.com/office/officeart/2005/8/colors/accent1_2#1" csCatId="accent1" phldr="1"/>
      <dgm:spPr/>
      <dgm:t>
        <a:bodyPr/>
        <a:lstStyle/>
        <a:p>
          <a:endParaRPr lang="zh-CN" altLang="en-US"/>
        </a:p>
      </dgm:t>
    </dgm:pt>
    <dgm:pt modelId="{95B26DB7-B26F-41C1-A9BB-1AEAFB50F4FF}">
      <dgm:prSet phldrT="[文本]" custT="1"/>
      <dgm:spPr/>
      <dgm:t>
        <a:bodyPr/>
        <a:lstStyle/>
        <a:p>
          <a:pPr algn="just"/>
          <a:r>
            <a:rPr lang="zh-CN" altLang="en-US" sz="2000" dirty="0" smtClean="0">
              <a:latin typeface="微软雅黑" panose="020B0503020204020204" pitchFamily="34" charset="-122"/>
              <a:ea typeface="微软雅黑" panose="020B0503020204020204" pitchFamily="34" charset="-122"/>
            </a:rPr>
            <a:t>查阅资料，文献调研，制定总体研究方案。</a:t>
          </a:r>
          <a:endParaRPr lang="zh-CN" altLang="en-US" sz="2000" dirty="0">
            <a:latin typeface="微软雅黑" panose="020B0503020204020204" pitchFamily="34" charset="-122"/>
            <a:ea typeface="微软雅黑" panose="020B0503020204020204" pitchFamily="34" charset="-122"/>
          </a:endParaRPr>
        </a:p>
      </dgm:t>
    </dgm:pt>
    <dgm:pt modelId="{A8770577-16F3-4B19-89FA-5F57F631B596}" type="parTrans" cxnId="{AB8F833D-DA86-4976-98C1-2DF09040C1E0}">
      <dgm:prSet/>
      <dgm:spPr/>
      <dgm:t>
        <a:bodyPr/>
        <a:lstStyle/>
        <a:p>
          <a:endParaRPr lang="zh-CN" altLang="en-US"/>
        </a:p>
      </dgm:t>
    </dgm:pt>
    <dgm:pt modelId="{EAD862DB-6BEA-4A7C-AC1B-28A820D27A7D}" type="sibTrans" cxnId="{AB8F833D-DA86-4976-98C1-2DF09040C1E0}">
      <dgm:prSet/>
      <dgm:spPr/>
      <dgm:t>
        <a:bodyPr/>
        <a:lstStyle/>
        <a:p>
          <a:endParaRPr lang="zh-CN" altLang="en-US"/>
        </a:p>
      </dgm:t>
    </dgm:pt>
    <dgm:pt modelId="{4FC37420-5F52-48A6-9C46-E06EDBB19728}">
      <dgm:prSet phldrT="[文本]" custT="1"/>
      <dgm:spPr/>
      <dgm:t>
        <a:bodyPr/>
        <a:lstStyle/>
        <a:p>
          <a:r>
            <a:rPr lang="zh-CN" altLang="zh-CN" sz="2000" dirty="0" smtClean="0">
              <a:latin typeface="微软雅黑" panose="020B0503020204020204" pitchFamily="34" charset="-122"/>
              <a:ea typeface="微软雅黑" panose="020B0503020204020204" pitchFamily="34" charset="-122"/>
            </a:rPr>
            <a:t>编程序实现</a:t>
          </a:r>
          <a:r>
            <a:rPr lang="en-US" altLang="zh-CN" sz="1400" dirty="0" smtClean="0">
              <a:latin typeface="微软雅黑" panose="020B0503020204020204" pitchFamily="34" charset="-122"/>
              <a:ea typeface="微软雅黑" panose="020B0503020204020204" pitchFamily="34" charset="-122"/>
            </a:rPr>
            <a:t>TGCN</a:t>
          </a:r>
          <a:r>
            <a:rPr lang="zh-CN" altLang="en-US" sz="1400" dirty="0" smtClean="0">
              <a:latin typeface="微软雅黑" panose="020B0503020204020204" pitchFamily="34" charset="-122"/>
              <a:ea typeface="微软雅黑" panose="020B0503020204020204" pitchFamily="34" charset="-122"/>
            </a:rPr>
            <a:t>、</a:t>
          </a:r>
          <a:r>
            <a:rPr lang="en-US" altLang="en-US" sz="1400" dirty="0" smtClean="0">
              <a:latin typeface="微软雅黑" panose="020B0503020204020204" pitchFamily="34" charset="-122"/>
              <a:ea typeface="微软雅黑" panose="020B0503020204020204" pitchFamily="34" charset="-122"/>
            </a:rPr>
            <a:t>pLapGCN</a:t>
          </a:r>
          <a:r>
            <a:rPr lang="zh-CN" altLang="en-US" sz="1400" dirty="0" smtClean="0">
              <a:latin typeface="微软雅黑" panose="020B0503020204020204" pitchFamily="34" charset="-122"/>
              <a:ea typeface="微软雅黑" panose="020B0503020204020204" pitchFamily="34" charset="-122"/>
            </a:rPr>
            <a:t>、</a:t>
          </a:r>
          <a:r>
            <a:rPr lang="en-US" altLang="zh-CN" sz="1400" dirty="0" smtClean="0">
              <a:latin typeface="微软雅黑" panose="020B0503020204020204" pitchFamily="34" charset="-122"/>
              <a:ea typeface="微软雅黑" panose="020B0503020204020204" pitchFamily="34" charset="-122"/>
            </a:rPr>
            <a:t>HpLapGCN</a:t>
          </a:r>
          <a:r>
            <a:rPr lang="zh-CN" altLang="zh-CN" sz="2000" dirty="0" smtClean="0">
              <a:latin typeface="微软雅黑" panose="020B0503020204020204" pitchFamily="34" charset="-122"/>
              <a:ea typeface="微软雅黑" panose="020B0503020204020204" pitchFamily="34" charset="-122"/>
            </a:rPr>
            <a:t>模型，并在数据库上进行实验验证。</a:t>
          </a:r>
        </a:p>
      </dgm:t>
    </dgm:pt>
    <dgm:pt modelId="{4C31A91F-F495-4FE9-9153-01285F487ECB}" type="parTrans" cxnId="{EBD75060-CAA0-4B73-AF42-F184F8EC9359}">
      <dgm:prSet/>
      <dgm:spPr/>
      <dgm:t>
        <a:bodyPr/>
        <a:lstStyle/>
        <a:p>
          <a:endParaRPr lang="zh-CN" altLang="en-US"/>
        </a:p>
      </dgm:t>
    </dgm:pt>
    <dgm:pt modelId="{168C0C57-1FA1-4789-94D9-452B43C32E97}" type="sibTrans" cxnId="{EBD75060-CAA0-4B73-AF42-F184F8EC9359}">
      <dgm:prSet/>
      <dgm:spPr/>
      <dgm:t>
        <a:bodyPr/>
        <a:lstStyle/>
        <a:p>
          <a:endParaRPr lang="zh-CN" altLang="en-US"/>
        </a:p>
      </dgm:t>
    </dgm:pt>
    <dgm:pt modelId="{20040B1E-4FA4-483E-9D6C-192B4A294368}">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编程序实现、</a:t>
          </a:r>
          <a:r>
            <a:rPr lang="en-US" altLang="en-US" sz="1400" dirty="0" err="1" smtClean="0">
              <a:latin typeface="微软雅黑" panose="020B0503020204020204" pitchFamily="34" charset="-122"/>
              <a:ea typeface="微软雅黑" panose="020B0503020204020204" pitchFamily="34" charset="-122"/>
            </a:rPr>
            <a:t>HesGCN</a:t>
          </a:r>
          <a:r>
            <a:rPr lang="zh-CN" altLang="en-US" sz="2000" dirty="0" smtClean="0">
              <a:latin typeface="微软雅黑" panose="020B0503020204020204" pitchFamily="34" charset="-122"/>
              <a:ea typeface="微软雅黑" panose="020B0503020204020204" pitchFamily="34" charset="-122"/>
            </a:rPr>
            <a:t>模型，并在数据库上进行实验验证。</a:t>
          </a:r>
        </a:p>
        <a:p>
          <a:endParaRPr lang="zh-CN" altLang="en-US" sz="2000" dirty="0"/>
        </a:p>
      </dgm:t>
    </dgm:pt>
    <dgm:pt modelId="{A1485A1D-3AFD-4B5A-BA4C-92A68E2607C8}" type="parTrans" cxnId="{17E19245-3548-4D6A-AB52-2CF0C3EEDE2C}">
      <dgm:prSet/>
      <dgm:spPr/>
      <dgm:t>
        <a:bodyPr/>
        <a:lstStyle/>
        <a:p>
          <a:endParaRPr lang="zh-CN" altLang="en-US"/>
        </a:p>
      </dgm:t>
    </dgm:pt>
    <dgm:pt modelId="{BCB66E57-73AE-489B-8760-D50CC464B763}" type="sibTrans" cxnId="{17E19245-3548-4D6A-AB52-2CF0C3EEDE2C}">
      <dgm:prSet/>
      <dgm:spPr/>
      <dgm:t>
        <a:bodyPr/>
        <a:lstStyle/>
        <a:p>
          <a:endParaRPr lang="zh-CN" altLang="en-US"/>
        </a:p>
      </dgm:t>
    </dgm:pt>
    <dgm:pt modelId="{07A96E82-D829-4300-B9FD-ADC84E403CEC}">
      <dgm:prSet phldrT="[文本]" custT="1"/>
      <dgm:spPr/>
      <dgm:t>
        <a:bodyPr/>
        <a:lstStyle/>
        <a:p>
          <a:r>
            <a:rPr lang="zh-CN" altLang="zh-CN" sz="2000" dirty="0" smtClean="0">
              <a:latin typeface="微软雅黑" panose="020B0503020204020204" pitchFamily="34" charset="-122"/>
              <a:ea typeface="微软雅黑" panose="020B0503020204020204" pitchFamily="34" charset="-122"/>
            </a:rPr>
            <a:t>编程序实现、</a:t>
          </a:r>
          <a:r>
            <a:rPr lang="en-US" altLang="zh-CN" sz="1400" dirty="0" smtClean="0">
              <a:latin typeface="微软雅黑" panose="020B0503020204020204" pitchFamily="34" charset="-122"/>
              <a:ea typeface="微软雅黑" panose="020B0503020204020204" pitchFamily="34" charset="-122"/>
            </a:rPr>
            <a:t>PGCN</a:t>
          </a:r>
          <a:r>
            <a:rPr lang="zh-CN" altLang="zh-CN" sz="2000" dirty="0" smtClean="0">
              <a:latin typeface="微软雅黑" panose="020B0503020204020204" pitchFamily="34" charset="-122"/>
              <a:ea typeface="微软雅黑" panose="020B0503020204020204" pitchFamily="34" charset="-122"/>
            </a:rPr>
            <a:t>模型，并在数据库上进行实验验证。</a:t>
          </a:r>
        </a:p>
        <a:p>
          <a:endParaRPr lang="zh-CN" altLang="en-US" sz="2000" dirty="0"/>
        </a:p>
      </dgm:t>
    </dgm:pt>
    <dgm:pt modelId="{B8EE775E-66E4-41B3-B288-991570C2EDE1}" type="parTrans" cxnId="{E69855A2-DB25-446D-89A2-7BFA9E8A53B2}">
      <dgm:prSet/>
      <dgm:spPr/>
      <dgm:t>
        <a:bodyPr/>
        <a:lstStyle/>
        <a:p>
          <a:endParaRPr lang="zh-CN" altLang="en-US"/>
        </a:p>
      </dgm:t>
    </dgm:pt>
    <dgm:pt modelId="{F0EEB366-411B-49E6-9B2B-8253AE10D62B}" type="sibTrans" cxnId="{E69855A2-DB25-446D-89A2-7BFA9E8A53B2}">
      <dgm:prSet/>
      <dgm:spPr/>
      <dgm:t>
        <a:bodyPr/>
        <a:lstStyle/>
        <a:p>
          <a:endParaRPr lang="zh-CN" altLang="en-US"/>
        </a:p>
      </dgm:t>
    </dgm:pt>
    <dgm:pt modelId="{811ED7CF-530E-4056-B9D4-8B16DD07D7A3}">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撰写硕士学位论文，准备答辩。</a:t>
          </a:r>
          <a:endParaRPr lang="zh-CN" altLang="en-US" sz="2000" dirty="0">
            <a:latin typeface="微软雅黑" panose="020B0503020204020204" pitchFamily="34" charset="-122"/>
            <a:ea typeface="微软雅黑" panose="020B0503020204020204" pitchFamily="34" charset="-122"/>
          </a:endParaRPr>
        </a:p>
      </dgm:t>
    </dgm:pt>
    <dgm:pt modelId="{92204389-BA22-4489-9E8E-00C99B892E4F}" type="parTrans" cxnId="{061B12FB-9F92-4971-94E7-46E4D486FBB7}">
      <dgm:prSet/>
      <dgm:spPr/>
      <dgm:t>
        <a:bodyPr/>
        <a:lstStyle/>
        <a:p>
          <a:endParaRPr lang="zh-CN" altLang="en-US"/>
        </a:p>
      </dgm:t>
    </dgm:pt>
    <dgm:pt modelId="{40AB579F-E3DA-4C84-B90D-C50713503A22}" type="sibTrans" cxnId="{061B12FB-9F92-4971-94E7-46E4D486FBB7}">
      <dgm:prSet/>
      <dgm:spPr/>
      <dgm:t>
        <a:bodyPr/>
        <a:lstStyle/>
        <a:p>
          <a:endParaRPr lang="zh-CN" altLang="en-US"/>
        </a:p>
      </dgm:t>
    </dgm:pt>
    <dgm:pt modelId="{C8081C53-1C9B-4D53-AD4F-8C6515F467B1}" type="pres">
      <dgm:prSet presAssocID="{B53AC18B-A8AF-4B24-81E0-F5C24897E1FF}" presName="rootnode" presStyleCnt="0">
        <dgm:presLayoutVars>
          <dgm:chMax/>
          <dgm:chPref/>
          <dgm:dir/>
          <dgm:animLvl val="lvl"/>
        </dgm:presLayoutVars>
      </dgm:prSet>
      <dgm:spPr/>
      <dgm:t>
        <a:bodyPr/>
        <a:lstStyle/>
        <a:p>
          <a:endParaRPr lang="zh-CN" altLang="en-US"/>
        </a:p>
      </dgm:t>
    </dgm:pt>
    <dgm:pt modelId="{BF4F5995-E417-4924-9829-C5C6900D045C}" type="pres">
      <dgm:prSet presAssocID="{95B26DB7-B26F-41C1-A9BB-1AEAFB50F4FF}" presName="composite" presStyleCnt="0"/>
      <dgm:spPr/>
    </dgm:pt>
    <dgm:pt modelId="{3811083F-0A00-4CEF-BC40-6255E9EEC455}" type="pres">
      <dgm:prSet presAssocID="{95B26DB7-B26F-41C1-A9BB-1AEAFB50F4FF}" presName="LShape" presStyleLbl="alignNode1" presStyleIdx="0" presStyleCnt="9" custScaleX="133245" custLinFactNeighborX="4495" custLinFactNeighborY="551"/>
      <dgm:spPr/>
    </dgm:pt>
    <dgm:pt modelId="{45211888-F688-40AA-AED0-5C66C2FB1840}" type="pres">
      <dgm:prSet presAssocID="{95B26DB7-B26F-41C1-A9BB-1AEAFB50F4FF}" presName="ParentText" presStyleLbl="revTx" presStyleIdx="0" presStyleCnt="5" custScaleX="109804" custLinFactNeighborX="702" custLinFactNeighborY="1670">
        <dgm:presLayoutVars>
          <dgm:chMax val="0"/>
          <dgm:chPref val="0"/>
          <dgm:bulletEnabled val="1"/>
        </dgm:presLayoutVars>
      </dgm:prSet>
      <dgm:spPr/>
      <dgm:t>
        <a:bodyPr/>
        <a:lstStyle/>
        <a:p>
          <a:endParaRPr lang="zh-CN" altLang="en-US"/>
        </a:p>
      </dgm:t>
    </dgm:pt>
    <dgm:pt modelId="{74E6208E-E8D2-4B00-8E2C-128EE6FDB98C}" type="pres">
      <dgm:prSet presAssocID="{95B26DB7-B26F-41C1-A9BB-1AEAFB50F4FF}" presName="Triangle" presStyleLbl="alignNode1" presStyleIdx="1" presStyleCnt="9"/>
      <dgm:spPr>
        <a:blipFill rotWithShape="0">
          <a:blip xmlns:r="http://schemas.openxmlformats.org/officeDocument/2006/relationships" r:embed="rId1"/>
          <a:stretch>
            <a:fillRect/>
          </a:stretch>
        </a:blipFill>
      </dgm:spPr>
      <dgm:t>
        <a:bodyPr/>
        <a:lstStyle/>
        <a:p>
          <a:endParaRPr lang="zh-CN" altLang="en-US"/>
        </a:p>
      </dgm:t>
    </dgm:pt>
    <dgm:pt modelId="{75CFBE9D-144F-421E-A497-36F896FF15D5}" type="pres">
      <dgm:prSet presAssocID="{EAD862DB-6BEA-4A7C-AC1B-28A820D27A7D}" presName="sibTrans" presStyleCnt="0"/>
      <dgm:spPr/>
    </dgm:pt>
    <dgm:pt modelId="{B0FDA420-2796-4E0D-A195-C3077CCEA978}" type="pres">
      <dgm:prSet presAssocID="{EAD862DB-6BEA-4A7C-AC1B-28A820D27A7D}" presName="space" presStyleCnt="0"/>
      <dgm:spPr/>
    </dgm:pt>
    <dgm:pt modelId="{9B0FFE6F-39D6-427A-A583-F40043E49CF8}" type="pres">
      <dgm:prSet presAssocID="{4FC37420-5F52-48A6-9C46-E06EDBB19728}" presName="composite" presStyleCnt="0"/>
      <dgm:spPr/>
    </dgm:pt>
    <dgm:pt modelId="{C3A3B8A5-3792-4128-93FD-0D0087310E2D}" type="pres">
      <dgm:prSet presAssocID="{4FC37420-5F52-48A6-9C46-E06EDBB19728}" presName="LShape" presStyleLbl="alignNode1" presStyleIdx="2" presStyleCnt="9" custScaleX="125418" custLinFactNeighborX="4162" custLinFactNeighborY="-1492"/>
      <dgm:spPr>
        <a:blipFill rotWithShape="0">
          <a:blip xmlns:r="http://schemas.openxmlformats.org/officeDocument/2006/relationships" r:embed="rId2"/>
          <a:stretch>
            <a:fillRect/>
          </a:stretch>
        </a:blipFill>
      </dgm:spPr>
      <dgm:t>
        <a:bodyPr/>
        <a:lstStyle/>
        <a:p>
          <a:endParaRPr lang="zh-CN" altLang="en-US"/>
        </a:p>
      </dgm:t>
    </dgm:pt>
    <dgm:pt modelId="{5D0CBFF4-5B02-4036-A9E1-2E9F6DB1101A}" type="pres">
      <dgm:prSet presAssocID="{4FC37420-5F52-48A6-9C46-E06EDBB19728}" presName="ParentText" presStyleLbl="revTx" presStyleIdx="1" presStyleCnt="5" custScaleX="141007" custScaleY="110541" custLinFactNeighborX="9269" custLinFactNeighborY="9245">
        <dgm:presLayoutVars>
          <dgm:chMax val="0"/>
          <dgm:chPref val="0"/>
          <dgm:bulletEnabled val="1"/>
        </dgm:presLayoutVars>
      </dgm:prSet>
      <dgm:spPr/>
      <dgm:t>
        <a:bodyPr/>
        <a:lstStyle/>
        <a:p>
          <a:endParaRPr lang="zh-CN" altLang="en-US"/>
        </a:p>
      </dgm:t>
    </dgm:pt>
    <dgm:pt modelId="{6D76E344-A0B3-4D7F-BFE1-0F27143AFCC8}" type="pres">
      <dgm:prSet presAssocID="{4FC37420-5F52-48A6-9C46-E06EDBB19728}" presName="Triangle" presStyleLbl="alignNode1" presStyleIdx="3" presStyleCnt="9"/>
      <dgm:spPr/>
    </dgm:pt>
    <dgm:pt modelId="{E16EB508-1B10-4193-A14F-ACCB5CB6D767}" type="pres">
      <dgm:prSet presAssocID="{168C0C57-1FA1-4789-94D9-452B43C32E97}" presName="sibTrans" presStyleCnt="0"/>
      <dgm:spPr/>
    </dgm:pt>
    <dgm:pt modelId="{1198A261-73BD-4D7A-B216-75BE359C963A}" type="pres">
      <dgm:prSet presAssocID="{168C0C57-1FA1-4789-94D9-452B43C32E97}" presName="space" presStyleCnt="0"/>
      <dgm:spPr/>
    </dgm:pt>
    <dgm:pt modelId="{3D8151E0-387A-442F-A81B-1A0580789F9C}" type="pres">
      <dgm:prSet presAssocID="{20040B1E-4FA4-483E-9D6C-192B4A294368}" presName="composite" presStyleCnt="0"/>
      <dgm:spPr/>
    </dgm:pt>
    <dgm:pt modelId="{DEE44243-02DB-498F-AD58-D7B724E6C711}" type="pres">
      <dgm:prSet presAssocID="{20040B1E-4FA4-483E-9D6C-192B4A294368}" presName="LShape" presStyleLbl="alignNode1" presStyleIdx="4" presStyleCnt="9" custScaleX="134579" custLinFactNeighborX="-2123" custLinFactNeighborY="2876"/>
      <dgm:spPr>
        <a:blipFill rotWithShape="0">
          <a:blip xmlns:r="http://schemas.openxmlformats.org/officeDocument/2006/relationships" r:embed="rId3"/>
          <a:stretch>
            <a:fillRect/>
          </a:stretch>
        </a:blipFill>
      </dgm:spPr>
      <dgm:t>
        <a:bodyPr/>
        <a:lstStyle/>
        <a:p>
          <a:endParaRPr lang="zh-CN" altLang="en-US"/>
        </a:p>
      </dgm:t>
    </dgm:pt>
    <dgm:pt modelId="{F03523FC-2AAE-4E42-8EDE-2A775A358CFF}" type="pres">
      <dgm:prSet presAssocID="{20040B1E-4FA4-483E-9D6C-192B4A294368}" presName="ParentText" presStyleLbl="revTx" presStyleIdx="2" presStyleCnt="5" custScaleX="121077" custLinFactNeighborX="0" custLinFactNeighborY="8955">
        <dgm:presLayoutVars>
          <dgm:chMax val="0"/>
          <dgm:chPref val="0"/>
          <dgm:bulletEnabled val="1"/>
        </dgm:presLayoutVars>
      </dgm:prSet>
      <dgm:spPr/>
      <dgm:t>
        <a:bodyPr/>
        <a:lstStyle/>
        <a:p>
          <a:endParaRPr lang="zh-CN" altLang="en-US"/>
        </a:p>
      </dgm:t>
    </dgm:pt>
    <dgm:pt modelId="{E75F70F0-1614-4CA7-8636-6B5AFF2E61FF}" type="pres">
      <dgm:prSet presAssocID="{20040B1E-4FA4-483E-9D6C-192B4A294368}" presName="Triangle" presStyleLbl="alignNode1" presStyleIdx="5" presStyleCnt="9"/>
      <dgm:spPr/>
    </dgm:pt>
    <dgm:pt modelId="{66DDECB3-52CC-477C-8242-3FA640E824E0}" type="pres">
      <dgm:prSet presAssocID="{BCB66E57-73AE-489B-8760-D50CC464B763}" presName="sibTrans" presStyleCnt="0"/>
      <dgm:spPr/>
    </dgm:pt>
    <dgm:pt modelId="{1B026C85-363B-4241-A0E4-54D8307F4D98}" type="pres">
      <dgm:prSet presAssocID="{BCB66E57-73AE-489B-8760-D50CC464B763}" presName="space" presStyleCnt="0"/>
      <dgm:spPr/>
    </dgm:pt>
    <dgm:pt modelId="{B8CE1BDE-C9D6-4E2D-9EE8-76833E015666}" type="pres">
      <dgm:prSet presAssocID="{07A96E82-D829-4300-B9FD-ADC84E403CEC}" presName="composite" presStyleCnt="0"/>
      <dgm:spPr/>
    </dgm:pt>
    <dgm:pt modelId="{8E94D0E9-594C-4FE5-B602-7FAC9EEE721E}" type="pres">
      <dgm:prSet presAssocID="{07A96E82-D829-4300-B9FD-ADC84E403CEC}" presName="LShape" presStyleLbl="alignNode1" presStyleIdx="6" presStyleCnt="9" custScaleX="127873" custLinFactNeighborX="604" custLinFactNeighborY="13682"/>
      <dgm:spPr/>
    </dgm:pt>
    <dgm:pt modelId="{1B860071-9356-4D7A-9242-DD0666950E4C}" type="pres">
      <dgm:prSet presAssocID="{07A96E82-D829-4300-B9FD-ADC84E403CEC}" presName="ParentText" presStyleLbl="revTx" presStyleIdx="3" presStyleCnt="5" custScaleX="117113" custScaleY="129255" custLinFactNeighborX="6481" custLinFactNeighborY="23945">
        <dgm:presLayoutVars>
          <dgm:chMax val="0"/>
          <dgm:chPref val="0"/>
          <dgm:bulletEnabled val="1"/>
        </dgm:presLayoutVars>
      </dgm:prSet>
      <dgm:spPr/>
      <dgm:t>
        <a:bodyPr/>
        <a:lstStyle/>
        <a:p>
          <a:endParaRPr lang="zh-CN" altLang="en-US"/>
        </a:p>
      </dgm:t>
    </dgm:pt>
    <dgm:pt modelId="{EDA7302C-2134-41D6-949E-3EB6250E4243}" type="pres">
      <dgm:prSet presAssocID="{07A96E82-D829-4300-B9FD-ADC84E403CEC}" presName="Triangle" presStyleLbl="alignNode1" presStyleIdx="7" presStyleCnt="9"/>
      <dgm:spPr>
        <a:solidFill>
          <a:schemeClr val="bg1"/>
        </a:solidFill>
        <a:ln>
          <a:solidFill>
            <a:schemeClr val="bg1"/>
          </a:solidFill>
        </a:ln>
      </dgm:spPr>
    </dgm:pt>
    <dgm:pt modelId="{01E417F3-48A6-4DF0-80CC-361963DFECDB}" type="pres">
      <dgm:prSet presAssocID="{F0EEB366-411B-49E6-9B2B-8253AE10D62B}" presName="sibTrans" presStyleCnt="0"/>
      <dgm:spPr/>
    </dgm:pt>
    <dgm:pt modelId="{F3D16562-E72C-4284-8667-7BF11302ACE4}" type="pres">
      <dgm:prSet presAssocID="{F0EEB366-411B-49E6-9B2B-8253AE10D62B}" presName="space" presStyleCnt="0"/>
      <dgm:spPr/>
    </dgm:pt>
    <dgm:pt modelId="{A3E64CC3-5F37-4FF7-995F-D8D48EBE087A}" type="pres">
      <dgm:prSet presAssocID="{811ED7CF-530E-4056-B9D4-8B16DD07D7A3}" presName="composite" presStyleCnt="0"/>
      <dgm:spPr/>
    </dgm:pt>
    <dgm:pt modelId="{766BD870-D03C-4FB8-8632-0F4A1ECF5977}" type="pres">
      <dgm:prSet presAssocID="{811ED7CF-530E-4056-B9D4-8B16DD07D7A3}" presName="LShape" presStyleLbl="alignNode1" presStyleIdx="8" presStyleCnt="9" custScaleX="122709" custLinFactNeighborX="-4695" custLinFactNeighborY="9189"/>
      <dgm:spPr/>
    </dgm:pt>
    <dgm:pt modelId="{854BEFA7-88BC-4683-A4CE-F04E70288FEE}" type="pres">
      <dgm:prSet presAssocID="{811ED7CF-530E-4056-B9D4-8B16DD07D7A3}" presName="ParentText" presStyleLbl="revTx" presStyleIdx="4" presStyleCnt="5" custScaleX="121573" custLinFactNeighborX="38" custLinFactNeighborY="14140">
        <dgm:presLayoutVars>
          <dgm:chMax val="0"/>
          <dgm:chPref val="0"/>
          <dgm:bulletEnabled val="1"/>
        </dgm:presLayoutVars>
      </dgm:prSet>
      <dgm:spPr/>
      <dgm:t>
        <a:bodyPr/>
        <a:lstStyle/>
        <a:p>
          <a:endParaRPr lang="zh-CN" altLang="en-US"/>
        </a:p>
      </dgm:t>
    </dgm:pt>
  </dgm:ptLst>
  <dgm:cxnLst>
    <dgm:cxn modelId="{F3E43E80-D479-4F01-8251-A320E43EFD12}" type="presOf" srcId="{811ED7CF-530E-4056-B9D4-8B16DD07D7A3}" destId="{854BEFA7-88BC-4683-A4CE-F04E70288FEE}" srcOrd="0" destOrd="0" presId="urn:microsoft.com/office/officeart/2009/3/layout/StepUpProcess#1"/>
    <dgm:cxn modelId="{42696BF1-E06E-4791-8FA7-20F42AE03D0E}" type="presOf" srcId="{95B26DB7-B26F-41C1-A9BB-1AEAFB50F4FF}" destId="{45211888-F688-40AA-AED0-5C66C2FB1840}" srcOrd="0" destOrd="0" presId="urn:microsoft.com/office/officeart/2009/3/layout/StepUpProcess#1"/>
    <dgm:cxn modelId="{E69855A2-DB25-446D-89A2-7BFA9E8A53B2}" srcId="{B53AC18B-A8AF-4B24-81E0-F5C24897E1FF}" destId="{07A96E82-D829-4300-B9FD-ADC84E403CEC}" srcOrd="3" destOrd="0" parTransId="{B8EE775E-66E4-41B3-B288-991570C2EDE1}" sibTransId="{F0EEB366-411B-49E6-9B2B-8253AE10D62B}"/>
    <dgm:cxn modelId="{061B12FB-9F92-4971-94E7-46E4D486FBB7}" srcId="{B53AC18B-A8AF-4B24-81E0-F5C24897E1FF}" destId="{811ED7CF-530E-4056-B9D4-8B16DD07D7A3}" srcOrd="4" destOrd="0" parTransId="{92204389-BA22-4489-9E8E-00C99B892E4F}" sibTransId="{40AB579F-E3DA-4C84-B90D-C50713503A22}"/>
    <dgm:cxn modelId="{17E19245-3548-4D6A-AB52-2CF0C3EEDE2C}" srcId="{B53AC18B-A8AF-4B24-81E0-F5C24897E1FF}" destId="{20040B1E-4FA4-483E-9D6C-192B4A294368}" srcOrd="2" destOrd="0" parTransId="{A1485A1D-3AFD-4B5A-BA4C-92A68E2607C8}" sibTransId="{BCB66E57-73AE-489B-8760-D50CC464B763}"/>
    <dgm:cxn modelId="{D624C17F-A540-4B40-9E0E-E8812FD7F3E2}" type="presOf" srcId="{B53AC18B-A8AF-4B24-81E0-F5C24897E1FF}" destId="{C8081C53-1C9B-4D53-AD4F-8C6515F467B1}" srcOrd="0" destOrd="0" presId="urn:microsoft.com/office/officeart/2009/3/layout/StepUpProcess#1"/>
    <dgm:cxn modelId="{7BA5B193-77BC-4190-B783-C72A1039F9FD}" type="presOf" srcId="{07A96E82-D829-4300-B9FD-ADC84E403CEC}" destId="{1B860071-9356-4D7A-9242-DD0666950E4C}" srcOrd="0" destOrd="0" presId="urn:microsoft.com/office/officeart/2009/3/layout/StepUpProcess#1"/>
    <dgm:cxn modelId="{EBD75060-CAA0-4B73-AF42-F184F8EC9359}" srcId="{B53AC18B-A8AF-4B24-81E0-F5C24897E1FF}" destId="{4FC37420-5F52-48A6-9C46-E06EDBB19728}" srcOrd="1" destOrd="0" parTransId="{4C31A91F-F495-4FE9-9153-01285F487ECB}" sibTransId="{168C0C57-1FA1-4789-94D9-452B43C32E97}"/>
    <dgm:cxn modelId="{AB8F833D-DA86-4976-98C1-2DF09040C1E0}" srcId="{B53AC18B-A8AF-4B24-81E0-F5C24897E1FF}" destId="{95B26DB7-B26F-41C1-A9BB-1AEAFB50F4FF}" srcOrd="0" destOrd="0" parTransId="{A8770577-16F3-4B19-89FA-5F57F631B596}" sibTransId="{EAD862DB-6BEA-4A7C-AC1B-28A820D27A7D}"/>
    <dgm:cxn modelId="{3BA7DE70-6E80-4D67-A653-006E05666BBE}" type="presOf" srcId="{20040B1E-4FA4-483E-9D6C-192B4A294368}" destId="{F03523FC-2AAE-4E42-8EDE-2A775A358CFF}" srcOrd="0" destOrd="0" presId="urn:microsoft.com/office/officeart/2009/3/layout/StepUpProcess#1"/>
    <dgm:cxn modelId="{09471C8C-8FD4-418F-BD44-7C690FD6AC99}" type="presOf" srcId="{4FC37420-5F52-48A6-9C46-E06EDBB19728}" destId="{5D0CBFF4-5B02-4036-A9E1-2E9F6DB1101A}" srcOrd="0" destOrd="0" presId="urn:microsoft.com/office/officeart/2009/3/layout/StepUpProcess#1"/>
    <dgm:cxn modelId="{BE752CF8-6B71-4263-A865-CCF03F6FF1EF}" type="presParOf" srcId="{C8081C53-1C9B-4D53-AD4F-8C6515F467B1}" destId="{BF4F5995-E417-4924-9829-C5C6900D045C}" srcOrd="0" destOrd="0" presId="urn:microsoft.com/office/officeart/2009/3/layout/StepUpProcess#1"/>
    <dgm:cxn modelId="{D48E503B-B69F-41E9-B6AC-D2FCC3EC2A47}" type="presParOf" srcId="{BF4F5995-E417-4924-9829-C5C6900D045C}" destId="{3811083F-0A00-4CEF-BC40-6255E9EEC455}" srcOrd="0" destOrd="0" presId="urn:microsoft.com/office/officeart/2009/3/layout/StepUpProcess#1"/>
    <dgm:cxn modelId="{ACB7998E-2BE6-4F03-AE44-CBE141BC40FD}" type="presParOf" srcId="{BF4F5995-E417-4924-9829-C5C6900D045C}" destId="{45211888-F688-40AA-AED0-5C66C2FB1840}" srcOrd="1" destOrd="0" presId="urn:microsoft.com/office/officeart/2009/3/layout/StepUpProcess#1"/>
    <dgm:cxn modelId="{2EB1B409-EB87-432D-8408-D1C2AA5BA620}" type="presParOf" srcId="{BF4F5995-E417-4924-9829-C5C6900D045C}" destId="{74E6208E-E8D2-4B00-8E2C-128EE6FDB98C}" srcOrd="2" destOrd="0" presId="urn:microsoft.com/office/officeart/2009/3/layout/StepUpProcess#1"/>
    <dgm:cxn modelId="{B88421E6-5004-4E2B-8CF5-96339E3715B5}" type="presParOf" srcId="{C8081C53-1C9B-4D53-AD4F-8C6515F467B1}" destId="{75CFBE9D-144F-421E-A497-36F896FF15D5}" srcOrd="1" destOrd="0" presId="urn:microsoft.com/office/officeart/2009/3/layout/StepUpProcess#1"/>
    <dgm:cxn modelId="{2403D2ED-BE3C-45FB-9CA1-6573116BF4BA}" type="presParOf" srcId="{75CFBE9D-144F-421E-A497-36F896FF15D5}" destId="{B0FDA420-2796-4E0D-A195-C3077CCEA978}" srcOrd="0" destOrd="0" presId="urn:microsoft.com/office/officeart/2009/3/layout/StepUpProcess#1"/>
    <dgm:cxn modelId="{85D5B898-36B0-47A7-9519-57B4B5145DB7}" type="presParOf" srcId="{C8081C53-1C9B-4D53-AD4F-8C6515F467B1}" destId="{9B0FFE6F-39D6-427A-A583-F40043E49CF8}" srcOrd="2" destOrd="0" presId="urn:microsoft.com/office/officeart/2009/3/layout/StepUpProcess#1"/>
    <dgm:cxn modelId="{DC332671-7C46-4583-AB10-59FC17AC1ECF}" type="presParOf" srcId="{9B0FFE6F-39D6-427A-A583-F40043E49CF8}" destId="{C3A3B8A5-3792-4128-93FD-0D0087310E2D}" srcOrd="0" destOrd="0" presId="urn:microsoft.com/office/officeart/2009/3/layout/StepUpProcess#1"/>
    <dgm:cxn modelId="{D4A512F4-CC22-43BE-92E0-BEC30175F063}" type="presParOf" srcId="{9B0FFE6F-39D6-427A-A583-F40043E49CF8}" destId="{5D0CBFF4-5B02-4036-A9E1-2E9F6DB1101A}" srcOrd="1" destOrd="0" presId="urn:microsoft.com/office/officeart/2009/3/layout/StepUpProcess#1"/>
    <dgm:cxn modelId="{FD47B080-51CE-4C0E-A4DE-A02D4FD96B4C}" type="presParOf" srcId="{9B0FFE6F-39D6-427A-A583-F40043E49CF8}" destId="{6D76E344-A0B3-4D7F-BFE1-0F27143AFCC8}" srcOrd="2" destOrd="0" presId="urn:microsoft.com/office/officeart/2009/3/layout/StepUpProcess#1"/>
    <dgm:cxn modelId="{C3107C42-6BA9-460E-B3C7-E65A2B61D625}" type="presParOf" srcId="{C8081C53-1C9B-4D53-AD4F-8C6515F467B1}" destId="{E16EB508-1B10-4193-A14F-ACCB5CB6D767}" srcOrd="3" destOrd="0" presId="urn:microsoft.com/office/officeart/2009/3/layout/StepUpProcess#1"/>
    <dgm:cxn modelId="{1889393E-C420-4863-A5B7-E73CFF0837F8}" type="presParOf" srcId="{E16EB508-1B10-4193-A14F-ACCB5CB6D767}" destId="{1198A261-73BD-4D7A-B216-75BE359C963A}" srcOrd="0" destOrd="0" presId="urn:microsoft.com/office/officeart/2009/3/layout/StepUpProcess#1"/>
    <dgm:cxn modelId="{37DE7B86-893A-45D2-81FD-BEC4746FA1EE}" type="presParOf" srcId="{C8081C53-1C9B-4D53-AD4F-8C6515F467B1}" destId="{3D8151E0-387A-442F-A81B-1A0580789F9C}" srcOrd="4" destOrd="0" presId="urn:microsoft.com/office/officeart/2009/3/layout/StepUpProcess#1"/>
    <dgm:cxn modelId="{5BD39541-6B68-4427-B324-FE60B1987120}" type="presParOf" srcId="{3D8151E0-387A-442F-A81B-1A0580789F9C}" destId="{DEE44243-02DB-498F-AD58-D7B724E6C711}" srcOrd="0" destOrd="0" presId="urn:microsoft.com/office/officeart/2009/3/layout/StepUpProcess#1"/>
    <dgm:cxn modelId="{A407B49B-0CB3-456A-ACBC-635B5BFA6D04}" type="presParOf" srcId="{3D8151E0-387A-442F-A81B-1A0580789F9C}" destId="{F03523FC-2AAE-4E42-8EDE-2A775A358CFF}" srcOrd="1" destOrd="0" presId="urn:microsoft.com/office/officeart/2009/3/layout/StepUpProcess#1"/>
    <dgm:cxn modelId="{A9CBBF30-8FE4-4364-92F7-F37BB7D492C8}" type="presParOf" srcId="{3D8151E0-387A-442F-A81B-1A0580789F9C}" destId="{E75F70F0-1614-4CA7-8636-6B5AFF2E61FF}" srcOrd="2" destOrd="0" presId="urn:microsoft.com/office/officeart/2009/3/layout/StepUpProcess#1"/>
    <dgm:cxn modelId="{3584213C-5D6B-40D6-9183-4A30B0F93BD3}" type="presParOf" srcId="{C8081C53-1C9B-4D53-AD4F-8C6515F467B1}" destId="{66DDECB3-52CC-477C-8242-3FA640E824E0}" srcOrd="5" destOrd="0" presId="urn:microsoft.com/office/officeart/2009/3/layout/StepUpProcess#1"/>
    <dgm:cxn modelId="{B0630B34-E070-4F18-965B-A4F253D17956}" type="presParOf" srcId="{66DDECB3-52CC-477C-8242-3FA640E824E0}" destId="{1B026C85-363B-4241-A0E4-54D8307F4D98}" srcOrd="0" destOrd="0" presId="urn:microsoft.com/office/officeart/2009/3/layout/StepUpProcess#1"/>
    <dgm:cxn modelId="{900382FF-B582-4665-8D55-62C1FB19666F}" type="presParOf" srcId="{C8081C53-1C9B-4D53-AD4F-8C6515F467B1}" destId="{B8CE1BDE-C9D6-4E2D-9EE8-76833E015666}" srcOrd="6" destOrd="0" presId="urn:microsoft.com/office/officeart/2009/3/layout/StepUpProcess#1"/>
    <dgm:cxn modelId="{551D5E48-9FDC-4732-893F-72B5FFF87A00}" type="presParOf" srcId="{B8CE1BDE-C9D6-4E2D-9EE8-76833E015666}" destId="{8E94D0E9-594C-4FE5-B602-7FAC9EEE721E}" srcOrd="0" destOrd="0" presId="urn:microsoft.com/office/officeart/2009/3/layout/StepUpProcess#1"/>
    <dgm:cxn modelId="{5B9E1DE8-ABA7-4808-9AF9-89403CD18812}" type="presParOf" srcId="{B8CE1BDE-C9D6-4E2D-9EE8-76833E015666}" destId="{1B860071-9356-4D7A-9242-DD0666950E4C}" srcOrd="1" destOrd="0" presId="urn:microsoft.com/office/officeart/2009/3/layout/StepUpProcess#1"/>
    <dgm:cxn modelId="{87F3A568-0AAE-4B92-A146-6CB50C3B633E}" type="presParOf" srcId="{B8CE1BDE-C9D6-4E2D-9EE8-76833E015666}" destId="{EDA7302C-2134-41D6-949E-3EB6250E4243}" srcOrd="2" destOrd="0" presId="urn:microsoft.com/office/officeart/2009/3/layout/StepUpProcess#1"/>
    <dgm:cxn modelId="{AAFE690A-957A-433F-B980-529630CFEE2E}" type="presParOf" srcId="{C8081C53-1C9B-4D53-AD4F-8C6515F467B1}" destId="{01E417F3-48A6-4DF0-80CC-361963DFECDB}" srcOrd="7" destOrd="0" presId="urn:microsoft.com/office/officeart/2009/3/layout/StepUpProcess#1"/>
    <dgm:cxn modelId="{24214B4C-C089-4DAF-BC24-AF79AB41BE0B}" type="presParOf" srcId="{01E417F3-48A6-4DF0-80CC-361963DFECDB}" destId="{F3D16562-E72C-4284-8667-7BF11302ACE4}" srcOrd="0" destOrd="0" presId="urn:microsoft.com/office/officeart/2009/3/layout/StepUpProcess#1"/>
    <dgm:cxn modelId="{D8C4971D-73DF-4182-9C55-F181D90EF6D9}" type="presParOf" srcId="{C8081C53-1C9B-4D53-AD4F-8C6515F467B1}" destId="{A3E64CC3-5F37-4FF7-995F-D8D48EBE087A}" srcOrd="8" destOrd="0" presId="urn:microsoft.com/office/officeart/2009/3/layout/StepUpProcess#1"/>
    <dgm:cxn modelId="{66970972-6AE5-40F4-BDEF-80B7354A34C5}" type="presParOf" srcId="{A3E64CC3-5F37-4FF7-995F-D8D48EBE087A}" destId="{766BD870-D03C-4FB8-8632-0F4A1ECF5977}" srcOrd="0" destOrd="0" presId="urn:microsoft.com/office/officeart/2009/3/layout/StepUpProcess#1"/>
    <dgm:cxn modelId="{17615BBB-EE0B-41FC-B098-B49692F1E179}" type="presParOf" srcId="{A3E64CC3-5F37-4FF7-995F-D8D48EBE087A}" destId="{854BEFA7-88BC-4683-A4CE-F04E70288FEE}" srcOrd="1" destOrd="0" presId="urn:microsoft.com/office/officeart/2009/3/layout/StepUp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9/3/layout/StepUpProcess#1">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bL"/>
          <dgm:param type="flowDir" val="row"/>
        </dgm:alg>
      </dgm:if>
      <dgm:else name="Name2">
        <dgm:alg type="snake">
          <dgm:param type="bkpt" val="fixed"/>
          <dgm:param type="bkPtFixedVal" val="1"/>
          <dgm:param type="off" val="off"/>
          <dgm:param type="grDir" val="bR"/>
          <dgm:param type="flowDir" val="row"/>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06A5BD-8BA7-4900-AB15-0D3ECCC954E6}" type="datetimeFigureOut">
              <a:rPr lang="zh-CN" altLang="en-US" smtClean="0"/>
              <a:t>2019/1/18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6642B7-71B7-4C3E-9855-0D0DE388A056}" type="slidenum">
              <a:rPr lang="zh-CN" altLang="en-US" smtClean="0"/>
              <a:t>‹#›</a:t>
            </a:fld>
            <a:endParaRPr lang="zh-CN" altLang="en-US"/>
          </a:p>
        </p:txBody>
      </p:sp>
    </p:spTree>
    <p:extLst>
      <p:ext uri="{BB962C8B-B14F-4D97-AF65-F5344CB8AC3E}">
        <p14:creationId xmlns:p14="http://schemas.microsoft.com/office/powerpoint/2010/main" val="2213084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6642B7-71B7-4C3E-9855-0D0DE388A056}" type="slidenum">
              <a:rPr lang="zh-CN" altLang="en-US" smtClean="0"/>
              <a:t>1</a:t>
            </a:fld>
            <a:endParaRPr lang="zh-CN" altLang="en-US"/>
          </a:p>
        </p:txBody>
      </p:sp>
    </p:spTree>
    <p:extLst>
      <p:ext uri="{BB962C8B-B14F-4D97-AF65-F5344CB8AC3E}">
        <p14:creationId xmlns:p14="http://schemas.microsoft.com/office/powerpoint/2010/main" val="27335797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6642B7-71B7-4C3E-9855-0D0DE388A056}" type="slidenum">
              <a:rPr lang="zh-CN" altLang="en-US" smtClean="0"/>
              <a:t>12</a:t>
            </a:fld>
            <a:endParaRPr lang="zh-CN" altLang="en-US"/>
          </a:p>
        </p:txBody>
      </p:sp>
    </p:spTree>
    <p:extLst>
      <p:ext uri="{BB962C8B-B14F-4D97-AF65-F5344CB8AC3E}">
        <p14:creationId xmlns:p14="http://schemas.microsoft.com/office/powerpoint/2010/main" val="17324507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6642B7-71B7-4C3E-9855-0D0DE388A056}" type="slidenum">
              <a:rPr lang="zh-CN" altLang="en-US" smtClean="0"/>
              <a:t>13</a:t>
            </a:fld>
            <a:endParaRPr lang="zh-CN" altLang="en-US"/>
          </a:p>
        </p:txBody>
      </p:sp>
    </p:spTree>
    <p:extLst>
      <p:ext uri="{BB962C8B-B14F-4D97-AF65-F5344CB8AC3E}">
        <p14:creationId xmlns:p14="http://schemas.microsoft.com/office/powerpoint/2010/main" val="1672089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6642B7-71B7-4C3E-9855-0D0DE388A056}" type="slidenum">
              <a:rPr lang="zh-CN" altLang="en-US" smtClean="0"/>
              <a:t>17</a:t>
            </a:fld>
            <a:endParaRPr lang="zh-CN" altLang="en-US"/>
          </a:p>
        </p:txBody>
      </p:sp>
    </p:spTree>
    <p:extLst>
      <p:ext uri="{BB962C8B-B14F-4D97-AF65-F5344CB8AC3E}">
        <p14:creationId xmlns:p14="http://schemas.microsoft.com/office/powerpoint/2010/main" val="28582916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6642B7-71B7-4C3E-9855-0D0DE388A056}" type="slidenum">
              <a:rPr lang="zh-CN" altLang="en-US" smtClean="0"/>
              <a:t>18</a:t>
            </a:fld>
            <a:endParaRPr lang="zh-CN" altLang="en-US"/>
          </a:p>
        </p:txBody>
      </p:sp>
    </p:spTree>
    <p:extLst>
      <p:ext uri="{BB962C8B-B14F-4D97-AF65-F5344CB8AC3E}">
        <p14:creationId xmlns:p14="http://schemas.microsoft.com/office/powerpoint/2010/main" val="3497953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6642B7-71B7-4C3E-9855-0D0DE388A056}" type="slidenum">
              <a:rPr lang="zh-CN" altLang="en-US" smtClean="0"/>
              <a:t>19</a:t>
            </a:fld>
            <a:endParaRPr lang="zh-CN" altLang="en-US"/>
          </a:p>
        </p:txBody>
      </p:sp>
    </p:spTree>
    <p:extLst>
      <p:ext uri="{BB962C8B-B14F-4D97-AF65-F5344CB8AC3E}">
        <p14:creationId xmlns:p14="http://schemas.microsoft.com/office/powerpoint/2010/main" val="2488764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6642B7-71B7-4C3E-9855-0D0DE388A056}" type="slidenum">
              <a:rPr lang="zh-CN" altLang="en-US" smtClean="0"/>
              <a:t>20</a:t>
            </a:fld>
            <a:endParaRPr lang="zh-CN" altLang="en-US"/>
          </a:p>
        </p:txBody>
      </p:sp>
    </p:spTree>
    <p:extLst>
      <p:ext uri="{BB962C8B-B14F-4D97-AF65-F5344CB8AC3E}">
        <p14:creationId xmlns:p14="http://schemas.microsoft.com/office/powerpoint/2010/main" val="809608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6642B7-71B7-4C3E-9855-0D0DE388A056}" type="slidenum">
              <a:rPr lang="zh-CN" altLang="en-US" smtClean="0"/>
              <a:t>21</a:t>
            </a:fld>
            <a:endParaRPr lang="zh-CN" altLang="en-US"/>
          </a:p>
        </p:txBody>
      </p:sp>
    </p:spTree>
    <p:extLst>
      <p:ext uri="{BB962C8B-B14F-4D97-AF65-F5344CB8AC3E}">
        <p14:creationId xmlns:p14="http://schemas.microsoft.com/office/powerpoint/2010/main" val="11833456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6642B7-71B7-4C3E-9855-0D0DE388A056}" type="slidenum">
              <a:rPr lang="zh-CN" altLang="en-US" smtClean="0"/>
              <a:t>27</a:t>
            </a:fld>
            <a:endParaRPr lang="zh-CN" altLang="en-US"/>
          </a:p>
        </p:txBody>
      </p:sp>
    </p:spTree>
    <p:extLst>
      <p:ext uri="{BB962C8B-B14F-4D97-AF65-F5344CB8AC3E}">
        <p14:creationId xmlns:p14="http://schemas.microsoft.com/office/powerpoint/2010/main" val="1745075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6642B7-71B7-4C3E-9855-0D0DE388A056}" type="slidenum">
              <a:rPr lang="zh-CN" altLang="en-US" smtClean="0"/>
              <a:t>2</a:t>
            </a:fld>
            <a:endParaRPr lang="zh-CN" altLang="en-US"/>
          </a:p>
        </p:txBody>
      </p:sp>
    </p:spTree>
    <p:extLst>
      <p:ext uri="{BB962C8B-B14F-4D97-AF65-F5344CB8AC3E}">
        <p14:creationId xmlns:p14="http://schemas.microsoft.com/office/powerpoint/2010/main" val="2860654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6642B7-71B7-4C3E-9855-0D0DE388A056}" type="slidenum">
              <a:rPr lang="zh-CN" altLang="en-US" smtClean="0"/>
              <a:t>3</a:t>
            </a:fld>
            <a:endParaRPr lang="zh-CN" altLang="en-US"/>
          </a:p>
        </p:txBody>
      </p:sp>
    </p:spTree>
    <p:extLst>
      <p:ext uri="{BB962C8B-B14F-4D97-AF65-F5344CB8AC3E}">
        <p14:creationId xmlns:p14="http://schemas.microsoft.com/office/powerpoint/2010/main" val="4125242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6642B7-71B7-4C3E-9855-0D0DE388A056}" type="slidenum">
              <a:rPr lang="zh-CN" altLang="en-US" smtClean="0"/>
              <a:t>4</a:t>
            </a:fld>
            <a:endParaRPr lang="zh-CN" altLang="en-US"/>
          </a:p>
        </p:txBody>
      </p:sp>
    </p:spTree>
    <p:extLst>
      <p:ext uri="{BB962C8B-B14F-4D97-AF65-F5344CB8AC3E}">
        <p14:creationId xmlns:p14="http://schemas.microsoft.com/office/powerpoint/2010/main" val="900832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6642B7-71B7-4C3E-9855-0D0DE388A056}" type="slidenum">
              <a:rPr lang="zh-CN" altLang="en-US" smtClean="0"/>
              <a:t>5</a:t>
            </a:fld>
            <a:endParaRPr lang="zh-CN" altLang="en-US"/>
          </a:p>
        </p:txBody>
      </p:sp>
    </p:spTree>
    <p:extLst>
      <p:ext uri="{BB962C8B-B14F-4D97-AF65-F5344CB8AC3E}">
        <p14:creationId xmlns:p14="http://schemas.microsoft.com/office/powerpoint/2010/main" val="1729530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6642B7-71B7-4C3E-9855-0D0DE388A056}" type="slidenum">
              <a:rPr lang="zh-CN" altLang="en-US" smtClean="0"/>
              <a:t>7</a:t>
            </a:fld>
            <a:endParaRPr lang="zh-CN" altLang="en-US"/>
          </a:p>
        </p:txBody>
      </p:sp>
    </p:spTree>
    <p:extLst>
      <p:ext uri="{BB962C8B-B14F-4D97-AF65-F5344CB8AC3E}">
        <p14:creationId xmlns:p14="http://schemas.microsoft.com/office/powerpoint/2010/main" val="1383673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D96642B7-71B7-4C3E-9855-0D0DE388A056}" type="slidenum">
              <a:rPr lang="zh-CN" altLang="en-US" smtClean="0"/>
              <a:t>8</a:t>
            </a:fld>
            <a:endParaRPr lang="zh-CN" altLang="en-US"/>
          </a:p>
        </p:txBody>
      </p:sp>
    </p:spTree>
    <p:extLst>
      <p:ext uri="{BB962C8B-B14F-4D97-AF65-F5344CB8AC3E}">
        <p14:creationId xmlns:p14="http://schemas.microsoft.com/office/powerpoint/2010/main" val="82199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D96642B7-71B7-4C3E-9855-0D0DE388A056}" type="slidenum">
              <a:rPr lang="zh-CN" altLang="en-US" smtClean="0"/>
              <a:t>9</a:t>
            </a:fld>
            <a:endParaRPr lang="zh-CN" altLang="en-US"/>
          </a:p>
        </p:txBody>
      </p:sp>
    </p:spTree>
    <p:extLst>
      <p:ext uri="{BB962C8B-B14F-4D97-AF65-F5344CB8AC3E}">
        <p14:creationId xmlns:p14="http://schemas.microsoft.com/office/powerpoint/2010/main" val="1138328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D96642B7-71B7-4C3E-9855-0D0DE388A056}" type="slidenum">
              <a:rPr lang="zh-CN" altLang="en-US" smtClean="0"/>
              <a:t>10</a:t>
            </a:fld>
            <a:endParaRPr lang="zh-CN" altLang="en-US"/>
          </a:p>
        </p:txBody>
      </p:sp>
    </p:spTree>
    <p:extLst>
      <p:ext uri="{BB962C8B-B14F-4D97-AF65-F5344CB8AC3E}">
        <p14:creationId xmlns:p14="http://schemas.microsoft.com/office/powerpoint/2010/main" val="956702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57C86F7A-4C13-4512-9546-7A2E13DD49E4}" type="datetimeFigureOut">
              <a:rPr lang="zh-CN" altLang="en-US"/>
              <a:t>2019/1/18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lvl1pPr>
              <a:defRPr/>
            </a:lvl1pPr>
          </a:lstStyle>
          <a:p>
            <a:fld id="{46D5BE2B-728A-4539-B86A-F2CEE53DE51F}" type="slidenum">
              <a:rPr lang="zh-CN" altLang="en-US"/>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C852424-72F4-440E-8E03-587598E5B119}" type="datetimeFigureOut">
              <a:rPr lang="zh-CN" altLang="en-US"/>
              <a:t>2019/1/18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lvl1pPr>
              <a:defRPr/>
            </a:lvl1pPr>
          </a:lstStyle>
          <a:p>
            <a:fld id="{07DF9EC1-C088-4DAC-AB69-D10F40584BD3}"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F9EF9C9-4C84-4072-AFAA-D241A8D58A51}" type="datetimeFigureOut">
              <a:rPr lang="zh-CN" altLang="en-US"/>
              <a:t>2019/1/18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lvl1pPr>
              <a:defRPr/>
            </a:lvl1pPr>
          </a:lstStyle>
          <a:p>
            <a:fld id="{E90597D9-2D04-4C83-915B-79D3B5D496F9}"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928C279-DE8B-468B-BC28-587297351CC5}" type="datetimeFigureOut">
              <a:rPr lang="zh-CN" altLang="en-US"/>
              <a:t>2019/1/18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lvl1pPr>
              <a:defRPr/>
            </a:lvl1pPr>
          </a:lstStyle>
          <a:p>
            <a:fld id="{5D58769B-FD91-4354-84DF-C542D236D279}"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E649DB7B-3909-433D-9621-020AC3631DB6}" type="datetimeFigureOut">
              <a:rPr lang="zh-CN" altLang="en-US"/>
              <a:t>2019/1/18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lvl1pPr>
              <a:defRPr/>
            </a:lvl1pPr>
          </a:lstStyle>
          <a:p>
            <a:fld id="{CC02487E-DA75-40AD-AFB9-B7E667800914}"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357891DE-9EFB-436C-8098-DA346D61F734}" type="datetimeFigureOut">
              <a:rPr lang="zh-CN" altLang="en-US"/>
              <a:t>2019/1/18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a:xfrm>
            <a:off x="8610600" y="6356350"/>
            <a:ext cx="2743200" cy="365125"/>
          </a:xfrm>
          <a:prstGeom prst="rect">
            <a:avLst/>
          </a:prstGeom>
        </p:spPr>
        <p:txBody>
          <a:bodyPr/>
          <a:lstStyle>
            <a:lvl1pPr>
              <a:defRPr/>
            </a:lvl1pPr>
          </a:lstStyle>
          <a:p>
            <a:fld id="{C9019AB3-A56A-40DC-B315-4C9AF1D9AEF0}"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2588A4FD-48AA-4EB3-ADAB-90805DF574A9}" type="datetimeFigureOut">
              <a:rPr lang="zh-CN" altLang="en-US"/>
              <a:t>2019/1/18</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a:xfrm>
            <a:off x="8610600" y="6356350"/>
            <a:ext cx="2743200" cy="365125"/>
          </a:xfrm>
          <a:prstGeom prst="rect">
            <a:avLst/>
          </a:prstGeom>
        </p:spPr>
        <p:txBody>
          <a:bodyPr/>
          <a:lstStyle>
            <a:lvl1pPr>
              <a:defRPr/>
            </a:lvl1pPr>
          </a:lstStyle>
          <a:p>
            <a:fld id="{0219823B-989B-4FE0-A31C-A45838B716C6}"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BCC83F5B-15CF-41AD-AAF7-C365C83FF08D}" type="datetimeFigureOut">
              <a:rPr lang="zh-CN" altLang="en-US"/>
              <a:t>2019/1/18</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a:xfrm>
            <a:off x="8610600" y="6356350"/>
            <a:ext cx="2743200" cy="365125"/>
          </a:xfrm>
          <a:prstGeom prst="rect">
            <a:avLst/>
          </a:prstGeom>
        </p:spPr>
        <p:txBody>
          <a:bodyPr/>
          <a:lstStyle>
            <a:lvl1pPr>
              <a:defRPr/>
            </a:lvl1pPr>
          </a:lstStyle>
          <a:p>
            <a:fld id="{687C2566-FD93-41C5-8007-9C6D9D8DF86C}"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7F8473D-2D84-413D-97BD-015ADE628A5A}" type="datetimeFigureOut">
              <a:rPr lang="zh-CN" altLang="en-US"/>
              <a:t>2019/1/18</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a:xfrm>
            <a:off x="8610600" y="6356350"/>
            <a:ext cx="2743200" cy="365125"/>
          </a:xfrm>
          <a:prstGeom prst="rect">
            <a:avLst/>
          </a:prstGeom>
        </p:spPr>
        <p:txBody>
          <a:bodyPr/>
          <a:lstStyle>
            <a:lvl1pPr>
              <a:defRPr/>
            </a:lvl1pPr>
          </a:lstStyle>
          <a:p>
            <a:fld id="{9D55DC8D-C4F0-4F0D-B826-92573808DA56}"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CFA7D9F-B4F6-4B7D-8D30-9FDE43AA2DD2}" type="datetimeFigureOut">
              <a:rPr lang="zh-CN" altLang="en-US"/>
              <a:t>2019/1/18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a:xfrm>
            <a:off x="8610600" y="6356350"/>
            <a:ext cx="2743200" cy="365125"/>
          </a:xfrm>
          <a:prstGeom prst="rect">
            <a:avLst/>
          </a:prstGeom>
        </p:spPr>
        <p:txBody>
          <a:bodyPr/>
          <a:lstStyle>
            <a:lvl1pPr>
              <a:defRPr/>
            </a:lvl1pPr>
          </a:lstStyle>
          <a:p>
            <a:fld id="{CCB07F97-2FC2-4714-850C-6700199D6194}"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DAE2CA6-8D79-400E-AD1E-56E3E0DA2BAA}" type="datetimeFigureOut">
              <a:rPr lang="zh-CN" altLang="en-US"/>
              <a:t>2019/1/18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a:xfrm>
            <a:off x="8610600" y="6356350"/>
            <a:ext cx="2743200" cy="365125"/>
          </a:xfrm>
          <a:prstGeom prst="rect">
            <a:avLst/>
          </a:prstGeom>
        </p:spPr>
        <p:txBody>
          <a:bodyPr/>
          <a:lstStyle>
            <a:lvl1pPr>
              <a:defRPr/>
            </a:lvl1pPr>
          </a:lstStyle>
          <a:p>
            <a:fld id="{84D9D1E1-5454-45C3-93DA-86C3DA9ECB48}"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583BA994-DBC0-4389-9AC3-50B67B3923E1}" type="datetimeFigureOut">
              <a:rPr lang="zh-CN" altLang="en-US"/>
              <a:t>2019/1/18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9.xml"/><Relationship Id="rId7"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tags" Target="../tags/tag3.xml"/><Relationship Id="rId6" Type="http://schemas.openxmlformats.org/officeDocument/2006/relationships/image" Target="../media/image15.png"/><Relationship Id="rId11" Type="http://schemas.openxmlformats.org/officeDocument/2006/relationships/image" Target="../media/image18.png"/><Relationship Id="rId5" Type="http://schemas.openxmlformats.org/officeDocument/2006/relationships/image" Target="../media/image10.png"/><Relationship Id="rId10"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27.pn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png"/><Relationship Id="rId7" Type="http://schemas.openxmlformats.org/officeDocument/2006/relationships/image" Target="../media/image170.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6.png"/><Relationship Id="rId11" Type="http://schemas.openxmlformats.org/officeDocument/2006/relationships/image" Target="../media/image19.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150.png"/><Relationship Id="rId9"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png"/><Relationship Id="rId7"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160.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0.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180.png"/><Relationship Id="rId5" Type="http://schemas.openxmlformats.org/officeDocument/2006/relationships/image" Target="../media/image170.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8.xml"/><Relationship Id="rId7"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tags" Target="../tags/tag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2.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093913" y="1766551"/>
            <a:ext cx="8170862" cy="1446550"/>
          </a:xfrm>
          <a:prstGeom prst="rect">
            <a:avLst/>
          </a:prstGeom>
          <a:noFill/>
        </p:spPr>
        <p:txBody>
          <a:bodyPr>
            <a:spAutoFit/>
          </a:bodyPr>
          <a:lstStyle/>
          <a:p>
            <a:pPr algn="ctr" eaLnBrk="1" fontAlgn="auto" hangingPunct="1">
              <a:spcBef>
                <a:spcPts val="0"/>
              </a:spcBef>
              <a:spcAft>
                <a:spcPts val="0"/>
              </a:spcAft>
              <a:defRPr/>
            </a:pPr>
            <a:r>
              <a:rPr lang="zh-CN" altLang="en-US" sz="4400" b="1" spc="300" dirty="0" smtClean="0">
                <a:solidFill>
                  <a:srgbClr val="044875"/>
                </a:solidFill>
                <a:latin typeface="微软雅黑" panose="020B0503020204020204" pitchFamily="34" charset="-122"/>
                <a:ea typeface="微软雅黑" panose="020B0503020204020204" pitchFamily="34" charset="-122"/>
              </a:rPr>
              <a:t>基于图卷积神经网络的半监督分类算法研究</a:t>
            </a:r>
            <a:endParaRPr lang="zh-CN" altLang="en-US" sz="4400" b="1" spc="300" dirty="0">
              <a:solidFill>
                <a:srgbClr val="044875"/>
              </a:solidFill>
              <a:latin typeface="微软雅黑" panose="020B0503020204020204" pitchFamily="34" charset="-122"/>
              <a:ea typeface="微软雅黑" panose="020B0503020204020204" pitchFamily="34" charset="-122"/>
            </a:endParaRPr>
          </a:p>
        </p:txBody>
      </p:sp>
      <p:grpSp>
        <p:nvGrpSpPr>
          <p:cNvPr id="59" name="组合 58"/>
          <p:cNvGrpSpPr/>
          <p:nvPr/>
        </p:nvGrpSpPr>
        <p:grpSpPr bwMode="auto">
          <a:xfrm>
            <a:off x="4154488" y="3452813"/>
            <a:ext cx="3846512" cy="361950"/>
            <a:chOff x="4154888" y="3453573"/>
            <a:chExt cx="3846874" cy="361046"/>
          </a:xfrm>
        </p:grpSpPr>
        <p:cxnSp>
          <p:nvCxnSpPr>
            <p:cNvPr id="21" name="直接连接符 20"/>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p:cNvSpPr/>
            <p:nvPr/>
          </p:nvSpPr>
          <p:spPr>
            <a:xfrm flipV="1">
              <a:off x="5872725" y="3459907"/>
              <a:ext cx="411201"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2" name="文本框 21"/>
          <p:cNvSpPr txBox="1">
            <a:spLocks noChangeArrowheads="1"/>
          </p:cNvSpPr>
          <p:nvPr/>
        </p:nvSpPr>
        <p:spPr bwMode="auto">
          <a:xfrm>
            <a:off x="2252663" y="3877767"/>
            <a:ext cx="29670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a:solidFill>
                  <a:srgbClr val="044875"/>
                </a:solidFill>
                <a:latin typeface="微软雅黑" panose="020B0503020204020204" pitchFamily="34" charset="-122"/>
                <a:ea typeface="微软雅黑" panose="020B0503020204020204" pitchFamily="34" charset="-122"/>
              </a:rPr>
              <a:t>开题</a:t>
            </a:r>
            <a:r>
              <a:rPr lang="zh-CN" altLang="en-US" sz="2400" dirty="0" smtClean="0">
                <a:solidFill>
                  <a:srgbClr val="044875"/>
                </a:solidFill>
                <a:latin typeface="微软雅黑" panose="020B0503020204020204" pitchFamily="34" charset="-122"/>
                <a:ea typeface="微软雅黑" panose="020B0503020204020204" pitchFamily="34" charset="-122"/>
              </a:rPr>
              <a:t>人：傅司超</a:t>
            </a:r>
            <a:endParaRPr lang="zh-CN" altLang="en-US" sz="2400" dirty="0">
              <a:solidFill>
                <a:srgbClr val="044875"/>
              </a:solidFill>
              <a:latin typeface="微软雅黑" panose="020B0503020204020204" pitchFamily="34" charset="-122"/>
              <a:ea typeface="微软雅黑" panose="020B0503020204020204" pitchFamily="34" charset="-122"/>
            </a:endParaRPr>
          </a:p>
        </p:txBody>
      </p:sp>
      <p:sp>
        <p:nvSpPr>
          <p:cNvPr id="26" name="文本框 25"/>
          <p:cNvSpPr txBox="1">
            <a:spLocks noChangeArrowheads="1"/>
          </p:cNvSpPr>
          <p:nvPr/>
        </p:nvSpPr>
        <p:spPr bwMode="auto">
          <a:xfrm>
            <a:off x="6179344" y="3950028"/>
            <a:ext cx="3242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a:solidFill>
                  <a:srgbClr val="044875"/>
                </a:solidFill>
                <a:latin typeface="微软雅黑" panose="020B0503020204020204" pitchFamily="34" charset="-122"/>
                <a:ea typeface="微软雅黑" panose="020B0503020204020204" pitchFamily="34" charset="-122"/>
              </a:rPr>
              <a:t>导师</a:t>
            </a:r>
            <a:r>
              <a:rPr lang="zh-CN" altLang="en-US" sz="2400" dirty="0" smtClean="0">
                <a:solidFill>
                  <a:srgbClr val="044875"/>
                </a:solidFill>
                <a:latin typeface="微软雅黑" panose="020B0503020204020204" pitchFamily="34" charset="-122"/>
                <a:ea typeface="微软雅黑" panose="020B0503020204020204" pitchFamily="34" charset="-122"/>
              </a:rPr>
              <a:t>：刘伟锋教授</a:t>
            </a:r>
            <a:endParaRPr lang="zh-CN" altLang="en-US" sz="2400" dirty="0">
              <a:solidFill>
                <a:srgbClr val="044875"/>
              </a:solidFill>
              <a:latin typeface="微软雅黑" panose="020B0503020204020204" pitchFamily="34" charset="-122"/>
              <a:ea typeface="微软雅黑" panose="020B0503020204020204" pitchFamily="34" charset="-122"/>
            </a:endParaRPr>
          </a:p>
        </p:txBody>
      </p:sp>
      <p:sp>
        <p:nvSpPr>
          <p:cNvPr id="27" name="文本框 26"/>
          <p:cNvSpPr txBox="1">
            <a:spLocks noChangeArrowheads="1"/>
          </p:cNvSpPr>
          <p:nvPr/>
        </p:nvSpPr>
        <p:spPr bwMode="auto">
          <a:xfrm>
            <a:off x="6362700" y="4543426"/>
            <a:ext cx="37036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a:solidFill>
                  <a:srgbClr val="044875"/>
                </a:solidFill>
                <a:latin typeface="微软雅黑" panose="020B0503020204020204" pitchFamily="34" charset="-122"/>
                <a:ea typeface="微软雅黑" panose="020B0503020204020204" pitchFamily="34" charset="-122"/>
              </a:rPr>
              <a:t>时间</a:t>
            </a:r>
            <a:r>
              <a:rPr lang="zh-CN" altLang="en-US" sz="2400" dirty="0" smtClean="0">
                <a:solidFill>
                  <a:srgbClr val="044875"/>
                </a:solidFill>
                <a:latin typeface="微软雅黑" panose="020B0503020204020204" pitchFamily="34" charset="-122"/>
                <a:ea typeface="微软雅黑" panose="020B0503020204020204" pitchFamily="34" charset="-122"/>
              </a:rPr>
              <a:t>：</a:t>
            </a:r>
            <a:r>
              <a:rPr lang="en-US" altLang="zh-CN" sz="2400" dirty="0" smtClean="0">
                <a:solidFill>
                  <a:srgbClr val="044875"/>
                </a:solidFill>
                <a:latin typeface="微软雅黑" panose="020B0503020204020204" pitchFamily="34" charset="-122"/>
                <a:ea typeface="微软雅黑" panose="020B0503020204020204" pitchFamily="34" charset="-122"/>
              </a:rPr>
              <a:t>2018</a:t>
            </a:r>
            <a:r>
              <a:rPr lang="zh-CN" altLang="en-US" sz="2400" dirty="0" smtClean="0">
                <a:solidFill>
                  <a:srgbClr val="044875"/>
                </a:solidFill>
                <a:latin typeface="微软雅黑" panose="020B0503020204020204" pitchFamily="34" charset="-122"/>
                <a:ea typeface="微软雅黑" panose="020B0503020204020204" pitchFamily="34" charset="-122"/>
              </a:rPr>
              <a:t>年</a:t>
            </a:r>
            <a:r>
              <a:rPr lang="en-US" altLang="zh-CN" sz="2400" dirty="0" smtClean="0">
                <a:solidFill>
                  <a:srgbClr val="044875"/>
                </a:solidFill>
                <a:latin typeface="微软雅黑" panose="020B0503020204020204" pitchFamily="34" charset="-122"/>
                <a:ea typeface="微软雅黑" panose="020B0503020204020204" pitchFamily="34" charset="-122"/>
              </a:rPr>
              <a:t>11</a:t>
            </a:r>
            <a:r>
              <a:rPr lang="zh-CN" altLang="en-US" sz="2400" dirty="0" smtClean="0">
                <a:solidFill>
                  <a:srgbClr val="044875"/>
                </a:solidFill>
                <a:latin typeface="微软雅黑" panose="020B0503020204020204" pitchFamily="34" charset="-122"/>
                <a:ea typeface="微软雅黑" panose="020B0503020204020204" pitchFamily="34" charset="-122"/>
              </a:rPr>
              <a:t>月</a:t>
            </a:r>
            <a:r>
              <a:rPr lang="en-US" altLang="zh-CN" sz="2400" dirty="0" smtClean="0">
                <a:solidFill>
                  <a:srgbClr val="044875"/>
                </a:solidFill>
                <a:latin typeface="微软雅黑" panose="020B0503020204020204" pitchFamily="34" charset="-122"/>
                <a:ea typeface="微软雅黑" panose="020B0503020204020204" pitchFamily="34" charset="-122"/>
              </a:rPr>
              <a:t>18</a:t>
            </a:r>
            <a:r>
              <a:rPr lang="zh-CN" altLang="en-US" sz="2400" dirty="0" smtClean="0">
                <a:solidFill>
                  <a:srgbClr val="044875"/>
                </a:solidFill>
                <a:latin typeface="微软雅黑" panose="020B0503020204020204" pitchFamily="34" charset="-122"/>
                <a:ea typeface="微软雅黑" panose="020B0503020204020204" pitchFamily="34" charset="-122"/>
              </a:rPr>
              <a:t>日</a:t>
            </a:r>
            <a:endParaRPr lang="zh-CN" altLang="en-US" sz="2400" dirty="0">
              <a:solidFill>
                <a:srgbClr val="044875"/>
              </a:solidFill>
              <a:latin typeface="微软雅黑" panose="020B0503020204020204" pitchFamily="34" charset="-122"/>
              <a:ea typeface="微软雅黑" panose="020B0503020204020204" pitchFamily="34" charset="-122"/>
            </a:endParaRPr>
          </a:p>
        </p:txBody>
      </p:sp>
      <p:sp>
        <p:nvSpPr>
          <p:cNvPr id="29" name="文本框 28"/>
          <p:cNvSpPr txBox="1">
            <a:spLocks noChangeArrowheads="1"/>
          </p:cNvSpPr>
          <p:nvPr/>
        </p:nvSpPr>
        <p:spPr bwMode="auto">
          <a:xfrm>
            <a:off x="2553365" y="4541155"/>
            <a:ext cx="36259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smtClean="0">
                <a:solidFill>
                  <a:srgbClr val="044875"/>
                </a:solidFill>
                <a:latin typeface="微软雅黑" panose="020B0503020204020204" pitchFamily="34" charset="-122"/>
                <a:ea typeface="微软雅黑" panose="020B0503020204020204" pitchFamily="34" charset="-122"/>
              </a:rPr>
              <a:t>专   业：电子与通信工程</a:t>
            </a:r>
            <a:endParaRPr lang="zh-CN" altLang="en-US" sz="2400" dirty="0">
              <a:solidFill>
                <a:srgbClr val="044875"/>
              </a:solidFill>
              <a:latin typeface="微软雅黑" panose="020B0503020204020204" pitchFamily="34" charset="-122"/>
              <a:ea typeface="微软雅黑" panose="020B0503020204020204" pitchFamily="34" charset="-122"/>
            </a:endParaRPr>
          </a:p>
        </p:txBody>
      </p:sp>
      <p:sp>
        <p:nvSpPr>
          <p:cNvPr id="9" name="矩形 8"/>
          <p:cNvSpPr/>
          <p:nvPr/>
        </p:nvSpPr>
        <p:spPr>
          <a:xfrm>
            <a:off x="1600200" y="1231106"/>
            <a:ext cx="8956675" cy="47267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3" name="组合 42"/>
          <p:cNvGrpSpPr/>
          <p:nvPr/>
        </p:nvGrpSpPr>
        <p:grpSpPr bwMode="auto">
          <a:xfrm>
            <a:off x="9905206" y="5108576"/>
            <a:ext cx="1109663" cy="1130300"/>
            <a:chOff x="2666985" y="682103"/>
            <a:chExt cx="1109138" cy="1131217"/>
          </a:xfrm>
        </p:grpSpPr>
        <p:sp>
          <p:nvSpPr>
            <p:cNvPr id="40" name="矩形 39"/>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矩形 41"/>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4" name="组合 43"/>
          <p:cNvGrpSpPr/>
          <p:nvPr/>
        </p:nvGrpSpPr>
        <p:grpSpPr bwMode="auto">
          <a:xfrm>
            <a:off x="1310778" y="658019"/>
            <a:ext cx="1109662" cy="1131887"/>
            <a:chOff x="2666985" y="682103"/>
            <a:chExt cx="1109138" cy="1131217"/>
          </a:xfrm>
        </p:grpSpPr>
        <p:sp>
          <p:nvSpPr>
            <p:cNvPr id="45" name="矩形 44"/>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矩形 45"/>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矩形 46"/>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9" name="矩形 48"/>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矩形 5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矩形 5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文本框 9"/>
          <p:cNvSpPr txBox="1"/>
          <p:nvPr/>
        </p:nvSpPr>
        <p:spPr>
          <a:xfrm>
            <a:off x="3094143" y="1007775"/>
            <a:ext cx="5967202" cy="584775"/>
          </a:xfrm>
          <a:prstGeom prst="rect">
            <a:avLst/>
          </a:prstGeom>
          <a:blipFill dpi="0" rotWithShape="1">
            <a:blip r:embed="rId3"/>
            <a:srcRect/>
            <a:stretch>
              <a:fillRect t="-45000"/>
            </a:stretch>
          </a:blipFill>
        </p:spPr>
        <p:txBody>
          <a:bodyPr>
            <a:spAutoFit/>
          </a:bodyPr>
          <a:lstStyle/>
          <a:p>
            <a:pPr algn="ctr" eaLnBrk="1" fontAlgn="auto" hangingPunct="1">
              <a:spcBef>
                <a:spcPts val="0"/>
              </a:spcBef>
              <a:spcAft>
                <a:spcPts val="0"/>
              </a:spcAft>
              <a:defRPr/>
            </a:pPr>
            <a:r>
              <a:rPr lang="zh-CN" altLang="en-US" sz="3200" b="1" dirty="0" smtClean="0">
                <a:solidFill>
                  <a:srgbClr val="044875"/>
                </a:solidFill>
                <a:latin typeface="+mj-lt"/>
                <a:ea typeface="+mn-ea"/>
              </a:rPr>
              <a:t>开题报告</a:t>
            </a:r>
            <a:endParaRPr lang="zh-CN" altLang="en-US" sz="3200" b="1" dirty="0">
              <a:solidFill>
                <a:srgbClr val="044875"/>
              </a:solidFill>
              <a:latin typeface="+mj-lt"/>
              <a:ea typeface="+mn-ea"/>
            </a:endParaRPr>
          </a:p>
        </p:txBody>
      </p:sp>
      <p:pic>
        <p:nvPicPr>
          <p:cNvPr id="24" name="Picture 2" descr="标志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35469" y="6187815"/>
            <a:ext cx="738187"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advTm="10282">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932238" y="254000"/>
            <a:ext cx="825976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p:nvPr/>
        </p:nvGrpSpPr>
        <p:grpSpPr bwMode="auto">
          <a:xfrm>
            <a:off x="550863" y="82550"/>
            <a:ext cx="3540934" cy="585788"/>
            <a:chOff x="551544" y="82976"/>
            <a:chExt cx="3540271" cy="584775"/>
          </a:xfrm>
        </p:grpSpPr>
        <p:sp>
          <p:nvSpPr>
            <p:cNvPr id="11338" name="文本框 12"/>
            <p:cNvSpPr txBox="1">
              <a:spLocks noChangeArrowheads="1"/>
            </p:cNvSpPr>
            <p:nvPr/>
          </p:nvSpPr>
          <p:spPr bwMode="auto">
            <a:xfrm>
              <a:off x="799975" y="111828"/>
              <a:ext cx="3291840"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defRPr/>
              </a:pPr>
              <a:r>
                <a:rPr lang="zh-CN" altLang="en-US" dirty="0">
                  <a:solidFill>
                    <a:srgbClr val="044875"/>
                  </a:solidFill>
                  <a:latin typeface="微软雅黑" panose="020B0503020204020204" pitchFamily="34" charset="-122"/>
                  <a:ea typeface="微软雅黑" panose="020B0503020204020204" pitchFamily="34" charset="-122"/>
                </a:rPr>
                <a:t>国内外研究现状</a:t>
              </a:r>
              <a:endParaRPr lang="en-US" altLang="zh-CN" dirty="0">
                <a:solidFill>
                  <a:srgbClr val="044875"/>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51544" y="82976"/>
              <a:ext cx="723764" cy="584775"/>
            </a:xfrm>
            <a:prstGeom prst="rect">
              <a:avLst/>
            </a:prstGeom>
            <a:noFill/>
          </p:spPr>
          <p:txBody>
            <a:bodyPr>
              <a:spAutoFit/>
            </a:bodyPr>
            <a:lstStyle/>
            <a:p>
              <a:pPr algn="ctr" eaLnBrk="1" fontAlgn="auto" hangingPunct="1">
                <a:spcBef>
                  <a:spcPts val="0"/>
                </a:spcBef>
                <a:spcAft>
                  <a:spcPts val="0"/>
                </a:spcAft>
                <a:defRPr/>
              </a:pPr>
              <a:r>
                <a:rPr lang="en-US" altLang="zh-CN" sz="3200" dirty="0" smtClean="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6" name="组合 5"/>
          <p:cNvGrpSpPr/>
          <p:nvPr/>
        </p:nvGrpSpPr>
        <p:grpSpPr bwMode="auto">
          <a:xfrm>
            <a:off x="129543" y="663574"/>
            <a:ext cx="11943723" cy="821448"/>
            <a:chOff x="3179561" y="1194708"/>
            <a:chExt cx="2956560" cy="704850"/>
          </a:xfrm>
        </p:grpSpPr>
        <p:sp>
          <p:nvSpPr>
            <p:cNvPr id="30" name="矩形 29"/>
            <p:cNvSpPr/>
            <p:nvPr/>
          </p:nvSpPr>
          <p:spPr bwMode="auto">
            <a:xfrm>
              <a:off x="3179561" y="1194708"/>
              <a:ext cx="2956560" cy="7048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327" name="文本框 25"/>
            <p:cNvSpPr txBox="1">
              <a:spLocks noChangeArrowheads="1"/>
            </p:cNvSpPr>
            <p:nvPr/>
          </p:nvSpPr>
          <p:spPr bwMode="auto">
            <a:xfrm>
              <a:off x="3305291" y="1316300"/>
              <a:ext cx="2705100" cy="396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b="1" dirty="0" smtClean="0">
                  <a:solidFill>
                    <a:schemeClr val="bg1"/>
                  </a:solidFill>
                  <a:latin typeface="华文中宋" panose="02010600040101010101" pitchFamily="2" charset="-122"/>
                  <a:ea typeface="华文中宋" panose="02010600040101010101" pitchFamily="2" charset="-122"/>
                </a:rPr>
                <a:t>图卷积网络模型</a:t>
              </a:r>
              <a:endParaRPr lang="zh-CN" altLang="en-US" sz="2400" b="1" dirty="0">
                <a:solidFill>
                  <a:schemeClr val="bg1"/>
                </a:solidFill>
                <a:latin typeface="华文中宋" panose="02010600040101010101" pitchFamily="2" charset="-122"/>
                <a:ea typeface="华文中宋" panose="02010600040101010101" pitchFamily="2" charset="-122"/>
              </a:endParaRPr>
            </a:p>
          </p:txBody>
        </p:sp>
      </p:grpSp>
      <p:pic>
        <p:nvPicPr>
          <p:cNvPr id="76" name="Picture 2" descr="标志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84581" y="6140450"/>
            <a:ext cx="738187"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47" name="组合 46"/>
          <p:cNvGrpSpPr/>
          <p:nvPr/>
        </p:nvGrpSpPr>
        <p:grpSpPr>
          <a:xfrm>
            <a:off x="3076264" y="1656471"/>
            <a:ext cx="6096000" cy="4262100"/>
            <a:chOff x="-836041" y="1164036"/>
            <a:chExt cx="6096000" cy="4262100"/>
          </a:xfrm>
        </p:grpSpPr>
        <p:grpSp>
          <p:nvGrpSpPr>
            <p:cNvPr id="48" name="组合 47"/>
            <p:cNvGrpSpPr/>
            <p:nvPr/>
          </p:nvGrpSpPr>
          <p:grpSpPr>
            <a:xfrm>
              <a:off x="-836041" y="1164036"/>
              <a:ext cx="6096000" cy="4262100"/>
              <a:chOff x="-74488" y="1012203"/>
              <a:chExt cx="6096000" cy="4262100"/>
            </a:xfrm>
          </p:grpSpPr>
          <p:grpSp>
            <p:nvGrpSpPr>
              <p:cNvPr id="53" name="组合 52"/>
              <p:cNvGrpSpPr/>
              <p:nvPr/>
            </p:nvGrpSpPr>
            <p:grpSpPr>
              <a:xfrm>
                <a:off x="831611" y="1012203"/>
                <a:ext cx="3951333" cy="4262100"/>
                <a:chOff x="831611" y="1012203"/>
                <a:chExt cx="3951333" cy="4262100"/>
              </a:xfrm>
            </p:grpSpPr>
            <p:grpSp>
              <p:nvGrpSpPr>
                <p:cNvPr id="55" name="组合 54"/>
                <p:cNvGrpSpPr/>
                <p:nvPr/>
              </p:nvGrpSpPr>
              <p:grpSpPr>
                <a:xfrm>
                  <a:off x="831611" y="1012203"/>
                  <a:ext cx="3951333" cy="3459288"/>
                  <a:chOff x="3011292" y="1307565"/>
                  <a:chExt cx="3951333" cy="3459288"/>
                </a:xfrm>
              </p:grpSpPr>
              <p:sp>
                <p:nvSpPr>
                  <p:cNvPr id="58" name="矩形 57"/>
                  <p:cNvSpPr/>
                  <p:nvPr/>
                </p:nvSpPr>
                <p:spPr>
                  <a:xfrm>
                    <a:off x="3181171" y="1307565"/>
                    <a:ext cx="3744000" cy="3899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9" name="文本框 58"/>
                      <p:cNvSpPr txBox="1"/>
                      <p:nvPr/>
                    </p:nvSpPr>
                    <p:spPr>
                      <a:xfrm>
                        <a:off x="3360995" y="1368847"/>
                        <a:ext cx="3459260" cy="276999"/>
                      </a:xfrm>
                      <a:prstGeom prst="rect">
                        <a:avLst/>
                      </a:prstGeom>
                      <a:noFill/>
                    </p:spPr>
                    <p:txBody>
                      <a:bodyPr wrap="square" rtlCol="0">
                        <a:spAutoFit/>
                      </a:bodyPr>
                      <a:lstStyle/>
                      <a:p>
                        <a:pPr algn="ctr"/>
                        <a14:m>
                          <m:oMath xmlns:m="http://schemas.openxmlformats.org/officeDocument/2006/math">
                            <m:sSub>
                              <m:sSubPr>
                                <m:ctrlPr>
                                  <a:rPr lang="en-US" altLang="zh-CN" sz="1200" i="1">
                                    <a:latin typeface="Cambria Math" panose="02040503050406030204" pitchFamily="18" charset="0"/>
                                  </a:rPr>
                                </m:ctrlPr>
                              </m:sSubPr>
                              <m:e>
                                <m:r>
                                  <m:rPr>
                                    <m:sty m:val="p"/>
                                  </m:rPr>
                                  <a:rPr lang="en-US" altLang="zh-CN" sz="1200" i="1">
                                    <a:latin typeface="Cambria Math" panose="02040503050406030204" pitchFamily="18" charset="0"/>
                                  </a:rPr>
                                  <m:t>g</m:t>
                                </m:r>
                              </m:e>
                              <m:sub>
                                <m:r>
                                  <a:rPr lang="zh-CN" altLang="en-US" sz="1200" i="1">
                                    <a:latin typeface="Cambria Math" panose="02040503050406030204" pitchFamily="18" charset="0"/>
                                  </a:rPr>
                                  <m:t>𝜃</m:t>
                                </m:r>
                              </m:sub>
                            </m:sSub>
                            <m:d>
                              <m:dPr>
                                <m:ctrlPr>
                                  <a:rPr lang="en-US" altLang="zh-CN" sz="1200" i="1">
                                    <a:latin typeface="Cambria Math" panose="02040503050406030204" pitchFamily="18" charset="0"/>
                                  </a:rPr>
                                </m:ctrlPr>
                              </m:dPr>
                              <m:e>
                                <m:r>
                                  <a:rPr lang="en-US" altLang="zh-CN" sz="1200" i="1">
                                    <a:latin typeface="Cambria Math" panose="02040503050406030204" pitchFamily="18" charset="0"/>
                                  </a:rPr>
                                  <m:t>𝐿</m:t>
                                </m:r>
                              </m:e>
                            </m:d>
                            <m:r>
                              <a:rPr lang="en-US" altLang="zh-CN" sz="1200" i="1">
                                <a:latin typeface="Cambria Math" panose="02040503050406030204" pitchFamily="18" charset="0"/>
                                <a:ea typeface="Cambria Math" panose="02040503050406030204" pitchFamily="18" charset="0"/>
                              </a:rPr>
                              <m:t>∗</m:t>
                            </m:r>
                            <m:r>
                              <a:rPr lang="en-US" altLang="zh-CN" sz="1200" i="1">
                                <a:latin typeface="Cambria Math" panose="02040503050406030204" pitchFamily="18" charset="0"/>
                                <a:ea typeface="Cambria Math" panose="02040503050406030204" pitchFamily="18" charset="0"/>
                              </a:rPr>
                              <m:t>𝑋</m:t>
                            </m:r>
                            <m:r>
                              <a:rPr lang="en-US" altLang="zh-CN" sz="1200" i="1">
                                <a:latin typeface="Cambria Math" panose="02040503050406030204" pitchFamily="18" charset="0"/>
                                <a:ea typeface="Cambria Math" panose="02040503050406030204" pitchFamily="18" charset="0"/>
                              </a:rPr>
                              <m:t>=</m:t>
                            </m:r>
                            <m:sSub>
                              <m:sSubPr>
                                <m:ctrlPr>
                                  <a:rPr lang="en-US" altLang="zh-CN" sz="1200" i="1">
                                    <a:latin typeface="Cambria Math" panose="02040503050406030204" pitchFamily="18" charset="0"/>
                                  </a:rPr>
                                </m:ctrlPr>
                              </m:sSubPr>
                              <m:e>
                                <m:r>
                                  <m:rPr>
                                    <m:sty m:val="p"/>
                                  </m:rPr>
                                  <a:rPr lang="en-US" altLang="zh-CN" sz="1200" i="1">
                                    <a:latin typeface="Cambria Math" panose="02040503050406030204" pitchFamily="18" charset="0"/>
                                  </a:rPr>
                                  <m:t>g</m:t>
                                </m:r>
                              </m:e>
                              <m:sub>
                                <m:r>
                                  <a:rPr lang="zh-CN" altLang="en-US" sz="1200" i="1">
                                    <a:latin typeface="Cambria Math" panose="02040503050406030204" pitchFamily="18" charset="0"/>
                                  </a:rPr>
                                  <m:t>𝜃</m:t>
                                </m:r>
                              </m:sub>
                            </m:sSub>
                            <m:d>
                              <m:dPr>
                                <m:ctrlPr>
                                  <a:rPr lang="en-US" altLang="zh-CN" sz="1200" i="1">
                                    <a:latin typeface="Cambria Math" panose="02040503050406030204" pitchFamily="18" charset="0"/>
                                  </a:rPr>
                                </m:ctrlPr>
                              </m:dPr>
                              <m:e>
                                <m:r>
                                  <m:rPr>
                                    <m:nor/>
                                  </m:rPr>
                                  <a:rPr lang="en-US" altLang="zh-CN" sz="1200" dirty="0"/>
                                  <m:t>U</m:t>
                                </m:r>
                                <m:r>
                                  <a:rPr lang="el-GR" altLang="zh-CN" sz="1200" i="1">
                                    <a:latin typeface="Cambria Math" panose="02040503050406030204" pitchFamily="18" charset="0"/>
                                  </a:rPr>
                                  <m:t>𝛬</m:t>
                                </m:r>
                                <m:sSup>
                                  <m:sSupPr>
                                    <m:ctrlPr>
                                      <a:rPr lang="el-GR" altLang="zh-CN" sz="1200" i="1">
                                        <a:latin typeface="Cambria Math" panose="02040503050406030204" pitchFamily="18" charset="0"/>
                                      </a:rPr>
                                    </m:ctrlPr>
                                  </m:sSupPr>
                                  <m:e>
                                    <m:r>
                                      <a:rPr lang="en-US" altLang="zh-CN" sz="1200" i="1">
                                        <a:latin typeface="Cambria Math" panose="02040503050406030204" pitchFamily="18" charset="0"/>
                                      </a:rPr>
                                      <m:t>𝑈</m:t>
                                    </m:r>
                                  </m:e>
                                  <m:sup>
                                    <m:r>
                                      <a:rPr lang="en-US" altLang="zh-CN" sz="1200" i="1">
                                        <a:latin typeface="Cambria Math" panose="02040503050406030204" pitchFamily="18" charset="0"/>
                                      </a:rPr>
                                      <m:t>𝑇</m:t>
                                    </m:r>
                                  </m:sup>
                                </m:sSup>
                              </m:e>
                            </m:d>
                            <m:r>
                              <a:rPr lang="en-US" altLang="zh-CN" sz="1200" i="1">
                                <a:latin typeface="Cambria Math" panose="02040503050406030204" pitchFamily="18" charset="0"/>
                                <a:ea typeface="Cambria Math" panose="02040503050406030204" pitchFamily="18" charset="0"/>
                              </a:rPr>
                              <m:t>∗</m:t>
                            </m:r>
                            <m:r>
                              <a:rPr lang="en-US" altLang="zh-CN" sz="1200" i="1">
                                <a:latin typeface="Cambria Math" panose="02040503050406030204" pitchFamily="18" charset="0"/>
                                <a:ea typeface="Cambria Math" panose="02040503050406030204" pitchFamily="18" charset="0"/>
                              </a:rPr>
                              <m:t>𝑋</m:t>
                            </m:r>
                            <m:r>
                              <a:rPr lang="en-US" altLang="zh-CN" sz="1200" i="1">
                                <a:latin typeface="Cambria Math" panose="02040503050406030204" pitchFamily="18" charset="0"/>
                                <a:ea typeface="Cambria Math" panose="02040503050406030204" pitchFamily="18" charset="0"/>
                              </a:rPr>
                              <m:t>=</m:t>
                            </m:r>
                            <m:r>
                              <m:rPr>
                                <m:nor/>
                              </m:rPr>
                              <a:rPr lang="en-US" altLang="zh-CN" sz="1200" dirty="0"/>
                              <m:t>U</m:t>
                            </m:r>
                            <m:sSub>
                              <m:sSubPr>
                                <m:ctrlPr>
                                  <a:rPr lang="en-US" altLang="zh-CN" sz="1200" i="1">
                                    <a:latin typeface="Cambria Math" panose="02040503050406030204" pitchFamily="18" charset="0"/>
                                  </a:rPr>
                                </m:ctrlPr>
                              </m:sSubPr>
                              <m:e>
                                <m:r>
                                  <m:rPr>
                                    <m:sty m:val="p"/>
                                  </m:rPr>
                                  <a:rPr lang="en-US" altLang="zh-CN" sz="1200" i="1">
                                    <a:latin typeface="Cambria Math" panose="02040503050406030204" pitchFamily="18" charset="0"/>
                                  </a:rPr>
                                  <m:t>g</m:t>
                                </m:r>
                              </m:e>
                              <m:sub>
                                <m:r>
                                  <a:rPr lang="zh-CN" altLang="en-US" sz="1200" i="1">
                                    <a:latin typeface="Cambria Math" panose="02040503050406030204" pitchFamily="18" charset="0"/>
                                  </a:rPr>
                                  <m:t>𝜃</m:t>
                                </m:r>
                              </m:sub>
                            </m:sSub>
                            <m:d>
                              <m:dPr>
                                <m:ctrlPr>
                                  <a:rPr lang="en-US" altLang="zh-CN" sz="1200" i="1">
                                    <a:latin typeface="Cambria Math" panose="02040503050406030204" pitchFamily="18" charset="0"/>
                                  </a:rPr>
                                </m:ctrlPr>
                              </m:dPr>
                              <m:e>
                                <m:r>
                                  <a:rPr lang="el-GR" altLang="zh-CN" sz="1200" i="1">
                                    <a:latin typeface="Cambria Math" panose="02040503050406030204" pitchFamily="18" charset="0"/>
                                  </a:rPr>
                                  <m:t>𝛬</m:t>
                                </m:r>
                              </m:e>
                            </m:d>
                            <m:sSup>
                              <m:sSupPr>
                                <m:ctrlPr>
                                  <a:rPr lang="el-GR" altLang="zh-CN" sz="1200" i="1">
                                    <a:latin typeface="Cambria Math" panose="02040503050406030204" pitchFamily="18" charset="0"/>
                                  </a:rPr>
                                </m:ctrlPr>
                              </m:sSupPr>
                              <m:e>
                                <m:r>
                                  <a:rPr lang="en-US" altLang="zh-CN" sz="1200" i="1">
                                    <a:latin typeface="Cambria Math" panose="02040503050406030204" pitchFamily="18" charset="0"/>
                                  </a:rPr>
                                  <m:t>𝑈</m:t>
                                </m:r>
                              </m:e>
                              <m:sup>
                                <m:r>
                                  <a:rPr lang="en-US" altLang="zh-CN" sz="1200" i="1">
                                    <a:latin typeface="Cambria Math" panose="02040503050406030204" pitchFamily="18" charset="0"/>
                                  </a:rPr>
                                  <m:t>𝑇</m:t>
                                </m:r>
                              </m:sup>
                            </m:sSup>
                          </m:oMath>
                        </a14:m>
                        <a:r>
                          <a:rPr lang="zh-CN" altLang="en-US" sz="1200" dirty="0"/>
                          <a:t> </a:t>
                        </a:r>
                        <a14:m>
                          <m:oMath xmlns:m="http://schemas.openxmlformats.org/officeDocument/2006/math">
                            <m:r>
                              <a:rPr lang="en-US" altLang="zh-CN" sz="1200" i="1">
                                <a:latin typeface="Cambria Math" panose="02040503050406030204" pitchFamily="18" charset="0"/>
                                <a:ea typeface="Cambria Math" panose="02040503050406030204" pitchFamily="18" charset="0"/>
                              </a:rPr>
                              <m:t>∗</m:t>
                            </m:r>
                            <m:r>
                              <a:rPr lang="en-US" altLang="zh-CN" sz="1200" i="1">
                                <a:latin typeface="Cambria Math" panose="02040503050406030204" pitchFamily="18" charset="0"/>
                                <a:ea typeface="Cambria Math" panose="02040503050406030204" pitchFamily="18" charset="0"/>
                              </a:rPr>
                              <m:t>𝑋</m:t>
                            </m:r>
                          </m:oMath>
                        </a14:m>
                        <a:endParaRPr lang="en-US" altLang="zh-CN" sz="1200" dirty="0">
                          <a:ea typeface="Cambria Math" panose="02040503050406030204" pitchFamily="18" charset="0"/>
                        </a:endParaRPr>
                      </a:p>
                    </p:txBody>
                  </p:sp>
                </mc:Choice>
                <mc:Fallback xmlns="">
                  <p:sp>
                    <p:nvSpPr>
                      <p:cNvPr id="61" name="文本框 60"/>
                      <p:cNvSpPr txBox="1">
                        <a:spLocks noRot="1" noChangeAspect="1" noMove="1" noResize="1" noEditPoints="1" noAdjustHandles="1" noChangeArrowheads="1" noChangeShapeType="1" noTextEdit="1"/>
                      </p:cNvSpPr>
                      <p:nvPr/>
                    </p:nvSpPr>
                    <p:spPr>
                      <a:xfrm>
                        <a:off x="3360995" y="1368847"/>
                        <a:ext cx="3459260" cy="276999"/>
                      </a:xfrm>
                      <a:prstGeom prst="rect">
                        <a:avLst/>
                      </a:prstGeom>
                      <a:blipFill rotWithShape="0">
                        <a:blip r:embed="rId5"/>
                        <a:stretch>
                          <a:fillRect/>
                        </a:stretch>
                      </a:blipFill>
                    </p:spPr>
                    <p:txBody>
                      <a:bodyPr/>
                      <a:lstStyle/>
                      <a:p>
                        <a:r>
                          <a:rPr lang="zh-CN" altLang="en-US">
                            <a:noFill/>
                          </a:rPr>
                          <a:t> </a:t>
                        </a:r>
                      </a:p>
                    </p:txBody>
                  </p:sp>
                </mc:Fallback>
              </mc:AlternateContent>
              <p:cxnSp>
                <p:nvCxnSpPr>
                  <p:cNvPr id="60" name="直接箭头连接符 59"/>
                  <p:cNvCxnSpPr/>
                  <p:nvPr/>
                </p:nvCxnSpPr>
                <p:spPr>
                  <a:xfrm flipH="1">
                    <a:off x="4834671" y="1713490"/>
                    <a:ext cx="2" cy="3044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矩形 60"/>
                  <p:cNvSpPr/>
                  <p:nvPr/>
                </p:nvSpPr>
                <p:spPr>
                  <a:xfrm>
                    <a:off x="3181171" y="2024383"/>
                    <a:ext cx="37440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2" name="文本框 61"/>
                      <p:cNvSpPr txBox="1"/>
                      <p:nvPr/>
                    </p:nvSpPr>
                    <p:spPr>
                      <a:xfrm>
                        <a:off x="3096776" y="1954238"/>
                        <a:ext cx="3752339" cy="52815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1000" i="1">
                                      <a:latin typeface="Cambria Math" panose="02040503050406030204" pitchFamily="18" charset="0"/>
                                    </a:rPr>
                                  </m:ctrlPr>
                                </m:sSubPr>
                                <m:e>
                                  <m:r>
                                    <m:rPr>
                                      <m:sty m:val="p"/>
                                    </m:rPr>
                                    <a:rPr lang="en-US" altLang="zh-CN" sz="1000" i="1">
                                      <a:latin typeface="Cambria Math" panose="02040503050406030204" pitchFamily="18" charset="0"/>
                                    </a:rPr>
                                    <m:t>g</m:t>
                                  </m:r>
                                </m:e>
                                <m:sub>
                                  <m:r>
                                    <a:rPr lang="zh-CN" altLang="en-US" sz="1000" i="1">
                                      <a:latin typeface="Cambria Math" panose="02040503050406030204" pitchFamily="18" charset="0"/>
                                    </a:rPr>
                                    <m:t>𝜃</m:t>
                                  </m:r>
                                </m:sub>
                              </m:sSub>
                              <m:d>
                                <m:dPr>
                                  <m:ctrlPr>
                                    <a:rPr lang="en-US" altLang="zh-CN" sz="1000" i="1">
                                      <a:latin typeface="Cambria Math" panose="02040503050406030204" pitchFamily="18" charset="0"/>
                                    </a:rPr>
                                  </m:ctrlPr>
                                </m:dPr>
                                <m:e>
                                  <m:r>
                                    <a:rPr lang="el-GR" altLang="zh-CN" sz="1000" i="1">
                                      <a:latin typeface="Cambria Math" panose="02040503050406030204" pitchFamily="18" charset="0"/>
                                    </a:rPr>
                                    <m:t>𝛬</m:t>
                                  </m:r>
                                </m:e>
                              </m:d>
                              <m:r>
                                <a:rPr lang="en-US" altLang="zh-CN" sz="1000" i="1">
                                  <a:latin typeface="Cambria Math" panose="02040503050406030204" pitchFamily="18" charset="0"/>
                                </a:rPr>
                                <m:t>=</m:t>
                              </m:r>
                              <m:nary>
                                <m:naryPr>
                                  <m:chr m:val="∑"/>
                                  <m:ctrlPr>
                                    <a:rPr lang="en-US" altLang="zh-CN" sz="1000" i="1">
                                      <a:latin typeface="Cambria Math" panose="02040503050406030204" pitchFamily="18" charset="0"/>
                                    </a:rPr>
                                  </m:ctrlPr>
                                </m:naryPr>
                                <m:sub>
                                  <m:r>
                                    <m:rPr>
                                      <m:brk m:alnAt="23"/>
                                    </m:rPr>
                                    <a:rPr lang="en-US" altLang="zh-CN" sz="1000" i="1">
                                      <a:latin typeface="Cambria Math" panose="02040503050406030204" pitchFamily="18" charset="0"/>
                                    </a:rPr>
                                    <m:t>𝑘</m:t>
                                  </m:r>
                                  <m:r>
                                    <a:rPr lang="en-US" altLang="zh-CN" sz="1000" i="1">
                                      <a:latin typeface="Cambria Math" panose="02040503050406030204" pitchFamily="18" charset="0"/>
                                    </a:rPr>
                                    <m:t>=1</m:t>
                                  </m:r>
                                </m:sub>
                                <m:sup>
                                  <m:r>
                                    <a:rPr lang="en-US" altLang="zh-CN" sz="1000" i="1">
                                      <a:latin typeface="Cambria Math" panose="02040503050406030204" pitchFamily="18" charset="0"/>
                                    </a:rPr>
                                    <m:t>𝑘</m:t>
                                  </m:r>
                                </m:sup>
                                <m:e>
                                  <m:sSub>
                                    <m:sSubPr>
                                      <m:ctrlPr>
                                        <a:rPr lang="en-US" altLang="zh-CN" sz="1000" i="1">
                                          <a:latin typeface="Cambria Math" panose="02040503050406030204" pitchFamily="18" charset="0"/>
                                        </a:rPr>
                                      </m:ctrlPr>
                                    </m:sSubPr>
                                    <m:e>
                                      <m:r>
                                        <a:rPr lang="zh-CN" altLang="en-US" sz="1000" i="1">
                                          <a:latin typeface="Cambria Math" panose="02040503050406030204" pitchFamily="18" charset="0"/>
                                        </a:rPr>
                                        <m:t>𝜃</m:t>
                                      </m:r>
                                    </m:e>
                                    <m:sub>
                                      <m:r>
                                        <a:rPr lang="en-US" altLang="zh-CN" sz="1000" i="1">
                                          <a:latin typeface="Cambria Math" panose="02040503050406030204" pitchFamily="18" charset="0"/>
                                        </a:rPr>
                                        <m:t>𝑘</m:t>
                                      </m:r>
                                    </m:sub>
                                  </m:sSub>
                                  <m:sSub>
                                    <m:sSubPr>
                                      <m:ctrlPr>
                                        <a:rPr lang="en-US" altLang="zh-CN" sz="1000" i="1" smtClean="0">
                                          <a:solidFill>
                                            <a:srgbClr val="FF0000"/>
                                          </a:solidFill>
                                          <a:latin typeface="Cambria Math" panose="02040503050406030204" pitchFamily="18" charset="0"/>
                                        </a:rPr>
                                      </m:ctrlPr>
                                    </m:sSubPr>
                                    <m:e>
                                      <m:r>
                                        <a:rPr lang="en-US" altLang="zh-CN" sz="1000" i="1">
                                          <a:solidFill>
                                            <a:srgbClr val="FF0000"/>
                                          </a:solidFill>
                                          <a:latin typeface="Cambria Math" panose="02040503050406030204" pitchFamily="18" charset="0"/>
                                        </a:rPr>
                                        <m:t>𝑇</m:t>
                                      </m:r>
                                    </m:e>
                                    <m:sub>
                                      <m:r>
                                        <a:rPr lang="en-US" altLang="zh-CN" sz="1000" i="1">
                                          <a:solidFill>
                                            <a:srgbClr val="FF0000"/>
                                          </a:solidFill>
                                          <a:latin typeface="Cambria Math" panose="02040503050406030204" pitchFamily="18" charset="0"/>
                                        </a:rPr>
                                        <m:t>𝑘</m:t>
                                      </m:r>
                                    </m:sub>
                                  </m:sSub>
                                  <m:d>
                                    <m:dPr>
                                      <m:ctrlPr>
                                        <a:rPr lang="en-US" altLang="zh-CN" sz="1000" i="1">
                                          <a:solidFill>
                                            <a:srgbClr val="FF0000"/>
                                          </a:solidFill>
                                          <a:latin typeface="Cambria Math" panose="02040503050406030204" pitchFamily="18" charset="0"/>
                                        </a:rPr>
                                      </m:ctrlPr>
                                    </m:dPr>
                                    <m:e>
                                      <m:acc>
                                        <m:accPr>
                                          <m:chr m:val="̃"/>
                                          <m:ctrlPr>
                                            <a:rPr lang="en-US" altLang="zh-CN" sz="1000" i="1">
                                              <a:solidFill>
                                                <a:srgbClr val="FF0000"/>
                                              </a:solidFill>
                                              <a:latin typeface="Cambria Math" panose="02040503050406030204" pitchFamily="18" charset="0"/>
                                            </a:rPr>
                                          </m:ctrlPr>
                                        </m:accPr>
                                        <m:e>
                                          <m:r>
                                            <a:rPr lang="el-GR" altLang="zh-CN" sz="1000" i="1">
                                              <a:solidFill>
                                                <a:srgbClr val="FF0000"/>
                                              </a:solidFill>
                                              <a:latin typeface="Cambria Math" panose="02040503050406030204" pitchFamily="18" charset="0"/>
                                            </a:rPr>
                                            <m:t>𝛬</m:t>
                                          </m:r>
                                        </m:e>
                                      </m:acc>
                                    </m:e>
                                  </m:d>
                                  <m:r>
                                    <m:rPr>
                                      <m:nor/>
                                    </m:rPr>
                                    <a:rPr lang="en-US" altLang="zh-CN" sz="1000" dirty="0"/>
                                    <m:t> </m:t>
                                  </m:r>
                                </m:e>
                              </m:nary>
                            </m:oMath>
                          </m:oMathPara>
                        </a14:m>
                        <a:endParaRPr lang="en-US" altLang="zh-CN" sz="1000" i="1" dirty="0" smtClean="0"/>
                      </a:p>
                    </p:txBody>
                  </p:sp>
                </mc:Choice>
                <mc:Fallback xmlns="">
                  <p:sp>
                    <p:nvSpPr>
                      <p:cNvPr id="62" name="文本框 61"/>
                      <p:cNvSpPr txBox="1">
                        <a:spLocks noRot="1" noChangeAspect="1" noMove="1" noResize="1" noEditPoints="1" noAdjustHandles="1" noChangeArrowheads="1" noChangeShapeType="1" noTextEdit="1"/>
                      </p:cNvSpPr>
                      <p:nvPr/>
                    </p:nvSpPr>
                    <p:spPr>
                      <a:xfrm>
                        <a:off x="3096776" y="1954238"/>
                        <a:ext cx="3752339" cy="528158"/>
                      </a:xfrm>
                      <a:prstGeom prst="rect">
                        <a:avLst/>
                      </a:prstGeom>
                      <a:blipFill rotWithShape="0">
                        <a:blip r:embed="rId6"/>
                        <a:stretch>
                          <a:fillRect t="-87209" b="-139535"/>
                        </a:stretch>
                      </a:blipFill>
                    </p:spPr>
                    <p:txBody>
                      <a:bodyPr/>
                      <a:lstStyle/>
                      <a:p>
                        <a:r>
                          <a:rPr lang="zh-CN" altLang="en-US">
                            <a:noFill/>
                          </a:rPr>
                          <a:t> </a:t>
                        </a:r>
                      </a:p>
                    </p:txBody>
                  </p:sp>
                </mc:Fallback>
              </mc:AlternateContent>
              <p:cxnSp>
                <p:nvCxnSpPr>
                  <p:cNvPr id="63" name="直接箭头连接符 62"/>
                  <p:cNvCxnSpPr/>
                  <p:nvPr/>
                </p:nvCxnSpPr>
                <p:spPr>
                  <a:xfrm>
                    <a:off x="4847960" y="2440123"/>
                    <a:ext cx="6320" cy="3695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3172831" y="2816663"/>
                    <a:ext cx="37440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5" name="文本框 64"/>
                      <p:cNvSpPr txBox="1"/>
                      <p:nvPr/>
                    </p:nvSpPr>
                    <p:spPr>
                      <a:xfrm>
                        <a:off x="3386401" y="2761006"/>
                        <a:ext cx="3445327" cy="5281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i="1">
                                      <a:latin typeface="Cambria Math" panose="02040503050406030204" pitchFamily="18" charset="0"/>
                                    </a:rPr>
                                  </m:ctrlPr>
                                </m:sSubPr>
                                <m:e>
                                  <m:r>
                                    <m:rPr>
                                      <m:sty m:val="p"/>
                                    </m:rPr>
                                    <a:rPr lang="en-US" altLang="zh-CN" sz="1000" i="1">
                                      <a:latin typeface="Cambria Math" panose="02040503050406030204" pitchFamily="18" charset="0"/>
                                    </a:rPr>
                                    <m:t>g</m:t>
                                  </m:r>
                                </m:e>
                                <m:sub>
                                  <m:r>
                                    <a:rPr lang="zh-CN" altLang="en-US" sz="1000" i="1">
                                      <a:latin typeface="Cambria Math" panose="02040503050406030204" pitchFamily="18" charset="0"/>
                                    </a:rPr>
                                    <m:t>𝜃</m:t>
                                  </m:r>
                                </m:sub>
                              </m:sSub>
                              <m:d>
                                <m:dPr>
                                  <m:ctrlPr>
                                    <a:rPr lang="en-US" altLang="zh-CN" sz="1000" i="1">
                                      <a:latin typeface="Cambria Math" panose="02040503050406030204" pitchFamily="18" charset="0"/>
                                    </a:rPr>
                                  </m:ctrlPr>
                                </m:dPr>
                                <m:e>
                                  <m:r>
                                    <a:rPr lang="en-US" altLang="zh-CN" sz="1000" i="1">
                                      <a:latin typeface="Cambria Math" panose="02040503050406030204" pitchFamily="18" charset="0"/>
                                    </a:rPr>
                                    <m:t>𝐿</m:t>
                                  </m:r>
                                </m:e>
                              </m:d>
                              <m:r>
                                <a:rPr lang="en-US" altLang="zh-CN" sz="1000" i="1">
                                  <a:latin typeface="Cambria Math" panose="02040503050406030204" pitchFamily="18" charset="0"/>
                                  <a:ea typeface="Cambria Math" panose="02040503050406030204" pitchFamily="18" charset="0"/>
                                </a:rPr>
                                <m:t>∗</m:t>
                              </m:r>
                              <m:r>
                                <a:rPr lang="en-US" altLang="zh-CN" sz="1000" i="1">
                                  <a:latin typeface="Cambria Math" panose="02040503050406030204" pitchFamily="18" charset="0"/>
                                  <a:ea typeface="Cambria Math" panose="02040503050406030204" pitchFamily="18" charset="0"/>
                                </a:rPr>
                                <m:t>𝑋</m:t>
                              </m:r>
                              <m:r>
                                <a:rPr lang="en-US" altLang="zh-CN" sz="1000" i="1">
                                  <a:latin typeface="Cambria Math" panose="02040503050406030204" pitchFamily="18" charset="0"/>
                                  <a:ea typeface="Cambria Math" panose="02040503050406030204" pitchFamily="18" charset="0"/>
                                </a:rPr>
                                <m:t>=</m:t>
                              </m:r>
                              <m:nary>
                                <m:naryPr>
                                  <m:chr m:val="∑"/>
                                  <m:ctrlPr>
                                    <a:rPr lang="en-US" altLang="zh-CN" sz="1000" i="1">
                                      <a:latin typeface="Cambria Math" panose="02040503050406030204" pitchFamily="18" charset="0"/>
                                    </a:rPr>
                                  </m:ctrlPr>
                                </m:naryPr>
                                <m:sub>
                                  <m:r>
                                    <m:rPr>
                                      <m:brk m:alnAt="23"/>
                                    </m:rPr>
                                    <a:rPr lang="en-US" altLang="zh-CN" sz="1000" i="1">
                                      <a:latin typeface="Cambria Math" panose="02040503050406030204" pitchFamily="18" charset="0"/>
                                    </a:rPr>
                                    <m:t>𝑘</m:t>
                                  </m:r>
                                  <m:r>
                                    <a:rPr lang="en-US" altLang="zh-CN" sz="1000" i="1">
                                      <a:latin typeface="Cambria Math" panose="02040503050406030204" pitchFamily="18" charset="0"/>
                                    </a:rPr>
                                    <m:t>=1</m:t>
                                  </m:r>
                                </m:sub>
                                <m:sup>
                                  <m:r>
                                    <a:rPr lang="en-US" altLang="zh-CN" sz="1000" i="1">
                                      <a:latin typeface="Cambria Math" panose="02040503050406030204" pitchFamily="18" charset="0"/>
                                    </a:rPr>
                                    <m:t>𝑘</m:t>
                                  </m:r>
                                </m:sup>
                                <m:e>
                                  <m:sSub>
                                    <m:sSubPr>
                                      <m:ctrlPr>
                                        <a:rPr lang="en-US" altLang="zh-CN" sz="1000" i="1">
                                          <a:latin typeface="Cambria Math" panose="02040503050406030204" pitchFamily="18" charset="0"/>
                                        </a:rPr>
                                      </m:ctrlPr>
                                    </m:sSubPr>
                                    <m:e>
                                      <m:r>
                                        <a:rPr lang="zh-CN" altLang="en-US" sz="1000" i="1">
                                          <a:latin typeface="Cambria Math" panose="02040503050406030204" pitchFamily="18" charset="0"/>
                                        </a:rPr>
                                        <m:t>𝜃</m:t>
                                      </m:r>
                                    </m:e>
                                    <m:sub>
                                      <m:r>
                                        <a:rPr lang="en-US" altLang="zh-CN" sz="1000" i="1">
                                          <a:latin typeface="Cambria Math" panose="02040503050406030204" pitchFamily="18" charset="0"/>
                                        </a:rPr>
                                        <m:t>𝑘</m:t>
                                      </m:r>
                                    </m:sub>
                                  </m:sSub>
                                  <m:sSub>
                                    <m:sSubPr>
                                      <m:ctrlPr>
                                        <a:rPr lang="en-US" altLang="zh-CN" sz="1000" i="1" smtClean="0">
                                          <a:solidFill>
                                            <a:srgbClr val="FF0000"/>
                                          </a:solidFill>
                                          <a:latin typeface="Cambria Math" panose="02040503050406030204" pitchFamily="18" charset="0"/>
                                        </a:rPr>
                                      </m:ctrlPr>
                                    </m:sSubPr>
                                    <m:e>
                                      <m:r>
                                        <a:rPr lang="en-US" altLang="zh-CN" sz="1000" i="1">
                                          <a:solidFill>
                                            <a:srgbClr val="FF0000"/>
                                          </a:solidFill>
                                          <a:latin typeface="Cambria Math" panose="02040503050406030204" pitchFamily="18" charset="0"/>
                                        </a:rPr>
                                        <m:t>𝑇</m:t>
                                      </m:r>
                                    </m:e>
                                    <m:sub>
                                      <m:r>
                                        <a:rPr lang="en-US" altLang="zh-CN" sz="1000" i="1">
                                          <a:solidFill>
                                            <a:srgbClr val="FF0000"/>
                                          </a:solidFill>
                                          <a:latin typeface="Cambria Math" panose="02040503050406030204" pitchFamily="18" charset="0"/>
                                        </a:rPr>
                                        <m:t>𝑘</m:t>
                                      </m:r>
                                    </m:sub>
                                  </m:sSub>
                                  <m:d>
                                    <m:dPr>
                                      <m:ctrlPr>
                                        <a:rPr lang="en-US" altLang="zh-CN" sz="1000" i="1">
                                          <a:solidFill>
                                            <a:srgbClr val="FF0000"/>
                                          </a:solidFill>
                                          <a:latin typeface="Cambria Math" panose="02040503050406030204" pitchFamily="18" charset="0"/>
                                        </a:rPr>
                                      </m:ctrlPr>
                                    </m:dPr>
                                    <m:e>
                                      <m:acc>
                                        <m:accPr>
                                          <m:chr m:val="̃"/>
                                          <m:ctrlPr>
                                            <a:rPr lang="en-US" altLang="zh-CN" sz="1000" i="1">
                                              <a:solidFill>
                                                <a:srgbClr val="FF0000"/>
                                              </a:solidFill>
                                              <a:latin typeface="Cambria Math" panose="02040503050406030204" pitchFamily="18" charset="0"/>
                                            </a:rPr>
                                          </m:ctrlPr>
                                        </m:accPr>
                                        <m:e>
                                          <m:r>
                                            <a:rPr lang="en-US" altLang="zh-CN" sz="1000" i="1">
                                              <a:solidFill>
                                                <a:srgbClr val="FF0000"/>
                                              </a:solidFill>
                                              <a:latin typeface="Cambria Math" panose="02040503050406030204" pitchFamily="18" charset="0"/>
                                            </a:rPr>
                                            <m:t>𝐿</m:t>
                                          </m:r>
                                        </m:e>
                                      </m:acc>
                                    </m:e>
                                  </m:d>
                                  <m:r>
                                    <m:rPr>
                                      <m:nor/>
                                    </m:rPr>
                                    <a:rPr lang="en-US" altLang="zh-CN" sz="1000">
                                      <a:latin typeface="Cambria Math" panose="02040503050406030204" pitchFamily="18" charset="0"/>
                                    </a:rPr>
                                    <m:t>X</m:t>
                                  </m:r>
                                  <m:r>
                                    <m:rPr>
                                      <m:nor/>
                                    </m:rPr>
                                    <a:rPr lang="en-US" altLang="zh-CN" sz="1000" dirty="0"/>
                                    <m:t> </m:t>
                                  </m:r>
                                </m:e>
                              </m:nary>
                            </m:oMath>
                          </m:oMathPara>
                        </a14:m>
                        <a:endParaRPr lang="zh-CN" altLang="en-US" sz="1000" dirty="0"/>
                      </a:p>
                    </p:txBody>
                  </p:sp>
                </mc:Choice>
                <mc:Fallback xmlns="">
                  <p:sp>
                    <p:nvSpPr>
                      <p:cNvPr id="65" name="文本框 64"/>
                      <p:cNvSpPr txBox="1">
                        <a:spLocks noRot="1" noChangeAspect="1" noMove="1" noResize="1" noEditPoints="1" noAdjustHandles="1" noChangeArrowheads="1" noChangeShapeType="1" noTextEdit="1"/>
                      </p:cNvSpPr>
                      <p:nvPr/>
                    </p:nvSpPr>
                    <p:spPr>
                      <a:xfrm>
                        <a:off x="3386401" y="2761006"/>
                        <a:ext cx="3445327" cy="528158"/>
                      </a:xfrm>
                      <a:prstGeom prst="rect">
                        <a:avLst/>
                      </a:prstGeom>
                      <a:blipFill rotWithShape="0">
                        <a:blip r:embed="rId7"/>
                        <a:stretch>
                          <a:fillRect t="-86207" b="-136782"/>
                        </a:stretch>
                      </a:blipFill>
                    </p:spPr>
                    <p:txBody>
                      <a:bodyPr/>
                      <a:lstStyle/>
                      <a:p>
                        <a:r>
                          <a:rPr lang="zh-CN" altLang="en-US">
                            <a:noFill/>
                          </a:rPr>
                          <a:t> </a:t>
                        </a:r>
                      </a:p>
                    </p:txBody>
                  </p:sp>
                </mc:Fallback>
              </mc:AlternateContent>
              <p:sp>
                <p:nvSpPr>
                  <p:cNvPr id="66" name="矩形 65"/>
                  <p:cNvSpPr/>
                  <p:nvPr/>
                </p:nvSpPr>
                <p:spPr>
                  <a:xfrm>
                    <a:off x="3169490" y="3588448"/>
                    <a:ext cx="37440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箭头连接符 66"/>
                  <p:cNvCxnSpPr/>
                  <p:nvPr/>
                </p:nvCxnSpPr>
                <p:spPr>
                  <a:xfrm>
                    <a:off x="4844966" y="3256593"/>
                    <a:ext cx="2994" cy="3411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文本框 20"/>
                      <p:cNvSpPr txBox="1"/>
                      <p:nvPr/>
                    </p:nvSpPr>
                    <p:spPr>
                      <a:xfrm>
                        <a:off x="3011292" y="3656912"/>
                        <a:ext cx="3923308" cy="283924"/>
                      </a:xfrm>
                      <a:prstGeom prst="rect">
                        <a:avLst/>
                      </a:prstGeom>
                      <a:noFill/>
                    </p:spPr>
                    <p:txBody>
                      <a:bodyPr wrap="square" rtlCol="0">
                        <a:spAutoFit/>
                      </a:bodyPr>
                      <a:lstStyle/>
                      <a:p>
                        <a:pPr algn="ctr"/>
                        <a14:m>
                          <m:oMath xmlns:m="http://schemas.openxmlformats.org/officeDocument/2006/math">
                            <m:sSub>
                              <m:sSubPr>
                                <m:ctrlPr>
                                  <a:rPr lang="en-US" altLang="zh-CN" sz="1200" i="1">
                                    <a:latin typeface="Cambria Math" panose="02040503050406030204" pitchFamily="18" charset="0"/>
                                  </a:rPr>
                                </m:ctrlPr>
                              </m:sSubPr>
                              <m:e>
                                <m:r>
                                  <m:rPr>
                                    <m:sty m:val="p"/>
                                  </m:rPr>
                                  <a:rPr lang="en-US" altLang="zh-CN" sz="1200" i="1">
                                    <a:latin typeface="Cambria Math" panose="02040503050406030204" pitchFamily="18" charset="0"/>
                                  </a:rPr>
                                  <m:t>g</m:t>
                                </m:r>
                              </m:e>
                              <m:sub>
                                <m:r>
                                  <a:rPr lang="zh-CN" altLang="en-US" sz="1200" i="1">
                                    <a:latin typeface="Cambria Math" panose="02040503050406030204" pitchFamily="18" charset="0"/>
                                  </a:rPr>
                                  <m:t>𝜃</m:t>
                                </m:r>
                              </m:sub>
                            </m:sSub>
                            <m:d>
                              <m:dPr>
                                <m:ctrlPr>
                                  <a:rPr lang="en-US" altLang="zh-CN" sz="1200" i="1">
                                    <a:latin typeface="Cambria Math" panose="02040503050406030204" pitchFamily="18" charset="0"/>
                                  </a:rPr>
                                </m:ctrlPr>
                              </m:dPr>
                              <m:e>
                                <m:r>
                                  <a:rPr lang="en-US" altLang="zh-CN" sz="1200" i="1">
                                    <a:latin typeface="Cambria Math" panose="02040503050406030204" pitchFamily="18" charset="0"/>
                                  </a:rPr>
                                  <m:t>𝐿</m:t>
                                </m:r>
                              </m:e>
                            </m:d>
                            <m:r>
                              <a:rPr lang="en-US" altLang="zh-CN" sz="1200" i="1">
                                <a:latin typeface="Cambria Math" panose="02040503050406030204" pitchFamily="18" charset="0"/>
                                <a:ea typeface="Cambria Math" panose="02040503050406030204" pitchFamily="18" charset="0"/>
                              </a:rPr>
                              <m:t>∗</m:t>
                            </m:r>
                            <m:r>
                              <a:rPr lang="en-US" altLang="zh-CN" sz="1200" i="1">
                                <a:latin typeface="Cambria Math" panose="02040503050406030204" pitchFamily="18" charset="0"/>
                                <a:ea typeface="Cambria Math" panose="02040503050406030204" pitchFamily="18" charset="0"/>
                              </a:rPr>
                              <m:t>𝑋</m:t>
                            </m:r>
                          </m:oMath>
                        </a14:m>
                        <a:r>
                          <a:rPr lang="en-US" altLang="zh-CN" sz="1200" dirty="0"/>
                          <a:t>= </a:t>
                        </a:r>
                        <a14:m>
                          <m:oMath xmlns:m="http://schemas.openxmlformats.org/officeDocument/2006/math">
                            <m:sSub>
                              <m:sSubPr>
                                <m:ctrlPr>
                                  <a:rPr lang="en-US" altLang="zh-CN" sz="1200" i="1">
                                    <a:latin typeface="Cambria Math" panose="02040503050406030204" pitchFamily="18" charset="0"/>
                                  </a:rPr>
                                </m:ctrlPr>
                              </m:sSubPr>
                              <m:e>
                                <m:r>
                                  <a:rPr lang="zh-CN" altLang="en-US" sz="1200" i="1">
                                    <a:latin typeface="Cambria Math" panose="02040503050406030204" pitchFamily="18" charset="0"/>
                                  </a:rPr>
                                  <m:t>𝜃</m:t>
                                </m:r>
                              </m:e>
                              <m:sub>
                                <m:r>
                                  <a:rPr lang="en-US" altLang="zh-CN" sz="1200" i="1">
                                    <a:latin typeface="Cambria Math" panose="02040503050406030204" pitchFamily="18" charset="0"/>
                                  </a:rPr>
                                  <m:t>0</m:t>
                                </m:r>
                              </m:sub>
                            </m:sSub>
                            <m:r>
                              <a:rPr lang="en-US" altLang="zh-CN" sz="1200" i="1">
                                <a:latin typeface="Cambria Math" panose="02040503050406030204" pitchFamily="18" charset="0"/>
                              </a:rPr>
                              <m:t>𝑋</m:t>
                            </m:r>
                            <m:r>
                              <a:rPr lang="en-US" altLang="zh-CN" sz="1200" i="1">
                                <a:latin typeface="Cambria Math" panose="02040503050406030204" pitchFamily="18" charset="0"/>
                              </a:rPr>
                              <m:t>+</m:t>
                            </m:r>
                            <m:sSub>
                              <m:sSubPr>
                                <m:ctrlPr>
                                  <a:rPr lang="en-US" altLang="zh-CN" sz="1200" i="1">
                                    <a:latin typeface="Cambria Math" panose="02040503050406030204" pitchFamily="18" charset="0"/>
                                  </a:rPr>
                                </m:ctrlPr>
                              </m:sSubPr>
                              <m:e>
                                <m:r>
                                  <a:rPr lang="zh-CN" altLang="en-US" sz="1200" i="1">
                                    <a:latin typeface="Cambria Math" panose="02040503050406030204" pitchFamily="18" charset="0"/>
                                  </a:rPr>
                                  <m:t>𝜃</m:t>
                                </m:r>
                              </m:e>
                              <m:sub>
                                <m:r>
                                  <a:rPr lang="en-US" altLang="zh-CN" sz="1200" i="1">
                                    <a:latin typeface="Cambria Math" panose="02040503050406030204" pitchFamily="18" charset="0"/>
                                  </a:rPr>
                                  <m:t>1</m:t>
                                </m:r>
                              </m:sub>
                            </m:sSub>
                            <m:r>
                              <a:rPr lang="en-US" altLang="zh-CN" sz="1200" i="1">
                                <a:latin typeface="Cambria Math" panose="02040503050406030204" pitchFamily="18" charset="0"/>
                              </a:rPr>
                              <m:t>(</m:t>
                            </m:r>
                            <m:r>
                              <a:rPr lang="en-US" altLang="zh-CN" sz="1200" i="1">
                                <a:latin typeface="Cambria Math" panose="02040503050406030204" pitchFamily="18" charset="0"/>
                              </a:rPr>
                              <m:t>𝐿</m:t>
                            </m:r>
                            <m:r>
                              <a:rPr lang="en-US" altLang="zh-CN" sz="1200" i="1">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𝐼</m:t>
                                </m:r>
                              </m:e>
                              <m:sub>
                                <m:r>
                                  <a:rPr lang="en-US" altLang="zh-CN" sz="1200" i="1">
                                    <a:latin typeface="Cambria Math" panose="02040503050406030204" pitchFamily="18" charset="0"/>
                                  </a:rPr>
                                  <m:t>𝑁</m:t>
                                </m:r>
                              </m:sub>
                            </m:sSub>
                            <m:r>
                              <a:rPr lang="en-US" altLang="zh-CN" sz="1200" i="1">
                                <a:latin typeface="Cambria Math" panose="02040503050406030204" pitchFamily="18" charset="0"/>
                              </a:rPr>
                              <m:t>)</m:t>
                            </m:r>
                          </m:oMath>
                        </a14:m>
                        <a:r>
                          <a:rPr lang="en-US" altLang="zh-CN" sz="1200" dirty="0"/>
                          <a:t>X=</a:t>
                        </a:r>
                        <a14:m>
                          <m:oMath xmlns:m="http://schemas.openxmlformats.org/officeDocument/2006/math">
                            <m:sSub>
                              <m:sSubPr>
                                <m:ctrlPr>
                                  <a:rPr lang="en-US" altLang="zh-CN" sz="1200" i="1">
                                    <a:latin typeface="Cambria Math" panose="02040503050406030204" pitchFamily="18" charset="0"/>
                                  </a:rPr>
                                </m:ctrlPr>
                              </m:sSubPr>
                              <m:e>
                                <m:r>
                                  <a:rPr lang="zh-CN" altLang="en-US" sz="1200" i="1">
                                    <a:latin typeface="Cambria Math" panose="02040503050406030204" pitchFamily="18" charset="0"/>
                                  </a:rPr>
                                  <m:t>𝜃</m:t>
                                </m:r>
                              </m:e>
                              <m:sub>
                                <m:r>
                                  <a:rPr lang="en-US" altLang="zh-CN" sz="1200" i="1">
                                    <a:latin typeface="Cambria Math" panose="02040503050406030204" pitchFamily="18" charset="0"/>
                                  </a:rPr>
                                  <m:t>0</m:t>
                                </m:r>
                              </m:sub>
                            </m:sSub>
                            <m:r>
                              <a:rPr lang="en-US" altLang="zh-CN" sz="1200" i="1">
                                <a:latin typeface="Cambria Math" panose="02040503050406030204" pitchFamily="18" charset="0"/>
                              </a:rPr>
                              <m:t>𝑋</m:t>
                            </m:r>
                            <m:r>
                              <a:rPr lang="en-US" altLang="zh-CN" sz="1200" i="1">
                                <a:latin typeface="Cambria Math" panose="02040503050406030204" pitchFamily="18" charset="0"/>
                              </a:rPr>
                              <m:t>−</m:t>
                            </m:r>
                            <m:sSub>
                              <m:sSubPr>
                                <m:ctrlPr>
                                  <a:rPr lang="en-US" altLang="zh-CN" sz="1200" i="1">
                                    <a:latin typeface="Cambria Math" panose="02040503050406030204" pitchFamily="18" charset="0"/>
                                  </a:rPr>
                                </m:ctrlPr>
                              </m:sSubPr>
                              <m:e>
                                <m:r>
                                  <a:rPr lang="zh-CN" altLang="en-US" sz="1200" i="1">
                                    <a:latin typeface="Cambria Math" panose="02040503050406030204" pitchFamily="18" charset="0"/>
                                  </a:rPr>
                                  <m:t>𝜃</m:t>
                                </m:r>
                              </m:e>
                              <m:sub>
                                <m:r>
                                  <a:rPr lang="en-US" altLang="zh-CN" sz="1200" i="1">
                                    <a:latin typeface="Cambria Math" panose="02040503050406030204" pitchFamily="18" charset="0"/>
                                  </a:rPr>
                                  <m:t>0</m:t>
                                </m:r>
                              </m:sub>
                            </m:sSub>
                            <m:sSup>
                              <m:sSupPr>
                                <m:ctrlPr>
                                  <a:rPr lang="en-US" altLang="zh-CN" sz="1200" i="1">
                                    <a:latin typeface="Cambria Math" panose="02040503050406030204" pitchFamily="18" charset="0"/>
                                  </a:rPr>
                                </m:ctrlPr>
                              </m:sSupPr>
                              <m:e>
                                <m:r>
                                  <a:rPr lang="en-US" altLang="zh-CN" sz="1200" i="1">
                                    <a:latin typeface="Cambria Math" panose="02040503050406030204" pitchFamily="18" charset="0"/>
                                  </a:rPr>
                                  <m:t>𝐷</m:t>
                                </m:r>
                              </m:e>
                              <m:sup>
                                <m:r>
                                  <a:rPr lang="en-US" altLang="zh-CN" sz="1200" i="1">
                                    <a:latin typeface="Cambria Math" panose="02040503050406030204" pitchFamily="18" charset="0"/>
                                  </a:rPr>
                                  <m:t>−1/2</m:t>
                                </m:r>
                              </m:sup>
                            </m:sSup>
                            <m:r>
                              <m:rPr>
                                <m:nor/>
                              </m:rPr>
                              <a:rPr lang="en-US" altLang="zh-CN" sz="1200" dirty="0"/>
                              <m:t>A</m:t>
                            </m:r>
                            <m:sSup>
                              <m:sSupPr>
                                <m:ctrlPr>
                                  <a:rPr lang="en-US" altLang="zh-CN" sz="1200" i="1">
                                    <a:latin typeface="Cambria Math" panose="02040503050406030204" pitchFamily="18" charset="0"/>
                                  </a:rPr>
                                </m:ctrlPr>
                              </m:sSupPr>
                              <m:e>
                                <m:r>
                                  <a:rPr lang="en-US" altLang="zh-CN" sz="1200" i="1">
                                    <a:latin typeface="Cambria Math" panose="02040503050406030204" pitchFamily="18" charset="0"/>
                                  </a:rPr>
                                  <m:t>𝐷</m:t>
                                </m:r>
                              </m:e>
                              <m:sup>
                                <m:r>
                                  <a:rPr lang="en-US" altLang="zh-CN" sz="1200" i="1">
                                    <a:latin typeface="Cambria Math" panose="02040503050406030204" pitchFamily="18" charset="0"/>
                                  </a:rPr>
                                  <m:t>−1/2</m:t>
                                </m:r>
                              </m:sup>
                            </m:sSup>
                            <m:r>
                              <a:rPr lang="en-US" altLang="zh-CN" sz="1200" i="1">
                                <a:latin typeface="Cambria Math" panose="02040503050406030204" pitchFamily="18" charset="0"/>
                              </a:rPr>
                              <m:t>𝑋</m:t>
                            </m:r>
                          </m:oMath>
                        </a14:m>
                        <a:r>
                          <a:rPr lang="en-US" altLang="zh-CN" sz="1200" dirty="0"/>
                          <a:t> </a:t>
                        </a:r>
                        <a:endParaRPr lang="zh-CN" altLang="en-US" sz="1200" dirty="0"/>
                      </a:p>
                    </p:txBody>
                  </p:sp>
                </mc:Choice>
                <mc:Fallback xmlns="">
                  <p:sp>
                    <p:nvSpPr>
                      <p:cNvPr id="72" name="文本框 20"/>
                      <p:cNvSpPr txBox="1">
                        <a:spLocks noRot="1" noChangeAspect="1" noMove="1" noResize="1" noEditPoints="1" noAdjustHandles="1" noChangeArrowheads="1" noChangeShapeType="1" noTextEdit="1"/>
                      </p:cNvSpPr>
                      <p:nvPr/>
                    </p:nvSpPr>
                    <p:spPr>
                      <a:xfrm>
                        <a:off x="3011292" y="3656912"/>
                        <a:ext cx="3923308" cy="283924"/>
                      </a:xfrm>
                      <a:prstGeom prst="rect">
                        <a:avLst/>
                      </a:prstGeom>
                      <a:blipFill rotWithShape="0">
                        <a:blip r:embed="rId8"/>
                        <a:stretch>
                          <a:fillRect b="-19565"/>
                        </a:stretch>
                      </a:blipFill>
                    </p:spPr>
                    <p:txBody>
                      <a:bodyPr/>
                      <a:lstStyle/>
                      <a:p>
                        <a:r>
                          <a:rPr lang="zh-CN" altLang="en-US">
                            <a:noFill/>
                          </a:rPr>
                          <a:t> </a:t>
                        </a:r>
                      </a:p>
                    </p:txBody>
                  </p:sp>
                </mc:Fallback>
              </mc:AlternateContent>
              <p:cxnSp>
                <p:nvCxnSpPr>
                  <p:cNvPr id="69" name="直接箭头连接符 68"/>
                  <p:cNvCxnSpPr/>
                  <p:nvPr/>
                </p:nvCxnSpPr>
                <p:spPr>
                  <a:xfrm flipH="1">
                    <a:off x="4865369" y="4034798"/>
                    <a:ext cx="2" cy="3938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3169490" y="4412186"/>
                    <a:ext cx="3744000" cy="3546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1" name="文本框 24"/>
                      <p:cNvSpPr txBox="1"/>
                      <p:nvPr/>
                    </p:nvSpPr>
                    <p:spPr>
                      <a:xfrm>
                        <a:off x="3218625" y="4407920"/>
                        <a:ext cx="3744000" cy="315792"/>
                      </a:xfrm>
                      <a:prstGeom prst="rect">
                        <a:avLst/>
                      </a:prstGeom>
                      <a:noFill/>
                    </p:spPr>
                    <p:txBody>
                      <a:bodyPr wrap="square" rtlCol="0">
                        <a:spAutoFit/>
                      </a:bodyPr>
                      <a:lstStyle/>
                      <a:p>
                        <a:pPr algn="ctr"/>
                        <a14:m>
                          <m:oMath xmlns:m="http://schemas.openxmlformats.org/officeDocument/2006/math">
                            <m:sSub>
                              <m:sSubPr>
                                <m:ctrlPr>
                                  <a:rPr lang="en-US" altLang="zh-CN" sz="1400" i="1">
                                    <a:latin typeface="Cambria Math" panose="02040503050406030204" pitchFamily="18" charset="0"/>
                                  </a:rPr>
                                </m:ctrlPr>
                              </m:sSubPr>
                              <m:e>
                                <m:r>
                                  <m:rPr>
                                    <m:sty m:val="p"/>
                                  </m:rPr>
                                  <a:rPr lang="en-US" altLang="zh-CN" sz="1400" i="1">
                                    <a:latin typeface="Cambria Math" panose="02040503050406030204" pitchFamily="18" charset="0"/>
                                  </a:rPr>
                                  <m:t>g</m:t>
                                </m:r>
                              </m:e>
                              <m:sub>
                                <m:r>
                                  <a:rPr lang="zh-CN" altLang="en-US" sz="1400" i="1">
                                    <a:latin typeface="Cambria Math" panose="02040503050406030204" pitchFamily="18" charset="0"/>
                                  </a:rPr>
                                  <m:t>𝜃</m:t>
                                </m:r>
                              </m:sub>
                            </m:sSub>
                            <m:d>
                              <m:dPr>
                                <m:ctrlPr>
                                  <a:rPr lang="en-US" altLang="zh-CN" sz="1400" i="1">
                                    <a:latin typeface="Cambria Math" panose="02040503050406030204" pitchFamily="18" charset="0"/>
                                  </a:rPr>
                                </m:ctrlPr>
                              </m:dPr>
                              <m:e>
                                <m:r>
                                  <a:rPr lang="en-US" altLang="zh-CN" sz="1400" i="1">
                                    <a:latin typeface="Cambria Math" panose="02040503050406030204" pitchFamily="18" charset="0"/>
                                  </a:rPr>
                                  <m:t>𝐿</m:t>
                                </m:r>
                              </m:e>
                            </m:d>
                            <m:r>
                              <a:rPr lang="en-US" altLang="zh-CN" sz="1400" i="1">
                                <a:latin typeface="Cambria Math" panose="02040503050406030204" pitchFamily="18" charset="0"/>
                                <a:ea typeface="Cambria Math" panose="02040503050406030204" pitchFamily="18" charset="0"/>
                              </a:rPr>
                              <m:t>∗</m:t>
                            </m:r>
                            <m:r>
                              <a:rPr lang="en-US" altLang="zh-CN" sz="1400" i="1">
                                <a:latin typeface="Cambria Math" panose="02040503050406030204" pitchFamily="18" charset="0"/>
                                <a:ea typeface="Cambria Math" panose="02040503050406030204" pitchFamily="18" charset="0"/>
                              </a:rPr>
                              <m:t>𝑋</m:t>
                            </m:r>
                          </m:oMath>
                        </a14:m>
                        <a:r>
                          <a:rPr lang="en-US" altLang="zh-CN" sz="1400" dirty="0"/>
                          <a:t>= </a:t>
                        </a:r>
                        <a14:m>
                          <m:oMath xmlns:m="http://schemas.openxmlformats.org/officeDocument/2006/math">
                            <m:r>
                              <m:rPr>
                                <m:sty m:val="p"/>
                              </m:rPr>
                              <a:rPr lang="el-GR" altLang="zh-CN" sz="1400" i="1">
                                <a:latin typeface="Cambria Math" panose="02040503050406030204" pitchFamily="18" charset="0"/>
                                <a:ea typeface="Cambria Math" panose="02040503050406030204" pitchFamily="18" charset="0"/>
                              </a:rPr>
                              <m:t>θ</m:t>
                            </m:r>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𝐼</m:t>
                                </m:r>
                              </m:e>
                              <m:sub>
                                <m:r>
                                  <a:rPr lang="en-US" altLang="zh-CN" sz="1400" i="1">
                                    <a:latin typeface="Cambria Math" panose="02040503050406030204" pitchFamily="18" charset="0"/>
                                  </a:rPr>
                                  <m:t>𝑁</m:t>
                                </m:r>
                              </m:sub>
                            </m:sSub>
                            <m:r>
                              <a:rPr lang="en-US" altLang="zh-CN" sz="1400" i="1">
                                <a:latin typeface="Cambria Math" panose="02040503050406030204" pitchFamily="18" charset="0"/>
                              </a:rPr>
                              <m:t>+</m:t>
                            </m:r>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𝐷</m:t>
                                </m:r>
                              </m:e>
                              <m:sup>
                                <m:r>
                                  <a:rPr lang="en-US" altLang="zh-CN" sz="1400" i="1">
                                    <a:latin typeface="Cambria Math" panose="02040503050406030204" pitchFamily="18" charset="0"/>
                                  </a:rPr>
                                  <m:t>−1/2</m:t>
                                </m:r>
                              </m:sup>
                            </m:sSup>
                            <m:r>
                              <m:rPr>
                                <m:nor/>
                              </m:rPr>
                              <a:rPr lang="en-US" altLang="zh-CN" sz="1400" dirty="0"/>
                              <m:t>A</m:t>
                            </m:r>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𝐷</m:t>
                                </m:r>
                              </m:e>
                              <m:sup>
                                <m:r>
                                  <a:rPr lang="en-US" altLang="zh-CN" sz="1400" i="1">
                                    <a:latin typeface="Cambria Math" panose="02040503050406030204" pitchFamily="18" charset="0"/>
                                  </a:rPr>
                                  <m:t>−1/2</m:t>
                                </m:r>
                              </m:sup>
                            </m:sSup>
                            <m:r>
                              <a:rPr lang="en-US" altLang="zh-CN" sz="1400" i="1">
                                <a:latin typeface="Cambria Math" panose="02040503050406030204" pitchFamily="18" charset="0"/>
                              </a:rPr>
                              <m:t>)</m:t>
                            </m:r>
                          </m:oMath>
                        </a14:m>
                        <a:endParaRPr lang="en-US" altLang="zh-CN" sz="1400" dirty="0"/>
                      </a:p>
                    </p:txBody>
                  </p:sp>
                </mc:Choice>
                <mc:Fallback xmlns="">
                  <p:sp>
                    <p:nvSpPr>
                      <p:cNvPr id="34" name="文本框 24"/>
                      <p:cNvSpPr txBox="1">
                        <a:spLocks noRot="1" noChangeAspect="1" noMove="1" noResize="1" noEditPoints="1" noAdjustHandles="1" noChangeArrowheads="1" noChangeShapeType="1" noTextEdit="1"/>
                      </p:cNvSpPr>
                      <p:nvPr/>
                    </p:nvSpPr>
                    <p:spPr>
                      <a:xfrm>
                        <a:off x="3218625" y="4407920"/>
                        <a:ext cx="3744000" cy="315792"/>
                      </a:xfrm>
                      <a:prstGeom prst="rect">
                        <a:avLst/>
                      </a:prstGeom>
                      <a:blipFill rotWithShape="0">
                        <a:blip r:embed="rId9"/>
                        <a:stretch>
                          <a:fillRect b="-21569"/>
                        </a:stretch>
                      </a:blipFill>
                    </p:spPr>
                    <p:txBody>
                      <a:bodyPr/>
                      <a:lstStyle/>
                      <a:p>
                        <a:r>
                          <a:rPr lang="zh-CN" altLang="en-US">
                            <a:noFill/>
                          </a:rPr>
                          <a:t> </a:t>
                        </a:r>
                      </a:p>
                    </p:txBody>
                  </p:sp>
                </mc:Fallback>
              </mc:AlternateContent>
            </p:grpSp>
            <p:sp>
              <p:nvSpPr>
                <p:cNvPr id="56" name="矩形 55"/>
                <p:cNvSpPr/>
                <p:nvPr/>
              </p:nvSpPr>
              <p:spPr>
                <a:xfrm>
                  <a:off x="998410" y="4871623"/>
                  <a:ext cx="3744000" cy="402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7" name="直接箭头连接符 56"/>
                <p:cNvCxnSpPr/>
                <p:nvPr/>
              </p:nvCxnSpPr>
              <p:spPr>
                <a:xfrm flipH="1">
                  <a:off x="2674599" y="4471491"/>
                  <a:ext cx="1" cy="3917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4" name="矩形 53"/>
                  <p:cNvSpPr/>
                  <p:nvPr/>
                </p:nvSpPr>
                <p:spPr>
                  <a:xfrm>
                    <a:off x="-74488" y="4877010"/>
                    <a:ext cx="6096000" cy="344582"/>
                  </a:xfrm>
                  <a:prstGeom prst="rect">
                    <a:avLst/>
                  </a:prstGeom>
                </p:spPr>
                <p:txBody>
                  <a:bodyPr>
                    <a:spAutoFit/>
                  </a:bodyPr>
                  <a:lstStyle/>
                  <a:p>
                    <a:pPr algn="ctr"/>
                    <a14:m>
                      <m:oMath xmlns:m="http://schemas.openxmlformats.org/officeDocument/2006/math">
                        <m:sSub>
                          <m:sSubPr>
                            <m:ctrlPr>
                              <a:rPr lang="en-US" altLang="zh-CN" sz="1200" i="1" smtClean="0">
                                <a:solidFill>
                                  <a:schemeClr val="tx1"/>
                                </a:solidFill>
                                <a:latin typeface="Cambria Math" panose="02040503050406030204" pitchFamily="18" charset="0"/>
                                <a:ea typeface="Cambria Math" panose="02040503050406030204" pitchFamily="18" charset="0"/>
                              </a:rPr>
                            </m:ctrlPr>
                          </m:sSubPr>
                          <m:e>
                            <m:r>
                              <m:rPr>
                                <m:sty m:val="p"/>
                              </m:rPr>
                              <a:rPr lang="en-US" altLang="zh-CN" sz="1200" i="1">
                                <a:solidFill>
                                  <a:schemeClr val="tx1"/>
                                </a:solidFill>
                                <a:latin typeface="Cambria Math" panose="02040503050406030204" pitchFamily="18" charset="0"/>
                                <a:ea typeface="Cambria Math" panose="02040503050406030204" pitchFamily="18" charset="0"/>
                              </a:rPr>
                              <m:t>g</m:t>
                            </m:r>
                          </m:e>
                          <m:sub>
                            <m:r>
                              <a:rPr lang="zh-CN" altLang="en-US" sz="1200" i="1">
                                <a:solidFill>
                                  <a:schemeClr val="tx1"/>
                                </a:solidFill>
                                <a:latin typeface="Cambria Math" panose="02040503050406030204" pitchFamily="18" charset="0"/>
                              </a:rPr>
                              <m:t>𝜃</m:t>
                            </m:r>
                          </m:sub>
                        </m:sSub>
                        <m:d>
                          <m:dPr>
                            <m:ctrlPr>
                              <a:rPr lang="en-US" altLang="zh-CN" sz="1200" i="1">
                                <a:solidFill>
                                  <a:schemeClr val="tx1"/>
                                </a:solidFill>
                                <a:latin typeface="Cambria Math" panose="02040503050406030204" pitchFamily="18" charset="0"/>
                                <a:ea typeface="Cambria Math" panose="02040503050406030204" pitchFamily="18" charset="0"/>
                              </a:rPr>
                            </m:ctrlPr>
                          </m:dPr>
                          <m:e>
                            <m:r>
                              <a:rPr lang="en-US" altLang="zh-CN" sz="1200" i="1">
                                <a:solidFill>
                                  <a:schemeClr val="tx1"/>
                                </a:solidFill>
                                <a:latin typeface="Cambria Math" panose="02040503050406030204" pitchFamily="18" charset="0"/>
                                <a:ea typeface="Cambria Math" panose="02040503050406030204" pitchFamily="18" charset="0"/>
                              </a:rPr>
                              <m:t>𝐿</m:t>
                            </m:r>
                          </m:e>
                        </m:d>
                        <m:r>
                          <a:rPr lang="en-US" altLang="zh-CN" sz="1200" i="1">
                            <a:solidFill>
                              <a:schemeClr val="tx1"/>
                            </a:solidFill>
                            <a:latin typeface="Cambria Math" panose="02040503050406030204" pitchFamily="18" charset="0"/>
                            <a:ea typeface="Cambria Math" panose="02040503050406030204" pitchFamily="18" charset="0"/>
                          </a:rPr>
                          <m:t>∗</m:t>
                        </m:r>
                        <m:r>
                          <a:rPr lang="en-US" altLang="zh-CN" sz="1200" i="1">
                            <a:solidFill>
                              <a:schemeClr val="tx1"/>
                            </a:solidFill>
                            <a:latin typeface="Cambria Math" panose="02040503050406030204" pitchFamily="18" charset="0"/>
                            <a:ea typeface="Cambria Math" panose="02040503050406030204" pitchFamily="18" charset="0"/>
                          </a:rPr>
                          <m:t>𝑋</m:t>
                        </m:r>
                      </m:oMath>
                    </a14:m>
                    <a:r>
                      <a:rPr lang="en-US" altLang="zh-CN" sz="1200" dirty="0">
                        <a:solidFill>
                          <a:schemeClr val="tx1"/>
                        </a:solidFill>
                        <a:latin typeface="Cambria Math" panose="02040503050406030204" pitchFamily="18" charset="0"/>
                        <a:ea typeface="Cambria Math" panose="02040503050406030204" pitchFamily="18" charset="0"/>
                      </a:rPr>
                      <a:t>=</a:t>
                    </a:r>
                    <a14:m>
                      <m:oMath xmlns:m="http://schemas.openxmlformats.org/officeDocument/2006/math">
                        <m:sSup>
                          <m:sSupPr>
                            <m:ctrlPr>
                              <a:rPr lang="en-US" altLang="zh-CN" sz="12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acc>
                              <m:accPr>
                                <m:chr m:val="̃"/>
                                <m:ctrlPr>
                                  <a:rPr lang="en-US" altLang="zh-CN" sz="12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2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𝐷</m:t>
                                </m:r>
                              </m:e>
                            </m:acc>
                          </m:e>
                          <m:sup>
                            <m:r>
                              <a:rPr lang="en-US" altLang="zh-CN" sz="12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CN" sz="12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2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num>
                              <m:den>
                                <m:r>
                                  <a:rPr lang="en-US" altLang="zh-CN" sz="12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2</m:t>
                                </m:r>
                              </m:den>
                            </m:f>
                          </m:sup>
                        </m:sSup>
                        <m:acc>
                          <m:accPr>
                            <m:chr m:val="̃"/>
                            <m:ctrlPr>
                              <a:rPr lang="en-US" altLang="zh-CN" sz="1200"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200"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𝐴</m:t>
                            </m:r>
                          </m:e>
                        </m:acc>
                        <m:sSup>
                          <m:sSupPr>
                            <m:ctrlPr>
                              <a:rPr lang="en-US" altLang="zh-CN" sz="12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acc>
                              <m:accPr>
                                <m:chr m:val="̃"/>
                                <m:ctrlPr>
                                  <a:rPr lang="en-US" altLang="zh-CN" sz="12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2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𝐷</m:t>
                                </m:r>
                              </m:e>
                            </m:acc>
                          </m:e>
                          <m:sup>
                            <m:r>
                              <a:rPr lang="en-US" altLang="zh-CN" sz="12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CN" sz="12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2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num>
                              <m:den>
                                <m:r>
                                  <a:rPr lang="en-US" altLang="zh-CN" sz="12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2</m:t>
                                </m:r>
                              </m:den>
                            </m:f>
                          </m:sup>
                        </m:sSup>
                      </m:oMath>
                    </a14:m>
                    <a:r>
                      <a:rPr lang="en-US" altLang="zh-CN" sz="1200" dirty="0">
                        <a:solidFill>
                          <a:schemeClr val="tx1"/>
                        </a:solidFill>
                        <a:latin typeface="Cambria Math" panose="02040503050406030204" pitchFamily="18" charset="0"/>
                        <a:ea typeface="Cambria Math" panose="02040503050406030204" pitchFamily="18" charset="0"/>
                      </a:rPr>
                      <a:t>X</a:t>
                    </a:r>
                    <a14:m>
                      <m:oMath xmlns:m="http://schemas.openxmlformats.org/officeDocument/2006/math">
                        <m:r>
                          <m:rPr>
                            <m:sty m:val="p"/>
                          </m:rPr>
                          <a:rPr lang="el-GR" altLang="zh-CN" sz="1200" i="1">
                            <a:solidFill>
                              <a:schemeClr val="tx1"/>
                            </a:solidFill>
                            <a:latin typeface="Cambria Math" panose="02040503050406030204" pitchFamily="18" charset="0"/>
                            <a:ea typeface="Cambria Math" panose="02040503050406030204" pitchFamily="18" charset="0"/>
                          </a:rPr>
                          <m:t>θ</m:t>
                        </m:r>
                      </m:oMath>
                    </a14:m>
                    <a:endParaRPr lang="en-US" altLang="zh-CN" sz="1200" dirty="0">
                      <a:solidFill>
                        <a:schemeClr val="tx1"/>
                      </a:solidFill>
                      <a:latin typeface="Cambria Math" panose="02040503050406030204" pitchFamily="18" charset="0"/>
                      <a:ea typeface="Cambria Math" panose="02040503050406030204" pitchFamily="18" charset="0"/>
                    </a:endParaRPr>
                  </a:p>
                </p:txBody>
              </p:sp>
            </mc:Choice>
            <mc:Fallback xmlns="">
              <p:sp>
                <p:nvSpPr>
                  <p:cNvPr id="54" name="矩形 53"/>
                  <p:cNvSpPr>
                    <a:spLocks noRot="1" noChangeAspect="1" noMove="1" noResize="1" noEditPoints="1" noAdjustHandles="1" noChangeArrowheads="1" noChangeShapeType="1" noTextEdit="1"/>
                  </p:cNvSpPr>
                  <p:nvPr/>
                </p:nvSpPr>
                <p:spPr>
                  <a:xfrm>
                    <a:off x="-74488" y="4877010"/>
                    <a:ext cx="6096000" cy="344582"/>
                  </a:xfrm>
                  <a:prstGeom prst="rect">
                    <a:avLst/>
                  </a:prstGeom>
                  <a:blipFill rotWithShape="0">
                    <a:blip r:embed="rId10"/>
                    <a:stretch>
                      <a:fillRect b="-14286"/>
                    </a:stretch>
                  </a:blipFill>
                </p:spPr>
                <p:txBody>
                  <a:bodyPr/>
                  <a:lstStyle/>
                  <a:p>
                    <a:r>
                      <a:rPr lang="zh-CN" altLang="en-US">
                        <a:noFill/>
                      </a:rPr>
                      <a:t> </a:t>
                    </a:r>
                  </a:p>
                </p:txBody>
              </p:sp>
            </mc:Fallback>
          </mc:AlternateContent>
        </p:grpSp>
        <p:sp>
          <p:nvSpPr>
            <p:cNvPr id="50" name="文本框 49"/>
            <p:cNvSpPr txBox="1"/>
            <p:nvPr/>
          </p:nvSpPr>
          <p:spPr>
            <a:xfrm>
              <a:off x="1884158" y="3142126"/>
              <a:ext cx="736988" cy="276999"/>
            </a:xfrm>
            <a:prstGeom prst="rect">
              <a:avLst/>
            </a:prstGeom>
            <a:noFill/>
          </p:spPr>
          <p:txBody>
            <a:bodyPr wrap="square" rtlCol="0">
              <a:spAutoFit/>
            </a:bodyPr>
            <a:lstStyle/>
            <a:p>
              <a:r>
                <a:rPr lang="en-US" altLang="zh-CN" sz="1200" i="1" dirty="0" smtClean="0"/>
                <a:t>K=1</a:t>
              </a:r>
              <a:endParaRPr lang="zh-CN" altLang="en-US" sz="1200" i="1" dirty="0"/>
            </a:p>
          </p:txBody>
        </p:sp>
      </p:grpSp>
      <mc:AlternateContent xmlns:mc="http://schemas.openxmlformats.org/markup-compatibility/2006" xmlns:a14="http://schemas.microsoft.com/office/drawing/2010/main">
        <mc:Choice Requires="a14">
          <p:sp>
            <p:nvSpPr>
              <p:cNvPr id="72" name="矩形 71"/>
              <p:cNvSpPr/>
              <p:nvPr/>
            </p:nvSpPr>
            <p:spPr>
              <a:xfrm>
                <a:off x="8204173" y="2303144"/>
                <a:ext cx="3675089" cy="923330"/>
              </a:xfrm>
              <a:prstGeom prst="rect">
                <a:avLst/>
              </a:prstGeom>
            </p:spPr>
            <p:txBody>
              <a:bodyPr wrap="square">
                <a:spAutoFit/>
              </a:bodyPr>
              <a:lstStyle/>
              <a:p>
                <a:pPr algn="just"/>
                <a:r>
                  <a:rPr lang="en-US" altLang="zh-CN" dirty="0" smtClean="0">
                    <a:latin typeface="微软雅黑" panose="020B0503020204020204" pitchFamily="34" charset="-122"/>
                    <a:ea typeface="微软雅黑" panose="020B0503020204020204" pitchFamily="34" charset="-122"/>
                    <a:cs typeface="Times New Roman" panose="02020603050405020304" pitchFamily="18" charset="0"/>
                  </a:rPr>
                  <a:t>Chebyshev polynomial</a:t>
                </a:r>
                <a:r>
                  <a:rPr lang="zh-CN" altLang="en-US" dirty="0">
                    <a:latin typeface="微软雅黑" panose="020B0503020204020204" pitchFamily="34" charset="-122"/>
                    <a:ea typeface="微软雅黑" panose="020B0503020204020204" pitchFamily="34" charset="-122"/>
                  </a:rPr>
                  <a:t>定义</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14:m>
                  <m:oMathPara xmlns:m="http://schemas.openxmlformats.org/officeDocument/2006/math">
                    <m:oMathParaPr>
                      <m:jc m:val="left"/>
                    </m:oMathParaPr>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𝑇</m:t>
                          </m:r>
                        </m:e>
                        <m:sub>
                          <m:r>
                            <a:rPr lang="en-US" altLang="zh-CN" i="1">
                              <a:latin typeface="Cambria Math" panose="02040503050406030204" pitchFamily="18" charset="0"/>
                              <a:ea typeface="Cambria Math" panose="02040503050406030204" pitchFamily="18" charset="0"/>
                            </a:rPr>
                            <m:t>0</m:t>
                          </m:r>
                        </m:sub>
                      </m:sSub>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𝑥</m:t>
                          </m:r>
                        </m:e>
                      </m:d>
                      <m:r>
                        <a:rPr lang="en-US" altLang="zh-CN" i="1">
                          <a:latin typeface="Cambria Math" panose="02040503050406030204" pitchFamily="18" charset="0"/>
                          <a:ea typeface="Cambria Math" panose="02040503050406030204" pitchFamily="18" charset="0"/>
                        </a:rPr>
                        <m:t>=1,</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𝑇</m:t>
                          </m:r>
                        </m:e>
                        <m:sub>
                          <m:r>
                            <a:rPr lang="en-US" altLang="zh-CN" i="1">
                              <a:latin typeface="Cambria Math" panose="02040503050406030204" pitchFamily="18" charset="0"/>
                              <a:ea typeface="Cambria Math" panose="02040503050406030204" pitchFamily="18" charset="0"/>
                            </a:rPr>
                            <m:t>1</m:t>
                          </m:r>
                        </m:sub>
                      </m:sSub>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𝑥</m:t>
                          </m:r>
                        </m:e>
                      </m:d>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𝑥</m:t>
                      </m:r>
                      <m:r>
                        <a:rPr lang="en-US" altLang="zh-CN" i="1">
                          <a:latin typeface="Cambria Math" panose="02040503050406030204" pitchFamily="18" charset="0"/>
                          <a:ea typeface="Cambria Math" panose="02040503050406030204" pitchFamily="18" charset="0"/>
                        </a:rPr>
                        <m:t>,</m:t>
                      </m:r>
                    </m:oMath>
                  </m:oMathPara>
                </a14:m>
                <a:endParaRPr lang="en-US" altLang="zh-CN" i="1" dirty="0" smtClean="0">
                  <a:latin typeface="微软雅黑" panose="020B0503020204020204" pitchFamily="34" charset="-122"/>
                  <a:ea typeface="微软雅黑" panose="020B0503020204020204" pitchFamily="34" charset="-122"/>
                </a:endParaRPr>
              </a:p>
              <a:p>
                <a:pPr algn="just"/>
                <a14:m>
                  <m:oMathPara xmlns:m="http://schemas.openxmlformats.org/officeDocument/2006/math">
                    <m:oMathParaPr>
                      <m:jc m:val="left"/>
                    </m:oMathParaPr>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𝑇</m:t>
                          </m:r>
                        </m:e>
                        <m:sub>
                          <m:r>
                            <a:rPr lang="en-US" altLang="zh-CN" i="1">
                              <a:latin typeface="Cambria Math" panose="02040503050406030204" pitchFamily="18" charset="0"/>
                              <a:ea typeface="Cambria Math" panose="02040503050406030204" pitchFamily="18" charset="0"/>
                            </a:rPr>
                            <m:t>𝑘</m:t>
                          </m:r>
                        </m:sub>
                      </m:sSub>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𝑥</m:t>
                          </m:r>
                        </m:e>
                      </m:d>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2</m:t>
                          </m:r>
                          <m:r>
                            <a:rPr lang="en-US" altLang="zh-CN" i="1">
                              <a:latin typeface="Cambria Math" panose="02040503050406030204" pitchFamily="18" charset="0"/>
                              <a:ea typeface="Cambria Math" panose="02040503050406030204" pitchFamily="18" charset="0"/>
                            </a:rPr>
                            <m:t>𝑥𝑇</m:t>
                          </m:r>
                        </m:e>
                        <m:sub>
                          <m:r>
                            <a:rPr lang="en-US" altLang="zh-CN" i="1">
                              <a:latin typeface="Cambria Math" panose="02040503050406030204" pitchFamily="18" charset="0"/>
                              <a:ea typeface="Cambria Math" panose="02040503050406030204" pitchFamily="18" charset="0"/>
                            </a:rPr>
                            <m:t>𝑘</m:t>
                          </m:r>
                          <m:r>
                            <a:rPr lang="en-US" altLang="zh-CN" i="1">
                              <a:latin typeface="Cambria Math" panose="02040503050406030204" pitchFamily="18" charset="0"/>
                              <a:ea typeface="Cambria Math" panose="02040503050406030204" pitchFamily="18" charset="0"/>
                            </a:rPr>
                            <m:t>−1</m:t>
                          </m:r>
                        </m:sub>
                      </m:sSub>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𝑥</m:t>
                          </m:r>
                        </m:e>
                      </m:d>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𝑇</m:t>
                          </m:r>
                        </m:e>
                        <m:sub>
                          <m:r>
                            <a:rPr lang="en-US" altLang="zh-CN" i="1">
                              <a:latin typeface="Cambria Math" panose="02040503050406030204" pitchFamily="18" charset="0"/>
                              <a:ea typeface="Cambria Math" panose="02040503050406030204" pitchFamily="18" charset="0"/>
                            </a:rPr>
                            <m:t>𝑘</m:t>
                          </m:r>
                          <m:r>
                            <a:rPr lang="en-US" altLang="zh-CN" i="1">
                              <a:latin typeface="Cambria Math" panose="02040503050406030204" pitchFamily="18" charset="0"/>
                              <a:ea typeface="Cambria Math" panose="02040503050406030204" pitchFamily="18" charset="0"/>
                            </a:rPr>
                            <m:t>−2</m:t>
                          </m:r>
                        </m:sub>
                      </m:sSub>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𝑥</m:t>
                          </m:r>
                        </m:e>
                      </m:d>
                      <m:r>
                        <a:rPr lang="en-US" altLang="zh-CN" i="1">
                          <a:latin typeface="Cambria Math" panose="02040503050406030204" pitchFamily="18" charset="0"/>
                          <a:ea typeface="Cambria Math" panose="02040503050406030204" pitchFamily="18" charset="0"/>
                        </a:rPr>
                        <m:t>.</m:t>
                      </m:r>
                    </m:oMath>
                  </m:oMathPara>
                </a14:m>
                <a:endParaRPr lang="en-US" altLang="zh-CN" dirty="0">
                  <a:latin typeface="微软雅黑" panose="020B0503020204020204" pitchFamily="34" charset="-122"/>
                  <a:ea typeface="微软雅黑" panose="020B0503020204020204" pitchFamily="34" charset="-122"/>
                </a:endParaRPr>
              </a:p>
            </p:txBody>
          </p:sp>
        </mc:Choice>
        <mc:Fallback xmlns="">
          <p:sp>
            <p:nvSpPr>
              <p:cNvPr id="72" name="矩形 71"/>
              <p:cNvSpPr>
                <a:spLocks noRot="1" noChangeAspect="1" noMove="1" noResize="1" noEditPoints="1" noAdjustHandles="1" noChangeArrowheads="1" noChangeShapeType="1" noTextEdit="1"/>
              </p:cNvSpPr>
              <p:nvPr/>
            </p:nvSpPr>
            <p:spPr>
              <a:xfrm>
                <a:off x="8204173" y="2303144"/>
                <a:ext cx="3675089" cy="923330"/>
              </a:xfrm>
              <a:prstGeom prst="rect">
                <a:avLst/>
              </a:prstGeom>
              <a:blipFill rotWithShape="0">
                <a:blip r:embed="rId11"/>
                <a:stretch>
                  <a:fillRect l="-1493" t="-3974"/>
                </a:stretch>
              </a:blipFill>
            </p:spPr>
            <p:txBody>
              <a:bodyPr/>
              <a:lstStyle/>
              <a:p>
                <a:r>
                  <a:rPr lang="zh-CN" altLang="en-US">
                    <a:noFill/>
                  </a:rPr>
                  <a:t> </a:t>
                </a:r>
              </a:p>
            </p:txBody>
          </p:sp>
        </mc:Fallback>
      </mc:AlternateContent>
      <p:cxnSp>
        <p:nvCxnSpPr>
          <p:cNvPr id="5" name="直接箭头连接符 4"/>
          <p:cNvCxnSpPr/>
          <p:nvPr/>
        </p:nvCxnSpPr>
        <p:spPr>
          <a:xfrm flipH="1">
            <a:off x="3276207" y="2607071"/>
            <a:ext cx="872955" cy="107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文本框 6"/>
          <p:cNvSpPr txBox="1"/>
          <p:nvPr/>
        </p:nvSpPr>
        <p:spPr>
          <a:xfrm>
            <a:off x="1702177" y="2431192"/>
            <a:ext cx="1585809" cy="400110"/>
          </a:xfrm>
          <a:prstGeom prst="rect">
            <a:avLst/>
          </a:prstGeom>
          <a:noFill/>
        </p:spPr>
        <p:txBody>
          <a:bodyPr wrap="square" rtlCol="0">
            <a:spAutoFit/>
          </a:bodyPr>
          <a:lstStyle/>
          <a:p>
            <a:r>
              <a:rPr lang="zh-CN" altLang="en-US" sz="2000" dirty="0" smtClean="0">
                <a:solidFill>
                  <a:srgbClr val="FF0000"/>
                </a:solidFill>
                <a:latin typeface="微软雅黑" panose="020B0503020204020204" pitchFamily="34" charset="-122"/>
                <a:ea typeface="微软雅黑" panose="020B0503020204020204" pitchFamily="34" charset="-122"/>
              </a:rPr>
              <a:t>体现局部性</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
        <p:nvSpPr>
          <p:cNvPr id="8" name="左大括号 7"/>
          <p:cNvSpPr/>
          <p:nvPr/>
        </p:nvSpPr>
        <p:spPr>
          <a:xfrm>
            <a:off x="3525398" y="4147780"/>
            <a:ext cx="566027" cy="92483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9" name="文本框 8"/>
          <p:cNvSpPr txBox="1"/>
          <p:nvPr/>
        </p:nvSpPr>
        <p:spPr>
          <a:xfrm>
            <a:off x="2194079" y="4410144"/>
            <a:ext cx="1366928" cy="400110"/>
          </a:xfrm>
          <a:prstGeom prst="rect">
            <a:avLst/>
          </a:prstGeom>
          <a:noFill/>
        </p:spPr>
        <p:txBody>
          <a:bodyPr wrap="square" rtlCol="0">
            <a:spAutoFit/>
          </a:bodyPr>
          <a:lstStyle/>
          <a:p>
            <a:r>
              <a:rPr lang="zh-CN" altLang="en-US" sz="2000" dirty="0" smtClean="0">
                <a:solidFill>
                  <a:srgbClr val="FF0000"/>
                </a:solidFill>
                <a:latin typeface="微软雅黑" panose="020B0503020204020204" pitchFamily="34" charset="-122"/>
                <a:ea typeface="微软雅黑" panose="020B0503020204020204" pitchFamily="34" charset="-122"/>
              </a:rPr>
              <a:t>优化参数</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3980423101"/>
      </p:ext>
    </p:extLst>
  </p:cSld>
  <p:clrMapOvr>
    <a:masterClrMapping/>
  </p:clrMapOvr>
  <p:transition spd="slow" advTm="13594">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1500">
                <a:solidFill>
                  <a:schemeClr val="bg1"/>
                </a:solidFill>
                <a:latin typeface="Impact" panose="020B0806030902050204" pitchFamily="34" charset="0"/>
              </a:rPr>
              <a:t>3</a:t>
            </a:r>
            <a:endParaRPr lang="zh-CN" altLang="en-US" sz="11500">
              <a:solidFill>
                <a:schemeClr val="bg1"/>
              </a:solidFill>
              <a:latin typeface="Impact" panose="020B0806030902050204"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部分</a:t>
            </a:r>
          </a:p>
        </p:txBody>
      </p:sp>
      <p:sp>
        <p:nvSpPr>
          <p:cNvPr id="8" name="文本框 7"/>
          <p:cNvSpPr txBox="1">
            <a:spLocks noChangeArrowheads="1"/>
          </p:cNvSpPr>
          <p:nvPr/>
        </p:nvSpPr>
        <p:spPr bwMode="auto">
          <a:xfrm>
            <a:off x="4838025" y="3619133"/>
            <a:ext cx="737381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800" b="1" dirty="0" smtClean="0">
                <a:solidFill>
                  <a:schemeClr val="bg1"/>
                </a:solidFill>
                <a:latin typeface="微软雅黑" panose="020B0503020204020204" pitchFamily="34" charset="-122"/>
                <a:ea typeface="微软雅黑" panose="020B0503020204020204" pitchFamily="34" charset="-122"/>
              </a:rPr>
              <a:t>主要</a:t>
            </a:r>
            <a:r>
              <a:rPr lang="zh-CN" altLang="en-US" sz="4800" b="1" dirty="0">
                <a:solidFill>
                  <a:schemeClr val="bg1"/>
                </a:solidFill>
                <a:latin typeface="微软雅黑" panose="020B0503020204020204" pitchFamily="34" charset="-122"/>
                <a:ea typeface="微软雅黑" panose="020B0503020204020204" pitchFamily="34" charset="-122"/>
              </a:rPr>
              <a:t>研究</a:t>
            </a:r>
            <a:r>
              <a:rPr lang="zh-CN" altLang="en-US" sz="4800" b="1" dirty="0" smtClean="0">
                <a:solidFill>
                  <a:schemeClr val="bg1"/>
                </a:solidFill>
                <a:latin typeface="微软雅黑" panose="020B0503020204020204" pitchFamily="34" charset="-122"/>
                <a:ea typeface="微软雅黑" panose="020B0503020204020204" pitchFamily="34" charset="-122"/>
              </a:rPr>
              <a:t>内容及研究目标</a:t>
            </a:r>
            <a:endParaRPr lang="en-US" altLang="zh-CN" sz="4800" b="1" dirty="0">
              <a:solidFill>
                <a:schemeClr val="bg1"/>
              </a:solidFill>
              <a:latin typeface="微软雅黑" panose="020B0503020204020204" pitchFamily="34" charset="-122"/>
              <a:ea typeface="微软雅黑" panose="020B0503020204020204" pitchFamily="34" charset="-122"/>
            </a:endParaRPr>
          </a:p>
        </p:txBody>
      </p:sp>
      <p:pic>
        <p:nvPicPr>
          <p:cNvPr id="9" name="Picture 2" descr="标志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07160" y="5764212"/>
            <a:ext cx="738187"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advTm="3130">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4544704" y="254000"/>
            <a:ext cx="7647296"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p:nvPr/>
        </p:nvGrpSpPr>
        <p:grpSpPr bwMode="auto">
          <a:xfrm>
            <a:off x="435926" y="96653"/>
            <a:ext cx="4327143" cy="585788"/>
            <a:chOff x="409329" y="82976"/>
            <a:chExt cx="4326625" cy="584775"/>
          </a:xfrm>
        </p:grpSpPr>
        <p:sp>
          <p:nvSpPr>
            <p:cNvPr id="9293" name="文本框 12"/>
            <p:cNvSpPr txBox="1">
              <a:spLocks noChangeArrowheads="1"/>
            </p:cNvSpPr>
            <p:nvPr/>
          </p:nvSpPr>
          <p:spPr bwMode="auto">
            <a:xfrm>
              <a:off x="409329" y="122358"/>
              <a:ext cx="4326625"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dirty="0" smtClean="0">
                  <a:solidFill>
                    <a:srgbClr val="044875"/>
                  </a:solidFill>
                  <a:latin typeface="微软雅黑" panose="020B0503020204020204" pitchFamily="34" charset="-122"/>
                  <a:ea typeface="微软雅黑" panose="020B0503020204020204" pitchFamily="34" charset="-122"/>
                </a:rPr>
                <a:t>     主要研究内容及目标</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51544" y="82976"/>
              <a:ext cx="723813" cy="584775"/>
            </a:xfrm>
            <a:prstGeom prst="rect">
              <a:avLst/>
            </a:prstGeom>
            <a:noFill/>
          </p:spPr>
          <p:txBody>
            <a:bodyPr>
              <a:spAutoFit/>
            </a:bodyPr>
            <a:lstStyle/>
            <a:p>
              <a:pPr algn="ctr" eaLnBrk="1" fontAlgn="auto" hangingPunct="1">
                <a:spcBef>
                  <a:spcPts val="0"/>
                </a:spcBef>
                <a:spcAft>
                  <a:spcPts val="0"/>
                </a:spcAft>
                <a:defRPr/>
              </a:pPr>
              <a:r>
                <a:rPr lang="en-US" altLang="zh-CN" sz="3200" dirty="0" smtClean="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70" name="Picture 2" descr="标志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84581" y="6140450"/>
            <a:ext cx="738187"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7" name="文本框 96"/>
          <p:cNvSpPr txBox="1"/>
          <p:nvPr/>
        </p:nvSpPr>
        <p:spPr>
          <a:xfrm>
            <a:off x="6755338" y="3341677"/>
            <a:ext cx="4435418" cy="892552"/>
          </a:xfrm>
          <a:prstGeom prst="rect">
            <a:avLst/>
          </a:prstGeom>
          <a:solidFill>
            <a:schemeClr val="accent5">
              <a:lumMod val="20000"/>
              <a:lumOff val="80000"/>
            </a:schemeClr>
          </a:solidFill>
        </p:spPr>
        <p:txBody>
          <a:bodyPr wrap="square" rtlCol="0">
            <a:spAutoFit/>
          </a:bodyPr>
          <a:lstStyle/>
          <a:p>
            <a:pPr algn="ctr"/>
            <a:r>
              <a:rPr lang="zh-CN" altLang="en-US" sz="2000" b="1" dirty="0" smtClean="0">
                <a:solidFill>
                  <a:srgbClr val="0070C0"/>
                </a:solidFill>
                <a:latin typeface="微软雅黑" panose="020B0503020204020204" pitchFamily="34" charset="-122"/>
                <a:ea typeface="微软雅黑" panose="020B0503020204020204" pitchFamily="34" charset="-122"/>
              </a:rPr>
              <a:t>内容二</a:t>
            </a:r>
            <a:endParaRPr lang="en-US" altLang="zh-CN" sz="2000" b="1" dirty="0" smtClean="0">
              <a:solidFill>
                <a:srgbClr val="0070C0"/>
              </a:solidFill>
              <a:latin typeface="微软雅黑" panose="020B0503020204020204" pitchFamily="34" charset="-122"/>
              <a:ea typeface="微软雅黑" panose="020B0503020204020204" pitchFamily="34" charset="-122"/>
            </a:endParaRPr>
          </a:p>
          <a:p>
            <a:pPr algn="ctr"/>
            <a:r>
              <a:rPr lang="zh-CN" altLang="en-US" sz="1600" dirty="0" smtClean="0">
                <a:solidFill>
                  <a:srgbClr val="FF0000"/>
                </a:solidFill>
                <a:latin typeface="微软雅黑" panose="020B0503020204020204" pitchFamily="34" charset="-122"/>
                <a:ea typeface="微软雅黑" panose="020B0503020204020204" pitchFamily="34" charset="-122"/>
              </a:rPr>
              <a:t>不同</a:t>
            </a:r>
            <a:r>
              <a:rPr lang="zh-CN" altLang="en-US" sz="1600" dirty="0">
                <a:solidFill>
                  <a:srgbClr val="FF0000"/>
                </a:solidFill>
                <a:latin typeface="微软雅黑" panose="020B0503020204020204" pitchFamily="34" charset="-122"/>
                <a:ea typeface="微软雅黑" panose="020B0503020204020204" pitchFamily="34" charset="-122"/>
              </a:rPr>
              <a:t>多项式的图卷积</a:t>
            </a:r>
            <a:r>
              <a:rPr lang="zh-CN" altLang="en-US" sz="1600" dirty="0" smtClean="0">
                <a:solidFill>
                  <a:srgbClr val="FF0000"/>
                </a:solidFill>
                <a:latin typeface="微软雅黑" panose="020B0503020204020204" pitchFamily="34" charset="-122"/>
                <a:ea typeface="微软雅黑" panose="020B0503020204020204" pitchFamily="34" charset="-122"/>
              </a:rPr>
              <a:t>神经网络</a:t>
            </a:r>
            <a:endParaRPr lang="en-US" altLang="zh-CN" sz="1600" dirty="0" smtClean="0">
              <a:solidFill>
                <a:srgbClr val="FF0000"/>
              </a:solidFill>
              <a:latin typeface="微软雅黑" panose="020B0503020204020204" pitchFamily="34" charset="-122"/>
              <a:ea typeface="微软雅黑" panose="020B0503020204020204" pitchFamily="34" charset="-122"/>
            </a:endParaRPr>
          </a:p>
          <a:p>
            <a:pPr marL="285750" indent="-285750" algn="ctr">
              <a:buFont typeface="Wingdings" panose="05000000000000000000" pitchFamily="2" charset="2"/>
              <a:buChar char="Ø"/>
            </a:pPr>
            <a:r>
              <a:rPr lang="en-US" altLang="zh-CN" sz="1600" dirty="0" smtClean="0">
                <a:solidFill>
                  <a:srgbClr val="FF0000"/>
                </a:solidFill>
                <a:latin typeface="微软雅黑" panose="020B0503020204020204" pitchFamily="34" charset="-122"/>
                <a:ea typeface="微软雅黑" panose="020B0503020204020204" pitchFamily="34" charset="-122"/>
              </a:rPr>
              <a:t>PGCN</a:t>
            </a:r>
          </a:p>
        </p:txBody>
      </p:sp>
      <p:sp>
        <p:nvSpPr>
          <p:cNvPr id="20" name="文本框 19"/>
          <p:cNvSpPr txBox="1"/>
          <p:nvPr/>
        </p:nvSpPr>
        <p:spPr>
          <a:xfrm>
            <a:off x="1195954" y="3389219"/>
            <a:ext cx="4023746" cy="1692771"/>
          </a:xfrm>
          <a:prstGeom prst="rect">
            <a:avLst/>
          </a:prstGeom>
          <a:solidFill>
            <a:schemeClr val="accent5">
              <a:lumMod val="20000"/>
              <a:lumOff val="80000"/>
            </a:schemeClr>
          </a:solidFill>
        </p:spPr>
        <p:txBody>
          <a:bodyPr wrap="square" rtlCol="0">
            <a:spAutoFit/>
          </a:bodyPr>
          <a:lstStyle/>
          <a:p>
            <a:pPr algn="ctr"/>
            <a:r>
              <a:rPr lang="zh-CN" altLang="en-US" sz="2000" b="1" dirty="0" smtClean="0">
                <a:solidFill>
                  <a:srgbClr val="0070C0"/>
                </a:solidFill>
                <a:latin typeface="微软雅黑" panose="020B0503020204020204" pitchFamily="34" charset="-122"/>
                <a:ea typeface="微软雅黑" panose="020B0503020204020204" pitchFamily="34" charset="-122"/>
              </a:rPr>
              <a:t>内容一</a:t>
            </a:r>
            <a:endParaRPr lang="en-US" altLang="zh-CN" sz="2000" b="1" dirty="0" smtClean="0">
              <a:solidFill>
                <a:srgbClr val="0070C0"/>
              </a:solidFill>
              <a:latin typeface="微软雅黑" panose="020B0503020204020204" pitchFamily="34" charset="-122"/>
              <a:ea typeface="微软雅黑" panose="020B0503020204020204" pitchFamily="34" charset="-122"/>
            </a:endParaRPr>
          </a:p>
          <a:p>
            <a:pPr algn="ctr"/>
            <a:r>
              <a:rPr lang="zh-CN" altLang="en-US" sz="1600" dirty="0" smtClean="0">
                <a:solidFill>
                  <a:srgbClr val="FF0000"/>
                </a:solidFill>
                <a:latin typeface="微软雅黑" panose="020B0503020204020204" pitchFamily="34" charset="-122"/>
                <a:ea typeface="微软雅黑" panose="020B0503020204020204" pitchFamily="34" charset="-122"/>
              </a:rPr>
              <a:t>不同</a:t>
            </a:r>
            <a:r>
              <a:rPr lang="zh-CN" altLang="en-US" sz="1600" dirty="0">
                <a:solidFill>
                  <a:srgbClr val="FF0000"/>
                </a:solidFill>
                <a:latin typeface="微软雅黑" panose="020B0503020204020204" pitchFamily="34" charset="-122"/>
                <a:ea typeface="微软雅黑" panose="020B0503020204020204" pitchFamily="34" charset="-122"/>
              </a:rPr>
              <a:t>流形的图卷积</a:t>
            </a:r>
            <a:r>
              <a:rPr lang="zh-CN" altLang="en-US" sz="1600" dirty="0" smtClean="0">
                <a:solidFill>
                  <a:srgbClr val="FF0000"/>
                </a:solidFill>
                <a:latin typeface="微软雅黑" panose="020B0503020204020204" pitchFamily="34" charset="-122"/>
                <a:ea typeface="微软雅黑" panose="020B0503020204020204" pitchFamily="34" charset="-122"/>
              </a:rPr>
              <a:t>神经网络</a:t>
            </a:r>
            <a:endParaRPr lang="en-US" altLang="zh-CN" sz="1600" dirty="0" smtClean="0">
              <a:solidFill>
                <a:srgbClr val="FF0000"/>
              </a:solidFill>
              <a:latin typeface="微软雅黑" panose="020B0503020204020204" pitchFamily="34" charset="-122"/>
              <a:ea typeface="微软雅黑" panose="020B0503020204020204" pitchFamily="34" charset="-122"/>
            </a:endParaRPr>
          </a:p>
          <a:p>
            <a:pPr marL="342900" indent="-342900" algn="ctr">
              <a:buFont typeface="Wingdings" panose="05000000000000000000" pitchFamily="2" charset="2"/>
              <a:buChar char="Ø"/>
            </a:pPr>
            <a:r>
              <a:rPr lang="en-US" altLang="zh-CN" sz="1600" dirty="0">
                <a:solidFill>
                  <a:srgbClr val="FF0000"/>
                </a:solidFill>
                <a:latin typeface="微软雅黑" panose="020B0503020204020204" pitchFamily="34" charset="-122"/>
                <a:ea typeface="微软雅黑" panose="020B0503020204020204" pitchFamily="34" charset="-122"/>
              </a:rPr>
              <a:t>Two-order GCN</a:t>
            </a:r>
          </a:p>
          <a:p>
            <a:pPr marL="342900" indent="-342900" algn="ctr">
              <a:buFont typeface="Wingdings" panose="05000000000000000000" pitchFamily="2" charset="2"/>
              <a:buChar char="Ø"/>
            </a:pPr>
            <a:r>
              <a:rPr lang="en-US" altLang="zh-CN" sz="1600" dirty="0">
                <a:solidFill>
                  <a:srgbClr val="FF0000"/>
                </a:solidFill>
                <a:latin typeface="微软雅黑" panose="020B0503020204020204" pitchFamily="34" charset="-122"/>
                <a:ea typeface="微软雅黑" panose="020B0503020204020204" pitchFamily="34" charset="-122"/>
              </a:rPr>
              <a:t>Hessian GCN</a:t>
            </a:r>
          </a:p>
          <a:p>
            <a:pPr marL="342900" indent="-342900" algn="ctr">
              <a:buFont typeface="Wingdings" panose="05000000000000000000" pitchFamily="2" charset="2"/>
              <a:buChar char="Ø"/>
            </a:pPr>
            <a:r>
              <a:rPr lang="en-US" altLang="zh-CN" sz="1600" dirty="0">
                <a:solidFill>
                  <a:srgbClr val="FF0000"/>
                </a:solidFill>
                <a:latin typeface="微软雅黑" panose="020B0503020204020204" pitchFamily="34" charset="-122"/>
                <a:ea typeface="微软雅黑" panose="020B0503020204020204" pitchFamily="34" charset="-122"/>
              </a:rPr>
              <a:t>p-Laplacian GCN  </a:t>
            </a:r>
          </a:p>
          <a:p>
            <a:pPr marL="342900" indent="-342900" algn="ctr">
              <a:buFont typeface="Wingdings" panose="05000000000000000000" pitchFamily="2" charset="2"/>
              <a:buChar char="Ø"/>
            </a:pPr>
            <a:r>
              <a:rPr lang="en-US" altLang="zh-CN" sz="1600" dirty="0" smtClean="0">
                <a:solidFill>
                  <a:srgbClr val="FF0000"/>
                </a:solidFill>
                <a:latin typeface="微软雅黑" panose="020B0503020204020204" pitchFamily="34" charset="-122"/>
                <a:ea typeface="微软雅黑" panose="020B0503020204020204" pitchFamily="34" charset="-122"/>
              </a:rPr>
              <a:t>Hypergraph </a:t>
            </a:r>
            <a:r>
              <a:rPr lang="en-US" altLang="zh-CN" sz="1600" dirty="0">
                <a:solidFill>
                  <a:srgbClr val="FF0000"/>
                </a:solidFill>
                <a:latin typeface="微软雅黑" panose="020B0503020204020204" pitchFamily="34" charset="-122"/>
                <a:ea typeface="微软雅黑" panose="020B0503020204020204" pitchFamily="34" charset="-122"/>
              </a:rPr>
              <a:t>p-Laplacian  </a:t>
            </a:r>
            <a:r>
              <a:rPr lang="en-US" altLang="zh-CN" sz="1600" dirty="0" smtClean="0">
                <a:solidFill>
                  <a:srgbClr val="FF0000"/>
                </a:solidFill>
                <a:latin typeface="微软雅黑" panose="020B0503020204020204" pitchFamily="34" charset="-122"/>
                <a:ea typeface="微软雅黑" panose="020B0503020204020204" pitchFamily="34" charset="-122"/>
              </a:rPr>
              <a:t>GCN</a:t>
            </a:r>
            <a:endParaRPr lang="en-US" altLang="zh-CN" sz="1600" dirty="0">
              <a:solidFill>
                <a:srgbClr val="FF0000"/>
              </a:solidFill>
              <a:latin typeface="微软雅黑" panose="020B0503020204020204" pitchFamily="34" charset="-122"/>
              <a:ea typeface="微软雅黑" panose="020B0503020204020204" pitchFamily="34" charset="-122"/>
            </a:endParaRPr>
          </a:p>
        </p:txBody>
      </p:sp>
      <p:sp>
        <p:nvSpPr>
          <p:cNvPr id="21" name="Freeform 9"/>
          <p:cNvSpPr>
            <a:spLocks noEditPoints="1"/>
          </p:cNvSpPr>
          <p:nvPr/>
        </p:nvSpPr>
        <p:spPr bwMode="auto">
          <a:xfrm>
            <a:off x="2089267" y="1486676"/>
            <a:ext cx="1618564" cy="1642433"/>
          </a:xfrm>
          <a:custGeom>
            <a:avLst/>
            <a:gdLst>
              <a:gd name="T0" fmla="*/ 118 w 126"/>
              <a:gd name="T1" fmla="*/ 0 h 117"/>
              <a:gd name="T2" fmla="*/ 126 w 126"/>
              <a:gd name="T3" fmla="*/ 78 h 117"/>
              <a:gd name="T4" fmla="*/ 113 w 126"/>
              <a:gd name="T5" fmla="*/ 86 h 117"/>
              <a:gd name="T6" fmla="*/ 116 w 126"/>
              <a:gd name="T7" fmla="*/ 77 h 117"/>
              <a:gd name="T8" fmla="*/ 10 w 126"/>
              <a:gd name="T9" fmla="*/ 8 h 117"/>
              <a:gd name="T10" fmla="*/ 48 w 126"/>
              <a:gd name="T11" fmla="*/ 77 h 117"/>
              <a:gd name="T12" fmla="*/ 55 w 126"/>
              <a:gd name="T13" fmla="*/ 86 h 117"/>
              <a:gd name="T14" fmla="*/ 0 w 126"/>
              <a:gd name="T15" fmla="*/ 78 h 117"/>
              <a:gd name="T16" fmla="*/ 8 w 126"/>
              <a:gd name="T17" fmla="*/ 0 h 117"/>
              <a:gd name="T18" fmla="*/ 86 w 126"/>
              <a:gd name="T19" fmla="*/ 48 h 117"/>
              <a:gd name="T20" fmla="*/ 111 w 126"/>
              <a:gd name="T21" fmla="*/ 46 h 117"/>
              <a:gd name="T22" fmla="*/ 86 w 126"/>
              <a:gd name="T23" fmla="*/ 39 h 117"/>
              <a:gd name="T24" fmla="*/ 111 w 126"/>
              <a:gd name="T25" fmla="*/ 41 h 117"/>
              <a:gd name="T26" fmla="*/ 86 w 126"/>
              <a:gd name="T27" fmla="*/ 39 h 117"/>
              <a:gd name="T28" fmla="*/ 99 w 126"/>
              <a:gd name="T29" fmla="*/ 32 h 117"/>
              <a:gd name="T30" fmla="*/ 111 w 126"/>
              <a:gd name="T31" fmla="*/ 30 h 117"/>
              <a:gd name="T32" fmla="*/ 99 w 126"/>
              <a:gd name="T33" fmla="*/ 23 h 117"/>
              <a:gd name="T34" fmla="*/ 111 w 126"/>
              <a:gd name="T35" fmla="*/ 25 h 117"/>
              <a:gd name="T36" fmla="*/ 99 w 126"/>
              <a:gd name="T37" fmla="*/ 23 h 117"/>
              <a:gd name="T38" fmla="*/ 99 w 126"/>
              <a:gd name="T39" fmla="*/ 18 h 117"/>
              <a:gd name="T40" fmla="*/ 111 w 126"/>
              <a:gd name="T41" fmla="*/ 16 h 117"/>
              <a:gd name="T42" fmla="*/ 73 w 126"/>
              <a:gd name="T43" fmla="*/ 16 h 117"/>
              <a:gd name="T44" fmla="*/ 95 w 126"/>
              <a:gd name="T45" fmla="*/ 34 h 117"/>
              <a:gd name="T46" fmla="*/ 73 w 126"/>
              <a:gd name="T47" fmla="*/ 16 h 117"/>
              <a:gd name="T48" fmla="*/ 37 w 126"/>
              <a:gd name="T49" fmla="*/ 57 h 117"/>
              <a:gd name="T50" fmla="*/ 31 w 126"/>
              <a:gd name="T51" fmla="*/ 40 h 117"/>
              <a:gd name="T52" fmla="*/ 17 w 126"/>
              <a:gd name="T53" fmla="*/ 39 h 117"/>
              <a:gd name="T54" fmla="*/ 31 w 126"/>
              <a:gd name="T55" fmla="*/ 34 h 117"/>
              <a:gd name="T56" fmla="*/ 42 w 126"/>
              <a:gd name="T57" fmla="*/ 38 h 117"/>
              <a:gd name="T58" fmla="*/ 43 w 126"/>
              <a:gd name="T59" fmla="*/ 39 h 117"/>
              <a:gd name="T60" fmla="*/ 51 w 126"/>
              <a:gd name="T61" fmla="*/ 42 h 117"/>
              <a:gd name="T62" fmla="*/ 53 w 126"/>
              <a:gd name="T63" fmla="*/ 28 h 117"/>
              <a:gd name="T64" fmla="*/ 58 w 126"/>
              <a:gd name="T65" fmla="*/ 31 h 117"/>
              <a:gd name="T66" fmla="*/ 67 w 126"/>
              <a:gd name="T67" fmla="*/ 22 h 117"/>
              <a:gd name="T68" fmla="*/ 55 w 126"/>
              <a:gd name="T69" fmla="*/ 19 h 117"/>
              <a:gd name="T70" fmla="*/ 50 w 126"/>
              <a:gd name="T71" fmla="*/ 24 h 117"/>
              <a:gd name="T72" fmla="*/ 49 w 126"/>
              <a:gd name="T73" fmla="*/ 26 h 117"/>
              <a:gd name="T74" fmla="*/ 45 w 126"/>
              <a:gd name="T75" fmla="*/ 35 h 117"/>
              <a:gd name="T76" fmla="*/ 41 w 126"/>
              <a:gd name="T77" fmla="*/ 31 h 117"/>
              <a:gd name="T78" fmla="*/ 31 w 126"/>
              <a:gd name="T79" fmla="*/ 29 h 117"/>
              <a:gd name="T80" fmla="*/ 22 w 126"/>
              <a:gd name="T81" fmla="*/ 57 h 117"/>
              <a:gd name="T82" fmla="*/ 28 w 126"/>
              <a:gd name="T83" fmla="*/ 44 h 117"/>
              <a:gd name="T84" fmla="*/ 22 w 126"/>
              <a:gd name="T85" fmla="*/ 57 h 117"/>
              <a:gd name="T86" fmla="*/ 63 w 126"/>
              <a:gd name="T87" fmla="*/ 57 h 117"/>
              <a:gd name="T88" fmla="*/ 57 w 126"/>
              <a:gd name="T89" fmla="*/ 32 h 117"/>
              <a:gd name="T90" fmla="*/ 48 w 126"/>
              <a:gd name="T91" fmla="*/ 57 h 117"/>
              <a:gd name="T92" fmla="*/ 54 w 126"/>
              <a:gd name="T93" fmla="*/ 46 h 117"/>
              <a:gd name="T94" fmla="*/ 48 w 126"/>
              <a:gd name="T95" fmla="*/ 57 h 117"/>
              <a:gd name="T96" fmla="*/ 45 w 126"/>
              <a:gd name="T97" fmla="*/ 57 h 117"/>
              <a:gd name="T98" fmla="*/ 39 w 126"/>
              <a:gd name="T99" fmla="*/ 43 h 117"/>
              <a:gd name="T100" fmla="*/ 82 w 126"/>
              <a:gd name="T101" fmla="*/ 67 h 117"/>
              <a:gd name="T102" fmla="*/ 73 w 126"/>
              <a:gd name="T103" fmla="*/ 41 h 117"/>
              <a:gd name="T104" fmla="*/ 61 w 126"/>
              <a:gd name="T105" fmla="*/ 71 h 117"/>
              <a:gd name="T106" fmla="*/ 66 w 126"/>
              <a:gd name="T107" fmla="*/ 93 h 117"/>
              <a:gd name="T108" fmla="*/ 73 w 126"/>
              <a:gd name="T109" fmla="*/ 117 h 117"/>
              <a:gd name="T110" fmla="*/ 101 w 126"/>
              <a:gd name="T111" fmla="*/ 110 h 117"/>
              <a:gd name="T112" fmla="*/ 98 w 126"/>
              <a:gd name="T113" fmla="*/ 66 h 117"/>
              <a:gd name="T114" fmla="*/ 97 w 126"/>
              <a:gd name="T115" fmla="*/ 61 h 117"/>
              <a:gd name="T116" fmla="*/ 89 w 126"/>
              <a:gd name="T117" fmla="*/ 63 h 117"/>
              <a:gd name="T118" fmla="*/ 83 w 126"/>
              <a:gd name="T119" fmla="*/ 58 h 117"/>
              <a:gd name="T120" fmla="*/ 3 w 126"/>
              <a:gd name="T121" fmla="*/ 31 h 117"/>
              <a:gd name="T122" fmla="*/ 6 w 126"/>
              <a:gd name="T123" fmla="*/ 53 h 117"/>
              <a:gd name="T124" fmla="*/ 3 w 126"/>
              <a:gd name="T125" fmla="*/ 3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6" h="117">
                <a:moveTo>
                  <a:pt x="8" y="0"/>
                </a:moveTo>
                <a:cubicBezTo>
                  <a:pt x="118" y="0"/>
                  <a:pt x="118" y="0"/>
                  <a:pt x="118" y="0"/>
                </a:cubicBezTo>
                <a:cubicBezTo>
                  <a:pt x="123" y="0"/>
                  <a:pt x="126" y="4"/>
                  <a:pt x="126" y="8"/>
                </a:cubicBezTo>
                <a:cubicBezTo>
                  <a:pt x="126" y="78"/>
                  <a:pt x="126" y="78"/>
                  <a:pt x="126" y="78"/>
                </a:cubicBezTo>
                <a:cubicBezTo>
                  <a:pt x="126" y="82"/>
                  <a:pt x="123" y="86"/>
                  <a:pt x="118" y="86"/>
                </a:cubicBezTo>
                <a:cubicBezTo>
                  <a:pt x="113" y="86"/>
                  <a:pt x="113" y="86"/>
                  <a:pt x="113" y="86"/>
                </a:cubicBezTo>
                <a:cubicBezTo>
                  <a:pt x="113" y="83"/>
                  <a:pt x="114" y="80"/>
                  <a:pt x="114" y="77"/>
                </a:cubicBezTo>
                <a:cubicBezTo>
                  <a:pt x="116" y="77"/>
                  <a:pt x="116" y="77"/>
                  <a:pt x="116" y="77"/>
                </a:cubicBezTo>
                <a:cubicBezTo>
                  <a:pt x="116" y="8"/>
                  <a:pt x="116" y="8"/>
                  <a:pt x="116" y="8"/>
                </a:cubicBezTo>
                <a:cubicBezTo>
                  <a:pt x="10" y="8"/>
                  <a:pt x="10" y="8"/>
                  <a:pt x="10" y="8"/>
                </a:cubicBezTo>
                <a:cubicBezTo>
                  <a:pt x="10" y="77"/>
                  <a:pt x="10" y="77"/>
                  <a:pt x="10" y="77"/>
                </a:cubicBezTo>
                <a:cubicBezTo>
                  <a:pt x="48" y="77"/>
                  <a:pt x="48" y="77"/>
                  <a:pt x="48" y="77"/>
                </a:cubicBezTo>
                <a:cubicBezTo>
                  <a:pt x="51" y="81"/>
                  <a:pt x="51" y="81"/>
                  <a:pt x="51" y="81"/>
                </a:cubicBezTo>
                <a:cubicBezTo>
                  <a:pt x="52" y="82"/>
                  <a:pt x="54" y="84"/>
                  <a:pt x="55" y="86"/>
                </a:cubicBezTo>
                <a:cubicBezTo>
                  <a:pt x="8" y="86"/>
                  <a:pt x="8" y="86"/>
                  <a:pt x="8" y="86"/>
                </a:cubicBezTo>
                <a:cubicBezTo>
                  <a:pt x="3" y="86"/>
                  <a:pt x="0" y="82"/>
                  <a:pt x="0" y="78"/>
                </a:cubicBezTo>
                <a:cubicBezTo>
                  <a:pt x="0" y="8"/>
                  <a:pt x="0" y="8"/>
                  <a:pt x="0" y="8"/>
                </a:cubicBezTo>
                <a:cubicBezTo>
                  <a:pt x="0" y="4"/>
                  <a:pt x="3" y="0"/>
                  <a:pt x="8" y="0"/>
                </a:cubicBezTo>
                <a:close/>
                <a:moveTo>
                  <a:pt x="86" y="46"/>
                </a:moveTo>
                <a:cubicBezTo>
                  <a:pt x="86" y="48"/>
                  <a:pt x="86" y="48"/>
                  <a:pt x="86" y="48"/>
                </a:cubicBezTo>
                <a:cubicBezTo>
                  <a:pt x="111" y="48"/>
                  <a:pt x="111" y="48"/>
                  <a:pt x="111" y="48"/>
                </a:cubicBezTo>
                <a:cubicBezTo>
                  <a:pt x="111" y="46"/>
                  <a:pt x="111" y="46"/>
                  <a:pt x="111" y="46"/>
                </a:cubicBezTo>
                <a:cubicBezTo>
                  <a:pt x="86" y="46"/>
                  <a:pt x="86" y="46"/>
                  <a:pt x="86" y="46"/>
                </a:cubicBezTo>
                <a:close/>
                <a:moveTo>
                  <a:pt x="86" y="39"/>
                </a:moveTo>
                <a:cubicBezTo>
                  <a:pt x="86" y="41"/>
                  <a:pt x="86" y="41"/>
                  <a:pt x="86" y="41"/>
                </a:cubicBezTo>
                <a:cubicBezTo>
                  <a:pt x="111" y="41"/>
                  <a:pt x="111" y="41"/>
                  <a:pt x="111" y="41"/>
                </a:cubicBezTo>
                <a:cubicBezTo>
                  <a:pt x="111" y="39"/>
                  <a:pt x="111" y="39"/>
                  <a:pt x="111" y="39"/>
                </a:cubicBezTo>
                <a:cubicBezTo>
                  <a:pt x="86" y="39"/>
                  <a:pt x="86" y="39"/>
                  <a:pt x="86" y="39"/>
                </a:cubicBezTo>
                <a:close/>
                <a:moveTo>
                  <a:pt x="99" y="30"/>
                </a:moveTo>
                <a:cubicBezTo>
                  <a:pt x="99" y="32"/>
                  <a:pt x="99" y="32"/>
                  <a:pt x="99" y="32"/>
                </a:cubicBezTo>
                <a:cubicBezTo>
                  <a:pt x="111" y="32"/>
                  <a:pt x="111" y="32"/>
                  <a:pt x="111" y="32"/>
                </a:cubicBezTo>
                <a:cubicBezTo>
                  <a:pt x="111" y="30"/>
                  <a:pt x="111" y="30"/>
                  <a:pt x="111" y="30"/>
                </a:cubicBezTo>
                <a:cubicBezTo>
                  <a:pt x="99" y="30"/>
                  <a:pt x="99" y="30"/>
                  <a:pt x="99" y="30"/>
                </a:cubicBezTo>
                <a:close/>
                <a:moveTo>
                  <a:pt x="99" y="23"/>
                </a:moveTo>
                <a:cubicBezTo>
                  <a:pt x="99" y="25"/>
                  <a:pt x="99" y="25"/>
                  <a:pt x="99" y="25"/>
                </a:cubicBezTo>
                <a:cubicBezTo>
                  <a:pt x="111" y="25"/>
                  <a:pt x="111" y="25"/>
                  <a:pt x="111" y="25"/>
                </a:cubicBezTo>
                <a:cubicBezTo>
                  <a:pt x="111" y="23"/>
                  <a:pt x="111" y="23"/>
                  <a:pt x="111" y="23"/>
                </a:cubicBezTo>
                <a:cubicBezTo>
                  <a:pt x="99" y="23"/>
                  <a:pt x="99" y="23"/>
                  <a:pt x="99" y="23"/>
                </a:cubicBezTo>
                <a:close/>
                <a:moveTo>
                  <a:pt x="99" y="16"/>
                </a:moveTo>
                <a:cubicBezTo>
                  <a:pt x="99" y="18"/>
                  <a:pt x="99" y="18"/>
                  <a:pt x="99" y="18"/>
                </a:cubicBezTo>
                <a:cubicBezTo>
                  <a:pt x="111" y="18"/>
                  <a:pt x="111" y="18"/>
                  <a:pt x="111" y="18"/>
                </a:cubicBezTo>
                <a:cubicBezTo>
                  <a:pt x="111" y="16"/>
                  <a:pt x="111" y="16"/>
                  <a:pt x="111" y="16"/>
                </a:cubicBezTo>
                <a:cubicBezTo>
                  <a:pt x="99" y="16"/>
                  <a:pt x="99" y="16"/>
                  <a:pt x="99" y="16"/>
                </a:cubicBezTo>
                <a:close/>
                <a:moveTo>
                  <a:pt x="73" y="16"/>
                </a:moveTo>
                <a:cubicBezTo>
                  <a:pt x="73" y="34"/>
                  <a:pt x="73" y="34"/>
                  <a:pt x="73" y="34"/>
                </a:cubicBezTo>
                <a:cubicBezTo>
                  <a:pt x="95" y="34"/>
                  <a:pt x="95" y="34"/>
                  <a:pt x="95" y="34"/>
                </a:cubicBezTo>
                <a:cubicBezTo>
                  <a:pt x="95" y="16"/>
                  <a:pt x="95" y="16"/>
                  <a:pt x="95" y="16"/>
                </a:cubicBezTo>
                <a:cubicBezTo>
                  <a:pt x="73" y="16"/>
                  <a:pt x="73" y="16"/>
                  <a:pt x="73" y="16"/>
                </a:cubicBezTo>
                <a:close/>
                <a:moveTo>
                  <a:pt x="31" y="57"/>
                </a:moveTo>
                <a:cubicBezTo>
                  <a:pt x="37" y="57"/>
                  <a:pt x="37" y="57"/>
                  <a:pt x="37" y="57"/>
                </a:cubicBezTo>
                <a:cubicBezTo>
                  <a:pt x="37" y="40"/>
                  <a:pt x="37" y="40"/>
                  <a:pt x="37" y="40"/>
                </a:cubicBezTo>
                <a:cubicBezTo>
                  <a:pt x="31" y="40"/>
                  <a:pt x="31" y="40"/>
                  <a:pt x="31" y="40"/>
                </a:cubicBezTo>
                <a:cubicBezTo>
                  <a:pt x="31" y="57"/>
                  <a:pt x="31" y="57"/>
                  <a:pt x="31" y="57"/>
                </a:cubicBezTo>
                <a:close/>
                <a:moveTo>
                  <a:pt x="17" y="39"/>
                </a:moveTo>
                <a:cubicBezTo>
                  <a:pt x="19" y="43"/>
                  <a:pt x="19" y="43"/>
                  <a:pt x="19" y="43"/>
                </a:cubicBezTo>
                <a:cubicBezTo>
                  <a:pt x="31" y="34"/>
                  <a:pt x="31" y="34"/>
                  <a:pt x="31" y="34"/>
                </a:cubicBezTo>
                <a:cubicBezTo>
                  <a:pt x="38" y="34"/>
                  <a:pt x="38" y="34"/>
                  <a:pt x="38" y="34"/>
                </a:cubicBezTo>
                <a:cubicBezTo>
                  <a:pt x="42" y="38"/>
                  <a:pt x="42" y="38"/>
                  <a:pt x="42" y="38"/>
                </a:cubicBezTo>
                <a:cubicBezTo>
                  <a:pt x="42" y="39"/>
                  <a:pt x="42" y="39"/>
                  <a:pt x="42" y="39"/>
                </a:cubicBezTo>
                <a:cubicBezTo>
                  <a:pt x="43" y="39"/>
                  <a:pt x="43" y="39"/>
                  <a:pt x="43" y="39"/>
                </a:cubicBezTo>
                <a:cubicBezTo>
                  <a:pt x="48" y="41"/>
                  <a:pt x="48" y="41"/>
                  <a:pt x="48" y="41"/>
                </a:cubicBezTo>
                <a:cubicBezTo>
                  <a:pt x="51" y="42"/>
                  <a:pt x="51" y="42"/>
                  <a:pt x="51" y="42"/>
                </a:cubicBezTo>
                <a:cubicBezTo>
                  <a:pt x="51" y="39"/>
                  <a:pt x="51" y="39"/>
                  <a:pt x="51" y="39"/>
                </a:cubicBezTo>
                <a:cubicBezTo>
                  <a:pt x="53" y="28"/>
                  <a:pt x="53" y="28"/>
                  <a:pt x="53" y="28"/>
                </a:cubicBezTo>
                <a:cubicBezTo>
                  <a:pt x="57" y="27"/>
                  <a:pt x="57" y="27"/>
                  <a:pt x="57" y="27"/>
                </a:cubicBezTo>
                <a:cubicBezTo>
                  <a:pt x="58" y="31"/>
                  <a:pt x="58" y="31"/>
                  <a:pt x="58" y="31"/>
                </a:cubicBezTo>
                <a:cubicBezTo>
                  <a:pt x="62" y="26"/>
                  <a:pt x="62" y="26"/>
                  <a:pt x="62" y="26"/>
                </a:cubicBezTo>
                <a:cubicBezTo>
                  <a:pt x="67" y="22"/>
                  <a:pt x="67" y="22"/>
                  <a:pt x="67" y="22"/>
                </a:cubicBezTo>
                <a:cubicBezTo>
                  <a:pt x="61" y="21"/>
                  <a:pt x="61" y="21"/>
                  <a:pt x="61" y="21"/>
                </a:cubicBezTo>
                <a:cubicBezTo>
                  <a:pt x="55" y="19"/>
                  <a:pt x="55" y="19"/>
                  <a:pt x="55" y="19"/>
                </a:cubicBezTo>
                <a:cubicBezTo>
                  <a:pt x="56" y="23"/>
                  <a:pt x="56" y="23"/>
                  <a:pt x="56" y="23"/>
                </a:cubicBezTo>
                <a:cubicBezTo>
                  <a:pt x="50" y="24"/>
                  <a:pt x="50" y="24"/>
                  <a:pt x="50" y="24"/>
                </a:cubicBezTo>
                <a:cubicBezTo>
                  <a:pt x="49" y="25"/>
                  <a:pt x="49" y="25"/>
                  <a:pt x="49" y="25"/>
                </a:cubicBezTo>
                <a:cubicBezTo>
                  <a:pt x="49" y="26"/>
                  <a:pt x="49" y="26"/>
                  <a:pt x="49" y="26"/>
                </a:cubicBezTo>
                <a:cubicBezTo>
                  <a:pt x="47" y="36"/>
                  <a:pt x="47" y="36"/>
                  <a:pt x="47" y="36"/>
                </a:cubicBezTo>
                <a:cubicBezTo>
                  <a:pt x="45" y="35"/>
                  <a:pt x="45" y="35"/>
                  <a:pt x="45" y="35"/>
                </a:cubicBezTo>
                <a:cubicBezTo>
                  <a:pt x="41" y="31"/>
                  <a:pt x="41" y="31"/>
                  <a:pt x="41" y="31"/>
                </a:cubicBezTo>
                <a:cubicBezTo>
                  <a:pt x="41" y="31"/>
                  <a:pt x="41" y="31"/>
                  <a:pt x="41" y="31"/>
                </a:cubicBezTo>
                <a:cubicBezTo>
                  <a:pt x="40" y="30"/>
                  <a:pt x="40" y="30"/>
                  <a:pt x="40" y="30"/>
                </a:cubicBezTo>
                <a:cubicBezTo>
                  <a:pt x="31" y="29"/>
                  <a:pt x="31" y="29"/>
                  <a:pt x="31" y="29"/>
                </a:cubicBezTo>
                <a:cubicBezTo>
                  <a:pt x="17" y="39"/>
                  <a:pt x="17" y="39"/>
                  <a:pt x="17" y="39"/>
                </a:cubicBezTo>
                <a:close/>
                <a:moveTo>
                  <a:pt x="22" y="57"/>
                </a:moveTo>
                <a:cubicBezTo>
                  <a:pt x="28" y="57"/>
                  <a:pt x="28" y="57"/>
                  <a:pt x="28" y="57"/>
                </a:cubicBezTo>
                <a:cubicBezTo>
                  <a:pt x="28" y="44"/>
                  <a:pt x="28" y="44"/>
                  <a:pt x="28" y="44"/>
                </a:cubicBezTo>
                <a:cubicBezTo>
                  <a:pt x="22" y="44"/>
                  <a:pt x="22" y="44"/>
                  <a:pt x="22" y="44"/>
                </a:cubicBezTo>
                <a:cubicBezTo>
                  <a:pt x="22" y="57"/>
                  <a:pt x="22" y="57"/>
                  <a:pt x="22" y="57"/>
                </a:cubicBezTo>
                <a:close/>
                <a:moveTo>
                  <a:pt x="57" y="57"/>
                </a:moveTo>
                <a:cubicBezTo>
                  <a:pt x="63" y="57"/>
                  <a:pt x="63" y="57"/>
                  <a:pt x="63" y="57"/>
                </a:cubicBezTo>
                <a:cubicBezTo>
                  <a:pt x="63" y="32"/>
                  <a:pt x="63" y="32"/>
                  <a:pt x="63" y="32"/>
                </a:cubicBezTo>
                <a:cubicBezTo>
                  <a:pt x="57" y="32"/>
                  <a:pt x="57" y="32"/>
                  <a:pt x="57" y="32"/>
                </a:cubicBezTo>
                <a:cubicBezTo>
                  <a:pt x="57" y="57"/>
                  <a:pt x="57" y="57"/>
                  <a:pt x="57" y="57"/>
                </a:cubicBezTo>
                <a:close/>
                <a:moveTo>
                  <a:pt x="48" y="57"/>
                </a:moveTo>
                <a:cubicBezTo>
                  <a:pt x="54" y="57"/>
                  <a:pt x="54" y="57"/>
                  <a:pt x="54" y="57"/>
                </a:cubicBezTo>
                <a:cubicBezTo>
                  <a:pt x="54" y="46"/>
                  <a:pt x="54" y="46"/>
                  <a:pt x="54" y="46"/>
                </a:cubicBezTo>
                <a:cubicBezTo>
                  <a:pt x="48" y="46"/>
                  <a:pt x="48" y="46"/>
                  <a:pt x="48" y="46"/>
                </a:cubicBezTo>
                <a:cubicBezTo>
                  <a:pt x="48" y="57"/>
                  <a:pt x="48" y="57"/>
                  <a:pt x="48" y="57"/>
                </a:cubicBezTo>
                <a:close/>
                <a:moveTo>
                  <a:pt x="39" y="57"/>
                </a:moveTo>
                <a:cubicBezTo>
                  <a:pt x="45" y="57"/>
                  <a:pt x="45" y="57"/>
                  <a:pt x="45" y="57"/>
                </a:cubicBezTo>
                <a:cubicBezTo>
                  <a:pt x="45" y="43"/>
                  <a:pt x="45" y="43"/>
                  <a:pt x="45" y="43"/>
                </a:cubicBezTo>
                <a:cubicBezTo>
                  <a:pt x="39" y="43"/>
                  <a:pt x="39" y="43"/>
                  <a:pt x="39" y="43"/>
                </a:cubicBezTo>
                <a:cubicBezTo>
                  <a:pt x="39" y="57"/>
                  <a:pt x="39" y="57"/>
                  <a:pt x="39" y="57"/>
                </a:cubicBezTo>
                <a:close/>
                <a:moveTo>
                  <a:pt x="82" y="67"/>
                </a:moveTo>
                <a:cubicBezTo>
                  <a:pt x="82" y="59"/>
                  <a:pt x="81" y="50"/>
                  <a:pt x="80" y="42"/>
                </a:cubicBezTo>
                <a:cubicBezTo>
                  <a:pt x="78" y="41"/>
                  <a:pt x="75" y="41"/>
                  <a:pt x="73" y="41"/>
                </a:cubicBezTo>
                <a:cubicBezTo>
                  <a:pt x="72" y="55"/>
                  <a:pt x="73" y="68"/>
                  <a:pt x="72" y="82"/>
                </a:cubicBezTo>
                <a:cubicBezTo>
                  <a:pt x="70" y="77"/>
                  <a:pt x="68" y="73"/>
                  <a:pt x="61" y="71"/>
                </a:cubicBezTo>
                <a:cubicBezTo>
                  <a:pt x="60" y="73"/>
                  <a:pt x="59" y="73"/>
                  <a:pt x="58" y="75"/>
                </a:cubicBezTo>
                <a:cubicBezTo>
                  <a:pt x="62" y="80"/>
                  <a:pt x="65" y="87"/>
                  <a:pt x="66" y="93"/>
                </a:cubicBezTo>
                <a:cubicBezTo>
                  <a:pt x="68" y="107"/>
                  <a:pt x="68" y="107"/>
                  <a:pt x="68" y="107"/>
                </a:cubicBezTo>
                <a:cubicBezTo>
                  <a:pt x="69" y="110"/>
                  <a:pt x="71" y="114"/>
                  <a:pt x="73" y="117"/>
                </a:cubicBezTo>
                <a:cubicBezTo>
                  <a:pt x="82" y="116"/>
                  <a:pt x="89" y="116"/>
                  <a:pt x="99" y="116"/>
                </a:cubicBezTo>
                <a:cubicBezTo>
                  <a:pt x="99" y="114"/>
                  <a:pt x="100" y="112"/>
                  <a:pt x="101" y="110"/>
                </a:cubicBezTo>
                <a:cubicBezTo>
                  <a:pt x="103" y="99"/>
                  <a:pt x="105" y="78"/>
                  <a:pt x="105" y="67"/>
                </a:cubicBezTo>
                <a:cubicBezTo>
                  <a:pt x="102" y="67"/>
                  <a:pt x="101" y="66"/>
                  <a:pt x="98" y="66"/>
                </a:cubicBezTo>
                <a:cubicBezTo>
                  <a:pt x="98" y="67"/>
                  <a:pt x="97" y="72"/>
                  <a:pt x="97" y="73"/>
                </a:cubicBezTo>
                <a:cubicBezTo>
                  <a:pt x="97" y="69"/>
                  <a:pt x="97" y="65"/>
                  <a:pt x="97" y="61"/>
                </a:cubicBezTo>
                <a:cubicBezTo>
                  <a:pt x="94" y="61"/>
                  <a:pt x="92" y="61"/>
                  <a:pt x="90" y="60"/>
                </a:cubicBezTo>
                <a:cubicBezTo>
                  <a:pt x="90" y="61"/>
                  <a:pt x="90" y="62"/>
                  <a:pt x="89" y="63"/>
                </a:cubicBezTo>
                <a:cubicBezTo>
                  <a:pt x="89" y="62"/>
                  <a:pt x="89" y="60"/>
                  <a:pt x="89" y="58"/>
                </a:cubicBezTo>
                <a:cubicBezTo>
                  <a:pt x="87" y="58"/>
                  <a:pt x="85" y="58"/>
                  <a:pt x="83" y="58"/>
                </a:cubicBezTo>
                <a:cubicBezTo>
                  <a:pt x="83" y="61"/>
                  <a:pt x="83" y="64"/>
                  <a:pt x="82" y="67"/>
                </a:cubicBezTo>
                <a:close/>
                <a:moveTo>
                  <a:pt x="3" y="31"/>
                </a:moveTo>
                <a:cubicBezTo>
                  <a:pt x="3" y="53"/>
                  <a:pt x="3" y="53"/>
                  <a:pt x="3" y="53"/>
                </a:cubicBezTo>
                <a:cubicBezTo>
                  <a:pt x="6" y="53"/>
                  <a:pt x="6" y="53"/>
                  <a:pt x="6" y="53"/>
                </a:cubicBezTo>
                <a:cubicBezTo>
                  <a:pt x="6" y="31"/>
                  <a:pt x="6" y="31"/>
                  <a:pt x="6" y="31"/>
                </a:cubicBezTo>
                <a:lnTo>
                  <a:pt x="3" y="31"/>
                </a:lnTo>
                <a:close/>
              </a:path>
            </a:pathLst>
          </a:custGeom>
          <a:solidFill>
            <a:srgbClr val="0070C0"/>
          </a:solidFill>
          <a:ln>
            <a:noFill/>
          </a:ln>
        </p:spPr>
        <p:txBody>
          <a:bodyPr vert="horz" wrap="square" lIns="91440" tIns="45720" rIns="91440" bIns="45720" numCol="1" anchor="t" anchorCtr="0" compatLnSpc="1"/>
          <a:lstStyle/>
          <a:p>
            <a:endParaRPr lang="zh-CN" altLang="en-US"/>
          </a:p>
        </p:txBody>
      </p:sp>
      <p:sp>
        <p:nvSpPr>
          <p:cNvPr id="22" name="Freeform 9"/>
          <p:cNvSpPr>
            <a:spLocks noEditPoints="1"/>
          </p:cNvSpPr>
          <p:nvPr/>
        </p:nvSpPr>
        <p:spPr bwMode="auto">
          <a:xfrm>
            <a:off x="7823601" y="1486675"/>
            <a:ext cx="1618564" cy="1642433"/>
          </a:xfrm>
          <a:custGeom>
            <a:avLst/>
            <a:gdLst>
              <a:gd name="T0" fmla="*/ 118 w 126"/>
              <a:gd name="T1" fmla="*/ 0 h 117"/>
              <a:gd name="T2" fmla="*/ 126 w 126"/>
              <a:gd name="T3" fmla="*/ 78 h 117"/>
              <a:gd name="T4" fmla="*/ 113 w 126"/>
              <a:gd name="T5" fmla="*/ 86 h 117"/>
              <a:gd name="T6" fmla="*/ 116 w 126"/>
              <a:gd name="T7" fmla="*/ 77 h 117"/>
              <a:gd name="T8" fmla="*/ 10 w 126"/>
              <a:gd name="T9" fmla="*/ 8 h 117"/>
              <a:gd name="T10" fmla="*/ 48 w 126"/>
              <a:gd name="T11" fmla="*/ 77 h 117"/>
              <a:gd name="T12" fmla="*/ 55 w 126"/>
              <a:gd name="T13" fmla="*/ 86 h 117"/>
              <a:gd name="T14" fmla="*/ 0 w 126"/>
              <a:gd name="T15" fmla="*/ 78 h 117"/>
              <a:gd name="T16" fmla="*/ 8 w 126"/>
              <a:gd name="T17" fmla="*/ 0 h 117"/>
              <a:gd name="T18" fmla="*/ 86 w 126"/>
              <a:gd name="T19" fmla="*/ 48 h 117"/>
              <a:gd name="T20" fmla="*/ 111 w 126"/>
              <a:gd name="T21" fmla="*/ 46 h 117"/>
              <a:gd name="T22" fmla="*/ 86 w 126"/>
              <a:gd name="T23" fmla="*/ 39 h 117"/>
              <a:gd name="T24" fmla="*/ 111 w 126"/>
              <a:gd name="T25" fmla="*/ 41 h 117"/>
              <a:gd name="T26" fmla="*/ 86 w 126"/>
              <a:gd name="T27" fmla="*/ 39 h 117"/>
              <a:gd name="T28" fmla="*/ 99 w 126"/>
              <a:gd name="T29" fmla="*/ 32 h 117"/>
              <a:gd name="T30" fmla="*/ 111 w 126"/>
              <a:gd name="T31" fmla="*/ 30 h 117"/>
              <a:gd name="T32" fmla="*/ 99 w 126"/>
              <a:gd name="T33" fmla="*/ 23 h 117"/>
              <a:gd name="T34" fmla="*/ 111 w 126"/>
              <a:gd name="T35" fmla="*/ 25 h 117"/>
              <a:gd name="T36" fmla="*/ 99 w 126"/>
              <a:gd name="T37" fmla="*/ 23 h 117"/>
              <a:gd name="T38" fmla="*/ 99 w 126"/>
              <a:gd name="T39" fmla="*/ 18 h 117"/>
              <a:gd name="T40" fmla="*/ 111 w 126"/>
              <a:gd name="T41" fmla="*/ 16 h 117"/>
              <a:gd name="T42" fmla="*/ 73 w 126"/>
              <a:gd name="T43" fmla="*/ 16 h 117"/>
              <a:gd name="T44" fmla="*/ 95 w 126"/>
              <a:gd name="T45" fmla="*/ 34 h 117"/>
              <a:gd name="T46" fmla="*/ 73 w 126"/>
              <a:gd name="T47" fmla="*/ 16 h 117"/>
              <a:gd name="T48" fmla="*/ 37 w 126"/>
              <a:gd name="T49" fmla="*/ 57 h 117"/>
              <a:gd name="T50" fmla="*/ 31 w 126"/>
              <a:gd name="T51" fmla="*/ 40 h 117"/>
              <a:gd name="T52" fmla="*/ 17 w 126"/>
              <a:gd name="T53" fmla="*/ 39 h 117"/>
              <a:gd name="T54" fmla="*/ 31 w 126"/>
              <a:gd name="T55" fmla="*/ 34 h 117"/>
              <a:gd name="T56" fmla="*/ 42 w 126"/>
              <a:gd name="T57" fmla="*/ 38 h 117"/>
              <a:gd name="T58" fmla="*/ 43 w 126"/>
              <a:gd name="T59" fmla="*/ 39 h 117"/>
              <a:gd name="T60" fmla="*/ 51 w 126"/>
              <a:gd name="T61" fmla="*/ 42 h 117"/>
              <a:gd name="T62" fmla="*/ 53 w 126"/>
              <a:gd name="T63" fmla="*/ 28 h 117"/>
              <a:gd name="T64" fmla="*/ 58 w 126"/>
              <a:gd name="T65" fmla="*/ 31 h 117"/>
              <a:gd name="T66" fmla="*/ 67 w 126"/>
              <a:gd name="T67" fmla="*/ 22 h 117"/>
              <a:gd name="T68" fmla="*/ 55 w 126"/>
              <a:gd name="T69" fmla="*/ 19 h 117"/>
              <a:gd name="T70" fmla="*/ 50 w 126"/>
              <a:gd name="T71" fmla="*/ 24 h 117"/>
              <a:gd name="T72" fmla="*/ 49 w 126"/>
              <a:gd name="T73" fmla="*/ 26 h 117"/>
              <a:gd name="T74" fmla="*/ 45 w 126"/>
              <a:gd name="T75" fmla="*/ 35 h 117"/>
              <a:gd name="T76" fmla="*/ 41 w 126"/>
              <a:gd name="T77" fmla="*/ 31 h 117"/>
              <a:gd name="T78" fmla="*/ 31 w 126"/>
              <a:gd name="T79" fmla="*/ 29 h 117"/>
              <a:gd name="T80" fmla="*/ 22 w 126"/>
              <a:gd name="T81" fmla="*/ 57 h 117"/>
              <a:gd name="T82" fmla="*/ 28 w 126"/>
              <a:gd name="T83" fmla="*/ 44 h 117"/>
              <a:gd name="T84" fmla="*/ 22 w 126"/>
              <a:gd name="T85" fmla="*/ 57 h 117"/>
              <a:gd name="T86" fmla="*/ 63 w 126"/>
              <a:gd name="T87" fmla="*/ 57 h 117"/>
              <a:gd name="T88" fmla="*/ 57 w 126"/>
              <a:gd name="T89" fmla="*/ 32 h 117"/>
              <a:gd name="T90" fmla="*/ 48 w 126"/>
              <a:gd name="T91" fmla="*/ 57 h 117"/>
              <a:gd name="T92" fmla="*/ 54 w 126"/>
              <a:gd name="T93" fmla="*/ 46 h 117"/>
              <a:gd name="T94" fmla="*/ 48 w 126"/>
              <a:gd name="T95" fmla="*/ 57 h 117"/>
              <a:gd name="T96" fmla="*/ 45 w 126"/>
              <a:gd name="T97" fmla="*/ 57 h 117"/>
              <a:gd name="T98" fmla="*/ 39 w 126"/>
              <a:gd name="T99" fmla="*/ 43 h 117"/>
              <a:gd name="T100" fmla="*/ 82 w 126"/>
              <a:gd name="T101" fmla="*/ 67 h 117"/>
              <a:gd name="T102" fmla="*/ 73 w 126"/>
              <a:gd name="T103" fmla="*/ 41 h 117"/>
              <a:gd name="T104" fmla="*/ 61 w 126"/>
              <a:gd name="T105" fmla="*/ 71 h 117"/>
              <a:gd name="T106" fmla="*/ 66 w 126"/>
              <a:gd name="T107" fmla="*/ 93 h 117"/>
              <a:gd name="T108" fmla="*/ 73 w 126"/>
              <a:gd name="T109" fmla="*/ 117 h 117"/>
              <a:gd name="T110" fmla="*/ 101 w 126"/>
              <a:gd name="T111" fmla="*/ 110 h 117"/>
              <a:gd name="T112" fmla="*/ 98 w 126"/>
              <a:gd name="T113" fmla="*/ 66 h 117"/>
              <a:gd name="T114" fmla="*/ 97 w 126"/>
              <a:gd name="T115" fmla="*/ 61 h 117"/>
              <a:gd name="T116" fmla="*/ 89 w 126"/>
              <a:gd name="T117" fmla="*/ 63 h 117"/>
              <a:gd name="T118" fmla="*/ 83 w 126"/>
              <a:gd name="T119" fmla="*/ 58 h 117"/>
              <a:gd name="T120" fmla="*/ 3 w 126"/>
              <a:gd name="T121" fmla="*/ 31 h 117"/>
              <a:gd name="T122" fmla="*/ 6 w 126"/>
              <a:gd name="T123" fmla="*/ 53 h 117"/>
              <a:gd name="T124" fmla="*/ 3 w 126"/>
              <a:gd name="T125" fmla="*/ 3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6" h="117">
                <a:moveTo>
                  <a:pt x="8" y="0"/>
                </a:moveTo>
                <a:cubicBezTo>
                  <a:pt x="118" y="0"/>
                  <a:pt x="118" y="0"/>
                  <a:pt x="118" y="0"/>
                </a:cubicBezTo>
                <a:cubicBezTo>
                  <a:pt x="123" y="0"/>
                  <a:pt x="126" y="4"/>
                  <a:pt x="126" y="8"/>
                </a:cubicBezTo>
                <a:cubicBezTo>
                  <a:pt x="126" y="78"/>
                  <a:pt x="126" y="78"/>
                  <a:pt x="126" y="78"/>
                </a:cubicBezTo>
                <a:cubicBezTo>
                  <a:pt x="126" y="82"/>
                  <a:pt x="123" y="86"/>
                  <a:pt x="118" y="86"/>
                </a:cubicBezTo>
                <a:cubicBezTo>
                  <a:pt x="113" y="86"/>
                  <a:pt x="113" y="86"/>
                  <a:pt x="113" y="86"/>
                </a:cubicBezTo>
                <a:cubicBezTo>
                  <a:pt x="113" y="83"/>
                  <a:pt x="114" y="80"/>
                  <a:pt x="114" y="77"/>
                </a:cubicBezTo>
                <a:cubicBezTo>
                  <a:pt x="116" y="77"/>
                  <a:pt x="116" y="77"/>
                  <a:pt x="116" y="77"/>
                </a:cubicBezTo>
                <a:cubicBezTo>
                  <a:pt x="116" y="8"/>
                  <a:pt x="116" y="8"/>
                  <a:pt x="116" y="8"/>
                </a:cubicBezTo>
                <a:cubicBezTo>
                  <a:pt x="10" y="8"/>
                  <a:pt x="10" y="8"/>
                  <a:pt x="10" y="8"/>
                </a:cubicBezTo>
                <a:cubicBezTo>
                  <a:pt x="10" y="77"/>
                  <a:pt x="10" y="77"/>
                  <a:pt x="10" y="77"/>
                </a:cubicBezTo>
                <a:cubicBezTo>
                  <a:pt x="48" y="77"/>
                  <a:pt x="48" y="77"/>
                  <a:pt x="48" y="77"/>
                </a:cubicBezTo>
                <a:cubicBezTo>
                  <a:pt x="51" y="81"/>
                  <a:pt x="51" y="81"/>
                  <a:pt x="51" y="81"/>
                </a:cubicBezTo>
                <a:cubicBezTo>
                  <a:pt x="52" y="82"/>
                  <a:pt x="54" y="84"/>
                  <a:pt x="55" y="86"/>
                </a:cubicBezTo>
                <a:cubicBezTo>
                  <a:pt x="8" y="86"/>
                  <a:pt x="8" y="86"/>
                  <a:pt x="8" y="86"/>
                </a:cubicBezTo>
                <a:cubicBezTo>
                  <a:pt x="3" y="86"/>
                  <a:pt x="0" y="82"/>
                  <a:pt x="0" y="78"/>
                </a:cubicBezTo>
                <a:cubicBezTo>
                  <a:pt x="0" y="8"/>
                  <a:pt x="0" y="8"/>
                  <a:pt x="0" y="8"/>
                </a:cubicBezTo>
                <a:cubicBezTo>
                  <a:pt x="0" y="4"/>
                  <a:pt x="3" y="0"/>
                  <a:pt x="8" y="0"/>
                </a:cubicBezTo>
                <a:close/>
                <a:moveTo>
                  <a:pt x="86" y="46"/>
                </a:moveTo>
                <a:cubicBezTo>
                  <a:pt x="86" y="48"/>
                  <a:pt x="86" y="48"/>
                  <a:pt x="86" y="48"/>
                </a:cubicBezTo>
                <a:cubicBezTo>
                  <a:pt x="111" y="48"/>
                  <a:pt x="111" y="48"/>
                  <a:pt x="111" y="48"/>
                </a:cubicBezTo>
                <a:cubicBezTo>
                  <a:pt x="111" y="46"/>
                  <a:pt x="111" y="46"/>
                  <a:pt x="111" y="46"/>
                </a:cubicBezTo>
                <a:cubicBezTo>
                  <a:pt x="86" y="46"/>
                  <a:pt x="86" y="46"/>
                  <a:pt x="86" y="46"/>
                </a:cubicBezTo>
                <a:close/>
                <a:moveTo>
                  <a:pt x="86" y="39"/>
                </a:moveTo>
                <a:cubicBezTo>
                  <a:pt x="86" y="41"/>
                  <a:pt x="86" y="41"/>
                  <a:pt x="86" y="41"/>
                </a:cubicBezTo>
                <a:cubicBezTo>
                  <a:pt x="111" y="41"/>
                  <a:pt x="111" y="41"/>
                  <a:pt x="111" y="41"/>
                </a:cubicBezTo>
                <a:cubicBezTo>
                  <a:pt x="111" y="39"/>
                  <a:pt x="111" y="39"/>
                  <a:pt x="111" y="39"/>
                </a:cubicBezTo>
                <a:cubicBezTo>
                  <a:pt x="86" y="39"/>
                  <a:pt x="86" y="39"/>
                  <a:pt x="86" y="39"/>
                </a:cubicBezTo>
                <a:close/>
                <a:moveTo>
                  <a:pt x="99" y="30"/>
                </a:moveTo>
                <a:cubicBezTo>
                  <a:pt x="99" y="32"/>
                  <a:pt x="99" y="32"/>
                  <a:pt x="99" y="32"/>
                </a:cubicBezTo>
                <a:cubicBezTo>
                  <a:pt x="111" y="32"/>
                  <a:pt x="111" y="32"/>
                  <a:pt x="111" y="32"/>
                </a:cubicBezTo>
                <a:cubicBezTo>
                  <a:pt x="111" y="30"/>
                  <a:pt x="111" y="30"/>
                  <a:pt x="111" y="30"/>
                </a:cubicBezTo>
                <a:cubicBezTo>
                  <a:pt x="99" y="30"/>
                  <a:pt x="99" y="30"/>
                  <a:pt x="99" y="30"/>
                </a:cubicBezTo>
                <a:close/>
                <a:moveTo>
                  <a:pt x="99" y="23"/>
                </a:moveTo>
                <a:cubicBezTo>
                  <a:pt x="99" y="25"/>
                  <a:pt x="99" y="25"/>
                  <a:pt x="99" y="25"/>
                </a:cubicBezTo>
                <a:cubicBezTo>
                  <a:pt x="111" y="25"/>
                  <a:pt x="111" y="25"/>
                  <a:pt x="111" y="25"/>
                </a:cubicBezTo>
                <a:cubicBezTo>
                  <a:pt x="111" y="23"/>
                  <a:pt x="111" y="23"/>
                  <a:pt x="111" y="23"/>
                </a:cubicBezTo>
                <a:cubicBezTo>
                  <a:pt x="99" y="23"/>
                  <a:pt x="99" y="23"/>
                  <a:pt x="99" y="23"/>
                </a:cubicBezTo>
                <a:close/>
                <a:moveTo>
                  <a:pt x="99" y="16"/>
                </a:moveTo>
                <a:cubicBezTo>
                  <a:pt x="99" y="18"/>
                  <a:pt x="99" y="18"/>
                  <a:pt x="99" y="18"/>
                </a:cubicBezTo>
                <a:cubicBezTo>
                  <a:pt x="111" y="18"/>
                  <a:pt x="111" y="18"/>
                  <a:pt x="111" y="18"/>
                </a:cubicBezTo>
                <a:cubicBezTo>
                  <a:pt x="111" y="16"/>
                  <a:pt x="111" y="16"/>
                  <a:pt x="111" y="16"/>
                </a:cubicBezTo>
                <a:cubicBezTo>
                  <a:pt x="99" y="16"/>
                  <a:pt x="99" y="16"/>
                  <a:pt x="99" y="16"/>
                </a:cubicBezTo>
                <a:close/>
                <a:moveTo>
                  <a:pt x="73" y="16"/>
                </a:moveTo>
                <a:cubicBezTo>
                  <a:pt x="73" y="34"/>
                  <a:pt x="73" y="34"/>
                  <a:pt x="73" y="34"/>
                </a:cubicBezTo>
                <a:cubicBezTo>
                  <a:pt x="95" y="34"/>
                  <a:pt x="95" y="34"/>
                  <a:pt x="95" y="34"/>
                </a:cubicBezTo>
                <a:cubicBezTo>
                  <a:pt x="95" y="16"/>
                  <a:pt x="95" y="16"/>
                  <a:pt x="95" y="16"/>
                </a:cubicBezTo>
                <a:cubicBezTo>
                  <a:pt x="73" y="16"/>
                  <a:pt x="73" y="16"/>
                  <a:pt x="73" y="16"/>
                </a:cubicBezTo>
                <a:close/>
                <a:moveTo>
                  <a:pt x="31" y="57"/>
                </a:moveTo>
                <a:cubicBezTo>
                  <a:pt x="37" y="57"/>
                  <a:pt x="37" y="57"/>
                  <a:pt x="37" y="57"/>
                </a:cubicBezTo>
                <a:cubicBezTo>
                  <a:pt x="37" y="40"/>
                  <a:pt x="37" y="40"/>
                  <a:pt x="37" y="40"/>
                </a:cubicBezTo>
                <a:cubicBezTo>
                  <a:pt x="31" y="40"/>
                  <a:pt x="31" y="40"/>
                  <a:pt x="31" y="40"/>
                </a:cubicBezTo>
                <a:cubicBezTo>
                  <a:pt x="31" y="57"/>
                  <a:pt x="31" y="57"/>
                  <a:pt x="31" y="57"/>
                </a:cubicBezTo>
                <a:close/>
                <a:moveTo>
                  <a:pt x="17" y="39"/>
                </a:moveTo>
                <a:cubicBezTo>
                  <a:pt x="19" y="43"/>
                  <a:pt x="19" y="43"/>
                  <a:pt x="19" y="43"/>
                </a:cubicBezTo>
                <a:cubicBezTo>
                  <a:pt x="31" y="34"/>
                  <a:pt x="31" y="34"/>
                  <a:pt x="31" y="34"/>
                </a:cubicBezTo>
                <a:cubicBezTo>
                  <a:pt x="38" y="34"/>
                  <a:pt x="38" y="34"/>
                  <a:pt x="38" y="34"/>
                </a:cubicBezTo>
                <a:cubicBezTo>
                  <a:pt x="42" y="38"/>
                  <a:pt x="42" y="38"/>
                  <a:pt x="42" y="38"/>
                </a:cubicBezTo>
                <a:cubicBezTo>
                  <a:pt x="42" y="39"/>
                  <a:pt x="42" y="39"/>
                  <a:pt x="42" y="39"/>
                </a:cubicBezTo>
                <a:cubicBezTo>
                  <a:pt x="43" y="39"/>
                  <a:pt x="43" y="39"/>
                  <a:pt x="43" y="39"/>
                </a:cubicBezTo>
                <a:cubicBezTo>
                  <a:pt x="48" y="41"/>
                  <a:pt x="48" y="41"/>
                  <a:pt x="48" y="41"/>
                </a:cubicBezTo>
                <a:cubicBezTo>
                  <a:pt x="51" y="42"/>
                  <a:pt x="51" y="42"/>
                  <a:pt x="51" y="42"/>
                </a:cubicBezTo>
                <a:cubicBezTo>
                  <a:pt x="51" y="39"/>
                  <a:pt x="51" y="39"/>
                  <a:pt x="51" y="39"/>
                </a:cubicBezTo>
                <a:cubicBezTo>
                  <a:pt x="53" y="28"/>
                  <a:pt x="53" y="28"/>
                  <a:pt x="53" y="28"/>
                </a:cubicBezTo>
                <a:cubicBezTo>
                  <a:pt x="57" y="27"/>
                  <a:pt x="57" y="27"/>
                  <a:pt x="57" y="27"/>
                </a:cubicBezTo>
                <a:cubicBezTo>
                  <a:pt x="58" y="31"/>
                  <a:pt x="58" y="31"/>
                  <a:pt x="58" y="31"/>
                </a:cubicBezTo>
                <a:cubicBezTo>
                  <a:pt x="62" y="26"/>
                  <a:pt x="62" y="26"/>
                  <a:pt x="62" y="26"/>
                </a:cubicBezTo>
                <a:cubicBezTo>
                  <a:pt x="67" y="22"/>
                  <a:pt x="67" y="22"/>
                  <a:pt x="67" y="22"/>
                </a:cubicBezTo>
                <a:cubicBezTo>
                  <a:pt x="61" y="21"/>
                  <a:pt x="61" y="21"/>
                  <a:pt x="61" y="21"/>
                </a:cubicBezTo>
                <a:cubicBezTo>
                  <a:pt x="55" y="19"/>
                  <a:pt x="55" y="19"/>
                  <a:pt x="55" y="19"/>
                </a:cubicBezTo>
                <a:cubicBezTo>
                  <a:pt x="56" y="23"/>
                  <a:pt x="56" y="23"/>
                  <a:pt x="56" y="23"/>
                </a:cubicBezTo>
                <a:cubicBezTo>
                  <a:pt x="50" y="24"/>
                  <a:pt x="50" y="24"/>
                  <a:pt x="50" y="24"/>
                </a:cubicBezTo>
                <a:cubicBezTo>
                  <a:pt x="49" y="25"/>
                  <a:pt x="49" y="25"/>
                  <a:pt x="49" y="25"/>
                </a:cubicBezTo>
                <a:cubicBezTo>
                  <a:pt x="49" y="26"/>
                  <a:pt x="49" y="26"/>
                  <a:pt x="49" y="26"/>
                </a:cubicBezTo>
                <a:cubicBezTo>
                  <a:pt x="47" y="36"/>
                  <a:pt x="47" y="36"/>
                  <a:pt x="47" y="36"/>
                </a:cubicBezTo>
                <a:cubicBezTo>
                  <a:pt x="45" y="35"/>
                  <a:pt x="45" y="35"/>
                  <a:pt x="45" y="35"/>
                </a:cubicBezTo>
                <a:cubicBezTo>
                  <a:pt x="41" y="31"/>
                  <a:pt x="41" y="31"/>
                  <a:pt x="41" y="31"/>
                </a:cubicBezTo>
                <a:cubicBezTo>
                  <a:pt x="41" y="31"/>
                  <a:pt x="41" y="31"/>
                  <a:pt x="41" y="31"/>
                </a:cubicBezTo>
                <a:cubicBezTo>
                  <a:pt x="40" y="30"/>
                  <a:pt x="40" y="30"/>
                  <a:pt x="40" y="30"/>
                </a:cubicBezTo>
                <a:cubicBezTo>
                  <a:pt x="31" y="29"/>
                  <a:pt x="31" y="29"/>
                  <a:pt x="31" y="29"/>
                </a:cubicBezTo>
                <a:cubicBezTo>
                  <a:pt x="17" y="39"/>
                  <a:pt x="17" y="39"/>
                  <a:pt x="17" y="39"/>
                </a:cubicBezTo>
                <a:close/>
                <a:moveTo>
                  <a:pt x="22" y="57"/>
                </a:moveTo>
                <a:cubicBezTo>
                  <a:pt x="28" y="57"/>
                  <a:pt x="28" y="57"/>
                  <a:pt x="28" y="57"/>
                </a:cubicBezTo>
                <a:cubicBezTo>
                  <a:pt x="28" y="44"/>
                  <a:pt x="28" y="44"/>
                  <a:pt x="28" y="44"/>
                </a:cubicBezTo>
                <a:cubicBezTo>
                  <a:pt x="22" y="44"/>
                  <a:pt x="22" y="44"/>
                  <a:pt x="22" y="44"/>
                </a:cubicBezTo>
                <a:cubicBezTo>
                  <a:pt x="22" y="57"/>
                  <a:pt x="22" y="57"/>
                  <a:pt x="22" y="57"/>
                </a:cubicBezTo>
                <a:close/>
                <a:moveTo>
                  <a:pt x="57" y="57"/>
                </a:moveTo>
                <a:cubicBezTo>
                  <a:pt x="63" y="57"/>
                  <a:pt x="63" y="57"/>
                  <a:pt x="63" y="57"/>
                </a:cubicBezTo>
                <a:cubicBezTo>
                  <a:pt x="63" y="32"/>
                  <a:pt x="63" y="32"/>
                  <a:pt x="63" y="32"/>
                </a:cubicBezTo>
                <a:cubicBezTo>
                  <a:pt x="57" y="32"/>
                  <a:pt x="57" y="32"/>
                  <a:pt x="57" y="32"/>
                </a:cubicBezTo>
                <a:cubicBezTo>
                  <a:pt x="57" y="57"/>
                  <a:pt x="57" y="57"/>
                  <a:pt x="57" y="57"/>
                </a:cubicBezTo>
                <a:close/>
                <a:moveTo>
                  <a:pt x="48" y="57"/>
                </a:moveTo>
                <a:cubicBezTo>
                  <a:pt x="54" y="57"/>
                  <a:pt x="54" y="57"/>
                  <a:pt x="54" y="57"/>
                </a:cubicBezTo>
                <a:cubicBezTo>
                  <a:pt x="54" y="46"/>
                  <a:pt x="54" y="46"/>
                  <a:pt x="54" y="46"/>
                </a:cubicBezTo>
                <a:cubicBezTo>
                  <a:pt x="48" y="46"/>
                  <a:pt x="48" y="46"/>
                  <a:pt x="48" y="46"/>
                </a:cubicBezTo>
                <a:cubicBezTo>
                  <a:pt x="48" y="57"/>
                  <a:pt x="48" y="57"/>
                  <a:pt x="48" y="57"/>
                </a:cubicBezTo>
                <a:close/>
                <a:moveTo>
                  <a:pt x="39" y="57"/>
                </a:moveTo>
                <a:cubicBezTo>
                  <a:pt x="45" y="57"/>
                  <a:pt x="45" y="57"/>
                  <a:pt x="45" y="57"/>
                </a:cubicBezTo>
                <a:cubicBezTo>
                  <a:pt x="45" y="43"/>
                  <a:pt x="45" y="43"/>
                  <a:pt x="45" y="43"/>
                </a:cubicBezTo>
                <a:cubicBezTo>
                  <a:pt x="39" y="43"/>
                  <a:pt x="39" y="43"/>
                  <a:pt x="39" y="43"/>
                </a:cubicBezTo>
                <a:cubicBezTo>
                  <a:pt x="39" y="57"/>
                  <a:pt x="39" y="57"/>
                  <a:pt x="39" y="57"/>
                </a:cubicBezTo>
                <a:close/>
                <a:moveTo>
                  <a:pt x="82" y="67"/>
                </a:moveTo>
                <a:cubicBezTo>
                  <a:pt x="82" y="59"/>
                  <a:pt x="81" y="50"/>
                  <a:pt x="80" y="42"/>
                </a:cubicBezTo>
                <a:cubicBezTo>
                  <a:pt x="78" y="41"/>
                  <a:pt x="75" y="41"/>
                  <a:pt x="73" y="41"/>
                </a:cubicBezTo>
                <a:cubicBezTo>
                  <a:pt x="72" y="55"/>
                  <a:pt x="73" y="68"/>
                  <a:pt x="72" y="82"/>
                </a:cubicBezTo>
                <a:cubicBezTo>
                  <a:pt x="70" y="77"/>
                  <a:pt x="68" y="73"/>
                  <a:pt x="61" y="71"/>
                </a:cubicBezTo>
                <a:cubicBezTo>
                  <a:pt x="60" y="73"/>
                  <a:pt x="59" y="73"/>
                  <a:pt x="58" y="75"/>
                </a:cubicBezTo>
                <a:cubicBezTo>
                  <a:pt x="62" y="80"/>
                  <a:pt x="65" y="87"/>
                  <a:pt x="66" y="93"/>
                </a:cubicBezTo>
                <a:cubicBezTo>
                  <a:pt x="68" y="107"/>
                  <a:pt x="68" y="107"/>
                  <a:pt x="68" y="107"/>
                </a:cubicBezTo>
                <a:cubicBezTo>
                  <a:pt x="69" y="110"/>
                  <a:pt x="71" y="114"/>
                  <a:pt x="73" y="117"/>
                </a:cubicBezTo>
                <a:cubicBezTo>
                  <a:pt x="82" y="116"/>
                  <a:pt x="89" y="116"/>
                  <a:pt x="99" y="116"/>
                </a:cubicBezTo>
                <a:cubicBezTo>
                  <a:pt x="99" y="114"/>
                  <a:pt x="100" y="112"/>
                  <a:pt x="101" y="110"/>
                </a:cubicBezTo>
                <a:cubicBezTo>
                  <a:pt x="103" y="99"/>
                  <a:pt x="105" y="78"/>
                  <a:pt x="105" y="67"/>
                </a:cubicBezTo>
                <a:cubicBezTo>
                  <a:pt x="102" y="67"/>
                  <a:pt x="101" y="66"/>
                  <a:pt x="98" y="66"/>
                </a:cubicBezTo>
                <a:cubicBezTo>
                  <a:pt x="98" y="67"/>
                  <a:pt x="97" y="72"/>
                  <a:pt x="97" y="73"/>
                </a:cubicBezTo>
                <a:cubicBezTo>
                  <a:pt x="97" y="69"/>
                  <a:pt x="97" y="65"/>
                  <a:pt x="97" y="61"/>
                </a:cubicBezTo>
                <a:cubicBezTo>
                  <a:pt x="94" y="61"/>
                  <a:pt x="92" y="61"/>
                  <a:pt x="90" y="60"/>
                </a:cubicBezTo>
                <a:cubicBezTo>
                  <a:pt x="90" y="61"/>
                  <a:pt x="90" y="62"/>
                  <a:pt x="89" y="63"/>
                </a:cubicBezTo>
                <a:cubicBezTo>
                  <a:pt x="89" y="62"/>
                  <a:pt x="89" y="60"/>
                  <a:pt x="89" y="58"/>
                </a:cubicBezTo>
                <a:cubicBezTo>
                  <a:pt x="87" y="58"/>
                  <a:pt x="85" y="58"/>
                  <a:pt x="83" y="58"/>
                </a:cubicBezTo>
                <a:cubicBezTo>
                  <a:pt x="83" y="61"/>
                  <a:pt x="83" y="64"/>
                  <a:pt x="82" y="67"/>
                </a:cubicBezTo>
                <a:close/>
                <a:moveTo>
                  <a:pt x="3" y="31"/>
                </a:moveTo>
                <a:cubicBezTo>
                  <a:pt x="3" y="53"/>
                  <a:pt x="3" y="53"/>
                  <a:pt x="3" y="53"/>
                </a:cubicBezTo>
                <a:cubicBezTo>
                  <a:pt x="6" y="53"/>
                  <a:pt x="6" y="53"/>
                  <a:pt x="6" y="53"/>
                </a:cubicBezTo>
                <a:cubicBezTo>
                  <a:pt x="6" y="31"/>
                  <a:pt x="6" y="31"/>
                  <a:pt x="6" y="31"/>
                </a:cubicBezTo>
                <a:lnTo>
                  <a:pt x="3" y="31"/>
                </a:lnTo>
                <a:close/>
              </a:path>
            </a:pathLst>
          </a:custGeom>
          <a:solidFill>
            <a:srgbClr val="0070C0"/>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2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4544704" y="254000"/>
            <a:ext cx="7647296"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293" name="文本框 12"/>
          <p:cNvSpPr txBox="1">
            <a:spLocks noChangeArrowheads="1"/>
          </p:cNvSpPr>
          <p:nvPr/>
        </p:nvSpPr>
        <p:spPr bwMode="auto">
          <a:xfrm>
            <a:off x="435926" y="136103"/>
            <a:ext cx="432714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dirty="0" smtClean="0">
                <a:solidFill>
                  <a:srgbClr val="044875"/>
                </a:solidFill>
                <a:latin typeface="微软雅黑" panose="020B0503020204020204" pitchFamily="34" charset="-122"/>
                <a:ea typeface="微软雅黑" panose="020B0503020204020204" pitchFamily="34" charset="-122"/>
              </a:rPr>
              <a:t>   </a:t>
            </a:r>
            <a:r>
              <a:rPr lang="zh-CN" altLang="en-US" dirty="0" smtClean="0">
                <a:solidFill>
                  <a:srgbClr val="FF0000"/>
                </a:solidFill>
                <a:latin typeface="微软雅黑" panose="020B0503020204020204" pitchFamily="34" charset="-122"/>
                <a:ea typeface="微软雅黑" panose="020B0503020204020204" pitchFamily="34" charset="-122"/>
              </a:rPr>
              <a:t>内容一  </a:t>
            </a:r>
            <a:r>
              <a:rPr lang="zh-CN" altLang="en-US" dirty="0" smtClean="0">
                <a:solidFill>
                  <a:srgbClr val="044875"/>
                </a:solidFill>
                <a:latin typeface="微软雅黑" panose="020B0503020204020204" pitchFamily="34" charset="-122"/>
                <a:ea typeface="微软雅黑" panose="020B0503020204020204" pitchFamily="34" charset="-122"/>
              </a:rPr>
              <a:t>主要研究内容</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70" name="Picture 2" descr="标志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84581" y="6140450"/>
            <a:ext cx="738187"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76" name="组合 75"/>
          <p:cNvGrpSpPr/>
          <p:nvPr/>
        </p:nvGrpSpPr>
        <p:grpSpPr bwMode="auto">
          <a:xfrm>
            <a:off x="304800" y="1012500"/>
            <a:ext cx="809767" cy="827296"/>
            <a:chOff x="5553452" y="1373500"/>
            <a:chExt cx="1041578" cy="1041578"/>
          </a:xfrm>
        </p:grpSpPr>
        <p:sp>
          <p:nvSpPr>
            <p:cNvPr id="79" name="任意多边形 78"/>
            <p:cNvSpPr/>
            <p:nvPr/>
          </p:nvSpPr>
          <p:spPr>
            <a:xfrm>
              <a:off x="5553452" y="1373500"/>
              <a:ext cx="1041578" cy="1041578"/>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algn="ctr" defTabSz="1022350" eaLnBrk="1" fontAlgn="auto" hangingPunct="1">
                <a:lnSpc>
                  <a:spcPct val="90000"/>
                </a:lnSpc>
                <a:spcAft>
                  <a:spcPct val="35000"/>
                </a:spcAft>
                <a:defRPr/>
              </a:pPr>
              <a:endParaRPr lang="zh-CN" altLang="en-US" sz="2300"/>
            </a:p>
          </p:txBody>
        </p:sp>
        <p:sp>
          <p:nvSpPr>
            <p:cNvPr id="80" name="Freeform 48"/>
            <p:cNvSpPr>
              <a:spLocks noEditPoints="1"/>
            </p:cNvSpPr>
            <p:nvPr/>
          </p:nvSpPr>
          <p:spPr bwMode="auto">
            <a:xfrm>
              <a:off x="5913877" y="1649772"/>
              <a:ext cx="320730" cy="509674"/>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rgbClr val="FF0000"/>
            </a:solidFill>
            <a:ln>
              <a:solidFill>
                <a:srgbClr val="0070C0"/>
              </a:solid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sp>
        <p:nvSpPr>
          <p:cNvPr id="6" name="文本框 5"/>
          <p:cNvSpPr txBox="1"/>
          <p:nvPr/>
        </p:nvSpPr>
        <p:spPr>
          <a:xfrm>
            <a:off x="1302058" y="1091949"/>
            <a:ext cx="10622508" cy="830997"/>
          </a:xfrm>
          <a:prstGeom prst="rect">
            <a:avLst/>
          </a:prstGeom>
          <a:solidFill>
            <a:schemeClr val="accent1"/>
          </a:solidFill>
        </p:spPr>
        <p:txBody>
          <a:bodyPr wrap="square" rtlCol="0">
            <a:spAutoFit/>
          </a:bodyPr>
          <a:lstStyle/>
          <a:p>
            <a:endParaRPr lang="en-US" altLang="zh-CN" sz="2400" dirty="0" smtClean="0"/>
          </a:p>
          <a:p>
            <a:endParaRPr lang="zh-CN" altLang="en-US" sz="2400" dirty="0"/>
          </a:p>
        </p:txBody>
      </p:sp>
      <p:sp>
        <p:nvSpPr>
          <p:cNvPr id="20" name="文本框 19"/>
          <p:cNvSpPr txBox="1"/>
          <p:nvPr/>
        </p:nvSpPr>
        <p:spPr>
          <a:xfrm>
            <a:off x="1394777" y="1259147"/>
            <a:ext cx="10264467" cy="830997"/>
          </a:xfrm>
          <a:prstGeom prst="rect">
            <a:avLst/>
          </a:prstGeom>
          <a:noFill/>
        </p:spPr>
        <p:txBody>
          <a:bodyPr wrap="square" rtlCol="0">
            <a:spAutoFit/>
          </a:bodyPr>
          <a:lstStyle/>
          <a:p>
            <a:r>
              <a:rPr lang="zh-CN" altLang="en-US" sz="2400" b="1" dirty="0" smtClean="0"/>
              <a:t>不同流形的图卷积神经网络</a:t>
            </a:r>
            <a:endParaRPr lang="en-US" altLang="zh-CN" sz="2400" b="1" dirty="0"/>
          </a:p>
          <a:p>
            <a:endParaRPr lang="zh-CN" altLang="en-US" sz="2400" dirty="0"/>
          </a:p>
        </p:txBody>
      </p:sp>
      <p:cxnSp>
        <p:nvCxnSpPr>
          <p:cNvPr id="26" name="直接箭头连接符 25"/>
          <p:cNvCxnSpPr/>
          <p:nvPr/>
        </p:nvCxnSpPr>
        <p:spPr>
          <a:xfrm rot="5400000">
            <a:off x="-450136" y="3900153"/>
            <a:ext cx="3708000" cy="2143"/>
          </a:xfrm>
          <a:prstGeom prst="straightConnector1">
            <a:avLst/>
          </a:prstGeom>
          <a:noFill/>
          <a:ln w="19050" cap="flat" cmpd="sng" algn="ctr">
            <a:solidFill>
              <a:schemeClr val="bg2">
                <a:lumMod val="25000"/>
              </a:schemeClr>
            </a:solidFill>
            <a:prstDash val="solid"/>
            <a:headEnd type="oval"/>
            <a:tailEnd type="oval"/>
          </a:ln>
          <a:effectLst/>
        </p:spPr>
      </p:cxnSp>
      <p:grpSp>
        <p:nvGrpSpPr>
          <p:cNvPr id="27" name="组合 26"/>
          <p:cNvGrpSpPr/>
          <p:nvPr/>
        </p:nvGrpSpPr>
        <p:grpSpPr>
          <a:xfrm>
            <a:off x="1203582" y="2174245"/>
            <a:ext cx="10463676" cy="959824"/>
            <a:chOff x="1403753" y="1639385"/>
            <a:chExt cx="10463676" cy="959824"/>
          </a:xfrm>
        </p:grpSpPr>
        <p:sp>
          <p:nvSpPr>
            <p:cNvPr id="28" name="椭圆 27"/>
            <p:cNvSpPr/>
            <p:nvPr/>
          </p:nvSpPr>
          <p:spPr>
            <a:xfrm>
              <a:off x="1403753" y="1891503"/>
              <a:ext cx="428628" cy="428628"/>
            </a:xfrm>
            <a:prstGeom prst="ellipse">
              <a:avLst/>
            </a:prstGeom>
            <a:solidFill>
              <a:sysClr val="window" lastClr="FFFFFF"/>
            </a:solidFill>
            <a:ln w="25400" cap="flat" cmpd="sng" algn="ctr">
              <a:solidFill>
                <a:srgbClr val="0174AB"/>
              </a:solidFill>
              <a:prstDash val="solid"/>
            </a:ln>
            <a:effectLst/>
          </p:spPr>
          <p:txBody>
            <a:bodyPr lIns="10800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1</a:t>
              </a:r>
              <a:endParaRPr kumimoji="0" lang="zh-CN" altLang="en-US" sz="1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29" name="矩形 28"/>
            <p:cNvSpPr/>
            <p:nvPr/>
          </p:nvSpPr>
          <p:spPr>
            <a:xfrm>
              <a:off x="1941016" y="1639385"/>
              <a:ext cx="9926413" cy="911976"/>
            </a:xfrm>
            <a:prstGeom prst="rect">
              <a:avLst/>
            </a:prstGeom>
            <a:noFill/>
            <a:ln w="6350" cap="flat" cmpd="sng" algn="ctr">
              <a:solidFill>
                <a:srgbClr val="0174AB"/>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effectLst/>
                <a:uLnTx/>
                <a:uFillTx/>
                <a:latin typeface="Calibri" panose="020F0502020204030204"/>
                <a:ea typeface="宋体" panose="02010600030101010101" pitchFamily="2" charset="-122"/>
              </a:endParaRPr>
            </a:p>
          </p:txBody>
        </p:sp>
        <p:sp>
          <p:nvSpPr>
            <p:cNvPr id="30" name="TextBox 20"/>
            <p:cNvSpPr txBox="1"/>
            <p:nvPr/>
          </p:nvSpPr>
          <p:spPr>
            <a:xfrm>
              <a:off x="2039605" y="1706657"/>
              <a:ext cx="9789256" cy="892552"/>
            </a:xfrm>
            <a:prstGeom prst="rect">
              <a:avLst/>
            </a:prstGeom>
            <a:noFill/>
          </p:spPr>
          <p:txBody>
            <a:bodyPr wrap="square" rtlCol="0">
              <a:spAutoFit/>
            </a:bodyPr>
            <a:lstStyle/>
            <a:p>
              <a:pPr lvl="0">
                <a:lnSpc>
                  <a:spcPct val="130000"/>
                </a:lnSpc>
                <a:defRPr/>
              </a:pPr>
              <a:r>
                <a:rPr lang="zh-CN" altLang="en-US" sz="2000" dirty="0" smtClean="0">
                  <a:latin typeface="微软雅黑" panose="020B0503020204020204" pitchFamily="34" charset="-122"/>
                  <a:ea typeface="微软雅黑" panose="020B0503020204020204" pitchFamily="34" charset="-122"/>
                </a:rPr>
                <a:t>利用</a:t>
              </a:r>
              <a:r>
                <a:rPr lang="en-US" altLang="zh-CN" sz="2000" dirty="0" smtClean="0">
                  <a:latin typeface="微软雅黑" panose="020B0503020204020204" pitchFamily="34" charset="-122"/>
                  <a:ea typeface="微软雅黑" panose="020B0503020204020204" pitchFamily="34" charset="-122"/>
                </a:rPr>
                <a:t>Two-order Laplacian</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Hessian</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 p-Laplacian</a:t>
              </a:r>
              <a:r>
                <a:rPr lang="zh-CN" altLang="en-US" sz="2000" dirty="0" smtClean="0">
                  <a:latin typeface="微软雅黑" panose="020B0503020204020204" pitchFamily="34" charset="-122"/>
                  <a:ea typeface="微软雅黑" panose="020B0503020204020204" pitchFamily="34" charset="-122"/>
                </a:rPr>
                <a:t>、</a:t>
              </a:r>
              <a:r>
                <a:rPr lang="en-US" altLang="zh-CN" sz="2000" b="1" dirty="0">
                  <a:solidFill>
                    <a:srgbClr val="FF0000"/>
                  </a:solidFill>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Hypergraph p-Laplacian </a:t>
              </a:r>
              <a:r>
                <a:rPr lang="zh-CN" altLang="en-US" sz="2000" dirty="0" smtClean="0">
                  <a:latin typeface="微软雅黑" panose="020B0503020204020204" pitchFamily="34" charset="-122"/>
                  <a:ea typeface="微软雅黑" panose="020B0503020204020204" pitchFamily="34" charset="-122"/>
                </a:rPr>
                <a:t>的流形结构表示方法。</a:t>
              </a:r>
              <a:endParaRPr lang="zh-CN" altLang="en-US" sz="2000" kern="0" dirty="0">
                <a:latin typeface="微软雅黑" panose="020B0503020204020204" pitchFamily="34" charset="-122"/>
                <a:ea typeface="微软雅黑" panose="020B0503020204020204" pitchFamily="34" charset="-122"/>
              </a:endParaRPr>
            </a:p>
          </p:txBody>
        </p:sp>
      </p:grpSp>
      <p:grpSp>
        <p:nvGrpSpPr>
          <p:cNvPr id="39" name="组合 38"/>
          <p:cNvGrpSpPr/>
          <p:nvPr/>
        </p:nvGrpSpPr>
        <p:grpSpPr>
          <a:xfrm>
            <a:off x="1203582" y="4627229"/>
            <a:ext cx="10463676" cy="911976"/>
            <a:chOff x="1403753" y="1639385"/>
            <a:chExt cx="10463676" cy="911976"/>
          </a:xfrm>
        </p:grpSpPr>
        <p:sp>
          <p:nvSpPr>
            <p:cNvPr id="40" name="椭圆 39"/>
            <p:cNvSpPr/>
            <p:nvPr/>
          </p:nvSpPr>
          <p:spPr>
            <a:xfrm>
              <a:off x="1403753" y="1891503"/>
              <a:ext cx="428628" cy="428628"/>
            </a:xfrm>
            <a:prstGeom prst="ellipse">
              <a:avLst/>
            </a:prstGeom>
            <a:solidFill>
              <a:sysClr val="window" lastClr="FFFFFF"/>
            </a:solidFill>
            <a:ln w="25400" cap="flat" cmpd="sng" algn="ctr">
              <a:solidFill>
                <a:srgbClr val="0174AB"/>
              </a:solidFill>
              <a:prstDash val="solid"/>
            </a:ln>
            <a:effectLst/>
          </p:spPr>
          <p:txBody>
            <a:bodyPr lIns="10800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rPr>
                <a:t>3</a:t>
              </a:r>
              <a:endParaRPr kumimoji="0" lang="zh-CN" altLang="en-US" sz="1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41" name="矩形 40"/>
            <p:cNvSpPr/>
            <p:nvPr/>
          </p:nvSpPr>
          <p:spPr>
            <a:xfrm>
              <a:off x="1941016" y="1639385"/>
              <a:ext cx="9926413" cy="911976"/>
            </a:xfrm>
            <a:prstGeom prst="rect">
              <a:avLst/>
            </a:prstGeom>
            <a:noFill/>
            <a:ln w="6350" cap="flat" cmpd="sng" algn="ctr">
              <a:solidFill>
                <a:srgbClr val="0174AB"/>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effectLst/>
                <a:uLnTx/>
                <a:uFillTx/>
                <a:latin typeface="Calibri" panose="020F0502020204030204"/>
                <a:ea typeface="宋体" panose="02010600030101010101" pitchFamily="2" charset="-122"/>
              </a:endParaRPr>
            </a:p>
          </p:txBody>
        </p:sp>
        <p:sp>
          <p:nvSpPr>
            <p:cNvPr id="42" name="TextBox 20"/>
            <p:cNvSpPr txBox="1"/>
            <p:nvPr/>
          </p:nvSpPr>
          <p:spPr>
            <a:xfrm>
              <a:off x="2070159" y="1849151"/>
              <a:ext cx="9789256" cy="492443"/>
            </a:xfrm>
            <a:prstGeom prst="rect">
              <a:avLst/>
            </a:prstGeom>
            <a:noFill/>
          </p:spPr>
          <p:txBody>
            <a:bodyPr wrap="square" rtlCol="0">
              <a:spAutoFit/>
            </a:bodyPr>
            <a:lstStyle/>
            <a:p>
              <a:pPr lvl="0">
                <a:lnSpc>
                  <a:spcPct val="130000"/>
                </a:lnSpc>
                <a:defRPr/>
              </a:pPr>
              <a:r>
                <a:rPr lang="zh-CN" altLang="en-US" sz="2000" kern="0" dirty="0" smtClean="0">
                  <a:latin typeface="微软雅黑" panose="020B0503020204020204" pitchFamily="34" charset="-122"/>
                  <a:ea typeface="微软雅黑" panose="020B0503020204020204" pitchFamily="34" charset="-122"/>
                </a:rPr>
                <a:t>将新模型提取的样本信息送入分类器，计算识别率。</a:t>
              </a:r>
              <a:endParaRPr lang="zh-CN" altLang="en-US" sz="2000" kern="0" dirty="0">
                <a:latin typeface="微软雅黑" panose="020B0503020204020204" pitchFamily="34" charset="-122"/>
                <a:ea typeface="微软雅黑" panose="020B0503020204020204" pitchFamily="34" charset="-122"/>
              </a:endParaRPr>
            </a:p>
          </p:txBody>
        </p:sp>
      </p:grpSp>
      <p:grpSp>
        <p:nvGrpSpPr>
          <p:cNvPr id="35" name="组合 34"/>
          <p:cNvGrpSpPr/>
          <p:nvPr/>
        </p:nvGrpSpPr>
        <p:grpSpPr>
          <a:xfrm>
            <a:off x="1195568" y="3438713"/>
            <a:ext cx="10463676" cy="1015663"/>
            <a:chOff x="1403753" y="1628959"/>
            <a:chExt cx="10463676" cy="1015663"/>
          </a:xfrm>
        </p:grpSpPr>
        <p:sp>
          <p:nvSpPr>
            <p:cNvPr id="36" name="椭圆 35"/>
            <p:cNvSpPr/>
            <p:nvPr/>
          </p:nvSpPr>
          <p:spPr>
            <a:xfrm>
              <a:off x="1403753" y="1891503"/>
              <a:ext cx="428628" cy="428628"/>
            </a:xfrm>
            <a:prstGeom prst="ellipse">
              <a:avLst/>
            </a:prstGeom>
            <a:solidFill>
              <a:sysClr val="window" lastClr="FFFFFF"/>
            </a:solidFill>
            <a:ln w="25400" cap="flat" cmpd="sng" algn="ctr">
              <a:solidFill>
                <a:srgbClr val="0174AB"/>
              </a:solidFill>
              <a:prstDash val="solid"/>
            </a:ln>
            <a:effectLst/>
          </p:spPr>
          <p:txBody>
            <a:bodyPr lIns="10800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b="1" kern="0" dirty="0">
                  <a:latin typeface="微软雅黑" panose="020B0503020204020204" pitchFamily="34" charset="-122"/>
                  <a:ea typeface="微软雅黑" panose="020B0503020204020204" pitchFamily="34" charset="-122"/>
                </a:rPr>
                <a:t>2</a:t>
              </a:r>
              <a:endParaRPr kumimoji="0" lang="zh-CN" altLang="en-US" sz="1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37" name="矩形 36"/>
            <p:cNvSpPr/>
            <p:nvPr/>
          </p:nvSpPr>
          <p:spPr>
            <a:xfrm>
              <a:off x="1941016" y="1639385"/>
              <a:ext cx="9926413" cy="976656"/>
            </a:xfrm>
            <a:prstGeom prst="rect">
              <a:avLst/>
            </a:prstGeom>
            <a:noFill/>
            <a:ln w="6350" cap="flat" cmpd="sng" algn="ctr">
              <a:solidFill>
                <a:srgbClr val="0174AB"/>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effectLst/>
                <a:uLnTx/>
                <a:uFillTx/>
                <a:latin typeface="Calibri" panose="020F0502020204030204"/>
                <a:ea typeface="宋体" panose="02010600030101010101" pitchFamily="2" charset="-122"/>
              </a:endParaRPr>
            </a:p>
          </p:txBody>
        </p:sp>
        <p:sp>
          <p:nvSpPr>
            <p:cNvPr id="38" name="TextBox 20"/>
            <p:cNvSpPr txBox="1"/>
            <p:nvPr/>
          </p:nvSpPr>
          <p:spPr>
            <a:xfrm>
              <a:off x="2017608" y="1628959"/>
              <a:ext cx="9789256" cy="1015663"/>
            </a:xfrm>
            <a:prstGeom prst="rect">
              <a:avLst/>
            </a:prstGeom>
            <a:noFill/>
          </p:spPr>
          <p:txBody>
            <a:bodyPr wrap="square" rtlCol="0">
              <a:spAutoFit/>
            </a:bodyPr>
            <a:lstStyle/>
            <a:p>
              <a:pPr>
                <a:lnSpc>
                  <a:spcPct val="150000"/>
                </a:lnSpc>
              </a:pPr>
              <a:r>
                <a:rPr lang="zh-CN" altLang="en-US" sz="2000" kern="0" dirty="0">
                  <a:latin typeface="微软雅黑" panose="020B0503020204020204" pitchFamily="34" charset="-122"/>
                  <a:ea typeface="微软雅黑" panose="020B0503020204020204" pitchFamily="34" charset="-122"/>
                </a:rPr>
                <a:t>以</a:t>
              </a:r>
              <a:r>
                <a:rPr lang="zh-CN" altLang="en-US" sz="2000" kern="0" dirty="0" smtClean="0">
                  <a:latin typeface="微软雅黑" panose="020B0503020204020204" pitchFamily="34" charset="-122"/>
                  <a:ea typeface="微软雅黑" panose="020B0503020204020204" pitchFamily="34" charset="-122"/>
                </a:rPr>
                <a:t>图卷积神经网络模型为基础，通过引入</a:t>
              </a:r>
              <a:r>
                <a:rPr lang="zh-CN" altLang="en-US" sz="2000" kern="0" dirty="0" smtClean="0">
                  <a:solidFill>
                    <a:srgbClr val="FF0000"/>
                  </a:solidFill>
                  <a:latin typeface="微软雅黑" panose="020B0503020204020204" pitchFamily="34" charset="-122"/>
                  <a:ea typeface="微软雅黑" panose="020B0503020204020204" pitchFamily="34" charset="-122"/>
                </a:rPr>
                <a:t>恰当的样本流形结构信息</a:t>
              </a:r>
              <a:r>
                <a:rPr lang="zh-CN" altLang="en-US" sz="2000" kern="0" dirty="0" smtClean="0">
                  <a:latin typeface="微软雅黑" panose="020B0503020204020204" pitchFamily="34" charset="-122"/>
                  <a:ea typeface="微软雅黑" panose="020B0503020204020204" pitchFamily="34" charset="-122"/>
                </a:rPr>
                <a:t>表示方法，将流形结构嵌入到模型中，使其可以提取更加丰富且具有代表性的样本信息。</a:t>
              </a:r>
              <a:endParaRPr lang="zh-CN" altLang="en-US" sz="2000" kern="0" dirty="0">
                <a:latin typeface="微软雅黑" panose="020B0503020204020204" pitchFamily="34" charset="-122"/>
                <a:ea typeface="微软雅黑" panose="020B0503020204020204" pitchFamily="34" charset="-122"/>
              </a:endParaRPr>
            </a:p>
          </p:txBody>
        </p:sp>
      </p:grpSp>
    </p:spTree>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4544704" y="254000"/>
            <a:ext cx="7647296"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293" name="文本框 12"/>
          <p:cNvSpPr txBox="1">
            <a:spLocks noChangeArrowheads="1"/>
          </p:cNvSpPr>
          <p:nvPr/>
        </p:nvSpPr>
        <p:spPr bwMode="auto">
          <a:xfrm>
            <a:off x="435926" y="136103"/>
            <a:ext cx="432714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dirty="0" smtClean="0">
                <a:solidFill>
                  <a:srgbClr val="044875"/>
                </a:solidFill>
                <a:latin typeface="微软雅黑" panose="020B0503020204020204" pitchFamily="34" charset="-122"/>
                <a:ea typeface="微软雅黑" panose="020B0503020204020204" pitchFamily="34" charset="-122"/>
              </a:rPr>
              <a:t>  </a:t>
            </a:r>
            <a:r>
              <a:rPr lang="zh-CN" altLang="en-US" dirty="0" smtClean="0">
                <a:solidFill>
                  <a:srgbClr val="FF0000"/>
                </a:solidFill>
                <a:latin typeface="微软雅黑" panose="020B0503020204020204" pitchFamily="34" charset="-122"/>
                <a:ea typeface="微软雅黑" panose="020B0503020204020204" pitchFamily="34" charset="-122"/>
              </a:rPr>
              <a:t>内容二   </a:t>
            </a:r>
            <a:r>
              <a:rPr lang="zh-CN" altLang="en-US" dirty="0" smtClean="0">
                <a:solidFill>
                  <a:srgbClr val="044875"/>
                </a:solidFill>
                <a:latin typeface="微软雅黑" panose="020B0503020204020204" pitchFamily="34" charset="-122"/>
                <a:ea typeface="微软雅黑" panose="020B0503020204020204" pitchFamily="34" charset="-122"/>
              </a:rPr>
              <a:t>主要研究内容</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70" name="Picture 2" descr="标志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84581" y="6140450"/>
            <a:ext cx="738187"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89" name="组合 88"/>
          <p:cNvGrpSpPr/>
          <p:nvPr/>
        </p:nvGrpSpPr>
        <p:grpSpPr bwMode="auto">
          <a:xfrm>
            <a:off x="304800" y="1115373"/>
            <a:ext cx="809767" cy="827296"/>
            <a:chOff x="5553452" y="1373500"/>
            <a:chExt cx="1041578" cy="1041578"/>
          </a:xfrm>
        </p:grpSpPr>
        <p:sp>
          <p:nvSpPr>
            <p:cNvPr id="92" name="任意多边形 91"/>
            <p:cNvSpPr/>
            <p:nvPr/>
          </p:nvSpPr>
          <p:spPr>
            <a:xfrm>
              <a:off x="5553452" y="1373500"/>
              <a:ext cx="1041578" cy="1041578"/>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algn="ctr" defTabSz="1022350" eaLnBrk="1" fontAlgn="auto" hangingPunct="1">
                <a:lnSpc>
                  <a:spcPct val="90000"/>
                </a:lnSpc>
                <a:spcAft>
                  <a:spcPct val="35000"/>
                </a:spcAft>
                <a:defRPr/>
              </a:pPr>
              <a:endParaRPr lang="zh-CN" altLang="en-US" sz="2300"/>
            </a:p>
          </p:txBody>
        </p:sp>
        <p:sp>
          <p:nvSpPr>
            <p:cNvPr id="93" name="Freeform 48"/>
            <p:cNvSpPr>
              <a:spLocks noEditPoints="1"/>
            </p:cNvSpPr>
            <p:nvPr/>
          </p:nvSpPr>
          <p:spPr bwMode="auto">
            <a:xfrm>
              <a:off x="5913877" y="1649772"/>
              <a:ext cx="320730" cy="509674"/>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rgbClr val="FF0000"/>
            </a:solidFill>
            <a:ln>
              <a:solidFill>
                <a:srgbClr val="0070C0"/>
              </a:solid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sp>
        <p:nvSpPr>
          <p:cNvPr id="97" name="文本框 96"/>
          <p:cNvSpPr txBox="1"/>
          <p:nvPr/>
        </p:nvSpPr>
        <p:spPr>
          <a:xfrm>
            <a:off x="1394777" y="1297443"/>
            <a:ext cx="10529440" cy="461665"/>
          </a:xfrm>
          <a:prstGeom prst="rect">
            <a:avLst/>
          </a:prstGeom>
          <a:solidFill>
            <a:schemeClr val="accent1"/>
          </a:solidFill>
        </p:spPr>
        <p:txBody>
          <a:bodyPr wrap="square" rtlCol="0">
            <a:spAutoFit/>
          </a:bodyPr>
          <a:lstStyle/>
          <a:p>
            <a:r>
              <a:rPr lang="zh-CN" altLang="en-US" sz="2400" b="1" dirty="0" smtClean="0"/>
              <a:t>不同多项式的图卷积神经网络</a:t>
            </a:r>
            <a:endParaRPr lang="zh-CN" altLang="en-US" sz="2400" b="1" dirty="0"/>
          </a:p>
        </p:txBody>
      </p:sp>
      <p:cxnSp>
        <p:nvCxnSpPr>
          <p:cNvPr id="17" name="直接箭头连接符 16"/>
          <p:cNvCxnSpPr/>
          <p:nvPr/>
        </p:nvCxnSpPr>
        <p:spPr>
          <a:xfrm rot="5400000">
            <a:off x="-227236" y="3993189"/>
            <a:ext cx="3708000" cy="2143"/>
          </a:xfrm>
          <a:prstGeom prst="straightConnector1">
            <a:avLst/>
          </a:prstGeom>
          <a:noFill/>
          <a:ln w="19050" cap="flat" cmpd="sng" algn="ctr">
            <a:solidFill>
              <a:schemeClr val="bg2">
                <a:lumMod val="25000"/>
              </a:schemeClr>
            </a:solidFill>
            <a:prstDash val="solid"/>
            <a:headEnd type="oval"/>
            <a:tailEnd type="oval"/>
          </a:ln>
          <a:effectLst/>
        </p:spPr>
      </p:cxnSp>
      <p:grpSp>
        <p:nvGrpSpPr>
          <p:cNvPr id="18" name="组合 17"/>
          <p:cNvGrpSpPr/>
          <p:nvPr/>
        </p:nvGrpSpPr>
        <p:grpSpPr>
          <a:xfrm>
            <a:off x="1402192" y="2108438"/>
            <a:ext cx="10020576" cy="911976"/>
            <a:chOff x="1403753" y="1639385"/>
            <a:chExt cx="10020576" cy="911976"/>
          </a:xfrm>
        </p:grpSpPr>
        <p:sp>
          <p:nvSpPr>
            <p:cNvPr id="21" name="椭圆 20"/>
            <p:cNvSpPr/>
            <p:nvPr/>
          </p:nvSpPr>
          <p:spPr>
            <a:xfrm>
              <a:off x="1403753" y="1891503"/>
              <a:ext cx="428628" cy="428628"/>
            </a:xfrm>
            <a:prstGeom prst="ellipse">
              <a:avLst/>
            </a:prstGeom>
            <a:solidFill>
              <a:sysClr val="window" lastClr="FFFFFF"/>
            </a:solidFill>
            <a:ln w="25400" cap="flat" cmpd="sng" algn="ctr">
              <a:solidFill>
                <a:srgbClr val="0174AB"/>
              </a:solidFill>
              <a:prstDash val="solid"/>
            </a:ln>
            <a:effectLst/>
          </p:spPr>
          <p:txBody>
            <a:bodyPr lIns="10800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1</a:t>
              </a:r>
              <a:endParaRPr kumimoji="0" lang="zh-CN" altLang="en-US" sz="1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23" name="矩形 22"/>
            <p:cNvSpPr/>
            <p:nvPr/>
          </p:nvSpPr>
          <p:spPr>
            <a:xfrm>
              <a:off x="1941017" y="1639385"/>
              <a:ext cx="9483312" cy="911976"/>
            </a:xfrm>
            <a:prstGeom prst="rect">
              <a:avLst/>
            </a:prstGeom>
            <a:noFill/>
            <a:ln w="6350" cap="flat" cmpd="sng" algn="ctr">
              <a:solidFill>
                <a:srgbClr val="0174AB"/>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effectLst/>
                <a:uLnTx/>
                <a:uFillTx/>
                <a:latin typeface="Calibri" panose="020F0502020204030204"/>
                <a:ea typeface="宋体" panose="02010600030101010101" pitchFamily="2" charset="-122"/>
              </a:endParaRPr>
            </a:p>
          </p:txBody>
        </p:sp>
        <p:sp>
          <p:nvSpPr>
            <p:cNvPr id="24" name="TextBox 20"/>
            <p:cNvSpPr txBox="1"/>
            <p:nvPr/>
          </p:nvSpPr>
          <p:spPr>
            <a:xfrm>
              <a:off x="2070159" y="1849151"/>
              <a:ext cx="5786478" cy="453457"/>
            </a:xfrm>
            <a:prstGeom prst="rect">
              <a:avLst/>
            </a:prstGeom>
            <a:noFill/>
          </p:spPr>
          <p:txBody>
            <a:bodyPr wrap="square" rtlCol="0">
              <a:spAutoFit/>
            </a:bodyPr>
            <a:lstStyle/>
            <a:p>
              <a:pPr lvl="0">
                <a:lnSpc>
                  <a:spcPct val="130000"/>
                </a:lnSpc>
                <a:defRPr/>
              </a:pPr>
              <a:r>
                <a:rPr lang="zh-CN" altLang="en-US" sz="2000" kern="0" dirty="0" smtClean="0">
                  <a:latin typeface="微软雅黑" panose="020B0503020204020204" pitchFamily="34" charset="-122"/>
                  <a:ea typeface="微软雅黑" panose="020B0503020204020204" pitchFamily="34" charset="-122"/>
                </a:rPr>
                <a:t>理解多项式对图卷积神经网络的作用。</a:t>
              </a:r>
              <a:endParaRPr lang="zh-CN" altLang="en-US" sz="2000" kern="0" dirty="0">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1413293" y="3486268"/>
            <a:ext cx="10133642" cy="928807"/>
            <a:chOff x="1378002" y="1611774"/>
            <a:chExt cx="7703285" cy="1315846"/>
          </a:xfrm>
        </p:grpSpPr>
        <p:sp>
          <p:nvSpPr>
            <p:cNvPr id="38" name="椭圆 37"/>
            <p:cNvSpPr/>
            <p:nvPr/>
          </p:nvSpPr>
          <p:spPr>
            <a:xfrm>
              <a:off x="1378002" y="1897785"/>
              <a:ext cx="330564" cy="692460"/>
            </a:xfrm>
            <a:prstGeom prst="ellipse">
              <a:avLst/>
            </a:prstGeom>
            <a:solidFill>
              <a:sysClr val="window" lastClr="FFFFFF"/>
            </a:solidFill>
            <a:ln w="25400" cap="flat" cmpd="sng" algn="ctr">
              <a:solidFill>
                <a:srgbClr val="0174AB"/>
              </a:solidFill>
              <a:prstDash val="solid"/>
            </a:ln>
            <a:effectLst/>
          </p:spPr>
          <p:txBody>
            <a:bodyPr lIns="10800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b="1" kern="0" dirty="0">
                  <a:latin typeface="微软雅黑" panose="020B0503020204020204" pitchFamily="34" charset="-122"/>
                  <a:ea typeface="微软雅黑" panose="020B0503020204020204" pitchFamily="34" charset="-122"/>
                </a:rPr>
                <a:t>2</a:t>
              </a:r>
              <a:endParaRPr kumimoji="0" lang="zh-CN" altLang="en-US" sz="1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40" name="矩形 39"/>
            <p:cNvSpPr/>
            <p:nvPr/>
          </p:nvSpPr>
          <p:spPr>
            <a:xfrm>
              <a:off x="1802955" y="1634958"/>
              <a:ext cx="7183943" cy="1292662"/>
            </a:xfrm>
            <a:prstGeom prst="rect">
              <a:avLst/>
            </a:prstGeom>
            <a:noFill/>
            <a:ln w="6350" cap="flat" cmpd="sng" algn="ctr">
              <a:solidFill>
                <a:srgbClr val="0174AB"/>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effectLst/>
                <a:uLnTx/>
                <a:uFillTx/>
                <a:latin typeface="Calibri" panose="020F0502020204030204"/>
                <a:ea typeface="宋体" panose="02010600030101010101" pitchFamily="2" charset="-122"/>
              </a:endParaRPr>
            </a:p>
          </p:txBody>
        </p:sp>
        <p:sp>
          <p:nvSpPr>
            <p:cNvPr id="41" name="TextBox 20"/>
            <p:cNvSpPr txBox="1"/>
            <p:nvPr/>
          </p:nvSpPr>
          <p:spPr>
            <a:xfrm>
              <a:off x="1854865" y="1611774"/>
              <a:ext cx="7226422" cy="1264483"/>
            </a:xfrm>
            <a:prstGeom prst="rect">
              <a:avLst/>
            </a:prstGeom>
            <a:noFill/>
          </p:spPr>
          <p:txBody>
            <a:bodyPr wrap="square" rtlCol="0">
              <a:spAutoFit/>
            </a:bodyPr>
            <a:lstStyle/>
            <a:p>
              <a:pPr lvl="0">
                <a:lnSpc>
                  <a:spcPct val="130000"/>
                </a:lnSpc>
                <a:defRPr/>
              </a:pPr>
              <a:r>
                <a:rPr lang="zh-CN" altLang="en-US" sz="2000" kern="0" dirty="0">
                  <a:latin typeface="微软雅黑" panose="020B0503020204020204" pitchFamily="34" charset="-122"/>
                  <a:ea typeface="微软雅黑" panose="020B0503020204020204" pitchFamily="34" charset="-122"/>
                </a:rPr>
                <a:t>以图卷积神经网络模型为基础，通过</a:t>
              </a:r>
              <a:r>
                <a:rPr lang="zh-CN" altLang="en-US" sz="2000" kern="0" dirty="0" smtClean="0">
                  <a:latin typeface="微软雅黑" panose="020B0503020204020204" pitchFamily="34" charset="-122"/>
                  <a:ea typeface="微软雅黑" panose="020B0503020204020204" pitchFamily="34" charset="-122"/>
                </a:rPr>
                <a:t>引入</a:t>
              </a:r>
              <a:r>
                <a:rPr lang="zh-CN" altLang="en-US" sz="2000" kern="0" dirty="0" smtClean="0">
                  <a:solidFill>
                    <a:srgbClr val="FF0000"/>
                  </a:solidFill>
                  <a:latin typeface="微软雅黑" panose="020B0503020204020204" pitchFamily="34" charset="-122"/>
                  <a:ea typeface="微软雅黑" panose="020B0503020204020204" pitchFamily="34" charset="-122"/>
                </a:rPr>
                <a:t>恰当的多项式来</a:t>
              </a:r>
              <a:r>
                <a:rPr lang="zh-CN" altLang="en-US" sz="2000" kern="0" dirty="0" smtClean="0">
                  <a:latin typeface="微软雅黑" panose="020B0503020204020204" pitchFamily="34" charset="-122"/>
                  <a:ea typeface="微软雅黑" panose="020B0503020204020204" pitchFamily="34" charset="-122"/>
                </a:rPr>
                <a:t>化简拉普拉斯的一阶多项式，</a:t>
              </a:r>
              <a:r>
                <a:rPr lang="zh-CN" altLang="en-US" sz="2000" kern="0" dirty="0">
                  <a:latin typeface="微软雅黑" panose="020B0503020204020204" pitchFamily="34" charset="-122"/>
                  <a:ea typeface="微软雅黑" panose="020B0503020204020204" pitchFamily="34" charset="-122"/>
                </a:rPr>
                <a:t>使其可以提取</a:t>
              </a:r>
              <a:r>
                <a:rPr lang="zh-CN" altLang="en-US" sz="2000" kern="0" dirty="0" smtClean="0">
                  <a:latin typeface="微软雅黑" panose="020B0503020204020204" pitchFamily="34" charset="-122"/>
                  <a:ea typeface="微软雅黑" panose="020B0503020204020204" pitchFamily="34" charset="-122"/>
                </a:rPr>
                <a:t>更加精细的</a:t>
              </a:r>
              <a:r>
                <a:rPr lang="zh-CN" altLang="en-US" sz="2000" kern="0" dirty="0">
                  <a:latin typeface="微软雅黑" panose="020B0503020204020204" pitchFamily="34" charset="-122"/>
                  <a:ea typeface="微软雅黑" panose="020B0503020204020204" pitchFamily="34" charset="-122"/>
                </a:rPr>
                <a:t>样本</a:t>
              </a:r>
              <a:r>
                <a:rPr lang="zh-CN" altLang="en-US" sz="2000" kern="0" dirty="0" smtClean="0">
                  <a:latin typeface="微软雅黑" panose="020B0503020204020204" pitchFamily="34" charset="-122"/>
                  <a:ea typeface="微软雅黑" panose="020B0503020204020204" pitchFamily="34" charset="-122"/>
                </a:rPr>
                <a:t>信息并且减少模型的运算时间。</a:t>
              </a:r>
              <a:endParaRPr lang="zh-CN" altLang="en-US" sz="2000" kern="0" dirty="0">
                <a:latin typeface="微软雅黑" panose="020B0503020204020204" pitchFamily="34" charset="-122"/>
                <a:ea typeface="微软雅黑" panose="020B0503020204020204" pitchFamily="34" charset="-122"/>
              </a:endParaRPr>
            </a:p>
          </p:txBody>
        </p:sp>
      </p:grpSp>
      <p:grpSp>
        <p:nvGrpSpPr>
          <p:cNvPr id="42" name="组合 41"/>
          <p:cNvGrpSpPr/>
          <p:nvPr/>
        </p:nvGrpSpPr>
        <p:grpSpPr>
          <a:xfrm>
            <a:off x="1413293" y="4877953"/>
            <a:ext cx="10184217" cy="883870"/>
            <a:chOff x="1407585" y="1827508"/>
            <a:chExt cx="9823139" cy="911976"/>
          </a:xfrm>
        </p:grpSpPr>
        <p:sp>
          <p:nvSpPr>
            <p:cNvPr id="43" name="椭圆 42"/>
            <p:cNvSpPr/>
            <p:nvPr/>
          </p:nvSpPr>
          <p:spPr>
            <a:xfrm>
              <a:off x="1407585" y="2029698"/>
              <a:ext cx="409737" cy="377035"/>
            </a:xfrm>
            <a:prstGeom prst="ellipse">
              <a:avLst/>
            </a:prstGeom>
            <a:solidFill>
              <a:sysClr val="window" lastClr="FFFFFF"/>
            </a:solidFill>
            <a:ln w="25400" cap="flat" cmpd="sng" algn="ctr">
              <a:solidFill>
                <a:srgbClr val="0174AB"/>
              </a:solidFill>
              <a:prstDash val="solid"/>
            </a:ln>
            <a:effectLst/>
          </p:spPr>
          <p:txBody>
            <a:bodyPr lIns="10800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b="1" kern="0" dirty="0">
                  <a:latin typeface="微软雅黑" panose="020B0503020204020204" pitchFamily="34" charset="-122"/>
                  <a:ea typeface="微软雅黑" panose="020B0503020204020204" pitchFamily="34" charset="-122"/>
                </a:rPr>
                <a:t>3</a:t>
              </a:r>
              <a:endParaRPr kumimoji="0" lang="zh-CN" altLang="en-US" sz="1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45" name="矩形 44"/>
            <p:cNvSpPr/>
            <p:nvPr/>
          </p:nvSpPr>
          <p:spPr>
            <a:xfrm>
              <a:off x="1948133" y="1827508"/>
              <a:ext cx="9114043" cy="911976"/>
            </a:xfrm>
            <a:prstGeom prst="rect">
              <a:avLst/>
            </a:prstGeom>
            <a:noFill/>
            <a:ln w="6350" cap="flat" cmpd="sng" algn="ctr">
              <a:solidFill>
                <a:srgbClr val="0174AB"/>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effectLst/>
                <a:uLnTx/>
                <a:uFillTx/>
                <a:latin typeface="Calibri" panose="020F0502020204030204"/>
                <a:ea typeface="宋体" panose="02010600030101010101" pitchFamily="2" charset="-122"/>
              </a:endParaRPr>
            </a:p>
          </p:txBody>
        </p:sp>
        <p:sp>
          <p:nvSpPr>
            <p:cNvPr id="46" name="TextBox 20"/>
            <p:cNvSpPr txBox="1"/>
            <p:nvPr/>
          </p:nvSpPr>
          <p:spPr>
            <a:xfrm>
              <a:off x="1963874" y="2029698"/>
              <a:ext cx="9266850" cy="508102"/>
            </a:xfrm>
            <a:prstGeom prst="rect">
              <a:avLst/>
            </a:prstGeom>
            <a:noFill/>
          </p:spPr>
          <p:txBody>
            <a:bodyPr wrap="square" rtlCol="0">
              <a:spAutoFit/>
            </a:bodyPr>
            <a:lstStyle/>
            <a:p>
              <a:pPr lvl="0">
                <a:lnSpc>
                  <a:spcPct val="130000"/>
                </a:lnSpc>
                <a:defRPr/>
              </a:pPr>
              <a:r>
                <a:rPr lang="zh-CN" altLang="en-US" sz="2000" kern="0" dirty="0">
                  <a:latin typeface="微软雅黑" panose="020B0503020204020204" pitchFamily="34" charset="-122"/>
                  <a:ea typeface="微软雅黑" panose="020B0503020204020204" pitchFamily="34" charset="-122"/>
                </a:rPr>
                <a:t>将新模型提取的样本信息送入分类器，计算</a:t>
              </a:r>
              <a:r>
                <a:rPr lang="zh-CN" altLang="en-US" sz="2000" kern="0" dirty="0" smtClean="0">
                  <a:latin typeface="微软雅黑" panose="020B0503020204020204" pitchFamily="34" charset="-122"/>
                  <a:ea typeface="微软雅黑" panose="020B0503020204020204" pitchFamily="34" charset="-122"/>
                </a:rPr>
                <a:t>识别率。</a:t>
              </a:r>
              <a:endParaRPr lang="zh-CN" altLang="en-US" sz="2000" kern="0" dirty="0">
                <a:latin typeface="微软雅黑" panose="020B0503020204020204" pitchFamily="34" charset="-122"/>
                <a:ea typeface="微软雅黑" panose="020B0503020204020204" pitchFamily="34" charset="-122"/>
              </a:endParaRPr>
            </a:p>
          </p:txBody>
        </p:sp>
      </p:grpSp>
    </p:spTree>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2333767" y="254000"/>
            <a:ext cx="9858233"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293" name="文本框 12"/>
          <p:cNvSpPr txBox="1">
            <a:spLocks noChangeArrowheads="1"/>
          </p:cNvSpPr>
          <p:nvPr/>
        </p:nvSpPr>
        <p:spPr bwMode="auto">
          <a:xfrm>
            <a:off x="-669544" y="111452"/>
            <a:ext cx="432714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dirty="0" smtClean="0">
                <a:solidFill>
                  <a:srgbClr val="044875"/>
                </a:solidFill>
                <a:latin typeface="微软雅黑" panose="020B0503020204020204" pitchFamily="34" charset="-122"/>
                <a:ea typeface="微软雅黑" panose="020B0503020204020204" pitchFamily="34" charset="-122"/>
              </a:rPr>
              <a:t>研究目标</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70" name="Picture 2" descr="标志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84581" y="6140450"/>
            <a:ext cx="738187"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13" name="组合 12"/>
          <p:cNvGrpSpPr/>
          <p:nvPr/>
        </p:nvGrpSpPr>
        <p:grpSpPr>
          <a:xfrm>
            <a:off x="1008511" y="931975"/>
            <a:ext cx="9795804" cy="5249638"/>
            <a:chOff x="3573194" y="1229279"/>
            <a:chExt cx="6865034" cy="4594747"/>
          </a:xfrm>
        </p:grpSpPr>
        <p:sp>
          <p:nvSpPr>
            <p:cNvPr id="14" name="文本框 13"/>
            <p:cNvSpPr txBox="1"/>
            <p:nvPr/>
          </p:nvSpPr>
          <p:spPr>
            <a:xfrm>
              <a:off x="3573194" y="1702210"/>
              <a:ext cx="6710289" cy="3313389"/>
            </a:xfrm>
            <a:prstGeom prst="rect">
              <a:avLst/>
            </a:prstGeom>
            <a:noFill/>
          </p:spPr>
          <p:txBody>
            <a:bodyPr wrap="square" lIns="91436" tIns="45718" rIns="91436" bIns="45718" rtlCol="0">
              <a:spAutoFit/>
            </a:bodyPr>
            <a:lstStyle/>
            <a:p>
              <a:pPr algn="just"/>
              <a:endParaRPr lang="en-US" altLang="zh-CN" sz="2400" dirty="0" smtClean="0">
                <a:latin typeface="楷体" panose="02010609060101010101" pitchFamily="49" charset="-122"/>
                <a:ea typeface="楷体" panose="02010609060101010101" pitchFamily="49" charset="-122"/>
              </a:endParaRPr>
            </a:p>
            <a:p>
              <a:pPr algn="just"/>
              <a:endParaRPr lang="en-US" altLang="zh-CN" sz="2400" dirty="0">
                <a:latin typeface="楷体" panose="02010609060101010101" pitchFamily="49" charset="-122"/>
                <a:ea typeface="楷体" panose="02010609060101010101" pitchFamily="49" charset="-122"/>
              </a:endParaRPr>
            </a:p>
            <a:p>
              <a:pPr algn="just"/>
              <a:endParaRPr lang="en-US" altLang="zh-CN" sz="2400" dirty="0" smtClean="0">
                <a:latin typeface="楷体" panose="02010609060101010101" pitchFamily="49" charset="-122"/>
                <a:ea typeface="楷体" panose="02010609060101010101" pitchFamily="49" charset="-122"/>
              </a:endParaRPr>
            </a:p>
            <a:p>
              <a:pPr algn="just"/>
              <a:endParaRPr lang="en-US" altLang="zh-CN" sz="2400" dirty="0" smtClean="0">
                <a:latin typeface="楷体" panose="02010609060101010101" pitchFamily="49" charset="-122"/>
                <a:ea typeface="楷体" panose="02010609060101010101" pitchFamily="49" charset="-122"/>
              </a:endParaRPr>
            </a:p>
            <a:p>
              <a:pPr algn="just"/>
              <a:endParaRPr lang="en-US" altLang="zh-CN" sz="2400" dirty="0">
                <a:latin typeface="楷体" panose="02010609060101010101" pitchFamily="49" charset="-122"/>
                <a:ea typeface="楷体" panose="02010609060101010101" pitchFamily="49" charset="-122"/>
              </a:endParaRPr>
            </a:p>
            <a:p>
              <a:pPr algn="just"/>
              <a:endParaRPr lang="en-US" altLang="zh-CN" sz="2400" dirty="0" smtClean="0">
                <a:latin typeface="楷体" panose="02010609060101010101" pitchFamily="49" charset="-122"/>
                <a:ea typeface="楷体" panose="02010609060101010101" pitchFamily="49" charset="-122"/>
              </a:endParaRPr>
            </a:p>
            <a:p>
              <a:pPr algn="just"/>
              <a:endParaRPr lang="en-US" altLang="zh-CN" sz="2400" dirty="0">
                <a:latin typeface="楷体" panose="02010609060101010101" pitchFamily="49" charset="-122"/>
                <a:ea typeface="楷体" panose="02010609060101010101" pitchFamily="49" charset="-122"/>
              </a:endParaRPr>
            </a:p>
            <a:p>
              <a:pPr algn="just"/>
              <a:endParaRPr lang="en-US" altLang="zh-CN" sz="2400" dirty="0">
                <a:latin typeface="楷体" panose="02010609060101010101" pitchFamily="49" charset="-122"/>
                <a:ea typeface="楷体" panose="02010609060101010101" pitchFamily="49" charset="-122"/>
              </a:endParaRPr>
            </a:p>
            <a:p>
              <a:pPr algn="just"/>
              <a:endParaRPr lang="en-US" altLang="zh-CN" sz="2400" dirty="0"/>
            </a:p>
            <a:p>
              <a:pPr marL="457200" indent="-457200" algn="just">
                <a:buFont typeface="Wingdings" panose="05000000000000000000" pitchFamily="2" charset="2"/>
                <a:buChar char="Ø"/>
              </a:pPr>
              <a:endParaRPr lang="en-US" altLang="zh-CN" sz="2400" dirty="0">
                <a:latin typeface="楷体" panose="02010609060101010101" pitchFamily="49" charset="-122"/>
                <a:ea typeface="楷体" panose="02010609060101010101" pitchFamily="49" charset="-122"/>
              </a:endParaRPr>
            </a:p>
          </p:txBody>
        </p:sp>
        <p:sp>
          <p:nvSpPr>
            <p:cNvPr id="17" name="AutoShape 2"/>
            <p:cNvSpPr>
              <a:spLocks noChangeArrowheads="1"/>
            </p:cNvSpPr>
            <p:nvPr/>
          </p:nvSpPr>
          <p:spPr bwMode="auto">
            <a:xfrm>
              <a:off x="3573194" y="1229279"/>
              <a:ext cx="6865034" cy="4594747"/>
            </a:xfrm>
            <a:prstGeom prst="roundRect">
              <a:avLst>
                <a:gd name="adj" fmla="val 16667"/>
              </a:avLst>
            </a:prstGeom>
            <a:noFill/>
            <a:ln w="38100" cap="flat" cmpd="sng">
              <a:solidFill>
                <a:srgbClr val="0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grpSp>
      <p:grpSp>
        <p:nvGrpSpPr>
          <p:cNvPr id="18" name="组合 17"/>
          <p:cNvGrpSpPr/>
          <p:nvPr/>
        </p:nvGrpSpPr>
        <p:grpSpPr>
          <a:xfrm>
            <a:off x="4958472" y="569950"/>
            <a:ext cx="1491176" cy="633046"/>
            <a:chOff x="5393355" y="614649"/>
            <a:chExt cx="2485548" cy="2485548"/>
          </a:xfrm>
        </p:grpSpPr>
        <p:sp>
          <p:nvSpPr>
            <p:cNvPr id="20" name="椭圆 19"/>
            <p:cNvSpPr/>
            <p:nvPr/>
          </p:nvSpPr>
          <p:spPr>
            <a:xfrm>
              <a:off x="5393355" y="614649"/>
              <a:ext cx="2485548" cy="2485548"/>
            </a:xfrm>
            <a:prstGeom prst="ellipse">
              <a:avLst/>
            </a:prstGeom>
            <a:solidFill>
              <a:schemeClr val="accent1"/>
            </a:solidFill>
          </p:spPr>
          <p:style>
            <a:lnRef idx="2">
              <a:schemeClr val="lt1">
                <a:hueOff val="0"/>
                <a:satOff val="0"/>
                <a:lumOff val="0"/>
                <a:alphaOff val="0"/>
              </a:schemeClr>
            </a:lnRef>
            <a:fillRef idx="1">
              <a:scrgbClr r="0" g="0" b="0"/>
            </a:fillRef>
            <a:effectRef idx="0">
              <a:schemeClr val="accent5">
                <a:shade val="80000"/>
                <a:hueOff val="349283"/>
                <a:satOff val="-6255"/>
                <a:lumOff val="26585"/>
                <a:alphaOff val="0"/>
              </a:schemeClr>
            </a:effectRef>
            <a:fontRef idx="minor">
              <a:schemeClr val="lt1"/>
            </a:fontRef>
          </p:style>
          <p:txBody>
            <a:bodyPr/>
            <a:lstStyle/>
            <a:p>
              <a:endParaRPr lang="zh-CN" altLang="en-US"/>
            </a:p>
          </p:txBody>
        </p:sp>
        <p:sp>
          <p:nvSpPr>
            <p:cNvPr id="21" name="椭圆 4"/>
            <p:cNvSpPr txBox="1"/>
            <p:nvPr/>
          </p:nvSpPr>
          <p:spPr>
            <a:xfrm>
              <a:off x="5757355" y="978649"/>
              <a:ext cx="1757548" cy="175754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zh-CN" altLang="en-US" sz="2400" b="1" dirty="0">
                  <a:latin typeface="微软雅黑" panose="020B0503020204020204" pitchFamily="34" charset="-122"/>
                  <a:ea typeface="微软雅黑" panose="020B0503020204020204" pitchFamily="34" charset="-122"/>
                </a:rPr>
                <a:t>目标</a:t>
              </a:r>
              <a:endParaRPr lang="zh-CN" altLang="en-US" sz="2400" b="1" kern="1200" dirty="0">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a:off x="1148773" y="2081514"/>
            <a:ext cx="9489936" cy="969968"/>
            <a:chOff x="1849937" y="2458158"/>
            <a:chExt cx="9244755" cy="969968"/>
          </a:xfrm>
        </p:grpSpPr>
        <p:sp>
          <p:nvSpPr>
            <p:cNvPr id="23" name="八角星 22"/>
            <p:cNvSpPr/>
            <p:nvPr/>
          </p:nvSpPr>
          <p:spPr>
            <a:xfrm>
              <a:off x="1849937" y="2514077"/>
              <a:ext cx="866633" cy="858129"/>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t>1</a:t>
              </a:r>
              <a:endParaRPr lang="zh-CN" altLang="en-US" sz="3600" dirty="0"/>
            </a:p>
          </p:txBody>
        </p:sp>
        <p:sp>
          <p:nvSpPr>
            <p:cNvPr id="24" name="圆角矩形 23"/>
            <p:cNvSpPr/>
            <p:nvPr/>
          </p:nvSpPr>
          <p:spPr>
            <a:xfrm>
              <a:off x="2826975" y="2458158"/>
              <a:ext cx="8267717" cy="9699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zh-CN" altLang="en-US" sz="2000" dirty="0" smtClean="0">
                  <a:latin typeface="黑体" panose="02010609060101010101" pitchFamily="49" charset="-122"/>
                  <a:ea typeface="黑体" panose="02010609060101010101" pitchFamily="49" charset="-122"/>
                </a:rPr>
                <a:t>通过引入恰当的流形结构表示方法</a:t>
              </a:r>
              <a:r>
                <a:rPr lang="en-US" altLang="zh-CN" sz="2000" dirty="0" smtClean="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使之学习更加丰富的流形结构信息</a:t>
              </a:r>
              <a:r>
                <a:rPr lang="zh-CN" altLang="en-US" sz="2000" dirty="0" smtClean="0">
                  <a:solidFill>
                    <a:srgbClr val="FFC000"/>
                  </a:solidFill>
                  <a:latin typeface="黑体" panose="02010609060101010101" pitchFamily="49" charset="-122"/>
                  <a:ea typeface="黑体" panose="02010609060101010101" pitchFamily="49" charset="-122"/>
                </a:rPr>
                <a:t>；</a:t>
              </a:r>
              <a:endParaRPr lang="en-US" altLang="zh-CN" sz="2000" dirty="0">
                <a:solidFill>
                  <a:srgbClr val="FFC000"/>
                </a:solidFill>
                <a:latin typeface="黑体" panose="02010609060101010101" pitchFamily="49" charset="-122"/>
                <a:ea typeface="黑体" panose="02010609060101010101" pitchFamily="49" charset="-122"/>
              </a:endParaRPr>
            </a:p>
          </p:txBody>
        </p:sp>
      </p:grpSp>
      <p:grpSp>
        <p:nvGrpSpPr>
          <p:cNvPr id="25" name="组合 24"/>
          <p:cNvGrpSpPr/>
          <p:nvPr/>
        </p:nvGrpSpPr>
        <p:grpSpPr>
          <a:xfrm>
            <a:off x="1203975" y="4131563"/>
            <a:ext cx="9489936" cy="969968"/>
            <a:chOff x="1849937" y="2458158"/>
            <a:chExt cx="9244755" cy="969968"/>
          </a:xfrm>
        </p:grpSpPr>
        <p:sp>
          <p:nvSpPr>
            <p:cNvPr id="26" name="八角星 25"/>
            <p:cNvSpPr/>
            <p:nvPr/>
          </p:nvSpPr>
          <p:spPr>
            <a:xfrm>
              <a:off x="1849937" y="2514077"/>
              <a:ext cx="866633" cy="858129"/>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2</a:t>
              </a:r>
              <a:endParaRPr lang="zh-CN" altLang="en-US" sz="3600" dirty="0"/>
            </a:p>
          </p:txBody>
        </p:sp>
        <p:sp>
          <p:nvSpPr>
            <p:cNvPr id="27" name="圆角矩形 26"/>
            <p:cNvSpPr/>
            <p:nvPr/>
          </p:nvSpPr>
          <p:spPr>
            <a:xfrm>
              <a:off x="2826975" y="2458158"/>
              <a:ext cx="8267717" cy="9699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zh-CN" altLang="en-US" sz="2000" dirty="0">
                  <a:latin typeface="黑体" panose="02010609060101010101" pitchFamily="49" charset="-122"/>
                  <a:ea typeface="黑体" panose="02010609060101010101" pitchFamily="49" charset="-122"/>
                </a:rPr>
                <a:t>通过</a:t>
              </a:r>
              <a:r>
                <a:rPr lang="zh-CN" altLang="en-US" sz="2000" dirty="0" smtClean="0">
                  <a:latin typeface="黑体" panose="02010609060101010101" pitchFamily="49" charset="-122"/>
                  <a:ea typeface="黑体" panose="02010609060101010101" pitchFamily="49" charset="-122"/>
                </a:rPr>
                <a:t>引入恰当的多项式</a:t>
              </a:r>
              <a:r>
                <a:rPr lang="en-US" altLang="zh-CN" sz="2000" dirty="0" smtClean="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使</a:t>
              </a:r>
              <a:r>
                <a:rPr lang="zh-CN" altLang="en-US" sz="2000" dirty="0" smtClean="0">
                  <a:latin typeface="黑体" panose="02010609060101010101" pitchFamily="49" charset="-122"/>
                  <a:ea typeface="黑体" panose="02010609060101010101" pitchFamily="49" charset="-122"/>
                </a:rPr>
                <a:t>之提高模型运算效率；</a:t>
              </a:r>
              <a:endParaRPr lang="zh-CN" altLang="en-US" sz="2000" dirty="0">
                <a:latin typeface="黑体" panose="02010609060101010101" pitchFamily="49" charset="-122"/>
                <a:ea typeface="黑体" panose="02010609060101010101" pitchFamily="49" charset="-122"/>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1500">
                <a:solidFill>
                  <a:schemeClr val="bg1"/>
                </a:solidFill>
                <a:latin typeface="Impact" panose="020B0806030902050204" pitchFamily="34" charset="0"/>
              </a:rPr>
              <a:t>4</a:t>
            </a:r>
            <a:endParaRPr lang="zh-CN" altLang="en-US" sz="11500">
              <a:solidFill>
                <a:schemeClr val="bg1"/>
              </a:solidFill>
              <a:latin typeface="Impact" panose="020B0806030902050204"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部分</a:t>
            </a:r>
          </a:p>
        </p:txBody>
      </p:sp>
      <p:sp>
        <p:nvSpPr>
          <p:cNvPr id="8" name="文本框 7"/>
          <p:cNvSpPr txBox="1">
            <a:spLocks noChangeArrowheads="1"/>
          </p:cNvSpPr>
          <p:nvPr/>
        </p:nvSpPr>
        <p:spPr bwMode="auto">
          <a:xfrm>
            <a:off x="4026089" y="3628658"/>
            <a:ext cx="797432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defRPr/>
            </a:pPr>
            <a:r>
              <a:rPr lang="zh-CN" altLang="en-US" sz="4800" b="1" dirty="0" smtClean="0">
                <a:solidFill>
                  <a:schemeClr val="bg1"/>
                </a:solidFill>
                <a:latin typeface="微软雅黑" panose="020B0503020204020204" pitchFamily="34" charset="-122"/>
                <a:ea typeface="微软雅黑" panose="020B0503020204020204" pitchFamily="34" charset="-122"/>
              </a:rPr>
              <a:t>实验方案及</a:t>
            </a:r>
            <a:r>
              <a:rPr lang="zh-CN" altLang="en-US" sz="4800" b="1" dirty="0">
                <a:solidFill>
                  <a:schemeClr val="bg1"/>
                </a:solidFill>
                <a:latin typeface="微软雅黑" panose="020B0503020204020204" pitchFamily="34" charset="-122"/>
                <a:ea typeface="微软雅黑" panose="020B0503020204020204" pitchFamily="34" charset="-122"/>
              </a:rPr>
              <a:t>可行性分析</a:t>
            </a:r>
            <a:endParaRPr lang="en-US" altLang="zh-CN" sz="4800" b="1" dirty="0">
              <a:solidFill>
                <a:schemeClr val="bg1"/>
              </a:solidFill>
              <a:latin typeface="微软雅黑" panose="020B0503020204020204" pitchFamily="34" charset="-122"/>
              <a:ea typeface="微软雅黑" panose="020B0503020204020204" pitchFamily="34" charset="-122"/>
            </a:endParaRPr>
          </a:p>
        </p:txBody>
      </p:sp>
      <p:pic>
        <p:nvPicPr>
          <p:cNvPr id="9" name="Picture 2" descr="标志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11625" y="5513387"/>
            <a:ext cx="738187"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685736" y="254000"/>
            <a:ext cx="8506264"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251" name="文本框 3"/>
          <p:cNvSpPr txBox="1">
            <a:spLocks noChangeArrowheads="1"/>
          </p:cNvSpPr>
          <p:nvPr/>
        </p:nvSpPr>
        <p:spPr bwMode="auto">
          <a:xfrm>
            <a:off x="107367" y="128846"/>
            <a:ext cx="39975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b="1" dirty="0" smtClean="0">
                <a:solidFill>
                  <a:srgbClr val="FF0000"/>
                </a:solidFill>
                <a:latin typeface="微软雅黑" panose="020B0503020204020204" pitchFamily="34" charset="-122"/>
                <a:ea typeface="微软雅黑" panose="020B0503020204020204" pitchFamily="34" charset="-122"/>
              </a:rPr>
              <a:t> </a:t>
            </a:r>
            <a:r>
              <a:rPr lang="zh-CN" altLang="en-US" b="1" dirty="0" smtClean="0">
                <a:solidFill>
                  <a:srgbClr val="044875"/>
                </a:solidFill>
                <a:latin typeface="微软雅黑" panose="020B0503020204020204" pitchFamily="34" charset="-122"/>
                <a:ea typeface="微软雅黑" panose="020B0503020204020204" pitchFamily="34" charset="-122"/>
              </a:rPr>
              <a:t>实验方案</a:t>
            </a:r>
            <a:endParaRPr lang="zh-CN" altLang="en-US" b="1" dirty="0">
              <a:solidFill>
                <a:srgbClr val="044875"/>
              </a:solidFill>
              <a:latin typeface="微软雅黑" panose="020B0503020204020204" pitchFamily="34" charset="-122"/>
              <a:ea typeface="微软雅黑" panose="020B0503020204020204" pitchFamily="34" charset="-122"/>
            </a:endParaRPr>
          </a:p>
        </p:txBody>
      </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Rectangle 2"/>
          <p:cNvSpPr>
            <a:spLocks noChangeArrowheads="1"/>
          </p:cNvSpPr>
          <p:nvPr/>
        </p:nvSpPr>
        <p:spPr bwMode="auto">
          <a:xfrm>
            <a:off x="2347414" y="812006"/>
            <a:ext cx="1660088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pic>
        <p:nvPicPr>
          <p:cNvPr id="96" name="Picture 2" descr="标志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84581" y="6140450"/>
            <a:ext cx="738187"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5" name="组合 4"/>
          <p:cNvGrpSpPr/>
          <p:nvPr/>
        </p:nvGrpSpPr>
        <p:grpSpPr>
          <a:xfrm>
            <a:off x="304800" y="1139760"/>
            <a:ext cx="11798828" cy="4600115"/>
            <a:chOff x="304800" y="1139760"/>
            <a:chExt cx="11798828" cy="4600115"/>
          </a:xfrm>
        </p:grpSpPr>
        <p:grpSp>
          <p:nvGrpSpPr>
            <p:cNvPr id="10" name="组合 9"/>
            <p:cNvGrpSpPr/>
            <p:nvPr/>
          </p:nvGrpSpPr>
          <p:grpSpPr>
            <a:xfrm>
              <a:off x="304800" y="1177606"/>
              <a:ext cx="4025625" cy="4562269"/>
              <a:chOff x="2989200" y="639474"/>
              <a:chExt cx="4025625" cy="4562269"/>
            </a:xfrm>
          </p:grpSpPr>
          <p:sp>
            <p:nvSpPr>
              <p:cNvPr id="31" name="圆角矩形 30"/>
              <p:cNvSpPr/>
              <p:nvPr/>
            </p:nvSpPr>
            <p:spPr>
              <a:xfrm>
                <a:off x="4226239" y="639474"/>
                <a:ext cx="1111347" cy="42817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箭头连接符 31"/>
              <p:cNvCxnSpPr/>
              <p:nvPr/>
            </p:nvCxnSpPr>
            <p:spPr>
              <a:xfrm>
                <a:off x="4806824" y="1070907"/>
                <a:ext cx="0" cy="2371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3181171" y="1307565"/>
                <a:ext cx="3744000" cy="3899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3354029" y="1320899"/>
                <a:ext cx="3459260" cy="369332"/>
              </a:xfrm>
              <a:prstGeom prst="rect">
                <a:avLst/>
              </a:prstGeom>
              <a:no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Input</a:t>
                </a:r>
                <a:r>
                  <a:rPr lang="en-US" altLang="zh-CN" sz="1600" dirty="0" smtClean="0">
                    <a:latin typeface="Times New Roman" panose="02020603050405020304" pitchFamily="18" charset="0"/>
                    <a:cs typeface="Times New Roman" panose="02020603050405020304" pitchFamily="18" charset="0"/>
                  </a:rPr>
                  <a:t> training data X(N×D </a:t>
                </a:r>
                <a:r>
                  <a:rPr lang="en-US" altLang="zh-CN" sz="1600" dirty="0">
                    <a:latin typeface="Times New Roman" panose="02020603050405020304" pitchFamily="18" charset="0"/>
                    <a:cs typeface="Times New Roman" panose="02020603050405020304" pitchFamily="18" charset="0"/>
                  </a:rPr>
                  <a:t>matrix</a:t>
                </a:r>
                <a:r>
                  <a:rPr lang="en-US" altLang="zh-CN" dirty="0">
                    <a:latin typeface="Times New Roman" panose="02020603050405020304" pitchFamily="18" charset="0"/>
                    <a:cs typeface="Times New Roman" panose="02020603050405020304" pitchFamily="18" charset="0"/>
                  </a:rPr>
                  <a:t>)</a:t>
                </a:r>
                <a:endParaRPr lang="zh-CN" altLang="en-US" i="1" dirty="0">
                  <a:latin typeface="Times New Roman" panose="02020603050405020304" pitchFamily="18" charset="0"/>
                  <a:cs typeface="Times New Roman" panose="02020603050405020304" pitchFamily="18" charset="0"/>
                </a:endParaRPr>
              </a:p>
            </p:txBody>
          </p:sp>
          <p:cxnSp>
            <p:nvCxnSpPr>
              <p:cNvPr id="35" name="直接箭头连接符 34"/>
              <p:cNvCxnSpPr/>
              <p:nvPr/>
            </p:nvCxnSpPr>
            <p:spPr>
              <a:xfrm flipH="1">
                <a:off x="4834671" y="1713490"/>
                <a:ext cx="2" cy="3044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3181171" y="2024383"/>
                <a:ext cx="37440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7" name="文本框 36"/>
                  <p:cNvSpPr txBox="1"/>
                  <p:nvPr/>
                </p:nvSpPr>
                <p:spPr>
                  <a:xfrm>
                    <a:off x="2989200" y="2088234"/>
                    <a:ext cx="3752339" cy="374270"/>
                  </a:xfrm>
                  <a:prstGeom prst="rect">
                    <a:avLst/>
                  </a:prstGeom>
                  <a:noFill/>
                </p:spPr>
                <p:txBody>
                  <a:bodyPr wrap="square" rtlCol="0">
                    <a:spAutoFit/>
                  </a:bodyPr>
                  <a:lstStyle/>
                  <a:p>
                    <a:pPr algn="ctr"/>
                    <a:r>
                      <a:rPr lang="en-US" altLang="zh-CN" i="1" dirty="0" smtClean="0">
                        <a:latin typeface="Times New Roman" panose="02020603050405020304" pitchFamily="18" charset="0"/>
                        <a:cs typeface="Times New Roman" panose="02020603050405020304" pitchFamily="18" charset="0"/>
                      </a:rPr>
                      <a:t>Pretreatment 1</a:t>
                    </a:r>
                    <a:r>
                      <a:rPr lang="zh-CN" altLang="en-US" i="1" dirty="0" smtClean="0"/>
                      <a:t>：</a:t>
                    </a:r>
                    <a14:m>
                      <m:oMath xmlns:m="http://schemas.openxmlformats.org/officeDocument/2006/math">
                        <m:acc>
                          <m:accPr>
                            <m:chr m:val="̃"/>
                            <m:ctrlPr>
                              <a:rPr lang="en-US" altLang="zh-CN"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𝐵</m:t>
                            </m:r>
                          </m:e>
                        </m:acc>
                      </m:oMath>
                    </a14:m>
                    <a:endParaRPr lang="en-US" altLang="zh-CN" i="1" dirty="0" smtClean="0">
                      <a:solidFill>
                        <a:srgbClr val="FF0000"/>
                      </a:solidFill>
                    </a:endParaRPr>
                  </a:p>
                </p:txBody>
              </p:sp>
            </mc:Choice>
            <mc:Fallback xmlns="">
              <p:sp>
                <p:nvSpPr>
                  <p:cNvPr id="44" name="文本框 43"/>
                  <p:cNvSpPr txBox="1">
                    <a:spLocks noRot="1" noChangeAspect="1" noMove="1" noResize="1" noEditPoints="1" noAdjustHandles="1" noChangeArrowheads="1" noChangeShapeType="1" noTextEdit="1"/>
                  </p:cNvSpPr>
                  <p:nvPr/>
                </p:nvSpPr>
                <p:spPr>
                  <a:xfrm>
                    <a:off x="2989200" y="2088234"/>
                    <a:ext cx="3752339" cy="374270"/>
                  </a:xfrm>
                  <a:prstGeom prst="rect">
                    <a:avLst/>
                  </a:prstGeom>
                  <a:blipFill rotWithShape="0">
                    <a:blip r:embed="rId4"/>
                    <a:stretch>
                      <a:fillRect t="-8197" b="-26230"/>
                    </a:stretch>
                  </a:blipFill>
                </p:spPr>
                <p:txBody>
                  <a:bodyPr/>
                  <a:lstStyle/>
                  <a:p>
                    <a:r>
                      <a:rPr lang="zh-CN" altLang="en-US">
                        <a:noFill/>
                      </a:rPr>
                      <a:t> </a:t>
                    </a:r>
                  </a:p>
                </p:txBody>
              </p:sp>
            </mc:Fallback>
          </mc:AlternateContent>
          <p:cxnSp>
            <p:nvCxnSpPr>
              <p:cNvPr id="38" name="直接箭头连接符 37"/>
              <p:cNvCxnSpPr/>
              <p:nvPr/>
            </p:nvCxnSpPr>
            <p:spPr>
              <a:xfrm>
                <a:off x="4847960" y="2440123"/>
                <a:ext cx="6320" cy="3695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3164495" y="2820720"/>
                <a:ext cx="37440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0" name="文本框 20"/>
                  <p:cNvSpPr txBox="1"/>
                  <p:nvPr/>
                </p:nvSpPr>
                <p:spPr>
                  <a:xfrm>
                    <a:off x="3091517" y="2907623"/>
                    <a:ext cx="3923308" cy="369332"/>
                  </a:xfrm>
                  <a:prstGeom prst="rect">
                    <a:avLst/>
                  </a:prstGeom>
                  <a:noFill/>
                </p:spPr>
                <p:txBody>
                  <a:bodyPr wrap="square" rtlCol="0">
                    <a:spAutoFit/>
                  </a:bodyPr>
                  <a:lstStyle/>
                  <a:p>
                    <a:pPr algn="ctr"/>
                    <a:r>
                      <a:rPr lang="en-US" altLang="zh-CN" dirty="0" smtClean="0">
                        <a:latin typeface="Times New Roman" panose="02020603050405020304" pitchFamily="18" charset="0"/>
                        <a:cs typeface="Times New Roman" panose="02020603050405020304" pitchFamily="18" charset="0"/>
                      </a:rPr>
                      <a:t>The weight </a:t>
                    </a:r>
                    <a:r>
                      <a:rPr lang="en-US" altLang="zh-CN" dirty="0">
                        <a:latin typeface="Times New Roman" panose="02020603050405020304" pitchFamily="18" charset="0"/>
                        <a:cs typeface="Times New Roman" panose="02020603050405020304" pitchFamily="18" charset="0"/>
                      </a:rPr>
                      <a:t>of </a:t>
                    </a:r>
                    <a:r>
                      <a:rPr lang="en-US" altLang="zh-CN" dirty="0" smtClean="0">
                        <a:latin typeface="Times New Roman" panose="02020603050405020304" pitchFamily="18" charset="0"/>
                        <a:cs typeface="Times New Roman" panose="02020603050405020304" pitchFamily="18" charset="0"/>
                      </a:rPr>
                      <a:t>the  </a:t>
                    </a:r>
                    <a:r>
                      <a:rPr lang="en-US" altLang="zh-CN" dirty="0">
                        <a:latin typeface="Times New Roman" panose="02020603050405020304" pitchFamily="18" charset="0"/>
                        <a:cs typeface="Times New Roman" panose="02020603050405020304" pitchFamily="18" charset="0"/>
                      </a:rPr>
                      <a:t>first layer </a:t>
                    </a:r>
                    <a:r>
                      <a:rPr lang="zh-CN" altLang="en-US" dirty="0" smtClean="0"/>
                      <a:t>：</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a:rPr>
                              <m:t>𝑊</m:t>
                            </m:r>
                          </m:e>
                          <m:sup>
                            <m:r>
                              <a:rPr lang="en-US" altLang="zh-CN" b="0" i="1" smtClean="0">
                                <a:latin typeface="Cambria Math"/>
                              </a:rPr>
                              <m:t>0</m:t>
                            </m:r>
                          </m:sup>
                        </m:sSup>
                      </m:oMath>
                    </a14:m>
                    <a:endParaRPr lang="zh-CN" altLang="en-US" dirty="0"/>
                  </a:p>
                </p:txBody>
              </p:sp>
            </mc:Choice>
            <mc:Fallback xmlns="">
              <p:sp>
                <p:nvSpPr>
                  <p:cNvPr id="42" name="文本框 20"/>
                  <p:cNvSpPr txBox="1">
                    <a:spLocks noRot="1" noChangeAspect="1" noMove="1" noResize="1" noEditPoints="1" noAdjustHandles="1" noChangeArrowheads="1" noChangeShapeType="1" noTextEdit="1"/>
                  </p:cNvSpPr>
                  <p:nvPr/>
                </p:nvSpPr>
                <p:spPr>
                  <a:xfrm>
                    <a:off x="3091517" y="2907623"/>
                    <a:ext cx="3923308" cy="369332"/>
                  </a:xfrm>
                  <a:prstGeom prst="rect">
                    <a:avLst/>
                  </a:prstGeom>
                  <a:blipFill rotWithShape="0">
                    <a:blip r:embed="rId5"/>
                    <a:stretch>
                      <a:fillRect t="-10000" b="-26667"/>
                    </a:stretch>
                  </a:blipFill>
                </p:spPr>
                <p:txBody>
                  <a:bodyPr/>
                  <a:lstStyle/>
                  <a:p>
                    <a:r>
                      <a:rPr lang="zh-CN" altLang="en-US">
                        <a:noFill/>
                      </a:rPr>
                      <a:t> </a:t>
                    </a:r>
                  </a:p>
                </p:txBody>
              </p:sp>
            </mc:Fallback>
          </mc:AlternateContent>
          <p:cxnSp>
            <p:nvCxnSpPr>
              <p:cNvPr id="41" name="直接箭头连接符 40"/>
              <p:cNvCxnSpPr/>
              <p:nvPr/>
            </p:nvCxnSpPr>
            <p:spPr>
              <a:xfrm flipH="1">
                <a:off x="4834669" y="3269227"/>
                <a:ext cx="2" cy="3938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3149658" y="3672428"/>
                <a:ext cx="3744000" cy="72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3" name="文本框 24"/>
                  <p:cNvSpPr txBox="1"/>
                  <p:nvPr/>
                </p:nvSpPr>
                <p:spPr>
                  <a:xfrm>
                    <a:off x="3149658" y="3651021"/>
                    <a:ext cx="3744000" cy="687176"/>
                  </a:xfrm>
                  <a:prstGeom prst="rect">
                    <a:avLst/>
                  </a:prstGeom>
                  <a:noFill/>
                </p:spPr>
                <p:txBody>
                  <a:bodyPr wrap="square" rtlCol="0">
                    <a:spAutoFit/>
                  </a:bodyPr>
                  <a:lstStyle/>
                  <a:p>
                    <a:pPr algn="ctr"/>
                    <a:r>
                      <a:rPr lang="en-US" altLang="zh-CN" dirty="0" smtClean="0">
                        <a:latin typeface="Times New Roman" panose="02020603050405020304" pitchFamily="18" charset="0"/>
                        <a:cs typeface="Times New Roman" panose="02020603050405020304" pitchFamily="18" charset="0"/>
                      </a:rPr>
                      <a:t>The output </a:t>
                    </a:r>
                    <a:r>
                      <a:rPr lang="en-US" altLang="zh-CN" dirty="0">
                        <a:latin typeface="Times New Roman" panose="02020603050405020304" pitchFamily="18" charset="0"/>
                        <a:cs typeface="Times New Roman" panose="02020603050405020304" pitchFamily="18" charset="0"/>
                      </a:rPr>
                      <a:t>of the  first layer </a:t>
                    </a:r>
                    <a:r>
                      <a:rPr lang="zh-CN" altLang="en-US" dirty="0" smtClean="0"/>
                      <a:t>：</a:t>
                    </a:r>
                    <a:endParaRPr lang="en-US" altLang="zh-CN" dirty="0" smtClean="0"/>
                  </a:p>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𝑍</m:t>
                              </m:r>
                            </m:e>
                            <m:sub>
                              <m:r>
                                <a:rPr lang="en-US" altLang="zh-CN" b="0" i="1" smtClean="0">
                                  <a:latin typeface="Cambria Math" panose="02040503050406030204" pitchFamily="18" charset="0"/>
                                  <a:cs typeface="Times New Roman" panose="02020603050405020304" pitchFamily="18" charset="0"/>
                                </a:rPr>
                                <m:t>1</m:t>
                              </m:r>
                            </m:sub>
                          </m:sSub>
                          <m:r>
                            <a:rPr lang="en-US" altLang="zh-CN" b="0" i="1" smtClean="0">
                              <a:latin typeface="Cambria Math" panose="02040503050406030204" pitchFamily="18" charset="0"/>
                              <a:cs typeface="Times New Roman" panose="02020603050405020304" pitchFamily="18" charset="0"/>
                            </a:rPr>
                            <m:t>=</m:t>
                          </m:r>
                          <m:r>
                            <a:rPr lang="en-US" altLang="zh-CN" i="1" smtClean="0">
                              <a:latin typeface="Cambria Math" panose="02040503050406030204" pitchFamily="18" charset="0"/>
                              <a:cs typeface="Times New Roman" panose="02020603050405020304" pitchFamily="18" charset="0"/>
                            </a:rPr>
                            <m:t>𝑅𝐸𝐿𝑈</m:t>
                          </m:r>
                          <m:d>
                            <m:dPr>
                              <m:ctrlPr>
                                <a:rPr lang="en-US" altLang="zh-CN" i="1" smtClean="0">
                                  <a:latin typeface="Cambria Math" panose="02040503050406030204" pitchFamily="18" charset="0"/>
                                  <a:cs typeface="Times New Roman" panose="02020603050405020304" pitchFamily="18" charset="0"/>
                                </a:rPr>
                              </m:ctrlPr>
                            </m:dPr>
                            <m:e>
                              <m:acc>
                                <m:accPr>
                                  <m:chr m:val="̃"/>
                                  <m:ctrlPr>
                                    <a:rPr lang="en-US" altLang="zh-CN" i="1" dirty="0">
                                      <a:latin typeface="Cambria Math" panose="02040503050406030204" pitchFamily="18" charset="0"/>
                                      <a:cs typeface="Times New Roman" panose="02020603050405020304" pitchFamily="18" charset="0"/>
                                    </a:rPr>
                                  </m:ctrlPr>
                                </m:accPr>
                                <m:e>
                                  <m:r>
                                    <a:rPr lang="en-US" altLang="zh-CN" i="1" dirty="0">
                                      <a:latin typeface="Cambria Math" panose="02040503050406030204" pitchFamily="18" charset="0"/>
                                      <a:cs typeface="Times New Roman" panose="02020603050405020304" pitchFamily="18" charset="0"/>
                                    </a:rPr>
                                    <m:t>𝐵</m:t>
                                  </m:r>
                                </m:e>
                              </m:acc>
                              <m:r>
                                <a:rPr lang="en-US" altLang="zh-CN" i="1" dirty="0">
                                  <a:latin typeface="Cambria Math" panose="02040503050406030204" pitchFamily="18" charset="0"/>
                                  <a:cs typeface="Times New Roman" panose="02020603050405020304" pitchFamily="18" charset="0"/>
                                </a:rPr>
                                <m:t>𝑋</m:t>
                              </m:r>
                              <m:sSup>
                                <m:sSupPr>
                                  <m:ctrlPr>
                                    <a:rPr lang="en-US" altLang="zh-CN" i="1" dirty="0">
                                      <a:latin typeface="Cambria Math" panose="02040503050406030204" pitchFamily="18" charset="0"/>
                                      <a:cs typeface="Times New Roman" panose="02020603050405020304" pitchFamily="18" charset="0"/>
                                    </a:rPr>
                                  </m:ctrlPr>
                                </m:sSupPr>
                                <m:e>
                                  <m:r>
                                    <a:rPr lang="en-US" altLang="zh-CN" dirty="0">
                                      <a:latin typeface="Cambria Math" panose="02040503050406030204" pitchFamily="18" charset="0"/>
                                      <a:cs typeface="Times New Roman" panose="02020603050405020304" pitchFamily="18" charset="0"/>
                                    </a:rPr>
                                    <m:t>𝑊</m:t>
                                  </m:r>
                                </m:e>
                                <m:sup>
                                  <m:d>
                                    <m:dPr>
                                      <m:ctrlPr>
                                        <a:rPr lang="en-US" altLang="zh-CN" i="1" dirty="0">
                                          <a:latin typeface="Cambria Math" panose="02040503050406030204" pitchFamily="18" charset="0"/>
                                          <a:cs typeface="Times New Roman" panose="02020603050405020304" pitchFamily="18" charset="0"/>
                                        </a:rPr>
                                      </m:ctrlPr>
                                    </m:dPr>
                                    <m:e>
                                      <m:r>
                                        <a:rPr lang="en-US" altLang="zh-CN" dirty="0">
                                          <a:latin typeface="Cambria Math" panose="02040503050406030204" pitchFamily="18" charset="0"/>
                                          <a:cs typeface="Times New Roman" panose="02020603050405020304" pitchFamily="18" charset="0"/>
                                        </a:rPr>
                                        <m:t>0</m:t>
                                      </m:r>
                                    </m:e>
                                  </m:d>
                                </m:sup>
                              </m:sSup>
                            </m:e>
                          </m:d>
                        </m:oMath>
                      </m:oMathPara>
                    </a14:m>
                    <a:endParaRPr lang="en-US" altLang="zh-CN" dirty="0"/>
                  </a:p>
                </p:txBody>
              </p:sp>
            </mc:Choice>
            <mc:Fallback xmlns="">
              <p:sp>
                <p:nvSpPr>
                  <p:cNvPr id="45" name="文本框 24"/>
                  <p:cNvSpPr txBox="1">
                    <a:spLocks noRot="1" noChangeAspect="1" noMove="1" noResize="1" noEditPoints="1" noAdjustHandles="1" noChangeArrowheads="1" noChangeShapeType="1" noTextEdit="1"/>
                  </p:cNvSpPr>
                  <p:nvPr/>
                </p:nvSpPr>
                <p:spPr>
                  <a:xfrm>
                    <a:off x="3149658" y="3651021"/>
                    <a:ext cx="3744000" cy="687176"/>
                  </a:xfrm>
                  <a:prstGeom prst="rect">
                    <a:avLst/>
                  </a:prstGeom>
                  <a:blipFill rotWithShape="0">
                    <a:blip r:embed="rId6"/>
                    <a:stretch>
                      <a:fillRect t="-4425"/>
                    </a:stretch>
                  </a:blipFill>
                </p:spPr>
                <p:txBody>
                  <a:bodyPr/>
                  <a:lstStyle/>
                  <a:p>
                    <a:r>
                      <a:rPr lang="zh-CN" altLang="en-US">
                        <a:noFill/>
                      </a:rPr>
                      <a:t> </a:t>
                    </a:r>
                  </a:p>
                </p:txBody>
              </p:sp>
            </mc:Fallback>
          </mc:AlternateContent>
          <p:cxnSp>
            <p:nvCxnSpPr>
              <p:cNvPr id="44" name="直接箭头连接符 43"/>
              <p:cNvCxnSpPr/>
              <p:nvPr/>
            </p:nvCxnSpPr>
            <p:spPr>
              <a:xfrm flipH="1">
                <a:off x="4832330" y="4399603"/>
                <a:ext cx="2" cy="3938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圆角矩形 44"/>
              <p:cNvSpPr/>
              <p:nvPr/>
            </p:nvSpPr>
            <p:spPr>
              <a:xfrm>
                <a:off x="4292330" y="4800673"/>
                <a:ext cx="1080000" cy="36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28"/>
              <p:cNvSpPr txBox="1"/>
              <p:nvPr/>
            </p:nvSpPr>
            <p:spPr>
              <a:xfrm>
                <a:off x="4292286" y="4832411"/>
                <a:ext cx="1111347" cy="369332"/>
              </a:xfrm>
              <a:prstGeom prst="rect">
                <a:avLst/>
              </a:prstGeom>
              <a:noFill/>
            </p:spPr>
            <p:txBody>
              <a:bodyPr wrap="square" rtlCol="0">
                <a:spAutoFit/>
              </a:bodyPr>
              <a:lstStyle/>
              <a:p>
                <a:pPr algn="ctr"/>
                <a:r>
                  <a:rPr lang="en-US" altLang="zh-CN" dirty="0" smtClean="0">
                    <a:latin typeface="Times New Roman" panose="02020603050405020304" pitchFamily="18" charset="0"/>
                    <a:cs typeface="Times New Roman" panose="02020603050405020304" pitchFamily="18" charset="0"/>
                  </a:rPr>
                  <a:t>end</a:t>
                </a:r>
                <a:endParaRPr lang="zh-CN" altLang="en-US" dirty="0">
                  <a:latin typeface="Times New Roman" panose="02020603050405020304" pitchFamily="18" charset="0"/>
                  <a:cs typeface="Times New Roman" panose="02020603050405020304" pitchFamily="18" charset="0"/>
                </a:endParaRPr>
              </a:p>
            </p:txBody>
          </p:sp>
          <p:sp>
            <p:nvSpPr>
              <p:cNvPr id="47" name="文本框 29"/>
              <p:cNvSpPr txBox="1"/>
              <p:nvPr/>
            </p:nvSpPr>
            <p:spPr>
              <a:xfrm>
                <a:off x="4219919" y="668893"/>
                <a:ext cx="1080000" cy="360000"/>
              </a:xfrm>
              <a:prstGeom prst="rect">
                <a:avLst/>
              </a:prstGeom>
              <a:noFill/>
            </p:spPr>
            <p:txBody>
              <a:bodyPr wrap="square" rtlCol="0">
                <a:spAutoFit/>
              </a:bodyPr>
              <a:lstStyle/>
              <a:p>
                <a:pPr algn="ctr"/>
                <a:r>
                  <a:rPr lang="en-US" altLang="zh-CN" dirty="0" smtClean="0">
                    <a:latin typeface="Times New Roman" panose="02020603050405020304" pitchFamily="18" charset="0"/>
                    <a:cs typeface="Times New Roman" panose="02020603050405020304" pitchFamily="18" charset="0"/>
                  </a:rPr>
                  <a:t>start</a:t>
                </a:r>
              </a:p>
            </p:txBody>
          </p:sp>
        </p:grpSp>
        <p:grpSp>
          <p:nvGrpSpPr>
            <p:cNvPr id="11" name="组合 10"/>
            <p:cNvGrpSpPr/>
            <p:nvPr/>
          </p:nvGrpSpPr>
          <p:grpSpPr>
            <a:xfrm>
              <a:off x="4249110" y="1158319"/>
              <a:ext cx="4013944" cy="4574872"/>
              <a:chOff x="2989200" y="639474"/>
              <a:chExt cx="4013944" cy="4574872"/>
            </a:xfrm>
          </p:grpSpPr>
          <p:sp>
            <p:nvSpPr>
              <p:cNvPr id="12" name="圆角矩形 11"/>
              <p:cNvSpPr/>
              <p:nvPr/>
            </p:nvSpPr>
            <p:spPr>
              <a:xfrm>
                <a:off x="4226239" y="639474"/>
                <a:ext cx="1111347" cy="42817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p:cNvCxnSpPr/>
              <p:nvPr/>
            </p:nvCxnSpPr>
            <p:spPr>
              <a:xfrm>
                <a:off x="4806824" y="1070907"/>
                <a:ext cx="0" cy="2371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3181171" y="1307565"/>
                <a:ext cx="3744000" cy="3899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3354029" y="1320899"/>
                <a:ext cx="3459260"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The output of the  first layer </a:t>
                </a:r>
                <a:endParaRPr lang="zh-CN" altLang="en-US" i="1" dirty="0">
                  <a:latin typeface="Times New Roman" panose="02020603050405020304" pitchFamily="18" charset="0"/>
                  <a:cs typeface="Times New Roman" panose="02020603050405020304" pitchFamily="18" charset="0"/>
                </a:endParaRPr>
              </a:p>
            </p:txBody>
          </p:sp>
          <p:cxnSp>
            <p:nvCxnSpPr>
              <p:cNvPr id="18" name="直接箭头连接符 17"/>
              <p:cNvCxnSpPr/>
              <p:nvPr/>
            </p:nvCxnSpPr>
            <p:spPr>
              <a:xfrm flipH="1">
                <a:off x="4834671" y="1713490"/>
                <a:ext cx="2" cy="3044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181171" y="2024383"/>
                <a:ext cx="37440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0" name="文本框 19"/>
                  <p:cNvSpPr txBox="1"/>
                  <p:nvPr/>
                </p:nvSpPr>
                <p:spPr>
                  <a:xfrm>
                    <a:off x="2989200" y="2088234"/>
                    <a:ext cx="3752339" cy="374270"/>
                  </a:xfrm>
                  <a:prstGeom prst="rect">
                    <a:avLst/>
                  </a:prstGeom>
                  <a:noFill/>
                </p:spPr>
                <p:txBody>
                  <a:bodyPr wrap="square" rtlCol="0">
                    <a:spAutoFit/>
                  </a:bodyPr>
                  <a:lstStyle/>
                  <a:p>
                    <a:pPr algn="ctr"/>
                    <a:r>
                      <a:rPr lang="en-US" altLang="zh-CN" i="1" dirty="0" smtClean="0">
                        <a:latin typeface="Times New Roman" panose="02020603050405020304" pitchFamily="18" charset="0"/>
                        <a:cs typeface="Times New Roman" panose="02020603050405020304" pitchFamily="18" charset="0"/>
                      </a:rPr>
                      <a:t>Pretreatment 1</a:t>
                    </a:r>
                    <a:r>
                      <a:rPr lang="zh-CN" altLang="en-US" i="1" dirty="0" smtClean="0"/>
                      <a:t>：</a:t>
                    </a:r>
                    <a14:m>
                      <m:oMath xmlns:m="http://schemas.openxmlformats.org/officeDocument/2006/math">
                        <m:acc>
                          <m:accPr>
                            <m:chr m:val="̃"/>
                            <m:ctrlPr>
                              <a:rPr lang="en-US" altLang="zh-CN"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𝐵</m:t>
                            </m:r>
                          </m:e>
                        </m:acc>
                      </m:oMath>
                    </a14:m>
                    <a:endParaRPr lang="zh-CN" altLang="en-US" dirty="0">
                      <a:solidFill>
                        <a:srgbClr val="FF0000"/>
                      </a:solidFill>
                      <a:latin typeface="Cambria Math" panose="02040503050406030204" pitchFamily="18" charset="0"/>
                    </a:endParaRPr>
                  </a:p>
                </p:txBody>
              </p:sp>
            </mc:Choice>
            <mc:Fallback xmlns="">
              <p:sp>
                <p:nvSpPr>
                  <p:cNvPr id="27" name="文本框 26"/>
                  <p:cNvSpPr txBox="1">
                    <a:spLocks noRot="1" noChangeAspect="1" noMove="1" noResize="1" noEditPoints="1" noAdjustHandles="1" noChangeArrowheads="1" noChangeShapeType="1" noTextEdit="1"/>
                  </p:cNvSpPr>
                  <p:nvPr/>
                </p:nvSpPr>
                <p:spPr>
                  <a:xfrm>
                    <a:off x="2989200" y="2088234"/>
                    <a:ext cx="3752339" cy="374270"/>
                  </a:xfrm>
                  <a:prstGeom prst="rect">
                    <a:avLst/>
                  </a:prstGeom>
                  <a:blipFill rotWithShape="0">
                    <a:blip r:embed="rId7"/>
                    <a:stretch>
                      <a:fillRect t="-8197" b="-26230"/>
                    </a:stretch>
                  </a:blipFill>
                </p:spPr>
                <p:txBody>
                  <a:bodyPr/>
                  <a:lstStyle/>
                  <a:p>
                    <a:r>
                      <a:rPr lang="zh-CN" altLang="en-US">
                        <a:noFill/>
                      </a:rPr>
                      <a:t> </a:t>
                    </a:r>
                  </a:p>
                </p:txBody>
              </p:sp>
            </mc:Fallback>
          </mc:AlternateContent>
          <p:sp>
            <p:nvSpPr>
              <p:cNvPr id="21" name="矩形 20"/>
              <p:cNvSpPr/>
              <p:nvPr/>
            </p:nvSpPr>
            <p:spPr>
              <a:xfrm>
                <a:off x="3181171" y="2829505"/>
                <a:ext cx="37440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箭头连接符 21"/>
              <p:cNvCxnSpPr/>
              <p:nvPr/>
            </p:nvCxnSpPr>
            <p:spPr>
              <a:xfrm>
                <a:off x="4834671" y="2456383"/>
                <a:ext cx="2994" cy="3411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文本框 20"/>
                  <p:cNvSpPr txBox="1"/>
                  <p:nvPr/>
                </p:nvSpPr>
                <p:spPr>
                  <a:xfrm>
                    <a:off x="3079836" y="2886063"/>
                    <a:ext cx="392330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The weight of the  second layer </a:t>
                    </a:r>
                    <a:r>
                      <a:rPr lang="zh-CN" altLang="en-US" dirty="0">
                        <a:latin typeface="Times New Roman" panose="02020603050405020304" pitchFamily="18" charset="0"/>
                        <a:cs typeface="Times New Roman" panose="02020603050405020304" pitchFamily="18" charset="0"/>
                      </a:rPr>
                      <a:t>：</a:t>
                    </a:r>
                    <a14:m>
                      <m:oMath xmlns:m="http://schemas.openxmlformats.org/officeDocument/2006/math">
                        <m:sSup>
                          <m:sSupPr>
                            <m:ctrlPr>
                              <a:rPr lang="en-US" altLang="zh-CN" i="1">
                                <a:latin typeface="Cambria Math" panose="02040503050406030204" pitchFamily="18" charset="0"/>
                              </a:rPr>
                            </m:ctrlPr>
                          </m:sSupPr>
                          <m:e>
                            <m:r>
                              <a:rPr lang="en-US" altLang="zh-CN">
                                <a:latin typeface="Cambria Math" panose="02040503050406030204" pitchFamily="18" charset="0"/>
                              </a:rPr>
                              <m:t>𝑊</m:t>
                            </m:r>
                          </m:e>
                          <m:sup>
                            <m:r>
                              <a:rPr lang="en-US" altLang="zh-CN">
                                <a:latin typeface="Cambria Math" panose="02040503050406030204" pitchFamily="18" charset="0"/>
                              </a:rPr>
                              <m:t>1</m:t>
                            </m:r>
                          </m:sup>
                        </m:sSup>
                      </m:oMath>
                    </a14:m>
                    <a:endParaRPr lang="zh-CN" altLang="en-US" dirty="0">
                      <a:latin typeface="Times New Roman" panose="02020603050405020304" pitchFamily="18" charset="0"/>
                      <a:cs typeface="Times New Roman" panose="02020603050405020304" pitchFamily="18" charset="0"/>
                    </a:endParaRPr>
                  </a:p>
                </p:txBody>
              </p:sp>
            </mc:Choice>
            <mc:Fallback xmlns="">
              <p:sp>
                <p:nvSpPr>
                  <p:cNvPr id="82" name="文本框 20"/>
                  <p:cNvSpPr txBox="1">
                    <a:spLocks noRot="1" noChangeAspect="1" noMove="1" noResize="1" noEditPoints="1" noAdjustHandles="1" noChangeArrowheads="1" noChangeShapeType="1" noTextEdit="1"/>
                  </p:cNvSpPr>
                  <p:nvPr/>
                </p:nvSpPr>
                <p:spPr>
                  <a:xfrm>
                    <a:off x="3079836" y="2886063"/>
                    <a:ext cx="3923308" cy="369332"/>
                  </a:xfrm>
                  <a:prstGeom prst="rect">
                    <a:avLst/>
                  </a:prstGeom>
                  <a:blipFill rotWithShape="0">
                    <a:blip r:embed="rId8"/>
                    <a:stretch>
                      <a:fillRect t="-8197" b="-24590"/>
                    </a:stretch>
                  </a:blipFill>
                </p:spPr>
                <p:txBody>
                  <a:bodyPr/>
                  <a:lstStyle/>
                  <a:p>
                    <a:r>
                      <a:rPr lang="zh-CN" altLang="en-US">
                        <a:noFill/>
                      </a:rPr>
                      <a:t> </a:t>
                    </a:r>
                  </a:p>
                </p:txBody>
              </p:sp>
            </mc:Fallback>
          </mc:AlternateContent>
          <p:cxnSp>
            <p:nvCxnSpPr>
              <p:cNvPr id="24" name="直接箭头连接符 23"/>
              <p:cNvCxnSpPr/>
              <p:nvPr/>
            </p:nvCxnSpPr>
            <p:spPr>
              <a:xfrm flipH="1">
                <a:off x="4842733" y="3275484"/>
                <a:ext cx="2" cy="3938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3181171" y="3664596"/>
                <a:ext cx="3744000" cy="72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6" name="文本框 24"/>
                  <p:cNvSpPr txBox="1"/>
                  <p:nvPr/>
                </p:nvSpPr>
                <p:spPr>
                  <a:xfrm>
                    <a:off x="3169490" y="3691185"/>
                    <a:ext cx="3744000" cy="687176"/>
                  </a:xfrm>
                  <a:prstGeom prst="rect">
                    <a:avLst/>
                  </a:prstGeom>
                  <a:noFill/>
                </p:spPr>
                <p:txBody>
                  <a:bodyPr wrap="square" rtlCol="0">
                    <a:spAutoFit/>
                  </a:bodyPr>
                  <a:lstStyle/>
                  <a:p>
                    <a:pPr algn="ctr"/>
                    <a:r>
                      <a:rPr lang="en-US" altLang="zh-CN" dirty="0" smtClean="0">
                        <a:latin typeface="Times New Roman" panose="02020603050405020304" pitchFamily="18" charset="0"/>
                        <a:cs typeface="Times New Roman" panose="02020603050405020304" pitchFamily="18" charset="0"/>
                      </a:rPr>
                      <a:t>The output </a:t>
                    </a:r>
                    <a:r>
                      <a:rPr lang="en-US" altLang="zh-CN" dirty="0">
                        <a:latin typeface="Times New Roman" panose="02020603050405020304" pitchFamily="18" charset="0"/>
                        <a:cs typeface="Times New Roman" panose="02020603050405020304" pitchFamily="18" charset="0"/>
                      </a:rPr>
                      <a:t>of the  </a:t>
                    </a:r>
                    <a:r>
                      <a:rPr lang="en-US" altLang="zh-CN" dirty="0" smtClean="0">
                        <a:latin typeface="Times New Roman" panose="02020603050405020304" pitchFamily="18" charset="0"/>
                        <a:cs typeface="Times New Roman" panose="02020603050405020304" pitchFamily="18" charset="0"/>
                      </a:rPr>
                      <a:t>second </a:t>
                    </a:r>
                    <a:r>
                      <a:rPr lang="en-US" altLang="zh-CN" dirty="0">
                        <a:latin typeface="Times New Roman" panose="02020603050405020304" pitchFamily="18" charset="0"/>
                        <a:cs typeface="Times New Roman" panose="02020603050405020304" pitchFamily="18" charset="0"/>
                      </a:rPr>
                      <a:t>layer </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𝑍</m:t>
                              </m:r>
                            </m:e>
                            <m:sub>
                              <m:r>
                                <a:rPr lang="en-US" altLang="zh-CN" i="1">
                                  <a:latin typeface="Cambria Math" panose="02040503050406030204" pitchFamily="18" charset="0"/>
                                  <a:cs typeface="Times New Roman" panose="02020603050405020304" pitchFamily="18" charset="0"/>
                                </a:rPr>
                                <m:t>2</m:t>
                              </m:r>
                            </m:sub>
                          </m:sSub>
                          <m:r>
                            <a:rPr lang="en-US" altLang="zh-CN" b="0" i="1" smtClean="0">
                              <a:latin typeface="Cambria Math" panose="02040503050406030204" pitchFamily="18" charset="0"/>
                              <a:cs typeface="Times New Roman" panose="02020603050405020304" pitchFamily="18" charset="0"/>
                            </a:rPr>
                            <m:t>=</m:t>
                          </m:r>
                          <m:d>
                            <m:dPr>
                              <m:ctrlPr>
                                <a:rPr lang="en-US" altLang="zh-CN" i="1">
                                  <a:latin typeface="Cambria Math" panose="02040503050406030204" pitchFamily="18" charset="0"/>
                                  <a:cs typeface="Times New Roman" panose="02020603050405020304" pitchFamily="18" charset="0"/>
                                </a:rPr>
                              </m:ctrlPr>
                            </m:dPr>
                            <m:e>
                              <m:acc>
                                <m:accPr>
                                  <m:chr m:val="̃"/>
                                  <m:ctrlPr>
                                    <a:rPr lang="en-US" altLang="zh-CN" i="1" dirty="0">
                                      <a:latin typeface="Cambria Math" panose="02040503050406030204" pitchFamily="18" charset="0"/>
                                      <a:cs typeface="Times New Roman" panose="02020603050405020304" pitchFamily="18" charset="0"/>
                                    </a:rPr>
                                  </m:ctrlPr>
                                </m:accPr>
                                <m:e>
                                  <m:r>
                                    <a:rPr lang="en-US" altLang="zh-CN" i="1" dirty="0">
                                      <a:latin typeface="Cambria Math" panose="02040503050406030204" pitchFamily="18" charset="0"/>
                                      <a:cs typeface="Times New Roman" panose="02020603050405020304" pitchFamily="18" charset="0"/>
                                    </a:rPr>
                                    <m:t>𝐵</m:t>
                                  </m:r>
                                </m:e>
                              </m:acc>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𝑍</m:t>
                                  </m:r>
                                </m:e>
                                <m:sub>
                                  <m:r>
                                    <a:rPr lang="en-US" altLang="zh-CN" i="1" smtClean="0">
                                      <a:latin typeface="Cambria Math" panose="02040503050406030204" pitchFamily="18" charset="0"/>
                                      <a:cs typeface="Times New Roman" panose="02020603050405020304" pitchFamily="18" charset="0"/>
                                    </a:rPr>
                                    <m:t>1</m:t>
                                  </m:r>
                                </m:sub>
                              </m:sSub>
                              <m:sSup>
                                <m:sSupPr>
                                  <m:ctrlPr>
                                    <a:rPr lang="en-US" altLang="zh-CN" i="1" dirty="0">
                                      <a:latin typeface="Cambria Math" panose="02040503050406030204" pitchFamily="18" charset="0"/>
                                      <a:cs typeface="Times New Roman" panose="02020603050405020304" pitchFamily="18" charset="0"/>
                                    </a:rPr>
                                  </m:ctrlPr>
                                </m:sSupPr>
                                <m:e>
                                  <m:r>
                                    <a:rPr lang="en-US" altLang="zh-CN" dirty="0">
                                      <a:latin typeface="Cambria Math" panose="02040503050406030204" pitchFamily="18" charset="0"/>
                                      <a:cs typeface="Times New Roman" panose="02020603050405020304" pitchFamily="18" charset="0"/>
                                    </a:rPr>
                                    <m:t>𝑊</m:t>
                                  </m:r>
                                </m:e>
                                <m:sup>
                                  <m:d>
                                    <m:dPr>
                                      <m:ctrlPr>
                                        <a:rPr lang="en-US" altLang="zh-CN" i="1" dirty="0">
                                          <a:latin typeface="Cambria Math" panose="02040503050406030204" pitchFamily="18" charset="0"/>
                                          <a:cs typeface="Times New Roman" panose="02020603050405020304" pitchFamily="18" charset="0"/>
                                        </a:rPr>
                                      </m:ctrlPr>
                                    </m:dPr>
                                    <m:e>
                                      <m:r>
                                        <a:rPr lang="en-US" altLang="zh-CN" i="1" dirty="0">
                                          <a:latin typeface="Cambria Math" panose="02040503050406030204" pitchFamily="18" charset="0"/>
                                          <a:cs typeface="Times New Roman" panose="02020603050405020304" pitchFamily="18" charset="0"/>
                                        </a:rPr>
                                        <m:t>1</m:t>
                                      </m:r>
                                    </m:e>
                                  </m:d>
                                </m:sup>
                              </m:sSup>
                            </m:e>
                          </m:d>
                        </m:oMath>
                      </m:oMathPara>
                    </a14:m>
                    <a:endParaRPr lang="en-US" altLang="zh-CN" dirty="0"/>
                  </a:p>
                </p:txBody>
              </p:sp>
            </mc:Choice>
            <mc:Fallback xmlns="">
              <p:sp>
                <p:nvSpPr>
                  <p:cNvPr id="85" name="文本框 24"/>
                  <p:cNvSpPr txBox="1">
                    <a:spLocks noRot="1" noChangeAspect="1" noMove="1" noResize="1" noEditPoints="1" noAdjustHandles="1" noChangeArrowheads="1" noChangeShapeType="1" noTextEdit="1"/>
                  </p:cNvSpPr>
                  <p:nvPr/>
                </p:nvSpPr>
                <p:spPr>
                  <a:xfrm>
                    <a:off x="3169490" y="3691185"/>
                    <a:ext cx="3744000" cy="687176"/>
                  </a:xfrm>
                  <a:prstGeom prst="rect">
                    <a:avLst/>
                  </a:prstGeom>
                  <a:blipFill rotWithShape="0">
                    <a:blip r:embed="rId9"/>
                    <a:stretch>
                      <a:fillRect t="-4425"/>
                    </a:stretch>
                  </a:blipFill>
                </p:spPr>
                <p:txBody>
                  <a:bodyPr/>
                  <a:lstStyle/>
                  <a:p>
                    <a:r>
                      <a:rPr lang="zh-CN" altLang="en-US">
                        <a:noFill/>
                      </a:rPr>
                      <a:t> </a:t>
                    </a:r>
                  </a:p>
                </p:txBody>
              </p:sp>
            </mc:Fallback>
          </mc:AlternateContent>
          <p:cxnSp>
            <p:nvCxnSpPr>
              <p:cNvPr id="27" name="直接箭头连接符 26"/>
              <p:cNvCxnSpPr/>
              <p:nvPr/>
            </p:nvCxnSpPr>
            <p:spPr>
              <a:xfrm flipH="1">
                <a:off x="4842733" y="4400167"/>
                <a:ext cx="2" cy="3938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圆角矩形 27"/>
              <p:cNvSpPr/>
              <p:nvPr/>
            </p:nvSpPr>
            <p:spPr>
              <a:xfrm>
                <a:off x="4343292" y="4820386"/>
                <a:ext cx="1080000" cy="36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4343292" y="4845014"/>
                <a:ext cx="1111347" cy="369332"/>
              </a:xfrm>
              <a:prstGeom prst="rect">
                <a:avLst/>
              </a:prstGeom>
              <a:noFill/>
            </p:spPr>
            <p:txBody>
              <a:bodyPr wrap="square" rtlCol="0">
                <a:spAutoFit/>
              </a:bodyPr>
              <a:lstStyle/>
              <a:p>
                <a:pPr algn="ctr"/>
                <a:r>
                  <a:rPr lang="en-US" altLang="zh-CN" dirty="0" smtClean="0">
                    <a:latin typeface="Times New Roman" panose="02020603050405020304" pitchFamily="18" charset="0"/>
                    <a:cs typeface="Times New Roman" panose="02020603050405020304" pitchFamily="18" charset="0"/>
                  </a:rPr>
                  <a:t>end</a:t>
                </a:r>
                <a:endParaRPr lang="zh-CN" altLang="en-US" dirty="0">
                  <a:latin typeface="Times New Roman" panose="02020603050405020304" pitchFamily="18" charset="0"/>
                  <a:cs typeface="Times New Roman" panose="02020603050405020304" pitchFamily="18" charset="0"/>
                </a:endParaRPr>
              </a:p>
            </p:txBody>
          </p:sp>
          <p:sp>
            <p:nvSpPr>
              <p:cNvPr id="30" name="文本框 29"/>
              <p:cNvSpPr txBox="1"/>
              <p:nvPr/>
            </p:nvSpPr>
            <p:spPr>
              <a:xfrm>
                <a:off x="4219919" y="668893"/>
                <a:ext cx="1080000" cy="360000"/>
              </a:xfrm>
              <a:prstGeom prst="rect">
                <a:avLst/>
              </a:prstGeom>
              <a:noFill/>
            </p:spPr>
            <p:txBody>
              <a:bodyPr wrap="square" rtlCol="0">
                <a:spAutoFit/>
              </a:bodyPr>
              <a:lstStyle/>
              <a:p>
                <a:pPr algn="ctr"/>
                <a:r>
                  <a:rPr lang="en-US" altLang="zh-CN" dirty="0" smtClean="0">
                    <a:latin typeface="Times New Roman" panose="02020603050405020304" pitchFamily="18" charset="0"/>
                    <a:cs typeface="Times New Roman" panose="02020603050405020304" pitchFamily="18" charset="0"/>
                  </a:rPr>
                  <a:t>start</a:t>
                </a:r>
              </a:p>
            </p:txBody>
          </p:sp>
        </p:grpSp>
        <p:grpSp>
          <p:nvGrpSpPr>
            <p:cNvPr id="48" name="组合 47"/>
            <p:cNvGrpSpPr/>
            <p:nvPr/>
          </p:nvGrpSpPr>
          <p:grpSpPr>
            <a:xfrm>
              <a:off x="8167657" y="1139760"/>
              <a:ext cx="3935971" cy="3390348"/>
              <a:chOff x="2989200" y="639474"/>
              <a:chExt cx="3935971" cy="3390348"/>
            </a:xfrm>
          </p:grpSpPr>
          <p:sp>
            <p:nvSpPr>
              <p:cNvPr id="49" name="圆角矩形 48"/>
              <p:cNvSpPr/>
              <p:nvPr/>
            </p:nvSpPr>
            <p:spPr>
              <a:xfrm>
                <a:off x="4226239" y="639474"/>
                <a:ext cx="1111347" cy="42817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箭头连接符 49"/>
              <p:cNvCxnSpPr/>
              <p:nvPr/>
            </p:nvCxnSpPr>
            <p:spPr>
              <a:xfrm>
                <a:off x="4806824" y="1070907"/>
                <a:ext cx="0" cy="2371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3181171" y="1307565"/>
                <a:ext cx="3744000" cy="3899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2" name="文本框 51"/>
                  <p:cNvSpPr txBox="1"/>
                  <p:nvPr/>
                </p:nvSpPr>
                <p:spPr>
                  <a:xfrm>
                    <a:off x="3335571" y="1366437"/>
                    <a:ext cx="3459260" cy="553998"/>
                  </a:xfrm>
                  <a:prstGeom prst="rect">
                    <a:avLst/>
                  </a:prstGeom>
                  <a:noFill/>
                </p:spPr>
                <p:txBody>
                  <a:bodyPr wrap="square" rtlCol="0">
                    <a:spAutoFit/>
                  </a:bodyPr>
                  <a:lstStyle/>
                  <a:p>
                    <a:pPr algn="ctr"/>
                    <a:r>
                      <a:rPr lang="en-US" altLang="zh-CN" sz="1200" dirty="0">
                        <a:latin typeface="Times New Roman" panose="02020603050405020304" pitchFamily="18" charset="0"/>
                        <a:cs typeface="Times New Roman" panose="02020603050405020304" pitchFamily="18" charset="0"/>
                      </a:rPr>
                      <a:t>The output of the  second</a:t>
                    </a:r>
                    <a:r>
                      <a:rPr lang="en-US" altLang="zh-CN" sz="1200" dirty="0" smtClean="0">
                        <a:latin typeface="Times New Roman" panose="02020603050405020304" pitchFamily="18" charset="0"/>
                        <a:cs typeface="Times New Roman" panose="02020603050405020304" pitchFamily="18" charset="0"/>
                      </a:rPr>
                      <a:t> layer</a:t>
                    </a:r>
                    <a:r>
                      <a:rPr lang="zh-CN" altLang="en-US" sz="1200"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1200" i="1">
                                <a:latin typeface="Cambria Math" panose="02040503050406030204" pitchFamily="18" charset="0"/>
                                <a:cs typeface="Times New Roman" panose="02020603050405020304" pitchFamily="18" charset="0"/>
                              </a:rPr>
                            </m:ctrlPr>
                          </m:sSubPr>
                          <m:e>
                            <m:r>
                              <a:rPr lang="en-US" altLang="zh-CN" sz="1200" i="1">
                                <a:latin typeface="Cambria Math" panose="02040503050406030204" pitchFamily="18" charset="0"/>
                                <a:cs typeface="Times New Roman" panose="02020603050405020304" pitchFamily="18" charset="0"/>
                              </a:rPr>
                              <m:t>𝑍</m:t>
                            </m:r>
                          </m:e>
                          <m:sub>
                            <m:r>
                              <a:rPr lang="en-US" altLang="zh-CN" sz="1200" i="1">
                                <a:latin typeface="Cambria Math" panose="02040503050406030204" pitchFamily="18" charset="0"/>
                                <a:cs typeface="Times New Roman" panose="02020603050405020304" pitchFamily="18" charset="0"/>
                              </a:rPr>
                              <m:t>2</m:t>
                            </m:r>
                          </m:sub>
                        </m:sSub>
                        <m:r>
                          <a:rPr lang="en-US" altLang="zh-CN" sz="1200" i="1">
                            <a:latin typeface="Cambria Math" panose="02040503050406030204" pitchFamily="18" charset="0"/>
                            <a:cs typeface="Times New Roman" panose="02020603050405020304" pitchFamily="18" charset="0"/>
                          </a:rPr>
                          <m:t> </m:t>
                        </m:r>
                      </m:oMath>
                    </a14:m>
                    <a:r>
                      <a:rPr lang="en-US" altLang="zh-CN" sz="1200" dirty="0" smtClean="0">
                        <a:latin typeface="Times New Roman" panose="02020603050405020304" pitchFamily="18" charset="0"/>
                        <a:cs typeface="Times New Roman" panose="02020603050405020304" pitchFamily="18" charset="0"/>
                      </a:rPr>
                      <a:t>(N×M </a:t>
                    </a:r>
                    <a:r>
                      <a:rPr lang="en-US" altLang="zh-CN" sz="1200" dirty="0">
                        <a:latin typeface="Times New Roman" panose="02020603050405020304" pitchFamily="18" charset="0"/>
                        <a:cs typeface="Times New Roman" panose="02020603050405020304" pitchFamily="18" charset="0"/>
                      </a:rPr>
                      <a:t>matrix)</a:t>
                    </a:r>
                    <a:endParaRPr lang="zh-CN" altLang="en-US" sz="1200" i="1" dirty="0">
                      <a:latin typeface="Times New Roman" panose="02020603050405020304" pitchFamily="18" charset="0"/>
                      <a:cs typeface="Times New Roman" panose="02020603050405020304" pitchFamily="18" charset="0"/>
                    </a:endParaRPr>
                  </a:p>
                  <a:p>
                    <a:pPr algn="ctr"/>
                    <a:r>
                      <a:rPr lang="en-US" altLang="zh-CN" dirty="0" smtClean="0">
                        <a:latin typeface="Times New Roman" panose="02020603050405020304" pitchFamily="18" charset="0"/>
                        <a:cs typeface="Times New Roman" panose="02020603050405020304" pitchFamily="18" charset="0"/>
                      </a:rPr>
                      <a:t> </a:t>
                    </a:r>
                    <a:endParaRPr lang="zh-CN" altLang="en-US" i="1" dirty="0">
                      <a:latin typeface="Times New Roman" panose="02020603050405020304" pitchFamily="18" charset="0"/>
                      <a:cs typeface="Times New Roman" panose="02020603050405020304" pitchFamily="18" charset="0"/>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3335571" y="1366437"/>
                    <a:ext cx="3459260" cy="553998"/>
                  </a:xfrm>
                  <a:prstGeom prst="rect">
                    <a:avLst/>
                  </a:prstGeom>
                  <a:blipFill rotWithShape="0">
                    <a:blip r:embed="rId10"/>
                    <a:stretch>
                      <a:fillRect/>
                    </a:stretch>
                  </a:blipFill>
                </p:spPr>
                <p:txBody>
                  <a:bodyPr/>
                  <a:lstStyle/>
                  <a:p>
                    <a:r>
                      <a:rPr lang="zh-CN" altLang="en-US">
                        <a:noFill/>
                      </a:rPr>
                      <a:t> </a:t>
                    </a:r>
                  </a:p>
                </p:txBody>
              </p:sp>
            </mc:Fallback>
          </mc:AlternateContent>
          <p:cxnSp>
            <p:nvCxnSpPr>
              <p:cNvPr id="53" name="直接箭头连接符 52"/>
              <p:cNvCxnSpPr/>
              <p:nvPr/>
            </p:nvCxnSpPr>
            <p:spPr>
              <a:xfrm flipH="1">
                <a:off x="4834671" y="1713490"/>
                <a:ext cx="2" cy="3044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3181171" y="2024383"/>
                <a:ext cx="37440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nvSpPr>
            <p:spPr>
              <a:xfrm>
                <a:off x="2989200" y="2088234"/>
                <a:ext cx="3752339" cy="374270"/>
              </a:xfrm>
              <a:prstGeom prst="rect">
                <a:avLst/>
              </a:prstGeom>
              <a:noFill/>
            </p:spPr>
            <p:txBody>
              <a:bodyPr wrap="square" rtlCol="0">
                <a:spAutoFit/>
              </a:bodyPr>
              <a:lstStyle/>
              <a:p>
                <a:pPr algn="ctr"/>
                <a:r>
                  <a:rPr lang="en-US" altLang="zh-CN" i="1" dirty="0" err="1" smtClean="0">
                    <a:latin typeface="Times New Roman" panose="02020603050405020304" pitchFamily="18" charset="0"/>
                    <a:cs typeface="Times New Roman" panose="02020603050405020304" pitchFamily="18" charset="0"/>
                  </a:rPr>
                  <a:t>softmax</a:t>
                </a:r>
                <a:r>
                  <a:rPr lang="en-US" altLang="zh-CN" i="1" dirty="0" smtClean="0">
                    <a:latin typeface="Times New Roman" panose="02020603050405020304" pitchFamily="18" charset="0"/>
                    <a:cs typeface="Times New Roman" panose="02020603050405020304" pitchFamily="18" charset="0"/>
                  </a:rPr>
                  <a:t> classifier</a:t>
                </a:r>
              </a:p>
            </p:txBody>
          </p:sp>
          <p:cxnSp>
            <p:nvCxnSpPr>
              <p:cNvPr id="56" name="直接箭头连接符 55"/>
              <p:cNvCxnSpPr/>
              <p:nvPr/>
            </p:nvCxnSpPr>
            <p:spPr>
              <a:xfrm>
                <a:off x="4847960" y="2440123"/>
                <a:ext cx="6320" cy="3695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3172831" y="2816663"/>
                <a:ext cx="37440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p:cNvSpPr txBox="1"/>
              <p:nvPr/>
            </p:nvSpPr>
            <p:spPr>
              <a:xfrm>
                <a:off x="3367962" y="2812866"/>
                <a:ext cx="3445327" cy="923330"/>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The output of the  </a:t>
                </a:r>
                <a:r>
                  <a:rPr lang="en-US" altLang="zh-CN" dirty="0" smtClean="0">
                    <a:latin typeface="Times New Roman" panose="02020603050405020304" pitchFamily="18" charset="0"/>
                    <a:cs typeface="Times New Roman" panose="02020603050405020304" pitchFamily="18" charset="0"/>
                  </a:rPr>
                  <a:t>classifier</a:t>
                </a:r>
                <a:endParaRPr lang="en-US" altLang="zh-CN" dirty="0">
                  <a:latin typeface="Times New Roman" panose="02020603050405020304" pitchFamily="18" charset="0"/>
                  <a:cs typeface="Times New Roman" panose="02020603050405020304" pitchFamily="18" charset="0"/>
                </a:endParaRPr>
              </a:p>
              <a:p>
                <a:endParaRPr lang="en-US" altLang="zh-CN" dirty="0"/>
              </a:p>
              <a:p>
                <a:endParaRPr lang="zh-CN" altLang="en-US" dirty="0"/>
              </a:p>
            </p:txBody>
          </p:sp>
          <p:cxnSp>
            <p:nvCxnSpPr>
              <p:cNvPr id="59" name="直接箭头连接符 58"/>
              <p:cNvCxnSpPr/>
              <p:nvPr/>
            </p:nvCxnSpPr>
            <p:spPr>
              <a:xfrm flipH="1">
                <a:off x="4883290" y="3257629"/>
                <a:ext cx="2" cy="3938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圆角矩形 59"/>
              <p:cNvSpPr/>
              <p:nvPr/>
            </p:nvSpPr>
            <p:spPr>
              <a:xfrm>
                <a:off x="4361469" y="3660490"/>
                <a:ext cx="1080000" cy="36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28"/>
              <p:cNvSpPr txBox="1"/>
              <p:nvPr/>
            </p:nvSpPr>
            <p:spPr>
              <a:xfrm>
                <a:off x="4345795" y="3660490"/>
                <a:ext cx="1111347" cy="369332"/>
              </a:xfrm>
              <a:prstGeom prst="rect">
                <a:avLst/>
              </a:prstGeom>
              <a:noFill/>
            </p:spPr>
            <p:txBody>
              <a:bodyPr wrap="square" rtlCol="0">
                <a:spAutoFit/>
              </a:bodyPr>
              <a:lstStyle/>
              <a:p>
                <a:pPr algn="ctr"/>
                <a:r>
                  <a:rPr lang="en-US" altLang="zh-CN" dirty="0" smtClean="0">
                    <a:latin typeface="Times New Roman" panose="02020603050405020304" pitchFamily="18" charset="0"/>
                    <a:cs typeface="Times New Roman" panose="02020603050405020304" pitchFamily="18" charset="0"/>
                  </a:rPr>
                  <a:t>end</a:t>
                </a:r>
                <a:endParaRPr lang="zh-CN" altLang="en-US" dirty="0">
                  <a:latin typeface="Times New Roman" panose="02020603050405020304" pitchFamily="18" charset="0"/>
                  <a:cs typeface="Times New Roman" panose="02020603050405020304" pitchFamily="18" charset="0"/>
                </a:endParaRPr>
              </a:p>
            </p:txBody>
          </p:sp>
          <p:sp>
            <p:nvSpPr>
              <p:cNvPr id="62" name="文本框 29"/>
              <p:cNvSpPr txBox="1"/>
              <p:nvPr/>
            </p:nvSpPr>
            <p:spPr>
              <a:xfrm>
                <a:off x="4219919" y="668893"/>
                <a:ext cx="1080000" cy="360000"/>
              </a:xfrm>
              <a:prstGeom prst="rect">
                <a:avLst/>
              </a:prstGeom>
              <a:noFill/>
            </p:spPr>
            <p:txBody>
              <a:bodyPr wrap="square" rtlCol="0">
                <a:spAutoFit/>
              </a:bodyPr>
              <a:lstStyle/>
              <a:p>
                <a:pPr algn="ctr"/>
                <a:r>
                  <a:rPr lang="en-US" altLang="zh-CN" dirty="0" smtClean="0">
                    <a:latin typeface="Times New Roman" panose="02020603050405020304" pitchFamily="18" charset="0"/>
                    <a:cs typeface="Times New Roman" panose="02020603050405020304" pitchFamily="18" charset="0"/>
                  </a:rPr>
                  <a:t>start</a:t>
                </a:r>
              </a:p>
            </p:txBody>
          </p:sp>
        </p:grpSp>
      </p:grpSp>
      <mc:AlternateContent xmlns:mc="http://schemas.openxmlformats.org/markup-compatibility/2006" xmlns:a14="http://schemas.microsoft.com/office/drawing/2010/main">
        <mc:Choice Requires="a14">
          <p:sp>
            <p:nvSpPr>
              <p:cNvPr id="6" name="文本框 5"/>
              <p:cNvSpPr txBox="1"/>
              <p:nvPr/>
            </p:nvSpPr>
            <p:spPr>
              <a:xfrm>
                <a:off x="766909" y="5744611"/>
                <a:ext cx="11068981" cy="435247"/>
              </a:xfrm>
              <a:prstGeom prst="rect">
                <a:avLst/>
              </a:prstGeom>
              <a:noFill/>
            </p:spPr>
            <p:txBody>
              <a:bodyPr wrap="square" rtlCol="0">
                <a:spAutoFit/>
              </a:bodyPr>
              <a:lstStyle/>
              <a:p>
                <a:r>
                  <a:rPr lang="en-US" altLang="zh-CN" sz="1400" dirty="0" smtClean="0">
                    <a:solidFill>
                      <a:srgbClr val="FF0000"/>
                    </a:solidFill>
                    <a:latin typeface="微软雅黑" panose="020B0503020204020204" pitchFamily="34" charset="-122"/>
                    <a:ea typeface="微软雅黑" panose="020B0503020204020204" pitchFamily="34" charset="-122"/>
                  </a:rPr>
                  <a:t>TGCN: </a:t>
                </a:r>
                <a14:m>
                  <m:oMath xmlns:m="http://schemas.openxmlformats.org/officeDocument/2006/math">
                    <m:acc>
                      <m:accPr>
                        <m:chr m:val="̃"/>
                        <m:ctrlPr>
                          <a:rPr lang="en-US" altLang="zh-CN" sz="1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𝐵</m:t>
                        </m:r>
                      </m:e>
                    </m:acc>
                    <m:r>
                      <a:rPr lang="en-US" altLang="zh-CN" sz="1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zh-CN" altLang="zh-CN" sz="1400" i="1">
                            <a:solidFill>
                              <a:srgbClr val="FF0000"/>
                            </a:solidFill>
                            <a:latin typeface="Cambria Math" panose="02040503050406030204" pitchFamily="18" charset="0"/>
                          </a:rPr>
                        </m:ctrlPr>
                      </m:sSupPr>
                      <m:e>
                        <m:r>
                          <a:rPr lang="en-AU" altLang="zh-CN" sz="1400" i="1">
                            <a:solidFill>
                              <a:srgbClr val="FF0000"/>
                            </a:solidFill>
                            <a:latin typeface="Cambria Math" panose="02040503050406030204" pitchFamily="18" charset="0"/>
                            <a:ea typeface="Cambria Math" panose="02040503050406030204" pitchFamily="18" charset="0"/>
                          </a:rPr>
                          <m:t>𝐷</m:t>
                        </m:r>
                      </m:e>
                      <m:sup>
                        <m:r>
                          <a:rPr lang="en-AU" altLang="zh-CN" sz="1400" i="1">
                            <a:solidFill>
                              <a:srgbClr val="FF0000"/>
                            </a:solidFill>
                            <a:latin typeface="Cambria Math" panose="02040503050406030204" pitchFamily="18" charset="0"/>
                            <a:ea typeface="Cambria Math" panose="02040503050406030204" pitchFamily="18" charset="0"/>
                          </a:rPr>
                          <m:t>−</m:t>
                        </m:r>
                        <m:f>
                          <m:fPr>
                            <m:ctrlPr>
                              <a:rPr lang="zh-CN" altLang="zh-CN" sz="1400" i="1">
                                <a:solidFill>
                                  <a:srgbClr val="FF0000"/>
                                </a:solidFill>
                                <a:latin typeface="Cambria Math" panose="02040503050406030204" pitchFamily="18" charset="0"/>
                              </a:rPr>
                            </m:ctrlPr>
                          </m:fPr>
                          <m:num>
                            <m:r>
                              <a:rPr lang="en-AU" altLang="zh-CN" sz="1400" i="1">
                                <a:solidFill>
                                  <a:srgbClr val="FF0000"/>
                                </a:solidFill>
                                <a:latin typeface="Cambria Math" panose="02040503050406030204" pitchFamily="18" charset="0"/>
                                <a:ea typeface="Cambria Math" panose="02040503050406030204" pitchFamily="18" charset="0"/>
                              </a:rPr>
                              <m:t>1</m:t>
                            </m:r>
                          </m:num>
                          <m:den>
                            <m:r>
                              <a:rPr lang="en-AU" altLang="zh-CN" sz="1400" i="1">
                                <a:solidFill>
                                  <a:srgbClr val="FF0000"/>
                                </a:solidFill>
                                <a:latin typeface="Cambria Math" panose="02040503050406030204" pitchFamily="18" charset="0"/>
                                <a:ea typeface="Cambria Math" panose="02040503050406030204" pitchFamily="18" charset="0"/>
                              </a:rPr>
                              <m:t>2</m:t>
                            </m:r>
                          </m:den>
                        </m:f>
                      </m:sup>
                    </m:sSup>
                    <m:r>
                      <a:rPr lang="en-AU" altLang="zh-CN" sz="1400" i="1">
                        <a:solidFill>
                          <a:srgbClr val="FF0000"/>
                        </a:solidFill>
                        <a:latin typeface="Cambria Math" panose="02040503050406030204" pitchFamily="18" charset="0"/>
                        <a:ea typeface="Cambria Math" panose="02040503050406030204" pitchFamily="18" charset="0"/>
                      </a:rPr>
                      <m:t>𝐴</m:t>
                    </m:r>
                    <m:sSup>
                      <m:sSupPr>
                        <m:ctrlPr>
                          <a:rPr lang="zh-CN" altLang="zh-CN" sz="1400" i="1">
                            <a:solidFill>
                              <a:srgbClr val="FF0000"/>
                            </a:solidFill>
                            <a:latin typeface="Cambria Math" panose="02040503050406030204" pitchFamily="18" charset="0"/>
                          </a:rPr>
                        </m:ctrlPr>
                      </m:sSupPr>
                      <m:e>
                        <m:r>
                          <a:rPr lang="en-AU" altLang="zh-CN" sz="1400" i="1">
                            <a:solidFill>
                              <a:srgbClr val="FF0000"/>
                            </a:solidFill>
                            <a:latin typeface="Cambria Math" panose="02040503050406030204" pitchFamily="18" charset="0"/>
                            <a:ea typeface="Cambria Math" panose="02040503050406030204" pitchFamily="18" charset="0"/>
                          </a:rPr>
                          <m:t>𝐷</m:t>
                        </m:r>
                      </m:e>
                      <m:sup>
                        <m:r>
                          <a:rPr lang="en-AU" altLang="zh-CN" sz="1400" i="1">
                            <a:solidFill>
                              <a:srgbClr val="FF0000"/>
                            </a:solidFill>
                            <a:latin typeface="Cambria Math" panose="02040503050406030204" pitchFamily="18" charset="0"/>
                            <a:ea typeface="Cambria Math" panose="02040503050406030204" pitchFamily="18" charset="0"/>
                          </a:rPr>
                          <m:t>−</m:t>
                        </m:r>
                        <m:f>
                          <m:fPr>
                            <m:ctrlPr>
                              <a:rPr lang="zh-CN" altLang="zh-CN" sz="1400" i="1">
                                <a:solidFill>
                                  <a:srgbClr val="FF0000"/>
                                </a:solidFill>
                                <a:latin typeface="Cambria Math" panose="02040503050406030204" pitchFamily="18" charset="0"/>
                              </a:rPr>
                            </m:ctrlPr>
                          </m:fPr>
                          <m:num>
                            <m:r>
                              <a:rPr lang="en-AU" altLang="zh-CN" sz="1400" i="1">
                                <a:solidFill>
                                  <a:srgbClr val="FF0000"/>
                                </a:solidFill>
                                <a:latin typeface="Cambria Math" panose="02040503050406030204" pitchFamily="18" charset="0"/>
                                <a:ea typeface="Cambria Math" panose="02040503050406030204" pitchFamily="18" charset="0"/>
                              </a:rPr>
                              <m:t>1</m:t>
                            </m:r>
                          </m:num>
                          <m:den>
                            <m:r>
                              <a:rPr lang="en-AU" altLang="zh-CN" sz="1400" i="1">
                                <a:solidFill>
                                  <a:srgbClr val="FF0000"/>
                                </a:solidFill>
                                <a:latin typeface="Cambria Math" panose="02040503050406030204" pitchFamily="18" charset="0"/>
                                <a:ea typeface="Cambria Math" panose="02040503050406030204" pitchFamily="18" charset="0"/>
                              </a:rPr>
                              <m:t>2</m:t>
                            </m:r>
                          </m:den>
                        </m:f>
                      </m:sup>
                    </m:sSup>
                    <m:sSup>
                      <m:sSupPr>
                        <m:ctrlPr>
                          <a:rPr lang="zh-CN" altLang="zh-CN" sz="1400" i="1">
                            <a:solidFill>
                              <a:srgbClr val="FF0000"/>
                            </a:solidFill>
                            <a:latin typeface="Cambria Math" panose="02040503050406030204" pitchFamily="18" charset="0"/>
                          </a:rPr>
                        </m:ctrlPr>
                      </m:sSupPr>
                      <m:e>
                        <m:acc>
                          <m:accPr>
                            <m:chr m:val="̃"/>
                            <m:ctrlPr>
                              <a:rPr lang="zh-CN" altLang="zh-CN" sz="1400" i="1">
                                <a:solidFill>
                                  <a:srgbClr val="FF0000"/>
                                </a:solidFill>
                                <a:latin typeface="Cambria Math" panose="02040503050406030204" pitchFamily="18" charset="0"/>
                              </a:rPr>
                            </m:ctrlPr>
                          </m:accPr>
                          <m:e>
                            <m:r>
                              <a:rPr lang="en-AU" altLang="zh-CN" sz="1400" i="1">
                                <a:solidFill>
                                  <a:srgbClr val="FF0000"/>
                                </a:solidFill>
                                <a:latin typeface="Cambria Math" panose="02040503050406030204" pitchFamily="18" charset="0"/>
                                <a:ea typeface="Cambria Math" panose="02040503050406030204" pitchFamily="18" charset="0"/>
                              </a:rPr>
                              <m:t>𝐷</m:t>
                            </m:r>
                          </m:e>
                        </m:acc>
                      </m:e>
                      <m:sup>
                        <m:r>
                          <a:rPr lang="en-AU" altLang="zh-CN" sz="1400" i="1">
                            <a:solidFill>
                              <a:srgbClr val="FF0000"/>
                            </a:solidFill>
                            <a:latin typeface="Cambria Math" panose="02040503050406030204" pitchFamily="18" charset="0"/>
                            <a:ea typeface="Cambria Math" panose="02040503050406030204" pitchFamily="18" charset="0"/>
                          </a:rPr>
                          <m:t>−</m:t>
                        </m:r>
                        <m:f>
                          <m:fPr>
                            <m:ctrlPr>
                              <a:rPr lang="zh-CN" altLang="zh-CN" sz="1400" i="1">
                                <a:solidFill>
                                  <a:srgbClr val="FF0000"/>
                                </a:solidFill>
                                <a:latin typeface="Cambria Math" panose="02040503050406030204" pitchFamily="18" charset="0"/>
                              </a:rPr>
                            </m:ctrlPr>
                          </m:fPr>
                          <m:num>
                            <m:r>
                              <a:rPr lang="en-AU" altLang="zh-CN" sz="1400" i="1">
                                <a:solidFill>
                                  <a:srgbClr val="FF0000"/>
                                </a:solidFill>
                                <a:latin typeface="Cambria Math" panose="02040503050406030204" pitchFamily="18" charset="0"/>
                                <a:ea typeface="Cambria Math" panose="02040503050406030204" pitchFamily="18" charset="0"/>
                              </a:rPr>
                              <m:t>1</m:t>
                            </m:r>
                          </m:num>
                          <m:den>
                            <m:r>
                              <a:rPr lang="en-AU" altLang="zh-CN" sz="1400" i="1">
                                <a:solidFill>
                                  <a:srgbClr val="FF0000"/>
                                </a:solidFill>
                                <a:latin typeface="Cambria Math" panose="02040503050406030204" pitchFamily="18" charset="0"/>
                                <a:ea typeface="Cambria Math" panose="02040503050406030204" pitchFamily="18" charset="0"/>
                              </a:rPr>
                              <m:t>2</m:t>
                            </m:r>
                          </m:den>
                        </m:f>
                      </m:sup>
                    </m:sSup>
                    <m:acc>
                      <m:accPr>
                        <m:chr m:val="̃"/>
                        <m:ctrlPr>
                          <a:rPr lang="zh-CN" altLang="zh-CN" sz="1400" i="1">
                            <a:solidFill>
                              <a:srgbClr val="FF0000"/>
                            </a:solidFill>
                            <a:latin typeface="Cambria Math" panose="02040503050406030204" pitchFamily="18" charset="0"/>
                          </a:rPr>
                        </m:ctrlPr>
                      </m:accPr>
                      <m:e>
                        <m:r>
                          <a:rPr lang="en-AU" altLang="zh-CN" sz="1400" i="1">
                            <a:solidFill>
                              <a:srgbClr val="FF0000"/>
                            </a:solidFill>
                            <a:latin typeface="Cambria Math" panose="02040503050406030204" pitchFamily="18" charset="0"/>
                            <a:ea typeface="Cambria Math" panose="02040503050406030204" pitchFamily="18" charset="0"/>
                          </a:rPr>
                          <m:t>𝐵</m:t>
                        </m:r>
                      </m:e>
                    </m:acc>
                    <m:sSup>
                      <m:sSupPr>
                        <m:ctrlPr>
                          <a:rPr lang="zh-CN" altLang="zh-CN" sz="1400" i="1">
                            <a:solidFill>
                              <a:srgbClr val="FF0000"/>
                            </a:solidFill>
                            <a:latin typeface="Cambria Math" panose="02040503050406030204" pitchFamily="18" charset="0"/>
                          </a:rPr>
                        </m:ctrlPr>
                      </m:sSupPr>
                      <m:e>
                        <m:acc>
                          <m:accPr>
                            <m:chr m:val="̃"/>
                            <m:ctrlPr>
                              <a:rPr lang="zh-CN" altLang="zh-CN" sz="1400" i="1">
                                <a:solidFill>
                                  <a:srgbClr val="FF0000"/>
                                </a:solidFill>
                                <a:latin typeface="Cambria Math" panose="02040503050406030204" pitchFamily="18" charset="0"/>
                              </a:rPr>
                            </m:ctrlPr>
                          </m:accPr>
                          <m:e>
                            <m:r>
                              <a:rPr lang="en-AU" altLang="zh-CN" sz="1400" i="1">
                                <a:solidFill>
                                  <a:srgbClr val="FF0000"/>
                                </a:solidFill>
                                <a:latin typeface="Cambria Math" panose="02040503050406030204" pitchFamily="18" charset="0"/>
                                <a:ea typeface="Cambria Math" panose="02040503050406030204" pitchFamily="18" charset="0"/>
                              </a:rPr>
                              <m:t>𝐷</m:t>
                            </m:r>
                          </m:e>
                        </m:acc>
                      </m:e>
                      <m:sup>
                        <m:r>
                          <a:rPr lang="en-AU" altLang="zh-CN" sz="1400" i="1">
                            <a:solidFill>
                              <a:srgbClr val="FF0000"/>
                            </a:solidFill>
                            <a:latin typeface="Cambria Math" panose="02040503050406030204" pitchFamily="18" charset="0"/>
                            <a:ea typeface="Cambria Math" panose="02040503050406030204" pitchFamily="18" charset="0"/>
                          </a:rPr>
                          <m:t>−</m:t>
                        </m:r>
                        <m:f>
                          <m:fPr>
                            <m:ctrlPr>
                              <a:rPr lang="zh-CN" altLang="zh-CN" sz="1400" i="1">
                                <a:solidFill>
                                  <a:srgbClr val="FF0000"/>
                                </a:solidFill>
                                <a:latin typeface="Cambria Math" panose="02040503050406030204" pitchFamily="18" charset="0"/>
                              </a:rPr>
                            </m:ctrlPr>
                          </m:fPr>
                          <m:num>
                            <m:r>
                              <a:rPr lang="en-AU" altLang="zh-CN" sz="1400" i="1">
                                <a:solidFill>
                                  <a:srgbClr val="FF0000"/>
                                </a:solidFill>
                                <a:latin typeface="Cambria Math" panose="02040503050406030204" pitchFamily="18" charset="0"/>
                                <a:ea typeface="Cambria Math" panose="02040503050406030204" pitchFamily="18" charset="0"/>
                              </a:rPr>
                              <m:t>1</m:t>
                            </m:r>
                          </m:num>
                          <m:den>
                            <m:r>
                              <a:rPr lang="en-AU" altLang="zh-CN" sz="1400" i="1">
                                <a:solidFill>
                                  <a:srgbClr val="FF0000"/>
                                </a:solidFill>
                                <a:latin typeface="Cambria Math" panose="02040503050406030204" pitchFamily="18" charset="0"/>
                                <a:ea typeface="Cambria Math" panose="02040503050406030204" pitchFamily="18" charset="0"/>
                              </a:rPr>
                              <m:t>2</m:t>
                            </m:r>
                          </m:den>
                        </m:f>
                      </m:sup>
                    </m:sSup>
                    <m:r>
                      <a:rPr lang="en-AU" altLang="zh-CN" sz="1400" i="1">
                        <a:solidFill>
                          <a:srgbClr val="FF0000"/>
                        </a:solidFill>
                        <a:latin typeface="Cambria Math" panose="02040503050406030204" pitchFamily="18" charset="0"/>
                        <a:ea typeface="Cambria Math" panose="02040503050406030204" pitchFamily="18" charset="0"/>
                      </a:rPr>
                      <m:t>𝑋</m:t>
                    </m:r>
                    <m:r>
                      <a:rPr lang="en-AU" altLang="zh-CN" sz="1400" i="1">
                        <a:solidFill>
                          <a:srgbClr val="FF0000"/>
                        </a:solidFill>
                        <a:latin typeface="Cambria Math" panose="02040503050406030204" pitchFamily="18" charset="0"/>
                        <a:ea typeface="Cambria Math" panose="02040503050406030204" pitchFamily="18" charset="0"/>
                      </a:rPr>
                      <m:t>𝜃</m:t>
                    </m:r>
                    <m:r>
                      <a:rPr lang="en-US" altLang="zh-CN" sz="1400" b="0" i="1" smtClean="0">
                        <a:solidFill>
                          <a:srgbClr val="FF0000"/>
                        </a:solidFill>
                        <a:latin typeface="Cambria Math" panose="02040503050406030204" pitchFamily="18" charset="0"/>
                        <a:ea typeface="Cambria Math" panose="02040503050406030204" pitchFamily="18" charset="0"/>
                      </a:rPr>
                      <m:t>    </m:t>
                    </m:r>
                  </m:oMath>
                </a14:m>
                <a:r>
                  <a:rPr lang="en-US" altLang="zh-CN" sz="1400" dirty="0" smtClean="0">
                    <a:solidFill>
                      <a:srgbClr val="FF0000"/>
                    </a:solidFill>
                    <a:latin typeface="微软雅黑" panose="020B0503020204020204" pitchFamily="34" charset="-122"/>
                    <a:ea typeface="微软雅黑" panose="020B0503020204020204" pitchFamily="34" charset="-122"/>
                  </a:rPr>
                  <a:t>HesGCN</a:t>
                </a:r>
                <a14:m>
                  <m:oMath xmlns:m="http://schemas.openxmlformats.org/officeDocument/2006/math">
                    <m:r>
                      <a:rPr lang="en-US" altLang="zh-CN" sz="1400" b="0" i="0" smtClean="0">
                        <a:solidFill>
                          <a:srgbClr val="FF0000"/>
                        </a:solidFill>
                        <a:latin typeface="Cambria Math" panose="02040503050406030204" pitchFamily="18" charset="0"/>
                        <a:cs typeface="Times New Roman" panose="02020603050405020304" pitchFamily="18" charset="0"/>
                      </a:rPr>
                      <m:t>:</m:t>
                    </m:r>
                    <m:acc>
                      <m:accPr>
                        <m:chr m:val="̃"/>
                        <m:ctrlPr>
                          <a:rPr lang="en-US" altLang="zh-CN" sz="1400" i="1">
                            <a:solidFill>
                              <a:srgbClr val="FF0000"/>
                            </a:solidFill>
                            <a:latin typeface="Cambria Math" panose="02040503050406030204" pitchFamily="18" charset="0"/>
                            <a:cs typeface="Times New Roman" panose="02020603050405020304" pitchFamily="18" charset="0"/>
                          </a:rPr>
                        </m:ctrlPr>
                      </m:accPr>
                      <m:e>
                        <m:r>
                          <a:rPr lang="en-US" altLang="zh-CN" sz="1400" i="1">
                            <a:solidFill>
                              <a:srgbClr val="FF0000"/>
                            </a:solidFill>
                            <a:latin typeface="Cambria Math" panose="02040503050406030204" pitchFamily="18" charset="0"/>
                            <a:cs typeface="Times New Roman" panose="02020603050405020304" pitchFamily="18" charset="0"/>
                          </a:rPr>
                          <m:t>𝐵</m:t>
                        </m:r>
                      </m:e>
                    </m:acc>
                    <m:r>
                      <a:rPr lang="en-US" altLang="zh-CN" sz="1400" i="1">
                        <a:solidFill>
                          <a:srgbClr val="FF0000"/>
                        </a:solidFill>
                        <a:latin typeface="Cambria Math" panose="02040503050406030204" pitchFamily="18" charset="0"/>
                        <a:cs typeface="Times New Roman" panose="02020603050405020304" pitchFamily="18" charset="0"/>
                      </a:rPr>
                      <m:t>=</m:t>
                    </m:r>
                    <m:r>
                      <a:rPr lang="en-AU" altLang="zh-CN" sz="1400" i="1">
                        <a:solidFill>
                          <a:srgbClr val="FF0000"/>
                        </a:solidFill>
                        <a:latin typeface="Cambria Math" panose="02040503050406030204" pitchFamily="18" charset="0"/>
                        <a:ea typeface="Cambria Math" panose="02040503050406030204" pitchFamily="18" charset="0"/>
                      </a:rPr>
                      <m:t>𝜃</m:t>
                    </m:r>
                    <m:d>
                      <m:dPr>
                        <m:begChr m:val="["/>
                        <m:endChr m:val="]"/>
                        <m:ctrlPr>
                          <a:rPr lang="zh-CN" altLang="zh-CN" sz="1400" i="1">
                            <a:solidFill>
                              <a:srgbClr val="FF0000"/>
                            </a:solidFill>
                            <a:latin typeface="Cambria Math" panose="02040503050406030204" pitchFamily="18" charset="0"/>
                          </a:rPr>
                        </m:ctrlPr>
                      </m:dPr>
                      <m:e>
                        <m:f>
                          <m:fPr>
                            <m:ctrlPr>
                              <a:rPr lang="en-US" altLang="zh-CN" sz="1400" i="1" dirty="0">
                                <a:solidFill>
                                  <a:srgbClr val="FF0000"/>
                                </a:solidFill>
                                <a:latin typeface="Cambria Math" panose="02040503050406030204" pitchFamily="18" charset="0"/>
                                <a:ea typeface="Cambria Math" panose="02040503050406030204" pitchFamily="18" charset="0"/>
                              </a:rPr>
                            </m:ctrlPr>
                          </m:fPr>
                          <m:num>
                            <m:r>
                              <a:rPr lang="en-US" altLang="zh-CN" sz="1400" i="1" dirty="0">
                                <a:solidFill>
                                  <a:srgbClr val="FF0000"/>
                                </a:solidFill>
                                <a:latin typeface="Cambria Math" panose="02040503050406030204" pitchFamily="18" charset="0"/>
                                <a:ea typeface="Cambria Math" panose="02040503050406030204" pitchFamily="18" charset="0"/>
                              </a:rPr>
                              <m:t>2</m:t>
                            </m:r>
                          </m:num>
                          <m:den>
                            <m:sSub>
                              <m:sSubPr>
                                <m:ctrlPr>
                                  <a:rPr lang="en-US" altLang="zh-CN" sz="1400" i="1" dirty="0">
                                    <a:solidFill>
                                      <a:srgbClr val="FF0000"/>
                                    </a:solidFill>
                                    <a:latin typeface="Cambria Math" panose="02040503050406030204" pitchFamily="18" charset="0"/>
                                    <a:ea typeface="Cambria Math" panose="02040503050406030204" pitchFamily="18" charset="0"/>
                                  </a:rPr>
                                </m:ctrlPr>
                              </m:sSubPr>
                              <m:e>
                                <m:r>
                                  <a:rPr lang="el-GR" altLang="zh-CN" sz="1400" i="1" dirty="0">
                                    <a:solidFill>
                                      <a:srgbClr val="FF0000"/>
                                    </a:solidFill>
                                    <a:latin typeface="Cambria Math" panose="02040503050406030204" pitchFamily="18" charset="0"/>
                                    <a:ea typeface="Cambria Math" panose="02040503050406030204" pitchFamily="18" charset="0"/>
                                  </a:rPr>
                                  <m:t>𝜆</m:t>
                                </m:r>
                              </m:e>
                              <m:sub>
                                <m:r>
                                  <m:rPr>
                                    <m:sty m:val="p"/>
                                  </m:rPr>
                                  <a:rPr lang="en-US" altLang="zh-CN" sz="1400" i="1" dirty="0">
                                    <a:solidFill>
                                      <a:srgbClr val="FF0000"/>
                                    </a:solidFill>
                                    <a:latin typeface="Cambria Math" panose="02040503050406030204" pitchFamily="18" charset="0"/>
                                    <a:ea typeface="Cambria Math" panose="02040503050406030204" pitchFamily="18" charset="0"/>
                                  </a:rPr>
                                  <m:t>max</m:t>
                                </m:r>
                              </m:sub>
                            </m:sSub>
                          </m:den>
                        </m:f>
                        <m:r>
                          <a:rPr lang="en-US" altLang="zh-CN" sz="1400" i="1">
                            <a:solidFill>
                              <a:srgbClr val="FF0000"/>
                            </a:solidFill>
                            <a:latin typeface="Cambria Math" panose="02040503050406030204" pitchFamily="18" charset="0"/>
                            <a:ea typeface="Cambria Math" panose="02040503050406030204" pitchFamily="18" charset="0"/>
                          </a:rPr>
                          <m:t>𝐻</m:t>
                        </m:r>
                        <m:r>
                          <a:rPr lang="en-US" altLang="zh-CN" sz="1400" i="1">
                            <a:solidFill>
                              <a:srgbClr val="FF0000"/>
                            </a:solidFill>
                            <a:latin typeface="Cambria Math" panose="02040503050406030204" pitchFamily="18" charset="0"/>
                            <a:ea typeface="Cambria Math" panose="02040503050406030204" pitchFamily="18" charset="0"/>
                          </a:rPr>
                          <m:t>−</m:t>
                        </m:r>
                        <m:sSub>
                          <m:sSubPr>
                            <m:ctrlPr>
                              <a:rPr lang="en-US" altLang="zh-CN" sz="1400" i="1">
                                <a:solidFill>
                                  <a:srgbClr val="FF0000"/>
                                </a:solidFill>
                                <a:latin typeface="Cambria Math" panose="02040503050406030204" pitchFamily="18" charset="0"/>
                                <a:ea typeface="Cambria Math" panose="02040503050406030204" pitchFamily="18" charset="0"/>
                              </a:rPr>
                            </m:ctrlPr>
                          </m:sSubPr>
                          <m:e>
                            <m:r>
                              <a:rPr lang="en-US" altLang="zh-CN" sz="1400" i="1">
                                <a:solidFill>
                                  <a:srgbClr val="FF0000"/>
                                </a:solidFill>
                                <a:latin typeface="Cambria Math" panose="02040503050406030204" pitchFamily="18" charset="0"/>
                                <a:ea typeface="Cambria Math" panose="02040503050406030204" pitchFamily="18" charset="0"/>
                              </a:rPr>
                              <m:t>𝐼</m:t>
                            </m:r>
                          </m:e>
                          <m:sub>
                            <m:r>
                              <a:rPr lang="en-US" altLang="zh-CN" sz="1400" i="1">
                                <a:solidFill>
                                  <a:srgbClr val="FF0000"/>
                                </a:solidFill>
                                <a:latin typeface="Cambria Math" panose="02040503050406030204" pitchFamily="18" charset="0"/>
                                <a:ea typeface="Cambria Math" panose="02040503050406030204" pitchFamily="18" charset="0"/>
                              </a:rPr>
                              <m:t>𝑁</m:t>
                            </m:r>
                          </m:sub>
                        </m:sSub>
                      </m:e>
                    </m:d>
                    <m:r>
                      <a:rPr lang="en-AU" altLang="zh-CN" sz="1400" i="1">
                        <a:solidFill>
                          <a:srgbClr val="FF0000"/>
                        </a:solidFill>
                        <a:latin typeface="Cambria Math" panose="02040503050406030204" pitchFamily="18" charset="0"/>
                        <a:ea typeface="Cambria Math" panose="02040503050406030204" pitchFamily="18" charset="0"/>
                      </a:rPr>
                      <m:t>𝑋</m:t>
                    </m:r>
                  </m:oMath>
                </a14:m>
                <a:r>
                  <a:rPr lang="zh-CN" altLang="en-US" sz="1400" dirty="0" smtClean="0">
                    <a:solidFill>
                      <a:srgbClr val="FF0000"/>
                    </a:solidFill>
                    <a:latin typeface="微软雅黑" panose="020B0503020204020204" pitchFamily="34" charset="-122"/>
                    <a:ea typeface="微软雅黑" panose="020B0503020204020204" pitchFamily="34" charset="-122"/>
                  </a:rPr>
                  <a:t>   </a:t>
                </a:r>
                <a:r>
                  <a:rPr lang="en-US" altLang="zh-CN" sz="1400" dirty="0" smtClean="0">
                    <a:solidFill>
                      <a:srgbClr val="FF0000"/>
                    </a:solidFill>
                    <a:latin typeface="微软雅黑" panose="020B0503020204020204" pitchFamily="34" charset="-122"/>
                    <a:ea typeface="微软雅黑" panose="020B0503020204020204" pitchFamily="34" charset="-122"/>
                  </a:rPr>
                  <a:t>pLapGCN:</a:t>
                </a:r>
                <a14:m>
                  <m:oMath xmlns:m="http://schemas.openxmlformats.org/officeDocument/2006/math">
                    <m:acc>
                      <m:accPr>
                        <m:chr m:val="̃"/>
                        <m:ctrlPr>
                          <a:rPr lang="en-US" altLang="zh-CN" sz="1400" i="1">
                            <a:solidFill>
                              <a:srgbClr val="FF0000"/>
                            </a:solidFill>
                            <a:latin typeface="Cambria Math" panose="02040503050406030204" pitchFamily="18" charset="0"/>
                            <a:cs typeface="Times New Roman" panose="02020603050405020304" pitchFamily="18" charset="0"/>
                          </a:rPr>
                        </m:ctrlPr>
                      </m:accPr>
                      <m:e>
                        <m:r>
                          <a:rPr lang="en-US" altLang="zh-CN" sz="1400" i="1">
                            <a:solidFill>
                              <a:srgbClr val="FF0000"/>
                            </a:solidFill>
                            <a:latin typeface="Cambria Math" panose="02040503050406030204" pitchFamily="18" charset="0"/>
                            <a:cs typeface="Times New Roman" panose="02020603050405020304" pitchFamily="18" charset="0"/>
                          </a:rPr>
                          <m:t>𝐵</m:t>
                        </m:r>
                      </m:e>
                    </m:acc>
                    <m:r>
                      <a:rPr lang="en-US" altLang="zh-CN" sz="1400" i="1">
                        <a:solidFill>
                          <a:srgbClr val="FF0000"/>
                        </a:solidFill>
                        <a:latin typeface="Cambria Math" panose="02040503050406030204" pitchFamily="18" charset="0"/>
                        <a:cs typeface="Times New Roman" panose="02020603050405020304" pitchFamily="18" charset="0"/>
                      </a:rPr>
                      <m:t>=</m:t>
                    </m:r>
                    <m:r>
                      <a:rPr lang="en-AU" altLang="zh-CN" sz="1400" i="1">
                        <a:solidFill>
                          <a:srgbClr val="FF0000"/>
                        </a:solidFill>
                        <a:latin typeface="Cambria Math" panose="02040503050406030204" pitchFamily="18" charset="0"/>
                      </a:rPr>
                      <m:t>𝜃</m:t>
                    </m:r>
                    <m:d>
                      <m:dPr>
                        <m:begChr m:val="["/>
                        <m:endChr m:val="]"/>
                        <m:ctrlPr>
                          <a:rPr lang="zh-CN" altLang="zh-CN" sz="1400" i="1">
                            <a:solidFill>
                              <a:srgbClr val="FF0000"/>
                            </a:solidFill>
                            <a:latin typeface="Cambria Math" panose="02040503050406030204" pitchFamily="18" charset="0"/>
                          </a:rPr>
                        </m:ctrlPr>
                      </m:dPr>
                      <m:e>
                        <m:f>
                          <m:fPr>
                            <m:ctrlPr>
                              <a:rPr lang="en-US" altLang="zh-CN" sz="1400" i="1" dirty="0">
                                <a:solidFill>
                                  <a:srgbClr val="FF0000"/>
                                </a:solidFill>
                                <a:latin typeface="Cambria Math" panose="02040503050406030204" pitchFamily="18" charset="0"/>
                              </a:rPr>
                            </m:ctrlPr>
                          </m:fPr>
                          <m:num>
                            <m:r>
                              <a:rPr lang="en-US" altLang="zh-CN" sz="1400" i="1" dirty="0">
                                <a:solidFill>
                                  <a:srgbClr val="FF0000"/>
                                </a:solidFill>
                                <a:latin typeface="Cambria Math" panose="02040503050406030204" pitchFamily="18" charset="0"/>
                              </a:rPr>
                              <m:t>2</m:t>
                            </m:r>
                          </m:num>
                          <m:den>
                            <m:sSub>
                              <m:sSubPr>
                                <m:ctrlPr>
                                  <a:rPr lang="en-US" altLang="zh-CN" sz="1400" i="1" dirty="0">
                                    <a:solidFill>
                                      <a:srgbClr val="FF0000"/>
                                    </a:solidFill>
                                    <a:latin typeface="Cambria Math" panose="02040503050406030204" pitchFamily="18" charset="0"/>
                                  </a:rPr>
                                </m:ctrlPr>
                              </m:sSubPr>
                              <m:e>
                                <m:r>
                                  <a:rPr lang="el-GR" altLang="zh-CN" sz="1400" i="1" dirty="0">
                                    <a:solidFill>
                                      <a:srgbClr val="FF0000"/>
                                    </a:solidFill>
                                    <a:latin typeface="Cambria Math" panose="02040503050406030204" pitchFamily="18" charset="0"/>
                                  </a:rPr>
                                  <m:t>𝜆</m:t>
                                </m:r>
                              </m:e>
                              <m:sub>
                                <m:r>
                                  <m:rPr>
                                    <m:sty m:val="p"/>
                                  </m:rPr>
                                  <a:rPr lang="en-US" altLang="zh-CN" sz="1400" i="1" dirty="0">
                                    <a:solidFill>
                                      <a:srgbClr val="FF0000"/>
                                    </a:solidFill>
                                    <a:latin typeface="Cambria Math" panose="02040503050406030204" pitchFamily="18" charset="0"/>
                                  </a:rPr>
                                  <m:t>max</m:t>
                                </m:r>
                              </m:sub>
                            </m:sSub>
                          </m:den>
                        </m:f>
                        <m:sSub>
                          <m:sSubPr>
                            <m:ctrlPr>
                              <a:rPr lang="en-US" altLang="zh-CN" sz="1400" i="1">
                                <a:solidFill>
                                  <a:srgbClr val="FF0000"/>
                                </a:solidFill>
                                <a:latin typeface="Cambria Math" panose="02040503050406030204" pitchFamily="18" charset="0"/>
                              </a:rPr>
                            </m:ctrlPr>
                          </m:sSubPr>
                          <m:e>
                            <m:r>
                              <a:rPr lang="en-US" altLang="zh-CN" sz="1400" i="1">
                                <a:solidFill>
                                  <a:srgbClr val="FF0000"/>
                                </a:solidFill>
                                <a:latin typeface="Cambria Math" panose="02040503050406030204" pitchFamily="18" charset="0"/>
                              </a:rPr>
                              <m:t>𝐿</m:t>
                            </m:r>
                          </m:e>
                          <m:sub>
                            <m:r>
                              <a:rPr lang="en-US" altLang="zh-CN" sz="1400" i="1">
                                <a:solidFill>
                                  <a:srgbClr val="FF0000"/>
                                </a:solidFill>
                                <a:latin typeface="Cambria Math" panose="02040503050406030204" pitchFamily="18" charset="0"/>
                              </a:rPr>
                              <m:t>𝑝</m:t>
                            </m:r>
                          </m:sub>
                        </m:sSub>
                        <m:r>
                          <a:rPr lang="en-US" altLang="zh-CN" sz="1400" i="1">
                            <a:solidFill>
                              <a:srgbClr val="FF0000"/>
                            </a:solidFill>
                            <a:latin typeface="Cambria Math" panose="02040503050406030204" pitchFamily="18" charset="0"/>
                          </a:rPr>
                          <m:t>−</m:t>
                        </m:r>
                        <m:sSub>
                          <m:sSubPr>
                            <m:ctrlPr>
                              <a:rPr lang="en-US" altLang="zh-CN" sz="1400" i="1">
                                <a:solidFill>
                                  <a:srgbClr val="FF0000"/>
                                </a:solidFill>
                                <a:latin typeface="Cambria Math" panose="02040503050406030204" pitchFamily="18" charset="0"/>
                              </a:rPr>
                            </m:ctrlPr>
                          </m:sSubPr>
                          <m:e>
                            <m:r>
                              <a:rPr lang="en-US" altLang="zh-CN" sz="1400" i="1">
                                <a:solidFill>
                                  <a:srgbClr val="FF0000"/>
                                </a:solidFill>
                                <a:latin typeface="Cambria Math" panose="02040503050406030204" pitchFamily="18" charset="0"/>
                              </a:rPr>
                              <m:t>𝐼</m:t>
                            </m:r>
                          </m:e>
                          <m:sub>
                            <m:r>
                              <a:rPr lang="en-US" altLang="zh-CN" sz="1400" i="1">
                                <a:solidFill>
                                  <a:srgbClr val="FF0000"/>
                                </a:solidFill>
                                <a:latin typeface="Cambria Math" panose="02040503050406030204" pitchFamily="18" charset="0"/>
                              </a:rPr>
                              <m:t>𝑁</m:t>
                            </m:r>
                          </m:sub>
                        </m:sSub>
                      </m:e>
                    </m:d>
                    <m:r>
                      <a:rPr lang="en-AU" altLang="zh-CN" sz="1400" i="1">
                        <a:solidFill>
                          <a:srgbClr val="FF0000"/>
                        </a:solidFill>
                        <a:latin typeface="Cambria Math" panose="02040503050406030204" pitchFamily="18" charset="0"/>
                      </a:rPr>
                      <m:t>𝑋</m:t>
                    </m:r>
                    <m:r>
                      <a:rPr lang="en-US" altLang="zh-CN" sz="1400" b="0" i="1" smtClean="0">
                        <a:solidFill>
                          <a:srgbClr val="FF0000"/>
                        </a:solidFill>
                        <a:latin typeface="Cambria Math" panose="02040503050406030204" pitchFamily="18" charset="0"/>
                      </a:rPr>
                      <m:t> </m:t>
                    </m:r>
                  </m:oMath>
                </a14:m>
                <a:r>
                  <a:rPr lang="en-US" altLang="zh-CN" sz="1400" dirty="0" smtClean="0">
                    <a:solidFill>
                      <a:srgbClr val="FF0000"/>
                    </a:solidFill>
                    <a:latin typeface="微软雅黑" panose="020B0503020204020204" pitchFamily="34" charset="-122"/>
                    <a:ea typeface="微软雅黑" panose="020B0503020204020204" pitchFamily="34" charset="-122"/>
                  </a:rPr>
                  <a:t>   HpLapGCN</a:t>
                </a:r>
                <a:r>
                  <a:rPr lang="en-US" altLang="zh-CN" sz="1400" dirty="0">
                    <a:solidFill>
                      <a:srgbClr val="FF0000"/>
                    </a:solidFill>
                    <a:latin typeface="微软雅黑" panose="020B0503020204020204" pitchFamily="34" charset="-122"/>
                    <a:ea typeface="微软雅黑" panose="020B0503020204020204" pitchFamily="34" charset="-122"/>
                  </a:rPr>
                  <a:t>:</a:t>
                </a:r>
                <a14:m>
                  <m:oMath xmlns:m="http://schemas.openxmlformats.org/officeDocument/2006/math">
                    <m:acc>
                      <m:accPr>
                        <m:chr m:val="̃"/>
                        <m:ctrlPr>
                          <a:rPr lang="en-US" altLang="zh-CN" sz="1400" i="1">
                            <a:solidFill>
                              <a:srgbClr val="FF0000"/>
                            </a:solidFill>
                            <a:latin typeface="Cambria Math" panose="02040503050406030204" pitchFamily="18" charset="0"/>
                            <a:cs typeface="Times New Roman" panose="02020603050405020304" pitchFamily="18" charset="0"/>
                          </a:rPr>
                        </m:ctrlPr>
                      </m:accPr>
                      <m:e>
                        <m:r>
                          <a:rPr lang="en-US" altLang="zh-CN" sz="1400" i="1">
                            <a:solidFill>
                              <a:srgbClr val="FF0000"/>
                            </a:solidFill>
                            <a:latin typeface="Cambria Math" panose="02040503050406030204" pitchFamily="18" charset="0"/>
                            <a:cs typeface="Times New Roman" panose="02020603050405020304" pitchFamily="18" charset="0"/>
                          </a:rPr>
                          <m:t>𝐵</m:t>
                        </m:r>
                      </m:e>
                    </m:acc>
                    <m:r>
                      <a:rPr lang="en-US" altLang="zh-CN" sz="1400" i="1">
                        <a:solidFill>
                          <a:srgbClr val="FF0000"/>
                        </a:solidFill>
                        <a:latin typeface="Cambria Math" panose="02040503050406030204" pitchFamily="18" charset="0"/>
                        <a:cs typeface="Times New Roman" panose="02020603050405020304" pitchFamily="18" charset="0"/>
                      </a:rPr>
                      <m:t>=</m:t>
                    </m:r>
                    <m:r>
                      <a:rPr lang="en-AU" altLang="zh-CN" sz="1400" i="1">
                        <a:solidFill>
                          <a:srgbClr val="FF0000"/>
                        </a:solidFill>
                        <a:latin typeface="Cambria Math" panose="02040503050406030204" pitchFamily="18" charset="0"/>
                      </a:rPr>
                      <m:t>𝜃</m:t>
                    </m:r>
                    <m:d>
                      <m:dPr>
                        <m:begChr m:val="["/>
                        <m:endChr m:val="]"/>
                        <m:ctrlPr>
                          <a:rPr lang="zh-CN" altLang="zh-CN" sz="1400" i="1">
                            <a:solidFill>
                              <a:srgbClr val="FF0000"/>
                            </a:solidFill>
                            <a:latin typeface="Cambria Math" panose="02040503050406030204" pitchFamily="18" charset="0"/>
                          </a:rPr>
                        </m:ctrlPr>
                      </m:dPr>
                      <m:e>
                        <m:f>
                          <m:fPr>
                            <m:ctrlPr>
                              <a:rPr lang="en-US" altLang="zh-CN" sz="1400" i="1" dirty="0">
                                <a:solidFill>
                                  <a:srgbClr val="FF0000"/>
                                </a:solidFill>
                                <a:latin typeface="Cambria Math" panose="02040503050406030204" pitchFamily="18" charset="0"/>
                              </a:rPr>
                            </m:ctrlPr>
                          </m:fPr>
                          <m:num>
                            <m:r>
                              <a:rPr lang="en-US" altLang="zh-CN" sz="1400" i="1" dirty="0">
                                <a:solidFill>
                                  <a:srgbClr val="FF0000"/>
                                </a:solidFill>
                                <a:latin typeface="Cambria Math" panose="02040503050406030204" pitchFamily="18" charset="0"/>
                              </a:rPr>
                              <m:t>2</m:t>
                            </m:r>
                          </m:num>
                          <m:den>
                            <m:sSub>
                              <m:sSubPr>
                                <m:ctrlPr>
                                  <a:rPr lang="en-US" altLang="zh-CN" sz="1400" i="1" dirty="0">
                                    <a:solidFill>
                                      <a:srgbClr val="FF0000"/>
                                    </a:solidFill>
                                    <a:latin typeface="Cambria Math" panose="02040503050406030204" pitchFamily="18" charset="0"/>
                                  </a:rPr>
                                </m:ctrlPr>
                              </m:sSubPr>
                              <m:e>
                                <m:r>
                                  <a:rPr lang="el-GR" altLang="zh-CN" sz="1400" i="1" dirty="0">
                                    <a:solidFill>
                                      <a:srgbClr val="FF0000"/>
                                    </a:solidFill>
                                    <a:latin typeface="Cambria Math" panose="02040503050406030204" pitchFamily="18" charset="0"/>
                                  </a:rPr>
                                  <m:t>𝜆</m:t>
                                </m:r>
                              </m:e>
                              <m:sub>
                                <m:r>
                                  <m:rPr>
                                    <m:sty m:val="p"/>
                                  </m:rPr>
                                  <a:rPr lang="en-US" altLang="zh-CN" sz="1400" i="1" dirty="0">
                                    <a:solidFill>
                                      <a:srgbClr val="FF0000"/>
                                    </a:solidFill>
                                    <a:latin typeface="Cambria Math" panose="02040503050406030204" pitchFamily="18" charset="0"/>
                                  </a:rPr>
                                  <m:t>max</m:t>
                                </m:r>
                              </m:sub>
                            </m:sSub>
                          </m:den>
                        </m:f>
                        <m:sSub>
                          <m:sSubPr>
                            <m:ctrlPr>
                              <a:rPr lang="en-US" altLang="zh-CN" sz="1400" i="1">
                                <a:solidFill>
                                  <a:srgbClr val="FF0000"/>
                                </a:solidFill>
                                <a:latin typeface="Cambria Math" panose="02040503050406030204" pitchFamily="18" charset="0"/>
                              </a:rPr>
                            </m:ctrlPr>
                          </m:sSubPr>
                          <m:e>
                            <m:r>
                              <a:rPr lang="en-US" altLang="zh-CN" sz="1400" b="0" i="1" smtClean="0">
                                <a:solidFill>
                                  <a:srgbClr val="FF0000"/>
                                </a:solidFill>
                                <a:latin typeface="Cambria Math" panose="02040503050406030204" pitchFamily="18" charset="0"/>
                              </a:rPr>
                              <m:t>𝐻</m:t>
                            </m:r>
                            <m:r>
                              <a:rPr lang="en-US" altLang="zh-CN" sz="1400" i="1">
                                <a:solidFill>
                                  <a:srgbClr val="FF0000"/>
                                </a:solidFill>
                                <a:latin typeface="Cambria Math" panose="02040503050406030204" pitchFamily="18" charset="0"/>
                              </a:rPr>
                              <m:t>𝐿</m:t>
                            </m:r>
                          </m:e>
                          <m:sub>
                            <m:r>
                              <a:rPr lang="en-US" altLang="zh-CN" sz="1400" i="1">
                                <a:solidFill>
                                  <a:srgbClr val="FF0000"/>
                                </a:solidFill>
                                <a:latin typeface="Cambria Math" panose="02040503050406030204" pitchFamily="18" charset="0"/>
                              </a:rPr>
                              <m:t>𝑝</m:t>
                            </m:r>
                          </m:sub>
                        </m:sSub>
                        <m:r>
                          <a:rPr lang="en-US" altLang="zh-CN" sz="1400" i="1">
                            <a:solidFill>
                              <a:srgbClr val="FF0000"/>
                            </a:solidFill>
                            <a:latin typeface="Cambria Math" panose="02040503050406030204" pitchFamily="18" charset="0"/>
                          </a:rPr>
                          <m:t>−</m:t>
                        </m:r>
                        <m:sSub>
                          <m:sSubPr>
                            <m:ctrlPr>
                              <a:rPr lang="en-US" altLang="zh-CN" sz="1400" i="1">
                                <a:solidFill>
                                  <a:srgbClr val="FF0000"/>
                                </a:solidFill>
                                <a:latin typeface="Cambria Math" panose="02040503050406030204" pitchFamily="18" charset="0"/>
                              </a:rPr>
                            </m:ctrlPr>
                          </m:sSubPr>
                          <m:e>
                            <m:r>
                              <a:rPr lang="en-US" altLang="zh-CN" sz="1400" i="1">
                                <a:solidFill>
                                  <a:srgbClr val="FF0000"/>
                                </a:solidFill>
                                <a:latin typeface="Cambria Math" panose="02040503050406030204" pitchFamily="18" charset="0"/>
                              </a:rPr>
                              <m:t>𝐼</m:t>
                            </m:r>
                          </m:e>
                          <m:sub>
                            <m:r>
                              <a:rPr lang="en-US" altLang="zh-CN" sz="1400" i="1">
                                <a:solidFill>
                                  <a:srgbClr val="FF0000"/>
                                </a:solidFill>
                                <a:latin typeface="Cambria Math" panose="02040503050406030204" pitchFamily="18" charset="0"/>
                              </a:rPr>
                              <m:t>𝑁</m:t>
                            </m:r>
                          </m:sub>
                        </m:sSub>
                      </m:e>
                    </m:d>
                    <m:r>
                      <a:rPr lang="en-AU" altLang="zh-CN" sz="1400" i="1">
                        <a:solidFill>
                          <a:srgbClr val="FF0000"/>
                        </a:solidFill>
                        <a:latin typeface="Cambria Math" panose="02040503050406030204" pitchFamily="18" charset="0"/>
                      </a:rPr>
                      <m:t>𝑋</m:t>
                    </m:r>
                  </m:oMath>
                </a14:m>
                <a:r>
                  <a:rPr lang="zh-CN" altLang="en-US" sz="1400" dirty="0" smtClean="0">
                    <a:solidFill>
                      <a:srgbClr val="FF0000"/>
                    </a:solidFill>
                    <a:latin typeface="微软雅黑" panose="020B0503020204020204" pitchFamily="34" charset="-122"/>
                    <a:ea typeface="微软雅黑" panose="020B0503020204020204" pitchFamily="34" charset="-122"/>
                  </a:rPr>
                  <a:t>  </a:t>
                </a:r>
                <a:endParaRPr lang="zh-CN" altLang="en-US" sz="1400" dirty="0">
                  <a:solidFill>
                    <a:srgbClr val="FF0000"/>
                  </a:solidFill>
                  <a:latin typeface="微软雅黑" panose="020B0503020204020204" pitchFamily="34" charset="-122"/>
                  <a:ea typeface="微软雅黑" panose="020B0503020204020204" pitchFamily="34" charset="-122"/>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766909" y="5744611"/>
                <a:ext cx="11068981" cy="435247"/>
              </a:xfrm>
              <a:prstGeom prst="rect">
                <a:avLst/>
              </a:prstGeom>
              <a:blipFill rotWithShape="0">
                <a:blip r:embed="rId11"/>
                <a:stretch>
                  <a:fillRect l="-165"/>
                </a:stretch>
              </a:blipFill>
            </p:spPr>
            <p:txBody>
              <a:bodyPr/>
              <a:lstStyle/>
              <a:p>
                <a:r>
                  <a:rPr lang="zh-CN" altLang="en-US">
                    <a:noFill/>
                  </a:rPr>
                  <a:t> </a:t>
                </a:r>
              </a:p>
            </p:txBody>
          </p:sp>
        </mc:Fallback>
      </mc:AlternateContent>
    </p:spTree>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2968283" y="254000"/>
            <a:ext cx="9223717"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Rectangle 2"/>
          <p:cNvSpPr>
            <a:spLocks noChangeArrowheads="1"/>
          </p:cNvSpPr>
          <p:nvPr/>
        </p:nvSpPr>
        <p:spPr bwMode="auto">
          <a:xfrm>
            <a:off x="2347414" y="812006"/>
            <a:ext cx="1660088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pic>
        <p:nvPicPr>
          <p:cNvPr id="18" name="Picture 2" descr="标志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84581" y="6140450"/>
            <a:ext cx="738187"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4" name="文本框 3"/>
          <p:cNvSpPr txBox="1">
            <a:spLocks noChangeArrowheads="1"/>
          </p:cNvSpPr>
          <p:nvPr/>
        </p:nvSpPr>
        <p:spPr bwMode="auto">
          <a:xfrm>
            <a:off x="-141412" y="135308"/>
            <a:ext cx="39975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b="1" dirty="0" smtClean="0">
                <a:solidFill>
                  <a:srgbClr val="044875"/>
                </a:solidFill>
                <a:latin typeface="微软雅黑" panose="020B0503020204020204" pitchFamily="34" charset="-122"/>
                <a:ea typeface="微软雅黑" panose="020B0503020204020204" pitchFamily="34" charset="-122"/>
              </a:rPr>
              <a:t>可行性分析</a:t>
            </a:r>
            <a:endParaRPr lang="zh-CN" altLang="en-US" b="1" dirty="0">
              <a:solidFill>
                <a:srgbClr val="044875"/>
              </a:solidFill>
              <a:latin typeface="微软雅黑" panose="020B0503020204020204" pitchFamily="34" charset="-122"/>
              <a:ea typeface="微软雅黑" panose="020B0503020204020204" pitchFamily="34" charset="-122"/>
            </a:endParaRPr>
          </a:p>
        </p:txBody>
      </p:sp>
      <p:grpSp>
        <p:nvGrpSpPr>
          <p:cNvPr id="17" name="组合 16"/>
          <p:cNvGrpSpPr/>
          <p:nvPr/>
        </p:nvGrpSpPr>
        <p:grpSpPr>
          <a:xfrm>
            <a:off x="0" y="978409"/>
            <a:ext cx="12307910" cy="3977250"/>
            <a:chOff x="-115910" y="1383778"/>
            <a:chExt cx="12307910" cy="3977250"/>
          </a:xfrm>
        </p:grpSpPr>
        <p:pic>
          <p:nvPicPr>
            <p:cNvPr id="20" name="图片 19"/>
            <p:cNvPicPr>
              <a:picLocks/>
            </p:cNvPicPr>
            <p:nvPr/>
          </p:nvPicPr>
          <p:blipFill>
            <a:blip r:embed="rId4">
              <a:extLst>
                <a:ext uri="{28A0092B-C50C-407E-A947-70E740481C1C}">
                  <a14:useLocalDpi xmlns:a14="http://schemas.microsoft.com/office/drawing/2010/main" val="0"/>
                </a:ext>
              </a:extLst>
            </a:blip>
            <a:stretch>
              <a:fillRect/>
            </a:stretch>
          </p:blipFill>
          <p:spPr>
            <a:xfrm>
              <a:off x="-115910" y="1383778"/>
              <a:ext cx="4320000" cy="3600000"/>
            </a:xfrm>
            <a:prstGeom prst="rect">
              <a:avLst/>
            </a:prstGeom>
          </p:spPr>
        </p:pic>
        <p:pic>
          <p:nvPicPr>
            <p:cNvPr id="21" name="图片 20"/>
            <p:cNvPicPr>
              <a:picLocks/>
            </p:cNvPicPr>
            <p:nvPr/>
          </p:nvPicPr>
          <p:blipFill>
            <a:blip r:embed="rId5">
              <a:extLst>
                <a:ext uri="{28A0092B-C50C-407E-A947-70E740481C1C}">
                  <a14:useLocalDpi xmlns:a14="http://schemas.microsoft.com/office/drawing/2010/main" val="0"/>
                </a:ext>
              </a:extLst>
            </a:blip>
            <a:stretch>
              <a:fillRect/>
            </a:stretch>
          </p:blipFill>
          <p:spPr>
            <a:xfrm>
              <a:off x="3835885" y="1383778"/>
              <a:ext cx="4320000" cy="3600000"/>
            </a:xfrm>
            <a:prstGeom prst="rect">
              <a:avLst/>
            </a:prstGeom>
          </p:spPr>
        </p:pic>
        <p:pic>
          <p:nvPicPr>
            <p:cNvPr id="23" name="图片 22"/>
            <p:cNvPicPr>
              <a:picLocks/>
            </p:cNvPicPr>
            <p:nvPr/>
          </p:nvPicPr>
          <p:blipFill>
            <a:blip r:embed="rId6">
              <a:extLst>
                <a:ext uri="{28A0092B-C50C-407E-A947-70E740481C1C}">
                  <a14:useLocalDpi xmlns:a14="http://schemas.microsoft.com/office/drawing/2010/main" val="0"/>
                </a:ext>
              </a:extLst>
            </a:blip>
            <a:stretch>
              <a:fillRect/>
            </a:stretch>
          </p:blipFill>
          <p:spPr>
            <a:xfrm>
              <a:off x="7872000" y="1383778"/>
              <a:ext cx="4320000" cy="3600000"/>
            </a:xfrm>
            <a:prstGeom prst="rect">
              <a:avLst/>
            </a:prstGeom>
          </p:spPr>
        </p:pic>
        <p:sp>
          <p:nvSpPr>
            <p:cNvPr id="25" name="文本框 24"/>
            <p:cNvSpPr txBox="1"/>
            <p:nvPr/>
          </p:nvSpPr>
          <p:spPr>
            <a:xfrm>
              <a:off x="1511669" y="4960918"/>
              <a:ext cx="980522" cy="400110"/>
            </a:xfrm>
            <a:prstGeom prst="rect">
              <a:avLst/>
            </a:prstGeom>
            <a:noFill/>
          </p:spPr>
          <p:txBody>
            <a:bodyPr wrap="square" rtlCol="0">
              <a:spAutoFit/>
            </a:bodyPr>
            <a:lstStyle/>
            <a:p>
              <a:r>
                <a:rPr lang="en-US" altLang="zh-CN" sz="2000" dirty="0" err="1" smtClean="0">
                  <a:latin typeface="Times New Roman" panose="02020603050405020304" pitchFamily="18" charset="0"/>
                  <a:cs typeface="Times New Roman" panose="02020603050405020304" pitchFamily="18" charset="0"/>
                </a:rPr>
                <a:t>citeseer</a:t>
              </a:r>
              <a:endParaRPr lang="zh-CN" altLang="en-US" sz="2000" dirty="0">
                <a:latin typeface="Times New Roman" panose="02020603050405020304" pitchFamily="18" charset="0"/>
                <a:cs typeface="Times New Roman" panose="02020603050405020304" pitchFamily="18" charset="0"/>
              </a:endParaRPr>
            </a:p>
          </p:txBody>
        </p:sp>
        <p:sp>
          <p:nvSpPr>
            <p:cNvPr id="26" name="文本框 25"/>
            <p:cNvSpPr txBox="1"/>
            <p:nvPr/>
          </p:nvSpPr>
          <p:spPr>
            <a:xfrm>
              <a:off x="5831669" y="4949786"/>
              <a:ext cx="717721" cy="400110"/>
            </a:xfrm>
            <a:prstGeom prst="rect">
              <a:avLst/>
            </a:prstGeom>
            <a:noFill/>
          </p:spPr>
          <p:txBody>
            <a:bodyPr wrap="square" rtlCol="0">
              <a:spAutoFit/>
            </a:bodyPr>
            <a:lstStyle/>
            <a:p>
              <a:r>
                <a:rPr lang="en-US" altLang="zh-CN" sz="2000" dirty="0" err="1" smtClean="0">
                  <a:latin typeface="Times New Roman" panose="02020603050405020304" pitchFamily="18" charset="0"/>
                  <a:cs typeface="Times New Roman" panose="02020603050405020304" pitchFamily="18" charset="0"/>
                </a:rPr>
                <a:t>cora</a:t>
              </a:r>
              <a:endParaRPr lang="zh-CN" altLang="en-US" sz="2000" dirty="0">
                <a:latin typeface="Times New Roman" panose="02020603050405020304" pitchFamily="18" charset="0"/>
                <a:cs typeface="Times New Roman" panose="02020603050405020304" pitchFamily="18" charset="0"/>
              </a:endParaRPr>
            </a:p>
          </p:txBody>
        </p:sp>
        <p:sp>
          <p:nvSpPr>
            <p:cNvPr id="29" name="文本框 28"/>
            <p:cNvSpPr txBox="1"/>
            <p:nvPr/>
          </p:nvSpPr>
          <p:spPr>
            <a:xfrm>
              <a:off x="9668714" y="4949786"/>
              <a:ext cx="1097171" cy="400110"/>
            </a:xfrm>
            <a:prstGeom prst="rect">
              <a:avLst/>
            </a:prstGeom>
            <a:noFill/>
          </p:spPr>
          <p:txBody>
            <a:bodyPr wrap="square" rtlCol="0">
              <a:spAutoFit/>
            </a:bodyPr>
            <a:lstStyle/>
            <a:p>
              <a:r>
                <a:rPr lang="en-US" altLang="zh-CN" sz="2000" dirty="0" err="1" smtClean="0">
                  <a:latin typeface="Times New Roman" panose="02020603050405020304" pitchFamily="18" charset="0"/>
                  <a:cs typeface="Times New Roman" panose="02020603050405020304" pitchFamily="18" charset="0"/>
                </a:rPr>
                <a:t>pubmed</a:t>
              </a:r>
              <a:endParaRPr lang="zh-CN" altLang="en-US" sz="2000" dirty="0">
                <a:latin typeface="Times New Roman" panose="02020603050405020304" pitchFamily="18" charset="0"/>
                <a:cs typeface="Times New Roman" panose="02020603050405020304" pitchFamily="18" charset="0"/>
              </a:endParaRPr>
            </a:p>
          </p:txBody>
        </p:sp>
      </p:grpSp>
      <p:sp>
        <p:nvSpPr>
          <p:cNvPr id="5" name="矩形 4"/>
          <p:cNvSpPr/>
          <p:nvPr/>
        </p:nvSpPr>
        <p:spPr>
          <a:xfrm>
            <a:off x="15795" y="5135919"/>
            <a:ext cx="12192000" cy="1015663"/>
          </a:xfrm>
          <a:prstGeom prst="rect">
            <a:avLst/>
          </a:prstGeom>
        </p:spPr>
        <p:txBody>
          <a:bodyPr wrap="square">
            <a:spAutoFit/>
          </a:bodyPr>
          <a:lstStyle/>
          <a:p>
            <a:pPr algn="ctr"/>
            <a:r>
              <a:rPr lang="en-US" altLang="zh-CN" sz="2000" dirty="0">
                <a:latin typeface="微软雅黑" panose="020B0503020204020204" pitchFamily="34" charset="-122"/>
                <a:ea typeface="微软雅黑" panose="020B0503020204020204" pitchFamily="34" charset="-122"/>
              </a:rPr>
              <a:t>GCN</a:t>
            </a:r>
            <a:r>
              <a:rPr lang="zh-CN" altLang="en-US" sz="2000" dirty="0">
                <a:latin typeface="微软雅黑" panose="020B0503020204020204" pitchFamily="34" charset="-122"/>
                <a:ea typeface="微软雅黑" panose="020B0503020204020204" pitchFamily="34" charset="-122"/>
              </a:rPr>
              <a:t>模型只考虑每个样本直接邻居的结构信息，忽略了间接邻居的信息（</a:t>
            </a:r>
            <a:r>
              <a:rPr lang="en-US" altLang="zh-CN" sz="2000" dirty="0">
                <a:latin typeface="微软雅黑" panose="020B0503020204020204" pitchFamily="34" charset="-122"/>
                <a:ea typeface="微软雅黑" panose="020B0503020204020204" pitchFamily="34" charset="-122"/>
              </a:rPr>
              <a:t>K=1</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algn="ctr"/>
            <a:r>
              <a:rPr lang="en-US" altLang="zh-CN" sz="2000" dirty="0">
                <a:latin typeface="微软雅黑" panose="020B0503020204020204" pitchFamily="34" charset="-122"/>
                <a:ea typeface="微软雅黑" panose="020B0503020204020204" pitchFamily="34" charset="-122"/>
              </a:rPr>
              <a:t>TGCN</a:t>
            </a:r>
            <a:r>
              <a:rPr lang="zh-CN" altLang="en-US" sz="2000" dirty="0">
                <a:latin typeface="微软雅黑" panose="020B0503020204020204" pitchFamily="34" charset="-122"/>
                <a:ea typeface="微软雅黑" panose="020B0503020204020204" pitchFamily="34" charset="-122"/>
              </a:rPr>
              <a:t>模型考虑每个样本直接邻居和间接邻居的结构信息（</a:t>
            </a:r>
            <a:r>
              <a:rPr lang="en-US" altLang="zh-CN" sz="2000" dirty="0">
                <a:latin typeface="微软雅黑" panose="020B0503020204020204" pitchFamily="34" charset="-122"/>
                <a:ea typeface="微软雅黑" panose="020B0503020204020204" pitchFamily="34" charset="-122"/>
              </a:rPr>
              <a:t>K=2</a:t>
            </a:r>
            <a:r>
              <a:rPr lang="zh-CN" altLang="en-US" sz="2000" dirty="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algn="ctr"/>
            <a:r>
              <a:rPr lang="zh-CN" altLang="en-US" sz="2000" dirty="0">
                <a:latin typeface="微软雅黑" panose="020B0503020204020204" pitchFamily="34" charset="-122"/>
                <a:ea typeface="微软雅黑" panose="020B0503020204020204" pitchFamily="34" charset="-122"/>
              </a:rPr>
              <a:t>实验结果表明：</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TGCN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模型优于</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GCN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模型</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2968283" y="254000"/>
            <a:ext cx="9223717"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Rectangle 2"/>
          <p:cNvSpPr>
            <a:spLocks noChangeArrowheads="1"/>
          </p:cNvSpPr>
          <p:nvPr/>
        </p:nvSpPr>
        <p:spPr bwMode="auto">
          <a:xfrm>
            <a:off x="2347414" y="812006"/>
            <a:ext cx="1660088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pic>
        <p:nvPicPr>
          <p:cNvPr id="18" name="Picture 2" descr="标志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84581" y="6140450"/>
            <a:ext cx="738187"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2" name="矩形 21"/>
          <p:cNvSpPr/>
          <p:nvPr/>
        </p:nvSpPr>
        <p:spPr>
          <a:xfrm>
            <a:off x="2176727" y="3298542"/>
            <a:ext cx="1733167" cy="1015663"/>
          </a:xfrm>
          <a:prstGeom prst="rect">
            <a:avLst/>
          </a:prstGeom>
        </p:spPr>
        <p:txBody>
          <a:bodyPr wrap="none">
            <a:spAutoFit/>
          </a:bodyPr>
          <a:lstStyle/>
          <a:p>
            <a:pPr algn="ctr"/>
            <a:r>
              <a:rPr lang="zh-CN" altLang="zh-CN" sz="2000" b="1" dirty="0">
                <a:solidFill>
                  <a:schemeClr val="bg1"/>
                </a:solidFill>
              </a:rPr>
              <a:t>基于</a:t>
            </a:r>
            <a:r>
              <a:rPr lang="zh-CN" altLang="en-US" sz="2000" b="1" dirty="0" smtClean="0">
                <a:solidFill>
                  <a:schemeClr val="bg1"/>
                </a:solidFill>
              </a:rPr>
              <a:t>自由能与</a:t>
            </a:r>
            <a:endParaRPr lang="en-US" altLang="zh-CN" sz="2000" b="1" dirty="0" smtClean="0">
              <a:solidFill>
                <a:schemeClr val="bg1"/>
              </a:solidFill>
            </a:endParaRPr>
          </a:p>
          <a:p>
            <a:pPr algn="ctr"/>
            <a:r>
              <a:rPr lang="en-US" altLang="zh-CN" sz="2000" b="1" dirty="0" smtClean="0">
                <a:solidFill>
                  <a:schemeClr val="bg1"/>
                </a:solidFill>
              </a:rPr>
              <a:t>ClassRBM</a:t>
            </a:r>
            <a:r>
              <a:rPr lang="zh-CN" altLang="en-US" sz="2000" b="1" dirty="0" smtClean="0">
                <a:solidFill>
                  <a:schemeClr val="bg1"/>
                </a:solidFill>
              </a:rPr>
              <a:t>的</a:t>
            </a:r>
            <a:endParaRPr lang="en-US" altLang="zh-CN" sz="2000" b="1" dirty="0" smtClean="0">
              <a:solidFill>
                <a:schemeClr val="bg1"/>
              </a:solidFill>
            </a:endParaRPr>
          </a:p>
          <a:p>
            <a:pPr algn="ctr"/>
            <a:r>
              <a:rPr lang="zh-CN" altLang="en-US" sz="2000" b="1" dirty="0" smtClean="0">
                <a:solidFill>
                  <a:schemeClr val="bg1"/>
                </a:solidFill>
              </a:rPr>
              <a:t>记忆</a:t>
            </a:r>
            <a:r>
              <a:rPr lang="zh-CN" altLang="en-US" sz="2000" b="1" dirty="0">
                <a:solidFill>
                  <a:schemeClr val="bg1"/>
                </a:solidFill>
              </a:rPr>
              <a:t>模型</a:t>
            </a:r>
          </a:p>
        </p:txBody>
      </p:sp>
      <p:sp>
        <p:nvSpPr>
          <p:cNvPr id="24" name="文本框 3"/>
          <p:cNvSpPr txBox="1">
            <a:spLocks noChangeArrowheads="1"/>
          </p:cNvSpPr>
          <p:nvPr/>
        </p:nvSpPr>
        <p:spPr bwMode="auto">
          <a:xfrm>
            <a:off x="-141412" y="135308"/>
            <a:ext cx="39975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b="1" dirty="0" smtClean="0">
                <a:solidFill>
                  <a:srgbClr val="044875"/>
                </a:solidFill>
                <a:latin typeface="微软雅黑" panose="020B0503020204020204" pitchFamily="34" charset="-122"/>
                <a:ea typeface="微软雅黑" panose="020B0503020204020204" pitchFamily="34" charset="-122"/>
              </a:rPr>
              <a:t>可行性分析</a:t>
            </a:r>
            <a:endParaRPr lang="zh-CN" altLang="en-US" b="1" dirty="0">
              <a:solidFill>
                <a:srgbClr val="044875"/>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0" y="809984"/>
            <a:ext cx="12234266" cy="3966118"/>
            <a:chOff x="-169383" y="1383778"/>
            <a:chExt cx="12234266" cy="3966118"/>
          </a:xfrm>
        </p:grpSpPr>
        <p:pic>
          <p:nvPicPr>
            <p:cNvPr id="12" name="图片 11"/>
            <p:cNvPicPr>
              <a:picLocks/>
            </p:cNvPicPr>
            <p:nvPr/>
          </p:nvPicPr>
          <p:blipFill>
            <a:blip r:embed="rId4">
              <a:extLst>
                <a:ext uri="{28A0092B-C50C-407E-A947-70E740481C1C}">
                  <a14:useLocalDpi xmlns:a14="http://schemas.microsoft.com/office/drawing/2010/main" val="0"/>
                </a:ext>
              </a:extLst>
            </a:blip>
            <a:stretch>
              <a:fillRect/>
            </a:stretch>
          </p:blipFill>
          <p:spPr>
            <a:xfrm>
              <a:off x="-169383" y="1383778"/>
              <a:ext cx="4320000" cy="3600000"/>
            </a:xfrm>
            <a:prstGeom prst="rect">
              <a:avLst/>
            </a:prstGeom>
          </p:spPr>
        </p:pic>
        <p:pic>
          <p:nvPicPr>
            <p:cNvPr id="13" name="图片 12"/>
            <p:cNvPicPr>
              <a:picLocks/>
            </p:cNvPicPr>
            <p:nvPr/>
          </p:nvPicPr>
          <p:blipFill>
            <a:blip r:embed="rId5">
              <a:extLst>
                <a:ext uri="{28A0092B-C50C-407E-A947-70E740481C1C}">
                  <a14:useLocalDpi xmlns:a14="http://schemas.microsoft.com/office/drawing/2010/main" val="0"/>
                </a:ext>
              </a:extLst>
            </a:blip>
            <a:stretch>
              <a:fillRect/>
            </a:stretch>
          </p:blipFill>
          <p:spPr>
            <a:xfrm>
              <a:off x="3787750" y="1403024"/>
              <a:ext cx="4320000" cy="3600000"/>
            </a:xfrm>
            <a:prstGeom prst="rect">
              <a:avLst/>
            </a:prstGeom>
          </p:spPr>
        </p:pic>
        <p:sp>
          <p:nvSpPr>
            <p:cNvPr id="14" name="文本框 13"/>
            <p:cNvSpPr txBox="1"/>
            <p:nvPr/>
          </p:nvSpPr>
          <p:spPr>
            <a:xfrm>
              <a:off x="1731823" y="4949786"/>
              <a:ext cx="980522" cy="400110"/>
            </a:xfrm>
            <a:prstGeom prst="rect">
              <a:avLst/>
            </a:prstGeom>
            <a:noFill/>
          </p:spPr>
          <p:txBody>
            <a:bodyPr wrap="square" rtlCol="0">
              <a:spAutoFit/>
            </a:bodyPr>
            <a:lstStyle/>
            <a:p>
              <a:r>
                <a:rPr lang="en-US" altLang="zh-CN" sz="2000" dirty="0" err="1" smtClean="0">
                  <a:latin typeface="Times New Roman" panose="02020603050405020304" pitchFamily="18" charset="0"/>
                  <a:cs typeface="Times New Roman" panose="02020603050405020304" pitchFamily="18" charset="0"/>
                </a:rPr>
                <a:t>citeseer</a:t>
              </a:r>
              <a:endParaRPr lang="zh-CN" altLang="en-US" sz="2000" dirty="0">
                <a:latin typeface="Times New Roman" panose="02020603050405020304" pitchFamily="18" charset="0"/>
                <a:cs typeface="Times New Roman" panose="02020603050405020304" pitchFamily="18" charset="0"/>
              </a:endParaRPr>
            </a:p>
          </p:txBody>
        </p:sp>
        <p:sp>
          <p:nvSpPr>
            <p:cNvPr id="17" name="文本框 16"/>
            <p:cNvSpPr txBox="1"/>
            <p:nvPr/>
          </p:nvSpPr>
          <p:spPr>
            <a:xfrm>
              <a:off x="5831669" y="4949786"/>
              <a:ext cx="717721" cy="400110"/>
            </a:xfrm>
            <a:prstGeom prst="rect">
              <a:avLst/>
            </a:prstGeom>
            <a:noFill/>
          </p:spPr>
          <p:txBody>
            <a:bodyPr wrap="square" rtlCol="0">
              <a:spAutoFit/>
            </a:bodyPr>
            <a:lstStyle/>
            <a:p>
              <a:r>
                <a:rPr lang="en-US" altLang="zh-CN" sz="2000" dirty="0" err="1" smtClean="0">
                  <a:latin typeface="Times New Roman" panose="02020603050405020304" pitchFamily="18" charset="0"/>
                  <a:cs typeface="Times New Roman" panose="02020603050405020304" pitchFamily="18" charset="0"/>
                </a:rPr>
                <a:t>cora</a:t>
              </a:r>
              <a:endParaRPr lang="zh-CN" altLang="en-US" sz="2000" dirty="0">
                <a:latin typeface="Times New Roman" panose="02020603050405020304" pitchFamily="18" charset="0"/>
                <a:cs typeface="Times New Roman" panose="02020603050405020304" pitchFamily="18" charset="0"/>
              </a:endParaRPr>
            </a:p>
          </p:txBody>
        </p:sp>
        <p:sp>
          <p:nvSpPr>
            <p:cNvPr id="19" name="文本框 18"/>
            <p:cNvSpPr txBox="1"/>
            <p:nvPr/>
          </p:nvSpPr>
          <p:spPr>
            <a:xfrm>
              <a:off x="9668714" y="4949786"/>
              <a:ext cx="1097171" cy="400110"/>
            </a:xfrm>
            <a:prstGeom prst="rect">
              <a:avLst/>
            </a:prstGeom>
            <a:noFill/>
          </p:spPr>
          <p:txBody>
            <a:bodyPr wrap="square" rtlCol="0">
              <a:spAutoFit/>
            </a:bodyPr>
            <a:lstStyle/>
            <a:p>
              <a:r>
                <a:rPr lang="en-US" altLang="zh-CN" sz="2000" dirty="0" err="1" smtClean="0">
                  <a:latin typeface="Times New Roman" panose="02020603050405020304" pitchFamily="18" charset="0"/>
                  <a:cs typeface="Times New Roman" panose="02020603050405020304" pitchFamily="18" charset="0"/>
                </a:rPr>
                <a:t>pubmed</a:t>
              </a:r>
              <a:endParaRPr lang="zh-CN" altLang="en-US" sz="2000" dirty="0">
                <a:latin typeface="Times New Roman" panose="02020603050405020304" pitchFamily="18" charset="0"/>
                <a:cs typeface="Times New Roman" panose="02020603050405020304" pitchFamily="18" charset="0"/>
              </a:endParaRPr>
            </a:p>
          </p:txBody>
        </p:sp>
        <p:pic>
          <p:nvPicPr>
            <p:cNvPr id="20" name="图片 19"/>
            <p:cNvPicPr>
              <a:picLocks/>
            </p:cNvPicPr>
            <p:nvPr/>
          </p:nvPicPr>
          <p:blipFill>
            <a:blip r:embed="rId6">
              <a:extLst>
                <a:ext uri="{28A0092B-C50C-407E-A947-70E740481C1C}">
                  <a14:useLocalDpi xmlns:a14="http://schemas.microsoft.com/office/drawing/2010/main" val="0"/>
                </a:ext>
              </a:extLst>
            </a:blip>
            <a:stretch>
              <a:fillRect/>
            </a:stretch>
          </p:blipFill>
          <p:spPr>
            <a:xfrm>
              <a:off x="7744883" y="1383778"/>
              <a:ext cx="4320000" cy="3600000"/>
            </a:xfrm>
            <a:prstGeom prst="rect">
              <a:avLst/>
            </a:prstGeom>
          </p:spPr>
        </p:pic>
      </p:grpSp>
      <mc:AlternateContent xmlns:mc="http://schemas.openxmlformats.org/markup-compatibility/2006" xmlns:a14="http://schemas.microsoft.com/office/drawing/2010/main">
        <mc:Choice Requires="a14">
          <p:sp>
            <p:nvSpPr>
              <p:cNvPr id="5" name="矩形 4"/>
              <p:cNvSpPr/>
              <p:nvPr/>
            </p:nvSpPr>
            <p:spPr>
              <a:xfrm>
                <a:off x="133706" y="4816361"/>
                <a:ext cx="12100560" cy="1724383"/>
              </a:xfrm>
              <a:prstGeom prst="rect">
                <a:avLst/>
              </a:prstGeom>
            </p:spPr>
            <p:txBody>
              <a:bodyPr wrap="square">
                <a:spAutoFit/>
              </a:bodyPr>
              <a:lstStyle/>
              <a:p>
                <a:pPr algn="ctr"/>
                <a:r>
                  <a:rPr lang="zh-CN" altLang="en-US" dirty="0">
                    <a:latin typeface="微软雅黑" panose="020B0503020204020204" pitchFamily="34" charset="-122"/>
                    <a:ea typeface="微软雅黑" panose="020B0503020204020204" pitchFamily="34" charset="-122"/>
                  </a:rPr>
                  <a:t>拉普拉斯内积：</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&lt;</m:t>
                        </m:r>
                        <m:r>
                          <a:rPr lang="en-US" altLang="zh-CN" i="1">
                            <a:latin typeface="Cambria Math" panose="02040503050406030204" pitchFamily="18" charset="0"/>
                          </a:rPr>
                          <m:t>𝑓</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m:t>
                            </m:r>
                          </m:e>
                          <m:sub>
                            <m:r>
                              <a:rPr lang="en-US" altLang="zh-CN" i="1">
                                <a:latin typeface="Cambria Math" panose="02040503050406030204" pitchFamily="18" charset="0"/>
                              </a:rPr>
                              <m:t>2</m:t>
                            </m:r>
                          </m:sub>
                        </m:sSub>
                        <m:r>
                          <a:rPr lang="en-US" altLang="zh-CN" i="1">
                            <a:latin typeface="Cambria Math" panose="02040503050406030204" pitchFamily="18" charset="0"/>
                          </a:rPr>
                          <m:t>𝑓</m:t>
                        </m:r>
                        <m:r>
                          <a:rPr lang="en-US" altLang="zh-CN" i="1">
                            <a:latin typeface="Cambria Math" panose="02040503050406030204" pitchFamily="18" charset="0"/>
                          </a:rPr>
                          <m:t>&gt;</m:t>
                        </m:r>
                      </m:e>
                      <m:sub>
                        <m:r>
                          <a:rPr lang="en-US" altLang="zh-CN" i="1">
                            <a:latin typeface="Cambria Math" panose="02040503050406030204" pitchFamily="18" charset="0"/>
                          </a:rPr>
                          <m:t>𝑖</m:t>
                        </m:r>
                      </m:sub>
                    </m:sSub>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𝑖𝑗</m:t>
                            </m:r>
                          </m:sub>
                        </m:sSub>
                      </m:e>
                    </m:nary>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𝑗</m:t>
                                </m:r>
                              </m:sub>
                            </m:sSub>
                          </m:e>
                        </m:d>
                      </m:e>
                      <m:sup>
                        <m:r>
                          <a:rPr lang="en-US" altLang="zh-CN" i="1">
                            <a:latin typeface="Cambria Math" panose="02040503050406030204" pitchFamily="18" charset="0"/>
                          </a:rPr>
                          <m:t>2</m:t>
                        </m:r>
                      </m:sup>
                    </m:sSup>
                  </m:oMath>
                </a14:m>
                <a:r>
                  <a:rPr lang="en-US" altLang="zh-CN" dirty="0">
                    <a:latin typeface="微软雅黑" panose="020B0503020204020204" pitchFamily="34" charset="-122"/>
                    <a:ea typeface="微软雅黑" panose="020B0503020204020204" pitchFamily="34" charset="-122"/>
                  </a:rPr>
                  <a:t> </a:t>
                </a:r>
              </a:p>
              <a:p>
                <a:pPr algn="ctr"/>
                <a:r>
                  <a:rPr lang="en-US" altLang="zh-CN" dirty="0">
                    <a:latin typeface="微软雅黑" panose="020B0503020204020204" pitchFamily="34" charset="-122"/>
                    <a:ea typeface="微软雅黑" panose="020B0503020204020204" pitchFamily="34" charset="-122"/>
                  </a:rPr>
                  <a:t>p-</a:t>
                </a:r>
                <a:r>
                  <a:rPr lang="zh-CN" altLang="en-US" dirty="0">
                    <a:latin typeface="微软雅黑" panose="020B0503020204020204" pitchFamily="34" charset="-122"/>
                    <a:ea typeface="微软雅黑" panose="020B0503020204020204" pitchFamily="34" charset="-122"/>
                  </a:rPr>
                  <a:t>拉普拉斯内积：</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&lt;</m:t>
                        </m:r>
                        <m:r>
                          <a:rPr lang="en-US" altLang="zh-CN" i="1">
                            <a:latin typeface="Cambria Math" panose="02040503050406030204" pitchFamily="18" charset="0"/>
                          </a:rPr>
                          <m:t>𝑓</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m:t>
                            </m:r>
                          </m:e>
                          <m:sub>
                            <m:r>
                              <a:rPr lang="en-US" altLang="zh-CN" i="1">
                                <a:latin typeface="Cambria Math" panose="02040503050406030204" pitchFamily="18" charset="0"/>
                              </a:rPr>
                              <m:t>𝑝</m:t>
                            </m:r>
                          </m:sub>
                        </m:sSub>
                        <m:r>
                          <a:rPr lang="en-US" altLang="zh-CN" i="1">
                            <a:latin typeface="Cambria Math" panose="02040503050406030204" pitchFamily="18" charset="0"/>
                          </a:rPr>
                          <m:t>𝑓</m:t>
                        </m:r>
                        <m:r>
                          <a:rPr lang="en-US" altLang="zh-CN" i="1">
                            <a:latin typeface="Cambria Math" panose="02040503050406030204" pitchFamily="18" charset="0"/>
                          </a:rPr>
                          <m:t>&gt;</m:t>
                        </m:r>
                      </m:e>
                      <m:sub>
                        <m:r>
                          <a:rPr lang="en-US" altLang="zh-CN" i="1">
                            <a:latin typeface="Cambria Math" panose="02040503050406030204" pitchFamily="18" charset="0"/>
                          </a:rPr>
                          <m:t>𝑖</m:t>
                        </m:r>
                      </m:sub>
                    </m:sSub>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𝑖𝑗</m:t>
                            </m:r>
                          </m:sub>
                        </m:sSub>
                      </m:e>
                    </m:nary>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𝑗</m:t>
                                </m:r>
                              </m:sub>
                            </m:sSub>
                          </m:e>
                        </m:d>
                      </m:e>
                      <m:sup>
                        <m:r>
                          <a:rPr lang="en-US" altLang="zh-CN" i="1">
                            <a:latin typeface="Cambria Math" panose="02040503050406030204" pitchFamily="18" charset="0"/>
                          </a:rPr>
                          <m:t>𝑝</m:t>
                        </m:r>
                      </m:sup>
                    </m:sSup>
                  </m:oMath>
                </a14:m>
                <a:endParaRPr lang="en-US" altLang="zh-CN" dirty="0">
                  <a:latin typeface="微软雅黑" panose="020B0503020204020204" pitchFamily="34" charset="-122"/>
                  <a:ea typeface="微软雅黑" panose="020B0503020204020204" pitchFamily="34" charset="-122"/>
                </a:endParaRPr>
              </a:p>
              <a:p>
                <a:pPr algn="ctr"/>
                <a:r>
                  <a:rPr lang="en-US" altLang="zh-CN" dirty="0" smtClean="0">
                    <a:latin typeface="微软雅黑" panose="020B0503020204020204" pitchFamily="34" charset="-122"/>
                    <a:ea typeface="微软雅黑" panose="020B0503020204020204" pitchFamily="34" charset="-122"/>
                  </a:rPr>
                  <a:t>p-</a:t>
                </a:r>
                <a:r>
                  <a:rPr lang="zh-CN" altLang="en-US" dirty="0">
                    <a:latin typeface="微软雅黑" panose="020B0503020204020204" pitchFamily="34" charset="-122"/>
                    <a:ea typeface="微软雅黑" panose="020B0503020204020204" pitchFamily="34" charset="-122"/>
                  </a:rPr>
                  <a:t>拉普拉斯矩阵是拉普拉斯矩阵的非线性扩展，能够反应出更精细的局部结构</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ctr"/>
                <a:r>
                  <a:rPr lang="zh-CN" altLang="en-US" dirty="0" smtClean="0">
                    <a:latin typeface="微软雅黑" panose="020B0503020204020204" pitchFamily="34" charset="-122"/>
                    <a:ea typeface="微软雅黑" panose="020B0503020204020204" pitchFamily="34" charset="-122"/>
                  </a:rPr>
                  <a:t>实验</a:t>
                </a:r>
                <a:r>
                  <a:rPr lang="zh-CN" altLang="en-US" dirty="0">
                    <a:latin typeface="微软雅黑" panose="020B0503020204020204" pitchFamily="34" charset="-122"/>
                    <a:ea typeface="微软雅黑" panose="020B0503020204020204" pitchFamily="34" charset="-122"/>
                  </a:rPr>
                  <a:t>结果表明：</a:t>
                </a:r>
                <a:r>
                  <a:rPr lang="en-US" altLang="zh-CN" dirty="0" smtClean="0">
                    <a:latin typeface="微软雅黑" panose="020B0503020204020204" pitchFamily="34" charset="-122"/>
                    <a:ea typeface="微软雅黑" panose="020B0503020204020204" pitchFamily="34" charset="-122"/>
                  </a:rPr>
                  <a:t>pLapGCN(p=2)</a:t>
                </a:r>
                <a:r>
                  <a:rPr lang="zh-CN" altLang="en-US" dirty="0" smtClean="0">
                    <a:latin typeface="微软雅黑" panose="020B0503020204020204" pitchFamily="34" charset="-122"/>
                    <a:ea typeface="微软雅黑" panose="020B0503020204020204" pitchFamily="34" charset="-122"/>
                  </a:rPr>
                  <a:t>模型</a:t>
                </a:r>
                <a:r>
                  <a:rPr lang="zh-CN" altLang="en-US" dirty="0">
                    <a:latin typeface="微软雅黑" panose="020B0503020204020204" pitchFamily="34" charset="-122"/>
                    <a:ea typeface="微软雅黑" panose="020B0503020204020204" pitchFamily="34" charset="-122"/>
                  </a:rPr>
                  <a:t>和</a:t>
                </a:r>
                <a:r>
                  <a:rPr lang="en-US" altLang="zh-CN" dirty="0" smtClean="0">
                    <a:latin typeface="微软雅黑" panose="020B0503020204020204" pitchFamily="34" charset="-122"/>
                    <a:ea typeface="微软雅黑" panose="020B0503020204020204" pitchFamily="34" charset="-122"/>
                  </a:rPr>
                  <a:t>GCN</a:t>
                </a:r>
                <a:r>
                  <a:rPr lang="zh-CN" altLang="en-US" dirty="0" smtClean="0">
                    <a:latin typeface="微软雅黑" panose="020B0503020204020204" pitchFamily="34" charset="-122"/>
                    <a:ea typeface="微软雅黑" panose="020B0503020204020204" pitchFamily="34" charset="-122"/>
                  </a:rPr>
                  <a:t>模型在误差允许范围具体相同的效果。</a:t>
                </a:r>
                <a:r>
                  <a:rPr lang="en-US" altLang="zh-CN" dirty="0" smtClean="0">
                    <a:latin typeface="微软雅黑" panose="020B0503020204020204" pitchFamily="34" charset="-122"/>
                    <a:ea typeface="微软雅黑" panose="020B0503020204020204" pitchFamily="34" charset="-122"/>
                  </a:rPr>
                  <a:t>p</a:t>
                </a:r>
                <a:r>
                  <a:rPr lang="zh-CN" altLang="en-US" dirty="0" smtClean="0">
                    <a:latin typeface="微软雅黑" panose="020B0503020204020204" pitchFamily="34" charset="-122"/>
                    <a:ea typeface="微软雅黑" panose="020B0503020204020204" pitchFamily="34" charset="-122"/>
                  </a:rPr>
                  <a:t>在合数的数值下的</a:t>
                </a:r>
                <a:r>
                  <a:rPr lang="en-US" altLang="zh-CN" dirty="0" smtClean="0">
                    <a:latin typeface="微软雅黑" panose="020B0503020204020204" pitchFamily="34" charset="-122"/>
                    <a:ea typeface="微软雅黑" panose="020B0503020204020204" pitchFamily="34" charset="-122"/>
                  </a:rPr>
                  <a:t>pLapGCN</a:t>
                </a:r>
                <a:r>
                  <a:rPr lang="zh-CN" altLang="en-US" dirty="0" smtClean="0">
                    <a:latin typeface="微软雅黑" panose="020B0503020204020204" pitchFamily="34" charset="-122"/>
                    <a:ea typeface="微软雅黑" panose="020B0503020204020204" pitchFamily="34" charset="-122"/>
                  </a:rPr>
                  <a:t>模型优于</a:t>
                </a:r>
                <a:r>
                  <a:rPr lang="en-US" altLang="zh-CN" dirty="0" smtClean="0">
                    <a:latin typeface="微软雅黑" panose="020B0503020204020204" pitchFamily="34" charset="-122"/>
                    <a:ea typeface="微软雅黑" panose="020B0503020204020204" pitchFamily="34" charset="-122"/>
                  </a:rPr>
                  <a:t>GCN</a:t>
                </a:r>
                <a:r>
                  <a:rPr lang="zh-CN" altLang="en-US" dirty="0" smtClean="0">
                    <a:latin typeface="微软雅黑" panose="020B0503020204020204" pitchFamily="34" charset="-122"/>
                    <a:ea typeface="微软雅黑" panose="020B0503020204020204" pitchFamily="34" charset="-122"/>
                  </a:rPr>
                  <a:t>模型。</a:t>
                </a:r>
                <a:endParaRPr lang="zh-CN" altLang="en-US" dirty="0">
                  <a:latin typeface="微软雅黑" panose="020B0503020204020204" pitchFamily="34" charset="-122"/>
                  <a:ea typeface="微软雅黑" panose="020B0503020204020204" pitchFamily="34" charset="-122"/>
                </a:endParaRPr>
              </a:p>
            </p:txBody>
          </p:sp>
        </mc:Choice>
        <mc:Fallback xmlns="">
          <p:sp>
            <p:nvSpPr>
              <p:cNvPr id="5" name="矩形 4"/>
              <p:cNvSpPr>
                <a:spLocks noRot="1" noChangeAspect="1" noMove="1" noResize="1" noEditPoints="1" noAdjustHandles="1" noChangeArrowheads="1" noChangeShapeType="1" noTextEdit="1"/>
              </p:cNvSpPr>
              <p:nvPr/>
            </p:nvSpPr>
            <p:spPr>
              <a:xfrm>
                <a:off x="133706" y="4816361"/>
                <a:ext cx="12100560" cy="1724383"/>
              </a:xfrm>
              <a:prstGeom prst="rect">
                <a:avLst/>
              </a:prstGeom>
              <a:blipFill rotWithShape="0">
                <a:blip r:embed="rId7"/>
                <a:stretch>
                  <a:fillRect l="-50" t="-21201" b="-45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25809478"/>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p:nvPr/>
        </p:nvSpPr>
        <p:spPr>
          <a:xfrm>
            <a:off x="2556481" y="427586"/>
            <a:ext cx="6688138" cy="923925"/>
          </a:xfrm>
          <a:prstGeom prst="rect">
            <a:avLst/>
          </a:prstGeom>
          <a:noFill/>
        </p:spPr>
        <p:txBody>
          <a:bodyPr>
            <a:spAutoFit/>
          </a:bodyPr>
          <a:lstStyle/>
          <a:p>
            <a:pPr algn="ctr" eaLnBrk="1" fontAlgn="auto" hangingPunct="1">
              <a:spcBef>
                <a:spcPts val="0"/>
              </a:spcBef>
              <a:spcAft>
                <a:spcPts val="0"/>
              </a:spcAft>
              <a:defRPr/>
            </a:pPr>
            <a:r>
              <a:rPr lang="zh-CN" altLang="en-US" sz="5400" dirty="0" smtClean="0">
                <a:solidFill>
                  <a:schemeClr val="accent5"/>
                </a:solidFill>
                <a:latin typeface="+mj-lt"/>
                <a:ea typeface="+mn-ea"/>
              </a:rPr>
              <a:t>目录</a:t>
            </a:r>
            <a:endParaRPr lang="zh-CN" altLang="en-US" sz="5400" dirty="0">
              <a:solidFill>
                <a:schemeClr val="accent5"/>
              </a:solidFill>
              <a:latin typeface="+mj-lt"/>
              <a:ea typeface="+mn-ea"/>
            </a:endParaRPr>
          </a:p>
        </p:txBody>
      </p:sp>
      <p:cxnSp>
        <p:nvCxnSpPr>
          <p:cNvPr id="157" name="直接连接符 156"/>
          <p:cNvCxnSpPr/>
          <p:nvPr/>
        </p:nvCxnSpPr>
        <p:spPr bwMode="auto">
          <a:xfrm flipV="1">
            <a:off x="3726147" y="1239774"/>
            <a:ext cx="4773612"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pic>
        <p:nvPicPr>
          <p:cNvPr id="67" name="Picture 2" descr="标志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84581" y="6140450"/>
            <a:ext cx="738187"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40" name="Group 18"/>
          <p:cNvGrpSpPr/>
          <p:nvPr/>
        </p:nvGrpSpPr>
        <p:grpSpPr bwMode="auto">
          <a:xfrm>
            <a:off x="175664" y="2090931"/>
            <a:ext cx="1547813" cy="3097213"/>
            <a:chOff x="0" y="0"/>
            <a:chExt cx="968" cy="1928"/>
          </a:xfrm>
        </p:grpSpPr>
        <p:pic>
          <p:nvPicPr>
            <p:cNvPr id="41" name="Arc 18"/>
            <p:cNvPicPr>
              <a:picLocks noChangeArrowheads="1"/>
            </p:cNvPicPr>
            <p:nvPr/>
          </p:nvPicPr>
          <p:blipFill>
            <a:blip r:embed="rId4" cstate="print">
              <a:duotone>
                <a:schemeClr val="accent6">
                  <a:shade val="45000"/>
                  <a:satMod val="135000"/>
                </a:schemeClr>
                <a:prstClr val="white"/>
              </a:duotone>
            </a:blip>
            <a:srcRect/>
            <a:stretch>
              <a:fillRect/>
            </a:stretch>
          </p:blipFill>
          <p:spPr bwMode="auto">
            <a:xfrm>
              <a:off x="0" y="0"/>
              <a:ext cx="968" cy="1928"/>
            </a:xfrm>
            <a:prstGeom prst="rect">
              <a:avLst/>
            </a:prstGeom>
            <a:noFill/>
            <a:ln>
              <a:noFill/>
            </a:ln>
          </p:spPr>
        </p:pic>
        <p:sp>
          <p:nvSpPr>
            <p:cNvPr id="42" name="Text Box 20"/>
            <p:cNvSpPr txBox="1">
              <a:spLocks noChangeArrowheads="1"/>
            </p:cNvSpPr>
            <p:nvPr/>
          </p:nvSpPr>
          <p:spPr bwMode="auto">
            <a:xfrm>
              <a:off x="2" y="2"/>
              <a:ext cx="960" cy="1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26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6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sz="26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sz="26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2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6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en-US" altLang="zh-CN" sz="2000" b="0">
                <a:solidFill>
                  <a:srgbClr val="FFFFFF"/>
                </a:solidFill>
                <a:latin typeface="Arial" panose="020B0604020202020204" pitchFamily="34" charset="0"/>
                <a:ea typeface="楷体_GB2312" pitchFamily="49" charset="-122"/>
              </a:endParaRPr>
            </a:p>
          </p:txBody>
        </p:sp>
      </p:grpSp>
      <p:sp>
        <p:nvSpPr>
          <p:cNvPr id="43" name="AutoShape 4"/>
          <p:cNvSpPr>
            <a:spLocks noChangeArrowheads="1"/>
          </p:cNvSpPr>
          <p:nvPr/>
        </p:nvSpPr>
        <p:spPr bwMode="ltGray">
          <a:xfrm rot="5400000">
            <a:off x="-2307431" y="1516856"/>
            <a:ext cx="4560887" cy="4737101"/>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401 w 21600"/>
              <a:gd name="T13" fmla="*/ 0 h 21600"/>
              <a:gd name="T14" fmla="*/ 21199 w 21600"/>
              <a:gd name="T15" fmla="*/ 13628 h 21600"/>
            </a:gdLst>
            <a:ahLst/>
            <a:cxnLst>
              <a:cxn ang="T8">
                <a:pos x="T0" y="T1"/>
              </a:cxn>
              <a:cxn ang="T9">
                <a:pos x="T2" y="T3"/>
              </a:cxn>
              <a:cxn ang="T10">
                <a:pos x="T4" y="T5"/>
              </a:cxn>
              <a:cxn ang="T11">
                <a:pos x="T6" y="T7"/>
              </a:cxn>
            </a:cxnLst>
            <a:rect l="T12" t="T13" r="T14" b="T15"/>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lnTo>
                  <a:pt x="323" y="10641"/>
                </a:lnTo>
                <a:close/>
              </a:path>
            </a:pathLst>
          </a:custGeom>
          <a:gradFill rotWithShape="0">
            <a:gsLst>
              <a:gs pos="0">
                <a:srgbClr val="DBE0ED"/>
              </a:gs>
              <a:gs pos="100000">
                <a:srgbClr val="B0BAD8"/>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nvGrpSpPr>
          <p:cNvPr id="44" name="Group 21"/>
          <p:cNvGrpSpPr/>
          <p:nvPr/>
        </p:nvGrpSpPr>
        <p:grpSpPr bwMode="auto">
          <a:xfrm rot="18526021">
            <a:off x="-1170637" y="3283152"/>
            <a:ext cx="2790415" cy="350107"/>
            <a:chOff x="-117435" y="-123699"/>
            <a:chExt cx="6499579" cy="481584"/>
          </a:xfrm>
        </p:grpSpPr>
        <p:grpSp>
          <p:nvGrpSpPr>
            <p:cNvPr id="45" name="Group 22"/>
            <p:cNvGrpSpPr/>
            <p:nvPr/>
          </p:nvGrpSpPr>
          <p:grpSpPr bwMode="auto">
            <a:xfrm rot="-5400000">
              <a:off x="4415854" y="-1608405"/>
              <a:ext cx="481584" cy="3450996"/>
              <a:chOff x="0" y="0"/>
              <a:chExt cx="481584" cy="3450336"/>
            </a:xfrm>
          </p:grpSpPr>
          <p:pic>
            <p:nvPicPr>
              <p:cNvPr id="49" name="Rounded Rectangle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481584" cy="3450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Text Box 25"/>
              <p:cNvSpPr txBox="1">
                <a:spLocks noChangeArrowheads="1"/>
              </p:cNvSpPr>
              <p:nvPr/>
            </p:nvSpPr>
            <p:spPr bwMode="auto">
              <a:xfrm rot="10800000">
                <a:off x="152753" y="138319"/>
                <a:ext cx="181664" cy="3152852"/>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anchor="ctr"/>
              <a:lstStyle>
                <a:lvl1pPr eaLnBrk="0" hangingPunct="0">
                  <a:spcBef>
                    <a:spcPct val="20000"/>
                  </a:spcBef>
                  <a:buChar char="•"/>
                  <a:defRPr sz="26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6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sz="26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sz="26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2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6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en-US" altLang="zh-CN" sz="2000" b="0">
                  <a:solidFill>
                    <a:srgbClr val="FFFFFF"/>
                  </a:solidFill>
                  <a:latin typeface="Arial" panose="020B0604020202020204" pitchFamily="34" charset="0"/>
                  <a:ea typeface="楷体_GB2312" pitchFamily="49" charset="-122"/>
                </a:endParaRPr>
              </a:p>
            </p:txBody>
          </p:sp>
        </p:grpSp>
        <p:grpSp>
          <p:nvGrpSpPr>
            <p:cNvPr id="46" name="Group 25"/>
            <p:cNvGrpSpPr/>
            <p:nvPr/>
          </p:nvGrpSpPr>
          <p:grpSpPr bwMode="auto">
            <a:xfrm rot="-5400000">
              <a:off x="1367271" y="-1608405"/>
              <a:ext cx="481584" cy="3450996"/>
              <a:chOff x="0" y="0"/>
              <a:chExt cx="481584" cy="3450336"/>
            </a:xfrm>
          </p:grpSpPr>
          <p:pic>
            <p:nvPicPr>
              <p:cNvPr id="47" name="Rounded Rectangle 2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481584" cy="3450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Text Box 28"/>
              <p:cNvSpPr txBox="1">
                <a:spLocks noChangeArrowheads="1"/>
              </p:cNvSpPr>
              <p:nvPr/>
            </p:nvSpPr>
            <p:spPr bwMode="auto">
              <a:xfrm rot="10800000">
                <a:off x="152753" y="140881"/>
                <a:ext cx="181664" cy="3152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10800000" anchor="ctr"/>
              <a:lstStyle>
                <a:lvl1pPr eaLnBrk="0" hangingPunct="0">
                  <a:spcBef>
                    <a:spcPct val="20000"/>
                  </a:spcBef>
                  <a:buChar char="•"/>
                  <a:defRPr sz="26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6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sz="26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sz="26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2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6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en-US" altLang="zh-CN" sz="2000" b="0">
                  <a:solidFill>
                    <a:srgbClr val="FFFFFF"/>
                  </a:solidFill>
                  <a:latin typeface="Arial" panose="020B0604020202020204" pitchFamily="34" charset="0"/>
                  <a:ea typeface="楷体_GB2312" pitchFamily="49" charset="-122"/>
                </a:endParaRPr>
              </a:p>
            </p:txBody>
          </p:sp>
        </p:grpSp>
      </p:grpSp>
      <p:grpSp>
        <p:nvGrpSpPr>
          <p:cNvPr id="51" name="Group 15"/>
          <p:cNvGrpSpPr/>
          <p:nvPr/>
        </p:nvGrpSpPr>
        <p:grpSpPr bwMode="auto">
          <a:xfrm>
            <a:off x="1090076" y="1348647"/>
            <a:ext cx="560387" cy="990600"/>
            <a:chOff x="35" y="102"/>
            <a:chExt cx="353" cy="624"/>
          </a:xfrm>
        </p:grpSpPr>
        <p:pic>
          <p:nvPicPr>
            <p:cNvPr id="52" name="Oval 17"/>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 y="373"/>
              <a:ext cx="353"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Text Box 17"/>
            <p:cNvSpPr txBox="1">
              <a:spLocks noChangeArrowheads="1"/>
            </p:cNvSpPr>
            <p:nvPr/>
          </p:nvSpPr>
          <p:spPr bwMode="auto">
            <a:xfrm>
              <a:off x="109" y="102"/>
              <a:ext cx="139"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26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6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sz="26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sz="26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sz="2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6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en-US" altLang="zh-CN" sz="2000" b="0">
                <a:solidFill>
                  <a:srgbClr val="FF0000"/>
                </a:solidFill>
                <a:latin typeface="Arial" panose="020B0604020202020204" pitchFamily="34" charset="0"/>
                <a:ea typeface="楷体_GB2312" pitchFamily="49" charset="-122"/>
              </a:endParaRPr>
            </a:p>
          </p:txBody>
        </p:sp>
      </p:grpSp>
      <p:grpSp>
        <p:nvGrpSpPr>
          <p:cNvPr id="54" name="Group 12"/>
          <p:cNvGrpSpPr/>
          <p:nvPr/>
        </p:nvGrpSpPr>
        <p:grpSpPr bwMode="auto">
          <a:xfrm>
            <a:off x="1707425" y="2531885"/>
            <a:ext cx="560388" cy="561975"/>
            <a:chOff x="0" y="0"/>
            <a:chExt cx="353" cy="354"/>
          </a:xfrm>
        </p:grpSpPr>
        <p:pic>
          <p:nvPicPr>
            <p:cNvPr id="55" name="Oval 16"/>
            <p:cNvPicPr>
              <a:picLocks noChangeArrowheads="1"/>
            </p:cNvPicPr>
            <p:nvPr/>
          </p:nvPicPr>
          <p:blipFill>
            <a:blip r:embed="rId9" cstate="print">
              <a:duotone>
                <a:prstClr val="black"/>
                <a:schemeClr val="accent1">
                  <a:tint val="45000"/>
                  <a:satMod val="400000"/>
                </a:schemeClr>
              </a:duotone>
            </a:blip>
            <a:srcRect/>
            <a:stretch>
              <a:fillRect/>
            </a:stretch>
          </p:blipFill>
          <p:spPr bwMode="auto">
            <a:xfrm>
              <a:off x="0" y="0"/>
              <a:ext cx="353" cy="354"/>
            </a:xfrm>
            <a:prstGeom prst="rect">
              <a:avLst/>
            </a:prstGeom>
            <a:noFill/>
            <a:ln>
              <a:noFill/>
            </a:ln>
          </p:spPr>
        </p:pic>
        <p:sp>
          <p:nvSpPr>
            <p:cNvPr id="56" name="Text Box 14"/>
            <p:cNvSpPr txBox="1">
              <a:spLocks noChangeArrowheads="1"/>
            </p:cNvSpPr>
            <p:nvPr/>
          </p:nvSpPr>
          <p:spPr bwMode="auto">
            <a:xfrm>
              <a:off x="109" y="102"/>
              <a:ext cx="139" cy="139"/>
            </a:xfrm>
            <a:prstGeom prst="rect">
              <a:avLst/>
            </a:prstGeom>
            <a:noFill/>
            <a:ln>
              <a:noFill/>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dirty="0">
                <a:solidFill>
                  <a:schemeClr val="accent5">
                    <a:lumMod val="10000"/>
                  </a:schemeClr>
                </a:solidFill>
                <a:latin typeface="+mn-ea"/>
                <a:ea typeface="+mn-ea"/>
              </a:endParaRPr>
            </a:p>
          </p:txBody>
        </p:sp>
      </p:grpSp>
      <p:grpSp>
        <p:nvGrpSpPr>
          <p:cNvPr id="57" name="组合 56"/>
          <p:cNvGrpSpPr/>
          <p:nvPr/>
        </p:nvGrpSpPr>
        <p:grpSpPr bwMode="auto">
          <a:xfrm>
            <a:off x="2132380" y="2511679"/>
            <a:ext cx="7353837" cy="912180"/>
            <a:chOff x="6285025" y="1397569"/>
            <a:chExt cx="4855415" cy="1018820"/>
          </a:xfrm>
        </p:grpSpPr>
        <p:sp>
          <p:nvSpPr>
            <p:cNvPr id="58" name="文本框 20"/>
            <p:cNvSpPr txBox="1">
              <a:spLocks noChangeArrowheads="1"/>
            </p:cNvSpPr>
            <p:nvPr/>
          </p:nvSpPr>
          <p:spPr bwMode="auto">
            <a:xfrm>
              <a:off x="6285025" y="1484826"/>
              <a:ext cx="3768587" cy="93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defRPr/>
              </a:pPr>
              <a:r>
                <a:rPr lang="zh-CN" altLang="en-US" sz="2400" b="1" dirty="0" smtClean="0">
                  <a:solidFill>
                    <a:schemeClr val="accent5"/>
                  </a:solidFill>
                  <a:latin typeface="Arial" panose="020B0604020202020204" pitchFamily="34" charset="0"/>
                </a:rPr>
                <a:t>国内外</a:t>
              </a:r>
              <a:r>
                <a:rPr lang="zh-CN" altLang="en-US" sz="2400" b="1" dirty="0">
                  <a:solidFill>
                    <a:schemeClr val="accent5"/>
                  </a:solidFill>
                  <a:latin typeface="Arial" panose="020B0604020202020204" pitchFamily="34" charset="0"/>
                </a:rPr>
                <a:t>研究现状</a:t>
              </a:r>
              <a:endParaRPr lang="en-US" altLang="zh-CN" sz="2400" b="1" dirty="0">
                <a:solidFill>
                  <a:schemeClr val="accent5"/>
                </a:solidFill>
                <a:latin typeface="Arial" panose="020B0604020202020204" pitchFamily="34" charset="0"/>
              </a:endParaRPr>
            </a:p>
            <a:p>
              <a:pPr algn="ctr">
                <a:defRPr/>
              </a:pPr>
              <a:endParaRPr lang="en-US" altLang="zh-CN" sz="2400" b="1" dirty="0">
                <a:solidFill>
                  <a:schemeClr val="accent5"/>
                </a:solidFill>
                <a:latin typeface="Arial" panose="020B0604020202020204" pitchFamily="34" charset="0"/>
              </a:endParaRPr>
            </a:p>
          </p:txBody>
        </p:sp>
        <p:sp>
          <p:nvSpPr>
            <p:cNvPr id="59" name="矩形 58"/>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60" name="组合 68"/>
            <p:cNvGrpSpPr/>
            <p:nvPr/>
          </p:nvGrpSpPr>
          <p:grpSpPr bwMode="auto">
            <a:xfrm>
              <a:off x="6298049" y="1397569"/>
              <a:ext cx="919239" cy="712882"/>
              <a:chOff x="6191369" y="1397569"/>
              <a:chExt cx="919239" cy="712882"/>
            </a:xfrm>
          </p:grpSpPr>
          <p:sp>
            <p:nvSpPr>
              <p:cNvPr id="61" name="矩形 60"/>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文本框 18"/>
              <p:cNvSpPr txBox="1">
                <a:spLocks noChangeArrowheads="1"/>
              </p:cNvSpPr>
              <p:nvPr/>
            </p:nvSpPr>
            <p:spPr bwMode="auto">
              <a:xfrm>
                <a:off x="6191369" y="1397569"/>
                <a:ext cx="919239" cy="655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200" dirty="0" smtClean="0">
                    <a:solidFill>
                      <a:srgbClr val="FFC000"/>
                    </a:solidFill>
                    <a:latin typeface="Impact" panose="020B0806030902050204" pitchFamily="34" charset="0"/>
                  </a:rPr>
                  <a:t>02</a:t>
                </a:r>
                <a:endParaRPr lang="zh-CN" altLang="en-US" sz="3200" dirty="0">
                  <a:solidFill>
                    <a:srgbClr val="FFC000"/>
                  </a:solidFill>
                  <a:latin typeface="Impact" panose="020B0806030902050204" pitchFamily="34" charset="0"/>
                </a:endParaRPr>
              </a:p>
            </p:txBody>
          </p:sp>
        </p:grpSp>
      </p:grpSp>
      <p:grpSp>
        <p:nvGrpSpPr>
          <p:cNvPr id="63" name="Group 12"/>
          <p:cNvGrpSpPr/>
          <p:nvPr/>
        </p:nvGrpSpPr>
        <p:grpSpPr bwMode="auto">
          <a:xfrm>
            <a:off x="2017549" y="3474981"/>
            <a:ext cx="560388" cy="561975"/>
            <a:chOff x="0" y="0"/>
            <a:chExt cx="353" cy="354"/>
          </a:xfrm>
        </p:grpSpPr>
        <p:pic>
          <p:nvPicPr>
            <p:cNvPr id="64" name="Oval 16"/>
            <p:cNvPicPr>
              <a:picLocks noChangeArrowheads="1"/>
            </p:cNvPicPr>
            <p:nvPr/>
          </p:nvPicPr>
          <p:blipFill>
            <a:blip r:embed="rId9" cstate="print">
              <a:duotone>
                <a:prstClr val="black"/>
                <a:schemeClr val="accent1">
                  <a:tint val="45000"/>
                  <a:satMod val="400000"/>
                </a:schemeClr>
              </a:duotone>
            </a:blip>
            <a:srcRect/>
            <a:stretch>
              <a:fillRect/>
            </a:stretch>
          </p:blipFill>
          <p:spPr bwMode="auto">
            <a:xfrm>
              <a:off x="0" y="0"/>
              <a:ext cx="353" cy="354"/>
            </a:xfrm>
            <a:prstGeom prst="rect">
              <a:avLst/>
            </a:prstGeom>
            <a:noFill/>
            <a:ln>
              <a:noFill/>
            </a:ln>
          </p:spPr>
        </p:pic>
        <p:sp>
          <p:nvSpPr>
            <p:cNvPr id="65" name="Text Box 14"/>
            <p:cNvSpPr txBox="1">
              <a:spLocks noChangeArrowheads="1"/>
            </p:cNvSpPr>
            <p:nvPr/>
          </p:nvSpPr>
          <p:spPr bwMode="auto">
            <a:xfrm>
              <a:off x="109" y="102"/>
              <a:ext cx="139" cy="139"/>
            </a:xfrm>
            <a:prstGeom prst="rect">
              <a:avLst/>
            </a:prstGeom>
            <a:noFill/>
            <a:ln>
              <a:noFill/>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dirty="0">
                <a:solidFill>
                  <a:schemeClr val="accent5">
                    <a:lumMod val="10000"/>
                  </a:schemeClr>
                </a:solidFill>
                <a:latin typeface="+mn-ea"/>
                <a:ea typeface="+mn-ea"/>
              </a:endParaRPr>
            </a:p>
          </p:txBody>
        </p:sp>
      </p:grpSp>
      <p:grpSp>
        <p:nvGrpSpPr>
          <p:cNvPr id="66" name="Group 12"/>
          <p:cNvGrpSpPr/>
          <p:nvPr/>
        </p:nvGrpSpPr>
        <p:grpSpPr bwMode="auto">
          <a:xfrm>
            <a:off x="1959342" y="4232219"/>
            <a:ext cx="560388" cy="561975"/>
            <a:chOff x="0" y="0"/>
            <a:chExt cx="353" cy="354"/>
          </a:xfrm>
        </p:grpSpPr>
        <p:pic>
          <p:nvPicPr>
            <p:cNvPr id="69" name="Oval 16"/>
            <p:cNvPicPr>
              <a:picLocks noChangeArrowheads="1"/>
            </p:cNvPicPr>
            <p:nvPr/>
          </p:nvPicPr>
          <p:blipFill>
            <a:blip r:embed="rId9" cstate="print">
              <a:duotone>
                <a:prstClr val="black"/>
                <a:schemeClr val="accent1">
                  <a:tint val="45000"/>
                  <a:satMod val="400000"/>
                </a:schemeClr>
              </a:duotone>
            </a:blip>
            <a:srcRect/>
            <a:stretch>
              <a:fillRect/>
            </a:stretch>
          </p:blipFill>
          <p:spPr bwMode="auto">
            <a:xfrm>
              <a:off x="0" y="0"/>
              <a:ext cx="353" cy="354"/>
            </a:xfrm>
            <a:prstGeom prst="rect">
              <a:avLst/>
            </a:prstGeom>
            <a:noFill/>
            <a:ln>
              <a:noFill/>
            </a:ln>
          </p:spPr>
        </p:pic>
        <p:sp>
          <p:nvSpPr>
            <p:cNvPr id="71" name="Text Box 14"/>
            <p:cNvSpPr txBox="1">
              <a:spLocks noChangeArrowheads="1"/>
            </p:cNvSpPr>
            <p:nvPr/>
          </p:nvSpPr>
          <p:spPr bwMode="auto">
            <a:xfrm>
              <a:off x="109" y="102"/>
              <a:ext cx="139" cy="139"/>
            </a:xfrm>
            <a:prstGeom prst="rect">
              <a:avLst/>
            </a:prstGeom>
            <a:noFill/>
            <a:ln>
              <a:noFill/>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dirty="0">
                <a:solidFill>
                  <a:schemeClr val="accent5">
                    <a:lumMod val="10000"/>
                  </a:schemeClr>
                </a:solidFill>
                <a:latin typeface="+mn-ea"/>
                <a:ea typeface="+mn-ea"/>
              </a:endParaRPr>
            </a:p>
          </p:txBody>
        </p:sp>
      </p:grpSp>
      <p:grpSp>
        <p:nvGrpSpPr>
          <p:cNvPr id="72" name="Group 12"/>
          <p:cNvGrpSpPr/>
          <p:nvPr/>
        </p:nvGrpSpPr>
        <p:grpSpPr bwMode="auto">
          <a:xfrm>
            <a:off x="950960" y="5545332"/>
            <a:ext cx="560388" cy="561975"/>
            <a:chOff x="0" y="0"/>
            <a:chExt cx="353" cy="354"/>
          </a:xfrm>
        </p:grpSpPr>
        <p:pic>
          <p:nvPicPr>
            <p:cNvPr id="73" name="Oval 16"/>
            <p:cNvPicPr>
              <a:picLocks noChangeArrowheads="1"/>
            </p:cNvPicPr>
            <p:nvPr/>
          </p:nvPicPr>
          <p:blipFill>
            <a:blip r:embed="rId9" cstate="print">
              <a:duotone>
                <a:prstClr val="black"/>
                <a:schemeClr val="accent1">
                  <a:tint val="45000"/>
                  <a:satMod val="400000"/>
                </a:schemeClr>
              </a:duotone>
            </a:blip>
            <a:srcRect/>
            <a:stretch>
              <a:fillRect/>
            </a:stretch>
          </p:blipFill>
          <p:spPr bwMode="auto">
            <a:xfrm>
              <a:off x="0" y="0"/>
              <a:ext cx="353" cy="354"/>
            </a:xfrm>
            <a:prstGeom prst="rect">
              <a:avLst/>
            </a:prstGeom>
            <a:noFill/>
            <a:ln>
              <a:noFill/>
            </a:ln>
          </p:spPr>
        </p:pic>
        <p:sp>
          <p:nvSpPr>
            <p:cNvPr id="74" name="Text Box 14"/>
            <p:cNvSpPr txBox="1">
              <a:spLocks noChangeArrowheads="1"/>
            </p:cNvSpPr>
            <p:nvPr/>
          </p:nvSpPr>
          <p:spPr bwMode="auto">
            <a:xfrm>
              <a:off x="109" y="102"/>
              <a:ext cx="139" cy="139"/>
            </a:xfrm>
            <a:prstGeom prst="rect">
              <a:avLst/>
            </a:prstGeom>
            <a:noFill/>
            <a:ln>
              <a:noFill/>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dirty="0">
                <a:solidFill>
                  <a:schemeClr val="accent5">
                    <a:lumMod val="10000"/>
                  </a:schemeClr>
                </a:solidFill>
                <a:latin typeface="+mn-ea"/>
                <a:ea typeface="+mn-ea"/>
              </a:endParaRPr>
            </a:p>
          </p:txBody>
        </p:sp>
      </p:grpSp>
      <p:grpSp>
        <p:nvGrpSpPr>
          <p:cNvPr id="76" name="组合 75"/>
          <p:cNvGrpSpPr/>
          <p:nvPr/>
        </p:nvGrpSpPr>
        <p:grpSpPr bwMode="auto">
          <a:xfrm>
            <a:off x="2408618" y="3398661"/>
            <a:ext cx="7077599" cy="995483"/>
            <a:chOff x="6298049" y="1397569"/>
            <a:chExt cx="4842391" cy="1098928"/>
          </a:xfrm>
        </p:grpSpPr>
        <p:sp>
          <p:nvSpPr>
            <p:cNvPr id="77" name="文本框 20"/>
            <p:cNvSpPr txBox="1">
              <a:spLocks noChangeArrowheads="1"/>
            </p:cNvSpPr>
            <p:nvPr/>
          </p:nvSpPr>
          <p:spPr bwMode="auto">
            <a:xfrm>
              <a:off x="6620196" y="1486527"/>
              <a:ext cx="3768587" cy="1009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b="1" dirty="0">
                  <a:solidFill>
                    <a:schemeClr val="accent5"/>
                  </a:solidFill>
                  <a:latin typeface="Arial" panose="020B0604020202020204" pitchFamily="34" charset="0"/>
                </a:rPr>
                <a:t>课题主要研究</a:t>
              </a:r>
              <a:r>
                <a:rPr lang="zh-CN" altLang="en-US" sz="2400" b="1" dirty="0" smtClean="0">
                  <a:solidFill>
                    <a:schemeClr val="accent5"/>
                  </a:solidFill>
                  <a:latin typeface="Arial" panose="020B0604020202020204" pitchFamily="34" charset="0"/>
                </a:rPr>
                <a:t>内容及目标</a:t>
              </a:r>
              <a:endParaRPr lang="en-US" altLang="zh-CN" sz="2400" b="1" dirty="0">
                <a:solidFill>
                  <a:schemeClr val="accent5"/>
                </a:solidFill>
                <a:latin typeface="Arial" panose="020B0604020202020204" pitchFamily="34" charset="0"/>
              </a:endParaRPr>
            </a:p>
            <a:p>
              <a:pPr algn="ctr">
                <a:defRPr/>
              </a:pPr>
              <a:endParaRPr lang="en-US" altLang="zh-CN" sz="2400" b="1" dirty="0">
                <a:solidFill>
                  <a:schemeClr val="accent5"/>
                </a:solidFill>
                <a:latin typeface="Arial" panose="020B0604020202020204" pitchFamily="34" charset="0"/>
              </a:endParaRPr>
            </a:p>
          </p:txBody>
        </p:sp>
        <p:sp>
          <p:nvSpPr>
            <p:cNvPr id="79" name="矩形 78"/>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0" name="组合 68"/>
            <p:cNvGrpSpPr/>
            <p:nvPr/>
          </p:nvGrpSpPr>
          <p:grpSpPr bwMode="auto">
            <a:xfrm>
              <a:off x="6298049" y="1397569"/>
              <a:ext cx="919239" cy="712882"/>
              <a:chOff x="6191369" y="1397569"/>
              <a:chExt cx="919239" cy="712882"/>
            </a:xfrm>
          </p:grpSpPr>
          <p:sp>
            <p:nvSpPr>
              <p:cNvPr id="81" name="矩形 80"/>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2" name="文本框 18"/>
              <p:cNvSpPr txBox="1">
                <a:spLocks noChangeArrowheads="1"/>
              </p:cNvSpPr>
              <p:nvPr/>
            </p:nvSpPr>
            <p:spPr bwMode="auto">
              <a:xfrm>
                <a:off x="6191369" y="1397569"/>
                <a:ext cx="919239" cy="655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200" dirty="0" smtClean="0">
                    <a:solidFill>
                      <a:srgbClr val="FFC000"/>
                    </a:solidFill>
                    <a:latin typeface="Impact" panose="020B0806030902050204" pitchFamily="34" charset="0"/>
                  </a:rPr>
                  <a:t>03</a:t>
                </a:r>
                <a:endParaRPr lang="zh-CN" altLang="en-US" sz="3200" dirty="0">
                  <a:solidFill>
                    <a:srgbClr val="FFC000"/>
                  </a:solidFill>
                  <a:latin typeface="Impact" panose="020B0806030902050204" pitchFamily="34" charset="0"/>
                </a:endParaRPr>
              </a:p>
            </p:txBody>
          </p:sp>
        </p:grpSp>
      </p:grpSp>
      <p:grpSp>
        <p:nvGrpSpPr>
          <p:cNvPr id="84" name="组合 83"/>
          <p:cNvGrpSpPr/>
          <p:nvPr/>
        </p:nvGrpSpPr>
        <p:grpSpPr bwMode="auto">
          <a:xfrm>
            <a:off x="2383268" y="4229146"/>
            <a:ext cx="7102950" cy="915062"/>
            <a:chOff x="6275542" y="1397569"/>
            <a:chExt cx="4864898" cy="1119246"/>
          </a:xfrm>
        </p:grpSpPr>
        <p:sp>
          <p:nvSpPr>
            <p:cNvPr id="85" name="文本框 20"/>
            <p:cNvSpPr txBox="1">
              <a:spLocks noChangeArrowheads="1"/>
            </p:cNvSpPr>
            <p:nvPr/>
          </p:nvSpPr>
          <p:spPr bwMode="auto">
            <a:xfrm>
              <a:off x="6534501" y="1500392"/>
              <a:ext cx="3768587" cy="1016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defRPr/>
              </a:pPr>
              <a:r>
                <a:rPr lang="zh-CN" altLang="en-US" sz="2400" b="1" dirty="0" smtClean="0">
                  <a:solidFill>
                    <a:schemeClr val="accent5"/>
                  </a:solidFill>
                  <a:latin typeface="Arial" panose="020B0604020202020204" pitchFamily="34" charset="0"/>
                </a:rPr>
                <a:t>实验方案及</a:t>
              </a:r>
              <a:r>
                <a:rPr lang="zh-CN" altLang="en-US" sz="2400" b="1" dirty="0">
                  <a:solidFill>
                    <a:schemeClr val="accent5"/>
                  </a:solidFill>
                  <a:latin typeface="Arial" panose="020B0604020202020204" pitchFamily="34" charset="0"/>
                </a:rPr>
                <a:t>可行性分析</a:t>
              </a:r>
              <a:endParaRPr lang="en-US" altLang="zh-CN" sz="2400" b="1" dirty="0">
                <a:solidFill>
                  <a:schemeClr val="accent5"/>
                </a:solidFill>
                <a:latin typeface="Arial" panose="020B0604020202020204" pitchFamily="34" charset="0"/>
              </a:endParaRPr>
            </a:p>
            <a:p>
              <a:pPr algn="ctr">
                <a:defRPr/>
              </a:pPr>
              <a:endParaRPr lang="en-US" altLang="zh-CN" sz="2400" b="1" dirty="0">
                <a:solidFill>
                  <a:schemeClr val="accent5"/>
                </a:solidFill>
                <a:latin typeface="Arial" panose="020B0604020202020204" pitchFamily="34" charset="0"/>
              </a:endParaRPr>
            </a:p>
          </p:txBody>
        </p:sp>
        <p:sp>
          <p:nvSpPr>
            <p:cNvPr id="87" name="矩形 86"/>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8" name="组合 68"/>
            <p:cNvGrpSpPr/>
            <p:nvPr/>
          </p:nvGrpSpPr>
          <p:grpSpPr bwMode="auto">
            <a:xfrm>
              <a:off x="6275542" y="1397569"/>
              <a:ext cx="941747" cy="715260"/>
              <a:chOff x="6168862" y="1397569"/>
              <a:chExt cx="941747" cy="715260"/>
            </a:xfrm>
          </p:grpSpPr>
          <p:sp>
            <p:nvSpPr>
              <p:cNvPr id="89" name="矩形 88"/>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0" name="文本框 18"/>
              <p:cNvSpPr txBox="1">
                <a:spLocks noChangeArrowheads="1"/>
              </p:cNvSpPr>
              <p:nvPr/>
            </p:nvSpPr>
            <p:spPr bwMode="auto">
              <a:xfrm>
                <a:off x="6168862" y="1397569"/>
                <a:ext cx="941747" cy="71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200" dirty="0" smtClean="0">
                    <a:solidFill>
                      <a:srgbClr val="FFC000"/>
                    </a:solidFill>
                    <a:latin typeface="Impact" panose="020B0806030902050204" pitchFamily="34" charset="0"/>
                  </a:rPr>
                  <a:t>04</a:t>
                </a:r>
                <a:endParaRPr lang="zh-CN" altLang="en-US" sz="3200" dirty="0">
                  <a:solidFill>
                    <a:srgbClr val="FFC000"/>
                  </a:solidFill>
                  <a:latin typeface="Impact" panose="020B0806030902050204" pitchFamily="34" charset="0"/>
                </a:endParaRPr>
              </a:p>
            </p:txBody>
          </p:sp>
        </p:grpSp>
      </p:grpSp>
      <p:grpSp>
        <p:nvGrpSpPr>
          <p:cNvPr id="91" name="组合 90"/>
          <p:cNvGrpSpPr/>
          <p:nvPr/>
        </p:nvGrpSpPr>
        <p:grpSpPr bwMode="auto">
          <a:xfrm>
            <a:off x="1331427" y="5756763"/>
            <a:ext cx="8154789" cy="850440"/>
            <a:chOff x="6298049" y="1397569"/>
            <a:chExt cx="4842391" cy="976524"/>
          </a:xfrm>
        </p:grpSpPr>
        <p:sp>
          <p:nvSpPr>
            <p:cNvPr id="92" name="文本框 20"/>
            <p:cNvSpPr txBox="1">
              <a:spLocks noChangeArrowheads="1"/>
            </p:cNvSpPr>
            <p:nvPr/>
          </p:nvSpPr>
          <p:spPr bwMode="auto">
            <a:xfrm>
              <a:off x="6744084" y="1419895"/>
              <a:ext cx="3768587" cy="954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defRPr/>
              </a:pPr>
              <a:r>
                <a:rPr lang="zh-CN" altLang="en-US" sz="2400" b="1" dirty="0">
                  <a:solidFill>
                    <a:schemeClr val="accent5"/>
                  </a:solidFill>
                  <a:latin typeface="Arial" panose="020B0604020202020204" pitchFamily="34" charset="0"/>
                </a:rPr>
                <a:t>进度安排与</a:t>
              </a:r>
              <a:r>
                <a:rPr lang="zh-CN" altLang="en-US" sz="2400" b="1" dirty="0" smtClean="0">
                  <a:solidFill>
                    <a:schemeClr val="accent5"/>
                  </a:solidFill>
                  <a:latin typeface="Arial" panose="020B0604020202020204" pitchFamily="34" charset="0"/>
                </a:rPr>
                <a:t>预期成果</a:t>
              </a:r>
              <a:endParaRPr lang="en-US" altLang="zh-CN" sz="2400" b="1" dirty="0">
                <a:solidFill>
                  <a:schemeClr val="accent5"/>
                </a:solidFill>
                <a:latin typeface="Arial" panose="020B0604020202020204" pitchFamily="34" charset="0"/>
              </a:endParaRPr>
            </a:p>
            <a:p>
              <a:pPr algn="ctr">
                <a:defRPr/>
              </a:pPr>
              <a:endParaRPr lang="en-US" altLang="zh-CN" sz="2400" b="1" dirty="0">
                <a:solidFill>
                  <a:schemeClr val="accent5"/>
                </a:solidFill>
                <a:latin typeface="Arial" panose="020B0604020202020204" pitchFamily="34" charset="0"/>
              </a:endParaRPr>
            </a:p>
          </p:txBody>
        </p:sp>
        <p:sp>
          <p:nvSpPr>
            <p:cNvPr id="93" name="矩形 92"/>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94" name="组合 68"/>
            <p:cNvGrpSpPr/>
            <p:nvPr/>
          </p:nvGrpSpPr>
          <p:grpSpPr bwMode="auto">
            <a:xfrm>
              <a:off x="6298049" y="1397569"/>
              <a:ext cx="919239" cy="728581"/>
              <a:chOff x="6191369" y="1397569"/>
              <a:chExt cx="919239" cy="728581"/>
            </a:xfrm>
          </p:grpSpPr>
          <p:sp>
            <p:nvSpPr>
              <p:cNvPr id="95" name="矩形 94"/>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6" name="文本框 18"/>
              <p:cNvSpPr txBox="1">
                <a:spLocks noChangeArrowheads="1"/>
              </p:cNvSpPr>
              <p:nvPr/>
            </p:nvSpPr>
            <p:spPr bwMode="auto">
              <a:xfrm>
                <a:off x="6191369" y="1397569"/>
                <a:ext cx="919239" cy="728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200" dirty="0" smtClean="0">
                    <a:solidFill>
                      <a:srgbClr val="FFC000"/>
                    </a:solidFill>
                    <a:latin typeface="Impact" panose="020B0806030902050204" pitchFamily="34" charset="0"/>
                  </a:rPr>
                  <a:t>06</a:t>
                </a:r>
                <a:endParaRPr lang="zh-CN" altLang="en-US" sz="3200" dirty="0">
                  <a:solidFill>
                    <a:srgbClr val="FFC000"/>
                  </a:solidFill>
                  <a:latin typeface="Impact" panose="020B0806030902050204" pitchFamily="34" charset="0"/>
                </a:endParaRPr>
              </a:p>
            </p:txBody>
          </p:sp>
        </p:grpSp>
      </p:grpSp>
      <p:grpSp>
        <p:nvGrpSpPr>
          <p:cNvPr id="75" name="组合 74"/>
          <p:cNvGrpSpPr/>
          <p:nvPr/>
        </p:nvGrpSpPr>
        <p:grpSpPr bwMode="auto">
          <a:xfrm>
            <a:off x="1505160" y="4971834"/>
            <a:ext cx="8007997" cy="586951"/>
            <a:chOff x="5965755" y="1397569"/>
            <a:chExt cx="5174685" cy="723108"/>
          </a:xfrm>
        </p:grpSpPr>
        <p:sp>
          <p:nvSpPr>
            <p:cNvPr id="78" name="文本框 20"/>
            <p:cNvSpPr txBox="1">
              <a:spLocks noChangeArrowheads="1"/>
            </p:cNvSpPr>
            <p:nvPr/>
          </p:nvSpPr>
          <p:spPr bwMode="auto">
            <a:xfrm>
              <a:off x="5965755" y="1503975"/>
              <a:ext cx="3768587" cy="568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defRPr/>
              </a:pPr>
              <a:r>
                <a:rPr lang="zh-CN" altLang="en-US" sz="2400" b="1" dirty="0" smtClean="0">
                  <a:solidFill>
                    <a:schemeClr val="accent5"/>
                  </a:solidFill>
                  <a:latin typeface="Arial" panose="020B0604020202020204" pitchFamily="34" charset="0"/>
                </a:rPr>
                <a:t>             课题创新性</a:t>
              </a:r>
              <a:endParaRPr lang="en-US" altLang="zh-CN" sz="2400" b="1" dirty="0">
                <a:solidFill>
                  <a:schemeClr val="accent5"/>
                </a:solidFill>
                <a:latin typeface="Arial" panose="020B0604020202020204" pitchFamily="34" charset="0"/>
              </a:endParaRPr>
            </a:p>
          </p:txBody>
        </p:sp>
        <p:sp>
          <p:nvSpPr>
            <p:cNvPr id="83" name="矩形 82"/>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6" name="组合 68"/>
            <p:cNvGrpSpPr/>
            <p:nvPr/>
          </p:nvGrpSpPr>
          <p:grpSpPr bwMode="auto">
            <a:xfrm>
              <a:off x="6298049" y="1397569"/>
              <a:ext cx="919239" cy="723108"/>
              <a:chOff x="6191369" y="1397569"/>
              <a:chExt cx="919239" cy="723108"/>
            </a:xfrm>
          </p:grpSpPr>
          <p:sp>
            <p:nvSpPr>
              <p:cNvPr id="97" name="矩形 96"/>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8" name="文本框 18"/>
              <p:cNvSpPr txBox="1">
                <a:spLocks noChangeArrowheads="1"/>
              </p:cNvSpPr>
              <p:nvPr/>
            </p:nvSpPr>
            <p:spPr bwMode="auto">
              <a:xfrm>
                <a:off x="6191369" y="1397569"/>
                <a:ext cx="919239" cy="723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200" dirty="0" smtClean="0">
                    <a:solidFill>
                      <a:srgbClr val="FFC000"/>
                    </a:solidFill>
                    <a:latin typeface="Impact" panose="020B0806030902050204" pitchFamily="34" charset="0"/>
                  </a:rPr>
                  <a:t>05</a:t>
                </a:r>
                <a:endParaRPr lang="zh-CN" altLang="en-US" sz="3200" dirty="0">
                  <a:solidFill>
                    <a:srgbClr val="FFC000"/>
                  </a:solidFill>
                  <a:latin typeface="Impact" panose="020B0806030902050204" pitchFamily="34" charset="0"/>
                </a:endParaRPr>
              </a:p>
            </p:txBody>
          </p:sp>
        </p:grpSp>
      </p:grpSp>
      <p:grpSp>
        <p:nvGrpSpPr>
          <p:cNvPr id="99" name="Group 12"/>
          <p:cNvGrpSpPr/>
          <p:nvPr/>
        </p:nvGrpSpPr>
        <p:grpSpPr bwMode="auto">
          <a:xfrm>
            <a:off x="1509795" y="4996810"/>
            <a:ext cx="560388" cy="561975"/>
            <a:chOff x="0" y="0"/>
            <a:chExt cx="353" cy="354"/>
          </a:xfrm>
        </p:grpSpPr>
        <p:pic>
          <p:nvPicPr>
            <p:cNvPr id="100" name="Oval 16"/>
            <p:cNvPicPr>
              <a:picLocks noChangeArrowheads="1"/>
            </p:cNvPicPr>
            <p:nvPr/>
          </p:nvPicPr>
          <p:blipFill>
            <a:blip r:embed="rId9" cstate="print">
              <a:duotone>
                <a:prstClr val="black"/>
                <a:schemeClr val="accent1">
                  <a:tint val="45000"/>
                  <a:satMod val="400000"/>
                </a:schemeClr>
              </a:duotone>
            </a:blip>
            <a:srcRect/>
            <a:stretch>
              <a:fillRect/>
            </a:stretch>
          </p:blipFill>
          <p:spPr bwMode="auto">
            <a:xfrm>
              <a:off x="0" y="0"/>
              <a:ext cx="353" cy="354"/>
            </a:xfrm>
            <a:prstGeom prst="rect">
              <a:avLst/>
            </a:prstGeom>
            <a:noFill/>
            <a:ln>
              <a:noFill/>
            </a:ln>
          </p:spPr>
        </p:pic>
        <p:sp>
          <p:nvSpPr>
            <p:cNvPr id="101" name="Text Box 14"/>
            <p:cNvSpPr txBox="1">
              <a:spLocks noChangeArrowheads="1"/>
            </p:cNvSpPr>
            <p:nvPr/>
          </p:nvSpPr>
          <p:spPr bwMode="auto">
            <a:xfrm>
              <a:off x="109" y="102"/>
              <a:ext cx="139" cy="139"/>
            </a:xfrm>
            <a:prstGeom prst="rect">
              <a:avLst/>
            </a:prstGeom>
            <a:noFill/>
            <a:ln>
              <a:noFill/>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dirty="0">
                <a:solidFill>
                  <a:schemeClr val="accent5">
                    <a:lumMod val="10000"/>
                  </a:schemeClr>
                </a:solidFill>
                <a:latin typeface="+mn-ea"/>
                <a:ea typeface="+mn-ea"/>
              </a:endParaRPr>
            </a:p>
          </p:txBody>
        </p:sp>
      </p:grpSp>
      <p:grpSp>
        <p:nvGrpSpPr>
          <p:cNvPr id="103" name="组合 102"/>
          <p:cNvGrpSpPr/>
          <p:nvPr/>
        </p:nvGrpSpPr>
        <p:grpSpPr bwMode="auto">
          <a:xfrm>
            <a:off x="1463846" y="1614361"/>
            <a:ext cx="8022370" cy="669754"/>
            <a:chOff x="6298049" y="1397569"/>
            <a:chExt cx="4842391" cy="712882"/>
          </a:xfrm>
        </p:grpSpPr>
        <p:sp>
          <p:nvSpPr>
            <p:cNvPr id="104" name="文本框 20"/>
            <p:cNvSpPr txBox="1">
              <a:spLocks noChangeArrowheads="1"/>
            </p:cNvSpPr>
            <p:nvPr/>
          </p:nvSpPr>
          <p:spPr bwMode="auto">
            <a:xfrm>
              <a:off x="6691368" y="1529104"/>
              <a:ext cx="3768587" cy="491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defRPr/>
              </a:pPr>
              <a:r>
                <a:rPr lang="zh-CN" altLang="en-US" sz="2400" b="1" dirty="0" smtClean="0">
                  <a:solidFill>
                    <a:schemeClr val="accent5"/>
                  </a:solidFill>
                  <a:latin typeface="Arial" panose="020B0604020202020204" pitchFamily="34" charset="0"/>
                </a:rPr>
                <a:t>课题研究背景及意义</a:t>
              </a:r>
              <a:endParaRPr lang="en-US" altLang="zh-CN" sz="2400" b="1" dirty="0">
                <a:solidFill>
                  <a:schemeClr val="accent5"/>
                </a:solidFill>
                <a:latin typeface="Arial" panose="020B0604020202020204" pitchFamily="34" charset="0"/>
              </a:endParaRPr>
            </a:p>
          </p:txBody>
        </p:sp>
        <p:sp>
          <p:nvSpPr>
            <p:cNvPr id="105" name="矩形 104"/>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06" name="组合 68"/>
            <p:cNvGrpSpPr/>
            <p:nvPr/>
          </p:nvGrpSpPr>
          <p:grpSpPr bwMode="auto">
            <a:xfrm>
              <a:off x="6298049" y="1397569"/>
              <a:ext cx="919239" cy="712882"/>
              <a:chOff x="6191369" y="1397569"/>
              <a:chExt cx="919239" cy="712882"/>
            </a:xfrm>
          </p:grpSpPr>
          <p:sp>
            <p:nvSpPr>
              <p:cNvPr id="107" name="矩形 106"/>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8" name="文本框 18"/>
              <p:cNvSpPr txBox="1">
                <a:spLocks noChangeArrowheads="1"/>
              </p:cNvSpPr>
              <p:nvPr/>
            </p:nvSpPr>
            <p:spPr bwMode="auto">
              <a:xfrm>
                <a:off x="6191369" y="1397569"/>
                <a:ext cx="919239" cy="655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200" dirty="0" smtClean="0">
                    <a:solidFill>
                      <a:srgbClr val="FFC000"/>
                    </a:solidFill>
                    <a:latin typeface="Impact" panose="020B0806030902050204" pitchFamily="34" charset="0"/>
                  </a:rPr>
                  <a:t>01</a:t>
                </a:r>
                <a:endParaRPr lang="zh-CN" altLang="en-US" sz="3200" dirty="0">
                  <a:solidFill>
                    <a:srgbClr val="FFC000"/>
                  </a:solidFill>
                  <a:latin typeface="Impact" panose="020B0806030902050204" pitchFamily="34" charset="0"/>
                </a:endParaRPr>
              </a:p>
            </p:txBody>
          </p:sp>
        </p:grpSp>
      </p:grpSp>
    </p:spTree>
  </p:cSld>
  <p:clrMapOvr>
    <a:masterClrMapping/>
  </p:clrMapOvr>
  <p:transition spd="slow" advTm="2073">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2968283" y="254000"/>
            <a:ext cx="9223717"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Rectangle 2"/>
          <p:cNvSpPr>
            <a:spLocks noChangeArrowheads="1"/>
          </p:cNvSpPr>
          <p:nvPr/>
        </p:nvSpPr>
        <p:spPr bwMode="auto">
          <a:xfrm>
            <a:off x="2347414" y="812006"/>
            <a:ext cx="1660088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pic>
        <p:nvPicPr>
          <p:cNvPr id="18" name="Picture 2" descr="标志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84581" y="6140450"/>
            <a:ext cx="738187"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2" name="矩形 21"/>
          <p:cNvSpPr/>
          <p:nvPr/>
        </p:nvSpPr>
        <p:spPr>
          <a:xfrm>
            <a:off x="2176727" y="3298542"/>
            <a:ext cx="1733167" cy="1015663"/>
          </a:xfrm>
          <a:prstGeom prst="rect">
            <a:avLst/>
          </a:prstGeom>
        </p:spPr>
        <p:txBody>
          <a:bodyPr wrap="none">
            <a:spAutoFit/>
          </a:bodyPr>
          <a:lstStyle/>
          <a:p>
            <a:pPr algn="ctr"/>
            <a:r>
              <a:rPr lang="zh-CN" altLang="zh-CN" sz="2000" b="1" dirty="0">
                <a:solidFill>
                  <a:schemeClr val="bg1"/>
                </a:solidFill>
              </a:rPr>
              <a:t>基于</a:t>
            </a:r>
            <a:r>
              <a:rPr lang="zh-CN" altLang="en-US" sz="2000" b="1" dirty="0" smtClean="0">
                <a:solidFill>
                  <a:schemeClr val="bg1"/>
                </a:solidFill>
              </a:rPr>
              <a:t>自由能与</a:t>
            </a:r>
            <a:endParaRPr lang="en-US" altLang="zh-CN" sz="2000" b="1" dirty="0" smtClean="0">
              <a:solidFill>
                <a:schemeClr val="bg1"/>
              </a:solidFill>
            </a:endParaRPr>
          </a:p>
          <a:p>
            <a:pPr algn="ctr"/>
            <a:r>
              <a:rPr lang="en-US" altLang="zh-CN" sz="2000" b="1" dirty="0" smtClean="0">
                <a:solidFill>
                  <a:schemeClr val="bg1"/>
                </a:solidFill>
              </a:rPr>
              <a:t>ClassRBM</a:t>
            </a:r>
            <a:r>
              <a:rPr lang="zh-CN" altLang="en-US" sz="2000" b="1" dirty="0" smtClean="0">
                <a:solidFill>
                  <a:schemeClr val="bg1"/>
                </a:solidFill>
              </a:rPr>
              <a:t>的</a:t>
            </a:r>
            <a:endParaRPr lang="en-US" altLang="zh-CN" sz="2000" b="1" dirty="0" smtClean="0">
              <a:solidFill>
                <a:schemeClr val="bg1"/>
              </a:solidFill>
            </a:endParaRPr>
          </a:p>
          <a:p>
            <a:pPr algn="ctr"/>
            <a:r>
              <a:rPr lang="zh-CN" altLang="en-US" sz="2000" b="1" dirty="0" smtClean="0">
                <a:solidFill>
                  <a:schemeClr val="bg1"/>
                </a:solidFill>
              </a:rPr>
              <a:t>记忆</a:t>
            </a:r>
            <a:r>
              <a:rPr lang="zh-CN" altLang="en-US" sz="2000" b="1" dirty="0">
                <a:solidFill>
                  <a:schemeClr val="bg1"/>
                </a:solidFill>
              </a:rPr>
              <a:t>模型</a:t>
            </a:r>
          </a:p>
        </p:txBody>
      </p:sp>
      <p:sp>
        <p:nvSpPr>
          <p:cNvPr id="24" name="文本框 3"/>
          <p:cNvSpPr txBox="1">
            <a:spLocks noChangeArrowheads="1"/>
          </p:cNvSpPr>
          <p:nvPr/>
        </p:nvSpPr>
        <p:spPr bwMode="auto">
          <a:xfrm>
            <a:off x="-141412" y="135308"/>
            <a:ext cx="39975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b="1" dirty="0" smtClean="0">
                <a:solidFill>
                  <a:srgbClr val="044875"/>
                </a:solidFill>
                <a:latin typeface="微软雅黑" panose="020B0503020204020204" pitchFamily="34" charset="-122"/>
                <a:ea typeface="微软雅黑" panose="020B0503020204020204" pitchFamily="34" charset="-122"/>
              </a:rPr>
              <a:t>可行性分析</a:t>
            </a:r>
            <a:endParaRPr lang="zh-CN" altLang="en-US" b="1" dirty="0">
              <a:solidFill>
                <a:srgbClr val="044875"/>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4690" y="853830"/>
            <a:ext cx="6096000" cy="2448608"/>
            <a:chOff x="-186191" y="2465644"/>
            <a:chExt cx="6096000" cy="2144732"/>
          </a:xfrm>
        </p:grpSpPr>
        <p:grpSp>
          <p:nvGrpSpPr>
            <p:cNvPr id="11" name="组合 10"/>
            <p:cNvGrpSpPr/>
            <p:nvPr/>
          </p:nvGrpSpPr>
          <p:grpSpPr>
            <a:xfrm>
              <a:off x="831611" y="2465644"/>
              <a:ext cx="3923308" cy="2144731"/>
              <a:chOff x="831611" y="2465644"/>
              <a:chExt cx="3923308" cy="2144731"/>
            </a:xfrm>
          </p:grpSpPr>
          <p:grpSp>
            <p:nvGrpSpPr>
              <p:cNvPr id="13" name="组合 12"/>
              <p:cNvGrpSpPr/>
              <p:nvPr/>
            </p:nvGrpSpPr>
            <p:grpSpPr>
              <a:xfrm>
                <a:off x="831611" y="2465644"/>
                <a:ext cx="3923308" cy="1667687"/>
                <a:chOff x="3011292" y="2761006"/>
                <a:chExt cx="3923308" cy="1667687"/>
              </a:xfrm>
            </p:grpSpPr>
            <p:sp>
              <p:nvSpPr>
                <p:cNvPr id="17" name="矩形 16"/>
                <p:cNvSpPr/>
                <p:nvPr/>
              </p:nvSpPr>
              <p:spPr>
                <a:xfrm>
                  <a:off x="3172831" y="2816663"/>
                  <a:ext cx="37440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9" name="文本框 18"/>
                    <p:cNvSpPr txBox="1"/>
                    <p:nvPr/>
                  </p:nvSpPr>
                  <p:spPr>
                    <a:xfrm>
                      <a:off x="3386401" y="2761006"/>
                      <a:ext cx="3445327" cy="50080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100" i="1" smtClean="0">
                                    <a:latin typeface="Cambria Math" panose="02040503050406030204" pitchFamily="18" charset="0"/>
                                  </a:rPr>
                                </m:ctrlPr>
                              </m:sSubPr>
                              <m:e>
                                <m:r>
                                  <m:rPr>
                                    <m:sty m:val="p"/>
                                  </m:rPr>
                                  <a:rPr lang="en-US" altLang="zh-CN" sz="1100" i="1">
                                    <a:latin typeface="Cambria Math" panose="02040503050406030204" pitchFamily="18" charset="0"/>
                                  </a:rPr>
                                  <m:t>g</m:t>
                                </m:r>
                              </m:e>
                              <m:sub>
                                <m:r>
                                  <a:rPr lang="zh-CN" altLang="en-US" sz="1100" i="1">
                                    <a:latin typeface="Cambria Math" panose="02040503050406030204" pitchFamily="18" charset="0"/>
                                  </a:rPr>
                                  <m:t>𝜃</m:t>
                                </m:r>
                              </m:sub>
                            </m:sSub>
                            <m:d>
                              <m:dPr>
                                <m:ctrlPr>
                                  <a:rPr lang="en-US" altLang="zh-CN" sz="1100" i="1">
                                    <a:latin typeface="Cambria Math" panose="02040503050406030204" pitchFamily="18" charset="0"/>
                                  </a:rPr>
                                </m:ctrlPr>
                              </m:dPr>
                              <m:e>
                                <m:r>
                                  <a:rPr lang="en-US" altLang="zh-CN" sz="1100" b="0" i="1" smtClean="0">
                                    <a:latin typeface="Cambria Math" panose="02040503050406030204" pitchFamily="18" charset="0"/>
                                  </a:rPr>
                                  <m:t>𝐻</m:t>
                                </m:r>
                              </m:e>
                            </m:d>
                            <m:r>
                              <a:rPr lang="en-US" altLang="zh-CN" sz="1100" i="1">
                                <a:latin typeface="Cambria Math" panose="02040503050406030204" pitchFamily="18" charset="0"/>
                                <a:ea typeface="Cambria Math" panose="02040503050406030204" pitchFamily="18" charset="0"/>
                              </a:rPr>
                              <m:t>∗</m:t>
                            </m:r>
                            <m:r>
                              <a:rPr lang="en-US" altLang="zh-CN" sz="1100" i="1">
                                <a:latin typeface="Cambria Math" panose="02040503050406030204" pitchFamily="18" charset="0"/>
                                <a:ea typeface="Cambria Math" panose="02040503050406030204" pitchFamily="18" charset="0"/>
                              </a:rPr>
                              <m:t>𝑋</m:t>
                            </m:r>
                            <m:r>
                              <a:rPr lang="en-US" altLang="zh-CN" sz="1100" i="1">
                                <a:latin typeface="Cambria Math" panose="02040503050406030204" pitchFamily="18" charset="0"/>
                                <a:ea typeface="Cambria Math" panose="02040503050406030204" pitchFamily="18" charset="0"/>
                              </a:rPr>
                              <m:t>=</m:t>
                            </m:r>
                            <m:nary>
                              <m:naryPr>
                                <m:chr m:val="∑"/>
                                <m:ctrlPr>
                                  <a:rPr lang="en-US" altLang="zh-CN" sz="1100" i="1">
                                    <a:latin typeface="Cambria Math" panose="02040503050406030204" pitchFamily="18" charset="0"/>
                                  </a:rPr>
                                </m:ctrlPr>
                              </m:naryPr>
                              <m:sub>
                                <m:r>
                                  <m:rPr>
                                    <m:brk m:alnAt="23"/>
                                  </m:rPr>
                                  <a:rPr lang="en-US" altLang="zh-CN" sz="1100" i="1">
                                    <a:latin typeface="Cambria Math" panose="02040503050406030204" pitchFamily="18" charset="0"/>
                                  </a:rPr>
                                  <m:t>𝑘</m:t>
                                </m:r>
                                <m:r>
                                  <a:rPr lang="en-US" altLang="zh-CN" sz="1100" i="1">
                                    <a:latin typeface="Cambria Math" panose="02040503050406030204" pitchFamily="18" charset="0"/>
                                  </a:rPr>
                                  <m:t>=1</m:t>
                                </m:r>
                              </m:sub>
                              <m:sup>
                                <m:r>
                                  <a:rPr lang="en-US" altLang="zh-CN" sz="1100" i="1">
                                    <a:latin typeface="Cambria Math" panose="02040503050406030204" pitchFamily="18" charset="0"/>
                                  </a:rPr>
                                  <m:t>𝑘</m:t>
                                </m:r>
                              </m:sup>
                              <m:e>
                                <m:sSub>
                                  <m:sSubPr>
                                    <m:ctrlPr>
                                      <a:rPr lang="en-US" altLang="zh-CN" sz="1100" i="1">
                                        <a:latin typeface="Cambria Math" panose="02040503050406030204" pitchFamily="18" charset="0"/>
                                      </a:rPr>
                                    </m:ctrlPr>
                                  </m:sSubPr>
                                  <m:e>
                                    <m:r>
                                      <a:rPr lang="zh-CN" altLang="en-US" sz="1100" i="1">
                                        <a:latin typeface="Cambria Math" panose="02040503050406030204" pitchFamily="18" charset="0"/>
                                      </a:rPr>
                                      <m:t>𝜃</m:t>
                                    </m:r>
                                  </m:e>
                                  <m:sub>
                                    <m:r>
                                      <a:rPr lang="en-US" altLang="zh-CN" sz="1100" i="1">
                                        <a:latin typeface="Cambria Math" panose="02040503050406030204" pitchFamily="18" charset="0"/>
                                      </a:rPr>
                                      <m:t>𝑘</m:t>
                                    </m:r>
                                  </m:sub>
                                </m:sSub>
                                <m:sSub>
                                  <m:sSubPr>
                                    <m:ctrlPr>
                                      <a:rPr lang="en-US" altLang="zh-CN" sz="1100" i="1">
                                        <a:latin typeface="Cambria Math" panose="02040503050406030204" pitchFamily="18" charset="0"/>
                                      </a:rPr>
                                    </m:ctrlPr>
                                  </m:sSubPr>
                                  <m:e>
                                    <m:r>
                                      <a:rPr lang="en-US" altLang="zh-CN" sz="1100" i="1">
                                        <a:latin typeface="Cambria Math" panose="02040503050406030204" pitchFamily="18" charset="0"/>
                                      </a:rPr>
                                      <m:t>𝑇</m:t>
                                    </m:r>
                                  </m:e>
                                  <m:sub>
                                    <m:r>
                                      <a:rPr lang="en-US" altLang="zh-CN" sz="1100" i="1">
                                        <a:latin typeface="Cambria Math" panose="02040503050406030204" pitchFamily="18" charset="0"/>
                                      </a:rPr>
                                      <m:t>𝑘</m:t>
                                    </m:r>
                                  </m:sub>
                                </m:sSub>
                                <m:d>
                                  <m:dPr>
                                    <m:ctrlPr>
                                      <a:rPr lang="en-US" altLang="zh-CN" sz="1100" i="1">
                                        <a:latin typeface="Cambria Math" panose="02040503050406030204" pitchFamily="18" charset="0"/>
                                      </a:rPr>
                                    </m:ctrlPr>
                                  </m:dPr>
                                  <m:e>
                                    <m:acc>
                                      <m:accPr>
                                        <m:chr m:val="̃"/>
                                        <m:ctrlPr>
                                          <a:rPr lang="en-US" altLang="zh-CN" sz="1100" i="1" smtClean="0">
                                            <a:latin typeface="Cambria Math" panose="02040503050406030204" pitchFamily="18" charset="0"/>
                                          </a:rPr>
                                        </m:ctrlPr>
                                      </m:accPr>
                                      <m:e>
                                        <m:r>
                                          <a:rPr lang="en-US" altLang="zh-CN" sz="1100" i="1" smtClean="0">
                                            <a:latin typeface="Cambria Math" panose="02040503050406030204" pitchFamily="18" charset="0"/>
                                          </a:rPr>
                                          <m:t>𝐻</m:t>
                                        </m:r>
                                      </m:e>
                                    </m:acc>
                                  </m:e>
                                </m:d>
                                <m:r>
                                  <m:rPr>
                                    <m:nor/>
                                  </m:rPr>
                                  <a:rPr lang="en-US" altLang="zh-CN" sz="1100">
                                    <a:latin typeface="Cambria Math" panose="02040503050406030204" pitchFamily="18" charset="0"/>
                                  </a:rPr>
                                  <m:t>X</m:t>
                                </m:r>
                                <m:r>
                                  <m:rPr>
                                    <m:nor/>
                                  </m:rPr>
                                  <a:rPr lang="en-US" altLang="zh-CN" sz="1100" dirty="0"/>
                                  <m:t> </m:t>
                                </m:r>
                              </m:e>
                            </m:nary>
                          </m:oMath>
                        </m:oMathPara>
                      </a14:m>
                      <a:endParaRPr lang="zh-CN" altLang="en-US" sz="1100" dirty="0"/>
                    </a:p>
                  </p:txBody>
                </p:sp>
              </mc:Choice>
              <mc:Fallback xmlns="">
                <p:sp>
                  <p:nvSpPr>
                    <p:cNvPr id="9" name="文本框 8"/>
                    <p:cNvSpPr txBox="1">
                      <a:spLocks noRot="1" noChangeAspect="1" noMove="1" noResize="1" noEditPoints="1" noAdjustHandles="1" noChangeArrowheads="1" noChangeShapeType="1" noTextEdit="1"/>
                    </p:cNvSpPr>
                    <p:nvPr/>
                  </p:nvSpPr>
                  <p:spPr>
                    <a:xfrm>
                      <a:off x="3386401" y="2761006"/>
                      <a:ext cx="3445327" cy="500804"/>
                    </a:xfrm>
                    <a:prstGeom prst="rect">
                      <a:avLst/>
                    </a:prstGeom>
                    <a:blipFill rotWithShape="0">
                      <a:blip r:embed="rId4"/>
                      <a:stretch>
                        <a:fillRect t="-89247" b="-143011"/>
                      </a:stretch>
                    </a:blipFill>
                  </p:spPr>
                  <p:txBody>
                    <a:bodyPr/>
                    <a:lstStyle/>
                    <a:p>
                      <a:r>
                        <a:rPr lang="zh-CN" altLang="en-US">
                          <a:noFill/>
                        </a:rPr>
                        <a:t> </a:t>
                      </a:r>
                    </a:p>
                  </p:txBody>
                </p:sp>
              </mc:Fallback>
            </mc:AlternateContent>
            <p:sp>
              <p:nvSpPr>
                <p:cNvPr id="20" name="矩形 19"/>
                <p:cNvSpPr/>
                <p:nvPr/>
              </p:nvSpPr>
              <p:spPr>
                <a:xfrm>
                  <a:off x="3169490" y="3588448"/>
                  <a:ext cx="37440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箭头连接符 20"/>
                <p:cNvCxnSpPr/>
                <p:nvPr/>
              </p:nvCxnSpPr>
              <p:spPr>
                <a:xfrm>
                  <a:off x="4844966" y="3256593"/>
                  <a:ext cx="2994" cy="3411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文本框 20"/>
                    <p:cNvSpPr txBox="1"/>
                    <p:nvPr/>
                  </p:nvSpPr>
                  <p:spPr>
                    <a:xfrm>
                      <a:off x="3011292" y="3638464"/>
                      <a:ext cx="3923308" cy="307098"/>
                    </a:xfrm>
                    <a:prstGeom prst="rect">
                      <a:avLst/>
                    </a:prstGeom>
                    <a:noFill/>
                  </p:spPr>
                  <p:txBody>
                    <a:bodyPr wrap="square" rtlCol="0">
                      <a:spAutoFit/>
                    </a:bodyPr>
                    <a:lstStyle/>
                    <a:p>
                      <a:pPr algn="ctr"/>
                      <a14:m>
                        <m:oMath xmlns:m="http://schemas.openxmlformats.org/officeDocument/2006/math">
                          <m:sSub>
                            <m:sSubPr>
                              <m:ctrlPr>
                                <a:rPr lang="en-US" altLang="zh-CN" sz="1100" i="1" smtClean="0">
                                  <a:latin typeface="Cambria Math" panose="02040503050406030204" pitchFamily="18" charset="0"/>
                                </a:rPr>
                              </m:ctrlPr>
                            </m:sSubPr>
                            <m:e>
                              <m:r>
                                <m:rPr>
                                  <m:sty m:val="p"/>
                                </m:rPr>
                                <a:rPr lang="en-US" altLang="zh-CN" sz="1100" i="1">
                                  <a:latin typeface="Cambria Math" panose="02040503050406030204" pitchFamily="18" charset="0"/>
                                </a:rPr>
                                <m:t>g</m:t>
                              </m:r>
                            </m:e>
                            <m:sub>
                              <m:r>
                                <a:rPr lang="zh-CN" altLang="en-US" sz="1100" i="1">
                                  <a:latin typeface="Cambria Math" panose="02040503050406030204" pitchFamily="18" charset="0"/>
                                </a:rPr>
                                <m:t>𝜃</m:t>
                              </m:r>
                            </m:sub>
                          </m:sSub>
                          <m:d>
                            <m:dPr>
                              <m:ctrlPr>
                                <a:rPr lang="en-US" altLang="zh-CN" sz="1100" i="1">
                                  <a:latin typeface="Cambria Math" panose="02040503050406030204" pitchFamily="18" charset="0"/>
                                </a:rPr>
                              </m:ctrlPr>
                            </m:dPr>
                            <m:e>
                              <m:r>
                                <a:rPr lang="en-US" altLang="zh-CN" sz="1100" b="0" i="1" smtClean="0">
                                  <a:latin typeface="Cambria Math" panose="02040503050406030204" pitchFamily="18" charset="0"/>
                                </a:rPr>
                                <m:t>𝐻</m:t>
                              </m:r>
                            </m:e>
                          </m:d>
                          <m:r>
                            <a:rPr lang="en-US" altLang="zh-CN" sz="1100" i="1">
                              <a:latin typeface="Cambria Math" panose="02040503050406030204" pitchFamily="18" charset="0"/>
                              <a:ea typeface="Cambria Math" panose="02040503050406030204" pitchFamily="18" charset="0"/>
                            </a:rPr>
                            <m:t>∗</m:t>
                          </m:r>
                          <m:r>
                            <a:rPr lang="en-US" altLang="zh-CN" sz="1100" i="1">
                              <a:latin typeface="Cambria Math" panose="02040503050406030204" pitchFamily="18" charset="0"/>
                              <a:ea typeface="Cambria Math" panose="02040503050406030204" pitchFamily="18" charset="0"/>
                            </a:rPr>
                            <m:t>𝑋</m:t>
                          </m:r>
                        </m:oMath>
                      </a14:m>
                      <a:r>
                        <a:rPr lang="en-US" altLang="zh-CN" sz="1100" dirty="0"/>
                        <a:t>= </a:t>
                      </a:r>
                      <a14:m>
                        <m:oMath xmlns:m="http://schemas.openxmlformats.org/officeDocument/2006/math">
                          <m:sSub>
                            <m:sSubPr>
                              <m:ctrlPr>
                                <a:rPr lang="en-US" altLang="zh-CN" sz="1100" i="1">
                                  <a:latin typeface="Cambria Math" panose="02040503050406030204" pitchFamily="18" charset="0"/>
                                </a:rPr>
                              </m:ctrlPr>
                            </m:sSubPr>
                            <m:e>
                              <m:r>
                                <a:rPr lang="zh-CN" altLang="en-US" sz="1100" i="1">
                                  <a:latin typeface="Cambria Math" panose="02040503050406030204" pitchFamily="18" charset="0"/>
                                </a:rPr>
                                <m:t>𝜃</m:t>
                              </m:r>
                            </m:e>
                            <m:sub>
                              <m:r>
                                <a:rPr lang="en-US" altLang="zh-CN" sz="1100" i="1">
                                  <a:latin typeface="Cambria Math" panose="02040503050406030204" pitchFamily="18" charset="0"/>
                                </a:rPr>
                                <m:t>0</m:t>
                              </m:r>
                            </m:sub>
                          </m:sSub>
                          <m:r>
                            <a:rPr lang="en-US" altLang="zh-CN" sz="1100" i="1">
                              <a:latin typeface="Cambria Math" panose="02040503050406030204" pitchFamily="18" charset="0"/>
                            </a:rPr>
                            <m:t>𝑋</m:t>
                          </m:r>
                          <m:r>
                            <a:rPr lang="en-US" altLang="zh-CN" sz="1100" i="1">
                              <a:latin typeface="Cambria Math" panose="02040503050406030204" pitchFamily="18" charset="0"/>
                            </a:rPr>
                            <m:t>+</m:t>
                          </m:r>
                          <m:sSub>
                            <m:sSubPr>
                              <m:ctrlPr>
                                <a:rPr lang="en-US" altLang="zh-CN" sz="1100" i="1">
                                  <a:latin typeface="Cambria Math" panose="02040503050406030204" pitchFamily="18" charset="0"/>
                                </a:rPr>
                              </m:ctrlPr>
                            </m:sSubPr>
                            <m:e>
                              <m:r>
                                <a:rPr lang="zh-CN" altLang="en-US" sz="1100" i="1">
                                  <a:latin typeface="Cambria Math" panose="02040503050406030204" pitchFamily="18" charset="0"/>
                                </a:rPr>
                                <m:t>𝜃</m:t>
                              </m:r>
                            </m:e>
                            <m:sub>
                              <m:r>
                                <a:rPr lang="en-US" altLang="zh-CN" sz="1100" i="1">
                                  <a:latin typeface="Cambria Math" panose="02040503050406030204" pitchFamily="18" charset="0"/>
                                </a:rPr>
                                <m:t>1</m:t>
                              </m:r>
                            </m:sub>
                          </m:sSub>
                          <m:r>
                            <a:rPr lang="en-US" altLang="zh-CN" sz="1100" i="1">
                              <a:latin typeface="Cambria Math" panose="02040503050406030204" pitchFamily="18" charset="0"/>
                            </a:rPr>
                            <m:t>(</m:t>
                          </m:r>
                          <m:f>
                            <m:fPr>
                              <m:ctrlPr>
                                <a:rPr lang="en-US" altLang="zh-CN" sz="1100" i="1" dirty="0">
                                  <a:latin typeface="Cambria Math" panose="02040503050406030204" pitchFamily="18" charset="0"/>
                                </a:rPr>
                              </m:ctrlPr>
                            </m:fPr>
                            <m:num>
                              <m:r>
                                <a:rPr lang="en-US" altLang="zh-CN" sz="1100" i="1" dirty="0">
                                  <a:latin typeface="Cambria Math" panose="02040503050406030204" pitchFamily="18" charset="0"/>
                                </a:rPr>
                                <m:t>2</m:t>
                              </m:r>
                            </m:num>
                            <m:den>
                              <m:sSub>
                                <m:sSubPr>
                                  <m:ctrlPr>
                                    <a:rPr lang="en-US" altLang="zh-CN" sz="1100" i="1" dirty="0">
                                      <a:latin typeface="Cambria Math" panose="02040503050406030204" pitchFamily="18" charset="0"/>
                                    </a:rPr>
                                  </m:ctrlPr>
                                </m:sSubPr>
                                <m:e>
                                  <m:r>
                                    <a:rPr lang="el-GR" altLang="zh-CN" sz="1100" i="1" dirty="0">
                                      <a:latin typeface="Cambria Math" panose="02040503050406030204" pitchFamily="18" charset="0"/>
                                    </a:rPr>
                                    <m:t>𝜆</m:t>
                                  </m:r>
                                </m:e>
                                <m:sub>
                                  <m:r>
                                    <m:rPr>
                                      <m:sty m:val="p"/>
                                    </m:rPr>
                                    <a:rPr lang="en-US" altLang="zh-CN" sz="1100" i="1" dirty="0">
                                      <a:latin typeface="Cambria Math" panose="02040503050406030204" pitchFamily="18" charset="0"/>
                                    </a:rPr>
                                    <m:t>max</m:t>
                                  </m:r>
                                </m:sub>
                              </m:sSub>
                            </m:den>
                          </m:f>
                          <m:r>
                            <a:rPr lang="en-US" altLang="zh-CN" sz="1100" i="1" smtClean="0">
                              <a:latin typeface="Cambria Math" panose="02040503050406030204" pitchFamily="18" charset="0"/>
                            </a:rPr>
                            <m:t>𝐻</m:t>
                          </m:r>
                          <m:r>
                            <a:rPr lang="en-US" altLang="zh-CN" sz="1100" i="1">
                              <a:latin typeface="Cambria Math" panose="02040503050406030204" pitchFamily="18" charset="0"/>
                            </a:rPr>
                            <m:t>−</m:t>
                          </m:r>
                          <m:sSub>
                            <m:sSubPr>
                              <m:ctrlPr>
                                <a:rPr lang="en-US" altLang="zh-CN" sz="1100" i="1">
                                  <a:latin typeface="Cambria Math" panose="02040503050406030204" pitchFamily="18" charset="0"/>
                                </a:rPr>
                              </m:ctrlPr>
                            </m:sSubPr>
                            <m:e>
                              <m:r>
                                <a:rPr lang="en-US" altLang="zh-CN" sz="1100" i="1">
                                  <a:latin typeface="Cambria Math" panose="02040503050406030204" pitchFamily="18" charset="0"/>
                                </a:rPr>
                                <m:t>𝐼</m:t>
                              </m:r>
                            </m:e>
                            <m:sub>
                              <m:r>
                                <a:rPr lang="en-US" altLang="zh-CN" sz="1100" i="1">
                                  <a:latin typeface="Cambria Math" panose="02040503050406030204" pitchFamily="18" charset="0"/>
                                </a:rPr>
                                <m:t>𝑁</m:t>
                              </m:r>
                            </m:sub>
                          </m:sSub>
                          <m:r>
                            <a:rPr lang="en-US" altLang="zh-CN" sz="1100" i="1">
                              <a:latin typeface="Cambria Math" panose="02040503050406030204" pitchFamily="18" charset="0"/>
                            </a:rPr>
                            <m:t>)</m:t>
                          </m:r>
                        </m:oMath>
                      </a14:m>
                      <a:r>
                        <a:rPr lang="en-US" altLang="zh-CN" sz="1100" dirty="0" smtClean="0"/>
                        <a:t>X</a:t>
                      </a:r>
                      <a:endParaRPr lang="zh-CN" altLang="en-US" sz="1100" dirty="0"/>
                    </a:p>
                  </p:txBody>
                </p:sp>
              </mc:Choice>
              <mc:Fallback xmlns="">
                <p:sp>
                  <p:nvSpPr>
                    <p:cNvPr id="12" name="文本框 20"/>
                    <p:cNvSpPr txBox="1">
                      <a:spLocks noRot="1" noChangeAspect="1" noMove="1" noResize="1" noEditPoints="1" noAdjustHandles="1" noChangeArrowheads="1" noChangeShapeType="1" noTextEdit="1"/>
                    </p:cNvSpPr>
                    <p:nvPr/>
                  </p:nvSpPr>
                  <p:spPr>
                    <a:xfrm>
                      <a:off x="3011292" y="3638464"/>
                      <a:ext cx="3923308" cy="307098"/>
                    </a:xfrm>
                    <a:prstGeom prst="rect">
                      <a:avLst/>
                    </a:prstGeom>
                    <a:blipFill rotWithShape="0">
                      <a:blip r:embed="rId5"/>
                      <a:stretch>
                        <a:fillRect/>
                      </a:stretch>
                    </a:blipFill>
                  </p:spPr>
                  <p:txBody>
                    <a:bodyPr/>
                    <a:lstStyle/>
                    <a:p>
                      <a:r>
                        <a:rPr lang="zh-CN" altLang="en-US">
                          <a:noFill/>
                        </a:rPr>
                        <a:t> </a:t>
                      </a:r>
                    </a:p>
                  </p:txBody>
                </p:sp>
              </mc:Fallback>
            </mc:AlternateContent>
            <p:cxnSp>
              <p:nvCxnSpPr>
                <p:cNvPr id="25" name="直接箭头连接符 24"/>
                <p:cNvCxnSpPr/>
                <p:nvPr/>
              </p:nvCxnSpPr>
              <p:spPr>
                <a:xfrm flipH="1">
                  <a:off x="4865369" y="4034798"/>
                  <a:ext cx="2" cy="3938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矩形 13"/>
              <p:cNvSpPr/>
              <p:nvPr/>
            </p:nvSpPr>
            <p:spPr>
              <a:xfrm>
                <a:off x="989809" y="4128576"/>
                <a:ext cx="3744000" cy="4817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12" name="矩形 11"/>
                <p:cNvSpPr/>
                <p:nvPr/>
              </p:nvSpPr>
              <p:spPr>
                <a:xfrm>
                  <a:off x="-186191" y="4199545"/>
                  <a:ext cx="6096000" cy="410831"/>
                </a:xfrm>
                <a:prstGeom prst="rect">
                  <a:avLst/>
                </a:prstGeom>
              </p:spPr>
              <p:txBody>
                <a:bodyPr>
                  <a:spAutoFit/>
                </a:bodyPr>
                <a:lstStyle/>
                <a:p>
                  <a:pPr algn="ctr"/>
                  <a14:m>
                    <m:oMathPara xmlns:m="http://schemas.openxmlformats.org/officeDocument/2006/math">
                      <m:oMathParaPr>
                        <m:jc m:val="centerGroup"/>
                      </m:oMathParaPr>
                      <m:oMath xmlns:m="http://schemas.openxmlformats.org/officeDocument/2006/math">
                        <m:sSub>
                          <m:sSubPr>
                            <m:ctrlPr>
                              <a:rPr lang="zh-CN" altLang="zh-CN" sz="1100" i="1" smtClean="0">
                                <a:solidFill>
                                  <a:schemeClr val="tx1"/>
                                </a:solidFill>
                                <a:latin typeface="Cambria Math" panose="02040503050406030204" pitchFamily="18" charset="0"/>
                              </a:rPr>
                            </m:ctrlPr>
                          </m:sSubPr>
                          <m:e>
                            <m:r>
                              <a:rPr lang="en-AU" altLang="zh-CN" sz="1100" i="1">
                                <a:solidFill>
                                  <a:schemeClr val="tx1"/>
                                </a:solidFill>
                                <a:latin typeface="Cambria Math" panose="02040503050406030204" pitchFamily="18" charset="0"/>
                                <a:ea typeface="Cambria Math" panose="02040503050406030204" pitchFamily="18" charset="0"/>
                              </a:rPr>
                              <m:t> </m:t>
                            </m:r>
                            <m:r>
                              <a:rPr lang="en-AU" altLang="zh-CN" sz="1100" i="1">
                                <a:solidFill>
                                  <a:schemeClr val="tx1"/>
                                </a:solidFill>
                                <a:latin typeface="Cambria Math" panose="02040503050406030204" pitchFamily="18" charset="0"/>
                                <a:ea typeface="Cambria Math" panose="02040503050406030204" pitchFamily="18" charset="0"/>
                              </a:rPr>
                              <m:t>𝑍</m:t>
                            </m:r>
                            <m:r>
                              <a:rPr lang="en-AU" altLang="zh-CN" sz="1100" i="1">
                                <a:solidFill>
                                  <a:schemeClr val="tx1"/>
                                </a:solidFill>
                                <a:latin typeface="Cambria Math" panose="02040503050406030204" pitchFamily="18" charset="0"/>
                                <a:ea typeface="Cambria Math" panose="02040503050406030204" pitchFamily="18" charset="0"/>
                              </a:rPr>
                              <m:t>=  </m:t>
                            </m:r>
                            <m:r>
                              <a:rPr lang="en-AU" altLang="zh-CN" sz="1100" i="1">
                                <a:solidFill>
                                  <a:schemeClr val="tx1"/>
                                </a:solidFill>
                                <a:latin typeface="Cambria Math" panose="02040503050406030204" pitchFamily="18" charset="0"/>
                                <a:ea typeface="Cambria Math" panose="02040503050406030204" pitchFamily="18" charset="0"/>
                              </a:rPr>
                              <m:t>𝑔</m:t>
                            </m:r>
                          </m:e>
                          <m:sub>
                            <m:r>
                              <a:rPr lang="en-AU" altLang="zh-CN" sz="1100" i="1">
                                <a:solidFill>
                                  <a:schemeClr val="tx1"/>
                                </a:solidFill>
                                <a:latin typeface="Cambria Math" panose="02040503050406030204" pitchFamily="18" charset="0"/>
                                <a:ea typeface="Cambria Math" panose="02040503050406030204" pitchFamily="18" charset="0"/>
                              </a:rPr>
                              <m:t>𝜃</m:t>
                            </m:r>
                          </m:sub>
                        </m:sSub>
                        <m:d>
                          <m:dPr>
                            <m:ctrlPr>
                              <a:rPr lang="zh-CN" altLang="zh-CN" sz="1100" i="1">
                                <a:solidFill>
                                  <a:schemeClr val="tx1"/>
                                </a:solidFill>
                                <a:latin typeface="Cambria Math" panose="02040503050406030204" pitchFamily="18" charset="0"/>
                              </a:rPr>
                            </m:ctrlPr>
                          </m:dPr>
                          <m:e>
                            <m:r>
                              <a:rPr lang="en-US" altLang="zh-CN" sz="1100" b="0" i="1" smtClean="0">
                                <a:solidFill>
                                  <a:schemeClr val="tx1"/>
                                </a:solidFill>
                                <a:latin typeface="Cambria Math" panose="02040503050406030204" pitchFamily="18" charset="0"/>
                                <a:ea typeface="Cambria Math" panose="02040503050406030204" pitchFamily="18" charset="0"/>
                              </a:rPr>
                              <m:t>𝐻</m:t>
                            </m:r>
                          </m:e>
                        </m:d>
                        <m:r>
                          <a:rPr lang="en-AU" altLang="zh-CN" sz="1100" i="1">
                            <a:solidFill>
                              <a:schemeClr val="tx1"/>
                            </a:solidFill>
                            <a:latin typeface="Cambria Math" panose="02040503050406030204" pitchFamily="18" charset="0"/>
                            <a:ea typeface="Cambria Math" panose="02040503050406030204" pitchFamily="18" charset="0"/>
                          </a:rPr>
                          <m:t>∗</m:t>
                        </m:r>
                        <m:r>
                          <a:rPr lang="en-AU" altLang="zh-CN" sz="1100" i="1">
                            <a:solidFill>
                              <a:schemeClr val="tx1"/>
                            </a:solidFill>
                            <a:latin typeface="Cambria Math" panose="02040503050406030204" pitchFamily="18" charset="0"/>
                            <a:ea typeface="Cambria Math" panose="02040503050406030204" pitchFamily="18" charset="0"/>
                          </a:rPr>
                          <m:t>𝑋</m:t>
                        </m:r>
                        <m:r>
                          <a:rPr lang="en-AU" altLang="zh-CN" sz="1100">
                            <a:solidFill>
                              <a:schemeClr val="tx1"/>
                            </a:solidFill>
                            <a:latin typeface="Cambria Math" panose="02040503050406030204" pitchFamily="18" charset="0"/>
                            <a:ea typeface="Cambria Math" panose="02040503050406030204" pitchFamily="18" charset="0"/>
                          </a:rPr>
                          <m:t>=</m:t>
                        </m:r>
                        <m:r>
                          <a:rPr lang="en-AU" altLang="zh-CN" sz="1100" i="1">
                            <a:solidFill>
                              <a:schemeClr val="tx1"/>
                            </a:solidFill>
                            <a:latin typeface="Cambria Math" panose="02040503050406030204" pitchFamily="18" charset="0"/>
                            <a:ea typeface="Cambria Math" panose="02040503050406030204" pitchFamily="18" charset="0"/>
                          </a:rPr>
                          <m:t>𝜃</m:t>
                        </m:r>
                        <m:d>
                          <m:dPr>
                            <m:begChr m:val="["/>
                            <m:endChr m:val="]"/>
                            <m:ctrlPr>
                              <a:rPr lang="zh-CN" altLang="zh-CN" sz="1100" i="1">
                                <a:solidFill>
                                  <a:schemeClr val="tx1"/>
                                </a:solidFill>
                                <a:latin typeface="Cambria Math" panose="02040503050406030204" pitchFamily="18" charset="0"/>
                              </a:rPr>
                            </m:ctrlPr>
                          </m:dPr>
                          <m:e>
                            <m:f>
                              <m:fPr>
                                <m:ctrlPr>
                                  <a:rPr lang="en-US" altLang="zh-CN" sz="1100" i="1" dirty="0">
                                    <a:solidFill>
                                      <a:schemeClr val="tx1"/>
                                    </a:solidFill>
                                    <a:latin typeface="Cambria Math" panose="02040503050406030204" pitchFamily="18" charset="0"/>
                                    <a:ea typeface="Cambria Math" panose="02040503050406030204" pitchFamily="18" charset="0"/>
                                  </a:rPr>
                                </m:ctrlPr>
                              </m:fPr>
                              <m:num>
                                <m:r>
                                  <a:rPr lang="en-US" altLang="zh-CN" sz="1100" i="1" dirty="0">
                                    <a:solidFill>
                                      <a:schemeClr val="tx1"/>
                                    </a:solidFill>
                                    <a:latin typeface="Cambria Math" panose="02040503050406030204" pitchFamily="18" charset="0"/>
                                    <a:ea typeface="Cambria Math" panose="02040503050406030204" pitchFamily="18" charset="0"/>
                                  </a:rPr>
                                  <m:t>2</m:t>
                                </m:r>
                              </m:num>
                              <m:den>
                                <m:sSub>
                                  <m:sSubPr>
                                    <m:ctrlPr>
                                      <a:rPr lang="en-US" altLang="zh-CN" sz="1100" i="1" dirty="0">
                                        <a:solidFill>
                                          <a:schemeClr val="tx1"/>
                                        </a:solidFill>
                                        <a:latin typeface="Cambria Math" panose="02040503050406030204" pitchFamily="18" charset="0"/>
                                        <a:ea typeface="Cambria Math" panose="02040503050406030204" pitchFamily="18" charset="0"/>
                                      </a:rPr>
                                    </m:ctrlPr>
                                  </m:sSubPr>
                                  <m:e>
                                    <m:r>
                                      <a:rPr lang="el-GR" altLang="zh-CN" sz="1100" i="1" dirty="0">
                                        <a:solidFill>
                                          <a:schemeClr val="tx1"/>
                                        </a:solidFill>
                                        <a:latin typeface="Cambria Math" panose="02040503050406030204" pitchFamily="18" charset="0"/>
                                        <a:ea typeface="Cambria Math" panose="02040503050406030204" pitchFamily="18" charset="0"/>
                                      </a:rPr>
                                      <m:t>𝜆</m:t>
                                    </m:r>
                                  </m:e>
                                  <m:sub>
                                    <m:r>
                                      <m:rPr>
                                        <m:sty m:val="p"/>
                                      </m:rPr>
                                      <a:rPr lang="en-US" altLang="zh-CN" sz="1100" i="1" dirty="0">
                                        <a:solidFill>
                                          <a:schemeClr val="tx1"/>
                                        </a:solidFill>
                                        <a:latin typeface="Cambria Math" panose="02040503050406030204" pitchFamily="18" charset="0"/>
                                        <a:ea typeface="Cambria Math" panose="02040503050406030204" pitchFamily="18" charset="0"/>
                                      </a:rPr>
                                      <m:t>max</m:t>
                                    </m:r>
                                  </m:sub>
                                </m:sSub>
                              </m:den>
                            </m:f>
                            <m:r>
                              <a:rPr lang="en-US" altLang="zh-CN" sz="1100" i="1">
                                <a:solidFill>
                                  <a:schemeClr val="tx1"/>
                                </a:solidFill>
                                <a:latin typeface="Cambria Math" panose="02040503050406030204" pitchFamily="18" charset="0"/>
                                <a:ea typeface="Cambria Math" panose="02040503050406030204" pitchFamily="18" charset="0"/>
                              </a:rPr>
                              <m:t>𝐻</m:t>
                            </m:r>
                            <m:r>
                              <a:rPr lang="en-US" altLang="zh-CN" sz="1100" i="1">
                                <a:solidFill>
                                  <a:schemeClr val="tx1"/>
                                </a:solidFill>
                                <a:latin typeface="Cambria Math" panose="02040503050406030204" pitchFamily="18" charset="0"/>
                                <a:ea typeface="Cambria Math" panose="02040503050406030204" pitchFamily="18" charset="0"/>
                              </a:rPr>
                              <m:t>−</m:t>
                            </m:r>
                            <m:sSub>
                              <m:sSubPr>
                                <m:ctrlPr>
                                  <a:rPr lang="en-US" altLang="zh-CN" sz="1100" i="1">
                                    <a:solidFill>
                                      <a:schemeClr val="tx1"/>
                                    </a:solidFill>
                                    <a:latin typeface="Cambria Math" panose="02040503050406030204" pitchFamily="18" charset="0"/>
                                    <a:ea typeface="Cambria Math" panose="02040503050406030204" pitchFamily="18" charset="0"/>
                                  </a:rPr>
                                </m:ctrlPr>
                              </m:sSubPr>
                              <m:e>
                                <m:r>
                                  <a:rPr lang="en-US" altLang="zh-CN" sz="1100" i="1">
                                    <a:solidFill>
                                      <a:schemeClr val="tx1"/>
                                    </a:solidFill>
                                    <a:latin typeface="Cambria Math" panose="02040503050406030204" pitchFamily="18" charset="0"/>
                                    <a:ea typeface="Cambria Math" panose="02040503050406030204" pitchFamily="18" charset="0"/>
                                  </a:rPr>
                                  <m:t>𝐼</m:t>
                                </m:r>
                              </m:e>
                              <m:sub>
                                <m:r>
                                  <a:rPr lang="en-US" altLang="zh-CN" sz="1100" i="1">
                                    <a:solidFill>
                                      <a:schemeClr val="tx1"/>
                                    </a:solidFill>
                                    <a:latin typeface="Cambria Math" panose="02040503050406030204" pitchFamily="18" charset="0"/>
                                    <a:ea typeface="Cambria Math" panose="02040503050406030204" pitchFamily="18" charset="0"/>
                                  </a:rPr>
                                  <m:t>𝑁</m:t>
                                </m:r>
                              </m:sub>
                            </m:sSub>
                          </m:e>
                        </m:d>
                        <m:r>
                          <a:rPr lang="en-AU" altLang="zh-CN" sz="1100" i="1">
                            <a:solidFill>
                              <a:schemeClr val="tx1"/>
                            </a:solidFill>
                            <a:latin typeface="Cambria Math" panose="02040503050406030204" pitchFamily="18" charset="0"/>
                            <a:ea typeface="Cambria Math" panose="02040503050406030204" pitchFamily="18" charset="0"/>
                          </a:rPr>
                          <m:t>𝑋</m:t>
                        </m:r>
                      </m:oMath>
                    </m:oMathPara>
                  </a14:m>
                  <a:endParaRPr lang="zh-CN" altLang="en-US" sz="1100" dirty="0">
                    <a:solidFill>
                      <a:schemeClr val="tx1"/>
                    </a:solidFill>
                    <a:latin typeface="Cambria Math" panose="02040503050406030204" pitchFamily="18" charset="0"/>
                  </a:endParaRPr>
                </a:p>
              </p:txBody>
            </p:sp>
          </mc:Choice>
          <mc:Fallback xmlns="">
            <p:sp>
              <p:nvSpPr>
                <p:cNvPr id="5" name="矩形 4"/>
                <p:cNvSpPr>
                  <a:spLocks noRot="1" noChangeAspect="1" noMove="1" noResize="1" noEditPoints="1" noAdjustHandles="1" noChangeArrowheads="1" noChangeShapeType="1" noTextEdit="1"/>
                </p:cNvSpPr>
                <p:nvPr/>
              </p:nvSpPr>
              <p:spPr>
                <a:xfrm>
                  <a:off x="-186191" y="4199545"/>
                  <a:ext cx="6096000" cy="410831"/>
                </a:xfrm>
                <a:prstGeom prst="rect">
                  <a:avLst/>
                </a:prstGeom>
                <a:blipFill rotWithShape="0">
                  <a:blip r:embed="rId6"/>
                  <a:stretch>
                    <a:fillRect/>
                  </a:stretch>
                </a:blipFill>
              </p:spPr>
              <p:txBody>
                <a:bodyPr/>
                <a:lstStyle/>
                <a:p>
                  <a:r>
                    <a:rPr lang="zh-CN" altLang="en-US">
                      <a:noFill/>
                    </a:rPr>
                    <a:t> </a:t>
                  </a:r>
                </a:p>
              </p:txBody>
            </p:sp>
          </mc:Fallback>
        </mc:AlternateContent>
      </p:grpSp>
      <p:grpSp>
        <p:nvGrpSpPr>
          <p:cNvPr id="26" name="组合 25"/>
          <p:cNvGrpSpPr/>
          <p:nvPr/>
        </p:nvGrpSpPr>
        <p:grpSpPr>
          <a:xfrm>
            <a:off x="5224727" y="917373"/>
            <a:ext cx="6096000" cy="2463181"/>
            <a:chOff x="-186191" y="2521301"/>
            <a:chExt cx="6096000" cy="2157496"/>
          </a:xfrm>
        </p:grpSpPr>
        <p:grpSp>
          <p:nvGrpSpPr>
            <p:cNvPr id="27" name="组合 26"/>
            <p:cNvGrpSpPr/>
            <p:nvPr/>
          </p:nvGrpSpPr>
          <p:grpSpPr>
            <a:xfrm>
              <a:off x="831611" y="2521301"/>
              <a:ext cx="3923308" cy="2157496"/>
              <a:chOff x="831611" y="2521301"/>
              <a:chExt cx="3923308" cy="2157496"/>
            </a:xfrm>
          </p:grpSpPr>
          <p:grpSp>
            <p:nvGrpSpPr>
              <p:cNvPr id="29" name="组合 28"/>
              <p:cNvGrpSpPr/>
              <p:nvPr/>
            </p:nvGrpSpPr>
            <p:grpSpPr>
              <a:xfrm>
                <a:off x="831611" y="2521301"/>
                <a:ext cx="3923308" cy="1612030"/>
                <a:chOff x="3011292" y="2816663"/>
                <a:chExt cx="3923308" cy="1612030"/>
              </a:xfrm>
            </p:grpSpPr>
            <p:sp>
              <p:nvSpPr>
                <p:cNvPr id="31" name="矩形 30"/>
                <p:cNvSpPr/>
                <p:nvPr/>
              </p:nvSpPr>
              <p:spPr>
                <a:xfrm>
                  <a:off x="3172831" y="2816663"/>
                  <a:ext cx="37440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2" name="文本框 31"/>
                    <p:cNvSpPr txBox="1"/>
                    <p:nvPr/>
                  </p:nvSpPr>
                  <p:spPr>
                    <a:xfrm>
                      <a:off x="3386401" y="2830680"/>
                      <a:ext cx="3445327" cy="4626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i="1" smtClean="0">
                                    <a:latin typeface="Cambria Math" panose="02040503050406030204" pitchFamily="18" charset="0"/>
                                  </a:rPr>
                                </m:ctrlPr>
                              </m:sSubPr>
                              <m:e>
                                <m:r>
                                  <m:rPr>
                                    <m:sty m:val="p"/>
                                  </m:rPr>
                                  <a:rPr lang="en-US" altLang="zh-CN" sz="1000" i="1">
                                    <a:latin typeface="Cambria Math" panose="02040503050406030204" pitchFamily="18" charset="0"/>
                                  </a:rPr>
                                  <m:t>g</m:t>
                                </m:r>
                              </m:e>
                              <m:sub>
                                <m:r>
                                  <a:rPr lang="zh-CN" altLang="en-US" sz="1000" i="1">
                                    <a:latin typeface="Cambria Math" panose="02040503050406030204" pitchFamily="18" charset="0"/>
                                  </a:rPr>
                                  <m:t>𝜃</m:t>
                                </m:r>
                              </m:sub>
                            </m:sSub>
                            <m:d>
                              <m:dPr>
                                <m:ctrlPr>
                                  <a:rPr lang="en-US" altLang="zh-CN" sz="1000" i="1">
                                    <a:latin typeface="Cambria Math" panose="02040503050406030204" pitchFamily="18" charset="0"/>
                                  </a:rPr>
                                </m:ctrlPr>
                              </m:dPr>
                              <m:e>
                                <m:sSub>
                                  <m:sSubPr>
                                    <m:ctrlPr>
                                      <a:rPr lang="en-US" altLang="zh-CN" sz="1000" i="1">
                                        <a:latin typeface="Cambria Math" panose="02040503050406030204" pitchFamily="18" charset="0"/>
                                      </a:rPr>
                                    </m:ctrlPr>
                                  </m:sSubPr>
                                  <m:e>
                                    <m:r>
                                      <a:rPr lang="en-US" altLang="zh-CN" sz="1000" b="0" i="1" smtClean="0">
                                        <a:latin typeface="Cambria Math" panose="02040503050406030204" pitchFamily="18" charset="0"/>
                                      </a:rPr>
                                      <m:t>𝐻</m:t>
                                    </m:r>
                                    <m:r>
                                      <a:rPr lang="en-US" altLang="zh-CN" sz="1000" i="1">
                                        <a:latin typeface="Cambria Math" panose="02040503050406030204" pitchFamily="18" charset="0"/>
                                      </a:rPr>
                                      <m:t>𝐿</m:t>
                                    </m:r>
                                  </m:e>
                                  <m:sub>
                                    <m:r>
                                      <a:rPr lang="en-US" altLang="zh-CN" sz="1000" i="1">
                                        <a:latin typeface="Cambria Math" panose="02040503050406030204" pitchFamily="18" charset="0"/>
                                      </a:rPr>
                                      <m:t>𝑝</m:t>
                                    </m:r>
                                  </m:sub>
                                </m:sSub>
                              </m:e>
                            </m:d>
                            <m:r>
                              <a:rPr lang="en-US" altLang="zh-CN" sz="1000" i="1">
                                <a:latin typeface="Cambria Math" panose="02040503050406030204" pitchFamily="18" charset="0"/>
                                <a:ea typeface="Cambria Math" panose="02040503050406030204" pitchFamily="18" charset="0"/>
                              </a:rPr>
                              <m:t>∗</m:t>
                            </m:r>
                            <m:r>
                              <a:rPr lang="en-US" altLang="zh-CN" sz="1000" i="1">
                                <a:latin typeface="Cambria Math" panose="02040503050406030204" pitchFamily="18" charset="0"/>
                                <a:ea typeface="Cambria Math" panose="02040503050406030204" pitchFamily="18" charset="0"/>
                              </a:rPr>
                              <m:t>𝑋</m:t>
                            </m:r>
                            <m:r>
                              <a:rPr lang="en-US" altLang="zh-CN" sz="1000" i="1">
                                <a:latin typeface="Cambria Math" panose="02040503050406030204" pitchFamily="18" charset="0"/>
                                <a:ea typeface="Cambria Math" panose="02040503050406030204" pitchFamily="18" charset="0"/>
                              </a:rPr>
                              <m:t>=</m:t>
                            </m:r>
                            <m:nary>
                              <m:naryPr>
                                <m:chr m:val="∑"/>
                                <m:ctrlPr>
                                  <a:rPr lang="en-US" altLang="zh-CN" sz="1000" i="1">
                                    <a:latin typeface="Cambria Math" panose="02040503050406030204" pitchFamily="18" charset="0"/>
                                  </a:rPr>
                                </m:ctrlPr>
                              </m:naryPr>
                              <m:sub>
                                <m:r>
                                  <m:rPr>
                                    <m:brk m:alnAt="23"/>
                                  </m:rPr>
                                  <a:rPr lang="en-US" altLang="zh-CN" sz="1000" i="1">
                                    <a:latin typeface="Cambria Math" panose="02040503050406030204" pitchFamily="18" charset="0"/>
                                  </a:rPr>
                                  <m:t>𝑘</m:t>
                                </m:r>
                                <m:r>
                                  <a:rPr lang="en-US" altLang="zh-CN" sz="1000" i="1">
                                    <a:latin typeface="Cambria Math" panose="02040503050406030204" pitchFamily="18" charset="0"/>
                                  </a:rPr>
                                  <m:t>=1</m:t>
                                </m:r>
                              </m:sub>
                              <m:sup>
                                <m:r>
                                  <a:rPr lang="en-US" altLang="zh-CN" sz="1000" i="1">
                                    <a:latin typeface="Cambria Math" panose="02040503050406030204" pitchFamily="18" charset="0"/>
                                  </a:rPr>
                                  <m:t>𝑘</m:t>
                                </m:r>
                              </m:sup>
                              <m:e>
                                <m:sSub>
                                  <m:sSubPr>
                                    <m:ctrlPr>
                                      <a:rPr lang="en-US" altLang="zh-CN" sz="1000" i="1">
                                        <a:latin typeface="Cambria Math" panose="02040503050406030204" pitchFamily="18" charset="0"/>
                                      </a:rPr>
                                    </m:ctrlPr>
                                  </m:sSubPr>
                                  <m:e>
                                    <m:r>
                                      <a:rPr lang="zh-CN" altLang="en-US" sz="1000" i="1">
                                        <a:latin typeface="Cambria Math" panose="02040503050406030204" pitchFamily="18" charset="0"/>
                                      </a:rPr>
                                      <m:t>𝜃</m:t>
                                    </m:r>
                                  </m:e>
                                  <m:sub>
                                    <m:r>
                                      <a:rPr lang="en-US" altLang="zh-CN" sz="1000" i="1">
                                        <a:latin typeface="Cambria Math" panose="02040503050406030204" pitchFamily="18" charset="0"/>
                                      </a:rPr>
                                      <m:t>𝑘</m:t>
                                    </m:r>
                                  </m:sub>
                                </m:sSub>
                                <m:sSub>
                                  <m:sSubPr>
                                    <m:ctrlPr>
                                      <a:rPr lang="en-US" altLang="zh-CN" sz="1000" i="1">
                                        <a:latin typeface="Cambria Math" panose="02040503050406030204" pitchFamily="18" charset="0"/>
                                      </a:rPr>
                                    </m:ctrlPr>
                                  </m:sSubPr>
                                  <m:e>
                                    <m:r>
                                      <a:rPr lang="en-US" altLang="zh-CN" sz="1000" i="1">
                                        <a:latin typeface="Cambria Math" panose="02040503050406030204" pitchFamily="18" charset="0"/>
                                      </a:rPr>
                                      <m:t>𝑇</m:t>
                                    </m:r>
                                  </m:e>
                                  <m:sub>
                                    <m:r>
                                      <a:rPr lang="en-US" altLang="zh-CN" sz="1000" i="1">
                                        <a:latin typeface="Cambria Math" panose="02040503050406030204" pitchFamily="18" charset="0"/>
                                      </a:rPr>
                                      <m:t>𝑘</m:t>
                                    </m:r>
                                  </m:sub>
                                </m:sSub>
                                <m:d>
                                  <m:dPr>
                                    <m:ctrlPr>
                                      <a:rPr lang="en-US" altLang="zh-CN" sz="1000" i="1">
                                        <a:latin typeface="Cambria Math" panose="02040503050406030204" pitchFamily="18" charset="0"/>
                                      </a:rPr>
                                    </m:ctrlPr>
                                  </m:dPr>
                                  <m:e>
                                    <m:acc>
                                      <m:accPr>
                                        <m:chr m:val="̃"/>
                                        <m:ctrlPr>
                                          <a:rPr lang="en-US" altLang="zh-CN" sz="1000" i="1" smtClean="0">
                                            <a:latin typeface="Cambria Math" panose="02040503050406030204" pitchFamily="18" charset="0"/>
                                          </a:rPr>
                                        </m:ctrlPr>
                                      </m:accPr>
                                      <m:e>
                                        <m:sSub>
                                          <m:sSubPr>
                                            <m:ctrlPr>
                                              <a:rPr lang="en-US" altLang="zh-CN" sz="1000" i="1" smtClean="0">
                                                <a:latin typeface="Cambria Math" panose="02040503050406030204" pitchFamily="18" charset="0"/>
                                              </a:rPr>
                                            </m:ctrlPr>
                                          </m:sSubPr>
                                          <m:e>
                                            <m:r>
                                              <a:rPr lang="en-US" altLang="zh-CN" sz="1000" b="0" i="1" smtClean="0">
                                                <a:latin typeface="Cambria Math" panose="02040503050406030204" pitchFamily="18" charset="0"/>
                                              </a:rPr>
                                              <m:t>𝐻𝐿</m:t>
                                            </m:r>
                                          </m:e>
                                          <m:sub>
                                            <m:r>
                                              <a:rPr lang="en-US" altLang="zh-CN" sz="1000" b="0" i="1" smtClean="0">
                                                <a:latin typeface="Cambria Math" panose="02040503050406030204" pitchFamily="18" charset="0"/>
                                              </a:rPr>
                                              <m:t>𝑃</m:t>
                                            </m:r>
                                          </m:sub>
                                        </m:sSub>
                                      </m:e>
                                    </m:acc>
                                  </m:e>
                                </m:d>
                                <m:r>
                                  <m:rPr>
                                    <m:nor/>
                                  </m:rPr>
                                  <a:rPr lang="en-US" altLang="zh-CN" sz="1000">
                                    <a:latin typeface="Cambria Math" panose="02040503050406030204" pitchFamily="18" charset="0"/>
                                  </a:rPr>
                                  <m:t>X</m:t>
                                </m:r>
                                <m:r>
                                  <m:rPr>
                                    <m:nor/>
                                  </m:rPr>
                                  <a:rPr lang="en-US" altLang="zh-CN" sz="1000" dirty="0"/>
                                  <m:t> </m:t>
                                </m:r>
                              </m:e>
                            </m:nary>
                          </m:oMath>
                        </m:oMathPara>
                      </a14:m>
                      <a:endParaRPr lang="zh-CN" altLang="en-US" sz="1000" dirty="0"/>
                    </a:p>
                  </p:txBody>
                </p:sp>
              </mc:Choice>
              <mc:Fallback xmlns="">
                <p:sp>
                  <p:nvSpPr>
                    <p:cNvPr id="9" name="文本框 8"/>
                    <p:cNvSpPr txBox="1">
                      <a:spLocks noRot="1" noChangeAspect="1" noMove="1" noResize="1" noEditPoints="1" noAdjustHandles="1" noChangeArrowheads="1" noChangeShapeType="1" noTextEdit="1"/>
                    </p:cNvSpPr>
                    <p:nvPr/>
                  </p:nvSpPr>
                  <p:spPr>
                    <a:xfrm>
                      <a:off x="3386401" y="2830680"/>
                      <a:ext cx="3445327" cy="462613"/>
                    </a:xfrm>
                    <a:prstGeom prst="rect">
                      <a:avLst/>
                    </a:prstGeom>
                    <a:blipFill rotWithShape="0">
                      <a:blip r:embed="rId7"/>
                      <a:stretch>
                        <a:fillRect t="-86207" b="-136782"/>
                      </a:stretch>
                    </a:blipFill>
                  </p:spPr>
                  <p:txBody>
                    <a:bodyPr/>
                    <a:lstStyle/>
                    <a:p>
                      <a:r>
                        <a:rPr lang="zh-CN" altLang="en-US">
                          <a:noFill/>
                        </a:rPr>
                        <a:t> </a:t>
                      </a:r>
                    </a:p>
                  </p:txBody>
                </p:sp>
              </mc:Fallback>
            </mc:AlternateContent>
            <p:sp>
              <p:nvSpPr>
                <p:cNvPr id="33" name="矩形 32"/>
                <p:cNvSpPr/>
                <p:nvPr/>
              </p:nvSpPr>
              <p:spPr>
                <a:xfrm>
                  <a:off x="3169490" y="3588448"/>
                  <a:ext cx="37440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箭头连接符 33"/>
                <p:cNvCxnSpPr/>
                <p:nvPr/>
              </p:nvCxnSpPr>
              <p:spPr>
                <a:xfrm>
                  <a:off x="4844966" y="3256593"/>
                  <a:ext cx="2994" cy="3411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文本框 20"/>
                    <p:cNvSpPr txBox="1"/>
                    <p:nvPr/>
                  </p:nvSpPr>
                  <p:spPr>
                    <a:xfrm>
                      <a:off x="3011292" y="3650899"/>
                      <a:ext cx="3923308" cy="307098"/>
                    </a:xfrm>
                    <a:prstGeom prst="rect">
                      <a:avLst/>
                    </a:prstGeom>
                    <a:noFill/>
                  </p:spPr>
                  <p:txBody>
                    <a:bodyPr wrap="square" rtlCol="0">
                      <a:spAutoFit/>
                    </a:bodyPr>
                    <a:lstStyle/>
                    <a:p>
                      <a:pPr algn="ctr"/>
                      <a14:m>
                        <m:oMath xmlns:m="http://schemas.openxmlformats.org/officeDocument/2006/math">
                          <m:sSub>
                            <m:sSubPr>
                              <m:ctrlPr>
                                <a:rPr lang="en-US" altLang="zh-CN" sz="1200" i="1" smtClean="0">
                                  <a:latin typeface="Cambria Math" panose="02040503050406030204" pitchFamily="18" charset="0"/>
                                </a:rPr>
                              </m:ctrlPr>
                            </m:sSubPr>
                            <m:e>
                              <m:r>
                                <m:rPr>
                                  <m:sty m:val="p"/>
                                </m:rPr>
                                <a:rPr lang="en-US" altLang="zh-CN" sz="1200" i="1">
                                  <a:latin typeface="Cambria Math" panose="02040503050406030204" pitchFamily="18" charset="0"/>
                                </a:rPr>
                                <m:t>g</m:t>
                              </m:r>
                            </m:e>
                            <m:sub>
                              <m:r>
                                <a:rPr lang="zh-CN" altLang="en-US" sz="1200" i="1">
                                  <a:latin typeface="Cambria Math" panose="02040503050406030204" pitchFamily="18" charset="0"/>
                                </a:rPr>
                                <m:t>𝜃</m:t>
                              </m:r>
                            </m:sub>
                          </m:sSub>
                          <m:d>
                            <m:dPr>
                              <m:ctrlPr>
                                <a:rPr lang="en-US" altLang="zh-CN" sz="1200" i="1">
                                  <a:latin typeface="Cambria Math" panose="02040503050406030204" pitchFamily="18" charset="0"/>
                                </a:rPr>
                              </m:ctrlPr>
                            </m:dPr>
                            <m:e>
                              <m:sSub>
                                <m:sSubPr>
                                  <m:ctrlPr>
                                    <a:rPr lang="en-US" altLang="zh-CN" sz="1200" i="1">
                                      <a:latin typeface="Cambria Math" panose="02040503050406030204" pitchFamily="18" charset="0"/>
                                    </a:rPr>
                                  </m:ctrlPr>
                                </m:sSubPr>
                                <m:e>
                                  <m:r>
                                    <a:rPr lang="en-US" altLang="zh-CN" sz="1200" b="0" i="1" smtClean="0">
                                      <a:latin typeface="Cambria Math" panose="02040503050406030204" pitchFamily="18" charset="0"/>
                                    </a:rPr>
                                    <m:t>𝐻</m:t>
                                  </m:r>
                                  <m:r>
                                    <a:rPr lang="en-US" altLang="zh-CN" sz="1200" i="1">
                                      <a:latin typeface="Cambria Math" panose="02040503050406030204" pitchFamily="18" charset="0"/>
                                    </a:rPr>
                                    <m:t>𝐿</m:t>
                                  </m:r>
                                </m:e>
                                <m:sub>
                                  <m:r>
                                    <a:rPr lang="en-US" altLang="zh-CN" sz="1200" i="1">
                                      <a:latin typeface="Cambria Math" panose="02040503050406030204" pitchFamily="18" charset="0"/>
                                    </a:rPr>
                                    <m:t>𝑝</m:t>
                                  </m:r>
                                </m:sub>
                              </m:sSub>
                            </m:e>
                          </m:d>
                          <m:r>
                            <a:rPr lang="en-US" altLang="zh-CN" sz="1200" i="1">
                              <a:latin typeface="Cambria Math" panose="02040503050406030204" pitchFamily="18" charset="0"/>
                              <a:ea typeface="Cambria Math" panose="02040503050406030204" pitchFamily="18" charset="0"/>
                            </a:rPr>
                            <m:t>∗</m:t>
                          </m:r>
                          <m:r>
                            <a:rPr lang="en-US" altLang="zh-CN" sz="1200" i="1">
                              <a:latin typeface="Cambria Math" panose="02040503050406030204" pitchFamily="18" charset="0"/>
                              <a:ea typeface="Cambria Math" panose="02040503050406030204" pitchFamily="18" charset="0"/>
                            </a:rPr>
                            <m:t>𝑋</m:t>
                          </m:r>
                        </m:oMath>
                      </a14:m>
                      <a:r>
                        <a:rPr lang="en-US" altLang="zh-CN" sz="1200" dirty="0"/>
                        <a:t>= </a:t>
                      </a:r>
                      <a14:m>
                        <m:oMath xmlns:m="http://schemas.openxmlformats.org/officeDocument/2006/math">
                          <m:sSub>
                            <m:sSubPr>
                              <m:ctrlPr>
                                <a:rPr lang="en-US" altLang="zh-CN" sz="1050" i="1">
                                  <a:latin typeface="Cambria Math" panose="02040503050406030204" pitchFamily="18" charset="0"/>
                                </a:rPr>
                              </m:ctrlPr>
                            </m:sSubPr>
                            <m:e>
                              <m:r>
                                <a:rPr lang="zh-CN" altLang="en-US" sz="1050" i="1">
                                  <a:latin typeface="Cambria Math" panose="02040503050406030204" pitchFamily="18" charset="0"/>
                                </a:rPr>
                                <m:t>𝜃</m:t>
                              </m:r>
                            </m:e>
                            <m:sub>
                              <m:r>
                                <a:rPr lang="en-US" altLang="zh-CN" sz="1050" i="1">
                                  <a:latin typeface="Cambria Math" panose="02040503050406030204" pitchFamily="18" charset="0"/>
                                </a:rPr>
                                <m:t>0</m:t>
                              </m:r>
                            </m:sub>
                          </m:sSub>
                          <m:r>
                            <a:rPr lang="en-US" altLang="zh-CN" sz="1050" i="1">
                              <a:latin typeface="Cambria Math" panose="02040503050406030204" pitchFamily="18" charset="0"/>
                            </a:rPr>
                            <m:t>𝑋</m:t>
                          </m:r>
                          <m:r>
                            <a:rPr lang="en-US" altLang="zh-CN" sz="1050" i="1">
                              <a:latin typeface="Cambria Math" panose="02040503050406030204" pitchFamily="18" charset="0"/>
                            </a:rPr>
                            <m:t>+</m:t>
                          </m:r>
                          <m:sSub>
                            <m:sSubPr>
                              <m:ctrlPr>
                                <a:rPr lang="en-US" altLang="zh-CN" sz="1050" i="1">
                                  <a:latin typeface="Cambria Math" panose="02040503050406030204" pitchFamily="18" charset="0"/>
                                </a:rPr>
                              </m:ctrlPr>
                            </m:sSubPr>
                            <m:e>
                              <m:r>
                                <a:rPr lang="zh-CN" altLang="en-US" sz="1050" i="1">
                                  <a:latin typeface="Cambria Math" panose="02040503050406030204" pitchFamily="18" charset="0"/>
                                </a:rPr>
                                <m:t>𝜃</m:t>
                              </m:r>
                            </m:e>
                            <m:sub>
                              <m:r>
                                <a:rPr lang="en-US" altLang="zh-CN" sz="1050" i="1">
                                  <a:latin typeface="Cambria Math" panose="02040503050406030204" pitchFamily="18" charset="0"/>
                                </a:rPr>
                                <m:t>1</m:t>
                              </m:r>
                            </m:sub>
                          </m:sSub>
                          <m:r>
                            <a:rPr lang="en-US" altLang="zh-CN" sz="1050" i="1">
                              <a:latin typeface="Cambria Math" panose="02040503050406030204" pitchFamily="18" charset="0"/>
                            </a:rPr>
                            <m:t>(</m:t>
                          </m:r>
                          <m:f>
                            <m:fPr>
                              <m:ctrlPr>
                                <a:rPr lang="en-US" altLang="zh-CN" sz="1200" i="1" dirty="0">
                                  <a:latin typeface="Cambria Math" panose="02040503050406030204" pitchFamily="18" charset="0"/>
                                </a:rPr>
                              </m:ctrlPr>
                            </m:fPr>
                            <m:num>
                              <m:r>
                                <a:rPr lang="en-US" altLang="zh-CN" sz="1200" i="1" dirty="0">
                                  <a:latin typeface="Cambria Math" panose="02040503050406030204" pitchFamily="18" charset="0"/>
                                </a:rPr>
                                <m:t>2</m:t>
                              </m:r>
                            </m:num>
                            <m:den>
                              <m:sSub>
                                <m:sSubPr>
                                  <m:ctrlPr>
                                    <a:rPr lang="en-US" altLang="zh-CN" sz="1200" i="1" dirty="0">
                                      <a:latin typeface="Cambria Math" panose="02040503050406030204" pitchFamily="18" charset="0"/>
                                    </a:rPr>
                                  </m:ctrlPr>
                                </m:sSubPr>
                                <m:e>
                                  <m:r>
                                    <a:rPr lang="el-GR" altLang="zh-CN" sz="1200" i="1" dirty="0">
                                      <a:latin typeface="Cambria Math" panose="02040503050406030204" pitchFamily="18" charset="0"/>
                                    </a:rPr>
                                    <m:t>𝜆</m:t>
                                  </m:r>
                                </m:e>
                                <m:sub>
                                  <m:r>
                                    <m:rPr>
                                      <m:sty m:val="p"/>
                                    </m:rPr>
                                    <a:rPr lang="en-US" altLang="zh-CN" sz="1200" i="1" dirty="0">
                                      <a:latin typeface="Cambria Math" panose="02040503050406030204" pitchFamily="18" charset="0"/>
                                    </a:rPr>
                                    <m:t>max</m:t>
                                  </m:r>
                                </m:sub>
                              </m:sSub>
                            </m:den>
                          </m:f>
                          <m:sSub>
                            <m:sSubPr>
                              <m:ctrlPr>
                                <a:rPr lang="en-US" altLang="zh-CN" sz="1050" i="1" smtClean="0">
                                  <a:latin typeface="Cambria Math" panose="02040503050406030204" pitchFamily="18" charset="0"/>
                                </a:rPr>
                              </m:ctrlPr>
                            </m:sSubPr>
                            <m:e>
                              <m:r>
                                <a:rPr lang="en-US" altLang="zh-CN" sz="1050" b="0" i="1" smtClean="0">
                                  <a:latin typeface="Cambria Math" panose="02040503050406030204" pitchFamily="18" charset="0"/>
                                </a:rPr>
                                <m:t>𝐻𝐿</m:t>
                              </m:r>
                            </m:e>
                            <m:sub>
                              <m:r>
                                <a:rPr lang="en-US" altLang="zh-CN" sz="1050" b="0" i="1" smtClean="0">
                                  <a:latin typeface="Cambria Math" panose="02040503050406030204" pitchFamily="18" charset="0"/>
                                </a:rPr>
                                <m:t>𝑝</m:t>
                              </m:r>
                            </m:sub>
                          </m:sSub>
                          <m:r>
                            <a:rPr lang="en-US" altLang="zh-CN" sz="1050" i="1">
                              <a:latin typeface="Cambria Math" panose="02040503050406030204" pitchFamily="18" charset="0"/>
                            </a:rPr>
                            <m:t>−</m:t>
                          </m:r>
                          <m:sSub>
                            <m:sSubPr>
                              <m:ctrlPr>
                                <a:rPr lang="en-US" altLang="zh-CN" sz="1050" i="1">
                                  <a:latin typeface="Cambria Math" panose="02040503050406030204" pitchFamily="18" charset="0"/>
                                </a:rPr>
                              </m:ctrlPr>
                            </m:sSubPr>
                            <m:e>
                              <m:r>
                                <a:rPr lang="en-US" altLang="zh-CN" sz="1050" i="1">
                                  <a:latin typeface="Cambria Math" panose="02040503050406030204" pitchFamily="18" charset="0"/>
                                </a:rPr>
                                <m:t>𝐼</m:t>
                              </m:r>
                            </m:e>
                            <m:sub>
                              <m:r>
                                <a:rPr lang="en-US" altLang="zh-CN" sz="1050" i="1">
                                  <a:latin typeface="Cambria Math" panose="02040503050406030204" pitchFamily="18" charset="0"/>
                                </a:rPr>
                                <m:t>𝑁</m:t>
                              </m:r>
                            </m:sub>
                          </m:sSub>
                          <m:r>
                            <a:rPr lang="en-US" altLang="zh-CN" sz="1050" i="1">
                              <a:latin typeface="Cambria Math" panose="02040503050406030204" pitchFamily="18" charset="0"/>
                            </a:rPr>
                            <m:t>)</m:t>
                          </m:r>
                        </m:oMath>
                      </a14:m>
                      <a:r>
                        <a:rPr lang="en-US" altLang="zh-CN" sz="1200" dirty="0" smtClean="0"/>
                        <a:t>X</a:t>
                      </a:r>
                      <a:endParaRPr lang="zh-CN" altLang="en-US" sz="1200" dirty="0"/>
                    </a:p>
                  </p:txBody>
                </p:sp>
              </mc:Choice>
              <mc:Fallback xmlns="">
                <p:sp>
                  <p:nvSpPr>
                    <p:cNvPr id="12" name="文本框 20"/>
                    <p:cNvSpPr txBox="1">
                      <a:spLocks noRot="1" noChangeAspect="1" noMove="1" noResize="1" noEditPoints="1" noAdjustHandles="1" noChangeArrowheads="1" noChangeShapeType="1" noTextEdit="1"/>
                    </p:cNvSpPr>
                    <p:nvPr/>
                  </p:nvSpPr>
                  <p:spPr>
                    <a:xfrm>
                      <a:off x="3011292" y="3650899"/>
                      <a:ext cx="3923308" cy="307098"/>
                    </a:xfrm>
                    <a:prstGeom prst="rect">
                      <a:avLst/>
                    </a:prstGeom>
                    <a:blipFill rotWithShape="0">
                      <a:blip r:embed="rId8"/>
                      <a:stretch>
                        <a:fillRect/>
                      </a:stretch>
                    </a:blipFill>
                  </p:spPr>
                  <p:txBody>
                    <a:bodyPr/>
                    <a:lstStyle/>
                    <a:p>
                      <a:r>
                        <a:rPr lang="zh-CN" altLang="en-US">
                          <a:noFill/>
                        </a:rPr>
                        <a:t> </a:t>
                      </a:r>
                    </a:p>
                  </p:txBody>
                </p:sp>
              </mc:Fallback>
            </mc:AlternateContent>
            <p:cxnSp>
              <p:nvCxnSpPr>
                <p:cNvPr id="36" name="直接箭头连接符 35"/>
                <p:cNvCxnSpPr/>
                <p:nvPr/>
              </p:nvCxnSpPr>
              <p:spPr>
                <a:xfrm flipH="1">
                  <a:off x="4865369" y="4034798"/>
                  <a:ext cx="2" cy="3938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矩形 29"/>
              <p:cNvSpPr/>
              <p:nvPr/>
            </p:nvSpPr>
            <p:spPr>
              <a:xfrm>
                <a:off x="989809" y="4128576"/>
                <a:ext cx="3744000" cy="5502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28" name="矩形 27"/>
                <p:cNvSpPr/>
                <p:nvPr/>
              </p:nvSpPr>
              <p:spPr>
                <a:xfrm>
                  <a:off x="-186191" y="4199545"/>
                  <a:ext cx="6096000" cy="440821"/>
                </a:xfrm>
                <a:prstGeom prst="rect">
                  <a:avLst/>
                </a:prstGeom>
              </p:spPr>
              <p:txBody>
                <a:bodyPr>
                  <a:spAutoFit/>
                </a:bodyPr>
                <a:lstStyle/>
                <a:p>
                  <a:pPr algn="ctr"/>
                  <a14:m>
                    <m:oMathPara xmlns:m="http://schemas.openxmlformats.org/officeDocument/2006/math">
                      <m:oMathParaPr>
                        <m:jc m:val="centerGroup"/>
                      </m:oMathParaPr>
                      <m:oMath xmlns:m="http://schemas.openxmlformats.org/officeDocument/2006/math">
                        <m:sSub>
                          <m:sSubPr>
                            <m:ctrlPr>
                              <a:rPr lang="zh-CN" altLang="zh-CN" sz="1200" i="1" smtClean="0">
                                <a:solidFill>
                                  <a:schemeClr val="tx1"/>
                                </a:solidFill>
                                <a:latin typeface="Cambria Math" panose="02040503050406030204" pitchFamily="18" charset="0"/>
                              </a:rPr>
                            </m:ctrlPr>
                          </m:sSubPr>
                          <m:e>
                            <m:r>
                              <a:rPr lang="en-AU" altLang="zh-CN" sz="1200" i="1">
                                <a:solidFill>
                                  <a:schemeClr val="tx1"/>
                                </a:solidFill>
                                <a:latin typeface="Cambria Math" panose="02040503050406030204" pitchFamily="18" charset="0"/>
                              </a:rPr>
                              <m:t> </m:t>
                            </m:r>
                            <m:r>
                              <a:rPr lang="en-AU" altLang="zh-CN" sz="1200" i="1">
                                <a:solidFill>
                                  <a:schemeClr val="tx1"/>
                                </a:solidFill>
                                <a:latin typeface="Cambria Math" panose="02040503050406030204" pitchFamily="18" charset="0"/>
                              </a:rPr>
                              <m:t>𝑍</m:t>
                            </m:r>
                            <m:r>
                              <a:rPr lang="en-AU" altLang="zh-CN" sz="1200" i="1">
                                <a:solidFill>
                                  <a:schemeClr val="tx1"/>
                                </a:solidFill>
                                <a:latin typeface="Cambria Math" panose="02040503050406030204" pitchFamily="18" charset="0"/>
                              </a:rPr>
                              <m:t>=  </m:t>
                            </m:r>
                            <m:r>
                              <a:rPr lang="en-AU" altLang="zh-CN" sz="1200" i="1">
                                <a:solidFill>
                                  <a:schemeClr val="tx1"/>
                                </a:solidFill>
                                <a:latin typeface="Cambria Math" panose="02040503050406030204" pitchFamily="18" charset="0"/>
                              </a:rPr>
                              <m:t>𝑔</m:t>
                            </m:r>
                          </m:e>
                          <m:sub>
                            <m:r>
                              <a:rPr lang="en-AU" altLang="zh-CN" sz="1200" i="1">
                                <a:solidFill>
                                  <a:schemeClr val="tx1"/>
                                </a:solidFill>
                                <a:latin typeface="Cambria Math" panose="02040503050406030204" pitchFamily="18" charset="0"/>
                              </a:rPr>
                              <m:t>𝜃</m:t>
                            </m:r>
                          </m:sub>
                        </m:sSub>
                        <m:d>
                          <m:dPr>
                            <m:ctrlPr>
                              <a:rPr lang="zh-CN" altLang="zh-CN" sz="1200" i="1">
                                <a:solidFill>
                                  <a:schemeClr val="tx1"/>
                                </a:solidFill>
                                <a:latin typeface="Cambria Math" panose="02040503050406030204" pitchFamily="18" charset="0"/>
                              </a:rPr>
                            </m:ctrlPr>
                          </m:dPr>
                          <m:e>
                            <m:sSub>
                              <m:sSubPr>
                                <m:ctrlPr>
                                  <a:rPr lang="en-US" altLang="zh-CN" sz="1200" i="1" smtClean="0">
                                    <a:solidFill>
                                      <a:schemeClr val="tx1"/>
                                    </a:solidFill>
                                    <a:latin typeface="Cambria Math" panose="02040503050406030204" pitchFamily="18" charset="0"/>
                                  </a:rPr>
                                </m:ctrlPr>
                              </m:sSubPr>
                              <m:e>
                                <m:r>
                                  <a:rPr lang="en-US" altLang="zh-CN" sz="1200" b="0" i="1" smtClean="0">
                                    <a:solidFill>
                                      <a:schemeClr val="tx1"/>
                                    </a:solidFill>
                                    <a:latin typeface="Cambria Math" panose="02040503050406030204" pitchFamily="18" charset="0"/>
                                  </a:rPr>
                                  <m:t>𝐻</m:t>
                                </m:r>
                                <m:r>
                                  <a:rPr lang="en-US" altLang="zh-CN" sz="1200" i="1">
                                    <a:solidFill>
                                      <a:schemeClr val="tx1"/>
                                    </a:solidFill>
                                    <a:latin typeface="Cambria Math" panose="02040503050406030204" pitchFamily="18" charset="0"/>
                                  </a:rPr>
                                  <m:t>𝐿</m:t>
                                </m:r>
                              </m:e>
                              <m:sub>
                                <m:r>
                                  <a:rPr lang="en-US" altLang="zh-CN" sz="1200" i="1">
                                    <a:solidFill>
                                      <a:schemeClr val="tx1"/>
                                    </a:solidFill>
                                    <a:latin typeface="Cambria Math" panose="02040503050406030204" pitchFamily="18" charset="0"/>
                                  </a:rPr>
                                  <m:t>𝑝</m:t>
                                </m:r>
                              </m:sub>
                            </m:sSub>
                          </m:e>
                        </m:d>
                        <m:r>
                          <a:rPr lang="en-AU" altLang="zh-CN" sz="1200" i="1">
                            <a:solidFill>
                              <a:schemeClr val="tx1"/>
                            </a:solidFill>
                            <a:latin typeface="Cambria Math" panose="02040503050406030204" pitchFamily="18" charset="0"/>
                          </a:rPr>
                          <m:t>∗</m:t>
                        </m:r>
                        <m:r>
                          <a:rPr lang="en-AU" altLang="zh-CN" sz="1200" i="1">
                            <a:solidFill>
                              <a:schemeClr val="tx1"/>
                            </a:solidFill>
                            <a:latin typeface="Cambria Math" panose="02040503050406030204" pitchFamily="18" charset="0"/>
                          </a:rPr>
                          <m:t>𝑋</m:t>
                        </m:r>
                        <m:r>
                          <a:rPr lang="en-AU" altLang="zh-CN" sz="1200">
                            <a:solidFill>
                              <a:schemeClr val="tx1"/>
                            </a:solidFill>
                            <a:latin typeface="Cambria Math" panose="02040503050406030204" pitchFamily="18" charset="0"/>
                          </a:rPr>
                          <m:t>=</m:t>
                        </m:r>
                        <m:r>
                          <a:rPr lang="en-AU" altLang="zh-CN" sz="1200" i="1">
                            <a:solidFill>
                              <a:schemeClr val="tx1"/>
                            </a:solidFill>
                            <a:latin typeface="Cambria Math" panose="02040503050406030204" pitchFamily="18" charset="0"/>
                          </a:rPr>
                          <m:t>𝜃</m:t>
                        </m:r>
                        <m:d>
                          <m:dPr>
                            <m:begChr m:val="["/>
                            <m:endChr m:val="]"/>
                            <m:ctrlPr>
                              <a:rPr lang="zh-CN" altLang="zh-CN" sz="1200" i="1">
                                <a:solidFill>
                                  <a:schemeClr val="tx1"/>
                                </a:solidFill>
                                <a:latin typeface="Cambria Math" panose="02040503050406030204" pitchFamily="18" charset="0"/>
                              </a:rPr>
                            </m:ctrlPr>
                          </m:dPr>
                          <m:e>
                            <m:f>
                              <m:fPr>
                                <m:ctrlPr>
                                  <a:rPr lang="en-US" altLang="zh-CN" sz="1200" i="1" dirty="0">
                                    <a:solidFill>
                                      <a:schemeClr val="tx1"/>
                                    </a:solidFill>
                                    <a:latin typeface="Cambria Math" panose="02040503050406030204" pitchFamily="18" charset="0"/>
                                  </a:rPr>
                                </m:ctrlPr>
                              </m:fPr>
                              <m:num>
                                <m:r>
                                  <a:rPr lang="en-US" altLang="zh-CN" sz="1200" i="1" dirty="0">
                                    <a:solidFill>
                                      <a:schemeClr val="tx1"/>
                                    </a:solidFill>
                                    <a:latin typeface="Cambria Math" panose="02040503050406030204" pitchFamily="18" charset="0"/>
                                  </a:rPr>
                                  <m:t>2</m:t>
                                </m:r>
                              </m:num>
                              <m:den>
                                <m:sSub>
                                  <m:sSubPr>
                                    <m:ctrlPr>
                                      <a:rPr lang="en-US" altLang="zh-CN" sz="1200" i="1" dirty="0">
                                        <a:solidFill>
                                          <a:schemeClr val="tx1"/>
                                        </a:solidFill>
                                        <a:latin typeface="Cambria Math" panose="02040503050406030204" pitchFamily="18" charset="0"/>
                                      </a:rPr>
                                    </m:ctrlPr>
                                  </m:sSubPr>
                                  <m:e>
                                    <m:r>
                                      <a:rPr lang="el-GR" altLang="zh-CN" sz="1200" i="1" dirty="0">
                                        <a:solidFill>
                                          <a:schemeClr val="tx1"/>
                                        </a:solidFill>
                                        <a:latin typeface="Cambria Math" panose="02040503050406030204" pitchFamily="18" charset="0"/>
                                      </a:rPr>
                                      <m:t>𝜆</m:t>
                                    </m:r>
                                  </m:e>
                                  <m:sub>
                                    <m:r>
                                      <m:rPr>
                                        <m:sty m:val="p"/>
                                      </m:rPr>
                                      <a:rPr lang="en-US" altLang="zh-CN" sz="1200" i="1" dirty="0">
                                        <a:solidFill>
                                          <a:schemeClr val="tx1"/>
                                        </a:solidFill>
                                        <a:latin typeface="Cambria Math" panose="02040503050406030204" pitchFamily="18" charset="0"/>
                                      </a:rPr>
                                      <m:t>max</m:t>
                                    </m:r>
                                  </m:sub>
                                </m:sSub>
                              </m:den>
                            </m:f>
                            <m:sSub>
                              <m:sSubPr>
                                <m:ctrlPr>
                                  <a:rPr lang="en-US" altLang="zh-CN" sz="1200" i="1">
                                    <a:solidFill>
                                      <a:schemeClr val="tx1"/>
                                    </a:solidFill>
                                    <a:latin typeface="Cambria Math" panose="02040503050406030204" pitchFamily="18" charset="0"/>
                                  </a:rPr>
                                </m:ctrlPr>
                              </m:sSubPr>
                              <m:e>
                                <m:r>
                                  <a:rPr lang="en-US" altLang="zh-CN" sz="1200" i="1">
                                    <a:solidFill>
                                      <a:schemeClr val="tx1"/>
                                    </a:solidFill>
                                    <a:latin typeface="Cambria Math" panose="02040503050406030204" pitchFamily="18" charset="0"/>
                                  </a:rPr>
                                  <m:t>𝐻𝐿</m:t>
                                </m:r>
                              </m:e>
                              <m:sub>
                                <m:r>
                                  <a:rPr lang="en-US" altLang="zh-CN" sz="1200" i="1">
                                    <a:solidFill>
                                      <a:schemeClr val="tx1"/>
                                    </a:solidFill>
                                    <a:latin typeface="Cambria Math" panose="02040503050406030204" pitchFamily="18" charset="0"/>
                                  </a:rPr>
                                  <m:t>𝑝</m:t>
                                </m:r>
                              </m:sub>
                            </m:sSub>
                            <m:r>
                              <a:rPr lang="en-US" altLang="zh-CN" sz="1200" i="1">
                                <a:solidFill>
                                  <a:schemeClr val="tx1"/>
                                </a:solidFill>
                                <a:latin typeface="Cambria Math" panose="02040503050406030204" pitchFamily="18" charset="0"/>
                              </a:rPr>
                              <m:t>−</m:t>
                            </m:r>
                            <m:sSub>
                              <m:sSubPr>
                                <m:ctrlPr>
                                  <a:rPr lang="en-US" altLang="zh-CN" sz="1200" i="1">
                                    <a:solidFill>
                                      <a:schemeClr val="tx1"/>
                                    </a:solidFill>
                                    <a:latin typeface="Cambria Math" panose="02040503050406030204" pitchFamily="18" charset="0"/>
                                  </a:rPr>
                                </m:ctrlPr>
                              </m:sSubPr>
                              <m:e>
                                <m:r>
                                  <a:rPr lang="en-US" altLang="zh-CN" sz="1200" i="1">
                                    <a:solidFill>
                                      <a:schemeClr val="tx1"/>
                                    </a:solidFill>
                                    <a:latin typeface="Cambria Math" panose="02040503050406030204" pitchFamily="18" charset="0"/>
                                  </a:rPr>
                                  <m:t>𝐼</m:t>
                                </m:r>
                              </m:e>
                              <m:sub>
                                <m:r>
                                  <a:rPr lang="en-US" altLang="zh-CN" sz="1200" i="1">
                                    <a:solidFill>
                                      <a:schemeClr val="tx1"/>
                                    </a:solidFill>
                                    <a:latin typeface="Cambria Math" panose="02040503050406030204" pitchFamily="18" charset="0"/>
                                  </a:rPr>
                                  <m:t>𝑁</m:t>
                                </m:r>
                              </m:sub>
                            </m:sSub>
                          </m:e>
                        </m:d>
                        <m:r>
                          <a:rPr lang="en-AU" altLang="zh-CN" sz="1200" i="1">
                            <a:solidFill>
                              <a:schemeClr val="tx1"/>
                            </a:solidFill>
                            <a:latin typeface="Cambria Math" panose="02040503050406030204" pitchFamily="18" charset="0"/>
                          </a:rPr>
                          <m:t>𝑋</m:t>
                        </m:r>
                      </m:oMath>
                    </m:oMathPara>
                  </a14:m>
                  <a:endParaRPr lang="zh-CN" altLang="en-US" sz="1200" dirty="0">
                    <a:solidFill>
                      <a:schemeClr val="tx1"/>
                    </a:solidFill>
                  </a:endParaRPr>
                </a:p>
              </p:txBody>
            </p:sp>
          </mc:Choice>
          <mc:Fallback xmlns="">
            <p:sp>
              <p:nvSpPr>
                <p:cNvPr id="5" name="矩形 4"/>
                <p:cNvSpPr>
                  <a:spLocks noRot="1" noChangeAspect="1" noMove="1" noResize="1" noEditPoints="1" noAdjustHandles="1" noChangeArrowheads="1" noChangeShapeType="1" noTextEdit="1"/>
                </p:cNvSpPr>
                <p:nvPr/>
              </p:nvSpPr>
              <p:spPr>
                <a:xfrm>
                  <a:off x="-186191" y="4199545"/>
                  <a:ext cx="6096000" cy="440821"/>
                </a:xfrm>
                <a:prstGeom prst="rect">
                  <a:avLst/>
                </a:prstGeom>
                <a:blipFill rotWithShape="0">
                  <a:blip r:embed="rId9"/>
                  <a:stretch>
                    <a:fillRect/>
                  </a:stretch>
                </a:blipFill>
              </p:spPr>
              <p:txBody>
                <a:bodyPr/>
                <a:lstStyle/>
                <a:p>
                  <a:r>
                    <a:rPr lang="zh-CN" altLang="en-US">
                      <a:noFill/>
                    </a:rPr>
                    <a:t> </a:t>
                  </a:r>
                </a:p>
              </p:txBody>
            </p:sp>
          </mc:Fallback>
        </mc:AlternateContent>
      </p:grpSp>
      <p:sp>
        <p:nvSpPr>
          <p:cNvPr id="37" name="文本框 36"/>
          <p:cNvSpPr txBox="1"/>
          <p:nvPr/>
        </p:nvSpPr>
        <p:spPr>
          <a:xfrm>
            <a:off x="132161" y="3763095"/>
            <a:ext cx="5429250" cy="1938992"/>
          </a:xfrm>
          <a:prstGeom prst="rect">
            <a:avLst/>
          </a:prstGeom>
          <a:noFill/>
        </p:spPr>
        <p:txBody>
          <a:bodyPr wrap="square" rtlCol="0">
            <a:spAutoFit/>
          </a:bodyPr>
          <a:lstStyle/>
          <a:p>
            <a:pPr algn="ctr"/>
            <a:r>
              <a:rPr lang="en-US" altLang="zh-CN" sz="2000" dirty="0" smtClean="0">
                <a:latin typeface="微软雅黑" panose="020B0503020204020204" pitchFamily="34" charset="-122"/>
                <a:ea typeface="微软雅黑" panose="020B0503020204020204" pitchFamily="34" charset="-122"/>
              </a:rPr>
              <a:t>GCN</a:t>
            </a:r>
            <a:r>
              <a:rPr lang="zh-CN" altLang="en-US" sz="2000" dirty="0" smtClean="0">
                <a:latin typeface="微软雅黑" panose="020B0503020204020204" pitchFamily="34" charset="-122"/>
                <a:ea typeface="微软雅黑" panose="020B0503020204020204" pitchFamily="34" charset="-122"/>
              </a:rPr>
              <a:t>使用拉普拉斯矩阵表示数据的流形结构，但是拉普拉斯矩阵采用一级梯度。</a:t>
            </a:r>
            <a:endParaRPr lang="en-US" altLang="zh-CN" sz="2000" dirty="0" smtClean="0">
              <a:latin typeface="微软雅黑" panose="020B0503020204020204" pitchFamily="34" charset="-122"/>
              <a:ea typeface="微软雅黑" panose="020B0503020204020204" pitchFamily="34" charset="-122"/>
            </a:endParaRPr>
          </a:p>
          <a:p>
            <a:pPr algn="ctr"/>
            <a:r>
              <a:rPr lang="en-US" altLang="zh-CN" sz="2000" dirty="0" smtClean="0">
                <a:latin typeface="微软雅黑" panose="020B0503020204020204" pitchFamily="34" charset="-122"/>
                <a:ea typeface="微软雅黑" panose="020B0503020204020204" pitchFamily="34" charset="-122"/>
              </a:rPr>
              <a:t>HesGCN</a:t>
            </a:r>
            <a:r>
              <a:rPr lang="zh-CN" altLang="en-US" sz="2000" dirty="0" smtClean="0">
                <a:latin typeface="微软雅黑" panose="020B0503020204020204" pitchFamily="34" charset="-122"/>
                <a:ea typeface="微软雅黑" panose="020B0503020204020204" pitchFamily="34" charset="-122"/>
              </a:rPr>
              <a:t>使用</a:t>
            </a:r>
            <a:r>
              <a:rPr lang="en-US" altLang="zh-CN" sz="2000" dirty="0" smtClean="0">
                <a:latin typeface="微软雅黑" panose="020B0503020204020204" pitchFamily="34" charset="-122"/>
                <a:ea typeface="微软雅黑" panose="020B0503020204020204" pitchFamily="34" charset="-122"/>
              </a:rPr>
              <a:t>Hessian</a:t>
            </a:r>
            <a:r>
              <a:rPr lang="zh-CN" altLang="en-US" sz="2000" dirty="0" smtClean="0">
                <a:latin typeface="微软雅黑" panose="020B0503020204020204" pitchFamily="34" charset="-122"/>
                <a:ea typeface="微软雅黑" panose="020B0503020204020204" pitchFamily="34" charset="-122"/>
              </a:rPr>
              <a:t>矩阵，</a:t>
            </a:r>
            <a:r>
              <a:rPr lang="zh-CN" altLang="en-US" sz="2000" dirty="0">
                <a:latin typeface="微软雅黑" panose="020B0503020204020204" pitchFamily="34" charset="-122"/>
                <a:ea typeface="微软雅黑" panose="020B0503020204020204" pitchFamily="34" charset="-122"/>
              </a:rPr>
              <a:t>其</a:t>
            </a:r>
            <a:r>
              <a:rPr lang="zh-CN" altLang="en-US" sz="2000" dirty="0" smtClean="0">
                <a:latin typeface="微软雅黑" panose="020B0503020204020204" pitchFamily="34" charset="-122"/>
                <a:ea typeface="微软雅黑" panose="020B0503020204020204" pitchFamily="34" charset="-122"/>
              </a:rPr>
              <a:t>采用</a:t>
            </a:r>
            <a:r>
              <a:rPr lang="zh-CN" altLang="en-US" sz="2000" dirty="0">
                <a:latin typeface="微软雅黑" panose="020B0503020204020204" pitchFamily="34" charset="-122"/>
                <a:ea typeface="微软雅黑" panose="020B0503020204020204" pitchFamily="34" charset="-122"/>
              </a:rPr>
              <a:t>了更高的二阶梯度，能够反应出更精细的局部</a:t>
            </a:r>
            <a:r>
              <a:rPr lang="zh-CN" altLang="en-US" sz="2000" dirty="0" smtClean="0">
                <a:latin typeface="微软雅黑" panose="020B0503020204020204" pitchFamily="34" charset="-122"/>
                <a:ea typeface="微软雅黑" panose="020B0503020204020204" pitchFamily="34" charset="-122"/>
              </a:rPr>
              <a:t>结构。</a:t>
            </a:r>
            <a:endParaRPr lang="en-US" altLang="zh-CN" sz="2000" dirty="0" smtClean="0">
              <a:latin typeface="微软雅黑" panose="020B0503020204020204" pitchFamily="34" charset="-122"/>
              <a:ea typeface="微软雅黑" panose="020B0503020204020204" pitchFamily="34" charset="-122"/>
            </a:endParaRPr>
          </a:p>
          <a:p>
            <a:pPr algn="ctr"/>
            <a:endParaRPr lang="en-US" altLang="zh-CN" sz="1600" dirty="0" smtClean="0">
              <a:latin typeface="微软雅黑" panose="020B0503020204020204" pitchFamily="34" charset="-122"/>
              <a:ea typeface="微软雅黑" panose="020B0503020204020204" pitchFamily="34" charset="-122"/>
            </a:endParaRPr>
          </a:p>
          <a:p>
            <a:endParaRPr lang="zh-CN" altLang="en-US" sz="2400" dirty="0">
              <a:latin typeface="宋体" panose="02010600030101010101" pitchFamily="2" charset="-122"/>
              <a:ea typeface="宋体" panose="02010600030101010101" pitchFamily="2" charset="-122"/>
            </a:endParaRPr>
          </a:p>
        </p:txBody>
      </p:sp>
      <p:sp>
        <p:nvSpPr>
          <p:cNvPr id="5" name="矩形 4"/>
          <p:cNvSpPr/>
          <p:nvPr/>
        </p:nvSpPr>
        <p:spPr>
          <a:xfrm>
            <a:off x="-7035" y="5841314"/>
            <a:ext cx="12196690" cy="400110"/>
          </a:xfrm>
          <a:prstGeom prst="rect">
            <a:avLst/>
          </a:prstGeom>
        </p:spPr>
        <p:txBody>
          <a:bodyPr wrap="square">
            <a:spAutoFit/>
          </a:bodyPr>
          <a:lstStyle/>
          <a:p>
            <a:pPr algn="ctr"/>
            <a:r>
              <a:rPr lang="zh-CN" altLang="en-US" sz="2000" dirty="0" smtClean="0">
                <a:latin typeface="微软雅黑" panose="020B0503020204020204" pitchFamily="34" charset="-122"/>
                <a:ea typeface="微软雅黑" panose="020B0503020204020204" pitchFamily="34" charset="-122"/>
              </a:rPr>
              <a:t>目前已经</a:t>
            </a:r>
            <a:r>
              <a:rPr lang="zh-CN" altLang="en-US" sz="2000" dirty="0">
                <a:latin typeface="微软雅黑" panose="020B0503020204020204" pitchFamily="34" charset="-122"/>
                <a:ea typeface="微软雅黑" panose="020B0503020204020204" pitchFamily="34" charset="-122"/>
              </a:rPr>
              <a:t>顺利</a:t>
            </a:r>
            <a:r>
              <a:rPr lang="zh-CN" altLang="en-US" sz="2000" dirty="0" smtClean="0">
                <a:latin typeface="微软雅黑" panose="020B0503020204020204" pitchFamily="34" charset="-122"/>
                <a:ea typeface="微软雅黑" panose="020B0503020204020204" pitchFamily="34" charset="-122"/>
              </a:rPr>
              <a:t>完成两个模型</a:t>
            </a:r>
            <a:r>
              <a:rPr lang="zh-CN" altLang="en-US" sz="2000" dirty="0">
                <a:latin typeface="微软雅黑" panose="020B0503020204020204" pitchFamily="34" charset="-122"/>
                <a:ea typeface="微软雅黑" panose="020B0503020204020204" pitchFamily="34" charset="-122"/>
              </a:rPr>
              <a:t>的理论推导和公式推导，后续编程实现，并进行实验测试就可完成该模型</a:t>
            </a:r>
            <a:r>
              <a:rPr lang="zh-CN" altLang="en-US" sz="2000" dirty="0" smtClean="0">
                <a:latin typeface="微软雅黑" panose="020B0503020204020204" pitchFamily="34" charset="-122"/>
                <a:ea typeface="微软雅黑" panose="020B0503020204020204" pitchFamily="34" charset="-122"/>
              </a:rPr>
              <a:t>建立</a:t>
            </a:r>
            <a:r>
              <a:rPr lang="zh-CN" altLang="en-US" sz="2000" dirty="0">
                <a:latin typeface="微软雅黑" panose="020B0503020204020204" pitchFamily="34" charset="-122"/>
                <a:ea typeface="微软雅黑" panose="020B0503020204020204" pitchFamily="34" charset="-122"/>
              </a:rPr>
              <a:t>。</a:t>
            </a:r>
          </a:p>
        </p:txBody>
      </p:sp>
      <p:sp>
        <p:nvSpPr>
          <p:cNvPr id="6" name="矩形 5"/>
          <p:cNvSpPr/>
          <p:nvPr/>
        </p:nvSpPr>
        <p:spPr>
          <a:xfrm>
            <a:off x="5954460" y="3781231"/>
            <a:ext cx="5864469" cy="707886"/>
          </a:xfrm>
          <a:prstGeom prst="rect">
            <a:avLst/>
          </a:prstGeom>
        </p:spPr>
        <p:txBody>
          <a:bodyPr wrap="square">
            <a:spAutoFit/>
          </a:bodyPr>
          <a:lstStyle/>
          <a:p>
            <a:pPr algn="ctr"/>
            <a:r>
              <a:rPr lang="zh-CN" altLang="en-US" sz="2000" dirty="0" smtClean="0">
                <a:latin typeface="微软雅黑" panose="020B0503020204020204" pitchFamily="34" charset="-122"/>
                <a:ea typeface="微软雅黑" panose="020B0503020204020204" pitchFamily="34" charset="-122"/>
              </a:rPr>
              <a:t>超图</a:t>
            </a:r>
            <a:r>
              <a:rPr lang="en-US" altLang="zh-CN" sz="2000" dirty="0">
                <a:latin typeface="微软雅黑" panose="020B0503020204020204" pitchFamily="34" charset="-122"/>
                <a:ea typeface="微软雅黑" panose="020B0503020204020204" pitchFamily="34" charset="-122"/>
              </a:rPr>
              <a:t>p-</a:t>
            </a:r>
            <a:r>
              <a:rPr lang="zh-CN" altLang="en-US" sz="2000" dirty="0">
                <a:latin typeface="微软雅黑" panose="020B0503020204020204" pitchFamily="34" charset="-122"/>
                <a:ea typeface="微软雅黑" panose="020B0503020204020204" pitchFamily="34" charset="-122"/>
              </a:rPr>
              <a:t>拉普拉斯矩阵是超图理论和拉普拉斯矩阵集合</a:t>
            </a:r>
            <a:r>
              <a:rPr lang="zh-CN" altLang="en-US" sz="2000" dirty="0" smtClean="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HpLapGCN</a:t>
            </a:r>
            <a:r>
              <a:rPr lang="zh-CN" altLang="en-US" sz="2000" dirty="0" smtClean="0">
                <a:latin typeface="微软雅黑" panose="020B0503020204020204" pitchFamily="34" charset="-122"/>
                <a:ea typeface="微软雅黑" panose="020B0503020204020204" pitchFamily="34" charset="-122"/>
              </a:rPr>
              <a:t>能够</a:t>
            </a:r>
            <a:r>
              <a:rPr lang="zh-CN" altLang="en-US" sz="2000" dirty="0">
                <a:latin typeface="微软雅黑" panose="020B0503020204020204" pitchFamily="34" charset="-122"/>
                <a:ea typeface="微软雅黑" panose="020B0503020204020204" pitchFamily="34" charset="-122"/>
              </a:rPr>
              <a:t>利用样本更加全面的信息。</a:t>
            </a:r>
          </a:p>
        </p:txBody>
      </p:sp>
    </p:spTree>
    <p:extLst>
      <p:ext uri="{BB962C8B-B14F-4D97-AF65-F5344CB8AC3E}">
        <p14:creationId xmlns:p14="http://schemas.microsoft.com/office/powerpoint/2010/main" val="3368396969"/>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2968283" y="254000"/>
            <a:ext cx="9223717"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Rectangle 2"/>
          <p:cNvSpPr>
            <a:spLocks noChangeArrowheads="1"/>
          </p:cNvSpPr>
          <p:nvPr/>
        </p:nvSpPr>
        <p:spPr bwMode="auto">
          <a:xfrm>
            <a:off x="2347414" y="812006"/>
            <a:ext cx="1660088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pic>
        <p:nvPicPr>
          <p:cNvPr id="18" name="Picture 2" descr="标志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84581" y="6140450"/>
            <a:ext cx="738187"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2" name="矩形 21"/>
          <p:cNvSpPr/>
          <p:nvPr/>
        </p:nvSpPr>
        <p:spPr>
          <a:xfrm>
            <a:off x="2176727" y="3298542"/>
            <a:ext cx="1733167" cy="1015663"/>
          </a:xfrm>
          <a:prstGeom prst="rect">
            <a:avLst/>
          </a:prstGeom>
        </p:spPr>
        <p:txBody>
          <a:bodyPr wrap="none">
            <a:spAutoFit/>
          </a:bodyPr>
          <a:lstStyle/>
          <a:p>
            <a:pPr algn="ctr"/>
            <a:r>
              <a:rPr lang="zh-CN" altLang="zh-CN" sz="2000" b="1" dirty="0">
                <a:solidFill>
                  <a:schemeClr val="bg1"/>
                </a:solidFill>
              </a:rPr>
              <a:t>基于</a:t>
            </a:r>
            <a:r>
              <a:rPr lang="zh-CN" altLang="en-US" sz="2000" b="1" dirty="0" smtClean="0">
                <a:solidFill>
                  <a:schemeClr val="bg1"/>
                </a:solidFill>
              </a:rPr>
              <a:t>自由能与</a:t>
            </a:r>
            <a:endParaRPr lang="en-US" altLang="zh-CN" sz="2000" b="1" dirty="0" smtClean="0">
              <a:solidFill>
                <a:schemeClr val="bg1"/>
              </a:solidFill>
            </a:endParaRPr>
          </a:p>
          <a:p>
            <a:pPr algn="ctr"/>
            <a:r>
              <a:rPr lang="en-US" altLang="zh-CN" sz="2000" b="1" dirty="0" smtClean="0">
                <a:solidFill>
                  <a:schemeClr val="bg1"/>
                </a:solidFill>
              </a:rPr>
              <a:t>ClassRBM</a:t>
            </a:r>
            <a:r>
              <a:rPr lang="zh-CN" altLang="en-US" sz="2000" b="1" dirty="0" smtClean="0">
                <a:solidFill>
                  <a:schemeClr val="bg1"/>
                </a:solidFill>
              </a:rPr>
              <a:t>的</a:t>
            </a:r>
            <a:endParaRPr lang="en-US" altLang="zh-CN" sz="2000" b="1" dirty="0" smtClean="0">
              <a:solidFill>
                <a:schemeClr val="bg1"/>
              </a:solidFill>
            </a:endParaRPr>
          </a:p>
          <a:p>
            <a:pPr algn="ctr"/>
            <a:r>
              <a:rPr lang="zh-CN" altLang="en-US" sz="2000" b="1" dirty="0" smtClean="0">
                <a:solidFill>
                  <a:schemeClr val="bg1"/>
                </a:solidFill>
              </a:rPr>
              <a:t>记忆</a:t>
            </a:r>
            <a:r>
              <a:rPr lang="zh-CN" altLang="en-US" sz="2000" b="1" dirty="0">
                <a:solidFill>
                  <a:schemeClr val="bg1"/>
                </a:solidFill>
              </a:rPr>
              <a:t>模型</a:t>
            </a:r>
          </a:p>
        </p:txBody>
      </p:sp>
      <p:sp>
        <p:nvSpPr>
          <p:cNvPr id="24" name="文本框 3"/>
          <p:cNvSpPr txBox="1">
            <a:spLocks noChangeArrowheads="1"/>
          </p:cNvSpPr>
          <p:nvPr/>
        </p:nvSpPr>
        <p:spPr bwMode="auto">
          <a:xfrm>
            <a:off x="-141412" y="135308"/>
            <a:ext cx="39975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b="1" dirty="0" smtClean="0">
                <a:solidFill>
                  <a:srgbClr val="044875"/>
                </a:solidFill>
                <a:latin typeface="微软雅黑" panose="020B0503020204020204" pitchFamily="34" charset="-122"/>
                <a:ea typeface="微软雅黑" panose="020B0503020204020204" pitchFamily="34" charset="-122"/>
              </a:rPr>
              <a:t>可行性分析</a:t>
            </a:r>
            <a:endParaRPr lang="zh-CN" altLang="en-US" b="1" dirty="0">
              <a:solidFill>
                <a:srgbClr val="044875"/>
              </a:solidFill>
              <a:latin typeface="微软雅黑" panose="020B0503020204020204" pitchFamily="34" charset="-122"/>
              <a:ea typeface="微软雅黑" panose="020B0503020204020204" pitchFamily="34" charset="-122"/>
            </a:endParaRPr>
          </a:p>
        </p:txBody>
      </p:sp>
      <p:sp>
        <p:nvSpPr>
          <p:cNvPr id="5" name="矩形 4"/>
          <p:cNvSpPr/>
          <p:nvPr/>
        </p:nvSpPr>
        <p:spPr>
          <a:xfrm>
            <a:off x="0" y="5014566"/>
            <a:ext cx="12192000" cy="1015663"/>
          </a:xfrm>
          <a:prstGeom prst="rect">
            <a:avLst/>
          </a:prstGeom>
        </p:spPr>
        <p:txBody>
          <a:bodyPr wrap="square">
            <a:spAutoFit/>
          </a:bodyPr>
          <a:lstStyle/>
          <a:p>
            <a:pPr algn="ctr"/>
            <a:r>
              <a:rPr lang="zh-CN" altLang="en-US" sz="2000" dirty="0">
                <a:latin typeface="微软雅黑" panose="020B0503020204020204" pitchFamily="34" charset="-122"/>
                <a:ea typeface="微软雅黑" panose="020B0503020204020204" pitchFamily="34" charset="-122"/>
              </a:rPr>
              <a:t>在</a:t>
            </a:r>
            <a:r>
              <a:rPr lang="en-US" altLang="zh-CN" sz="2000" dirty="0">
                <a:latin typeface="微软雅黑" panose="020B0503020204020204" pitchFamily="34" charset="-122"/>
                <a:ea typeface="微软雅黑" panose="020B0503020204020204" pitchFamily="34" charset="-122"/>
              </a:rPr>
              <a:t>GCN</a:t>
            </a:r>
            <a:r>
              <a:rPr lang="zh-CN" altLang="en-US" sz="2000" dirty="0">
                <a:latin typeface="微软雅黑" panose="020B0503020204020204" pitchFamily="34" charset="-122"/>
                <a:ea typeface="微软雅黑" panose="020B0503020204020204" pitchFamily="34" charset="-122"/>
              </a:rPr>
              <a:t>频谱卷积定义中的切比雪夫多项式，首先是为了最简公式精确的表示数据流形结构信息，其次为了降低</a:t>
            </a:r>
            <a:r>
              <a:rPr lang="zh-CN" altLang="en-US" sz="2000" dirty="0" smtClean="0">
                <a:latin typeface="微软雅黑" panose="020B0503020204020204" pitchFamily="34" charset="-122"/>
                <a:ea typeface="微软雅黑" panose="020B0503020204020204" pitchFamily="34" charset="-122"/>
              </a:rPr>
              <a:t>模型复杂度。</a:t>
            </a:r>
            <a:r>
              <a:rPr lang="zh-CN" altLang="en-US" sz="2000" dirty="0" smtClean="0">
                <a:solidFill>
                  <a:srgbClr val="FF0000"/>
                </a:solidFill>
                <a:latin typeface="微软雅黑" panose="020B0503020204020204" pitchFamily="34" charset="-122"/>
                <a:ea typeface="微软雅黑" panose="020B0503020204020204" pitchFamily="34" charset="-122"/>
              </a:rPr>
              <a:t>但是</a:t>
            </a:r>
            <a:r>
              <a:rPr lang="en-US" altLang="zh-CN" sz="2000" dirty="0">
                <a:solidFill>
                  <a:srgbClr val="FF0000"/>
                </a:solidFill>
                <a:latin typeface="微软雅黑" panose="020B0503020204020204" pitchFamily="34" charset="-122"/>
                <a:ea typeface="微软雅黑" panose="020B0503020204020204" pitchFamily="34" charset="-122"/>
              </a:rPr>
              <a:t>GCN</a:t>
            </a:r>
            <a:r>
              <a:rPr lang="zh-CN" altLang="en-US" sz="2000" dirty="0">
                <a:solidFill>
                  <a:srgbClr val="FF0000"/>
                </a:solidFill>
                <a:latin typeface="微软雅黑" panose="020B0503020204020204" pitchFamily="34" charset="-122"/>
                <a:ea typeface="微软雅黑" panose="020B0503020204020204" pitchFamily="34" charset="-122"/>
              </a:rPr>
              <a:t>模型对于大型数据容易造成内存溢出，而且运行时间很长</a:t>
            </a:r>
            <a:r>
              <a:rPr lang="zh-CN" altLang="en-US" sz="2000" dirty="0" smtClean="0">
                <a:solidFill>
                  <a:srgbClr val="FF0000"/>
                </a:solidFill>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我们探索</a:t>
            </a:r>
            <a:r>
              <a:rPr lang="en-US" altLang="zh-CN" sz="2000" dirty="0" smtClean="0">
                <a:latin typeface="微软雅黑" panose="020B0503020204020204" pitchFamily="34" charset="-122"/>
                <a:ea typeface="微软雅黑" panose="020B0503020204020204" pitchFamily="34" charset="-122"/>
              </a:rPr>
              <a:t>PGCN</a:t>
            </a:r>
            <a:r>
              <a:rPr lang="zh-CN" altLang="en-US" sz="2000" dirty="0">
                <a:latin typeface="微软雅黑" panose="020B0503020204020204" pitchFamily="34" charset="-122"/>
                <a:ea typeface="微软雅黑" panose="020B0503020204020204" pitchFamily="34" charset="-122"/>
              </a:rPr>
              <a:t>将切比雪夫多项式换</a:t>
            </a:r>
            <a:r>
              <a:rPr lang="zh-CN" altLang="en-US" sz="2000" dirty="0" smtClean="0">
                <a:latin typeface="微软雅黑" panose="020B0503020204020204" pitchFamily="34" charset="-122"/>
                <a:ea typeface="微软雅黑" panose="020B0503020204020204" pitchFamily="34" charset="-122"/>
              </a:rPr>
              <a:t>成恰当的</a:t>
            </a:r>
            <a:r>
              <a:rPr lang="zh-CN" altLang="en-US" sz="2000" dirty="0">
                <a:latin typeface="微软雅黑" panose="020B0503020204020204" pitchFamily="34" charset="-122"/>
                <a:ea typeface="微软雅黑" panose="020B0503020204020204" pitchFamily="34" charset="-122"/>
              </a:rPr>
              <a:t>多项式</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提高模型运算效率。</a:t>
            </a:r>
            <a:endParaRPr lang="zh-CN" altLang="en-US" sz="2000" dirty="0">
              <a:latin typeface="微软雅黑" panose="020B0503020204020204" pitchFamily="34" charset="-122"/>
              <a:ea typeface="微软雅黑" panose="020B0503020204020204" pitchFamily="34" charset="-122"/>
            </a:endParaRPr>
          </a:p>
        </p:txBody>
      </p:sp>
      <p:grpSp>
        <p:nvGrpSpPr>
          <p:cNvPr id="38" name="组合 37"/>
          <p:cNvGrpSpPr/>
          <p:nvPr/>
        </p:nvGrpSpPr>
        <p:grpSpPr>
          <a:xfrm>
            <a:off x="3656833" y="1292163"/>
            <a:ext cx="3923308" cy="2951068"/>
            <a:chOff x="3011292" y="1307565"/>
            <a:chExt cx="3923308" cy="2780345"/>
          </a:xfrm>
        </p:grpSpPr>
        <p:sp>
          <p:nvSpPr>
            <p:cNvPr id="39" name="矩形 38"/>
            <p:cNvSpPr/>
            <p:nvPr/>
          </p:nvSpPr>
          <p:spPr>
            <a:xfrm>
              <a:off x="3181171" y="1307565"/>
              <a:ext cx="3744000" cy="3899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0" name="文本框 39"/>
                <p:cNvSpPr txBox="1"/>
                <p:nvPr/>
              </p:nvSpPr>
              <p:spPr>
                <a:xfrm>
                  <a:off x="3354029" y="1329305"/>
                  <a:ext cx="3459260" cy="276999"/>
                </a:xfrm>
                <a:prstGeom prst="rect">
                  <a:avLst/>
                </a:prstGeom>
                <a:noFill/>
              </p:spPr>
              <p:txBody>
                <a:bodyPr wrap="square" rtlCol="0">
                  <a:spAutoFit/>
                </a:bodyPr>
                <a:lstStyle/>
                <a:p>
                  <a:pPr algn="ctr"/>
                  <a14:m>
                    <m:oMath xmlns:m="http://schemas.openxmlformats.org/officeDocument/2006/math">
                      <m:sSub>
                        <m:sSubPr>
                          <m:ctrlPr>
                            <a:rPr lang="en-US" altLang="zh-CN" sz="1200" i="1">
                              <a:latin typeface="Cambria Math" panose="02040503050406030204" pitchFamily="18" charset="0"/>
                            </a:rPr>
                          </m:ctrlPr>
                        </m:sSubPr>
                        <m:e>
                          <m:r>
                            <m:rPr>
                              <m:sty m:val="p"/>
                            </m:rPr>
                            <a:rPr lang="en-US" altLang="zh-CN" sz="1200" i="1">
                              <a:latin typeface="Cambria Math" panose="02040503050406030204" pitchFamily="18" charset="0"/>
                            </a:rPr>
                            <m:t>g</m:t>
                          </m:r>
                        </m:e>
                        <m:sub>
                          <m:r>
                            <a:rPr lang="zh-CN" altLang="en-US" sz="1200" i="1">
                              <a:latin typeface="Cambria Math" panose="02040503050406030204" pitchFamily="18" charset="0"/>
                            </a:rPr>
                            <m:t>𝜃</m:t>
                          </m:r>
                        </m:sub>
                      </m:sSub>
                      <m:d>
                        <m:dPr>
                          <m:ctrlPr>
                            <a:rPr lang="en-US" altLang="zh-CN" sz="1200" i="1">
                              <a:latin typeface="Cambria Math" panose="02040503050406030204" pitchFamily="18" charset="0"/>
                            </a:rPr>
                          </m:ctrlPr>
                        </m:dPr>
                        <m:e>
                          <m:r>
                            <a:rPr lang="en-US" altLang="zh-CN" sz="1200" i="1">
                              <a:latin typeface="Cambria Math" panose="02040503050406030204" pitchFamily="18" charset="0"/>
                            </a:rPr>
                            <m:t>𝐿</m:t>
                          </m:r>
                        </m:e>
                      </m:d>
                      <m:r>
                        <a:rPr lang="en-US" altLang="zh-CN" sz="1200" i="1">
                          <a:latin typeface="Cambria Math" panose="02040503050406030204" pitchFamily="18" charset="0"/>
                          <a:ea typeface="Cambria Math" panose="02040503050406030204" pitchFamily="18" charset="0"/>
                        </a:rPr>
                        <m:t>∗</m:t>
                      </m:r>
                      <m:r>
                        <a:rPr lang="en-US" altLang="zh-CN" sz="1200" i="1">
                          <a:latin typeface="Cambria Math" panose="02040503050406030204" pitchFamily="18" charset="0"/>
                          <a:ea typeface="Cambria Math" panose="02040503050406030204" pitchFamily="18" charset="0"/>
                        </a:rPr>
                        <m:t>𝑋</m:t>
                      </m:r>
                      <m:r>
                        <a:rPr lang="en-US" altLang="zh-CN" sz="1200" i="1">
                          <a:latin typeface="Cambria Math" panose="02040503050406030204" pitchFamily="18" charset="0"/>
                          <a:ea typeface="Cambria Math" panose="02040503050406030204" pitchFamily="18" charset="0"/>
                        </a:rPr>
                        <m:t>=</m:t>
                      </m:r>
                      <m:sSub>
                        <m:sSubPr>
                          <m:ctrlPr>
                            <a:rPr lang="en-US" altLang="zh-CN" sz="1200" i="1">
                              <a:latin typeface="Cambria Math" panose="02040503050406030204" pitchFamily="18" charset="0"/>
                            </a:rPr>
                          </m:ctrlPr>
                        </m:sSubPr>
                        <m:e>
                          <m:r>
                            <m:rPr>
                              <m:sty m:val="p"/>
                            </m:rPr>
                            <a:rPr lang="en-US" altLang="zh-CN" sz="1200" i="1">
                              <a:latin typeface="Cambria Math" panose="02040503050406030204" pitchFamily="18" charset="0"/>
                            </a:rPr>
                            <m:t>g</m:t>
                          </m:r>
                        </m:e>
                        <m:sub>
                          <m:r>
                            <a:rPr lang="zh-CN" altLang="en-US" sz="1200" i="1">
                              <a:latin typeface="Cambria Math" panose="02040503050406030204" pitchFamily="18" charset="0"/>
                            </a:rPr>
                            <m:t>𝜃</m:t>
                          </m:r>
                        </m:sub>
                      </m:sSub>
                      <m:d>
                        <m:dPr>
                          <m:ctrlPr>
                            <a:rPr lang="en-US" altLang="zh-CN" sz="1200" i="1">
                              <a:latin typeface="Cambria Math" panose="02040503050406030204" pitchFamily="18" charset="0"/>
                            </a:rPr>
                          </m:ctrlPr>
                        </m:dPr>
                        <m:e>
                          <m:r>
                            <m:rPr>
                              <m:nor/>
                            </m:rPr>
                            <a:rPr lang="en-US" altLang="zh-CN" sz="1200" dirty="0"/>
                            <m:t>U</m:t>
                          </m:r>
                          <m:r>
                            <a:rPr lang="el-GR" altLang="zh-CN" sz="1200" i="1">
                              <a:latin typeface="Cambria Math" panose="02040503050406030204" pitchFamily="18" charset="0"/>
                            </a:rPr>
                            <m:t>𝛬</m:t>
                          </m:r>
                          <m:sSup>
                            <m:sSupPr>
                              <m:ctrlPr>
                                <a:rPr lang="el-GR" altLang="zh-CN" sz="1200" i="1">
                                  <a:latin typeface="Cambria Math" panose="02040503050406030204" pitchFamily="18" charset="0"/>
                                </a:rPr>
                              </m:ctrlPr>
                            </m:sSupPr>
                            <m:e>
                              <m:r>
                                <a:rPr lang="en-US" altLang="zh-CN" sz="1200" i="1">
                                  <a:latin typeface="Cambria Math" panose="02040503050406030204" pitchFamily="18" charset="0"/>
                                </a:rPr>
                                <m:t>𝑈</m:t>
                              </m:r>
                            </m:e>
                            <m:sup>
                              <m:r>
                                <a:rPr lang="en-US" altLang="zh-CN" sz="1200" i="1">
                                  <a:latin typeface="Cambria Math" panose="02040503050406030204" pitchFamily="18" charset="0"/>
                                </a:rPr>
                                <m:t>𝑇</m:t>
                              </m:r>
                            </m:sup>
                          </m:sSup>
                        </m:e>
                      </m:d>
                      <m:r>
                        <a:rPr lang="en-US" altLang="zh-CN" sz="1200" i="1">
                          <a:latin typeface="Cambria Math" panose="02040503050406030204" pitchFamily="18" charset="0"/>
                          <a:ea typeface="Cambria Math" panose="02040503050406030204" pitchFamily="18" charset="0"/>
                        </a:rPr>
                        <m:t>∗</m:t>
                      </m:r>
                      <m:r>
                        <a:rPr lang="en-US" altLang="zh-CN" sz="1200" i="1">
                          <a:latin typeface="Cambria Math" panose="02040503050406030204" pitchFamily="18" charset="0"/>
                          <a:ea typeface="Cambria Math" panose="02040503050406030204" pitchFamily="18" charset="0"/>
                        </a:rPr>
                        <m:t>𝑋</m:t>
                      </m:r>
                      <m:r>
                        <a:rPr lang="en-US" altLang="zh-CN" sz="1200" i="1">
                          <a:latin typeface="Cambria Math" panose="02040503050406030204" pitchFamily="18" charset="0"/>
                          <a:ea typeface="Cambria Math" panose="02040503050406030204" pitchFamily="18" charset="0"/>
                        </a:rPr>
                        <m:t>=</m:t>
                      </m:r>
                      <m:r>
                        <m:rPr>
                          <m:nor/>
                        </m:rPr>
                        <a:rPr lang="en-US" altLang="zh-CN" sz="1200" dirty="0"/>
                        <m:t>U</m:t>
                      </m:r>
                      <m:sSub>
                        <m:sSubPr>
                          <m:ctrlPr>
                            <a:rPr lang="en-US" altLang="zh-CN" sz="1200" i="1">
                              <a:latin typeface="Cambria Math" panose="02040503050406030204" pitchFamily="18" charset="0"/>
                            </a:rPr>
                          </m:ctrlPr>
                        </m:sSubPr>
                        <m:e>
                          <m:r>
                            <m:rPr>
                              <m:sty m:val="p"/>
                            </m:rPr>
                            <a:rPr lang="en-US" altLang="zh-CN" sz="1200" i="1">
                              <a:latin typeface="Cambria Math" panose="02040503050406030204" pitchFamily="18" charset="0"/>
                            </a:rPr>
                            <m:t>g</m:t>
                          </m:r>
                        </m:e>
                        <m:sub>
                          <m:r>
                            <a:rPr lang="zh-CN" altLang="en-US" sz="1200" i="1">
                              <a:latin typeface="Cambria Math" panose="02040503050406030204" pitchFamily="18" charset="0"/>
                            </a:rPr>
                            <m:t>𝜃</m:t>
                          </m:r>
                        </m:sub>
                      </m:sSub>
                      <m:d>
                        <m:dPr>
                          <m:ctrlPr>
                            <a:rPr lang="en-US" altLang="zh-CN" sz="1200" i="1">
                              <a:latin typeface="Cambria Math" panose="02040503050406030204" pitchFamily="18" charset="0"/>
                            </a:rPr>
                          </m:ctrlPr>
                        </m:dPr>
                        <m:e>
                          <m:r>
                            <a:rPr lang="el-GR" altLang="zh-CN" sz="1200" i="1">
                              <a:latin typeface="Cambria Math" panose="02040503050406030204" pitchFamily="18" charset="0"/>
                            </a:rPr>
                            <m:t>𝛬</m:t>
                          </m:r>
                        </m:e>
                      </m:d>
                      <m:sSup>
                        <m:sSupPr>
                          <m:ctrlPr>
                            <a:rPr lang="el-GR" altLang="zh-CN" sz="1200" i="1">
                              <a:latin typeface="Cambria Math" panose="02040503050406030204" pitchFamily="18" charset="0"/>
                            </a:rPr>
                          </m:ctrlPr>
                        </m:sSupPr>
                        <m:e>
                          <m:r>
                            <a:rPr lang="en-US" altLang="zh-CN" sz="1200" i="1">
                              <a:latin typeface="Cambria Math" panose="02040503050406030204" pitchFamily="18" charset="0"/>
                            </a:rPr>
                            <m:t>𝑈</m:t>
                          </m:r>
                        </m:e>
                        <m:sup>
                          <m:r>
                            <a:rPr lang="en-US" altLang="zh-CN" sz="1200" i="1">
                              <a:latin typeface="Cambria Math" panose="02040503050406030204" pitchFamily="18" charset="0"/>
                            </a:rPr>
                            <m:t>𝑇</m:t>
                          </m:r>
                        </m:sup>
                      </m:sSup>
                    </m:oMath>
                  </a14:m>
                  <a:r>
                    <a:rPr lang="zh-CN" altLang="en-US" sz="1200" dirty="0"/>
                    <a:t> </a:t>
                  </a:r>
                  <a14:m>
                    <m:oMath xmlns:m="http://schemas.openxmlformats.org/officeDocument/2006/math">
                      <m:r>
                        <a:rPr lang="en-US" altLang="zh-CN" sz="1200" i="1">
                          <a:latin typeface="Cambria Math" panose="02040503050406030204" pitchFamily="18" charset="0"/>
                          <a:ea typeface="Cambria Math" panose="02040503050406030204" pitchFamily="18" charset="0"/>
                        </a:rPr>
                        <m:t>∗</m:t>
                      </m:r>
                      <m:r>
                        <a:rPr lang="en-US" altLang="zh-CN" sz="1200" i="1">
                          <a:latin typeface="Cambria Math" panose="02040503050406030204" pitchFamily="18" charset="0"/>
                          <a:ea typeface="Cambria Math" panose="02040503050406030204" pitchFamily="18" charset="0"/>
                        </a:rPr>
                        <m:t>𝑋</m:t>
                      </m:r>
                    </m:oMath>
                  </a14:m>
                  <a:endParaRPr lang="en-US" altLang="zh-CN" sz="1200" dirty="0">
                    <a:ea typeface="Cambria Math" panose="02040503050406030204" pitchFamily="18" charset="0"/>
                  </a:endParaRPr>
                </a:p>
              </p:txBody>
            </p:sp>
          </mc:Choice>
          <mc:Fallback xmlns="">
            <p:sp>
              <p:nvSpPr>
                <p:cNvPr id="13" name="文本框 12"/>
                <p:cNvSpPr txBox="1">
                  <a:spLocks noRot="1" noChangeAspect="1" noMove="1" noResize="1" noEditPoints="1" noAdjustHandles="1" noChangeArrowheads="1" noChangeShapeType="1" noTextEdit="1"/>
                </p:cNvSpPr>
                <p:nvPr/>
              </p:nvSpPr>
              <p:spPr>
                <a:xfrm>
                  <a:off x="3354029" y="1329305"/>
                  <a:ext cx="3459260" cy="276999"/>
                </a:xfrm>
                <a:prstGeom prst="rect">
                  <a:avLst/>
                </a:prstGeom>
                <a:blipFill rotWithShape="0">
                  <a:blip r:embed="rId4"/>
                  <a:stretch>
                    <a:fillRect/>
                  </a:stretch>
                </a:blipFill>
              </p:spPr>
              <p:txBody>
                <a:bodyPr/>
                <a:lstStyle/>
                <a:p>
                  <a:r>
                    <a:rPr lang="zh-CN" altLang="en-US">
                      <a:noFill/>
                    </a:rPr>
                    <a:t> </a:t>
                  </a:r>
                </a:p>
              </p:txBody>
            </p:sp>
          </mc:Fallback>
        </mc:AlternateContent>
        <p:cxnSp>
          <p:nvCxnSpPr>
            <p:cNvPr id="41" name="直接箭头连接符 40"/>
            <p:cNvCxnSpPr/>
            <p:nvPr/>
          </p:nvCxnSpPr>
          <p:spPr>
            <a:xfrm flipH="1">
              <a:off x="4834671" y="1713490"/>
              <a:ext cx="2" cy="3044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3181171" y="2024383"/>
              <a:ext cx="37440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3" name="文本框 42"/>
                <p:cNvSpPr txBox="1"/>
                <p:nvPr/>
              </p:nvSpPr>
              <p:spPr>
                <a:xfrm>
                  <a:off x="3096776" y="1976304"/>
                  <a:ext cx="3752339" cy="52815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1000" i="1" smtClean="0">
                                <a:latin typeface="Cambria Math" panose="02040503050406030204" pitchFamily="18" charset="0"/>
                              </a:rPr>
                            </m:ctrlPr>
                          </m:sSubPr>
                          <m:e>
                            <m:r>
                              <m:rPr>
                                <m:sty m:val="p"/>
                              </m:rPr>
                              <a:rPr lang="en-US" altLang="zh-CN" sz="1000" i="1">
                                <a:latin typeface="Cambria Math" panose="02040503050406030204" pitchFamily="18" charset="0"/>
                              </a:rPr>
                              <m:t>g</m:t>
                            </m:r>
                          </m:e>
                          <m:sub>
                            <m:r>
                              <a:rPr lang="zh-CN" altLang="en-US" sz="1000" i="1">
                                <a:latin typeface="Cambria Math" panose="02040503050406030204" pitchFamily="18" charset="0"/>
                              </a:rPr>
                              <m:t>𝜃</m:t>
                            </m:r>
                          </m:sub>
                        </m:sSub>
                        <m:d>
                          <m:dPr>
                            <m:ctrlPr>
                              <a:rPr lang="en-US" altLang="zh-CN" sz="1000" i="1">
                                <a:latin typeface="Cambria Math" panose="02040503050406030204" pitchFamily="18" charset="0"/>
                              </a:rPr>
                            </m:ctrlPr>
                          </m:dPr>
                          <m:e>
                            <m:r>
                              <a:rPr lang="el-GR" altLang="zh-CN" sz="1000" i="1">
                                <a:latin typeface="Cambria Math" panose="02040503050406030204" pitchFamily="18" charset="0"/>
                              </a:rPr>
                              <m:t>𝛬</m:t>
                            </m:r>
                          </m:e>
                        </m:d>
                        <m:r>
                          <a:rPr lang="en-US" altLang="zh-CN" sz="1000" i="1">
                            <a:latin typeface="Cambria Math" panose="02040503050406030204" pitchFamily="18" charset="0"/>
                          </a:rPr>
                          <m:t>=</m:t>
                        </m:r>
                        <m:nary>
                          <m:naryPr>
                            <m:chr m:val="∑"/>
                            <m:ctrlPr>
                              <a:rPr lang="en-US" altLang="zh-CN" sz="1000" i="1">
                                <a:latin typeface="Cambria Math" panose="02040503050406030204" pitchFamily="18" charset="0"/>
                              </a:rPr>
                            </m:ctrlPr>
                          </m:naryPr>
                          <m:sub>
                            <m:r>
                              <m:rPr>
                                <m:brk m:alnAt="23"/>
                              </m:rPr>
                              <a:rPr lang="en-US" altLang="zh-CN" sz="1000" i="1">
                                <a:latin typeface="Cambria Math" panose="02040503050406030204" pitchFamily="18" charset="0"/>
                              </a:rPr>
                              <m:t>𝑘</m:t>
                            </m:r>
                            <m:r>
                              <a:rPr lang="en-US" altLang="zh-CN" sz="1000" i="1">
                                <a:latin typeface="Cambria Math" panose="02040503050406030204" pitchFamily="18" charset="0"/>
                              </a:rPr>
                              <m:t>=1</m:t>
                            </m:r>
                          </m:sub>
                          <m:sup>
                            <m:r>
                              <a:rPr lang="en-US" altLang="zh-CN" sz="1000" i="1">
                                <a:latin typeface="Cambria Math" panose="02040503050406030204" pitchFamily="18" charset="0"/>
                              </a:rPr>
                              <m:t>𝑘</m:t>
                            </m:r>
                          </m:sup>
                          <m:e>
                            <m:sSub>
                              <m:sSubPr>
                                <m:ctrlPr>
                                  <a:rPr lang="en-US" altLang="zh-CN" sz="1000" i="1">
                                    <a:latin typeface="Cambria Math" panose="02040503050406030204" pitchFamily="18" charset="0"/>
                                  </a:rPr>
                                </m:ctrlPr>
                              </m:sSubPr>
                              <m:e>
                                <m:r>
                                  <a:rPr lang="zh-CN" altLang="en-US" sz="1000" i="1">
                                    <a:latin typeface="Cambria Math" panose="02040503050406030204" pitchFamily="18" charset="0"/>
                                  </a:rPr>
                                  <m:t>𝜃</m:t>
                                </m:r>
                              </m:e>
                              <m:sub>
                                <m:r>
                                  <a:rPr lang="en-US" altLang="zh-CN" sz="1000" i="1">
                                    <a:latin typeface="Cambria Math" panose="02040503050406030204" pitchFamily="18" charset="0"/>
                                  </a:rPr>
                                  <m:t>𝑘</m:t>
                                </m:r>
                              </m:sub>
                            </m:sSub>
                            <m:sSub>
                              <m:sSubPr>
                                <m:ctrlPr>
                                  <a:rPr lang="en-US" altLang="zh-CN" sz="1000" i="1">
                                    <a:latin typeface="Cambria Math" panose="02040503050406030204" pitchFamily="18" charset="0"/>
                                  </a:rPr>
                                </m:ctrlPr>
                              </m:sSubPr>
                              <m:e>
                                <m:r>
                                  <a:rPr lang="en-US" altLang="zh-CN" sz="1000" b="0" i="1" smtClean="0">
                                    <a:latin typeface="Cambria Math" panose="02040503050406030204" pitchFamily="18" charset="0"/>
                                  </a:rPr>
                                  <m:t>𝑃</m:t>
                                </m:r>
                              </m:e>
                              <m:sub>
                                <m:r>
                                  <a:rPr lang="en-US" altLang="zh-CN" sz="1000" i="1">
                                    <a:latin typeface="Cambria Math" panose="02040503050406030204" pitchFamily="18" charset="0"/>
                                  </a:rPr>
                                  <m:t>𝑘</m:t>
                                </m:r>
                              </m:sub>
                            </m:sSub>
                            <m:d>
                              <m:dPr>
                                <m:ctrlPr>
                                  <a:rPr lang="en-US" altLang="zh-CN" sz="1000" i="1">
                                    <a:latin typeface="Cambria Math" panose="02040503050406030204" pitchFamily="18" charset="0"/>
                                  </a:rPr>
                                </m:ctrlPr>
                              </m:dPr>
                              <m:e>
                                <m:acc>
                                  <m:accPr>
                                    <m:chr m:val="̃"/>
                                    <m:ctrlPr>
                                      <a:rPr lang="en-US" altLang="zh-CN" sz="1000" i="1">
                                        <a:latin typeface="Cambria Math" panose="02040503050406030204" pitchFamily="18" charset="0"/>
                                      </a:rPr>
                                    </m:ctrlPr>
                                  </m:accPr>
                                  <m:e>
                                    <m:r>
                                      <a:rPr lang="el-GR" altLang="zh-CN" sz="1000" i="1">
                                        <a:latin typeface="Cambria Math" panose="02040503050406030204" pitchFamily="18" charset="0"/>
                                      </a:rPr>
                                      <m:t>𝛬</m:t>
                                    </m:r>
                                  </m:e>
                                </m:acc>
                              </m:e>
                            </m:d>
                            <m:r>
                              <m:rPr>
                                <m:nor/>
                              </m:rPr>
                              <a:rPr lang="en-US" altLang="zh-CN" sz="1000" dirty="0"/>
                              <m:t> </m:t>
                            </m:r>
                          </m:e>
                        </m:nary>
                      </m:oMath>
                    </m:oMathPara>
                  </a14:m>
                  <a:endParaRPr lang="en-US" altLang="zh-CN" sz="1000" i="1" dirty="0" smtClean="0"/>
                </a:p>
              </p:txBody>
            </p:sp>
          </mc:Choice>
          <mc:Fallback xmlns="">
            <p:sp>
              <p:nvSpPr>
                <p:cNvPr id="17" name="文本框 16"/>
                <p:cNvSpPr txBox="1">
                  <a:spLocks noRot="1" noChangeAspect="1" noMove="1" noResize="1" noEditPoints="1" noAdjustHandles="1" noChangeArrowheads="1" noChangeShapeType="1" noTextEdit="1"/>
                </p:cNvSpPr>
                <p:nvPr/>
              </p:nvSpPr>
              <p:spPr>
                <a:xfrm>
                  <a:off x="3096776" y="1976304"/>
                  <a:ext cx="3752339" cy="528158"/>
                </a:xfrm>
                <a:prstGeom prst="rect">
                  <a:avLst/>
                </a:prstGeom>
                <a:blipFill rotWithShape="0">
                  <a:blip r:embed="rId5"/>
                  <a:stretch>
                    <a:fillRect t="-81522" b="-123913"/>
                  </a:stretch>
                </a:blipFill>
              </p:spPr>
              <p:txBody>
                <a:bodyPr/>
                <a:lstStyle/>
                <a:p>
                  <a:r>
                    <a:rPr lang="zh-CN" altLang="en-US">
                      <a:noFill/>
                    </a:rPr>
                    <a:t> </a:t>
                  </a:r>
                </a:p>
              </p:txBody>
            </p:sp>
          </mc:Fallback>
        </mc:AlternateContent>
        <p:cxnSp>
          <p:nvCxnSpPr>
            <p:cNvPr id="44" name="直接箭头连接符 43"/>
            <p:cNvCxnSpPr/>
            <p:nvPr/>
          </p:nvCxnSpPr>
          <p:spPr>
            <a:xfrm>
              <a:off x="4847960" y="2440123"/>
              <a:ext cx="6320" cy="3695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3172831" y="2816663"/>
              <a:ext cx="37440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6" name="文本框 45"/>
                <p:cNvSpPr txBox="1"/>
                <p:nvPr/>
              </p:nvSpPr>
              <p:spPr>
                <a:xfrm>
                  <a:off x="3386401" y="2761006"/>
                  <a:ext cx="3445327" cy="5281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i="1" smtClean="0">
                                <a:latin typeface="Cambria Math" panose="02040503050406030204" pitchFamily="18" charset="0"/>
                              </a:rPr>
                            </m:ctrlPr>
                          </m:sSubPr>
                          <m:e>
                            <m:r>
                              <m:rPr>
                                <m:sty m:val="p"/>
                              </m:rPr>
                              <a:rPr lang="en-US" altLang="zh-CN" sz="1000" i="1">
                                <a:latin typeface="Cambria Math" panose="02040503050406030204" pitchFamily="18" charset="0"/>
                              </a:rPr>
                              <m:t>g</m:t>
                            </m:r>
                          </m:e>
                          <m:sub>
                            <m:r>
                              <a:rPr lang="zh-CN" altLang="en-US" sz="1000" i="1">
                                <a:latin typeface="Cambria Math" panose="02040503050406030204" pitchFamily="18" charset="0"/>
                              </a:rPr>
                              <m:t>𝜃</m:t>
                            </m:r>
                          </m:sub>
                        </m:sSub>
                        <m:d>
                          <m:dPr>
                            <m:ctrlPr>
                              <a:rPr lang="en-US" altLang="zh-CN" sz="1000" i="1">
                                <a:latin typeface="Cambria Math" panose="02040503050406030204" pitchFamily="18" charset="0"/>
                              </a:rPr>
                            </m:ctrlPr>
                          </m:dPr>
                          <m:e>
                            <m:r>
                              <a:rPr lang="en-US" altLang="zh-CN" sz="1000" i="1">
                                <a:latin typeface="Cambria Math" panose="02040503050406030204" pitchFamily="18" charset="0"/>
                              </a:rPr>
                              <m:t>𝐿</m:t>
                            </m:r>
                          </m:e>
                        </m:d>
                        <m:r>
                          <a:rPr lang="en-US" altLang="zh-CN" sz="1000" i="1">
                            <a:latin typeface="Cambria Math" panose="02040503050406030204" pitchFamily="18" charset="0"/>
                            <a:ea typeface="Cambria Math" panose="02040503050406030204" pitchFamily="18" charset="0"/>
                          </a:rPr>
                          <m:t>∗</m:t>
                        </m:r>
                        <m:r>
                          <a:rPr lang="en-US" altLang="zh-CN" sz="1000" i="1">
                            <a:latin typeface="Cambria Math" panose="02040503050406030204" pitchFamily="18" charset="0"/>
                            <a:ea typeface="Cambria Math" panose="02040503050406030204" pitchFamily="18" charset="0"/>
                          </a:rPr>
                          <m:t>𝑋</m:t>
                        </m:r>
                        <m:r>
                          <a:rPr lang="en-US" altLang="zh-CN" sz="1000" i="1">
                            <a:latin typeface="Cambria Math" panose="02040503050406030204" pitchFamily="18" charset="0"/>
                            <a:ea typeface="Cambria Math" panose="02040503050406030204" pitchFamily="18" charset="0"/>
                          </a:rPr>
                          <m:t>=</m:t>
                        </m:r>
                        <m:nary>
                          <m:naryPr>
                            <m:chr m:val="∑"/>
                            <m:ctrlPr>
                              <a:rPr lang="en-US" altLang="zh-CN" sz="1000" i="1">
                                <a:latin typeface="Cambria Math" panose="02040503050406030204" pitchFamily="18" charset="0"/>
                              </a:rPr>
                            </m:ctrlPr>
                          </m:naryPr>
                          <m:sub>
                            <m:r>
                              <m:rPr>
                                <m:brk m:alnAt="23"/>
                              </m:rPr>
                              <a:rPr lang="en-US" altLang="zh-CN" sz="1000" i="1">
                                <a:latin typeface="Cambria Math" panose="02040503050406030204" pitchFamily="18" charset="0"/>
                              </a:rPr>
                              <m:t>𝑘</m:t>
                            </m:r>
                            <m:r>
                              <a:rPr lang="en-US" altLang="zh-CN" sz="1000" i="1">
                                <a:latin typeface="Cambria Math" panose="02040503050406030204" pitchFamily="18" charset="0"/>
                              </a:rPr>
                              <m:t>=1</m:t>
                            </m:r>
                          </m:sub>
                          <m:sup>
                            <m:r>
                              <a:rPr lang="en-US" altLang="zh-CN" sz="1000" i="1">
                                <a:latin typeface="Cambria Math" panose="02040503050406030204" pitchFamily="18" charset="0"/>
                              </a:rPr>
                              <m:t>𝑘</m:t>
                            </m:r>
                          </m:sup>
                          <m:e>
                            <m:sSub>
                              <m:sSubPr>
                                <m:ctrlPr>
                                  <a:rPr lang="en-US" altLang="zh-CN" sz="1000" i="1">
                                    <a:latin typeface="Cambria Math" panose="02040503050406030204" pitchFamily="18" charset="0"/>
                                  </a:rPr>
                                </m:ctrlPr>
                              </m:sSubPr>
                              <m:e>
                                <m:r>
                                  <a:rPr lang="zh-CN" altLang="en-US" sz="1000" i="1">
                                    <a:latin typeface="Cambria Math" panose="02040503050406030204" pitchFamily="18" charset="0"/>
                                  </a:rPr>
                                  <m:t>𝜃</m:t>
                                </m:r>
                              </m:e>
                              <m:sub>
                                <m:r>
                                  <a:rPr lang="en-US" altLang="zh-CN" sz="1000" i="1">
                                    <a:latin typeface="Cambria Math" panose="02040503050406030204" pitchFamily="18" charset="0"/>
                                  </a:rPr>
                                  <m:t>𝑘</m:t>
                                </m:r>
                              </m:sub>
                            </m:sSub>
                            <m:sSub>
                              <m:sSubPr>
                                <m:ctrlPr>
                                  <a:rPr lang="en-US" altLang="zh-CN" sz="1000" i="1">
                                    <a:latin typeface="Cambria Math" panose="02040503050406030204" pitchFamily="18" charset="0"/>
                                  </a:rPr>
                                </m:ctrlPr>
                              </m:sSubPr>
                              <m:e>
                                <m:r>
                                  <a:rPr lang="en-US" altLang="zh-CN" sz="1000" b="0" i="1" smtClean="0">
                                    <a:latin typeface="Cambria Math" panose="02040503050406030204" pitchFamily="18" charset="0"/>
                                  </a:rPr>
                                  <m:t>𝑃</m:t>
                                </m:r>
                              </m:e>
                              <m:sub>
                                <m:r>
                                  <a:rPr lang="en-US" altLang="zh-CN" sz="1000" i="1">
                                    <a:latin typeface="Cambria Math" panose="02040503050406030204" pitchFamily="18" charset="0"/>
                                  </a:rPr>
                                  <m:t>𝑘</m:t>
                                </m:r>
                              </m:sub>
                            </m:sSub>
                            <m:d>
                              <m:dPr>
                                <m:ctrlPr>
                                  <a:rPr lang="en-US" altLang="zh-CN" sz="1000" i="1">
                                    <a:latin typeface="Cambria Math" panose="02040503050406030204" pitchFamily="18" charset="0"/>
                                  </a:rPr>
                                </m:ctrlPr>
                              </m:dPr>
                              <m:e>
                                <m:acc>
                                  <m:accPr>
                                    <m:chr m:val="̃"/>
                                    <m:ctrlPr>
                                      <a:rPr lang="en-US" altLang="zh-CN" sz="1000" i="1">
                                        <a:latin typeface="Cambria Math" panose="02040503050406030204" pitchFamily="18" charset="0"/>
                                      </a:rPr>
                                    </m:ctrlPr>
                                  </m:accPr>
                                  <m:e>
                                    <m:r>
                                      <a:rPr lang="en-US" altLang="zh-CN" sz="1000" i="1">
                                        <a:latin typeface="Cambria Math" panose="02040503050406030204" pitchFamily="18" charset="0"/>
                                      </a:rPr>
                                      <m:t>𝐿</m:t>
                                    </m:r>
                                  </m:e>
                                </m:acc>
                              </m:e>
                            </m:d>
                            <m:r>
                              <m:rPr>
                                <m:nor/>
                              </m:rPr>
                              <a:rPr lang="en-US" altLang="zh-CN" sz="1000">
                                <a:latin typeface="Cambria Math" panose="02040503050406030204" pitchFamily="18" charset="0"/>
                              </a:rPr>
                              <m:t>X</m:t>
                            </m:r>
                            <m:r>
                              <m:rPr>
                                <m:nor/>
                              </m:rPr>
                              <a:rPr lang="en-US" altLang="zh-CN" sz="1000" dirty="0"/>
                              <m:t> </m:t>
                            </m:r>
                          </m:e>
                        </m:nary>
                      </m:oMath>
                    </m:oMathPara>
                  </a14:m>
                  <a:endParaRPr lang="zh-CN" altLang="en-US" sz="1000" dirty="0"/>
                </a:p>
              </p:txBody>
            </p:sp>
          </mc:Choice>
          <mc:Fallback xmlns="">
            <p:sp>
              <p:nvSpPr>
                <p:cNvPr id="20" name="文本框 19"/>
                <p:cNvSpPr txBox="1">
                  <a:spLocks noRot="1" noChangeAspect="1" noMove="1" noResize="1" noEditPoints="1" noAdjustHandles="1" noChangeArrowheads="1" noChangeShapeType="1" noTextEdit="1"/>
                </p:cNvSpPr>
                <p:nvPr/>
              </p:nvSpPr>
              <p:spPr>
                <a:xfrm>
                  <a:off x="3386401" y="2761006"/>
                  <a:ext cx="3445327" cy="528158"/>
                </a:xfrm>
                <a:prstGeom prst="rect">
                  <a:avLst/>
                </a:prstGeom>
                <a:blipFill rotWithShape="0">
                  <a:blip r:embed="rId6"/>
                  <a:stretch>
                    <a:fillRect t="-81522" b="-123913"/>
                  </a:stretch>
                </a:blipFill>
              </p:spPr>
              <p:txBody>
                <a:bodyPr/>
                <a:lstStyle/>
                <a:p>
                  <a:r>
                    <a:rPr lang="zh-CN" altLang="en-US">
                      <a:noFill/>
                    </a:rPr>
                    <a:t> </a:t>
                  </a:r>
                </a:p>
              </p:txBody>
            </p:sp>
          </mc:Fallback>
        </mc:AlternateContent>
        <p:sp>
          <p:nvSpPr>
            <p:cNvPr id="47" name="矩形 46"/>
            <p:cNvSpPr/>
            <p:nvPr/>
          </p:nvSpPr>
          <p:spPr>
            <a:xfrm>
              <a:off x="3169490" y="3588448"/>
              <a:ext cx="3744000" cy="43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8" name="直接箭头连接符 47"/>
            <p:cNvCxnSpPr/>
            <p:nvPr/>
          </p:nvCxnSpPr>
          <p:spPr>
            <a:xfrm>
              <a:off x="4844966" y="3256593"/>
              <a:ext cx="2994" cy="3411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文本框 20"/>
                <p:cNvSpPr txBox="1"/>
                <p:nvPr/>
              </p:nvSpPr>
              <p:spPr>
                <a:xfrm>
                  <a:off x="3011292" y="3559752"/>
                  <a:ext cx="3923308" cy="52815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1000" i="1" smtClean="0">
                                <a:latin typeface="Cambria Math" panose="02040503050406030204" pitchFamily="18" charset="0"/>
                              </a:rPr>
                            </m:ctrlPr>
                          </m:sSubPr>
                          <m:e>
                            <m:r>
                              <m:rPr>
                                <m:sty m:val="p"/>
                              </m:rPr>
                              <a:rPr lang="en-US" altLang="zh-CN" sz="1000" i="1">
                                <a:latin typeface="Cambria Math" panose="02040503050406030204" pitchFamily="18" charset="0"/>
                              </a:rPr>
                              <m:t>g</m:t>
                            </m:r>
                          </m:e>
                          <m:sub>
                            <m:r>
                              <a:rPr lang="zh-CN" altLang="en-US" sz="1000" i="1">
                                <a:latin typeface="Cambria Math" panose="02040503050406030204" pitchFamily="18" charset="0"/>
                              </a:rPr>
                              <m:t>𝜃</m:t>
                            </m:r>
                          </m:sub>
                        </m:sSub>
                        <m:d>
                          <m:dPr>
                            <m:ctrlPr>
                              <a:rPr lang="en-US" altLang="zh-CN" sz="1000" i="1">
                                <a:latin typeface="Cambria Math" panose="02040503050406030204" pitchFamily="18" charset="0"/>
                              </a:rPr>
                            </m:ctrlPr>
                          </m:dPr>
                          <m:e>
                            <m:r>
                              <a:rPr lang="en-US" altLang="zh-CN" sz="1000" i="1">
                                <a:latin typeface="Cambria Math" panose="02040503050406030204" pitchFamily="18" charset="0"/>
                              </a:rPr>
                              <m:t>𝐿</m:t>
                            </m:r>
                          </m:e>
                        </m:d>
                        <m:r>
                          <a:rPr lang="en-US" altLang="zh-CN" sz="1000" i="1">
                            <a:latin typeface="Cambria Math" panose="02040503050406030204" pitchFamily="18" charset="0"/>
                            <a:ea typeface="Cambria Math" panose="02040503050406030204" pitchFamily="18" charset="0"/>
                          </a:rPr>
                          <m:t>∗</m:t>
                        </m:r>
                        <m:r>
                          <a:rPr lang="en-US" altLang="zh-CN" sz="1000" i="1">
                            <a:latin typeface="Cambria Math" panose="02040503050406030204" pitchFamily="18" charset="0"/>
                            <a:ea typeface="Cambria Math" panose="02040503050406030204" pitchFamily="18" charset="0"/>
                          </a:rPr>
                          <m:t>𝑋</m:t>
                        </m:r>
                        <m:r>
                          <a:rPr lang="en-US" altLang="zh-CN" sz="1000" i="1">
                            <a:latin typeface="Cambria Math" panose="02040503050406030204" pitchFamily="18" charset="0"/>
                            <a:ea typeface="Cambria Math" panose="02040503050406030204" pitchFamily="18" charset="0"/>
                          </a:rPr>
                          <m:t>=</m:t>
                        </m:r>
                        <m:nary>
                          <m:naryPr>
                            <m:chr m:val="∑"/>
                            <m:ctrlPr>
                              <a:rPr lang="en-US" altLang="zh-CN" sz="1000" i="1">
                                <a:latin typeface="Cambria Math" panose="02040503050406030204" pitchFamily="18" charset="0"/>
                              </a:rPr>
                            </m:ctrlPr>
                          </m:naryPr>
                          <m:sub>
                            <m:r>
                              <m:rPr>
                                <m:brk m:alnAt="23"/>
                              </m:rPr>
                              <a:rPr lang="en-US" altLang="zh-CN" sz="1000" i="1">
                                <a:latin typeface="Cambria Math" panose="02040503050406030204" pitchFamily="18" charset="0"/>
                              </a:rPr>
                              <m:t>𝑘</m:t>
                            </m:r>
                            <m:r>
                              <a:rPr lang="en-US" altLang="zh-CN" sz="1000" i="1">
                                <a:latin typeface="Cambria Math" panose="02040503050406030204" pitchFamily="18" charset="0"/>
                              </a:rPr>
                              <m:t>=1</m:t>
                            </m:r>
                          </m:sub>
                          <m:sup>
                            <m:r>
                              <a:rPr lang="en-US" altLang="zh-CN" sz="1000" i="1">
                                <a:latin typeface="Cambria Math" panose="02040503050406030204" pitchFamily="18" charset="0"/>
                              </a:rPr>
                              <m:t>𝑘</m:t>
                            </m:r>
                            <m:r>
                              <a:rPr lang="en-US" altLang="zh-CN" sz="1000" b="0" i="1" smtClean="0">
                                <a:latin typeface="Cambria Math" panose="02040503050406030204" pitchFamily="18" charset="0"/>
                              </a:rPr>
                              <m:t>=1</m:t>
                            </m:r>
                          </m:sup>
                          <m:e>
                            <m:sSub>
                              <m:sSubPr>
                                <m:ctrlPr>
                                  <a:rPr lang="en-US" altLang="zh-CN" sz="1000" i="1">
                                    <a:latin typeface="Cambria Math" panose="02040503050406030204" pitchFamily="18" charset="0"/>
                                  </a:rPr>
                                </m:ctrlPr>
                              </m:sSubPr>
                              <m:e>
                                <m:r>
                                  <a:rPr lang="zh-CN" altLang="en-US" sz="1000" i="1">
                                    <a:latin typeface="Cambria Math" panose="02040503050406030204" pitchFamily="18" charset="0"/>
                                  </a:rPr>
                                  <m:t>𝜃</m:t>
                                </m:r>
                              </m:e>
                              <m:sub>
                                <m:r>
                                  <a:rPr lang="en-US" altLang="zh-CN" sz="1000" i="1">
                                    <a:latin typeface="Cambria Math" panose="02040503050406030204" pitchFamily="18" charset="0"/>
                                  </a:rPr>
                                  <m:t>𝑘</m:t>
                                </m:r>
                              </m:sub>
                            </m:sSub>
                            <m:sSub>
                              <m:sSubPr>
                                <m:ctrlPr>
                                  <a:rPr lang="en-US" altLang="zh-CN" sz="1000" i="1">
                                    <a:latin typeface="Cambria Math" panose="02040503050406030204" pitchFamily="18" charset="0"/>
                                  </a:rPr>
                                </m:ctrlPr>
                              </m:sSubPr>
                              <m:e>
                                <m:r>
                                  <a:rPr lang="en-US" altLang="zh-CN" sz="1000" i="1">
                                    <a:latin typeface="Cambria Math" panose="02040503050406030204" pitchFamily="18" charset="0"/>
                                  </a:rPr>
                                  <m:t>𝑃</m:t>
                                </m:r>
                              </m:e>
                              <m:sub>
                                <m:r>
                                  <a:rPr lang="en-US" altLang="zh-CN" sz="1000" i="1">
                                    <a:latin typeface="Cambria Math" panose="02040503050406030204" pitchFamily="18" charset="0"/>
                                  </a:rPr>
                                  <m:t>𝑘</m:t>
                                </m:r>
                              </m:sub>
                            </m:sSub>
                            <m:d>
                              <m:dPr>
                                <m:ctrlPr>
                                  <a:rPr lang="en-US" altLang="zh-CN" sz="1000" i="1">
                                    <a:latin typeface="Cambria Math" panose="02040503050406030204" pitchFamily="18" charset="0"/>
                                  </a:rPr>
                                </m:ctrlPr>
                              </m:dPr>
                              <m:e>
                                <m:acc>
                                  <m:accPr>
                                    <m:chr m:val="̃"/>
                                    <m:ctrlPr>
                                      <a:rPr lang="en-US" altLang="zh-CN" sz="1000" i="1">
                                        <a:latin typeface="Cambria Math" panose="02040503050406030204" pitchFamily="18" charset="0"/>
                                      </a:rPr>
                                    </m:ctrlPr>
                                  </m:accPr>
                                  <m:e>
                                    <m:r>
                                      <a:rPr lang="en-US" altLang="zh-CN" sz="1000" i="1">
                                        <a:latin typeface="Cambria Math" panose="02040503050406030204" pitchFamily="18" charset="0"/>
                                      </a:rPr>
                                      <m:t>𝐿</m:t>
                                    </m:r>
                                  </m:e>
                                </m:acc>
                              </m:e>
                            </m:d>
                            <m:r>
                              <m:rPr>
                                <m:nor/>
                              </m:rPr>
                              <a:rPr lang="en-US" altLang="zh-CN" sz="1000">
                                <a:latin typeface="Cambria Math" panose="02040503050406030204" pitchFamily="18" charset="0"/>
                              </a:rPr>
                              <m:t>X</m:t>
                            </m:r>
                            <m:r>
                              <m:rPr>
                                <m:nor/>
                              </m:rPr>
                              <a:rPr lang="en-US" altLang="zh-CN" sz="1000" dirty="0"/>
                              <m:t> </m:t>
                            </m:r>
                          </m:e>
                        </m:nary>
                      </m:oMath>
                    </m:oMathPara>
                  </a14:m>
                  <a:endParaRPr lang="zh-CN" altLang="en-US" sz="1000" dirty="0"/>
                </a:p>
              </p:txBody>
            </p:sp>
          </mc:Choice>
          <mc:Fallback xmlns="">
            <p:sp>
              <p:nvSpPr>
                <p:cNvPr id="23" name="文本框 20"/>
                <p:cNvSpPr txBox="1">
                  <a:spLocks noRot="1" noChangeAspect="1" noMove="1" noResize="1" noEditPoints="1" noAdjustHandles="1" noChangeArrowheads="1" noChangeShapeType="1" noTextEdit="1"/>
                </p:cNvSpPr>
                <p:nvPr/>
              </p:nvSpPr>
              <p:spPr>
                <a:xfrm>
                  <a:off x="3011292" y="3559752"/>
                  <a:ext cx="3923308" cy="528158"/>
                </a:xfrm>
                <a:prstGeom prst="rect">
                  <a:avLst/>
                </a:prstGeom>
                <a:blipFill rotWithShape="0">
                  <a:blip r:embed="rId7"/>
                  <a:stretch>
                    <a:fillRect t="-81522" b="-123913"/>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753447195"/>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1500" dirty="0">
                <a:solidFill>
                  <a:schemeClr val="bg1"/>
                </a:solidFill>
                <a:latin typeface="Impact" panose="020B0806030902050204" pitchFamily="34" charset="0"/>
              </a:rPr>
              <a:t>5</a:t>
            </a:r>
            <a:endParaRPr lang="zh-CN" altLang="en-US" sz="11500" dirty="0">
              <a:solidFill>
                <a:schemeClr val="bg1"/>
              </a:solidFill>
              <a:latin typeface="Impact" panose="020B0806030902050204"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部分</a:t>
            </a:r>
          </a:p>
        </p:txBody>
      </p:sp>
      <p:sp>
        <p:nvSpPr>
          <p:cNvPr id="8" name="文本框 7"/>
          <p:cNvSpPr txBox="1">
            <a:spLocks noChangeArrowheads="1"/>
          </p:cNvSpPr>
          <p:nvPr/>
        </p:nvSpPr>
        <p:spPr bwMode="auto">
          <a:xfrm>
            <a:off x="5672208" y="3627130"/>
            <a:ext cx="57277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defRPr/>
            </a:pPr>
            <a:r>
              <a:rPr lang="zh-CN" altLang="en-US" sz="4800" b="1" dirty="0" smtClean="0">
                <a:solidFill>
                  <a:schemeClr val="bg1"/>
                </a:solidFill>
                <a:latin typeface="微软雅黑" panose="020B0503020204020204" pitchFamily="34" charset="-122"/>
                <a:ea typeface="微软雅黑" panose="020B0503020204020204" pitchFamily="34" charset="-122"/>
              </a:rPr>
              <a:t>课题创新性</a:t>
            </a:r>
            <a:endParaRPr lang="en-US" altLang="zh-CN" sz="4800" b="1" dirty="0">
              <a:solidFill>
                <a:schemeClr val="bg1"/>
              </a:solidFill>
              <a:latin typeface="微软雅黑" panose="020B0503020204020204" pitchFamily="34" charset="-122"/>
              <a:ea typeface="微软雅黑" panose="020B0503020204020204" pitchFamily="34" charset="-122"/>
            </a:endParaRPr>
          </a:p>
        </p:txBody>
      </p:sp>
      <p:pic>
        <p:nvPicPr>
          <p:cNvPr id="9" name="Picture 2" descr="标志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93763" y="6003973"/>
            <a:ext cx="738187"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2968283" y="254000"/>
            <a:ext cx="9223717"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Rectangle 2"/>
          <p:cNvSpPr>
            <a:spLocks noChangeArrowheads="1"/>
          </p:cNvSpPr>
          <p:nvPr/>
        </p:nvSpPr>
        <p:spPr bwMode="auto">
          <a:xfrm>
            <a:off x="2347414" y="812006"/>
            <a:ext cx="1660088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pic>
        <p:nvPicPr>
          <p:cNvPr id="18" name="Picture 2" descr="标志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84581" y="6140450"/>
            <a:ext cx="738187"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4" name="文本框 3"/>
          <p:cNvSpPr txBox="1">
            <a:spLocks noChangeArrowheads="1"/>
          </p:cNvSpPr>
          <p:nvPr/>
        </p:nvSpPr>
        <p:spPr bwMode="auto">
          <a:xfrm>
            <a:off x="-141412" y="121241"/>
            <a:ext cx="39975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b="1" dirty="0" smtClean="0">
                <a:solidFill>
                  <a:srgbClr val="044875"/>
                </a:solidFill>
                <a:latin typeface="微软雅黑" panose="020B0503020204020204" pitchFamily="34" charset="-122"/>
                <a:ea typeface="微软雅黑" panose="020B0503020204020204" pitchFamily="34" charset="-122"/>
              </a:rPr>
              <a:t>课题创新性</a:t>
            </a:r>
            <a:endParaRPr lang="zh-CN" altLang="en-US" b="1" dirty="0">
              <a:solidFill>
                <a:srgbClr val="044875"/>
              </a:solidFill>
              <a:latin typeface="微软雅黑" panose="020B0503020204020204" pitchFamily="34" charset="-122"/>
              <a:ea typeface="微软雅黑" panose="020B0503020204020204" pitchFamily="34" charset="-122"/>
            </a:endParaRPr>
          </a:p>
        </p:txBody>
      </p:sp>
      <p:sp>
        <p:nvSpPr>
          <p:cNvPr id="30" name="Freeform 14"/>
          <p:cNvSpPr>
            <a:spLocks noEditPoints="1"/>
          </p:cNvSpPr>
          <p:nvPr/>
        </p:nvSpPr>
        <p:spPr bwMode="auto">
          <a:xfrm rot="21540000">
            <a:off x="651319" y="1164209"/>
            <a:ext cx="454025" cy="523875"/>
          </a:xfrm>
          <a:custGeom>
            <a:avLst/>
            <a:gdLst>
              <a:gd name="T0" fmla="*/ 83 w 131"/>
              <a:gd name="T1" fmla="*/ 130 h 151"/>
              <a:gd name="T2" fmla="*/ 86 w 131"/>
              <a:gd name="T3" fmla="*/ 136 h 151"/>
              <a:gd name="T4" fmla="*/ 48 w 131"/>
              <a:gd name="T5" fmla="*/ 138 h 151"/>
              <a:gd name="T6" fmla="*/ 45 w 131"/>
              <a:gd name="T7" fmla="*/ 132 h 151"/>
              <a:gd name="T8" fmla="*/ 48 w 131"/>
              <a:gd name="T9" fmla="*/ 130 h 151"/>
              <a:gd name="T10" fmla="*/ 78 w 131"/>
              <a:gd name="T11" fmla="*/ 147 h 151"/>
              <a:gd name="T12" fmla="*/ 57 w 131"/>
              <a:gd name="T13" fmla="*/ 151 h 151"/>
              <a:gd name="T14" fmla="*/ 52 w 131"/>
              <a:gd name="T15" fmla="*/ 143 h 151"/>
              <a:gd name="T16" fmla="*/ 65 w 131"/>
              <a:gd name="T17" fmla="*/ 34 h 151"/>
              <a:gd name="T18" fmla="*/ 82 w 131"/>
              <a:gd name="T19" fmla="*/ 125 h 151"/>
              <a:gd name="T20" fmla="*/ 31 w 131"/>
              <a:gd name="T21" fmla="*/ 68 h 151"/>
              <a:gd name="T22" fmla="*/ 65 w 131"/>
              <a:gd name="T23" fmla="*/ 34 h 151"/>
              <a:gd name="T24" fmla="*/ 72 w 131"/>
              <a:gd name="T25" fmla="*/ 41 h 151"/>
              <a:gd name="T26" fmla="*/ 79 w 131"/>
              <a:gd name="T27" fmla="*/ 45 h 151"/>
              <a:gd name="T28" fmla="*/ 71 w 131"/>
              <a:gd name="T29" fmla="*/ 43 h 151"/>
              <a:gd name="T30" fmla="*/ 50 w 131"/>
              <a:gd name="T31" fmla="*/ 53 h 151"/>
              <a:gd name="T32" fmla="*/ 42 w 131"/>
              <a:gd name="T33" fmla="*/ 68 h 151"/>
              <a:gd name="T34" fmla="*/ 40 w 131"/>
              <a:gd name="T35" fmla="*/ 81 h 151"/>
              <a:gd name="T36" fmla="*/ 38 w 131"/>
              <a:gd name="T37" fmla="*/ 74 h 151"/>
              <a:gd name="T38" fmla="*/ 38 w 131"/>
              <a:gd name="T39" fmla="*/ 60 h 151"/>
              <a:gd name="T40" fmla="*/ 47 w 131"/>
              <a:gd name="T41" fmla="*/ 47 h 151"/>
              <a:gd name="T42" fmla="*/ 65 w 131"/>
              <a:gd name="T43" fmla="*/ 40 h 151"/>
              <a:gd name="T44" fmla="*/ 70 w 131"/>
              <a:gd name="T45" fmla="*/ 40 h 151"/>
              <a:gd name="T46" fmla="*/ 70 w 131"/>
              <a:gd name="T47" fmla="*/ 0 h 151"/>
              <a:gd name="T48" fmla="*/ 66 w 131"/>
              <a:gd name="T49" fmla="*/ 23 h 151"/>
              <a:gd name="T50" fmla="*/ 62 w 131"/>
              <a:gd name="T51" fmla="*/ 0 h 151"/>
              <a:gd name="T52" fmla="*/ 115 w 131"/>
              <a:gd name="T53" fmla="*/ 22 h 151"/>
              <a:gd name="T54" fmla="*/ 93 w 131"/>
              <a:gd name="T55" fmla="*/ 32 h 151"/>
              <a:gd name="T56" fmla="*/ 34 w 131"/>
              <a:gd name="T57" fmla="*/ 102 h 151"/>
              <a:gd name="T58" fmla="*/ 17 w 131"/>
              <a:gd name="T59" fmla="*/ 108 h 151"/>
              <a:gd name="T60" fmla="*/ 34 w 131"/>
              <a:gd name="T61" fmla="*/ 102 h 151"/>
              <a:gd name="T62" fmla="*/ 22 w 131"/>
              <a:gd name="T63" fmla="*/ 16 h 151"/>
              <a:gd name="T64" fmla="*/ 32 w 131"/>
              <a:gd name="T65" fmla="*/ 37 h 151"/>
              <a:gd name="T66" fmla="*/ 22 w 131"/>
              <a:gd name="T67" fmla="*/ 16 h 151"/>
              <a:gd name="T68" fmla="*/ 109 w 131"/>
              <a:gd name="T69" fmla="*/ 114 h 151"/>
              <a:gd name="T70" fmla="*/ 102 w 131"/>
              <a:gd name="T71" fmla="*/ 96 h 151"/>
              <a:gd name="T72" fmla="*/ 97 w 131"/>
              <a:gd name="T73" fmla="*/ 102 h 151"/>
              <a:gd name="T74" fmla="*/ 131 w 131"/>
              <a:gd name="T75" fmla="*/ 69 h 151"/>
              <a:gd name="T76" fmla="*/ 112 w 131"/>
              <a:gd name="T77" fmla="*/ 68 h 151"/>
              <a:gd name="T78" fmla="*/ 131 w 131"/>
              <a:gd name="T79" fmla="*/ 61 h 151"/>
              <a:gd name="T80" fmla="*/ 0 w 131"/>
              <a:gd name="T81" fmla="*/ 69 h 151"/>
              <a:gd name="T82" fmla="*/ 20 w 131"/>
              <a:gd name="T83" fmla="*/ 61 h 151"/>
              <a:gd name="T84" fmla="*/ 20 w 131"/>
              <a:gd name="T85" fmla="*/ 6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1" h="151">
                <a:moveTo>
                  <a:pt x="48" y="130"/>
                </a:moveTo>
                <a:cubicBezTo>
                  <a:pt x="83" y="130"/>
                  <a:pt x="83" y="130"/>
                  <a:pt x="83" y="130"/>
                </a:cubicBezTo>
                <a:cubicBezTo>
                  <a:pt x="84" y="130"/>
                  <a:pt x="86" y="131"/>
                  <a:pt x="86" y="132"/>
                </a:cubicBezTo>
                <a:cubicBezTo>
                  <a:pt x="86" y="136"/>
                  <a:pt x="86" y="136"/>
                  <a:pt x="86" y="136"/>
                </a:cubicBezTo>
                <a:cubicBezTo>
                  <a:pt x="86" y="137"/>
                  <a:pt x="84" y="138"/>
                  <a:pt x="83" y="138"/>
                </a:cubicBezTo>
                <a:cubicBezTo>
                  <a:pt x="48" y="138"/>
                  <a:pt x="48" y="138"/>
                  <a:pt x="48" y="138"/>
                </a:cubicBezTo>
                <a:cubicBezTo>
                  <a:pt x="46" y="138"/>
                  <a:pt x="45" y="137"/>
                  <a:pt x="45" y="136"/>
                </a:cubicBezTo>
                <a:cubicBezTo>
                  <a:pt x="45" y="132"/>
                  <a:pt x="45" y="132"/>
                  <a:pt x="45" y="132"/>
                </a:cubicBezTo>
                <a:cubicBezTo>
                  <a:pt x="45" y="131"/>
                  <a:pt x="46" y="130"/>
                  <a:pt x="48" y="130"/>
                </a:cubicBezTo>
                <a:cubicBezTo>
                  <a:pt x="48" y="130"/>
                  <a:pt x="48" y="130"/>
                  <a:pt x="48" y="130"/>
                </a:cubicBezTo>
                <a:close/>
                <a:moveTo>
                  <a:pt x="78" y="143"/>
                </a:moveTo>
                <a:cubicBezTo>
                  <a:pt x="78" y="147"/>
                  <a:pt x="78" y="147"/>
                  <a:pt x="78" y="147"/>
                </a:cubicBezTo>
                <a:cubicBezTo>
                  <a:pt x="78" y="149"/>
                  <a:pt x="76" y="151"/>
                  <a:pt x="74" y="151"/>
                </a:cubicBezTo>
                <a:cubicBezTo>
                  <a:pt x="57" y="151"/>
                  <a:pt x="57" y="151"/>
                  <a:pt x="57" y="151"/>
                </a:cubicBezTo>
                <a:cubicBezTo>
                  <a:pt x="54" y="151"/>
                  <a:pt x="52" y="149"/>
                  <a:pt x="52" y="147"/>
                </a:cubicBezTo>
                <a:cubicBezTo>
                  <a:pt x="52" y="143"/>
                  <a:pt x="52" y="143"/>
                  <a:pt x="52" y="143"/>
                </a:cubicBezTo>
                <a:cubicBezTo>
                  <a:pt x="78" y="143"/>
                  <a:pt x="78" y="143"/>
                  <a:pt x="78" y="143"/>
                </a:cubicBezTo>
                <a:close/>
                <a:moveTo>
                  <a:pt x="65" y="34"/>
                </a:moveTo>
                <a:cubicBezTo>
                  <a:pt x="84" y="34"/>
                  <a:pt x="99" y="49"/>
                  <a:pt x="99" y="68"/>
                </a:cubicBezTo>
                <a:cubicBezTo>
                  <a:pt x="99" y="89"/>
                  <a:pt x="82" y="94"/>
                  <a:pt x="82" y="125"/>
                </a:cubicBezTo>
                <a:cubicBezTo>
                  <a:pt x="49" y="125"/>
                  <a:pt x="49" y="125"/>
                  <a:pt x="49" y="125"/>
                </a:cubicBezTo>
                <a:cubicBezTo>
                  <a:pt x="49" y="94"/>
                  <a:pt x="31" y="89"/>
                  <a:pt x="31" y="68"/>
                </a:cubicBezTo>
                <a:cubicBezTo>
                  <a:pt x="31" y="49"/>
                  <a:pt x="47" y="34"/>
                  <a:pt x="65" y="34"/>
                </a:cubicBezTo>
                <a:cubicBezTo>
                  <a:pt x="65" y="34"/>
                  <a:pt x="65" y="34"/>
                  <a:pt x="65" y="34"/>
                </a:cubicBezTo>
                <a:close/>
                <a:moveTo>
                  <a:pt x="70" y="40"/>
                </a:moveTo>
                <a:cubicBezTo>
                  <a:pt x="72" y="41"/>
                  <a:pt x="72" y="41"/>
                  <a:pt x="72" y="41"/>
                </a:cubicBezTo>
                <a:cubicBezTo>
                  <a:pt x="76" y="42"/>
                  <a:pt x="80" y="44"/>
                  <a:pt x="83" y="46"/>
                </a:cubicBezTo>
                <a:cubicBezTo>
                  <a:pt x="82" y="46"/>
                  <a:pt x="80" y="45"/>
                  <a:pt x="79" y="45"/>
                </a:cubicBezTo>
                <a:cubicBezTo>
                  <a:pt x="76" y="44"/>
                  <a:pt x="76" y="44"/>
                  <a:pt x="76" y="44"/>
                </a:cubicBezTo>
                <a:cubicBezTo>
                  <a:pt x="74" y="44"/>
                  <a:pt x="73" y="44"/>
                  <a:pt x="71" y="43"/>
                </a:cubicBezTo>
                <a:cubicBezTo>
                  <a:pt x="69" y="44"/>
                  <a:pt x="66" y="44"/>
                  <a:pt x="64" y="45"/>
                </a:cubicBezTo>
                <a:cubicBezTo>
                  <a:pt x="59" y="46"/>
                  <a:pt x="54" y="49"/>
                  <a:pt x="50" y="53"/>
                </a:cubicBezTo>
                <a:cubicBezTo>
                  <a:pt x="49" y="55"/>
                  <a:pt x="49" y="55"/>
                  <a:pt x="49" y="55"/>
                </a:cubicBezTo>
                <a:cubicBezTo>
                  <a:pt x="45" y="59"/>
                  <a:pt x="43" y="63"/>
                  <a:pt x="42" y="68"/>
                </a:cubicBezTo>
                <a:cubicBezTo>
                  <a:pt x="41" y="72"/>
                  <a:pt x="41" y="72"/>
                  <a:pt x="41" y="72"/>
                </a:cubicBezTo>
                <a:cubicBezTo>
                  <a:pt x="40" y="75"/>
                  <a:pt x="40" y="78"/>
                  <a:pt x="40" y="81"/>
                </a:cubicBezTo>
                <a:cubicBezTo>
                  <a:pt x="40" y="80"/>
                  <a:pt x="39" y="78"/>
                  <a:pt x="38" y="77"/>
                </a:cubicBezTo>
                <a:cubicBezTo>
                  <a:pt x="38" y="74"/>
                  <a:pt x="38" y="74"/>
                  <a:pt x="38" y="74"/>
                </a:cubicBezTo>
                <a:cubicBezTo>
                  <a:pt x="37" y="70"/>
                  <a:pt x="37" y="66"/>
                  <a:pt x="38" y="62"/>
                </a:cubicBezTo>
                <a:cubicBezTo>
                  <a:pt x="38" y="60"/>
                  <a:pt x="38" y="60"/>
                  <a:pt x="38" y="60"/>
                </a:cubicBezTo>
                <a:cubicBezTo>
                  <a:pt x="40" y="56"/>
                  <a:pt x="42" y="53"/>
                  <a:pt x="45" y="49"/>
                </a:cubicBezTo>
                <a:cubicBezTo>
                  <a:pt x="47" y="47"/>
                  <a:pt x="47" y="47"/>
                  <a:pt x="47" y="47"/>
                </a:cubicBezTo>
                <a:cubicBezTo>
                  <a:pt x="50" y="44"/>
                  <a:pt x="54" y="42"/>
                  <a:pt x="58" y="41"/>
                </a:cubicBezTo>
                <a:cubicBezTo>
                  <a:pt x="61" y="40"/>
                  <a:pt x="63" y="40"/>
                  <a:pt x="65" y="40"/>
                </a:cubicBezTo>
                <a:cubicBezTo>
                  <a:pt x="67" y="40"/>
                  <a:pt x="68" y="40"/>
                  <a:pt x="70" y="40"/>
                </a:cubicBezTo>
                <a:cubicBezTo>
                  <a:pt x="70" y="40"/>
                  <a:pt x="70" y="40"/>
                  <a:pt x="70" y="40"/>
                </a:cubicBezTo>
                <a:close/>
                <a:moveTo>
                  <a:pt x="62" y="0"/>
                </a:moveTo>
                <a:cubicBezTo>
                  <a:pt x="70" y="0"/>
                  <a:pt x="70" y="0"/>
                  <a:pt x="70" y="0"/>
                </a:cubicBezTo>
                <a:cubicBezTo>
                  <a:pt x="70" y="23"/>
                  <a:pt x="70" y="23"/>
                  <a:pt x="70" y="23"/>
                </a:cubicBezTo>
                <a:cubicBezTo>
                  <a:pt x="68" y="23"/>
                  <a:pt x="67" y="23"/>
                  <a:pt x="66" y="23"/>
                </a:cubicBezTo>
                <a:cubicBezTo>
                  <a:pt x="64" y="23"/>
                  <a:pt x="63" y="23"/>
                  <a:pt x="62" y="23"/>
                </a:cubicBezTo>
                <a:cubicBezTo>
                  <a:pt x="62" y="0"/>
                  <a:pt x="62" y="0"/>
                  <a:pt x="62" y="0"/>
                </a:cubicBezTo>
                <a:close/>
                <a:moveTo>
                  <a:pt x="109" y="16"/>
                </a:moveTo>
                <a:cubicBezTo>
                  <a:pt x="115" y="22"/>
                  <a:pt x="115" y="22"/>
                  <a:pt x="115" y="22"/>
                </a:cubicBezTo>
                <a:cubicBezTo>
                  <a:pt x="99" y="37"/>
                  <a:pt x="99" y="37"/>
                  <a:pt x="99" y="37"/>
                </a:cubicBezTo>
                <a:cubicBezTo>
                  <a:pt x="97" y="35"/>
                  <a:pt x="95" y="33"/>
                  <a:pt x="93" y="32"/>
                </a:cubicBezTo>
                <a:cubicBezTo>
                  <a:pt x="109" y="16"/>
                  <a:pt x="109" y="16"/>
                  <a:pt x="109" y="16"/>
                </a:cubicBezTo>
                <a:close/>
                <a:moveTo>
                  <a:pt x="34" y="102"/>
                </a:moveTo>
                <a:cubicBezTo>
                  <a:pt x="22" y="114"/>
                  <a:pt x="22" y="114"/>
                  <a:pt x="22" y="114"/>
                </a:cubicBezTo>
                <a:cubicBezTo>
                  <a:pt x="17" y="108"/>
                  <a:pt x="17" y="108"/>
                  <a:pt x="17" y="108"/>
                </a:cubicBezTo>
                <a:cubicBezTo>
                  <a:pt x="29" y="96"/>
                  <a:pt x="29" y="96"/>
                  <a:pt x="29" y="96"/>
                </a:cubicBezTo>
                <a:cubicBezTo>
                  <a:pt x="31" y="98"/>
                  <a:pt x="32" y="100"/>
                  <a:pt x="34" y="102"/>
                </a:cubicBezTo>
                <a:cubicBezTo>
                  <a:pt x="34" y="102"/>
                  <a:pt x="34" y="102"/>
                  <a:pt x="34" y="102"/>
                </a:cubicBezTo>
                <a:close/>
                <a:moveTo>
                  <a:pt x="22" y="16"/>
                </a:moveTo>
                <a:cubicBezTo>
                  <a:pt x="17" y="22"/>
                  <a:pt x="17" y="22"/>
                  <a:pt x="17" y="22"/>
                </a:cubicBezTo>
                <a:cubicBezTo>
                  <a:pt x="32" y="37"/>
                  <a:pt x="32" y="37"/>
                  <a:pt x="32" y="37"/>
                </a:cubicBezTo>
                <a:cubicBezTo>
                  <a:pt x="34" y="35"/>
                  <a:pt x="36" y="33"/>
                  <a:pt x="38" y="32"/>
                </a:cubicBezTo>
                <a:cubicBezTo>
                  <a:pt x="22" y="16"/>
                  <a:pt x="22" y="16"/>
                  <a:pt x="22" y="16"/>
                </a:cubicBezTo>
                <a:close/>
                <a:moveTo>
                  <a:pt x="97" y="102"/>
                </a:moveTo>
                <a:cubicBezTo>
                  <a:pt x="109" y="114"/>
                  <a:pt x="109" y="114"/>
                  <a:pt x="109" y="114"/>
                </a:cubicBezTo>
                <a:cubicBezTo>
                  <a:pt x="115" y="108"/>
                  <a:pt x="115" y="108"/>
                  <a:pt x="115" y="108"/>
                </a:cubicBezTo>
                <a:cubicBezTo>
                  <a:pt x="102" y="96"/>
                  <a:pt x="102" y="96"/>
                  <a:pt x="102" y="96"/>
                </a:cubicBezTo>
                <a:cubicBezTo>
                  <a:pt x="101" y="98"/>
                  <a:pt x="99" y="100"/>
                  <a:pt x="97" y="102"/>
                </a:cubicBezTo>
                <a:cubicBezTo>
                  <a:pt x="97" y="102"/>
                  <a:pt x="97" y="102"/>
                  <a:pt x="97" y="102"/>
                </a:cubicBezTo>
                <a:close/>
                <a:moveTo>
                  <a:pt x="131" y="61"/>
                </a:moveTo>
                <a:cubicBezTo>
                  <a:pt x="131" y="69"/>
                  <a:pt x="131" y="69"/>
                  <a:pt x="131" y="69"/>
                </a:cubicBezTo>
                <a:cubicBezTo>
                  <a:pt x="112" y="69"/>
                  <a:pt x="112" y="69"/>
                  <a:pt x="112" y="69"/>
                </a:cubicBezTo>
                <a:cubicBezTo>
                  <a:pt x="112" y="69"/>
                  <a:pt x="112" y="68"/>
                  <a:pt x="112" y="68"/>
                </a:cubicBezTo>
                <a:cubicBezTo>
                  <a:pt x="112" y="66"/>
                  <a:pt x="111" y="63"/>
                  <a:pt x="111" y="61"/>
                </a:cubicBezTo>
                <a:cubicBezTo>
                  <a:pt x="131" y="61"/>
                  <a:pt x="131" y="61"/>
                  <a:pt x="131" y="61"/>
                </a:cubicBezTo>
                <a:close/>
                <a:moveTo>
                  <a:pt x="20" y="69"/>
                </a:moveTo>
                <a:cubicBezTo>
                  <a:pt x="0" y="69"/>
                  <a:pt x="0" y="69"/>
                  <a:pt x="0" y="69"/>
                </a:cubicBezTo>
                <a:cubicBezTo>
                  <a:pt x="0" y="61"/>
                  <a:pt x="0" y="61"/>
                  <a:pt x="0" y="61"/>
                </a:cubicBezTo>
                <a:cubicBezTo>
                  <a:pt x="20" y="61"/>
                  <a:pt x="20" y="61"/>
                  <a:pt x="20" y="61"/>
                </a:cubicBezTo>
                <a:cubicBezTo>
                  <a:pt x="20" y="63"/>
                  <a:pt x="20" y="66"/>
                  <a:pt x="20" y="68"/>
                </a:cubicBezTo>
                <a:cubicBezTo>
                  <a:pt x="20" y="68"/>
                  <a:pt x="20" y="69"/>
                  <a:pt x="20" y="69"/>
                </a:cubicBezTo>
                <a:cubicBezTo>
                  <a:pt x="20" y="69"/>
                  <a:pt x="20" y="69"/>
                  <a:pt x="20" y="69"/>
                </a:cubicBezTo>
                <a:close/>
              </a:path>
            </a:pathLst>
          </a:custGeom>
          <a:solidFill>
            <a:srgbClr val="F5EDE8"/>
          </a:solidFill>
          <a:ln>
            <a:noFill/>
          </a:ln>
        </p:spPr>
        <p:txBody>
          <a:bodyPr vert="horz" wrap="square" lIns="91440" tIns="45720" rIns="91440" bIns="45720" numCol="1" anchor="t" anchorCtr="0" compatLnSpc="1"/>
          <a:lstStyle/>
          <a:p>
            <a:endParaRPr lang="zh-CN" altLang="en-US"/>
          </a:p>
        </p:txBody>
      </p:sp>
      <p:sp>
        <p:nvSpPr>
          <p:cNvPr id="32" name="Freeform 14"/>
          <p:cNvSpPr>
            <a:spLocks noEditPoints="1"/>
          </p:cNvSpPr>
          <p:nvPr/>
        </p:nvSpPr>
        <p:spPr bwMode="auto">
          <a:xfrm rot="21540000">
            <a:off x="648892" y="2550761"/>
            <a:ext cx="454025" cy="523875"/>
          </a:xfrm>
          <a:custGeom>
            <a:avLst/>
            <a:gdLst>
              <a:gd name="T0" fmla="*/ 83 w 131"/>
              <a:gd name="T1" fmla="*/ 130 h 151"/>
              <a:gd name="T2" fmla="*/ 86 w 131"/>
              <a:gd name="T3" fmla="*/ 136 h 151"/>
              <a:gd name="T4" fmla="*/ 48 w 131"/>
              <a:gd name="T5" fmla="*/ 138 h 151"/>
              <a:gd name="T6" fmla="*/ 45 w 131"/>
              <a:gd name="T7" fmla="*/ 132 h 151"/>
              <a:gd name="T8" fmla="*/ 48 w 131"/>
              <a:gd name="T9" fmla="*/ 130 h 151"/>
              <a:gd name="T10" fmla="*/ 78 w 131"/>
              <a:gd name="T11" fmla="*/ 147 h 151"/>
              <a:gd name="T12" fmla="*/ 57 w 131"/>
              <a:gd name="T13" fmla="*/ 151 h 151"/>
              <a:gd name="T14" fmla="*/ 52 w 131"/>
              <a:gd name="T15" fmla="*/ 143 h 151"/>
              <a:gd name="T16" fmla="*/ 65 w 131"/>
              <a:gd name="T17" fmla="*/ 34 h 151"/>
              <a:gd name="T18" fmla="*/ 82 w 131"/>
              <a:gd name="T19" fmla="*/ 125 h 151"/>
              <a:gd name="T20" fmla="*/ 31 w 131"/>
              <a:gd name="T21" fmla="*/ 68 h 151"/>
              <a:gd name="T22" fmla="*/ 65 w 131"/>
              <a:gd name="T23" fmla="*/ 34 h 151"/>
              <a:gd name="T24" fmla="*/ 72 w 131"/>
              <a:gd name="T25" fmla="*/ 41 h 151"/>
              <a:gd name="T26" fmla="*/ 79 w 131"/>
              <a:gd name="T27" fmla="*/ 45 h 151"/>
              <a:gd name="T28" fmla="*/ 71 w 131"/>
              <a:gd name="T29" fmla="*/ 43 h 151"/>
              <a:gd name="T30" fmla="*/ 50 w 131"/>
              <a:gd name="T31" fmla="*/ 53 h 151"/>
              <a:gd name="T32" fmla="*/ 42 w 131"/>
              <a:gd name="T33" fmla="*/ 68 h 151"/>
              <a:gd name="T34" fmla="*/ 40 w 131"/>
              <a:gd name="T35" fmla="*/ 81 h 151"/>
              <a:gd name="T36" fmla="*/ 38 w 131"/>
              <a:gd name="T37" fmla="*/ 74 h 151"/>
              <a:gd name="T38" fmla="*/ 38 w 131"/>
              <a:gd name="T39" fmla="*/ 60 h 151"/>
              <a:gd name="T40" fmla="*/ 47 w 131"/>
              <a:gd name="T41" fmla="*/ 47 h 151"/>
              <a:gd name="T42" fmla="*/ 65 w 131"/>
              <a:gd name="T43" fmla="*/ 40 h 151"/>
              <a:gd name="T44" fmla="*/ 70 w 131"/>
              <a:gd name="T45" fmla="*/ 40 h 151"/>
              <a:gd name="T46" fmla="*/ 70 w 131"/>
              <a:gd name="T47" fmla="*/ 0 h 151"/>
              <a:gd name="T48" fmla="*/ 66 w 131"/>
              <a:gd name="T49" fmla="*/ 23 h 151"/>
              <a:gd name="T50" fmla="*/ 62 w 131"/>
              <a:gd name="T51" fmla="*/ 0 h 151"/>
              <a:gd name="T52" fmla="*/ 115 w 131"/>
              <a:gd name="T53" fmla="*/ 22 h 151"/>
              <a:gd name="T54" fmla="*/ 93 w 131"/>
              <a:gd name="T55" fmla="*/ 32 h 151"/>
              <a:gd name="T56" fmla="*/ 34 w 131"/>
              <a:gd name="T57" fmla="*/ 102 h 151"/>
              <a:gd name="T58" fmla="*/ 17 w 131"/>
              <a:gd name="T59" fmla="*/ 108 h 151"/>
              <a:gd name="T60" fmla="*/ 34 w 131"/>
              <a:gd name="T61" fmla="*/ 102 h 151"/>
              <a:gd name="T62" fmla="*/ 22 w 131"/>
              <a:gd name="T63" fmla="*/ 16 h 151"/>
              <a:gd name="T64" fmla="*/ 32 w 131"/>
              <a:gd name="T65" fmla="*/ 37 h 151"/>
              <a:gd name="T66" fmla="*/ 22 w 131"/>
              <a:gd name="T67" fmla="*/ 16 h 151"/>
              <a:gd name="T68" fmla="*/ 109 w 131"/>
              <a:gd name="T69" fmla="*/ 114 h 151"/>
              <a:gd name="T70" fmla="*/ 102 w 131"/>
              <a:gd name="T71" fmla="*/ 96 h 151"/>
              <a:gd name="T72" fmla="*/ 97 w 131"/>
              <a:gd name="T73" fmla="*/ 102 h 151"/>
              <a:gd name="T74" fmla="*/ 131 w 131"/>
              <a:gd name="T75" fmla="*/ 69 h 151"/>
              <a:gd name="T76" fmla="*/ 112 w 131"/>
              <a:gd name="T77" fmla="*/ 68 h 151"/>
              <a:gd name="T78" fmla="*/ 131 w 131"/>
              <a:gd name="T79" fmla="*/ 61 h 151"/>
              <a:gd name="T80" fmla="*/ 0 w 131"/>
              <a:gd name="T81" fmla="*/ 69 h 151"/>
              <a:gd name="T82" fmla="*/ 20 w 131"/>
              <a:gd name="T83" fmla="*/ 61 h 151"/>
              <a:gd name="T84" fmla="*/ 20 w 131"/>
              <a:gd name="T85" fmla="*/ 6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1" h="151">
                <a:moveTo>
                  <a:pt x="48" y="130"/>
                </a:moveTo>
                <a:cubicBezTo>
                  <a:pt x="83" y="130"/>
                  <a:pt x="83" y="130"/>
                  <a:pt x="83" y="130"/>
                </a:cubicBezTo>
                <a:cubicBezTo>
                  <a:pt x="84" y="130"/>
                  <a:pt x="86" y="131"/>
                  <a:pt x="86" y="132"/>
                </a:cubicBezTo>
                <a:cubicBezTo>
                  <a:pt x="86" y="136"/>
                  <a:pt x="86" y="136"/>
                  <a:pt x="86" y="136"/>
                </a:cubicBezTo>
                <a:cubicBezTo>
                  <a:pt x="86" y="137"/>
                  <a:pt x="84" y="138"/>
                  <a:pt x="83" y="138"/>
                </a:cubicBezTo>
                <a:cubicBezTo>
                  <a:pt x="48" y="138"/>
                  <a:pt x="48" y="138"/>
                  <a:pt x="48" y="138"/>
                </a:cubicBezTo>
                <a:cubicBezTo>
                  <a:pt x="46" y="138"/>
                  <a:pt x="45" y="137"/>
                  <a:pt x="45" y="136"/>
                </a:cubicBezTo>
                <a:cubicBezTo>
                  <a:pt x="45" y="132"/>
                  <a:pt x="45" y="132"/>
                  <a:pt x="45" y="132"/>
                </a:cubicBezTo>
                <a:cubicBezTo>
                  <a:pt x="45" y="131"/>
                  <a:pt x="46" y="130"/>
                  <a:pt x="48" y="130"/>
                </a:cubicBezTo>
                <a:cubicBezTo>
                  <a:pt x="48" y="130"/>
                  <a:pt x="48" y="130"/>
                  <a:pt x="48" y="130"/>
                </a:cubicBezTo>
                <a:close/>
                <a:moveTo>
                  <a:pt x="78" y="143"/>
                </a:moveTo>
                <a:cubicBezTo>
                  <a:pt x="78" y="147"/>
                  <a:pt x="78" y="147"/>
                  <a:pt x="78" y="147"/>
                </a:cubicBezTo>
                <a:cubicBezTo>
                  <a:pt x="78" y="149"/>
                  <a:pt x="76" y="151"/>
                  <a:pt x="74" y="151"/>
                </a:cubicBezTo>
                <a:cubicBezTo>
                  <a:pt x="57" y="151"/>
                  <a:pt x="57" y="151"/>
                  <a:pt x="57" y="151"/>
                </a:cubicBezTo>
                <a:cubicBezTo>
                  <a:pt x="54" y="151"/>
                  <a:pt x="52" y="149"/>
                  <a:pt x="52" y="147"/>
                </a:cubicBezTo>
                <a:cubicBezTo>
                  <a:pt x="52" y="143"/>
                  <a:pt x="52" y="143"/>
                  <a:pt x="52" y="143"/>
                </a:cubicBezTo>
                <a:cubicBezTo>
                  <a:pt x="78" y="143"/>
                  <a:pt x="78" y="143"/>
                  <a:pt x="78" y="143"/>
                </a:cubicBezTo>
                <a:close/>
                <a:moveTo>
                  <a:pt x="65" y="34"/>
                </a:moveTo>
                <a:cubicBezTo>
                  <a:pt x="84" y="34"/>
                  <a:pt x="99" y="49"/>
                  <a:pt x="99" y="68"/>
                </a:cubicBezTo>
                <a:cubicBezTo>
                  <a:pt x="99" y="89"/>
                  <a:pt x="82" y="94"/>
                  <a:pt x="82" y="125"/>
                </a:cubicBezTo>
                <a:cubicBezTo>
                  <a:pt x="49" y="125"/>
                  <a:pt x="49" y="125"/>
                  <a:pt x="49" y="125"/>
                </a:cubicBezTo>
                <a:cubicBezTo>
                  <a:pt x="49" y="94"/>
                  <a:pt x="31" y="89"/>
                  <a:pt x="31" y="68"/>
                </a:cubicBezTo>
                <a:cubicBezTo>
                  <a:pt x="31" y="49"/>
                  <a:pt x="47" y="34"/>
                  <a:pt x="65" y="34"/>
                </a:cubicBezTo>
                <a:cubicBezTo>
                  <a:pt x="65" y="34"/>
                  <a:pt x="65" y="34"/>
                  <a:pt x="65" y="34"/>
                </a:cubicBezTo>
                <a:close/>
                <a:moveTo>
                  <a:pt x="70" y="40"/>
                </a:moveTo>
                <a:cubicBezTo>
                  <a:pt x="72" y="41"/>
                  <a:pt x="72" y="41"/>
                  <a:pt x="72" y="41"/>
                </a:cubicBezTo>
                <a:cubicBezTo>
                  <a:pt x="76" y="42"/>
                  <a:pt x="80" y="44"/>
                  <a:pt x="83" y="46"/>
                </a:cubicBezTo>
                <a:cubicBezTo>
                  <a:pt x="82" y="46"/>
                  <a:pt x="80" y="45"/>
                  <a:pt x="79" y="45"/>
                </a:cubicBezTo>
                <a:cubicBezTo>
                  <a:pt x="76" y="44"/>
                  <a:pt x="76" y="44"/>
                  <a:pt x="76" y="44"/>
                </a:cubicBezTo>
                <a:cubicBezTo>
                  <a:pt x="74" y="44"/>
                  <a:pt x="73" y="44"/>
                  <a:pt x="71" y="43"/>
                </a:cubicBezTo>
                <a:cubicBezTo>
                  <a:pt x="69" y="44"/>
                  <a:pt x="66" y="44"/>
                  <a:pt x="64" y="45"/>
                </a:cubicBezTo>
                <a:cubicBezTo>
                  <a:pt x="59" y="46"/>
                  <a:pt x="54" y="49"/>
                  <a:pt x="50" y="53"/>
                </a:cubicBezTo>
                <a:cubicBezTo>
                  <a:pt x="49" y="55"/>
                  <a:pt x="49" y="55"/>
                  <a:pt x="49" y="55"/>
                </a:cubicBezTo>
                <a:cubicBezTo>
                  <a:pt x="45" y="59"/>
                  <a:pt x="43" y="63"/>
                  <a:pt x="42" y="68"/>
                </a:cubicBezTo>
                <a:cubicBezTo>
                  <a:pt x="41" y="72"/>
                  <a:pt x="41" y="72"/>
                  <a:pt x="41" y="72"/>
                </a:cubicBezTo>
                <a:cubicBezTo>
                  <a:pt x="40" y="75"/>
                  <a:pt x="40" y="78"/>
                  <a:pt x="40" y="81"/>
                </a:cubicBezTo>
                <a:cubicBezTo>
                  <a:pt x="40" y="80"/>
                  <a:pt x="39" y="78"/>
                  <a:pt x="38" y="77"/>
                </a:cubicBezTo>
                <a:cubicBezTo>
                  <a:pt x="38" y="74"/>
                  <a:pt x="38" y="74"/>
                  <a:pt x="38" y="74"/>
                </a:cubicBezTo>
                <a:cubicBezTo>
                  <a:pt x="37" y="70"/>
                  <a:pt x="37" y="66"/>
                  <a:pt x="38" y="62"/>
                </a:cubicBezTo>
                <a:cubicBezTo>
                  <a:pt x="38" y="60"/>
                  <a:pt x="38" y="60"/>
                  <a:pt x="38" y="60"/>
                </a:cubicBezTo>
                <a:cubicBezTo>
                  <a:pt x="40" y="56"/>
                  <a:pt x="42" y="53"/>
                  <a:pt x="45" y="49"/>
                </a:cubicBezTo>
                <a:cubicBezTo>
                  <a:pt x="47" y="47"/>
                  <a:pt x="47" y="47"/>
                  <a:pt x="47" y="47"/>
                </a:cubicBezTo>
                <a:cubicBezTo>
                  <a:pt x="50" y="44"/>
                  <a:pt x="54" y="42"/>
                  <a:pt x="58" y="41"/>
                </a:cubicBezTo>
                <a:cubicBezTo>
                  <a:pt x="61" y="40"/>
                  <a:pt x="63" y="40"/>
                  <a:pt x="65" y="40"/>
                </a:cubicBezTo>
                <a:cubicBezTo>
                  <a:pt x="67" y="40"/>
                  <a:pt x="68" y="40"/>
                  <a:pt x="70" y="40"/>
                </a:cubicBezTo>
                <a:cubicBezTo>
                  <a:pt x="70" y="40"/>
                  <a:pt x="70" y="40"/>
                  <a:pt x="70" y="40"/>
                </a:cubicBezTo>
                <a:close/>
                <a:moveTo>
                  <a:pt x="62" y="0"/>
                </a:moveTo>
                <a:cubicBezTo>
                  <a:pt x="70" y="0"/>
                  <a:pt x="70" y="0"/>
                  <a:pt x="70" y="0"/>
                </a:cubicBezTo>
                <a:cubicBezTo>
                  <a:pt x="70" y="23"/>
                  <a:pt x="70" y="23"/>
                  <a:pt x="70" y="23"/>
                </a:cubicBezTo>
                <a:cubicBezTo>
                  <a:pt x="68" y="23"/>
                  <a:pt x="67" y="23"/>
                  <a:pt x="66" y="23"/>
                </a:cubicBezTo>
                <a:cubicBezTo>
                  <a:pt x="64" y="23"/>
                  <a:pt x="63" y="23"/>
                  <a:pt x="62" y="23"/>
                </a:cubicBezTo>
                <a:cubicBezTo>
                  <a:pt x="62" y="0"/>
                  <a:pt x="62" y="0"/>
                  <a:pt x="62" y="0"/>
                </a:cubicBezTo>
                <a:close/>
                <a:moveTo>
                  <a:pt x="109" y="16"/>
                </a:moveTo>
                <a:cubicBezTo>
                  <a:pt x="115" y="22"/>
                  <a:pt x="115" y="22"/>
                  <a:pt x="115" y="22"/>
                </a:cubicBezTo>
                <a:cubicBezTo>
                  <a:pt x="99" y="37"/>
                  <a:pt x="99" y="37"/>
                  <a:pt x="99" y="37"/>
                </a:cubicBezTo>
                <a:cubicBezTo>
                  <a:pt x="97" y="35"/>
                  <a:pt x="95" y="33"/>
                  <a:pt x="93" y="32"/>
                </a:cubicBezTo>
                <a:cubicBezTo>
                  <a:pt x="109" y="16"/>
                  <a:pt x="109" y="16"/>
                  <a:pt x="109" y="16"/>
                </a:cubicBezTo>
                <a:close/>
                <a:moveTo>
                  <a:pt x="34" y="102"/>
                </a:moveTo>
                <a:cubicBezTo>
                  <a:pt x="22" y="114"/>
                  <a:pt x="22" y="114"/>
                  <a:pt x="22" y="114"/>
                </a:cubicBezTo>
                <a:cubicBezTo>
                  <a:pt x="17" y="108"/>
                  <a:pt x="17" y="108"/>
                  <a:pt x="17" y="108"/>
                </a:cubicBezTo>
                <a:cubicBezTo>
                  <a:pt x="29" y="96"/>
                  <a:pt x="29" y="96"/>
                  <a:pt x="29" y="96"/>
                </a:cubicBezTo>
                <a:cubicBezTo>
                  <a:pt x="31" y="98"/>
                  <a:pt x="32" y="100"/>
                  <a:pt x="34" y="102"/>
                </a:cubicBezTo>
                <a:cubicBezTo>
                  <a:pt x="34" y="102"/>
                  <a:pt x="34" y="102"/>
                  <a:pt x="34" y="102"/>
                </a:cubicBezTo>
                <a:close/>
                <a:moveTo>
                  <a:pt x="22" y="16"/>
                </a:moveTo>
                <a:cubicBezTo>
                  <a:pt x="17" y="22"/>
                  <a:pt x="17" y="22"/>
                  <a:pt x="17" y="22"/>
                </a:cubicBezTo>
                <a:cubicBezTo>
                  <a:pt x="32" y="37"/>
                  <a:pt x="32" y="37"/>
                  <a:pt x="32" y="37"/>
                </a:cubicBezTo>
                <a:cubicBezTo>
                  <a:pt x="34" y="35"/>
                  <a:pt x="36" y="33"/>
                  <a:pt x="38" y="32"/>
                </a:cubicBezTo>
                <a:cubicBezTo>
                  <a:pt x="22" y="16"/>
                  <a:pt x="22" y="16"/>
                  <a:pt x="22" y="16"/>
                </a:cubicBezTo>
                <a:close/>
                <a:moveTo>
                  <a:pt x="97" y="102"/>
                </a:moveTo>
                <a:cubicBezTo>
                  <a:pt x="109" y="114"/>
                  <a:pt x="109" y="114"/>
                  <a:pt x="109" y="114"/>
                </a:cubicBezTo>
                <a:cubicBezTo>
                  <a:pt x="115" y="108"/>
                  <a:pt x="115" y="108"/>
                  <a:pt x="115" y="108"/>
                </a:cubicBezTo>
                <a:cubicBezTo>
                  <a:pt x="102" y="96"/>
                  <a:pt x="102" y="96"/>
                  <a:pt x="102" y="96"/>
                </a:cubicBezTo>
                <a:cubicBezTo>
                  <a:pt x="101" y="98"/>
                  <a:pt x="99" y="100"/>
                  <a:pt x="97" y="102"/>
                </a:cubicBezTo>
                <a:cubicBezTo>
                  <a:pt x="97" y="102"/>
                  <a:pt x="97" y="102"/>
                  <a:pt x="97" y="102"/>
                </a:cubicBezTo>
                <a:close/>
                <a:moveTo>
                  <a:pt x="131" y="61"/>
                </a:moveTo>
                <a:cubicBezTo>
                  <a:pt x="131" y="69"/>
                  <a:pt x="131" y="69"/>
                  <a:pt x="131" y="69"/>
                </a:cubicBezTo>
                <a:cubicBezTo>
                  <a:pt x="112" y="69"/>
                  <a:pt x="112" y="69"/>
                  <a:pt x="112" y="69"/>
                </a:cubicBezTo>
                <a:cubicBezTo>
                  <a:pt x="112" y="69"/>
                  <a:pt x="112" y="68"/>
                  <a:pt x="112" y="68"/>
                </a:cubicBezTo>
                <a:cubicBezTo>
                  <a:pt x="112" y="66"/>
                  <a:pt x="111" y="63"/>
                  <a:pt x="111" y="61"/>
                </a:cubicBezTo>
                <a:cubicBezTo>
                  <a:pt x="131" y="61"/>
                  <a:pt x="131" y="61"/>
                  <a:pt x="131" y="61"/>
                </a:cubicBezTo>
                <a:close/>
                <a:moveTo>
                  <a:pt x="20" y="69"/>
                </a:moveTo>
                <a:cubicBezTo>
                  <a:pt x="0" y="69"/>
                  <a:pt x="0" y="69"/>
                  <a:pt x="0" y="69"/>
                </a:cubicBezTo>
                <a:cubicBezTo>
                  <a:pt x="0" y="61"/>
                  <a:pt x="0" y="61"/>
                  <a:pt x="0" y="61"/>
                </a:cubicBezTo>
                <a:cubicBezTo>
                  <a:pt x="20" y="61"/>
                  <a:pt x="20" y="61"/>
                  <a:pt x="20" y="61"/>
                </a:cubicBezTo>
                <a:cubicBezTo>
                  <a:pt x="20" y="63"/>
                  <a:pt x="20" y="66"/>
                  <a:pt x="20" y="68"/>
                </a:cubicBezTo>
                <a:cubicBezTo>
                  <a:pt x="20" y="68"/>
                  <a:pt x="20" y="69"/>
                  <a:pt x="20" y="69"/>
                </a:cubicBezTo>
                <a:cubicBezTo>
                  <a:pt x="20" y="69"/>
                  <a:pt x="20" y="69"/>
                  <a:pt x="20" y="69"/>
                </a:cubicBezTo>
                <a:close/>
              </a:path>
            </a:pathLst>
          </a:custGeom>
          <a:solidFill>
            <a:srgbClr val="F5EDE8"/>
          </a:solidFill>
          <a:ln>
            <a:noFill/>
          </a:ln>
        </p:spPr>
        <p:txBody>
          <a:bodyPr vert="horz" wrap="square" lIns="91440" tIns="45720" rIns="91440" bIns="45720" numCol="1" anchor="t" anchorCtr="0" compatLnSpc="1"/>
          <a:lstStyle/>
          <a:p>
            <a:endParaRPr lang="zh-CN" altLang="en-US"/>
          </a:p>
        </p:txBody>
      </p:sp>
      <p:sp>
        <p:nvSpPr>
          <p:cNvPr id="34" name="Freeform 14"/>
          <p:cNvSpPr>
            <a:spLocks noEditPoints="1"/>
          </p:cNvSpPr>
          <p:nvPr/>
        </p:nvSpPr>
        <p:spPr bwMode="auto">
          <a:xfrm rot="21540000">
            <a:off x="648891" y="4449982"/>
            <a:ext cx="454025" cy="523875"/>
          </a:xfrm>
          <a:custGeom>
            <a:avLst/>
            <a:gdLst>
              <a:gd name="T0" fmla="*/ 83 w 131"/>
              <a:gd name="T1" fmla="*/ 130 h 151"/>
              <a:gd name="T2" fmla="*/ 86 w 131"/>
              <a:gd name="T3" fmla="*/ 136 h 151"/>
              <a:gd name="T4" fmla="*/ 48 w 131"/>
              <a:gd name="T5" fmla="*/ 138 h 151"/>
              <a:gd name="T6" fmla="*/ 45 w 131"/>
              <a:gd name="T7" fmla="*/ 132 h 151"/>
              <a:gd name="T8" fmla="*/ 48 w 131"/>
              <a:gd name="T9" fmla="*/ 130 h 151"/>
              <a:gd name="T10" fmla="*/ 78 w 131"/>
              <a:gd name="T11" fmla="*/ 147 h 151"/>
              <a:gd name="T12" fmla="*/ 57 w 131"/>
              <a:gd name="T13" fmla="*/ 151 h 151"/>
              <a:gd name="T14" fmla="*/ 52 w 131"/>
              <a:gd name="T15" fmla="*/ 143 h 151"/>
              <a:gd name="T16" fmla="*/ 65 w 131"/>
              <a:gd name="T17" fmla="*/ 34 h 151"/>
              <a:gd name="T18" fmla="*/ 82 w 131"/>
              <a:gd name="T19" fmla="*/ 125 h 151"/>
              <a:gd name="T20" fmla="*/ 31 w 131"/>
              <a:gd name="T21" fmla="*/ 68 h 151"/>
              <a:gd name="T22" fmla="*/ 65 w 131"/>
              <a:gd name="T23" fmla="*/ 34 h 151"/>
              <a:gd name="T24" fmla="*/ 72 w 131"/>
              <a:gd name="T25" fmla="*/ 41 h 151"/>
              <a:gd name="T26" fmla="*/ 79 w 131"/>
              <a:gd name="T27" fmla="*/ 45 h 151"/>
              <a:gd name="T28" fmla="*/ 71 w 131"/>
              <a:gd name="T29" fmla="*/ 43 h 151"/>
              <a:gd name="T30" fmla="*/ 50 w 131"/>
              <a:gd name="T31" fmla="*/ 53 h 151"/>
              <a:gd name="T32" fmla="*/ 42 w 131"/>
              <a:gd name="T33" fmla="*/ 68 h 151"/>
              <a:gd name="T34" fmla="*/ 40 w 131"/>
              <a:gd name="T35" fmla="*/ 81 h 151"/>
              <a:gd name="T36" fmla="*/ 38 w 131"/>
              <a:gd name="T37" fmla="*/ 74 h 151"/>
              <a:gd name="T38" fmla="*/ 38 w 131"/>
              <a:gd name="T39" fmla="*/ 60 h 151"/>
              <a:gd name="T40" fmla="*/ 47 w 131"/>
              <a:gd name="T41" fmla="*/ 47 h 151"/>
              <a:gd name="T42" fmla="*/ 65 w 131"/>
              <a:gd name="T43" fmla="*/ 40 h 151"/>
              <a:gd name="T44" fmla="*/ 70 w 131"/>
              <a:gd name="T45" fmla="*/ 40 h 151"/>
              <a:gd name="T46" fmla="*/ 70 w 131"/>
              <a:gd name="T47" fmla="*/ 0 h 151"/>
              <a:gd name="T48" fmla="*/ 66 w 131"/>
              <a:gd name="T49" fmla="*/ 23 h 151"/>
              <a:gd name="T50" fmla="*/ 62 w 131"/>
              <a:gd name="T51" fmla="*/ 0 h 151"/>
              <a:gd name="T52" fmla="*/ 115 w 131"/>
              <a:gd name="T53" fmla="*/ 22 h 151"/>
              <a:gd name="T54" fmla="*/ 93 w 131"/>
              <a:gd name="T55" fmla="*/ 32 h 151"/>
              <a:gd name="T56" fmla="*/ 34 w 131"/>
              <a:gd name="T57" fmla="*/ 102 h 151"/>
              <a:gd name="T58" fmla="*/ 17 w 131"/>
              <a:gd name="T59" fmla="*/ 108 h 151"/>
              <a:gd name="T60" fmla="*/ 34 w 131"/>
              <a:gd name="T61" fmla="*/ 102 h 151"/>
              <a:gd name="T62" fmla="*/ 22 w 131"/>
              <a:gd name="T63" fmla="*/ 16 h 151"/>
              <a:gd name="T64" fmla="*/ 32 w 131"/>
              <a:gd name="T65" fmla="*/ 37 h 151"/>
              <a:gd name="T66" fmla="*/ 22 w 131"/>
              <a:gd name="T67" fmla="*/ 16 h 151"/>
              <a:gd name="T68" fmla="*/ 109 w 131"/>
              <a:gd name="T69" fmla="*/ 114 h 151"/>
              <a:gd name="T70" fmla="*/ 102 w 131"/>
              <a:gd name="T71" fmla="*/ 96 h 151"/>
              <a:gd name="T72" fmla="*/ 97 w 131"/>
              <a:gd name="T73" fmla="*/ 102 h 151"/>
              <a:gd name="T74" fmla="*/ 131 w 131"/>
              <a:gd name="T75" fmla="*/ 69 h 151"/>
              <a:gd name="T76" fmla="*/ 112 w 131"/>
              <a:gd name="T77" fmla="*/ 68 h 151"/>
              <a:gd name="T78" fmla="*/ 131 w 131"/>
              <a:gd name="T79" fmla="*/ 61 h 151"/>
              <a:gd name="T80" fmla="*/ 0 w 131"/>
              <a:gd name="T81" fmla="*/ 69 h 151"/>
              <a:gd name="T82" fmla="*/ 20 w 131"/>
              <a:gd name="T83" fmla="*/ 61 h 151"/>
              <a:gd name="T84" fmla="*/ 20 w 131"/>
              <a:gd name="T85" fmla="*/ 6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1" h="151">
                <a:moveTo>
                  <a:pt x="48" y="130"/>
                </a:moveTo>
                <a:cubicBezTo>
                  <a:pt x="83" y="130"/>
                  <a:pt x="83" y="130"/>
                  <a:pt x="83" y="130"/>
                </a:cubicBezTo>
                <a:cubicBezTo>
                  <a:pt x="84" y="130"/>
                  <a:pt x="86" y="131"/>
                  <a:pt x="86" y="132"/>
                </a:cubicBezTo>
                <a:cubicBezTo>
                  <a:pt x="86" y="136"/>
                  <a:pt x="86" y="136"/>
                  <a:pt x="86" y="136"/>
                </a:cubicBezTo>
                <a:cubicBezTo>
                  <a:pt x="86" y="137"/>
                  <a:pt x="84" y="138"/>
                  <a:pt x="83" y="138"/>
                </a:cubicBezTo>
                <a:cubicBezTo>
                  <a:pt x="48" y="138"/>
                  <a:pt x="48" y="138"/>
                  <a:pt x="48" y="138"/>
                </a:cubicBezTo>
                <a:cubicBezTo>
                  <a:pt x="46" y="138"/>
                  <a:pt x="45" y="137"/>
                  <a:pt x="45" y="136"/>
                </a:cubicBezTo>
                <a:cubicBezTo>
                  <a:pt x="45" y="132"/>
                  <a:pt x="45" y="132"/>
                  <a:pt x="45" y="132"/>
                </a:cubicBezTo>
                <a:cubicBezTo>
                  <a:pt x="45" y="131"/>
                  <a:pt x="46" y="130"/>
                  <a:pt x="48" y="130"/>
                </a:cubicBezTo>
                <a:cubicBezTo>
                  <a:pt x="48" y="130"/>
                  <a:pt x="48" y="130"/>
                  <a:pt x="48" y="130"/>
                </a:cubicBezTo>
                <a:close/>
                <a:moveTo>
                  <a:pt x="78" y="143"/>
                </a:moveTo>
                <a:cubicBezTo>
                  <a:pt x="78" y="147"/>
                  <a:pt x="78" y="147"/>
                  <a:pt x="78" y="147"/>
                </a:cubicBezTo>
                <a:cubicBezTo>
                  <a:pt x="78" y="149"/>
                  <a:pt x="76" y="151"/>
                  <a:pt x="74" y="151"/>
                </a:cubicBezTo>
                <a:cubicBezTo>
                  <a:pt x="57" y="151"/>
                  <a:pt x="57" y="151"/>
                  <a:pt x="57" y="151"/>
                </a:cubicBezTo>
                <a:cubicBezTo>
                  <a:pt x="54" y="151"/>
                  <a:pt x="52" y="149"/>
                  <a:pt x="52" y="147"/>
                </a:cubicBezTo>
                <a:cubicBezTo>
                  <a:pt x="52" y="143"/>
                  <a:pt x="52" y="143"/>
                  <a:pt x="52" y="143"/>
                </a:cubicBezTo>
                <a:cubicBezTo>
                  <a:pt x="78" y="143"/>
                  <a:pt x="78" y="143"/>
                  <a:pt x="78" y="143"/>
                </a:cubicBezTo>
                <a:close/>
                <a:moveTo>
                  <a:pt x="65" y="34"/>
                </a:moveTo>
                <a:cubicBezTo>
                  <a:pt x="84" y="34"/>
                  <a:pt x="99" y="49"/>
                  <a:pt x="99" y="68"/>
                </a:cubicBezTo>
                <a:cubicBezTo>
                  <a:pt x="99" y="89"/>
                  <a:pt x="82" y="94"/>
                  <a:pt x="82" y="125"/>
                </a:cubicBezTo>
                <a:cubicBezTo>
                  <a:pt x="49" y="125"/>
                  <a:pt x="49" y="125"/>
                  <a:pt x="49" y="125"/>
                </a:cubicBezTo>
                <a:cubicBezTo>
                  <a:pt x="49" y="94"/>
                  <a:pt x="31" y="89"/>
                  <a:pt x="31" y="68"/>
                </a:cubicBezTo>
                <a:cubicBezTo>
                  <a:pt x="31" y="49"/>
                  <a:pt x="47" y="34"/>
                  <a:pt x="65" y="34"/>
                </a:cubicBezTo>
                <a:cubicBezTo>
                  <a:pt x="65" y="34"/>
                  <a:pt x="65" y="34"/>
                  <a:pt x="65" y="34"/>
                </a:cubicBezTo>
                <a:close/>
                <a:moveTo>
                  <a:pt x="70" y="40"/>
                </a:moveTo>
                <a:cubicBezTo>
                  <a:pt x="72" y="41"/>
                  <a:pt x="72" y="41"/>
                  <a:pt x="72" y="41"/>
                </a:cubicBezTo>
                <a:cubicBezTo>
                  <a:pt x="76" y="42"/>
                  <a:pt x="80" y="44"/>
                  <a:pt x="83" y="46"/>
                </a:cubicBezTo>
                <a:cubicBezTo>
                  <a:pt x="82" y="46"/>
                  <a:pt x="80" y="45"/>
                  <a:pt x="79" y="45"/>
                </a:cubicBezTo>
                <a:cubicBezTo>
                  <a:pt x="76" y="44"/>
                  <a:pt x="76" y="44"/>
                  <a:pt x="76" y="44"/>
                </a:cubicBezTo>
                <a:cubicBezTo>
                  <a:pt x="74" y="44"/>
                  <a:pt x="73" y="44"/>
                  <a:pt x="71" y="43"/>
                </a:cubicBezTo>
                <a:cubicBezTo>
                  <a:pt x="69" y="44"/>
                  <a:pt x="66" y="44"/>
                  <a:pt x="64" y="45"/>
                </a:cubicBezTo>
                <a:cubicBezTo>
                  <a:pt x="59" y="46"/>
                  <a:pt x="54" y="49"/>
                  <a:pt x="50" y="53"/>
                </a:cubicBezTo>
                <a:cubicBezTo>
                  <a:pt x="49" y="55"/>
                  <a:pt x="49" y="55"/>
                  <a:pt x="49" y="55"/>
                </a:cubicBezTo>
                <a:cubicBezTo>
                  <a:pt x="45" y="59"/>
                  <a:pt x="43" y="63"/>
                  <a:pt x="42" y="68"/>
                </a:cubicBezTo>
                <a:cubicBezTo>
                  <a:pt x="41" y="72"/>
                  <a:pt x="41" y="72"/>
                  <a:pt x="41" y="72"/>
                </a:cubicBezTo>
                <a:cubicBezTo>
                  <a:pt x="40" y="75"/>
                  <a:pt x="40" y="78"/>
                  <a:pt x="40" y="81"/>
                </a:cubicBezTo>
                <a:cubicBezTo>
                  <a:pt x="40" y="80"/>
                  <a:pt x="39" y="78"/>
                  <a:pt x="38" y="77"/>
                </a:cubicBezTo>
                <a:cubicBezTo>
                  <a:pt x="38" y="74"/>
                  <a:pt x="38" y="74"/>
                  <a:pt x="38" y="74"/>
                </a:cubicBezTo>
                <a:cubicBezTo>
                  <a:pt x="37" y="70"/>
                  <a:pt x="37" y="66"/>
                  <a:pt x="38" y="62"/>
                </a:cubicBezTo>
                <a:cubicBezTo>
                  <a:pt x="38" y="60"/>
                  <a:pt x="38" y="60"/>
                  <a:pt x="38" y="60"/>
                </a:cubicBezTo>
                <a:cubicBezTo>
                  <a:pt x="40" y="56"/>
                  <a:pt x="42" y="53"/>
                  <a:pt x="45" y="49"/>
                </a:cubicBezTo>
                <a:cubicBezTo>
                  <a:pt x="47" y="47"/>
                  <a:pt x="47" y="47"/>
                  <a:pt x="47" y="47"/>
                </a:cubicBezTo>
                <a:cubicBezTo>
                  <a:pt x="50" y="44"/>
                  <a:pt x="54" y="42"/>
                  <a:pt x="58" y="41"/>
                </a:cubicBezTo>
                <a:cubicBezTo>
                  <a:pt x="61" y="40"/>
                  <a:pt x="63" y="40"/>
                  <a:pt x="65" y="40"/>
                </a:cubicBezTo>
                <a:cubicBezTo>
                  <a:pt x="67" y="40"/>
                  <a:pt x="68" y="40"/>
                  <a:pt x="70" y="40"/>
                </a:cubicBezTo>
                <a:cubicBezTo>
                  <a:pt x="70" y="40"/>
                  <a:pt x="70" y="40"/>
                  <a:pt x="70" y="40"/>
                </a:cubicBezTo>
                <a:close/>
                <a:moveTo>
                  <a:pt x="62" y="0"/>
                </a:moveTo>
                <a:cubicBezTo>
                  <a:pt x="70" y="0"/>
                  <a:pt x="70" y="0"/>
                  <a:pt x="70" y="0"/>
                </a:cubicBezTo>
                <a:cubicBezTo>
                  <a:pt x="70" y="23"/>
                  <a:pt x="70" y="23"/>
                  <a:pt x="70" y="23"/>
                </a:cubicBezTo>
                <a:cubicBezTo>
                  <a:pt x="68" y="23"/>
                  <a:pt x="67" y="23"/>
                  <a:pt x="66" y="23"/>
                </a:cubicBezTo>
                <a:cubicBezTo>
                  <a:pt x="64" y="23"/>
                  <a:pt x="63" y="23"/>
                  <a:pt x="62" y="23"/>
                </a:cubicBezTo>
                <a:cubicBezTo>
                  <a:pt x="62" y="0"/>
                  <a:pt x="62" y="0"/>
                  <a:pt x="62" y="0"/>
                </a:cubicBezTo>
                <a:close/>
                <a:moveTo>
                  <a:pt x="109" y="16"/>
                </a:moveTo>
                <a:cubicBezTo>
                  <a:pt x="115" y="22"/>
                  <a:pt x="115" y="22"/>
                  <a:pt x="115" y="22"/>
                </a:cubicBezTo>
                <a:cubicBezTo>
                  <a:pt x="99" y="37"/>
                  <a:pt x="99" y="37"/>
                  <a:pt x="99" y="37"/>
                </a:cubicBezTo>
                <a:cubicBezTo>
                  <a:pt x="97" y="35"/>
                  <a:pt x="95" y="33"/>
                  <a:pt x="93" y="32"/>
                </a:cubicBezTo>
                <a:cubicBezTo>
                  <a:pt x="109" y="16"/>
                  <a:pt x="109" y="16"/>
                  <a:pt x="109" y="16"/>
                </a:cubicBezTo>
                <a:close/>
                <a:moveTo>
                  <a:pt x="34" y="102"/>
                </a:moveTo>
                <a:cubicBezTo>
                  <a:pt x="22" y="114"/>
                  <a:pt x="22" y="114"/>
                  <a:pt x="22" y="114"/>
                </a:cubicBezTo>
                <a:cubicBezTo>
                  <a:pt x="17" y="108"/>
                  <a:pt x="17" y="108"/>
                  <a:pt x="17" y="108"/>
                </a:cubicBezTo>
                <a:cubicBezTo>
                  <a:pt x="29" y="96"/>
                  <a:pt x="29" y="96"/>
                  <a:pt x="29" y="96"/>
                </a:cubicBezTo>
                <a:cubicBezTo>
                  <a:pt x="31" y="98"/>
                  <a:pt x="32" y="100"/>
                  <a:pt x="34" y="102"/>
                </a:cubicBezTo>
                <a:cubicBezTo>
                  <a:pt x="34" y="102"/>
                  <a:pt x="34" y="102"/>
                  <a:pt x="34" y="102"/>
                </a:cubicBezTo>
                <a:close/>
                <a:moveTo>
                  <a:pt x="22" y="16"/>
                </a:moveTo>
                <a:cubicBezTo>
                  <a:pt x="17" y="22"/>
                  <a:pt x="17" y="22"/>
                  <a:pt x="17" y="22"/>
                </a:cubicBezTo>
                <a:cubicBezTo>
                  <a:pt x="32" y="37"/>
                  <a:pt x="32" y="37"/>
                  <a:pt x="32" y="37"/>
                </a:cubicBezTo>
                <a:cubicBezTo>
                  <a:pt x="34" y="35"/>
                  <a:pt x="36" y="33"/>
                  <a:pt x="38" y="32"/>
                </a:cubicBezTo>
                <a:cubicBezTo>
                  <a:pt x="22" y="16"/>
                  <a:pt x="22" y="16"/>
                  <a:pt x="22" y="16"/>
                </a:cubicBezTo>
                <a:close/>
                <a:moveTo>
                  <a:pt x="97" y="102"/>
                </a:moveTo>
                <a:cubicBezTo>
                  <a:pt x="109" y="114"/>
                  <a:pt x="109" y="114"/>
                  <a:pt x="109" y="114"/>
                </a:cubicBezTo>
                <a:cubicBezTo>
                  <a:pt x="115" y="108"/>
                  <a:pt x="115" y="108"/>
                  <a:pt x="115" y="108"/>
                </a:cubicBezTo>
                <a:cubicBezTo>
                  <a:pt x="102" y="96"/>
                  <a:pt x="102" y="96"/>
                  <a:pt x="102" y="96"/>
                </a:cubicBezTo>
                <a:cubicBezTo>
                  <a:pt x="101" y="98"/>
                  <a:pt x="99" y="100"/>
                  <a:pt x="97" y="102"/>
                </a:cubicBezTo>
                <a:cubicBezTo>
                  <a:pt x="97" y="102"/>
                  <a:pt x="97" y="102"/>
                  <a:pt x="97" y="102"/>
                </a:cubicBezTo>
                <a:close/>
                <a:moveTo>
                  <a:pt x="131" y="61"/>
                </a:moveTo>
                <a:cubicBezTo>
                  <a:pt x="131" y="69"/>
                  <a:pt x="131" y="69"/>
                  <a:pt x="131" y="69"/>
                </a:cubicBezTo>
                <a:cubicBezTo>
                  <a:pt x="112" y="69"/>
                  <a:pt x="112" y="69"/>
                  <a:pt x="112" y="69"/>
                </a:cubicBezTo>
                <a:cubicBezTo>
                  <a:pt x="112" y="69"/>
                  <a:pt x="112" y="68"/>
                  <a:pt x="112" y="68"/>
                </a:cubicBezTo>
                <a:cubicBezTo>
                  <a:pt x="112" y="66"/>
                  <a:pt x="111" y="63"/>
                  <a:pt x="111" y="61"/>
                </a:cubicBezTo>
                <a:cubicBezTo>
                  <a:pt x="131" y="61"/>
                  <a:pt x="131" y="61"/>
                  <a:pt x="131" y="61"/>
                </a:cubicBezTo>
                <a:close/>
                <a:moveTo>
                  <a:pt x="20" y="69"/>
                </a:moveTo>
                <a:cubicBezTo>
                  <a:pt x="0" y="69"/>
                  <a:pt x="0" y="69"/>
                  <a:pt x="0" y="69"/>
                </a:cubicBezTo>
                <a:cubicBezTo>
                  <a:pt x="0" y="61"/>
                  <a:pt x="0" y="61"/>
                  <a:pt x="0" y="61"/>
                </a:cubicBezTo>
                <a:cubicBezTo>
                  <a:pt x="20" y="61"/>
                  <a:pt x="20" y="61"/>
                  <a:pt x="20" y="61"/>
                </a:cubicBezTo>
                <a:cubicBezTo>
                  <a:pt x="20" y="63"/>
                  <a:pt x="20" y="66"/>
                  <a:pt x="20" y="68"/>
                </a:cubicBezTo>
                <a:cubicBezTo>
                  <a:pt x="20" y="68"/>
                  <a:pt x="20" y="69"/>
                  <a:pt x="20" y="69"/>
                </a:cubicBezTo>
                <a:cubicBezTo>
                  <a:pt x="20" y="69"/>
                  <a:pt x="20" y="69"/>
                  <a:pt x="20" y="69"/>
                </a:cubicBezTo>
                <a:close/>
              </a:path>
            </a:pathLst>
          </a:custGeom>
          <a:solidFill>
            <a:srgbClr val="F5EDE8"/>
          </a:solidFill>
          <a:ln>
            <a:noFill/>
          </a:ln>
        </p:spPr>
        <p:txBody>
          <a:bodyPr vert="horz" wrap="square" lIns="91440" tIns="45720" rIns="91440" bIns="45720" numCol="1" anchor="t" anchorCtr="0" compatLnSpc="1"/>
          <a:lstStyle/>
          <a:p>
            <a:endParaRPr lang="zh-CN" altLang="en-US"/>
          </a:p>
        </p:txBody>
      </p:sp>
      <p:grpSp>
        <p:nvGrpSpPr>
          <p:cNvPr id="25" name="组合 24"/>
          <p:cNvGrpSpPr/>
          <p:nvPr/>
        </p:nvGrpSpPr>
        <p:grpSpPr>
          <a:xfrm>
            <a:off x="485239" y="1903296"/>
            <a:ext cx="9954161" cy="1292662"/>
            <a:chOff x="357456" y="1045676"/>
            <a:chExt cx="9954161" cy="1292662"/>
          </a:xfrm>
        </p:grpSpPr>
        <p:grpSp>
          <p:nvGrpSpPr>
            <p:cNvPr id="26" name="组合 25"/>
            <p:cNvGrpSpPr/>
            <p:nvPr/>
          </p:nvGrpSpPr>
          <p:grpSpPr>
            <a:xfrm>
              <a:off x="357456" y="1124911"/>
              <a:ext cx="809767" cy="827296"/>
              <a:chOff x="473447" y="4348088"/>
              <a:chExt cx="809767" cy="827296"/>
            </a:xfrm>
          </p:grpSpPr>
          <p:sp>
            <p:nvSpPr>
              <p:cNvPr id="29" name="任意多边形 28"/>
              <p:cNvSpPr/>
              <p:nvPr/>
            </p:nvSpPr>
            <p:spPr bwMode="auto">
              <a:xfrm>
                <a:off x="473447" y="4348088"/>
                <a:ext cx="809767" cy="827296"/>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solidFill>
                <a:schemeClr val="accent1">
                  <a:lumMod val="75000"/>
                </a:schemeClr>
              </a:solidFill>
              <a:ln w="38100">
                <a:solidFill>
                  <a:schemeClr val="accent1">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algn="ctr" defTabSz="1022350" eaLnBrk="1" fontAlgn="auto" hangingPunct="1">
                  <a:lnSpc>
                    <a:spcPct val="90000"/>
                  </a:lnSpc>
                  <a:spcAft>
                    <a:spcPct val="35000"/>
                  </a:spcAft>
                  <a:defRPr/>
                </a:pPr>
                <a:endParaRPr lang="zh-CN" altLang="en-US" sz="2300"/>
              </a:p>
            </p:txBody>
          </p:sp>
          <p:sp>
            <p:nvSpPr>
              <p:cNvPr id="31" name="Freeform 14"/>
              <p:cNvSpPr>
                <a:spLocks noEditPoints="1"/>
              </p:cNvSpPr>
              <p:nvPr/>
            </p:nvSpPr>
            <p:spPr bwMode="auto">
              <a:xfrm rot="21540000">
                <a:off x="648891" y="4449982"/>
                <a:ext cx="454025" cy="523875"/>
              </a:xfrm>
              <a:custGeom>
                <a:avLst/>
                <a:gdLst>
                  <a:gd name="T0" fmla="*/ 83 w 131"/>
                  <a:gd name="T1" fmla="*/ 130 h 151"/>
                  <a:gd name="T2" fmla="*/ 86 w 131"/>
                  <a:gd name="T3" fmla="*/ 136 h 151"/>
                  <a:gd name="T4" fmla="*/ 48 w 131"/>
                  <a:gd name="T5" fmla="*/ 138 h 151"/>
                  <a:gd name="T6" fmla="*/ 45 w 131"/>
                  <a:gd name="T7" fmla="*/ 132 h 151"/>
                  <a:gd name="T8" fmla="*/ 48 w 131"/>
                  <a:gd name="T9" fmla="*/ 130 h 151"/>
                  <a:gd name="T10" fmla="*/ 78 w 131"/>
                  <a:gd name="T11" fmla="*/ 147 h 151"/>
                  <a:gd name="T12" fmla="*/ 57 w 131"/>
                  <a:gd name="T13" fmla="*/ 151 h 151"/>
                  <a:gd name="T14" fmla="*/ 52 w 131"/>
                  <a:gd name="T15" fmla="*/ 143 h 151"/>
                  <a:gd name="T16" fmla="*/ 65 w 131"/>
                  <a:gd name="T17" fmla="*/ 34 h 151"/>
                  <a:gd name="T18" fmla="*/ 82 w 131"/>
                  <a:gd name="T19" fmla="*/ 125 h 151"/>
                  <a:gd name="T20" fmla="*/ 31 w 131"/>
                  <a:gd name="T21" fmla="*/ 68 h 151"/>
                  <a:gd name="T22" fmla="*/ 65 w 131"/>
                  <a:gd name="T23" fmla="*/ 34 h 151"/>
                  <a:gd name="T24" fmla="*/ 72 w 131"/>
                  <a:gd name="T25" fmla="*/ 41 h 151"/>
                  <a:gd name="T26" fmla="*/ 79 w 131"/>
                  <a:gd name="T27" fmla="*/ 45 h 151"/>
                  <a:gd name="T28" fmla="*/ 71 w 131"/>
                  <a:gd name="T29" fmla="*/ 43 h 151"/>
                  <a:gd name="T30" fmla="*/ 50 w 131"/>
                  <a:gd name="T31" fmla="*/ 53 h 151"/>
                  <a:gd name="T32" fmla="*/ 42 w 131"/>
                  <a:gd name="T33" fmla="*/ 68 h 151"/>
                  <a:gd name="T34" fmla="*/ 40 w 131"/>
                  <a:gd name="T35" fmla="*/ 81 h 151"/>
                  <a:gd name="T36" fmla="*/ 38 w 131"/>
                  <a:gd name="T37" fmla="*/ 74 h 151"/>
                  <a:gd name="T38" fmla="*/ 38 w 131"/>
                  <a:gd name="T39" fmla="*/ 60 h 151"/>
                  <a:gd name="T40" fmla="*/ 47 w 131"/>
                  <a:gd name="T41" fmla="*/ 47 h 151"/>
                  <a:gd name="T42" fmla="*/ 65 w 131"/>
                  <a:gd name="T43" fmla="*/ 40 h 151"/>
                  <a:gd name="T44" fmla="*/ 70 w 131"/>
                  <a:gd name="T45" fmla="*/ 40 h 151"/>
                  <a:gd name="T46" fmla="*/ 70 w 131"/>
                  <a:gd name="T47" fmla="*/ 0 h 151"/>
                  <a:gd name="T48" fmla="*/ 66 w 131"/>
                  <a:gd name="T49" fmla="*/ 23 h 151"/>
                  <a:gd name="T50" fmla="*/ 62 w 131"/>
                  <a:gd name="T51" fmla="*/ 0 h 151"/>
                  <a:gd name="T52" fmla="*/ 115 w 131"/>
                  <a:gd name="T53" fmla="*/ 22 h 151"/>
                  <a:gd name="T54" fmla="*/ 93 w 131"/>
                  <a:gd name="T55" fmla="*/ 32 h 151"/>
                  <a:gd name="T56" fmla="*/ 34 w 131"/>
                  <a:gd name="T57" fmla="*/ 102 h 151"/>
                  <a:gd name="T58" fmla="*/ 17 w 131"/>
                  <a:gd name="T59" fmla="*/ 108 h 151"/>
                  <a:gd name="T60" fmla="*/ 34 w 131"/>
                  <a:gd name="T61" fmla="*/ 102 h 151"/>
                  <a:gd name="T62" fmla="*/ 22 w 131"/>
                  <a:gd name="T63" fmla="*/ 16 h 151"/>
                  <a:gd name="T64" fmla="*/ 32 w 131"/>
                  <a:gd name="T65" fmla="*/ 37 h 151"/>
                  <a:gd name="T66" fmla="*/ 22 w 131"/>
                  <a:gd name="T67" fmla="*/ 16 h 151"/>
                  <a:gd name="T68" fmla="*/ 109 w 131"/>
                  <a:gd name="T69" fmla="*/ 114 h 151"/>
                  <a:gd name="T70" fmla="*/ 102 w 131"/>
                  <a:gd name="T71" fmla="*/ 96 h 151"/>
                  <a:gd name="T72" fmla="*/ 97 w 131"/>
                  <a:gd name="T73" fmla="*/ 102 h 151"/>
                  <a:gd name="T74" fmla="*/ 131 w 131"/>
                  <a:gd name="T75" fmla="*/ 69 h 151"/>
                  <a:gd name="T76" fmla="*/ 112 w 131"/>
                  <a:gd name="T77" fmla="*/ 68 h 151"/>
                  <a:gd name="T78" fmla="*/ 131 w 131"/>
                  <a:gd name="T79" fmla="*/ 61 h 151"/>
                  <a:gd name="T80" fmla="*/ 0 w 131"/>
                  <a:gd name="T81" fmla="*/ 69 h 151"/>
                  <a:gd name="T82" fmla="*/ 20 w 131"/>
                  <a:gd name="T83" fmla="*/ 61 h 151"/>
                  <a:gd name="T84" fmla="*/ 20 w 131"/>
                  <a:gd name="T85" fmla="*/ 6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1" h="151">
                    <a:moveTo>
                      <a:pt x="48" y="130"/>
                    </a:moveTo>
                    <a:cubicBezTo>
                      <a:pt x="83" y="130"/>
                      <a:pt x="83" y="130"/>
                      <a:pt x="83" y="130"/>
                    </a:cubicBezTo>
                    <a:cubicBezTo>
                      <a:pt x="84" y="130"/>
                      <a:pt x="86" y="131"/>
                      <a:pt x="86" y="132"/>
                    </a:cubicBezTo>
                    <a:cubicBezTo>
                      <a:pt x="86" y="136"/>
                      <a:pt x="86" y="136"/>
                      <a:pt x="86" y="136"/>
                    </a:cubicBezTo>
                    <a:cubicBezTo>
                      <a:pt x="86" y="137"/>
                      <a:pt x="84" y="138"/>
                      <a:pt x="83" y="138"/>
                    </a:cubicBezTo>
                    <a:cubicBezTo>
                      <a:pt x="48" y="138"/>
                      <a:pt x="48" y="138"/>
                      <a:pt x="48" y="138"/>
                    </a:cubicBezTo>
                    <a:cubicBezTo>
                      <a:pt x="46" y="138"/>
                      <a:pt x="45" y="137"/>
                      <a:pt x="45" y="136"/>
                    </a:cubicBezTo>
                    <a:cubicBezTo>
                      <a:pt x="45" y="132"/>
                      <a:pt x="45" y="132"/>
                      <a:pt x="45" y="132"/>
                    </a:cubicBezTo>
                    <a:cubicBezTo>
                      <a:pt x="45" y="131"/>
                      <a:pt x="46" y="130"/>
                      <a:pt x="48" y="130"/>
                    </a:cubicBezTo>
                    <a:cubicBezTo>
                      <a:pt x="48" y="130"/>
                      <a:pt x="48" y="130"/>
                      <a:pt x="48" y="130"/>
                    </a:cubicBezTo>
                    <a:close/>
                    <a:moveTo>
                      <a:pt x="78" y="143"/>
                    </a:moveTo>
                    <a:cubicBezTo>
                      <a:pt x="78" y="147"/>
                      <a:pt x="78" y="147"/>
                      <a:pt x="78" y="147"/>
                    </a:cubicBezTo>
                    <a:cubicBezTo>
                      <a:pt x="78" y="149"/>
                      <a:pt x="76" y="151"/>
                      <a:pt x="74" y="151"/>
                    </a:cubicBezTo>
                    <a:cubicBezTo>
                      <a:pt x="57" y="151"/>
                      <a:pt x="57" y="151"/>
                      <a:pt x="57" y="151"/>
                    </a:cubicBezTo>
                    <a:cubicBezTo>
                      <a:pt x="54" y="151"/>
                      <a:pt x="52" y="149"/>
                      <a:pt x="52" y="147"/>
                    </a:cubicBezTo>
                    <a:cubicBezTo>
                      <a:pt x="52" y="143"/>
                      <a:pt x="52" y="143"/>
                      <a:pt x="52" y="143"/>
                    </a:cubicBezTo>
                    <a:cubicBezTo>
                      <a:pt x="78" y="143"/>
                      <a:pt x="78" y="143"/>
                      <a:pt x="78" y="143"/>
                    </a:cubicBezTo>
                    <a:close/>
                    <a:moveTo>
                      <a:pt x="65" y="34"/>
                    </a:moveTo>
                    <a:cubicBezTo>
                      <a:pt x="84" y="34"/>
                      <a:pt x="99" y="49"/>
                      <a:pt x="99" y="68"/>
                    </a:cubicBezTo>
                    <a:cubicBezTo>
                      <a:pt x="99" y="89"/>
                      <a:pt x="82" y="94"/>
                      <a:pt x="82" y="125"/>
                    </a:cubicBezTo>
                    <a:cubicBezTo>
                      <a:pt x="49" y="125"/>
                      <a:pt x="49" y="125"/>
                      <a:pt x="49" y="125"/>
                    </a:cubicBezTo>
                    <a:cubicBezTo>
                      <a:pt x="49" y="94"/>
                      <a:pt x="31" y="89"/>
                      <a:pt x="31" y="68"/>
                    </a:cubicBezTo>
                    <a:cubicBezTo>
                      <a:pt x="31" y="49"/>
                      <a:pt x="47" y="34"/>
                      <a:pt x="65" y="34"/>
                    </a:cubicBezTo>
                    <a:cubicBezTo>
                      <a:pt x="65" y="34"/>
                      <a:pt x="65" y="34"/>
                      <a:pt x="65" y="34"/>
                    </a:cubicBezTo>
                    <a:close/>
                    <a:moveTo>
                      <a:pt x="70" y="40"/>
                    </a:moveTo>
                    <a:cubicBezTo>
                      <a:pt x="72" y="41"/>
                      <a:pt x="72" y="41"/>
                      <a:pt x="72" y="41"/>
                    </a:cubicBezTo>
                    <a:cubicBezTo>
                      <a:pt x="76" y="42"/>
                      <a:pt x="80" y="44"/>
                      <a:pt x="83" y="46"/>
                    </a:cubicBezTo>
                    <a:cubicBezTo>
                      <a:pt x="82" y="46"/>
                      <a:pt x="80" y="45"/>
                      <a:pt x="79" y="45"/>
                    </a:cubicBezTo>
                    <a:cubicBezTo>
                      <a:pt x="76" y="44"/>
                      <a:pt x="76" y="44"/>
                      <a:pt x="76" y="44"/>
                    </a:cubicBezTo>
                    <a:cubicBezTo>
                      <a:pt x="74" y="44"/>
                      <a:pt x="73" y="44"/>
                      <a:pt x="71" y="43"/>
                    </a:cubicBezTo>
                    <a:cubicBezTo>
                      <a:pt x="69" y="44"/>
                      <a:pt x="66" y="44"/>
                      <a:pt x="64" y="45"/>
                    </a:cubicBezTo>
                    <a:cubicBezTo>
                      <a:pt x="59" y="46"/>
                      <a:pt x="54" y="49"/>
                      <a:pt x="50" y="53"/>
                    </a:cubicBezTo>
                    <a:cubicBezTo>
                      <a:pt x="49" y="55"/>
                      <a:pt x="49" y="55"/>
                      <a:pt x="49" y="55"/>
                    </a:cubicBezTo>
                    <a:cubicBezTo>
                      <a:pt x="45" y="59"/>
                      <a:pt x="43" y="63"/>
                      <a:pt x="42" y="68"/>
                    </a:cubicBezTo>
                    <a:cubicBezTo>
                      <a:pt x="41" y="72"/>
                      <a:pt x="41" y="72"/>
                      <a:pt x="41" y="72"/>
                    </a:cubicBezTo>
                    <a:cubicBezTo>
                      <a:pt x="40" y="75"/>
                      <a:pt x="40" y="78"/>
                      <a:pt x="40" y="81"/>
                    </a:cubicBezTo>
                    <a:cubicBezTo>
                      <a:pt x="40" y="80"/>
                      <a:pt x="39" y="78"/>
                      <a:pt x="38" y="77"/>
                    </a:cubicBezTo>
                    <a:cubicBezTo>
                      <a:pt x="38" y="74"/>
                      <a:pt x="38" y="74"/>
                      <a:pt x="38" y="74"/>
                    </a:cubicBezTo>
                    <a:cubicBezTo>
                      <a:pt x="37" y="70"/>
                      <a:pt x="37" y="66"/>
                      <a:pt x="38" y="62"/>
                    </a:cubicBezTo>
                    <a:cubicBezTo>
                      <a:pt x="38" y="60"/>
                      <a:pt x="38" y="60"/>
                      <a:pt x="38" y="60"/>
                    </a:cubicBezTo>
                    <a:cubicBezTo>
                      <a:pt x="40" y="56"/>
                      <a:pt x="42" y="53"/>
                      <a:pt x="45" y="49"/>
                    </a:cubicBezTo>
                    <a:cubicBezTo>
                      <a:pt x="47" y="47"/>
                      <a:pt x="47" y="47"/>
                      <a:pt x="47" y="47"/>
                    </a:cubicBezTo>
                    <a:cubicBezTo>
                      <a:pt x="50" y="44"/>
                      <a:pt x="54" y="42"/>
                      <a:pt x="58" y="41"/>
                    </a:cubicBezTo>
                    <a:cubicBezTo>
                      <a:pt x="61" y="40"/>
                      <a:pt x="63" y="40"/>
                      <a:pt x="65" y="40"/>
                    </a:cubicBezTo>
                    <a:cubicBezTo>
                      <a:pt x="67" y="40"/>
                      <a:pt x="68" y="40"/>
                      <a:pt x="70" y="40"/>
                    </a:cubicBezTo>
                    <a:cubicBezTo>
                      <a:pt x="70" y="40"/>
                      <a:pt x="70" y="40"/>
                      <a:pt x="70" y="40"/>
                    </a:cubicBezTo>
                    <a:close/>
                    <a:moveTo>
                      <a:pt x="62" y="0"/>
                    </a:moveTo>
                    <a:cubicBezTo>
                      <a:pt x="70" y="0"/>
                      <a:pt x="70" y="0"/>
                      <a:pt x="70" y="0"/>
                    </a:cubicBezTo>
                    <a:cubicBezTo>
                      <a:pt x="70" y="23"/>
                      <a:pt x="70" y="23"/>
                      <a:pt x="70" y="23"/>
                    </a:cubicBezTo>
                    <a:cubicBezTo>
                      <a:pt x="68" y="23"/>
                      <a:pt x="67" y="23"/>
                      <a:pt x="66" y="23"/>
                    </a:cubicBezTo>
                    <a:cubicBezTo>
                      <a:pt x="64" y="23"/>
                      <a:pt x="63" y="23"/>
                      <a:pt x="62" y="23"/>
                    </a:cubicBezTo>
                    <a:cubicBezTo>
                      <a:pt x="62" y="0"/>
                      <a:pt x="62" y="0"/>
                      <a:pt x="62" y="0"/>
                    </a:cubicBezTo>
                    <a:close/>
                    <a:moveTo>
                      <a:pt x="109" y="16"/>
                    </a:moveTo>
                    <a:cubicBezTo>
                      <a:pt x="115" y="22"/>
                      <a:pt x="115" y="22"/>
                      <a:pt x="115" y="22"/>
                    </a:cubicBezTo>
                    <a:cubicBezTo>
                      <a:pt x="99" y="37"/>
                      <a:pt x="99" y="37"/>
                      <a:pt x="99" y="37"/>
                    </a:cubicBezTo>
                    <a:cubicBezTo>
                      <a:pt x="97" y="35"/>
                      <a:pt x="95" y="33"/>
                      <a:pt x="93" y="32"/>
                    </a:cubicBezTo>
                    <a:cubicBezTo>
                      <a:pt x="109" y="16"/>
                      <a:pt x="109" y="16"/>
                      <a:pt x="109" y="16"/>
                    </a:cubicBezTo>
                    <a:close/>
                    <a:moveTo>
                      <a:pt x="34" y="102"/>
                    </a:moveTo>
                    <a:cubicBezTo>
                      <a:pt x="22" y="114"/>
                      <a:pt x="22" y="114"/>
                      <a:pt x="22" y="114"/>
                    </a:cubicBezTo>
                    <a:cubicBezTo>
                      <a:pt x="17" y="108"/>
                      <a:pt x="17" y="108"/>
                      <a:pt x="17" y="108"/>
                    </a:cubicBezTo>
                    <a:cubicBezTo>
                      <a:pt x="29" y="96"/>
                      <a:pt x="29" y="96"/>
                      <a:pt x="29" y="96"/>
                    </a:cubicBezTo>
                    <a:cubicBezTo>
                      <a:pt x="31" y="98"/>
                      <a:pt x="32" y="100"/>
                      <a:pt x="34" y="102"/>
                    </a:cubicBezTo>
                    <a:cubicBezTo>
                      <a:pt x="34" y="102"/>
                      <a:pt x="34" y="102"/>
                      <a:pt x="34" y="102"/>
                    </a:cubicBezTo>
                    <a:close/>
                    <a:moveTo>
                      <a:pt x="22" y="16"/>
                    </a:moveTo>
                    <a:cubicBezTo>
                      <a:pt x="17" y="22"/>
                      <a:pt x="17" y="22"/>
                      <a:pt x="17" y="22"/>
                    </a:cubicBezTo>
                    <a:cubicBezTo>
                      <a:pt x="32" y="37"/>
                      <a:pt x="32" y="37"/>
                      <a:pt x="32" y="37"/>
                    </a:cubicBezTo>
                    <a:cubicBezTo>
                      <a:pt x="34" y="35"/>
                      <a:pt x="36" y="33"/>
                      <a:pt x="38" y="32"/>
                    </a:cubicBezTo>
                    <a:cubicBezTo>
                      <a:pt x="22" y="16"/>
                      <a:pt x="22" y="16"/>
                      <a:pt x="22" y="16"/>
                    </a:cubicBezTo>
                    <a:close/>
                    <a:moveTo>
                      <a:pt x="97" y="102"/>
                    </a:moveTo>
                    <a:cubicBezTo>
                      <a:pt x="109" y="114"/>
                      <a:pt x="109" y="114"/>
                      <a:pt x="109" y="114"/>
                    </a:cubicBezTo>
                    <a:cubicBezTo>
                      <a:pt x="115" y="108"/>
                      <a:pt x="115" y="108"/>
                      <a:pt x="115" y="108"/>
                    </a:cubicBezTo>
                    <a:cubicBezTo>
                      <a:pt x="102" y="96"/>
                      <a:pt x="102" y="96"/>
                      <a:pt x="102" y="96"/>
                    </a:cubicBezTo>
                    <a:cubicBezTo>
                      <a:pt x="101" y="98"/>
                      <a:pt x="99" y="100"/>
                      <a:pt x="97" y="102"/>
                    </a:cubicBezTo>
                    <a:cubicBezTo>
                      <a:pt x="97" y="102"/>
                      <a:pt x="97" y="102"/>
                      <a:pt x="97" y="102"/>
                    </a:cubicBezTo>
                    <a:close/>
                    <a:moveTo>
                      <a:pt x="131" y="61"/>
                    </a:moveTo>
                    <a:cubicBezTo>
                      <a:pt x="131" y="69"/>
                      <a:pt x="131" y="69"/>
                      <a:pt x="131" y="69"/>
                    </a:cubicBezTo>
                    <a:cubicBezTo>
                      <a:pt x="112" y="69"/>
                      <a:pt x="112" y="69"/>
                      <a:pt x="112" y="69"/>
                    </a:cubicBezTo>
                    <a:cubicBezTo>
                      <a:pt x="112" y="69"/>
                      <a:pt x="112" y="68"/>
                      <a:pt x="112" y="68"/>
                    </a:cubicBezTo>
                    <a:cubicBezTo>
                      <a:pt x="112" y="66"/>
                      <a:pt x="111" y="63"/>
                      <a:pt x="111" y="61"/>
                    </a:cubicBezTo>
                    <a:cubicBezTo>
                      <a:pt x="131" y="61"/>
                      <a:pt x="131" y="61"/>
                      <a:pt x="131" y="61"/>
                    </a:cubicBezTo>
                    <a:close/>
                    <a:moveTo>
                      <a:pt x="20" y="69"/>
                    </a:moveTo>
                    <a:cubicBezTo>
                      <a:pt x="0" y="69"/>
                      <a:pt x="0" y="69"/>
                      <a:pt x="0" y="69"/>
                    </a:cubicBezTo>
                    <a:cubicBezTo>
                      <a:pt x="0" y="61"/>
                      <a:pt x="0" y="61"/>
                      <a:pt x="0" y="61"/>
                    </a:cubicBezTo>
                    <a:cubicBezTo>
                      <a:pt x="20" y="61"/>
                      <a:pt x="20" y="61"/>
                      <a:pt x="20" y="61"/>
                    </a:cubicBezTo>
                    <a:cubicBezTo>
                      <a:pt x="20" y="63"/>
                      <a:pt x="20" y="66"/>
                      <a:pt x="20" y="68"/>
                    </a:cubicBezTo>
                    <a:cubicBezTo>
                      <a:pt x="20" y="68"/>
                      <a:pt x="20" y="69"/>
                      <a:pt x="20" y="69"/>
                    </a:cubicBezTo>
                    <a:cubicBezTo>
                      <a:pt x="20" y="69"/>
                      <a:pt x="20" y="69"/>
                      <a:pt x="20" y="69"/>
                    </a:cubicBezTo>
                    <a:close/>
                  </a:path>
                </a:pathLst>
              </a:custGeom>
              <a:solidFill>
                <a:srgbClr val="F5EDE8"/>
              </a:solidFill>
              <a:ln>
                <a:noFill/>
              </a:ln>
            </p:spPr>
            <p:txBody>
              <a:bodyPr vert="horz" wrap="square" lIns="91440" tIns="45720" rIns="91440" bIns="45720" numCol="1" anchor="t" anchorCtr="0" compatLnSpc="1"/>
              <a:lstStyle/>
              <a:p>
                <a:endParaRPr lang="zh-CN" altLang="en-US"/>
              </a:p>
            </p:txBody>
          </p:sp>
        </p:grpSp>
        <p:sp>
          <p:nvSpPr>
            <p:cNvPr id="27" name="文本框 26"/>
            <p:cNvSpPr txBox="1"/>
            <p:nvPr/>
          </p:nvSpPr>
          <p:spPr>
            <a:xfrm>
              <a:off x="1589648" y="1045676"/>
              <a:ext cx="8721969" cy="1292662"/>
            </a:xfrm>
            <a:prstGeom prst="rect">
              <a:avLst/>
            </a:prstGeom>
            <a:solidFill>
              <a:schemeClr val="accent5">
                <a:lumMod val="20000"/>
                <a:lumOff val="80000"/>
              </a:schemeClr>
            </a:solidFill>
          </p:spPr>
          <p:txBody>
            <a:bodyPr wrap="square" rtlCol="0">
              <a:spAutoFit/>
            </a:bodyPr>
            <a:lstStyle/>
            <a:p>
              <a:pPr>
                <a:lnSpc>
                  <a:spcPct val="150000"/>
                </a:lnSpc>
              </a:pPr>
              <a:r>
                <a:rPr lang="zh-CN" altLang="zh-CN" sz="2000" dirty="0" smtClean="0">
                  <a:latin typeface="华文中宋" panose="02010600040101010101" pitchFamily="2" charset="-122"/>
                  <a:ea typeface="华文中宋" panose="02010600040101010101" pitchFamily="2" charset="-122"/>
                </a:rPr>
                <a:t>以</a:t>
              </a:r>
              <a:r>
                <a:rPr lang="zh-CN" altLang="en-US" sz="2000" dirty="0" smtClean="0">
                  <a:latin typeface="华文中宋" panose="02010600040101010101" pitchFamily="2" charset="-122"/>
                  <a:ea typeface="华文中宋" panose="02010600040101010101" pitchFamily="2" charset="-122"/>
                </a:rPr>
                <a:t>图卷积神经网络</a:t>
              </a:r>
              <a:r>
                <a:rPr lang="zh-CN" altLang="zh-CN" sz="2000" dirty="0" smtClean="0">
                  <a:latin typeface="华文中宋" panose="02010600040101010101" pitchFamily="2" charset="-122"/>
                  <a:ea typeface="华文中宋" panose="02010600040101010101" pitchFamily="2" charset="-122"/>
                </a:rPr>
                <a:t>为</a:t>
              </a:r>
              <a:r>
                <a:rPr lang="zh-CN" altLang="zh-CN" sz="2000" dirty="0">
                  <a:latin typeface="华文中宋" panose="02010600040101010101" pitchFamily="2" charset="-122"/>
                  <a:ea typeface="华文中宋" panose="02010600040101010101" pitchFamily="2" charset="-122"/>
                </a:rPr>
                <a:t>着手点，</a:t>
              </a:r>
              <a:r>
                <a:rPr lang="zh-CN" altLang="zh-CN" sz="2000" dirty="0" smtClean="0">
                  <a:latin typeface="华文中宋" panose="02010600040101010101" pitchFamily="2" charset="-122"/>
                  <a:ea typeface="华文中宋" panose="02010600040101010101" pitchFamily="2" charset="-122"/>
                </a:rPr>
                <a:t>将</a:t>
              </a:r>
              <a:r>
                <a:rPr lang="zh-CN" altLang="en-US" sz="2000" dirty="0" smtClean="0">
                  <a:latin typeface="华文中宋" panose="02010600040101010101" pitchFamily="2" charset="-122"/>
                  <a:ea typeface="华文中宋" panose="02010600040101010101" pitchFamily="2" charset="-122"/>
                </a:rPr>
                <a:t>恰当的流形结构方法</a:t>
              </a:r>
              <a:r>
                <a:rPr lang="zh-CN" altLang="zh-CN" sz="2000" dirty="0" smtClean="0">
                  <a:latin typeface="华文中宋" panose="02010600040101010101" pitchFamily="2" charset="-122"/>
                  <a:ea typeface="华文中宋" panose="02010600040101010101" pitchFamily="2" charset="-122"/>
                </a:rPr>
                <a:t>引入到</a:t>
              </a:r>
              <a:r>
                <a:rPr lang="zh-CN" altLang="en-US" sz="2000" dirty="0" smtClean="0">
                  <a:latin typeface="华文中宋" panose="02010600040101010101" pitchFamily="2" charset="-122"/>
                  <a:ea typeface="华文中宋" panose="02010600040101010101" pitchFamily="2" charset="-122"/>
                </a:rPr>
                <a:t>模型中</a:t>
              </a:r>
              <a:r>
                <a:rPr lang="zh-CN" altLang="zh-CN" sz="2000" dirty="0" smtClean="0">
                  <a:latin typeface="华文中宋" panose="02010600040101010101" pitchFamily="2" charset="-122"/>
                  <a:ea typeface="华文中宋" panose="02010600040101010101" pitchFamily="2" charset="-122"/>
                </a:rPr>
                <a:t>，</a:t>
              </a:r>
              <a:r>
                <a:rPr lang="zh-CN" altLang="en-US" sz="2000" dirty="0" smtClean="0">
                  <a:latin typeface="华文中宋" panose="02010600040101010101" pitchFamily="2" charset="-122"/>
                  <a:ea typeface="华文中宋" panose="02010600040101010101" pitchFamily="2" charset="-122"/>
                </a:rPr>
                <a:t>让模型提取到更加丰富的样本信息。</a:t>
              </a:r>
              <a:endParaRPr lang="zh-CN" altLang="zh-CN" sz="2000" dirty="0">
                <a:latin typeface="华文中宋" panose="02010600040101010101" pitchFamily="2" charset="-122"/>
                <a:ea typeface="华文中宋" panose="02010600040101010101" pitchFamily="2" charset="-122"/>
              </a:endParaRPr>
            </a:p>
            <a:p>
              <a:endParaRPr lang="zh-CN" altLang="en-US" dirty="0"/>
            </a:p>
          </p:txBody>
        </p:sp>
      </p:grpSp>
      <p:grpSp>
        <p:nvGrpSpPr>
          <p:cNvPr id="48" name="组合 47"/>
          <p:cNvGrpSpPr/>
          <p:nvPr/>
        </p:nvGrpSpPr>
        <p:grpSpPr>
          <a:xfrm>
            <a:off x="485239" y="4400629"/>
            <a:ext cx="9954161" cy="1292662"/>
            <a:chOff x="357456" y="1045676"/>
            <a:chExt cx="9954161" cy="1292662"/>
          </a:xfrm>
        </p:grpSpPr>
        <p:grpSp>
          <p:nvGrpSpPr>
            <p:cNvPr id="49" name="组合 48"/>
            <p:cNvGrpSpPr/>
            <p:nvPr/>
          </p:nvGrpSpPr>
          <p:grpSpPr>
            <a:xfrm>
              <a:off x="357456" y="1124911"/>
              <a:ext cx="809767" cy="827296"/>
              <a:chOff x="473447" y="4348088"/>
              <a:chExt cx="809767" cy="827296"/>
            </a:xfrm>
          </p:grpSpPr>
          <p:sp>
            <p:nvSpPr>
              <p:cNvPr id="51" name="任意多边形 50"/>
              <p:cNvSpPr/>
              <p:nvPr/>
            </p:nvSpPr>
            <p:spPr bwMode="auto">
              <a:xfrm>
                <a:off x="473447" y="4348088"/>
                <a:ext cx="809767" cy="827296"/>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solidFill>
                <a:schemeClr val="accent1">
                  <a:lumMod val="75000"/>
                </a:schemeClr>
              </a:solidFill>
              <a:ln w="38100">
                <a:solidFill>
                  <a:schemeClr val="accent1">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algn="ctr" defTabSz="1022350" eaLnBrk="1" fontAlgn="auto" hangingPunct="1">
                  <a:lnSpc>
                    <a:spcPct val="90000"/>
                  </a:lnSpc>
                  <a:spcAft>
                    <a:spcPct val="35000"/>
                  </a:spcAft>
                  <a:defRPr/>
                </a:pPr>
                <a:endParaRPr lang="zh-CN" altLang="en-US" sz="2300"/>
              </a:p>
            </p:txBody>
          </p:sp>
          <p:sp>
            <p:nvSpPr>
              <p:cNvPr id="52" name="Freeform 14"/>
              <p:cNvSpPr>
                <a:spLocks noEditPoints="1"/>
              </p:cNvSpPr>
              <p:nvPr/>
            </p:nvSpPr>
            <p:spPr bwMode="auto">
              <a:xfrm rot="21540000">
                <a:off x="648891" y="4449982"/>
                <a:ext cx="454025" cy="523875"/>
              </a:xfrm>
              <a:custGeom>
                <a:avLst/>
                <a:gdLst>
                  <a:gd name="T0" fmla="*/ 83 w 131"/>
                  <a:gd name="T1" fmla="*/ 130 h 151"/>
                  <a:gd name="T2" fmla="*/ 86 w 131"/>
                  <a:gd name="T3" fmla="*/ 136 h 151"/>
                  <a:gd name="T4" fmla="*/ 48 w 131"/>
                  <a:gd name="T5" fmla="*/ 138 h 151"/>
                  <a:gd name="T6" fmla="*/ 45 w 131"/>
                  <a:gd name="T7" fmla="*/ 132 h 151"/>
                  <a:gd name="T8" fmla="*/ 48 w 131"/>
                  <a:gd name="T9" fmla="*/ 130 h 151"/>
                  <a:gd name="T10" fmla="*/ 78 w 131"/>
                  <a:gd name="T11" fmla="*/ 147 h 151"/>
                  <a:gd name="T12" fmla="*/ 57 w 131"/>
                  <a:gd name="T13" fmla="*/ 151 h 151"/>
                  <a:gd name="T14" fmla="*/ 52 w 131"/>
                  <a:gd name="T15" fmla="*/ 143 h 151"/>
                  <a:gd name="T16" fmla="*/ 65 w 131"/>
                  <a:gd name="T17" fmla="*/ 34 h 151"/>
                  <a:gd name="T18" fmla="*/ 82 w 131"/>
                  <a:gd name="T19" fmla="*/ 125 h 151"/>
                  <a:gd name="T20" fmla="*/ 31 w 131"/>
                  <a:gd name="T21" fmla="*/ 68 h 151"/>
                  <a:gd name="T22" fmla="*/ 65 w 131"/>
                  <a:gd name="T23" fmla="*/ 34 h 151"/>
                  <a:gd name="T24" fmla="*/ 72 w 131"/>
                  <a:gd name="T25" fmla="*/ 41 h 151"/>
                  <a:gd name="T26" fmla="*/ 79 w 131"/>
                  <a:gd name="T27" fmla="*/ 45 h 151"/>
                  <a:gd name="T28" fmla="*/ 71 w 131"/>
                  <a:gd name="T29" fmla="*/ 43 h 151"/>
                  <a:gd name="T30" fmla="*/ 50 w 131"/>
                  <a:gd name="T31" fmla="*/ 53 h 151"/>
                  <a:gd name="T32" fmla="*/ 42 w 131"/>
                  <a:gd name="T33" fmla="*/ 68 h 151"/>
                  <a:gd name="T34" fmla="*/ 40 w 131"/>
                  <a:gd name="T35" fmla="*/ 81 h 151"/>
                  <a:gd name="T36" fmla="*/ 38 w 131"/>
                  <a:gd name="T37" fmla="*/ 74 h 151"/>
                  <a:gd name="T38" fmla="*/ 38 w 131"/>
                  <a:gd name="T39" fmla="*/ 60 h 151"/>
                  <a:gd name="T40" fmla="*/ 47 w 131"/>
                  <a:gd name="T41" fmla="*/ 47 h 151"/>
                  <a:gd name="T42" fmla="*/ 65 w 131"/>
                  <a:gd name="T43" fmla="*/ 40 h 151"/>
                  <a:gd name="T44" fmla="*/ 70 w 131"/>
                  <a:gd name="T45" fmla="*/ 40 h 151"/>
                  <a:gd name="T46" fmla="*/ 70 w 131"/>
                  <a:gd name="T47" fmla="*/ 0 h 151"/>
                  <a:gd name="T48" fmla="*/ 66 w 131"/>
                  <a:gd name="T49" fmla="*/ 23 h 151"/>
                  <a:gd name="T50" fmla="*/ 62 w 131"/>
                  <a:gd name="T51" fmla="*/ 0 h 151"/>
                  <a:gd name="T52" fmla="*/ 115 w 131"/>
                  <a:gd name="T53" fmla="*/ 22 h 151"/>
                  <a:gd name="T54" fmla="*/ 93 w 131"/>
                  <a:gd name="T55" fmla="*/ 32 h 151"/>
                  <a:gd name="T56" fmla="*/ 34 w 131"/>
                  <a:gd name="T57" fmla="*/ 102 h 151"/>
                  <a:gd name="T58" fmla="*/ 17 w 131"/>
                  <a:gd name="T59" fmla="*/ 108 h 151"/>
                  <a:gd name="T60" fmla="*/ 34 w 131"/>
                  <a:gd name="T61" fmla="*/ 102 h 151"/>
                  <a:gd name="T62" fmla="*/ 22 w 131"/>
                  <a:gd name="T63" fmla="*/ 16 h 151"/>
                  <a:gd name="T64" fmla="*/ 32 w 131"/>
                  <a:gd name="T65" fmla="*/ 37 h 151"/>
                  <a:gd name="T66" fmla="*/ 22 w 131"/>
                  <a:gd name="T67" fmla="*/ 16 h 151"/>
                  <a:gd name="T68" fmla="*/ 109 w 131"/>
                  <a:gd name="T69" fmla="*/ 114 h 151"/>
                  <a:gd name="T70" fmla="*/ 102 w 131"/>
                  <a:gd name="T71" fmla="*/ 96 h 151"/>
                  <a:gd name="T72" fmla="*/ 97 w 131"/>
                  <a:gd name="T73" fmla="*/ 102 h 151"/>
                  <a:gd name="T74" fmla="*/ 131 w 131"/>
                  <a:gd name="T75" fmla="*/ 69 h 151"/>
                  <a:gd name="T76" fmla="*/ 112 w 131"/>
                  <a:gd name="T77" fmla="*/ 68 h 151"/>
                  <a:gd name="T78" fmla="*/ 131 w 131"/>
                  <a:gd name="T79" fmla="*/ 61 h 151"/>
                  <a:gd name="T80" fmla="*/ 0 w 131"/>
                  <a:gd name="T81" fmla="*/ 69 h 151"/>
                  <a:gd name="T82" fmla="*/ 20 w 131"/>
                  <a:gd name="T83" fmla="*/ 61 h 151"/>
                  <a:gd name="T84" fmla="*/ 20 w 131"/>
                  <a:gd name="T85" fmla="*/ 6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1" h="151">
                    <a:moveTo>
                      <a:pt x="48" y="130"/>
                    </a:moveTo>
                    <a:cubicBezTo>
                      <a:pt x="83" y="130"/>
                      <a:pt x="83" y="130"/>
                      <a:pt x="83" y="130"/>
                    </a:cubicBezTo>
                    <a:cubicBezTo>
                      <a:pt x="84" y="130"/>
                      <a:pt x="86" y="131"/>
                      <a:pt x="86" y="132"/>
                    </a:cubicBezTo>
                    <a:cubicBezTo>
                      <a:pt x="86" y="136"/>
                      <a:pt x="86" y="136"/>
                      <a:pt x="86" y="136"/>
                    </a:cubicBezTo>
                    <a:cubicBezTo>
                      <a:pt x="86" y="137"/>
                      <a:pt x="84" y="138"/>
                      <a:pt x="83" y="138"/>
                    </a:cubicBezTo>
                    <a:cubicBezTo>
                      <a:pt x="48" y="138"/>
                      <a:pt x="48" y="138"/>
                      <a:pt x="48" y="138"/>
                    </a:cubicBezTo>
                    <a:cubicBezTo>
                      <a:pt x="46" y="138"/>
                      <a:pt x="45" y="137"/>
                      <a:pt x="45" y="136"/>
                    </a:cubicBezTo>
                    <a:cubicBezTo>
                      <a:pt x="45" y="132"/>
                      <a:pt x="45" y="132"/>
                      <a:pt x="45" y="132"/>
                    </a:cubicBezTo>
                    <a:cubicBezTo>
                      <a:pt x="45" y="131"/>
                      <a:pt x="46" y="130"/>
                      <a:pt x="48" y="130"/>
                    </a:cubicBezTo>
                    <a:cubicBezTo>
                      <a:pt x="48" y="130"/>
                      <a:pt x="48" y="130"/>
                      <a:pt x="48" y="130"/>
                    </a:cubicBezTo>
                    <a:close/>
                    <a:moveTo>
                      <a:pt x="78" y="143"/>
                    </a:moveTo>
                    <a:cubicBezTo>
                      <a:pt x="78" y="147"/>
                      <a:pt x="78" y="147"/>
                      <a:pt x="78" y="147"/>
                    </a:cubicBezTo>
                    <a:cubicBezTo>
                      <a:pt x="78" y="149"/>
                      <a:pt x="76" y="151"/>
                      <a:pt x="74" y="151"/>
                    </a:cubicBezTo>
                    <a:cubicBezTo>
                      <a:pt x="57" y="151"/>
                      <a:pt x="57" y="151"/>
                      <a:pt x="57" y="151"/>
                    </a:cubicBezTo>
                    <a:cubicBezTo>
                      <a:pt x="54" y="151"/>
                      <a:pt x="52" y="149"/>
                      <a:pt x="52" y="147"/>
                    </a:cubicBezTo>
                    <a:cubicBezTo>
                      <a:pt x="52" y="143"/>
                      <a:pt x="52" y="143"/>
                      <a:pt x="52" y="143"/>
                    </a:cubicBezTo>
                    <a:cubicBezTo>
                      <a:pt x="78" y="143"/>
                      <a:pt x="78" y="143"/>
                      <a:pt x="78" y="143"/>
                    </a:cubicBezTo>
                    <a:close/>
                    <a:moveTo>
                      <a:pt x="65" y="34"/>
                    </a:moveTo>
                    <a:cubicBezTo>
                      <a:pt x="84" y="34"/>
                      <a:pt x="99" y="49"/>
                      <a:pt x="99" y="68"/>
                    </a:cubicBezTo>
                    <a:cubicBezTo>
                      <a:pt x="99" y="89"/>
                      <a:pt x="82" y="94"/>
                      <a:pt x="82" y="125"/>
                    </a:cubicBezTo>
                    <a:cubicBezTo>
                      <a:pt x="49" y="125"/>
                      <a:pt x="49" y="125"/>
                      <a:pt x="49" y="125"/>
                    </a:cubicBezTo>
                    <a:cubicBezTo>
                      <a:pt x="49" y="94"/>
                      <a:pt x="31" y="89"/>
                      <a:pt x="31" y="68"/>
                    </a:cubicBezTo>
                    <a:cubicBezTo>
                      <a:pt x="31" y="49"/>
                      <a:pt x="47" y="34"/>
                      <a:pt x="65" y="34"/>
                    </a:cubicBezTo>
                    <a:cubicBezTo>
                      <a:pt x="65" y="34"/>
                      <a:pt x="65" y="34"/>
                      <a:pt x="65" y="34"/>
                    </a:cubicBezTo>
                    <a:close/>
                    <a:moveTo>
                      <a:pt x="70" y="40"/>
                    </a:moveTo>
                    <a:cubicBezTo>
                      <a:pt x="72" y="41"/>
                      <a:pt x="72" y="41"/>
                      <a:pt x="72" y="41"/>
                    </a:cubicBezTo>
                    <a:cubicBezTo>
                      <a:pt x="76" y="42"/>
                      <a:pt x="80" y="44"/>
                      <a:pt x="83" y="46"/>
                    </a:cubicBezTo>
                    <a:cubicBezTo>
                      <a:pt x="82" y="46"/>
                      <a:pt x="80" y="45"/>
                      <a:pt x="79" y="45"/>
                    </a:cubicBezTo>
                    <a:cubicBezTo>
                      <a:pt x="76" y="44"/>
                      <a:pt x="76" y="44"/>
                      <a:pt x="76" y="44"/>
                    </a:cubicBezTo>
                    <a:cubicBezTo>
                      <a:pt x="74" y="44"/>
                      <a:pt x="73" y="44"/>
                      <a:pt x="71" y="43"/>
                    </a:cubicBezTo>
                    <a:cubicBezTo>
                      <a:pt x="69" y="44"/>
                      <a:pt x="66" y="44"/>
                      <a:pt x="64" y="45"/>
                    </a:cubicBezTo>
                    <a:cubicBezTo>
                      <a:pt x="59" y="46"/>
                      <a:pt x="54" y="49"/>
                      <a:pt x="50" y="53"/>
                    </a:cubicBezTo>
                    <a:cubicBezTo>
                      <a:pt x="49" y="55"/>
                      <a:pt x="49" y="55"/>
                      <a:pt x="49" y="55"/>
                    </a:cubicBezTo>
                    <a:cubicBezTo>
                      <a:pt x="45" y="59"/>
                      <a:pt x="43" y="63"/>
                      <a:pt x="42" y="68"/>
                    </a:cubicBezTo>
                    <a:cubicBezTo>
                      <a:pt x="41" y="72"/>
                      <a:pt x="41" y="72"/>
                      <a:pt x="41" y="72"/>
                    </a:cubicBezTo>
                    <a:cubicBezTo>
                      <a:pt x="40" y="75"/>
                      <a:pt x="40" y="78"/>
                      <a:pt x="40" y="81"/>
                    </a:cubicBezTo>
                    <a:cubicBezTo>
                      <a:pt x="40" y="80"/>
                      <a:pt x="39" y="78"/>
                      <a:pt x="38" y="77"/>
                    </a:cubicBezTo>
                    <a:cubicBezTo>
                      <a:pt x="38" y="74"/>
                      <a:pt x="38" y="74"/>
                      <a:pt x="38" y="74"/>
                    </a:cubicBezTo>
                    <a:cubicBezTo>
                      <a:pt x="37" y="70"/>
                      <a:pt x="37" y="66"/>
                      <a:pt x="38" y="62"/>
                    </a:cubicBezTo>
                    <a:cubicBezTo>
                      <a:pt x="38" y="60"/>
                      <a:pt x="38" y="60"/>
                      <a:pt x="38" y="60"/>
                    </a:cubicBezTo>
                    <a:cubicBezTo>
                      <a:pt x="40" y="56"/>
                      <a:pt x="42" y="53"/>
                      <a:pt x="45" y="49"/>
                    </a:cubicBezTo>
                    <a:cubicBezTo>
                      <a:pt x="47" y="47"/>
                      <a:pt x="47" y="47"/>
                      <a:pt x="47" y="47"/>
                    </a:cubicBezTo>
                    <a:cubicBezTo>
                      <a:pt x="50" y="44"/>
                      <a:pt x="54" y="42"/>
                      <a:pt x="58" y="41"/>
                    </a:cubicBezTo>
                    <a:cubicBezTo>
                      <a:pt x="61" y="40"/>
                      <a:pt x="63" y="40"/>
                      <a:pt x="65" y="40"/>
                    </a:cubicBezTo>
                    <a:cubicBezTo>
                      <a:pt x="67" y="40"/>
                      <a:pt x="68" y="40"/>
                      <a:pt x="70" y="40"/>
                    </a:cubicBezTo>
                    <a:cubicBezTo>
                      <a:pt x="70" y="40"/>
                      <a:pt x="70" y="40"/>
                      <a:pt x="70" y="40"/>
                    </a:cubicBezTo>
                    <a:close/>
                    <a:moveTo>
                      <a:pt x="62" y="0"/>
                    </a:moveTo>
                    <a:cubicBezTo>
                      <a:pt x="70" y="0"/>
                      <a:pt x="70" y="0"/>
                      <a:pt x="70" y="0"/>
                    </a:cubicBezTo>
                    <a:cubicBezTo>
                      <a:pt x="70" y="23"/>
                      <a:pt x="70" y="23"/>
                      <a:pt x="70" y="23"/>
                    </a:cubicBezTo>
                    <a:cubicBezTo>
                      <a:pt x="68" y="23"/>
                      <a:pt x="67" y="23"/>
                      <a:pt x="66" y="23"/>
                    </a:cubicBezTo>
                    <a:cubicBezTo>
                      <a:pt x="64" y="23"/>
                      <a:pt x="63" y="23"/>
                      <a:pt x="62" y="23"/>
                    </a:cubicBezTo>
                    <a:cubicBezTo>
                      <a:pt x="62" y="0"/>
                      <a:pt x="62" y="0"/>
                      <a:pt x="62" y="0"/>
                    </a:cubicBezTo>
                    <a:close/>
                    <a:moveTo>
                      <a:pt x="109" y="16"/>
                    </a:moveTo>
                    <a:cubicBezTo>
                      <a:pt x="115" y="22"/>
                      <a:pt x="115" y="22"/>
                      <a:pt x="115" y="22"/>
                    </a:cubicBezTo>
                    <a:cubicBezTo>
                      <a:pt x="99" y="37"/>
                      <a:pt x="99" y="37"/>
                      <a:pt x="99" y="37"/>
                    </a:cubicBezTo>
                    <a:cubicBezTo>
                      <a:pt x="97" y="35"/>
                      <a:pt x="95" y="33"/>
                      <a:pt x="93" y="32"/>
                    </a:cubicBezTo>
                    <a:cubicBezTo>
                      <a:pt x="109" y="16"/>
                      <a:pt x="109" y="16"/>
                      <a:pt x="109" y="16"/>
                    </a:cubicBezTo>
                    <a:close/>
                    <a:moveTo>
                      <a:pt x="34" y="102"/>
                    </a:moveTo>
                    <a:cubicBezTo>
                      <a:pt x="22" y="114"/>
                      <a:pt x="22" y="114"/>
                      <a:pt x="22" y="114"/>
                    </a:cubicBezTo>
                    <a:cubicBezTo>
                      <a:pt x="17" y="108"/>
                      <a:pt x="17" y="108"/>
                      <a:pt x="17" y="108"/>
                    </a:cubicBezTo>
                    <a:cubicBezTo>
                      <a:pt x="29" y="96"/>
                      <a:pt x="29" y="96"/>
                      <a:pt x="29" y="96"/>
                    </a:cubicBezTo>
                    <a:cubicBezTo>
                      <a:pt x="31" y="98"/>
                      <a:pt x="32" y="100"/>
                      <a:pt x="34" y="102"/>
                    </a:cubicBezTo>
                    <a:cubicBezTo>
                      <a:pt x="34" y="102"/>
                      <a:pt x="34" y="102"/>
                      <a:pt x="34" y="102"/>
                    </a:cubicBezTo>
                    <a:close/>
                    <a:moveTo>
                      <a:pt x="22" y="16"/>
                    </a:moveTo>
                    <a:cubicBezTo>
                      <a:pt x="17" y="22"/>
                      <a:pt x="17" y="22"/>
                      <a:pt x="17" y="22"/>
                    </a:cubicBezTo>
                    <a:cubicBezTo>
                      <a:pt x="32" y="37"/>
                      <a:pt x="32" y="37"/>
                      <a:pt x="32" y="37"/>
                    </a:cubicBezTo>
                    <a:cubicBezTo>
                      <a:pt x="34" y="35"/>
                      <a:pt x="36" y="33"/>
                      <a:pt x="38" y="32"/>
                    </a:cubicBezTo>
                    <a:cubicBezTo>
                      <a:pt x="22" y="16"/>
                      <a:pt x="22" y="16"/>
                      <a:pt x="22" y="16"/>
                    </a:cubicBezTo>
                    <a:close/>
                    <a:moveTo>
                      <a:pt x="97" y="102"/>
                    </a:moveTo>
                    <a:cubicBezTo>
                      <a:pt x="109" y="114"/>
                      <a:pt x="109" y="114"/>
                      <a:pt x="109" y="114"/>
                    </a:cubicBezTo>
                    <a:cubicBezTo>
                      <a:pt x="115" y="108"/>
                      <a:pt x="115" y="108"/>
                      <a:pt x="115" y="108"/>
                    </a:cubicBezTo>
                    <a:cubicBezTo>
                      <a:pt x="102" y="96"/>
                      <a:pt x="102" y="96"/>
                      <a:pt x="102" y="96"/>
                    </a:cubicBezTo>
                    <a:cubicBezTo>
                      <a:pt x="101" y="98"/>
                      <a:pt x="99" y="100"/>
                      <a:pt x="97" y="102"/>
                    </a:cubicBezTo>
                    <a:cubicBezTo>
                      <a:pt x="97" y="102"/>
                      <a:pt x="97" y="102"/>
                      <a:pt x="97" y="102"/>
                    </a:cubicBezTo>
                    <a:close/>
                    <a:moveTo>
                      <a:pt x="131" y="61"/>
                    </a:moveTo>
                    <a:cubicBezTo>
                      <a:pt x="131" y="69"/>
                      <a:pt x="131" y="69"/>
                      <a:pt x="131" y="69"/>
                    </a:cubicBezTo>
                    <a:cubicBezTo>
                      <a:pt x="112" y="69"/>
                      <a:pt x="112" y="69"/>
                      <a:pt x="112" y="69"/>
                    </a:cubicBezTo>
                    <a:cubicBezTo>
                      <a:pt x="112" y="69"/>
                      <a:pt x="112" y="68"/>
                      <a:pt x="112" y="68"/>
                    </a:cubicBezTo>
                    <a:cubicBezTo>
                      <a:pt x="112" y="66"/>
                      <a:pt x="111" y="63"/>
                      <a:pt x="111" y="61"/>
                    </a:cubicBezTo>
                    <a:cubicBezTo>
                      <a:pt x="131" y="61"/>
                      <a:pt x="131" y="61"/>
                      <a:pt x="131" y="61"/>
                    </a:cubicBezTo>
                    <a:close/>
                    <a:moveTo>
                      <a:pt x="20" y="69"/>
                    </a:moveTo>
                    <a:cubicBezTo>
                      <a:pt x="0" y="69"/>
                      <a:pt x="0" y="69"/>
                      <a:pt x="0" y="69"/>
                    </a:cubicBezTo>
                    <a:cubicBezTo>
                      <a:pt x="0" y="61"/>
                      <a:pt x="0" y="61"/>
                      <a:pt x="0" y="61"/>
                    </a:cubicBezTo>
                    <a:cubicBezTo>
                      <a:pt x="20" y="61"/>
                      <a:pt x="20" y="61"/>
                      <a:pt x="20" y="61"/>
                    </a:cubicBezTo>
                    <a:cubicBezTo>
                      <a:pt x="20" y="63"/>
                      <a:pt x="20" y="66"/>
                      <a:pt x="20" y="68"/>
                    </a:cubicBezTo>
                    <a:cubicBezTo>
                      <a:pt x="20" y="68"/>
                      <a:pt x="20" y="69"/>
                      <a:pt x="20" y="69"/>
                    </a:cubicBezTo>
                    <a:cubicBezTo>
                      <a:pt x="20" y="69"/>
                      <a:pt x="20" y="69"/>
                      <a:pt x="20" y="69"/>
                    </a:cubicBezTo>
                    <a:close/>
                  </a:path>
                </a:pathLst>
              </a:custGeom>
              <a:solidFill>
                <a:srgbClr val="F5EDE8"/>
              </a:solidFill>
              <a:ln>
                <a:noFill/>
              </a:ln>
            </p:spPr>
            <p:txBody>
              <a:bodyPr vert="horz" wrap="square" lIns="91440" tIns="45720" rIns="91440" bIns="45720" numCol="1" anchor="t" anchorCtr="0" compatLnSpc="1"/>
              <a:lstStyle/>
              <a:p>
                <a:endParaRPr lang="zh-CN" altLang="en-US"/>
              </a:p>
            </p:txBody>
          </p:sp>
        </p:grpSp>
        <p:sp>
          <p:nvSpPr>
            <p:cNvPr id="50" name="文本框 49"/>
            <p:cNvSpPr txBox="1"/>
            <p:nvPr/>
          </p:nvSpPr>
          <p:spPr>
            <a:xfrm>
              <a:off x="1589648" y="1045676"/>
              <a:ext cx="8721969" cy="1292662"/>
            </a:xfrm>
            <a:prstGeom prst="rect">
              <a:avLst/>
            </a:prstGeom>
            <a:solidFill>
              <a:schemeClr val="accent5">
                <a:lumMod val="20000"/>
                <a:lumOff val="80000"/>
              </a:schemeClr>
            </a:solidFill>
          </p:spPr>
          <p:txBody>
            <a:bodyPr wrap="square" rtlCol="0">
              <a:spAutoFit/>
            </a:bodyPr>
            <a:lstStyle/>
            <a:p>
              <a:pPr>
                <a:lnSpc>
                  <a:spcPct val="150000"/>
                </a:lnSpc>
              </a:pPr>
              <a:r>
                <a:rPr lang="zh-CN" altLang="en-US" sz="2000" dirty="0">
                  <a:latin typeface="华文中宋" panose="02010600040101010101" pitchFamily="2" charset="-122"/>
                  <a:ea typeface="华文中宋" panose="02010600040101010101" pitchFamily="2" charset="-122"/>
                </a:rPr>
                <a:t>以图卷积神经网络为着手点</a:t>
              </a:r>
              <a:r>
                <a:rPr lang="zh-CN" altLang="en-US" sz="2000" dirty="0" smtClean="0">
                  <a:latin typeface="华文中宋" panose="02010600040101010101" pitchFamily="2" charset="-122"/>
                  <a:ea typeface="华文中宋" panose="02010600040101010101" pitchFamily="2" charset="-122"/>
                </a:rPr>
                <a:t>，利用恰当的</a:t>
              </a:r>
              <a:r>
                <a:rPr lang="zh-CN" altLang="en-US" sz="2000" dirty="0">
                  <a:latin typeface="华文中宋" panose="02010600040101010101" pitchFamily="2" charset="-122"/>
                  <a:ea typeface="华文中宋" panose="02010600040101010101" pitchFamily="2" charset="-122"/>
                </a:rPr>
                <a:t>多项式来化简拉普拉斯的一阶多项式中</a:t>
              </a:r>
              <a:r>
                <a:rPr lang="zh-CN" altLang="en-US" sz="2000" dirty="0" smtClean="0">
                  <a:latin typeface="华文中宋" panose="02010600040101010101" pitchFamily="2" charset="-122"/>
                  <a:ea typeface="华文中宋" panose="02010600040101010101" pitchFamily="2" charset="-122"/>
                </a:rPr>
                <a:t>，提高模型运算效率。</a:t>
              </a:r>
              <a:endParaRPr lang="zh-CN" altLang="en-US" sz="2000" dirty="0">
                <a:latin typeface="华文中宋" panose="02010600040101010101" pitchFamily="2" charset="-122"/>
                <a:ea typeface="华文中宋" panose="02010600040101010101" pitchFamily="2" charset="-122"/>
              </a:endParaRPr>
            </a:p>
            <a:p>
              <a:endParaRPr lang="zh-CN" altLang="en-US" dirty="0"/>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8"/>
                                        </p:tgtEl>
                                        <p:attrNameLst>
                                          <p:attrName>style.visibility</p:attrName>
                                        </p:attrNameLst>
                                      </p:cBhvr>
                                      <p:to>
                                        <p:strVal val="visible"/>
                                      </p:to>
                                    </p:set>
                                    <p:anim calcmode="lin" valueType="num">
                                      <p:cBhvr additive="base">
                                        <p:cTn id="13" dur="500" fill="hold"/>
                                        <p:tgtEl>
                                          <p:spTgt spid="48"/>
                                        </p:tgtEl>
                                        <p:attrNameLst>
                                          <p:attrName>ppt_x</p:attrName>
                                        </p:attrNameLst>
                                      </p:cBhvr>
                                      <p:tavLst>
                                        <p:tav tm="0">
                                          <p:val>
                                            <p:strVal val="#ppt_x"/>
                                          </p:val>
                                        </p:tav>
                                        <p:tav tm="100000">
                                          <p:val>
                                            <p:strVal val="#ppt_x"/>
                                          </p:val>
                                        </p:tav>
                                      </p:tavLst>
                                    </p:anim>
                                    <p:anim calcmode="lin" valueType="num">
                                      <p:cBhvr additive="base">
                                        <p:cTn id="14"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1500" dirty="0">
                <a:solidFill>
                  <a:schemeClr val="bg1"/>
                </a:solidFill>
                <a:latin typeface="Impact" panose="020B0806030902050204" pitchFamily="34" charset="0"/>
              </a:rPr>
              <a:t>6</a:t>
            </a:r>
            <a:endParaRPr lang="zh-CN" altLang="en-US" sz="11500" dirty="0">
              <a:solidFill>
                <a:schemeClr val="bg1"/>
              </a:solidFill>
              <a:latin typeface="Impact" panose="020B0806030902050204"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部分</a:t>
            </a:r>
          </a:p>
        </p:txBody>
      </p:sp>
      <p:sp>
        <p:nvSpPr>
          <p:cNvPr id="8" name="文本框 7"/>
          <p:cNvSpPr txBox="1">
            <a:spLocks noChangeArrowheads="1"/>
          </p:cNvSpPr>
          <p:nvPr/>
        </p:nvSpPr>
        <p:spPr bwMode="auto">
          <a:xfrm>
            <a:off x="5672208" y="3627130"/>
            <a:ext cx="57277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defRPr/>
            </a:pPr>
            <a:r>
              <a:rPr lang="zh-CN" altLang="en-US" sz="4800" b="1" dirty="0" smtClean="0">
                <a:solidFill>
                  <a:schemeClr val="bg1"/>
                </a:solidFill>
                <a:latin typeface="微软雅黑" panose="020B0503020204020204" pitchFamily="34" charset="-122"/>
                <a:ea typeface="微软雅黑" panose="020B0503020204020204" pitchFamily="34" charset="-122"/>
              </a:rPr>
              <a:t>进度</a:t>
            </a:r>
            <a:r>
              <a:rPr lang="zh-CN" altLang="en-US" sz="4800" b="1" dirty="0">
                <a:solidFill>
                  <a:schemeClr val="bg1"/>
                </a:solidFill>
                <a:latin typeface="微软雅黑" panose="020B0503020204020204" pitchFamily="34" charset="-122"/>
                <a:ea typeface="微软雅黑" panose="020B0503020204020204" pitchFamily="34" charset="-122"/>
              </a:rPr>
              <a:t>安排与</a:t>
            </a:r>
            <a:r>
              <a:rPr lang="zh-CN" altLang="en-US" sz="4800" b="1" dirty="0" smtClean="0">
                <a:solidFill>
                  <a:schemeClr val="bg1"/>
                </a:solidFill>
                <a:latin typeface="微软雅黑" panose="020B0503020204020204" pitchFamily="34" charset="-122"/>
                <a:ea typeface="微软雅黑" panose="020B0503020204020204" pitchFamily="34" charset="-122"/>
              </a:rPr>
              <a:t>预期成果</a:t>
            </a:r>
            <a:endParaRPr lang="en-US" altLang="zh-CN" sz="4800" b="1" dirty="0">
              <a:solidFill>
                <a:schemeClr val="bg1"/>
              </a:solidFill>
              <a:latin typeface="微软雅黑" panose="020B0503020204020204" pitchFamily="34" charset="-122"/>
              <a:ea typeface="微软雅黑" panose="020B0503020204020204" pitchFamily="34" charset="-122"/>
            </a:endParaRPr>
          </a:p>
        </p:txBody>
      </p:sp>
      <p:pic>
        <p:nvPicPr>
          <p:cNvPr id="9" name="Picture 2" descr="标志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93763" y="6003973"/>
            <a:ext cx="738187"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2347414" y="254000"/>
            <a:ext cx="9844586"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251" name="文本框 3"/>
          <p:cNvSpPr txBox="1">
            <a:spLocks noChangeArrowheads="1"/>
          </p:cNvSpPr>
          <p:nvPr/>
        </p:nvSpPr>
        <p:spPr bwMode="auto">
          <a:xfrm>
            <a:off x="-168025" y="81770"/>
            <a:ext cx="3293064" cy="524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b="1" dirty="0" smtClean="0">
                <a:solidFill>
                  <a:srgbClr val="044875"/>
                </a:solidFill>
                <a:latin typeface="微软雅黑" panose="020B0503020204020204" pitchFamily="34" charset="-122"/>
                <a:ea typeface="微软雅黑" panose="020B0503020204020204" pitchFamily="34" charset="-122"/>
              </a:rPr>
              <a:t>进度安排</a:t>
            </a:r>
            <a:endParaRPr lang="zh-CN" altLang="en-US" b="1" dirty="0">
              <a:solidFill>
                <a:srgbClr val="044875"/>
              </a:solidFill>
              <a:latin typeface="微软雅黑" panose="020B0503020204020204" pitchFamily="34" charset="-122"/>
              <a:ea typeface="微软雅黑" panose="020B0503020204020204" pitchFamily="34" charset="-122"/>
            </a:endParaRPr>
          </a:p>
        </p:txBody>
      </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Rectangle 2"/>
          <p:cNvSpPr>
            <a:spLocks noChangeArrowheads="1"/>
          </p:cNvSpPr>
          <p:nvPr/>
        </p:nvSpPr>
        <p:spPr bwMode="auto">
          <a:xfrm>
            <a:off x="828103" y="1710368"/>
            <a:ext cx="1660088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pic>
        <p:nvPicPr>
          <p:cNvPr id="18" name="Picture 2" descr="标志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84581" y="6140450"/>
            <a:ext cx="738187"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5" name="图示 4"/>
          <p:cNvGraphicFramePr/>
          <p:nvPr>
            <p:extLst>
              <p:ext uri="{D42A27DB-BD31-4B8C-83A1-F6EECF244321}">
                <p14:modId xmlns:p14="http://schemas.microsoft.com/office/powerpoint/2010/main" val="3390678325"/>
              </p:ext>
            </p:extLst>
          </p:nvPr>
        </p:nvGraphicFramePr>
        <p:xfrm>
          <a:off x="222993" y="778126"/>
          <a:ext cx="11650139" cy="5843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7" name="组合 16"/>
          <p:cNvGrpSpPr/>
          <p:nvPr/>
        </p:nvGrpSpPr>
        <p:grpSpPr>
          <a:xfrm>
            <a:off x="304800" y="3030740"/>
            <a:ext cx="2140182" cy="772023"/>
            <a:chOff x="60306" y="3224571"/>
            <a:chExt cx="1643796" cy="772023"/>
          </a:xfrm>
        </p:grpSpPr>
        <p:sp>
          <p:nvSpPr>
            <p:cNvPr id="19" name="圆角矩形 18"/>
            <p:cNvSpPr/>
            <p:nvPr/>
          </p:nvSpPr>
          <p:spPr>
            <a:xfrm>
              <a:off x="60306" y="3224571"/>
              <a:ext cx="1643796" cy="77202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zh-CN" altLang="en-US"/>
            </a:p>
          </p:txBody>
        </p:sp>
        <p:sp>
          <p:nvSpPr>
            <p:cNvPr id="20" name="圆角矩形 4"/>
            <p:cNvSpPr/>
            <p:nvPr/>
          </p:nvSpPr>
          <p:spPr>
            <a:xfrm>
              <a:off x="82918" y="3247183"/>
              <a:ext cx="1598572" cy="72679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solidFill>
                    <a:srgbClr val="FF0000"/>
                  </a:solidFill>
                </a:rPr>
                <a:t>2018.9-2018.11</a:t>
              </a:r>
              <a:endParaRPr lang="zh-CN" altLang="en-US" sz="2000" b="1" kern="1200" dirty="0">
                <a:solidFill>
                  <a:srgbClr val="FF0000"/>
                </a:solidFill>
              </a:endParaRPr>
            </a:p>
          </p:txBody>
        </p:sp>
      </p:grpSp>
      <p:grpSp>
        <p:nvGrpSpPr>
          <p:cNvPr id="21" name="组合 20"/>
          <p:cNvGrpSpPr/>
          <p:nvPr/>
        </p:nvGrpSpPr>
        <p:grpSpPr>
          <a:xfrm>
            <a:off x="2667975" y="2523979"/>
            <a:ext cx="2122210" cy="801667"/>
            <a:chOff x="1504497" y="2062971"/>
            <a:chExt cx="1816964" cy="801667"/>
          </a:xfrm>
        </p:grpSpPr>
        <p:sp>
          <p:nvSpPr>
            <p:cNvPr id="22" name="圆角矩形 21"/>
            <p:cNvSpPr/>
            <p:nvPr/>
          </p:nvSpPr>
          <p:spPr>
            <a:xfrm>
              <a:off x="1504497" y="2062971"/>
              <a:ext cx="1816964" cy="801667"/>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圆角矩形 4"/>
            <p:cNvSpPr/>
            <p:nvPr/>
          </p:nvSpPr>
          <p:spPr>
            <a:xfrm>
              <a:off x="1527977" y="2086451"/>
              <a:ext cx="1770004" cy="75470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solidFill>
                    <a:srgbClr val="FF0000"/>
                  </a:solidFill>
                </a:rPr>
                <a:t>2018.11-2018.</a:t>
              </a:r>
              <a:r>
                <a:rPr lang="en-US" altLang="zh-CN" sz="2000" b="1" kern="1200" dirty="0" smtClean="0">
                  <a:solidFill>
                    <a:srgbClr val="FF0000"/>
                  </a:solidFill>
                </a:rPr>
                <a:t>12</a:t>
              </a:r>
              <a:r>
                <a:rPr lang="en-US" sz="2000" b="1" kern="1200" dirty="0" smtClean="0">
                  <a:solidFill>
                    <a:srgbClr val="FF0000"/>
                  </a:solidFill>
                </a:rPr>
                <a:t> </a:t>
              </a:r>
              <a:endParaRPr lang="zh-CN" altLang="en-US" sz="2000" b="1" kern="1200" dirty="0">
                <a:solidFill>
                  <a:srgbClr val="FF0000"/>
                </a:solidFill>
              </a:endParaRPr>
            </a:p>
          </p:txBody>
        </p:sp>
      </p:grpSp>
      <p:grpSp>
        <p:nvGrpSpPr>
          <p:cNvPr id="24" name="组合 23"/>
          <p:cNvGrpSpPr/>
          <p:nvPr/>
        </p:nvGrpSpPr>
        <p:grpSpPr>
          <a:xfrm>
            <a:off x="5049355" y="2123145"/>
            <a:ext cx="2122210" cy="801667"/>
            <a:chOff x="1504497" y="2062971"/>
            <a:chExt cx="1816964" cy="801667"/>
          </a:xfrm>
        </p:grpSpPr>
        <p:sp>
          <p:nvSpPr>
            <p:cNvPr id="25" name="圆角矩形 24"/>
            <p:cNvSpPr/>
            <p:nvPr/>
          </p:nvSpPr>
          <p:spPr>
            <a:xfrm>
              <a:off x="1504497" y="2062971"/>
              <a:ext cx="1816964" cy="801667"/>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圆角矩形 4"/>
            <p:cNvSpPr/>
            <p:nvPr/>
          </p:nvSpPr>
          <p:spPr>
            <a:xfrm>
              <a:off x="1527977" y="2086451"/>
              <a:ext cx="1770004" cy="75470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solidFill>
                    <a:srgbClr val="FF0000"/>
                  </a:solidFill>
                </a:rPr>
                <a:t>201</a:t>
              </a:r>
              <a:r>
                <a:rPr lang="en-US" altLang="zh-CN" sz="2000" b="1" kern="1200" dirty="0" smtClean="0">
                  <a:solidFill>
                    <a:srgbClr val="FF0000"/>
                  </a:solidFill>
                </a:rPr>
                <a:t>9</a:t>
              </a:r>
              <a:r>
                <a:rPr lang="en-US" sz="2000" b="1" kern="1200" dirty="0" smtClean="0">
                  <a:solidFill>
                    <a:srgbClr val="FF0000"/>
                  </a:solidFill>
                </a:rPr>
                <a:t>.</a:t>
              </a:r>
              <a:r>
                <a:rPr lang="en-US" altLang="zh-CN" sz="2000" b="1" dirty="0" smtClean="0">
                  <a:solidFill>
                    <a:srgbClr val="FF0000"/>
                  </a:solidFill>
                </a:rPr>
                <a:t>1</a:t>
              </a:r>
              <a:r>
                <a:rPr lang="en-US" sz="2000" b="1" kern="1200" dirty="0" smtClean="0">
                  <a:solidFill>
                    <a:srgbClr val="FF0000"/>
                  </a:solidFill>
                </a:rPr>
                <a:t>-2019.6 </a:t>
              </a:r>
              <a:endParaRPr lang="zh-CN" altLang="en-US" sz="2000" b="1" kern="1200" dirty="0">
                <a:solidFill>
                  <a:srgbClr val="FF0000"/>
                </a:solidFill>
              </a:endParaRPr>
            </a:p>
          </p:txBody>
        </p:sp>
      </p:grpSp>
      <p:grpSp>
        <p:nvGrpSpPr>
          <p:cNvPr id="27" name="组合 26"/>
          <p:cNvGrpSpPr/>
          <p:nvPr/>
        </p:nvGrpSpPr>
        <p:grpSpPr>
          <a:xfrm>
            <a:off x="7430736" y="1745792"/>
            <a:ext cx="2122210" cy="801667"/>
            <a:chOff x="1504497" y="2062971"/>
            <a:chExt cx="1816964" cy="801667"/>
          </a:xfrm>
        </p:grpSpPr>
        <p:sp>
          <p:nvSpPr>
            <p:cNvPr id="28" name="圆角矩形 27"/>
            <p:cNvSpPr/>
            <p:nvPr/>
          </p:nvSpPr>
          <p:spPr>
            <a:xfrm>
              <a:off x="1504497" y="2062971"/>
              <a:ext cx="1816964" cy="801667"/>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圆角矩形 4"/>
            <p:cNvSpPr/>
            <p:nvPr/>
          </p:nvSpPr>
          <p:spPr>
            <a:xfrm>
              <a:off x="1527977" y="2086451"/>
              <a:ext cx="1770004" cy="75470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solidFill>
                    <a:srgbClr val="FF0000"/>
                  </a:solidFill>
                </a:rPr>
                <a:t>2019.</a:t>
              </a:r>
              <a:r>
                <a:rPr lang="en-US" altLang="zh-CN" sz="2000" b="1" kern="1200" dirty="0" smtClean="0">
                  <a:solidFill>
                    <a:srgbClr val="FF0000"/>
                  </a:solidFill>
                </a:rPr>
                <a:t>7</a:t>
              </a:r>
              <a:r>
                <a:rPr lang="en-US" sz="2000" b="1" kern="1200" dirty="0" smtClean="0">
                  <a:solidFill>
                    <a:srgbClr val="FF0000"/>
                  </a:solidFill>
                </a:rPr>
                <a:t>-2019.</a:t>
              </a:r>
              <a:r>
                <a:rPr lang="en-US" altLang="zh-CN" sz="2000" b="1" kern="1200" dirty="0" smtClean="0">
                  <a:solidFill>
                    <a:srgbClr val="FF0000"/>
                  </a:solidFill>
                </a:rPr>
                <a:t>12</a:t>
              </a:r>
              <a:r>
                <a:rPr lang="en-US" sz="2000" b="1" kern="1200" dirty="0" smtClean="0">
                  <a:solidFill>
                    <a:srgbClr val="FF0000"/>
                  </a:solidFill>
                </a:rPr>
                <a:t> </a:t>
              </a:r>
              <a:endParaRPr lang="zh-CN" altLang="en-US" sz="2000" b="1" kern="1200" dirty="0">
                <a:solidFill>
                  <a:srgbClr val="FF0000"/>
                </a:solidFill>
              </a:endParaRPr>
            </a:p>
          </p:txBody>
        </p:sp>
      </p:grpSp>
      <p:grpSp>
        <p:nvGrpSpPr>
          <p:cNvPr id="30" name="组合 29"/>
          <p:cNvGrpSpPr/>
          <p:nvPr/>
        </p:nvGrpSpPr>
        <p:grpSpPr>
          <a:xfrm>
            <a:off x="9748515" y="1166672"/>
            <a:ext cx="2122210" cy="801667"/>
            <a:chOff x="1504497" y="2062971"/>
            <a:chExt cx="1816964" cy="801667"/>
          </a:xfrm>
        </p:grpSpPr>
        <p:sp>
          <p:nvSpPr>
            <p:cNvPr id="31" name="圆角矩形 30"/>
            <p:cNvSpPr/>
            <p:nvPr/>
          </p:nvSpPr>
          <p:spPr>
            <a:xfrm>
              <a:off x="1504497" y="2062971"/>
              <a:ext cx="1816964" cy="801667"/>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2" name="圆角矩形 4"/>
            <p:cNvSpPr/>
            <p:nvPr/>
          </p:nvSpPr>
          <p:spPr>
            <a:xfrm>
              <a:off x="1527977" y="2086451"/>
              <a:ext cx="1770004" cy="75470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solidFill>
                    <a:srgbClr val="FF0000"/>
                  </a:solidFill>
                </a:rPr>
                <a:t>20</a:t>
              </a:r>
              <a:r>
                <a:rPr lang="en-US" altLang="zh-CN" sz="2000" b="1" kern="1200" dirty="0" smtClean="0">
                  <a:solidFill>
                    <a:srgbClr val="FF0000"/>
                  </a:solidFill>
                </a:rPr>
                <a:t>20.1</a:t>
              </a:r>
              <a:r>
                <a:rPr lang="en-US" sz="2000" b="1" kern="1200" dirty="0" smtClean="0">
                  <a:solidFill>
                    <a:srgbClr val="FF0000"/>
                  </a:solidFill>
                </a:rPr>
                <a:t>-2020.</a:t>
              </a:r>
              <a:r>
                <a:rPr lang="en-US" altLang="zh-CN" sz="2000" b="1" kern="1200" dirty="0" smtClean="0">
                  <a:solidFill>
                    <a:srgbClr val="FF0000"/>
                  </a:solidFill>
                </a:rPr>
                <a:t>5</a:t>
              </a:r>
              <a:r>
                <a:rPr lang="en-US" sz="2000" b="1" kern="1200" dirty="0" smtClean="0">
                  <a:solidFill>
                    <a:srgbClr val="FF0000"/>
                  </a:solidFill>
                </a:rPr>
                <a:t> </a:t>
              </a:r>
              <a:endParaRPr lang="zh-CN" altLang="en-US" sz="2000" b="1" kern="1200" dirty="0">
                <a:solidFill>
                  <a:srgbClr val="FF0000"/>
                </a:solidFill>
              </a:endParaRPr>
            </a:p>
          </p:txBody>
        </p:sp>
      </p:grpSp>
    </p:spTree>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2447778" y="217572"/>
            <a:ext cx="9744222" cy="274554"/>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251" name="文本框 3"/>
          <p:cNvSpPr txBox="1">
            <a:spLocks noChangeArrowheads="1"/>
          </p:cNvSpPr>
          <p:nvPr/>
        </p:nvSpPr>
        <p:spPr bwMode="auto">
          <a:xfrm>
            <a:off x="-118363" y="112020"/>
            <a:ext cx="3293064" cy="524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b="1" dirty="0" smtClean="0">
                <a:solidFill>
                  <a:srgbClr val="044875"/>
                </a:solidFill>
                <a:latin typeface="微软雅黑" panose="020B0503020204020204" pitchFamily="34" charset="-122"/>
                <a:ea typeface="微软雅黑" panose="020B0503020204020204" pitchFamily="34" charset="-122"/>
              </a:rPr>
              <a:t>预期成果</a:t>
            </a:r>
            <a:endParaRPr lang="zh-CN" altLang="en-US" b="1" dirty="0">
              <a:solidFill>
                <a:srgbClr val="044875"/>
              </a:solidFill>
              <a:latin typeface="微软雅黑" panose="020B0503020204020204" pitchFamily="34" charset="-122"/>
              <a:ea typeface="微软雅黑" panose="020B0503020204020204" pitchFamily="34" charset="-122"/>
            </a:endParaRPr>
          </a:p>
        </p:txBody>
      </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Rectangle 2"/>
          <p:cNvSpPr>
            <a:spLocks noChangeArrowheads="1"/>
          </p:cNvSpPr>
          <p:nvPr/>
        </p:nvSpPr>
        <p:spPr bwMode="auto">
          <a:xfrm>
            <a:off x="2347414" y="812006"/>
            <a:ext cx="1660088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pic>
        <p:nvPicPr>
          <p:cNvPr id="18" name="Picture 2" descr="标志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84581" y="6140450"/>
            <a:ext cx="738187"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19" name="组合 18"/>
          <p:cNvGrpSpPr/>
          <p:nvPr/>
        </p:nvGrpSpPr>
        <p:grpSpPr>
          <a:xfrm>
            <a:off x="550863" y="857725"/>
            <a:ext cx="2326762" cy="3343492"/>
            <a:chOff x="342037" y="1622922"/>
            <a:chExt cx="2818271" cy="4569844"/>
          </a:xfrm>
        </p:grpSpPr>
        <p:sp>
          <p:nvSpPr>
            <p:cNvPr id="20" name="Freeform 11"/>
            <p:cNvSpPr>
              <a:spLocks noChangeAspect="1"/>
            </p:cNvSpPr>
            <p:nvPr/>
          </p:nvSpPr>
          <p:spPr bwMode="auto">
            <a:xfrm rot="21240000">
              <a:off x="2185463" y="3377977"/>
              <a:ext cx="974845" cy="990407"/>
            </a:xfrm>
            <a:custGeom>
              <a:avLst/>
              <a:gdLst>
                <a:gd name="T0" fmla="*/ 60 w 569"/>
                <a:gd name="T1" fmla="*/ 166 h 578"/>
                <a:gd name="T2" fmla="*/ 402 w 569"/>
                <a:gd name="T3" fmla="*/ 67 h 578"/>
                <a:gd name="T4" fmla="*/ 501 w 569"/>
                <a:gd name="T5" fmla="*/ 410 h 578"/>
                <a:gd name="T6" fmla="*/ 195 w 569"/>
                <a:gd name="T7" fmla="*/ 525 h 578"/>
                <a:gd name="T8" fmla="*/ 116 w 569"/>
                <a:gd name="T9" fmla="*/ 578 h 578"/>
                <a:gd name="T10" fmla="*/ 121 w 569"/>
                <a:gd name="T11" fmla="*/ 483 h 578"/>
                <a:gd name="T12" fmla="*/ 60 w 569"/>
                <a:gd name="T13" fmla="*/ 166 h 578"/>
              </a:gdLst>
              <a:ahLst/>
              <a:cxnLst>
                <a:cxn ang="0">
                  <a:pos x="T0" y="T1"/>
                </a:cxn>
                <a:cxn ang="0">
                  <a:pos x="T2" y="T3"/>
                </a:cxn>
                <a:cxn ang="0">
                  <a:pos x="T4" y="T5"/>
                </a:cxn>
                <a:cxn ang="0">
                  <a:pos x="T6" y="T7"/>
                </a:cxn>
                <a:cxn ang="0">
                  <a:pos x="T8" y="T9"/>
                </a:cxn>
                <a:cxn ang="0">
                  <a:pos x="T10" y="T11"/>
                </a:cxn>
                <a:cxn ang="0">
                  <a:pos x="T12" y="T13"/>
                </a:cxn>
              </a:cxnLst>
              <a:rect l="0" t="0" r="r" b="b"/>
              <a:pathLst>
                <a:path w="569" h="578">
                  <a:moveTo>
                    <a:pt x="60" y="166"/>
                  </a:moveTo>
                  <a:cubicBezTo>
                    <a:pt x="127" y="44"/>
                    <a:pt x="280" y="0"/>
                    <a:pt x="402" y="67"/>
                  </a:cubicBezTo>
                  <a:cubicBezTo>
                    <a:pt x="524" y="134"/>
                    <a:pt x="569" y="288"/>
                    <a:pt x="501" y="410"/>
                  </a:cubicBezTo>
                  <a:cubicBezTo>
                    <a:pt x="441" y="520"/>
                    <a:pt x="310" y="567"/>
                    <a:pt x="195" y="525"/>
                  </a:cubicBezTo>
                  <a:cubicBezTo>
                    <a:pt x="116" y="578"/>
                    <a:pt x="116" y="578"/>
                    <a:pt x="116" y="578"/>
                  </a:cubicBezTo>
                  <a:cubicBezTo>
                    <a:pt x="121" y="483"/>
                    <a:pt x="121" y="483"/>
                    <a:pt x="121" y="483"/>
                  </a:cubicBezTo>
                  <a:cubicBezTo>
                    <a:pt x="28" y="407"/>
                    <a:pt x="0" y="274"/>
                    <a:pt x="60" y="166"/>
                  </a:cubicBezTo>
                  <a:close/>
                </a:path>
              </a:pathLst>
            </a:custGeom>
            <a:solidFill>
              <a:srgbClr val="498B9C"/>
            </a:solidFill>
            <a:ln>
              <a:noFill/>
            </a:ln>
          </p:spPr>
          <p:txBody>
            <a:bodyPr vert="horz" wrap="square" lIns="91440" tIns="45720" rIns="91440" bIns="45720" numCol="1" anchor="t" anchorCtr="0" compatLnSpc="1"/>
            <a:lstStyle/>
            <a:p>
              <a:endParaRPr lang="zh-CN" altLang="en-US"/>
            </a:p>
          </p:txBody>
        </p:sp>
        <p:sp>
          <p:nvSpPr>
            <p:cNvPr id="22" name="Freeform 5"/>
            <p:cNvSpPr>
              <a:spLocks noChangeAspect="1"/>
            </p:cNvSpPr>
            <p:nvPr/>
          </p:nvSpPr>
          <p:spPr bwMode="auto">
            <a:xfrm rot="1260000">
              <a:off x="2283531" y="2170228"/>
              <a:ext cx="779876" cy="903486"/>
            </a:xfrm>
            <a:custGeom>
              <a:avLst/>
              <a:gdLst>
                <a:gd name="T0" fmla="*/ 0 w 505"/>
                <a:gd name="T1" fmla="*/ 252 h 586"/>
                <a:gd name="T2" fmla="*/ 252 w 505"/>
                <a:gd name="T3" fmla="*/ 0 h 586"/>
                <a:gd name="T4" fmla="*/ 505 w 505"/>
                <a:gd name="T5" fmla="*/ 252 h 586"/>
                <a:gd name="T6" fmla="*/ 292 w 505"/>
                <a:gd name="T7" fmla="*/ 501 h 586"/>
                <a:gd name="T8" fmla="*/ 248 w 505"/>
                <a:gd name="T9" fmla="*/ 586 h 586"/>
                <a:gd name="T10" fmla="*/ 206 w 505"/>
                <a:gd name="T11" fmla="*/ 500 h 586"/>
                <a:gd name="T12" fmla="*/ 0 w 505"/>
                <a:gd name="T13" fmla="*/ 252 h 586"/>
              </a:gdLst>
              <a:ahLst/>
              <a:cxnLst>
                <a:cxn ang="0">
                  <a:pos x="T0" y="T1"/>
                </a:cxn>
                <a:cxn ang="0">
                  <a:pos x="T2" y="T3"/>
                </a:cxn>
                <a:cxn ang="0">
                  <a:pos x="T4" y="T5"/>
                </a:cxn>
                <a:cxn ang="0">
                  <a:pos x="T6" y="T7"/>
                </a:cxn>
                <a:cxn ang="0">
                  <a:pos x="T8" y="T9"/>
                </a:cxn>
                <a:cxn ang="0">
                  <a:pos x="T10" y="T11"/>
                </a:cxn>
                <a:cxn ang="0">
                  <a:pos x="T12" y="T13"/>
                </a:cxn>
              </a:cxnLst>
              <a:rect l="0" t="0" r="r" b="b"/>
              <a:pathLst>
                <a:path w="505" h="586">
                  <a:moveTo>
                    <a:pt x="0" y="252"/>
                  </a:moveTo>
                  <a:cubicBezTo>
                    <a:pt x="0" y="113"/>
                    <a:pt x="113" y="0"/>
                    <a:pt x="252" y="0"/>
                  </a:cubicBezTo>
                  <a:cubicBezTo>
                    <a:pt x="392" y="0"/>
                    <a:pt x="505" y="113"/>
                    <a:pt x="505" y="252"/>
                  </a:cubicBezTo>
                  <a:cubicBezTo>
                    <a:pt x="505" y="378"/>
                    <a:pt x="412" y="482"/>
                    <a:pt x="292" y="501"/>
                  </a:cubicBezTo>
                  <a:cubicBezTo>
                    <a:pt x="248" y="586"/>
                    <a:pt x="248" y="586"/>
                    <a:pt x="248" y="586"/>
                  </a:cubicBezTo>
                  <a:cubicBezTo>
                    <a:pt x="206" y="500"/>
                    <a:pt x="206" y="500"/>
                    <a:pt x="206" y="500"/>
                  </a:cubicBezTo>
                  <a:cubicBezTo>
                    <a:pt x="89" y="478"/>
                    <a:pt x="0" y="376"/>
                    <a:pt x="0" y="252"/>
                  </a:cubicBezTo>
                  <a:close/>
                </a:path>
              </a:pathLst>
            </a:custGeom>
            <a:solidFill>
              <a:srgbClr val="498B9C"/>
            </a:solidFill>
            <a:ln>
              <a:noFill/>
            </a:ln>
          </p:spPr>
          <p:txBody>
            <a:bodyPr vert="horz" wrap="square" lIns="91440" tIns="45720" rIns="91440" bIns="45720" numCol="1" anchor="t" anchorCtr="0" compatLnSpc="1"/>
            <a:lstStyle/>
            <a:p>
              <a:endParaRPr lang="zh-CN" altLang="en-US"/>
            </a:p>
          </p:txBody>
        </p:sp>
        <p:sp>
          <p:nvSpPr>
            <p:cNvPr id="23" name="Freeform 6"/>
            <p:cNvSpPr/>
            <p:nvPr/>
          </p:nvSpPr>
          <p:spPr bwMode="auto">
            <a:xfrm rot="21060000">
              <a:off x="1329772" y="2838385"/>
              <a:ext cx="555405" cy="2381533"/>
            </a:xfrm>
            <a:custGeom>
              <a:avLst/>
              <a:gdLst>
                <a:gd name="T0" fmla="*/ 318 w 323"/>
                <a:gd name="T1" fmla="*/ 1385 h 1385"/>
                <a:gd name="T2" fmla="*/ 0 w 323"/>
                <a:gd name="T3" fmla="*/ 523 h 1385"/>
                <a:gd name="T4" fmla="*/ 5 w 323"/>
                <a:gd name="T5" fmla="*/ 522 h 1385"/>
                <a:gd name="T6" fmla="*/ 318 w 323"/>
                <a:gd name="T7" fmla="*/ 1370 h 1385"/>
                <a:gd name="T8" fmla="*/ 318 w 323"/>
                <a:gd name="T9" fmla="*/ 0 h 1385"/>
                <a:gd name="T10" fmla="*/ 323 w 323"/>
                <a:gd name="T11" fmla="*/ 0 h 1385"/>
                <a:gd name="T12" fmla="*/ 323 w 323"/>
                <a:gd name="T13" fmla="*/ 1385 h 1385"/>
                <a:gd name="T14" fmla="*/ 318 w 323"/>
                <a:gd name="T15" fmla="*/ 1385 h 1385"/>
                <a:gd name="T16" fmla="*/ 318 w 323"/>
                <a:gd name="T17" fmla="*/ 1385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3" h="1385">
                  <a:moveTo>
                    <a:pt x="318" y="1385"/>
                  </a:moveTo>
                  <a:lnTo>
                    <a:pt x="0" y="523"/>
                  </a:lnTo>
                  <a:lnTo>
                    <a:pt x="5" y="522"/>
                  </a:lnTo>
                  <a:lnTo>
                    <a:pt x="318" y="1370"/>
                  </a:lnTo>
                  <a:lnTo>
                    <a:pt x="318" y="0"/>
                  </a:lnTo>
                  <a:lnTo>
                    <a:pt x="323" y="0"/>
                  </a:lnTo>
                  <a:lnTo>
                    <a:pt x="323" y="1385"/>
                  </a:lnTo>
                  <a:lnTo>
                    <a:pt x="318" y="1385"/>
                  </a:lnTo>
                  <a:lnTo>
                    <a:pt x="318" y="1385"/>
                  </a:lnTo>
                  <a:close/>
                </a:path>
              </a:pathLst>
            </a:custGeom>
            <a:solidFill>
              <a:srgbClr val="0653A3"/>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rot="21060000">
              <a:off x="1082185" y="1622922"/>
              <a:ext cx="1060082" cy="1228101"/>
            </a:xfrm>
            <a:custGeom>
              <a:avLst/>
              <a:gdLst>
                <a:gd name="T0" fmla="*/ 0 w 505"/>
                <a:gd name="T1" fmla="*/ 252 h 586"/>
                <a:gd name="T2" fmla="*/ 252 w 505"/>
                <a:gd name="T3" fmla="*/ 0 h 586"/>
                <a:gd name="T4" fmla="*/ 505 w 505"/>
                <a:gd name="T5" fmla="*/ 252 h 586"/>
                <a:gd name="T6" fmla="*/ 292 w 505"/>
                <a:gd name="T7" fmla="*/ 501 h 586"/>
                <a:gd name="T8" fmla="*/ 248 w 505"/>
                <a:gd name="T9" fmla="*/ 586 h 586"/>
                <a:gd name="T10" fmla="*/ 206 w 505"/>
                <a:gd name="T11" fmla="*/ 500 h 586"/>
                <a:gd name="T12" fmla="*/ 0 w 505"/>
                <a:gd name="T13" fmla="*/ 252 h 586"/>
              </a:gdLst>
              <a:ahLst/>
              <a:cxnLst>
                <a:cxn ang="0">
                  <a:pos x="T0" y="T1"/>
                </a:cxn>
                <a:cxn ang="0">
                  <a:pos x="T2" y="T3"/>
                </a:cxn>
                <a:cxn ang="0">
                  <a:pos x="T4" y="T5"/>
                </a:cxn>
                <a:cxn ang="0">
                  <a:pos x="T6" y="T7"/>
                </a:cxn>
                <a:cxn ang="0">
                  <a:pos x="T8" y="T9"/>
                </a:cxn>
                <a:cxn ang="0">
                  <a:pos x="T10" y="T11"/>
                </a:cxn>
                <a:cxn ang="0">
                  <a:pos x="T12" y="T13"/>
                </a:cxn>
              </a:cxnLst>
              <a:rect l="0" t="0" r="r" b="b"/>
              <a:pathLst>
                <a:path w="505" h="586">
                  <a:moveTo>
                    <a:pt x="0" y="252"/>
                  </a:moveTo>
                  <a:cubicBezTo>
                    <a:pt x="0" y="113"/>
                    <a:pt x="113" y="0"/>
                    <a:pt x="252" y="0"/>
                  </a:cubicBezTo>
                  <a:cubicBezTo>
                    <a:pt x="392" y="0"/>
                    <a:pt x="505" y="113"/>
                    <a:pt x="505" y="252"/>
                  </a:cubicBezTo>
                  <a:cubicBezTo>
                    <a:pt x="505" y="378"/>
                    <a:pt x="412" y="482"/>
                    <a:pt x="292" y="501"/>
                  </a:cubicBezTo>
                  <a:cubicBezTo>
                    <a:pt x="248" y="586"/>
                    <a:pt x="248" y="586"/>
                    <a:pt x="248" y="586"/>
                  </a:cubicBezTo>
                  <a:cubicBezTo>
                    <a:pt x="206" y="500"/>
                    <a:pt x="206" y="500"/>
                    <a:pt x="206" y="500"/>
                  </a:cubicBezTo>
                  <a:cubicBezTo>
                    <a:pt x="89" y="478"/>
                    <a:pt x="0" y="376"/>
                    <a:pt x="0" y="252"/>
                  </a:cubicBezTo>
                  <a:close/>
                </a:path>
              </a:pathLst>
            </a:custGeom>
            <a:solidFill>
              <a:srgbClr val="498B9C"/>
            </a:solidFill>
            <a:ln>
              <a:noFill/>
            </a:ln>
          </p:spPr>
          <p:txBody>
            <a:bodyPr vert="horz" wrap="square" lIns="91440" tIns="45720" rIns="91440" bIns="45720" numCol="1" anchor="t" anchorCtr="0" compatLnSpc="1"/>
            <a:lstStyle/>
            <a:p>
              <a:endParaRPr lang="zh-CN" altLang="en-US"/>
            </a:p>
          </p:txBody>
        </p:sp>
        <p:sp>
          <p:nvSpPr>
            <p:cNvPr id="25" name="Freeform 10"/>
            <p:cNvSpPr>
              <a:spLocks noChangeAspect="1"/>
            </p:cNvSpPr>
            <p:nvPr/>
          </p:nvSpPr>
          <p:spPr bwMode="auto">
            <a:xfrm rot="21060000">
              <a:off x="342037" y="2736352"/>
              <a:ext cx="1112378" cy="1128498"/>
            </a:xfrm>
            <a:custGeom>
              <a:avLst/>
              <a:gdLst>
                <a:gd name="T0" fmla="*/ 509 w 569"/>
                <a:gd name="T1" fmla="*/ 166 h 578"/>
                <a:gd name="T2" fmla="*/ 166 w 569"/>
                <a:gd name="T3" fmla="*/ 67 h 578"/>
                <a:gd name="T4" fmla="*/ 67 w 569"/>
                <a:gd name="T5" fmla="*/ 410 h 578"/>
                <a:gd name="T6" fmla="*/ 373 w 569"/>
                <a:gd name="T7" fmla="*/ 525 h 578"/>
                <a:gd name="T8" fmla="*/ 452 w 569"/>
                <a:gd name="T9" fmla="*/ 578 h 578"/>
                <a:gd name="T10" fmla="*/ 448 w 569"/>
                <a:gd name="T11" fmla="*/ 483 h 578"/>
                <a:gd name="T12" fmla="*/ 509 w 569"/>
                <a:gd name="T13" fmla="*/ 166 h 578"/>
              </a:gdLst>
              <a:ahLst/>
              <a:cxnLst>
                <a:cxn ang="0">
                  <a:pos x="T0" y="T1"/>
                </a:cxn>
                <a:cxn ang="0">
                  <a:pos x="T2" y="T3"/>
                </a:cxn>
                <a:cxn ang="0">
                  <a:pos x="T4" y="T5"/>
                </a:cxn>
                <a:cxn ang="0">
                  <a:pos x="T6" y="T7"/>
                </a:cxn>
                <a:cxn ang="0">
                  <a:pos x="T8" y="T9"/>
                </a:cxn>
                <a:cxn ang="0">
                  <a:pos x="T10" y="T11"/>
                </a:cxn>
                <a:cxn ang="0">
                  <a:pos x="T12" y="T13"/>
                </a:cxn>
              </a:cxnLst>
              <a:rect l="0" t="0" r="r" b="b"/>
              <a:pathLst>
                <a:path w="569" h="578">
                  <a:moveTo>
                    <a:pt x="509" y="166"/>
                  </a:moveTo>
                  <a:cubicBezTo>
                    <a:pt x="442" y="44"/>
                    <a:pt x="288" y="0"/>
                    <a:pt x="166" y="67"/>
                  </a:cubicBezTo>
                  <a:cubicBezTo>
                    <a:pt x="44" y="134"/>
                    <a:pt x="0" y="288"/>
                    <a:pt x="67" y="410"/>
                  </a:cubicBezTo>
                  <a:cubicBezTo>
                    <a:pt x="128" y="520"/>
                    <a:pt x="259" y="567"/>
                    <a:pt x="373" y="525"/>
                  </a:cubicBezTo>
                  <a:cubicBezTo>
                    <a:pt x="452" y="578"/>
                    <a:pt x="452" y="578"/>
                    <a:pt x="452" y="578"/>
                  </a:cubicBezTo>
                  <a:cubicBezTo>
                    <a:pt x="448" y="483"/>
                    <a:pt x="448" y="483"/>
                    <a:pt x="448" y="483"/>
                  </a:cubicBezTo>
                  <a:cubicBezTo>
                    <a:pt x="540" y="407"/>
                    <a:pt x="569" y="274"/>
                    <a:pt x="509" y="166"/>
                  </a:cubicBezTo>
                  <a:close/>
                </a:path>
              </a:pathLst>
            </a:custGeom>
            <a:solidFill>
              <a:srgbClr val="498B9C"/>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rot="21060000">
              <a:off x="1076777" y="1624874"/>
              <a:ext cx="1052346" cy="1219139"/>
            </a:xfrm>
            <a:custGeom>
              <a:avLst/>
              <a:gdLst>
                <a:gd name="T0" fmla="*/ 0 w 505"/>
                <a:gd name="T1" fmla="*/ 252 h 586"/>
                <a:gd name="T2" fmla="*/ 252 w 505"/>
                <a:gd name="T3" fmla="*/ 0 h 586"/>
                <a:gd name="T4" fmla="*/ 505 w 505"/>
                <a:gd name="T5" fmla="*/ 252 h 586"/>
                <a:gd name="T6" fmla="*/ 292 w 505"/>
                <a:gd name="T7" fmla="*/ 501 h 586"/>
                <a:gd name="T8" fmla="*/ 248 w 505"/>
                <a:gd name="T9" fmla="*/ 586 h 586"/>
                <a:gd name="T10" fmla="*/ 206 w 505"/>
                <a:gd name="T11" fmla="*/ 500 h 586"/>
                <a:gd name="T12" fmla="*/ 0 w 505"/>
                <a:gd name="T13" fmla="*/ 252 h 586"/>
              </a:gdLst>
              <a:ahLst/>
              <a:cxnLst>
                <a:cxn ang="0">
                  <a:pos x="T0" y="T1"/>
                </a:cxn>
                <a:cxn ang="0">
                  <a:pos x="T2" y="T3"/>
                </a:cxn>
                <a:cxn ang="0">
                  <a:pos x="T4" y="T5"/>
                </a:cxn>
                <a:cxn ang="0">
                  <a:pos x="T6" y="T7"/>
                </a:cxn>
                <a:cxn ang="0">
                  <a:pos x="T8" y="T9"/>
                </a:cxn>
                <a:cxn ang="0">
                  <a:pos x="T10" y="T11"/>
                </a:cxn>
                <a:cxn ang="0">
                  <a:pos x="T12" y="T13"/>
                </a:cxn>
              </a:cxnLst>
              <a:rect l="0" t="0" r="r" b="b"/>
              <a:pathLst>
                <a:path w="505" h="586">
                  <a:moveTo>
                    <a:pt x="0" y="252"/>
                  </a:moveTo>
                  <a:cubicBezTo>
                    <a:pt x="0" y="113"/>
                    <a:pt x="113" y="0"/>
                    <a:pt x="252" y="0"/>
                  </a:cubicBezTo>
                  <a:cubicBezTo>
                    <a:pt x="392" y="0"/>
                    <a:pt x="505" y="113"/>
                    <a:pt x="505" y="252"/>
                  </a:cubicBezTo>
                  <a:cubicBezTo>
                    <a:pt x="505" y="378"/>
                    <a:pt x="412" y="482"/>
                    <a:pt x="292" y="501"/>
                  </a:cubicBezTo>
                  <a:cubicBezTo>
                    <a:pt x="248" y="586"/>
                    <a:pt x="248" y="586"/>
                    <a:pt x="248" y="586"/>
                  </a:cubicBezTo>
                  <a:cubicBezTo>
                    <a:pt x="206" y="500"/>
                    <a:pt x="206" y="500"/>
                    <a:pt x="206" y="500"/>
                  </a:cubicBezTo>
                  <a:cubicBezTo>
                    <a:pt x="89" y="478"/>
                    <a:pt x="0" y="376"/>
                    <a:pt x="0" y="252"/>
                  </a:cubicBezTo>
                  <a:close/>
                </a:path>
              </a:pathLst>
            </a:custGeom>
            <a:solidFill>
              <a:srgbClr val="0653A3"/>
            </a:solidFill>
            <a:ln>
              <a:noFill/>
            </a:ln>
          </p:spPr>
          <p:txBody>
            <a:bodyPr vert="horz" wrap="square" lIns="91440" tIns="45720" rIns="91440" bIns="45720" numCol="1" anchor="t" anchorCtr="0" compatLnSpc="1"/>
            <a:lstStyle/>
            <a:p>
              <a:endParaRPr lang="zh-CN" altLang="en-US"/>
            </a:p>
          </p:txBody>
        </p:sp>
        <p:sp>
          <p:nvSpPr>
            <p:cNvPr id="27" name="Freeform 10"/>
            <p:cNvSpPr>
              <a:spLocks noChangeAspect="1"/>
            </p:cNvSpPr>
            <p:nvPr/>
          </p:nvSpPr>
          <p:spPr bwMode="auto">
            <a:xfrm rot="21060000">
              <a:off x="344981" y="2743601"/>
              <a:ext cx="1091827" cy="1107649"/>
            </a:xfrm>
            <a:custGeom>
              <a:avLst/>
              <a:gdLst>
                <a:gd name="T0" fmla="*/ 509 w 569"/>
                <a:gd name="T1" fmla="*/ 166 h 578"/>
                <a:gd name="T2" fmla="*/ 166 w 569"/>
                <a:gd name="T3" fmla="*/ 67 h 578"/>
                <a:gd name="T4" fmla="*/ 67 w 569"/>
                <a:gd name="T5" fmla="*/ 410 h 578"/>
                <a:gd name="T6" fmla="*/ 373 w 569"/>
                <a:gd name="T7" fmla="*/ 525 h 578"/>
                <a:gd name="T8" fmla="*/ 452 w 569"/>
                <a:gd name="T9" fmla="*/ 578 h 578"/>
                <a:gd name="T10" fmla="*/ 448 w 569"/>
                <a:gd name="T11" fmla="*/ 483 h 578"/>
                <a:gd name="T12" fmla="*/ 509 w 569"/>
                <a:gd name="T13" fmla="*/ 166 h 578"/>
              </a:gdLst>
              <a:ahLst/>
              <a:cxnLst>
                <a:cxn ang="0">
                  <a:pos x="T0" y="T1"/>
                </a:cxn>
                <a:cxn ang="0">
                  <a:pos x="T2" y="T3"/>
                </a:cxn>
                <a:cxn ang="0">
                  <a:pos x="T4" y="T5"/>
                </a:cxn>
                <a:cxn ang="0">
                  <a:pos x="T6" y="T7"/>
                </a:cxn>
                <a:cxn ang="0">
                  <a:pos x="T8" y="T9"/>
                </a:cxn>
                <a:cxn ang="0">
                  <a:pos x="T10" y="T11"/>
                </a:cxn>
                <a:cxn ang="0">
                  <a:pos x="T12" y="T13"/>
                </a:cxn>
              </a:cxnLst>
              <a:rect l="0" t="0" r="r" b="b"/>
              <a:pathLst>
                <a:path w="569" h="578">
                  <a:moveTo>
                    <a:pt x="509" y="166"/>
                  </a:moveTo>
                  <a:cubicBezTo>
                    <a:pt x="442" y="44"/>
                    <a:pt x="288" y="0"/>
                    <a:pt x="166" y="67"/>
                  </a:cubicBezTo>
                  <a:cubicBezTo>
                    <a:pt x="44" y="134"/>
                    <a:pt x="0" y="288"/>
                    <a:pt x="67" y="410"/>
                  </a:cubicBezTo>
                  <a:cubicBezTo>
                    <a:pt x="128" y="520"/>
                    <a:pt x="259" y="567"/>
                    <a:pt x="373" y="525"/>
                  </a:cubicBezTo>
                  <a:cubicBezTo>
                    <a:pt x="452" y="578"/>
                    <a:pt x="452" y="578"/>
                    <a:pt x="452" y="578"/>
                  </a:cubicBezTo>
                  <a:cubicBezTo>
                    <a:pt x="448" y="483"/>
                    <a:pt x="448" y="483"/>
                    <a:pt x="448" y="483"/>
                  </a:cubicBezTo>
                  <a:cubicBezTo>
                    <a:pt x="540" y="407"/>
                    <a:pt x="569" y="274"/>
                    <a:pt x="509" y="166"/>
                  </a:cubicBezTo>
                  <a:close/>
                </a:path>
              </a:pathLst>
            </a:custGeom>
            <a:solidFill>
              <a:srgbClr val="0653A3"/>
            </a:solidFill>
            <a:ln>
              <a:noFill/>
            </a:ln>
          </p:spPr>
          <p:txBody>
            <a:bodyPr vert="horz" wrap="square" lIns="91440" tIns="45720" rIns="91440" bIns="45720" numCol="1" anchor="t" anchorCtr="0" compatLnSpc="1"/>
            <a:lstStyle/>
            <a:p>
              <a:endParaRPr lang="zh-CN" altLang="en-US"/>
            </a:p>
          </p:txBody>
        </p:sp>
        <p:grpSp>
          <p:nvGrpSpPr>
            <p:cNvPr id="28" name="组合 27"/>
            <p:cNvGrpSpPr/>
            <p:nvPr/>
          </p:nvGrpSpPr>
          <p:grpSpPr>
            <a:xfrm>
              <a:off x="1167829" y="4873896"/>
              <a:ext cx="925101" cy="1318870"/>
              <a:chOff x="5507861" y="4977810"/>
              <a:chExt cx="925101" cy="1318870"/>
            </a:xfrm>
          </p:grpSpPr>
          <p:sp>
            <p:nvSpPr>
              <p:cNvPr id="39" name="Oval 8"/>
              <p:cNvSpPr>
                <a:spLocks noChangeArrowheads="1"/>
              </p:cNvSpPr>
              <p:nvPr/>
            </p:nvSpPr>
            <p:spPr bwMode="auto">
              <a:xfrm>
                <a:off x="5727959" y="4977810"/>
                <a:ext cx="228697" cy="226976"/>
              </a:xfrm>
              <a:prstGeom prst="ellipse">
                <a:avLst/>
              </a:prstGeom>
              <a:solidFill>
                <a:srgbClr val="FF9300"/>
              </a:solidFill>
              <a:ln>
                <a:noFill/>
              </a:ln>
            </p:spPr>
            <p:txBody>
              <a:bodyPr vert="horz" wrap="square" lIns="91440" tIns="45720" rIns="91440" bIns="45720" numCol="1" anchor="t" anchorCtr="0" compatLnSpc="1"/>
              <a:lstStyle/>
              <a:p>
                <a:endParaRPr lang="zh-CN" altLang="en-US"/>
              </a:p>
            </p:txBody>
          </p:sp>
          <p:sp>
            <p:nvSpPr>
              <p:cNvPr id="40" name="Freeform 9"/>
              <p:cNvSpPr/>
              <p:nvPr/>
            </p:nvSpPr>
            <p:spPr bwMode="auto">
              <a:xfrm>
                <a:off x="5507861" y="5230579"/>
                <a:ext cx="925101" cy="1066101"/>
              </a:xfrm>
              <a:custGeom>
                <a:avLst/>
                <a:gdLst>
                  <a:gd name="T0" fmla="*/ 437 w 444"/>
                  <a:gd name="T1" fmla="*/ 25 h 512"/>
                  <a:gd name="T2" fmla="*/ 401 w 444"/>
                  <a:gd name="T3" fmla="*/ 16 h 512"/>
                  <a:gd name="T4" fmla="*/ 326 w 444"/>
                  <a:gd name="T5" fmla="*/ 62 h 512"/>
                  <a:gd name="T6" fmla="*/ 239 w 444"/>
                  <a:gd name="T7" fmla="*/ 4 h 512"/>
                  <a:gd name="T8" fmla="*/ 230 w 444"/>
                  <a:gd name="T9" fmla="*/ 1 h 512"/>
                  <a:gd name="T10" fmla="*/ 230 w 444"/>
                  <a:gd name="T11" fmla="*/ 0 h 512"/>
                  <a:gd name="T12" fmla="*/ 224 w 444"/>
                  <a:gd name="T13" fmla="*/ 0 h 512"/>
                  <a:gd name="T14" fmla="*/ 224 w 444"/>
                  <a:gd name="T15" fmla="*/ 0 h 512"/>
                  <a:gd name="T16" fmla="*/ 94 w 444"/>
                  <a:gd name="T17" fmla="*/ 0 h 512"/>
                  <a:gd name="T18" fmla="*/ 94 w 444"/>
                  <a:gd name="T19" fmla="*/ 0 h 512"/>
                  <a:gd name="T20" fmla="*/ 89 w 444"/>
                  <a:gd name="T21" fmla="*/ 0 h 512"/>
                  <a:gd name="T22" fmla="*/ 89 w 444"/>
                  <a:gd name="T23" fmla="*/ 0 h 512"/>
                  <a:gd name="T24" fmla="*/ 72 w 444"/>
                  <a:gd name="T25" fmla="*/ 11 h 512"/>
                  <a:gd name="T26" fmla="*/ 5 w 444"/>
                  <a:gd name="T27" fmla="*/ 109 h 512"/>
                  <a:gd name="T28" fmla="*/ 1 w 444"/>
                  <a:gd name="T29" fmla="*/ 124 h 512"/>
                  <a:gd name="T30" fmla="*/ 4 w 444"/>
                  <a:gd name="T31" fmla="*/ 139 h 512"/>
                  <a:gd name="T32" fmla="*/ 55 w 444"/>
                  <a:gd name="T33" fmla="*/ 229 h 512"/>
                  <a:gd name="T34" fmla="*/ 91 w 444"/>
                  <a:gd name="T35" fmla="*/ 238 h 512"/>
                  <a:gd name="T36" fmla="*/ 100 w 444"/>
                  <a:gd name="T37" fmla="*/ 203 h 512"/>
                  <a:gd name="T38" fmla="*/ 56 w 444"/>
                  <a:gd name="T39" fmla="*/ 126 h 512"/>
                  <a:gd name="T40" fmla="*/ 89 w 444"/>
                  <a:gd name="T41" fmla="*/ 78 h 512"/>
                  <a:gd name="T42" fmla="*/ 89 w 444"/>
                  <a:gd name="T43" fmla="*/ 149 h 512"/>
                  <a:gd name="T44" fmla="*/ 114 w 444"/>
                  <a:gd name="T45" fmla="*/ 192 h 512"/>
                  <a:gd name="T46" fmla="*/ 97 w 444"/>
                  <a:gd name="T47" fmla="*/ 253 h 512"/>
                  <a:gd name="T48" fmla="*/ 89 w 444"/>
                  <a:gd name="T49" fmla="*/ 256 h 512"/>
                  <a:gd name="T50" fmla="*/ 89 w 444"/>
                  <a:gd name="T51" fmla="*/ 268 h 512"/>
                  <a:gd name="T52" fmla="*/ 89 w 444"/>
                  <a:gd name="T53" fmla="*/ 275 h 512"/>
                  <a:gd name="T54" fmla="*/ 89 w 444"/>
                  <a:gd name="T55" fmla="*/ 485 h 512"/>
                  <a:gd name="T56" fmla="*/ 116 w 444"/>
                  <a:gd name="T57" fmla="*/ 512 h 512"/>
                  <a:gd name="T58" fmla="*/ 143 w 444"/>
                  <a:gd name="T59" fmla="*/ 485 h 512"/>
                  <a:gd name="T60" fmla="*/ 143 w 444"/>
                  <a:gd name="T61" fmla="*/ 275 h 512"/>
                  <a:gd name="T62" fmla="*/ 159 w 444"/>
                  <a:gd name="T63" fmla="*/ 259 h 512"/>
                  <a:gd name="T64" fmla="*/ 177 w 444"/>
                  <a:gd name="T65" fmla="*/ 275 h 512"/>
                  <a:gd name="T66" fmla="*/ 177 w 444"/>
                  <a:gd name="T67" fmla="*/ 485 h 512"/>
                  <a:gd name="T68" fmla="*/ 203 w 444"/>
                  <a:gd name="T69" fmla="*/ 512 h 512"/>
                  <a:gd name="T70" fmla="*/ 230 w 444"/>
                  <a:gd name="T71" fmla="*/ 485 h 512"/>
                  <a:gd name="T72" fmla="*/ 230 w 444"/>
                  <a:gd name="T73" fmla="*/ 275 h 512"/>
                  <a:gd name="T74" fmla="*/ 230 w 444"/>
                  <a:gd name="T75" fmla="*/ 268 h 512"/>
                  <a:gd name="T76" fmla="*/ 230 w 444"/>
                  <a:gd name="T77" fmla="*/ 60 h 512"/>
                  <a:gd name="T78" fmla="*/ 309 w 444"/>
                  <a:gd name="T79" fmla="*/ 113 h 512"/>
                  <a:gd name="T80" fmla="*/ 325 w 444"/>
                  <a:gd name="T81" fmla="*/ 117 h 512"/>
                  <a:gd name="T82" fmla="*/ 339 w 444"/>
                  <a:gd name="T83" fmla="*/ 114 h 512"/>
                  <a:gd name="T84" fmla="*/ 428 w 444"/>
                  <a:gd name="T85" fmla="*/ 61 h 512"/>
                  <a:gd name="T86" fmla="*/ 437 w 444"/>
                  <a:gd name="T87" fmla="*/ 2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44" h="512">
                    <a:moveTo>
                      <a:pt x="437" y="25"/>
                    </a:moveTo>
                    <a:cubicBezTo>
                      <a:pt x="430" y="13"/>
                      <a:pt x="414" y="9"/>
                      <a:pt x="401" y="16"/>
                    </a:cubicBezTo>
                    <a:cubicBezTo>
                      <a:pt x="326" y="62"/>
                      <a:pt x="326" y="62"/>
                      <a:pt x="326" y="62"/>
                    </a:cubicBezTo>
                    <a:cubicBezTo>
                      <a:pt x="239" y="4"/>
                      <a:pt x="239" y="4"/>
                      <a:pt x="239" y="4"/>
                    </a:cubicBezTo>
                    <a:cubicBezTo>
                      <a:pt x="236" y="2"/>
                      <a:pt x="233" y="1"/>
                      <a:pt x="230" y="1"/>
                    </a:cubicBezTo>
                    <a:cubicBezTo>
                      <a:pt x="230" y="0"/>
                      <a:pt x="230" y="0"/>
                      <a:pt x="230" y="0"/>
                    </a:cubicBezTo>
                    <a:cubicBezTo>
                      <a:pt x="224" y="0"/>
                      <a:pt x="224" y="0"/>
                      <a:pt x="224" y="0"/>
                    </a:cubicBezTo>
                    <a:cubicBezTo>
                      <a:pt x="224" y="0"/>
                      <a:pt x="224" y="0"/>
                      <a:pt x="224" y="0"/>
                    </a:cubicBezTo>
                    <a:cubicBezTo>
                      <a:pt x="94" y="0"/>
                      <a:pt x="94" y="0"/>
                      <a:pt x="94" y="0"/>
                    </a:cubicBezTo>
                    <a:cubicBezTo>
                      <a:pt x="94" y="0"/>
                      <a:pt x="94" y="0"/>
                      <a:pt x="94" y="0"/>
                    </a:cubicBezTo>
                    <a:cubicBezTo>
                      <a:pt x="89" y="0"/>
                      <a:pt x="89" y="0"/>
                      <a:pt x="89" y="0"/>
                    </a:cubicBezTo>
                    <a:cubicBezTo>
                      <a:pt x="89" y="0"/>
                      <a:pt x="89" y="0"/>
                      <a:pt x="89" y="0"/>
                    </a:cubicBezTo>
                    <a:cubicBezTo>
                      <a:pt x="83" y="1"/>
                      <a:pt x="77" y="5"/>
                      <a:pt x="72" y="11"/>
                    </a:cubicBezTo>
                    <a:cubicBezTo>
                      <a:pt x="5" y="109"/>
                      <a:pt x="5" y="109"/>
                      <a:pt x="5" y="109"/>
                    </a:cubicBezTo>
                    <a:cubicBezTo>
                      <a:pt x="2" y="114"/>
                      <a:pt x="1" y="119"/>
                      <a:pt x="1" y="124"/>
                    </a:cubicBezTo>
                    <a:cubicBezTo>
                      <a:pt x="0" y="129"/>
                      <a:pt x="1" y="134"/>
                      <a:pt x="4" y="139"/>
                    </a:cubicBezTo>
                    <a:cubicBezTo>
                      <a:pt x="55" y="229"/>
                      <a:pt x="55" y="229"/>
                      <a:pt x="55" y="229"/>
                    </a:cubicBezTo>
                    <a:cubicBezTo>
                      <a:pt x="62" y="241"/>
                      <a:pt x="78" y="245"/>
                      <a:pt x="91" y="238"/>
                    </a:cubicBezTo>
                    <a:cubicBezTo>
                      <a:pt x="103" y="231"/>
                      <a:pt x="107" y="215"/>
                      <a:pt x="100" y="203"/>
                    </a:cubicBezTo>
                    <a:cubicBezTo>
                      <a:pt x="56" y="126"/>
                      <a:pt x="56" y="126"/>
                      <a:pt x="56" y="126"/>
                    </a:cubicBezTo>
                    <a:cubicBezTo>
                      <a:pt x="89" y="78"/>
                      <a:pt x="89" y="78"/>
                      <a:pt x="89" y="78"/>
                    </a:cubicBezTo>
                    <a:cubicBezTo>
                      <a:pt x="89" y="149"/>
                      <a:pt x="89" y="149"/>
                      <a:pt x="89" y="149"/>
                    </a:cubicBezTo>
                    <a:cubicBezTo>
                      <a:pt x="114" y="192"/>
                      <a:pt x="114" y="192"/>
                      <a:pt x="114" y="192"/>
                    </a:cubicBezTo>
                    <a:cubicBezTo>
                      <a:pt x="126" y="213"/>
                      <a:pt x="119" y="241"/>
                      <a:pt x="97" y="253"/>
                    </a:cubicBezTo>
                    <a:cubicBezTo>
                      <a:pt x="95" y="254"/>
                      <a:pt x="92" y="255"/>
                      <a:pt x="89" y="256"/>
                    </a:cubicBezTo>
                    <a:cubicBezTo>
                      <a:pt x="89" y="268"/>
                      <a:pt x="89" y="268"/>
                      <a:pt x="89" y="268"/>
                    </a:cubicBezTo>
                    <a:cubicBezTo>
                      <a:pt x="89" y="275"/>
                      <a:pt x="89" y="275"/>
                      <a:pt x="89" y="275"/>
                    </a:cubicBezTo>
                    <a:cubicBezTo>
                      <a:pt x="89" y="485"/>
                      <a:pt x="89" y="485"/>
                      <a:pt x="89" y="485"/>
                    </a:cubicBezTo>
                    <a:cubicBezTo>
                      <a:pt x="89" y="500"/>
                      <a:pt x="101" y="512"/>
                      <a:pt x="116" y="512"/>
                    </a:cubicBezTo>
                    <a:cubicBezTo>
                      <a:pt x="131" y="512"/>
                      <a:pt x="143" y="500"/>
                      <a:pt x="143" y="485"/>
                    </a:cubicBezTo>
                    <a:cubicBezTo>
                      <a:pt x="143" y="275"/>
                      <a:pt x="143" y="275"/>
                      <a:pt x="143" y="275"/>
                    </a:cubicBezTo>
                    <a:cubicBezTo>
                      <a:pt x="143" y="266"/>
                      <a:pt x="150" y="259"/>
                      <a:pt x="159" y="259"/>
                    </a:cubicBezTo>
                    <a:cubicBezTo>
                      <a:pt x="168" y="259"/>
                      <a:pt x="177" y="266"/>
                      <a:pt x="177" y="275"/>
                    </a:cubicBezTo>
                    <a:cubicBezTo>
                      <a:pt x="177" y="485"/>
                      <a:pt x="177" y="485"/>
                      <a:pt x="177" y="485"/>
                    </a:cubicBezTo>
                    <a:cubicBezTo>
                      <a:pt x="177" y="500"/>
                      <a:pt x="188" y="512"/>
                      <a:pt x="203" y="512"/>
                    </a:cubicBezTo>
                    <a:cubicBezTo>
                      <a:pt x="218" y="512"/>
                      <a:pt x="230" y="500"/>
                      <a:pt x="230" y="485"/>
                    </a:cubicBezTo>
                    <a:cubicBezTo>
                      <a:pt x="230" y="275"/>
                      <a:pt x="230" y="275"/>
                      <a:pt x="230" y="275"/>
                    </a:cubicBezTo>
                    <a:cubicBezTo>
                      <a:pt x="230" y="268"/>
                      <a:pt x="230" y="268"/>
                      <a:pt x="230" y="268"/>
                    </a:cubicBezTo>
                    <a:cubicBezTo>
                      <a:pt x="230" y="60"/>
                      <a:pt x="230" y="60"/>
                      <a:pt x="230" y="60"/>
                    </a:cubicBezTo>
                    <a:cubicBezTo>
                      <a:pt x="309" y="113"/>
                      <a:pt x="309" y="113"/>
                      <a:pt x="309" y="113"/>
                    </a:cubicBezTo>
                    <a:cubicBezTo>
                      <a:pt x="314" y="116"/>
                      <a:pt x="319" y="117"/>
                      <a:pt x="325" y="117"/>
                    </a:cubicBezTo>
                    <a:cubicBezTo>
                      <a:pt x="330" y="117"/>
                      <a:pt x="335" y="116"/>
                      <a:pt x="339" y="114"/>
                    </a:cubicBezTo>
                    <a:cubicBezTo>
                      <a:pt x="428" y="61"/>
                      <a:pt x="428" y="61"/>
                      <a:pt x="428" y="61"/>
                    </a:cubicBezTo>
                    <a:cubicBezTo>
                      <a:pt x="440" y="53"/>
                      <a:pt x="444" y="37"/>
                      <a:pt x="437" y="25"/>
                    </a:cubicBezTo>
                    <a:close/>
                  </a:path>
                </a:pathLst>
              </a:custGeom>
              <a:solidFill>
                <a:srgbClr val="FF9300"/>
              </a:solidFill>
              <a:ln>
                <a:noFill/>
              </a:ln>
            </p:spPr>
            <p:txBody>
              <a:bodyPr vert="horz" wrap="square" lIns="91440" tIns="45720" rIns="91440" bIns="45720" numCol="1" anchor="t" anchorCtr="0" compatLnSpc="1"/>
              <a:lstStyle/>
              <a:p>
                <a:endParaRPr lang="zh-CN" altLang="en-US"/>
              </a:p>
            </p:txBody>
          </p:sp>
        </p:grpSp>
        <p:cxnSp>
          <p:nvCxnSpPr>
            <p:cNvPr id="29" name="直接连接符 28"/>
            <p:cNvCxnSpPr/>
            <p:nvPr/>
          </p:nvCxnSpPr>
          <p:spPr>
            <a:xfrm flipV="1">
              <a:off x="2065456" y="2999415"/>
              <a:ext cx="452754" cy="2155618"/>
            </a:xfrm>
            <a:prstGeom prst="line">
              <a:avLst/>
            </a:prstGeom>
            <a:ln>
              <a:solidFill>
                <a:srgbClr val="0653A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2065684" y="4343901"/>
              <a:ext cx="389938" cy="818870"/>
            </a:xfrm>
            <a:prstGeom prst="line">
              <a:avLst/>
            </a:prstGeom>
            <a:ln>
              <a:solidFill>
                <a:srgbClr val="498B9C"/>
              </a:solidFill>
            </a:ln>
          </p:spPr>
          <p:style>
            <a:lnRef idx="1">
              <a:schemeClr val="accent1"/>
            </a:lnRef>
            <a:fillRef idx="0">
              <a:schemeClr val="accent1"/>
            </a:fillRef>
            <a:effectRef idx="0">
              <a:schemeClr val="accent1"/>
            </a:effectRef>
            <a:fontRef idx="minor">
              <a:schemeClr val="tx1"/>
            </a:fontRef>
          </p:style>
        </p:cxnSp>
        <p:sp>
          <p:nvSpPr>
            <p:cNvPr id="33" name="Freeform 11"/>
            <p:cNvSpPr>
              <a:spLocks noChangeAspect="1"/>
            </p:cNvSpPr>
            <p:nvPr/>
          </p:nvSpPr>
          <p:spPr bwMode="auto">
            <a:xfrm rot="21240000">
              <a:off x="2176235" y="3368453"/>
              <a:ext cx="974845" cy="990407"/>
            </a:xfrm>
            <a:custGeom>
              <a:avLst/>
              <a:gdLst>
                <a:gd name="T0" fmla="*/ 60 w 569"/>
                <a:gd name="T1" fmla="*/ 166 h 578"/>
                <a:gd name="T2" fmla="*/ 402 w 569"/>
                <a:gd name="T3" fmla="*/ 67 h 578"/>
                <a:gd name="T4" fmla="*/ 501 w 569"/>
                <a:gd name="T5" fmla="*/ 410 h 578"/>
                <a:gd name="T6" fmla="*/ 195 w 569"/>
                <a:gd name="T7" fmla="*/ 525 h 578"/>
                <a:gd name="T8" fmla="*/ 116 w 569"/>
                <a:gd name="T9" fmla="*/ 578 h 578"/>
                <a:gd name="T10" fmla="*/ 121 w 569"/>
                <a:gd name="T11" fmla="*/ 483 h 578"/>
                <a:gd name="T12" fmla="*/ 60 w 569"/>
                <a:gd name="T13" fmla="*/ 166 h 578"/>
              </a:gdLst>
              <a:ahLst/>
              <a:cxnLst>
                <a:cxn ang="0">
                  <a:pos x="T0" y="T1"/>
                </a:cxn>
                <a:cxn ang="0">
                  <a:pos x="T2" y="T3"/>
                </a:cxn>
                <a:cxn ang="0">
                  <a:pos x="T4" y="T5"/>
                </a:cxn>
                <a:cxn ang="0">
                  <a:pos x="T6" y="T7"/>
                </a:cxn>
                <a:cxn ang="0">
                  <a:pos x="T8" y="T9"/>
                </a:cxn>
                <a:cxn ang="0">
                  <a:pos x="T10" y="T11"/>
                </a:cxn>
                <a:cxn ang="0">
                  <a:pos x="T12" y="T13"/>
                </a:cxn>
              </a:cxnLst>
              <a:rect l="0" t="0" r="r" b="b"/>
              <a:pathLst>
                <a:path w="569" h="578">
                  <a:moveTo>
                    <a:pt x="60" y="166"/>
                  </a:moveTo>
                  <a:cubicBezTo>
                    <a:pt x="127" y="44"/>
                    <a:pt x="280" y="0"/>
                    <a:pt x="402" y="67"/>
                  </a:cubicBezTo>
                  <a:cubicBezTo>
                    <a:pt x="524" y="134"/>
                    <a:pt x="569" y="288"/>
                    <a:pt x="501" y="410"/>
                  </a:cubicBezTo>
                  <a:cubicBezTo>
                    <a:pt x="441" y="520"/>
                    <a:pt x="310" y="567"/>
                    <a:pt x="195" y="525"/>
                  </a:cubicBezTo>
                  <a:cubicBezTo>
                    <a:pt x="116" y="578"/>
                    <a:pt x="116" y="578"/>
                    <a:pt x="116" y="578"/>
                  </a:cubicBezTo>
                  <a:cubicBezTo>
                    <a:pt x="121" y="483"/>
                    <a:pt x="121" y="483"/>
                    <a:pt x="121" y="483"/>
                  </a:cubicBezTo>
                  <a:cubicBezTo>
                    <a:pt x="28" y="407"/>
                    <a:pt x="0" y="274"/>
                    <a:pt x="60" y="166"/>
                  </a:cubicBezTo>
                  <a:close/>
                </a:path>
              </a:pathLst>
            </a:custGeom>
            <a:solidFill>
              <a:srgbClr val="0653A3"/>
            </a:solidFill>
            <a:ln>
              <a:noFill/>
            </a:ln>
          </p:spPr>
          <p:txBody>
            <a:bodyPr vert="horz" wrap="square" lIns="91440" tIns="45720" rIns="91440" bIns="45720" numCol="1" anchor="t" anchorCtr="0" compatLnSpc="1"/>
            <a:lstStyle/>
            <a:p>
              <a:endParaRPr lang="zh-CN" altLang="en-US"/>
            </a:p>
          </p:txBody>
        </p:sp>
        <p:sp>
          <p:nvSpPr>
            <p:cNvPr id="34" name="Freeform 5"/>
            <p:cNvSpPr>
              <a:spLocks noChangeAspect="1"/>
            </p:cNvSpPr>
            <p:nvPr/>
          </p:nvSpPr>
          <p:spPr bwMode="auto">
            <a:xfrm rot="1200000">
              <a:off x="2276895" y="2160703"/>
              <a:ext cx="779876" cy="903486"/>
            </a:xfrm>
            <a:custGeom>
              <a:avLst/>
              <a:gdLst>
                <a:gd name="T0" fmla="*/ 0 w 505"/>
                <a:gd name="T1" fmla="*/ 252 h 586"/>
                <a:gd name="T2" fmla="*/ 252 w 505"/>
                <a:gd name="T3" fmla="*/ 0 h 586"/>
                <a:gd name="T4" fmla="*/ 505 w 505"/>
                <a:gd name="T5" fmla="*/ 252 h 586"/>
                <a:gd name="T6" fmla="*/ 292 w 505"/>
                <a:gd name="T7" fmla="*/ 501 h 586"/>
                <a:gd name="T8" fmla="*/ 248 w 505"/>
                <a:gd name="T9" fmla="*/ 586 h 586"/>
                <a:gd name="T10" fmla="*/ 206 w 505"/>
                <a:gd name="T11" fmla="*/ 500 h 586"/>
                <a:gd name="T12" fmla="*/ 0 w 505"/>
                <a:gd name="T13" fmla="*/ 252 h 586"/>
              </a:gdLst>
              <a:ahLst/>
              <a:cxnLst>
                <a:cxn ang="0">
                  <a:pos x="T0" y="T1"/>
                </a:cxn>
                <a:cxn ang="0">
                  <a:pos x="T2" y="T3"/>
                </a:cxn>
                <a:cxn ang="0">
                  <a:pos x="T4" y="T5"/>
                </a:cxn>
                <a:cxn ang="0">
                  <a:pos x="T6" y="T7"/>
                </a:cxn>
                <a:cxn ang="0">
                  <a:pos x="T8" y="T9"/>
                </a:cxn>
                <a:cxn ang="0">
                  <a:pos x="T10" y="T11"/>
                </a:cxn>
                <a:cxn ang="0">
                  <a:pos x="T12" y="T13"/>
                </a:cxn>
              </a:cxnLst>
              <a:rect l="0" t="0" r="r" b="b"/>
              <a:pathLst>
                <a:path w="505" h="586">
                  <a:moveTo>
                    <a:pt x="0" y="252"/>
                  </a:moveTo>
                  <a:cubicBezTo>
                    <a:pt x="0" y="113"/>
                    <a:pt x="113" y="0"/>
                    <a:pt x="252" y="0"/>
                  </a:cubicBezTo>
                  <a:cubicBezTo>
                    <a:pt x="392" y="0"/>
                    <a:pt x="505" y="113"/>
                    <a:pt x="505" y="252"/>
                  </a:cubicBezTo>
                  <a:cubicBezTo>
                    <a:pt x="505" y="378"/>
                    <a:pt x="412" y="482"/>
                    <a:pt x="292" y="501"/>
                  </a:cubicBezTo>
                  <a:cubicBezTo>
                    <a:pt x="248" y="586"/>
                    <a:pt x="248" y="586"/>
                    <a:pt x="248" y="586"/>
                  </a:cubicBezTo>
                  <a:cubicBezTo>
                    <a:pt x="206" y="500"/>
                    <a:pt x="206" y="500"/>
                    <a:pt x="206" y="500"/>
                  </a:cubicBezTo>
                  <a:cubicBezTo>
                    <a:pt x="89" y="478"/>
                    <a:pt x="0" y="376"/>
                    <a:pt x="0" y="252"/>
                  </a:cubicBezTo>
                  <a:close/>
                </a:path>
              </a:pathLst>
            </a:custGeom>
            <a:solidFill>
              <a:srgbClr val="0653A3"/>
            </a:solidFill>
            <a:ln>
              <a:noFill/>
            </a:ln>
          </p:spPr>
          <p:txBody>
            <a:bodyPr vert="horz" wrap="square" lIns="91440" tIns="45720" rIns="91440" bIns="45720" numCol="1" anchor="t" anchorCtr="0" compatLnSpc="1"/>
            <a:lstStyle/>
            <a:p>
              <a:endParaRPr lang="zh-CN" altLang="en-US"/>
            </a:p>
          </p:txBody>
        </p:sp>
        <p:sp>
          <p:nvSpPr>
            <p:cNvPr id="35" name="Freeform 44673"/>
            <p:cNvSpPr/>
            <p:nvPr/>
          </p:nvSpPr>
          <p:spPr bwMode="auto">
            <a:xfrm rot="1020000">
              <a:off x="2496177" y="2359240"/>
              <a:ext cx="354013" cy="442913"/>
            </a:xfrm>
            <a:custGeom>
              <a:avLst/>
              <a:gdLst>
                <a:gd name="T0" fmla="*/ 142 w 149"/>
                <a:gd name="T1" fmla="*/ 83 h 187"/>
                <a:gd name="T2" fmla="*/ 115 w 149"/>
                <a:gd name="T3" fmla="*/ 54 h 187"/>
                <a:gd name="T4" fmla="*/ 104 w 149"/>
                <a:gd name="T5" fmla="*/ 17 h 187"/>
                <a:gd name="T6" fmla="*/ 44 w 149"/>
                <a:gd name="T7" fmla="*/ 17 h 187"/>
                <a:gd name="T8" fmla="*/ 33 w 149"/>
                <a:gd name="T9" fmla="*/ 55 h 187"/>
                <a:gd name="T10" fmla="*/ 6 w 149"/>
                <a:gd name="T11" fmla="*/ 84 h 187"/>
                <a:gd name="T12" fmla="*/ 36 w 149"/>
                <a:gd name="T13" fmla="*/ 135 h 187"/>
                <a:gd name="T14" fmla="*/ 64 w 149"/>
                <a:gd name="T15" fmla="*/ 133 h 187"/>
                <a:gd name="T16" fmla="*/ 64 w 149"/>
                <a:gd name="T17" fmla="*/ 179 h 187"/>
                <a:gd name="T18" fmla="*/ 75 w 149"/>
                <a:gd name="T19" fmla="*/ 187 h 187"/>
                <a:gd name="T20" fmla="*/ 86 w 149"/>
                <a:gd name="T21" fmla="*/ 179 h 187"/>
                <a:gd name="T22" fmla="*/ 86 w 149"/>
                <a:gd name="T23" fmla="*/ 133 h 187"/>
                <a:gd name="T24" fmla="*/ 113 w 149"/>
                <a:gd name="T25" fmla="*/ 135 h 187"/>
                <a:gd name="T26" fmla="*/ 142 w 149"/>
                <a:gd name="T27" fmla="*/ 8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9" h="187">
                  <a:moveTo>
                    <a:pt x="142" y="83"/>
                  </a:moveTo>
                  <a:cubicBezTo>
                    <a:pt x="139" y="69"/>
                    <a:pt x="128" y="59"/>
                    <a:pt x="115" y="54"/>
                  </a:cubicBezTo>
                  <a:cubicBezTo>
                    <a:pt x="118" y="41"/>
                    <a:pt x="114" y="27"/>
                    <a:pt x="104" y="17"/>
                  </a:cubicBezTo>
                  <a:cubicBezTo>
                    <a:pt x="87" y="0"/>
                    <a:pt x="60" y="0"/>
                    <a:pt x="44" y="17"/>
                  </a:cubicBezTo>
                  <a:cubicBezTo>
                    <a:pt x="34" y="27"/>
                    <a:pt x="30" y="42"/>
                    <a:pt x="33" y="55"/>
                  </a:cubicBezTo>
                  <a:cubicBezTo>
                    <a:pt x="20" y="59"/>
                    <a:pt x="9" y="70"/>
                    <a:pt x="6" y="84"/>
                  </a:cubicBezTo>
                  <a:cubicBezTo>
                    <a:pt x="0" y="107"/>
                    <a:pt x="13" y="130"/>
                    <a:pt x="36" y="135"/>
                  </a:cubicBezTo>
                  <a:cubicBezTo>
                    <a:pt x="46" y="138"/>
                    <a:pt x="55" y="137"/>
                    <a:pt x="64" y="133"/>
                  </a:cubicBezTo>
                  <a:cubicBezTo>
                    <a:pt x="64" y="179"/>
                    <a:pt x="64" y="179"/>
                    <a:pt x="64" y="179"/>
                  </a:cubicBezTo>
                  <a:cubicBezTo>
                    <a:pt x="64" y="183"/>
                    <a:pt x="69" y="187"/>
                    <a:pt x="75" y="187"/>
                  </a:cubicBezTo>
                  <a:cubicBezTo>
                    <a:pt x="81" y="187"/>
                    <a:pt x="86" y="183"/>
                    <a:pt x="86" y="179"/>
                  </a:cubicBezTo>
                  <a:cubicBezTo>
                    <a:pt x="86" y="133"/>
                    <a:pt x="86" y="133"/>
                    <a:pt x="86" y="133"/>
                  </a:cubicBezTo>
                  <a:cubicBezTo>
                    <a:pt x="94" y="137"/>
                    <a:pt x="104" y="138"/>
                    <a:pt x="113" y="135"/>
                  </a:cubicBezTo>
                  <a:cubicBezTo>
                    <a:pt x="135" y="129"/>
                    <a:pt x="149" y="106"/>
                    <a:pt x="142" y="83"/>
                  </a:cubicBezTo>
                  <a:close/>
                </a:path>
              </a:pathLst>
            </a:custGeom>
            <a:solidFill>
              <a:srgbClr val="F5EDE8"/>
            </a:solidFill>
            <a:ln>
              <a:noFill/>
            </a:ln>
          </p:spPr>
          <p:txBody>
            <a:bodyPr vert="horz" wrap="square" lIns="91440" tIns="45720" rIns="91440" bIns="45720" numCol="1" anchor="t" anchorCtr="0" compatLnSpc="1"/>
            <a:lstStyle/>
            <a:p>
              <a:endParaRPr lang="zh-CN" altLang="en-US"/>
            </a:p>
          </p:txBody>
        </p:sp>
        <p:sp>
          <p:nvSpPr>
            <p:cNvPr id="36" name="Freeform 30"/>
            <p:cNvSpPr>
              <a:spLocks noChangeAspect="1" noEditPoints="1"/>
            </p:cNvSpPr>
            <p:nvPr/>
          </p:nvSpPr>
          <p:spPr bwMode="auto">
            <a:xfrm>
              <a:off x="2429657" y="3694695"/>
              <a:ext cx="468000" cy="337922"/>
            </a:xfrm>
            <a:custGeom>
              <a:avLst/>
              <a:gdLst>
                <a:gd name="T0" fmla="*/ 47 w 165"/>
                <a:gd name="T1" fmla="*/ 57 h 121"/>
                <a:gd name="T2" fmla="*/ 60 w 165"/>
                <a:gd name="T3" fmla="*/ 82 h 121"/>
                <a:gd name="T4" fmla="*/ 98 w 165"/>
                <a:gd name="T5" fmla="*/ 78 h 121"/>
                <a:gd name="T6" fmla="*/ 104 w 165"/>
                <a:gd name="T7" fmla="*/ 68 h 121"/>
                <a:gd name="T8" fmla="*/ 77 w 165"/>
                <a:gd name="T9" fmla="*/ 28 h 121"/>
                <a:gd name="T10" fmla="*/ 141 w 165"/>
                <a:gd name="T11" fmla="*/ 121 h 121"/>
                <a:gd name="T12" fmla="*/ 117 w 165"/>
                <a:gd name="T13" fmla="*/ 91 h 121"/>
                <a:gd name="T14" fmla="*/ 77 w 165"/>
                <a:gd name="T15" fmla="*/ 94 h 121"/>
                <a:gd name="T16" fmla="*/ 30 w 165"/>
                <a:gd name="T17" fmla="*/ 115 h 121"/>
                <a:gd name="T18" fmla="*/ 30 w 165"/>
                <a:gd name="T19" fmla="*/ 55 h 121"/>
                <a:gd name="T20" fmla="*/ 43 w 165"/>
                <a:gd name="T21" fmla="*/ 45 h 121"/>
                <a:gd name="T22" fmla="*/ 34 w 165"/>
                <a:gd name="T23" fmla="*/ 39 h 121"/>
                <a:gd name="T24" fmla="*/ 5 w 165"/>
                <a:gd name="T25" fmla="*/ 24 h 121"/>
                <a:gd name="T26" fmla="*/ 42 w 165"/>
                <a:gd name="T27" fmla="*/ 24 h 121"/>
                <a:gd name="T28" fmla="*/ 50 w 165"/>
                <a:gd name="T29" fmla="*/ 32 h 121"/>
                <a:gd name="T30" fmla="*/ 104 w 165"/>
                <a:gd name="T31" fmla="*/ 33 h 121"/>
                <a:gd name="T32" fmla="*/ 110 w 165"/>
                <a:gd name="T33" fmla="*/ 24 h 121"/>
                <a:gd name="T34" fmla="*/ 159 w 165"/>
                <a:gd name="T35" fmla="*/ 24 h 121"/>
                <a:gd name="T36" fmla="*/ 118 w 165"/>
                <a:gd name="T37" fmla="*/ 42 h 121"/>
                <a:gd name="T38" fmla="*/ 113 w 165"/>
                <a:gd name="T39" fmla="*/ 57 h 121"/>
                <a:gd name="T40" fmla="*/ 125 w 165"/>
                <a:gd name="T41" fmla="*/ 79 h 121"/>
                <a:gd name="T42" fmla="*/ 165 w 165"/>
                <a:gd name="T43" fmla="*/ 97 h 121"/>
                <a:gd name="T44" fmla="*/ 41 w 165"/>
                <a:gd name="T45" fmla="*/ 64 h 121"/>
                <a:gd name="T46" fmla="*/ 7 w 165"/>
                <a:gd name="T47" fmla="*/ 85 h 121"/>
                <a:gd name="T48" fmla="*/ 53 w 165"/>
                <a:gd name="T49" fmla="*/ 85 h 121"/>
                <a:gd name="T50" fmla="*/ 116 w 165"/>
                <a:gd name="T51" fmla="*/ 27 h 121"/>
                <a:gd name="T52" fmla="*/ 123 w 165"/>
                <a:gd name="T53" fmla="*/ 39 h 121"/>
                <a:gd name="T54" fmla="*/ 153 w 165"/>
                <a:gd name="T55" fmla="*/ 24 h 121"/>
                <a:gd name="T56" fmla="*/ 116 w 165"/>
                <a:gd name="T57" fmla="*/ 24 h 121"/>
                <a:gd name="T58" fmla="*/ 23 w 165"/>
                <a:gd name="T59" fmla="*/ 12 h 121"/>
                <a:gd name="T60" fmla="*/ 23 w 165"/>
                <a:gd name="T61" fmla="*/ 37 h 121"/>
                <a:gd name="T62" fmla="*/ 28 w 165"/>
                <a:gd name="T63" fmla="*/ 27 h 121"/>
                <a:gd name="T64" fmla="*/ 158 w 165"/>
                <a:gd name="T65" fmla="*/ 97 h 121"/>
                <a:gd name="T66" fmla="*/ 123 w 165"/>
                <a:gd name="T67" fmla="*/ 97 h 121"/>
                <a:gd name="T68" fmla="*/ 158 w 165"/>
                <a:gd name="T69" fmla="*/ 9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5" h="121">
                  <a:moveTo>
                    <a:pt x="77" y="28"/>
                  </a:moveTo>
                  <a:cubicBezTo>
                    <a:pt x="61" y="28"/>
                    <a:pt x="47" y="41"/>
                    <a:pt x="47" y="57"/>
                  </a:cubicBezTo>
                  <a:cubicBezTo>
                    <a:pt x="47" y="58"/>
                    <a:pt x="47" y="59"/>
                    <a:pt x="48" y="60"/>
                  </a:cubicBezTo>
                  <a:cubicBezTo>
                    <a:pt x="55" y="65"/>
                    <a:pt x="59" y="73"/>
                    <a:pt x="60" y="82"/>
                  </a:cubicBezTo>
                  <a:cubicBezTo>
                    <a:pt x="65" y="85"/>
                    <a:pt x="71" y="87"/>
                    <a:pt x="77" y="87"/>
                  </a:cubicBezTo>
                  <a:cubicBezTo>
                    <a:pt x="85" y="87"/>
                    <a:pt x="92" y="83"/>
                    <a:pt x="98" y="78"/>
                  </a:cubicBezTo>
                  <a:cubicBezTo>
                    <a:pt x="97" y="76"/>
                    <a:pt x="97" y="73"/>
                    <a:pt x="98" y="71"/>
                  </a:cubicBezTo>
                  <a:cubicBezTo>
                    <a:pt x="100" y="69"/>
                    <a:pt x="102" y="68"/>
                    <a:pt x="104" y="68"/>
                  </a:cubicBezTo>
                  <a:cubicBezTo>
                    <a:pt x="105" y="65"/>
                    <a:pt x="106" y="61"/>
                    <a:pt x="106" y="57"/>
                  </a:cubicBezTo>
                  <a:cubicBezTo>
                    <a:pt x="106" y="41"/>
                    <a:pt x="93" y="28"/>
                    <a:pt x="77" y="28"/>
                  </a:cubicBezTo>
                  <a:moveTo>
                    <a:pt x="165" y="97"/>
                  </a:moveTo>
                  <a:cubicBezTo>
                    <a:pt x="165" y="111"/>
                    <a:pt x="154" y="121"/>
                    <a:pt x="141" y="121"/>
                  </a:cubicBezTo>
                  <a:cubicBezTo>
                    <a:pt x="127" y="121"/>
                    <a:pt x="116" y="111"/>
                    <a:pt x="116" y="97"/>
                  </a:cubicBezTo>
                  <a:cubicBezTo>
                    <a:pt x="116" y="95"/>
                    <a:pt x="117" y="93"/>
                    <a:pt x="117" y="91"/>
                  </a:cubicBezTo>
                  <a:cubicBezTo>
                    <a:pt x="115" y="90"/>
                    <a:pt x="106" y="84"/>
                    <a:pt x="103" y="83"/>
                  </a:cubicBezTo>
                  <a:cubicBezTo>
                    <a:pt x="96" y="90"/>
                    <a:pt x="87" y="94"/>
                    <a:pt x="77" y="94"/>
                  </a:cubicBezTo>
                  <a:cubicBezTo>
                    <a:pt x="71" y="94"/>
                    <a:pt x="65" y="92"/>
                    <a:pt x="60" y="90"/>
                  </a:cubicBezTo>
                  <a:cubicBezTo>
                    <a:pt x="58" y="104"/>
                    <a:pt x="45" y="115"/>
                    <a:pt x="30" y="115"/>
                  </a:cubicBezTo>
                  <a:cubicBezTo>
                    <a:pt x="13" y="115"/>
                    <a:pt x="0" y="102"/>
                    <a:pt x="0" y="85"/>
                  </a:cubicBezTo>
                  <a:cubicBezTo>
                    <a:pt x="0" y="68"/>
                    <a:pt x="13" y="55"/>
                    <a:pt x="30" y="55"/>
                  </a:cubicBezTo>
                  <a:cubicBezTo>
                    <a:pt x="34" y="55"/>
                    <a:pt x="37" y="55"/>
                    <a:pt x="40" y="56"/>
                  </a:cubicBezTo>
                  <a:cubicBezTo>
                    <a:pt x="40" y="52"/>
                    <a:pt x="41" y="48"/>
                    <a:pt x="43" y="45"/>
                  </a:cubicBezTo>
                  <a:cubicBezTo>
                    <a:pt x="42" y="45"/>
                    <a:pt x="42" y="45"/>
                    <a:pt x="42" y="45"/>
                  </a:cubicBezTo>
                  <a:cubicBezTo>
                    <a:pt x="34" y="39"/>
                    <a:pt x="34" y="39"/>
                    <a:pt x="34" y="39"/>
                  </a:cubicBezTo>
                  <a:cubicBezTo>
                    <a:pt x="31" y="41"/>
                    <a:pt x="27" y="43"/>
                    <a:pt x="23" y="43"/>
                  </a:cubicBezTo>
                  <a:cubicBezTo>
                    <a:pt x="13" y="43"/>
                    <a:pt x="5" y="34"/>
                    <a:pt x="5" y="24"/>
                  </a:cubicBezTo>
                  <a:cubicBezTo>
                    <a:pt x="5" y="14"/>
                    <a:pt x="13" y="6"/>
                    <a:pt x="23" y="6"/>
                  </a:cubicBezTo>
                  <a:cubicBezTo>
                    <a:pt x="34" y="6"/>
                    <a:pt x="42" y="14"/>
                    <a:pt x="42" y="24"/>
                  </a:cubicBezTo>
                  <a:cubicBezTo>
                    <a:pt x="42" y="25"/>
                    <a:pt x="42" y="26"/>
                    <a:pt x="42" y="27"/>
                  </a:cubicBezTo>
                  <a:cubicBezTo>
                    <a:pt x="50" y="32"/>
                    <a:pt x="50" y="32"/>
                    <a:pt x="50" y="32"/>
                  </a:cubicBezTo>
                  <a:cubicBezTo>
                    <a:pt x="57" y="25"/>
                    <a:pt x="66" y="21"/>
                    <a:pt x="77" y="21"/>
                  </a:cubicBezTo>
                  <a:cubicBezTo>
                    <a:pt x="88" y="21"/>
                    <a:pt x="98" y="26"/>
                    <a:pt x="104" y="33"/>
                  </a:cubicBezTo>
                  <a:cubicBezTo>
                    <a:pt x="111" y="30"/>
                    <a:pt x="111" y="30"/>
                    <a:pt x="111" y="30"/>
                  </a:cubicBezTo>
                  <a:cubicBezTo>
                    <a:pt x="110" y="28"/>
                    <a:pt x="110" y="26"/>
                    <a:pt x="110" y="24"/>
                  </a:cubicBezTo>
                  <a:cubicBezTo>
                    <a:pt x="110" y="11"/>
                    <a:pt x="121" y="0"/>
                    <a:pt x="135" y="0"/>
                  </a:cubicBezTo>
                  <a:cubicBezTo>
                    <a:pt x="148" y="0"/>
                    <a:pt x="159" y="11"/>
                    <a:pt x="159" y="24"/>
                  </a:cubicBezTo>
                  <a:cubicBezTo>
                    <a:pt x="159" y="38"/>
                    <a:pt x="148" y="49"/>
                    <a:pt x="135" y="49"/>
                  </a:cubicBezTo>
                  <a:cubicBezTo>
                    <a:pt x="128" y="49"/>
                    <a:pt x="122" y="46"/>
                    <a:pt x="118" y="42"/>
                  </a:cubicBezTo>
                  <a:cubicBezTo>
                    <a:pt x="111" y="46"/>
                    <a:pt x="111" y="46"/>
                    <a:pt x="111" y="46"/>
                  </a:cubicBezTo>
                  <a:cubicBezTo>
                    <a:pt x="113" y="49"/>
                    <a:pt x="113" y="53"/>
                    <a:pt x="113" y="57"/>
                  </a:cubicBezTo>
                  <a:cubicBezTo>
                    <a:pt x="113" y="62"/>
                    <a:pt x="112" y="66"/>
                    <a:pt x="111" y="70"/>
                  </a:cubicBezTo>
                  <a:cubicBezTo>
                    <a:pt x="125" y="79"/>
                    <a:pt x="125" y="79"/>
                    <a:pt x="125" y="79"/>
                  </a:cubicBezTo>
                  <a:cubicBezTo>
                    <a:pt x="129" y="75"/>
                    <a:pt x="135" y="73"/>
                    <a:pt x="141" y="73"/>
                  </a:cubicBezTo>
                  <a:cubicBezTo>
                    <a:pt x="154" y="73"/>
                    <a:pt x="165" y="84"/>
                    <a:pt x="165" y="97"/>
                  </a:cubicBezTo>
                  <a:moveTo>
                    <a:pt x="53" y="85"/>
                  </a:moveTo>
                  <a:cubicBezTo>
                    <a:pt x="53" y="76"/>
                    <a:pt x="48" y="68"/>
                    <a:pt x="41" y="64"/>
                  </a:cubicBezTo>
                  <a:cubicBezTo>
                    <a:pt x="38" y="63"/>
                    <a:pt x="34" y="62"/>
                    <a:pt x="30" y="62"/>
                  </a:cubicBezTo>
                  <a:cubicBezTo>
                    <a:pt x="17" y="62"/>
                    <a:pt x="7" y="72"/>
                    <a:pt x="7" y="85"/>
                  </a:cubicBezTo>
                  <a:cubicBezTo>
                    <a:pt x="7" y="98"/>
                    <a:pt x="17" y="108"/>
                    <a:pt x="30" y="108"/>
                  </a:cubicBezTo>
                  <a:cubicBezTo>
                    <a:pt x="43" y="108"/>
                    <a:pt x="53" y="98"/>
                    <a:pt x="53" y="85"/>
                  </a:cubicBezTo>
                  <a:close/>
                  <a:moveTo>
                    <a:pt x="116" y="24"/>
                  </a:moveTo>
                  <a:cubicBezTo>
                    <a:pt x="116" y="25"/>
                    <a:pt x="116" y="26"/>
                    <a:pt x="116" y="27"/>
                  </a:cubicBezTo>
                  <a:cubicBezTo>
                    <a:pt x="119" y="26"/>
                    <a:pt x="123" y="27"/>
                    <a:pt x="125" y="30"/>
                  </a:cubicBezTo>
                  <a:cubicBezTo>
                    <a:pt x="126" y="33"/>
                    <a:pt x="126" y="37"/>
                    <a:pt x="123" y="39"/>
                  </a:cubicBezTo>
                  <a:cubicBezTo>
                    <a:pt x="126" y="41"/>
                    <a:pt x="130" y="43"/>
                    <a:pt x="135" y="43"/>
                  </a:cubicBezTo>
                  <a:cubicBezTo>
                    <a:pt x="145" y="43"/>
                    <a:pt x="153" y="35"/>
                    <a:pt x="153" y="24"/>
                  </a:cubicBezTo>
                  <a:cubicBezTo>
                    <a:pt x="153" y="14"/>
                    <a:pt x="145" y="6"/>
                    <a:pt x="135" y="6"/>
                  </a:cubicBezTo>
                  <a:cubicBezTo>
                    <a:pt x="124" y="6"/>
                    <a:pt x="116" y="14"/>
                    <a:pt x="116" y="24"/>
                  </a:cubicBezTo>
                  <a:moveTo>
                    <a:pt x="36" y="24"/>
                  </a:moveTo>
                  <a:cubicBezTo>
                    <a:pt x="36" y="17"/>
                    <a:pt x="30" y="12"/>
                    <a:pt x="23" y="12"/>
                  </a:cubicBezTo>
                  <a:cubicBezTo>
                    <a:pt x="17" y="12"/>
                    <a:pt x="11" y="17"/>
                    <a:pt x="11" y="24"/>
                  </a:cubicBezTo>
                  <a:cubicBezTo>
                    <a:pt x="11" y="31"/>
                    <a:pt x="17" y="37"/>
                    <a:pt x="23" y="37"/>
                  </a:cubicBezTo>
                  <a:cubicBezTo>
                    <a:pt x="25" y="37"/>
                    <a:pt x="27" y="36"/>
                    <a:pt x="29" y="36"/>
                  </a:cubicBezTo>
                  <a:cubicBezTo>
                    <a:pt x="27" y="33"/>
                    <a:pt x="27" y="30"/>
                    <a:pt x="28" y="27"/>
                  </a:cubicBezTo>
                  <a:cubicBezTo>
                    <a:pt x="30" y="25"/>
                    <a:pt x="33" y="24"/>
                    <a:pt x="36" y="24"/>
                  </a:cubicBezTo>
                  <a:moveTo>
                    <a:pt x="158" y="97"/>
                  </a:moveTo>
                  <a:cubicBezTo>
                    <a:pt x="158" y="87"/>
                    <a:pt x="150" y="79"/>
                    <a:pt x="141" y="79"/>
                  </a:cubicBezTo>
                  <a:cubicBezTo>
                    <a:pt x="131" y="79"/>
                    <a:pt x="123" y="87"/>
                    <a:pt x="123" y="97"/>
                  </a:cubicBezTo>
                  <a:cubicBezTo>
                    <a:pt x="123" y="107"/>
                    <a:pt x="131" y="115"/>
                    <a:pt x="141" y="115"/>
                  </a:cubicBezTo>
                  <a:cubicBezTo>
                    <a:pt x="150" y="115"/>
                    <a:pt x="158" y="107"/>
                    <a:pt x="158" y="97"/>
                  </a:cubicBezTo>
                </a:path>
              </a:pathLst>
            </a:custGeom>
            <a:solidFill>
              <a:srgbClr val="F5EDE8"/>
            </a:solidFill>
            <a:ln>
              <a:noFill/>
            </a:ln>
          </p:spPr>
          <p:txBody>
            <a:bodyPr vert="horz" wrap="square" lIns="91440" tIns="45720" rIns="91440" bIns="45720" numCol="1" anchor="t" anchorCtr="0" compatLnSpc="1"/>
            <a:lstStyle/>
            <a:p>
              <a:endParaRPr lang="zh-CN" altLang="en-US"/>
            </a:p>
          </p:txBody>
        </p:sp>
        <p:sp>
          <p:nvSpPr>
            <p:cNvPr id="37" name="Freeform 14"/>
            <p:cNvSpPr>
              <a:spLocks noEditPoints="1"/>
            </p:cNvSpPr>
            <p:nvPr/>
          </p:nvSpPr>
          <p:spPr bwMode="auto">
            <a:xfrm rot="19800000">
              <a:off x="673407" y="3035488"/>
              <a:ext cx="454025" cy="523875"/>
            </a:xfrm>
            <a:custGeom>
              <a:avLst/>
              <a:gdLst>
                <a:gd name="T0" fmla="*/ 83 w 131"/>
                <a:gd name="T1" fmla="*/ 130 h 151"/>
                <a:gd name="T2" fmla="*/ 86 w 131"/>
                <a:gd name="T3" fmla="*/ 136 h 151"/>
                <a:gd name="T4" fmla="*/ 48 w 131"/>
                <a:gd name="T5" fmla="*/ 138 h 151"/>
                <a:gd name="T6" fmla="*/ 45 w 131"/>
                <a:gd name="T7" fmla="*/ 132 h 151"/>
                <a:gd name="T8" fmla="*/ 48 w 131"/>
                <a:gd name="T9" fmla="*/ 130 h 151"/>
                <a:gd name="T10" fmla="*/ 78 w 131"/>
                <a:gd name="T11" fmla="*/ 147 h 151"/>
                <a:gd name="T12" fmla="*/ 57 w 131"/>
                <a:gd name="T13" fmla="*/ 151 h 151"/>
                <a:gd name="T14" fmla="*/ 52 w 131"/>
                <a:gd name="T15" fmla="*/ 143 h 151"/>
                <a:gd name="T16" fmla="*/ 65 w 131"/>
                <a:gd name="T17" fmla="*/ 34 h 151"/>
                <a:gd name="T18" fmla="*/ 82 w 131"/>
                <a:gd name="T19" fmla="*/ 125 h 151"/>
                <a:gd name="T20" fmla="*/ 31 w 131"/>
                <a:gd name="T21" fmla="*/ 68 h 151"/>
                <a:gd name="T22" fmla="*/ 65 w 131"/>
                <a:gd name="T23" fmla="*/ 34 h 151"/>
                <a:gd name="T24" fmla="*/ 72 w 131"/>
                <a:gd name="T25" fmla="*/ 41 h 151"/>
                <a:gd name="T26" fmla="*/ 79 w 131"/>
                <a:gd name="T27" fmla="*/ 45 h 151"/>
                <a:gd name="T28" fmla="*/ 71 w 131"/>
                <a:gd name="T29" fmla="*/ 43 h 151"/>
                <a:gd name="T30" fmla="*/ 50 w 131"/>
                <a:gd name="T31" fmla="*/ 53 h 151"/>
                <a:gd name="T32" fmla="*/ 42 w 131"/>
                <a:gd name="T33" fmla="*/ 68 h 151"/>
                <a:gd name="T34" fmla="*/ 40 w 131"/>
                <a:gd name="T35" fmla="*/ 81 h 151"/>
                <a:gd name="T36" fmla="*/ 38 w 131"/>
                <a:gd name="T37" fmla="*/ 74 h 151"/>
                <a:gd name="T38" fmla="*/ 38 w 131"/>
                <a:gd name="T39" fmla="*/ 60 h 151"/>
                <a:gd name="T40" fmla="*/ 47 w 131"/>
                <a:gd name="T41" fmla="*/ 47 h 151"/>
                <a:gd name="T42" fmla="*/ 65 w 131"/>
                <a:gd name="T43" fmla="*/ 40 h 151"/>
                <a:gd name="T44" fmla="*/ 70 w 131"/>
                <a:gd name="T45" fmla="*/ 40 h 151"/>
                <a:gd name="T46" fmla="*/ 70 w 131"/>
                <a:gd name="T47" fmla="*/ 0 h 151"/>
                <a:gd name="T48" fmla="*/ 66 w 131"/>
                <a:gd name="T49" fmla="*/ 23 h 151"/>
                <a:gd name="T50" fmla="*/ 62 w 131"/>
                <a:gd name="T51" fmla="*/ 0 h 151"/>
                <a:gd name="T52" fmla="*/ 115 w 131"/>
                <a:gd name="T53" fmla="*/ 22 h 151"/>
                <a:gd name="T54" fmla="*/ 93 w 131"/>
                <a:gd name="T55" fmla="*/ 32 h 151"/>
                <a:gd name="T56" fmla="*/ 34 w 131"/>
                <a:gd name="T57" fmla="*/ 102 h 151"/>
                <a:gd name="T58" fmla="*/ 17 w 131"/>
                <a:gd name="T59" fmla="*/ 108 h 151"/>
                <a:gd name="T60" fmla="*/ 34 w 131"/>
                <a:gd name="T61" fmla="*/ 102 h 151"/>
                <a:gd name="T62" fmla="*/ 22 w 131"/>
                <a:gd name="T63" fmla="*/ 16 h 151"/>
                <a:gd name="T64" fmla="*/ 32 w 131"/>
                <a:gd name="T65" fmla="*/ 37 h 151"/>
                <a:gd name="T66" fmla="*/ 22 w 131"/>
                <a:gd name="T67" fmla="*/ 16 h 151"/>
                <a:gd name="T68" fmla="*/ 109 w 131"/>
                <a:gd name="T69" fmla="*/ 114 h 151"/>
                <a:gd name="T70" fmla="*/ 102 w 131"/>
                <a:gd name="T71" fmla="*/ 96 h 151"/>
                <a:gd name="T72" fmla="*/ 97 w 131"/>
                <a:gd name="T73" fmla="*/ 102 h 151"/>
                <a:gd name="T74" fmla="*/ 131 w 131"/>
                <a:gd name="T75" fmla="*/ 69 h 151"/>
                <a:gd name="T76" fmla="*/ 112 w 131"/>
                <a:gd name="T77" fmla="*/ 68 h 151"/>
                <a:gd name="T78" fmla="*/ 131 w 131"/>
                <a:gd name="T79" fmla="*/ 61 h 151"/>
                <a:gd name="T80" fmla="*/ 0 w 131"/>
                <a:gd name="T81" fmla="*/ 69 h 151"/>
                <a:gd name="T82" fmla="*/ 20 w 131"/>
                <a:gd name="T83" fmla="*/ 61 h 151"/>
                <a:gd name="T84" fmla="*/ 20 w 131"/>
                <a:gd name="T85" fmla="*/ 6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1" h="151">
                  <a:moveTo>
                    <a:pt x="48" y="130"/>
                  </a:moveTo>
                  <a:cubicBezTo>
                    <a:pt x="83" y="130"/>
                    <a:pt x="83" y="130"/>
                    <a:pt x="83" y="130"/>
                  </a:cubicBezTo>
                  <a:cubicBezTo>
                    <a:pt x="84" y="130"/>
                    <a:pt x="86" y="131"/>
                    <a:pt x="86" y="132"/>
                  </a:cubicBezTo>
                  <a:cubicBezTo>
                    <a:pt x="86" y="136"/>
                    <a:pt x="86" y="136"/>
                    <a:pt x="86" y="136"/>
                  </a:cubicBezTo>
                  <a:cubicBezTo>
                    <a:pt x="86" y="137"/>
                    <a:pt x="84" y="138"/>
                    <a:pt x="83" y="138"/>
                  </a:cubicBezTo>
                  <a:cubicBezTo>
                    <a:pt x="48" y="138"/>
                    <a:pt x="48" y="138"/>
                    <a:pt x="48" y="138"/>
                  </a:cubicBezTo>
                  <a:cubicBezTo>
                    <a:pt x="46" y="138"/>
                    <a:pt x="45" y="137"/>
                    <a:pt x="45" y="136"/>
                  </a:cubicBezTo>
                  <a:cubicBezTo>
                    <a:pt x="45" y="132"/>
                    <a:pt x="45" y="132"/>
                    <a:pt x="45" y="132"/>
                  </a:cubicBezTo>
                  <a:cubicBezTo>
                    <a:pt x="45" y="131"/>
                    <a:pt x="46" y="130"/>
                    <a:pt x="48" y="130"/>
                  </a:cubicBezTo>
                  <a:cubicBezTo>
                    <a:pt x="48" y="130"/>
                    <a:pt x="48" y="130"/>
                    <a:pt x="48" y="130"/>
                  </a:cubicBezTo>
                  <a:close/>
                  <a:moveTo>
                    <a:pt x="78" y="143"/>
                  </a:moveTo>
                  <a:cubicBezTo>
                    <a:pt x="78" y="147"/>
                    <a:pt x="78" y="147"/>
                    <a:pt x="78" y="147"/>
                  </a:cubicBezTo>
                  <a:cubicBezTo>
                    <a:pt x="78" y="149"/>
                    <a:pt x="76" y="151"/>
                    <a:pt x="74" y="151"/>
                  </a:cubicBezTo>
                  <a:cubicBezTo>
                    <a:pt x="57" y="151"/>
                    <a:pt x="57" y="151"/>
                    <a:pt x="57" y="151"/>
                  </a:cubicBezTo>
                  <a:cubicBezTo>
                    <a:pt x="54" y="151"/>
                    <a:pt x="52" y="149"/>
                    <a:pt x="52" y="147"/>
                  </a:cubicBezTo>
                  <a:cubicBezTo>
                    <a:pt x="52" y="143"/>
                    <a:pt x="52" y="143"/>
                    <a:pt x="52" y="143"/>
                  </a:cubicBezTo>
                  <a:cubicBezTo>
                    <a:pt x="78" y="143"/>
                    <a:pt x="78" y="143"/>
                    <a:pt x="78" y="143"/>
                  </a:cubicBezTo>
                  <a:close/>
                  <a:moveTo>
                    <a:pt x="65" y="34"/>
                  </a:moveTo>
                  <a:cubicBezTo>
                    <a:pt x="84" y="34"/>
                    <a:pt x="99" y="49"/>
                    <a:pt x="99" y="68"/>
                  </a:cubicBezTo>
                  <a:cubicBezTo>
                    <a:pt x="99" y="89"/>
                    <a:pt x="82" y="94"/>
                    <a:pt x="82" y="125"/>
                  </a:cubicBezTo>
                  <a:cubicBezTo>
                    <a:pt x="49" y="125"/>
                    <a:pt x="49" y="125"/>
                    <a:pt x="49" y="125"/>
                  </a:cubicBezTo>
                  <a:cubicBezTo>
                    <a:pt x="49" y="94"/>
                    <a:pt x="31" y="89"/>
                    <a:pt x="31" y="68"/>
                  </a:cubicBezTo>
                  <a:cubicBezTo>
                    <a:pt x="31" y="49"/>
                    <a:pt x="47" y="34"/>
                    <a:pt x="65" y="34"/>
                  </a:cubicBezTo>
                  <a:cubicBezTo>
                    <a:pt x="65" y="34"/>
                    <a:pt x="65" y="34"/>
                    <a:pt x="65" y="34"/>
                  </a:cubicBezTo>
                  <a:close/>
                  <a:moveTo>
                    <a:pt x="70" y="40"/>
                  </a:moveTo>
                  <a:cubicBezTo>
                    <a:pt x="72" y="41"/>
                    <a:pt x="72" y="41"/>
                    <a:pt x="72" y="41"/>
                  </a:cubicBezTo>
                  <a:cubicBezTo>
                    <a:pt x="76" y="42"/>
                    <a:pt x="80" y="44"/>
                    <a:pt x="83" y="46"/>
                  </a:cubicBezTo>
                  <a:cubicBezTo>
                    <a:pt x="82" y="46"/>
                    <a:pt x="80" y="45"/>
                    <a:pt x="79" y="45"/>
                  </a:cubicBezTo>
                  <a:cubicBezTo>
                    <a:pt x="76" y="44"/>
                    <a:pt x="76" y="44"/>
                    <a:pt x="76" y="44"/>
                  </a:cubicBezTo>
                  <a:cubicBezTo>
                    <a:pt x="74" y="44"/>
                    <a:pt x="73" y="44"/>
                    <a:pt x="71" y="43"/>
                  </a:cubicBezTo>
                  <a:cubicBezTo>
                    <a:pt x="69" y="44"/>
                    <a:pt x="66" y="44"/>
                    <a:pt x="64" y="45"/>
                  </a:cubicBezTo>
                  <a:cubicBezTo>
                    <a:pt x="59" y="46"/>
                    <a:pt x="54" y="49"/>
                    <a:pt x="50" y="53"/>
                  </a:cubicBezTo>
                  <a:cubicBezTo>
                    <a:pt x="49" y="55"/>
                    <a:pt x="49" y="55"/>
                    <a:pt x="49" y="55"/>
                  </a:cubicBezTo>
                  <a:cubicBezTo>
                    <a:pt x="45" y="59"/>
                    <a:pt x="43" y="63"/>
                    <a:pt x="42" y="68"/>
                  </a:cubicBezTo>
                  <a:cubicBezTo>
                    <a:pt x="41" y="72"/>
                    <a:pt x="41" y="72"/>
                    <a:pt x="41" y="72"/>
                  </a:cubicBezTo>
                  <a:cubicBezTo>
                    <a:pt x="40" y="75"/>
                    <a:pt x="40" y="78"/>
                    <a:pt x="40" y="81"/>
                  </a:cubicBezTo>
                  <a:cubicBezTo>
                    <a:pt x="40" y="80"/>
                    <a:pt x="39" y="78"/>
                    <a:pt x="38" y="77"/>
                  </a:cubicBezTo>
                  <a:cubicBezTo>
                    <a:pt x="38" y="74"/>
                    <a:pt x="38" y="74"/>
                    <a:pt x="38" y="74"/>
                  </a:cubicBezTo>
                  <a:cubicBezTo>
                    <a:pt x="37" y="70"/>
                    <a:pt x="37" y="66"/>
                    <a:pt x="38" y="62"/>
                  </a:cubicBezTo>
                  <a:cubicBezTo>
                    <a:pt x="38" y="60"/>
                    <a:pt x="38" y="60"/>
                    <a:pt x="38" y="60"/>
                  </a:cubicBezTo>
                  <a:cubicBezTo>
                    <a:pt x="40" y="56"/>
                    <a:pt x="42" y="53"/>
                    <a:pt x="45" y="49"/>
                  </a:cubicBezTo>
                  <a:cubicBezTo>
                    <a:pt x="47" y="47"/>
                    <a:pt x="47" y="47"/>
                    <a:pt x="47" y="47"/>
                  </a:cubicBezTo>
                  <a:cubicBezTo>
                    <a:pt x="50" y="44"/>
                    <a:pt x="54" y="42"/>
                    <a:pt x="58" y="41"/>
                  </a:cubicBezTo>
                  <a:cubicBezTo>
                    <a:pt x="61" y="40"/>
                    <a:pt x="63" y="40"/>
                    <a:pt x="65" y="40"/>
                  </a:cubicBezTo>
                  <a:cubicBezTo>
                    <a:pt x="67" y="40"/>
                    <a:pt x="68" y="40"/>
                    <a:pt x="70" y="40"/>
                  </a:cubicBezTo>
                  <a:cubicBezTo>
                    <a:pt x="70" y="40"/>
                    <a:pt x="70" y="40"/>
                    <a:pt x="70" y="40"/>
                  </a:cubicBezTo>
                  <a:close/>
                  <a:moveTo>
                    <a:pt x="62" y="0"/>
                  </a:moveTo>
                  <a:cubicBezTo>
                    <a:pt x="70" y="0"/>
                    <a:pt x="70" y="0"/>
                    <a:pt x="70" y="0"/>
                  </a:cubicBezTo>
                  <a:cubicBezTo>
                    <a:pt x="70" y="23"/>
                    <a:pt x="70" y="23"/>
                    <a:pt x="70" y="23"/>
                  </a:cubicBezTo>
                  <a:cubicBezTo>
                    <a:pt x="68" y="23"/>
                    <a:pt x="67" y="23"/>
                    <a:pt x="66" y="23"/>
                  </a:cubicBezTo>
                  <a:cubicBezTo>
                    <a:pt x="64" y="23"/>
                    <a:pt x="63" y="23"/>
                    <a:pt x="62" y="23"/>
                  </a:cubicBezTo>
                  <a:cubicBezTo>
                    <a:pt x="62" y="0"/>
                    <a:pt x="62" y="0"/>
                    <a:pt x="62" y="0"/>
                  </a:cubicBezTo>
                  <a:close/>
                  <a:moveTo>
                    <a:pt x="109" y="16"/>
                  </a:moveTo>
                  <a:cubicBezTo>
                    <a:pt x="115" y="22"/>
                    <a:pt x="115" y="22"/>
                    <a:pt x="115" y="22"/>
                  </a:cubicBezTo>
                  <a:cubicBezTo>
                    <a:pt x="99" y="37"/>
                    <a:pt x="99" y="37"/>
                    <a:pt x="99" y="37"/>
                  </a:cubicBezTo>
                  <a:cubicBezTo>
                    <a:pt x="97" y="35"/>
                    <a:pt x="95" y="33"/>
                    <a:pt x="93" y="32"/>
                  </a:cubicBezTo>
                  <a:cubicBezTo>
                    <a:pt x="109" y="16"/>
                    <a:pt x="109" y="16"/>
                    <a:pt x="109" y="16"/>
                  </a:cubicBezTo>
                  <a:close/>
                  <a:moveTo>
                    <a:pt x="34" y="102"/>
                  </a:moveTo>
                  <a:cubicBezTo>
                    <a:pt x="22" y="114"/>
                    <a:pt x="22" y="114"/>
                    <a:pt x="22" y="114"/>
                  </a:cubicBezTo>
                  <a:cubicBezTo>
                    <a:pt x="17" y="108"/>
                    <a:pt x="17" y="108"/>
                    <a:pt x="17" y="108"/>
                  </a:cubicBezTo>
                  <a:cubicBezTo>
                    <a:pt x="29" y="96"/>
                    <a:pt x="29" y="96"/>
                    <a:pt x="29" y="96"/>
                  </a:cubicBezTo>
                  <a:cubicBezTo>
                    <a:pt x="31" y="98"/>
                    <a:pt x="32" y="100"/>
                    <a:pt x="34" y="102"/>
                  </a:cubicBezTo>
                  <a:cubicBezTo>
                    <a:pt x="34" y="102"/>
                    <a:pt x="34" y="102"/>
                    <a:pt x="34" y="102"/>
                  </a:cubicBezTo>
                  <a:close/>
                  <a:moveTo>
                    <a:pt x="22" y="16"/>
                  </a:moveTo>
                  <a:cubicBezTo>
                    <a:pt x="17" y="22"/>
                    <a:pt x="17" y="22"/>
                    <a:pt x="17" y="22"/>
                  </a:cubicBezTo>
                  <a:cubicBezTo>
                    <a:pt x="32" y="37"/>
                    <a:pt x="32" y="37"/>
                    <a:pt x="32" y="37"/>
                  </a:cubicBezTo>
                  <a:cubicBezTo>
                    <a:pt x="34" y="35"/>
                    <a:pt x="36" y="33"/>
                    <a:pt x="38" y="32"/>
                  </a:cubicBezTo>
                  <a:cubicBezTo>
                    <a:pt x="22" y="16"/>
                    <a:pt x="22" y="16"/>
                    <a:pt x="22" y="16"/>
                  </a:cubicBezTo>
                  <a:close/>
                  <a:moveTo>
                    <a:pt x="97" y="102"/>
                  </a:moveTo>
                  <a:cubicBezTo>
                    <a:pt x="109" y="114"/>
                    <a:pt x="109" y="114"/>
                    <a:pt x="109" y="114"/>
                  </a:cubicBezTo>
                  <a:cubicBezTo>
                    <a:pt x="115" y="108"/>
                    <a:pt x="115" y="108"/>
                    <a:pt x="115" y="108"/>
                  </a:cubicBezTo>
                  <a:cubicBezTo>
                    <a:pt x="102" y="96"/>
                    <a:pt x="102" y="96"/>
                    <a:pt x="102" y="96"/>
                  </a:cubicBezTo>
                  <a:cubicBezTo>
                    <a:pt x="101" y="98"/>
                    <a:pt x="99" y="100"/>
                    <a:pt x="97" y="102"/>
                  </a:cubicBezTo>
                  <a:cubicBezTo>
                    <a:pt x="97" y="102"/>
                    <a:pt x="97" y="102"/>
                    <a:pt x="97" y="102"/>
                  </a:cubicBezTo>
                  <a:close/>
                  <a:moveTo>
                    <a:pt x="131" y="61"/>
                  </a:moveTo>
                  <a:cubicBezTo>
                    <a:pt x="131" y="69"/>
                    <a:pt x="131" y="69"/>
                    <a:pt x="131" y="69"/>
                  </a:cubicBezTo>
                  <a:cubicBezTo>
                    <a:pt x="112" y="69"/>
                    <a:pt x="112" y="69"/>
                    <a:pt x="112" y="69"/>
                  </a:cubicBezTo>
                  <a:cubicBezTo>
                    <a:pt x="112" y="69"/>
                    <a:pt x="112" y="68"/>
                    <a:pt x="112" y="68"/>
                  </a:cubicBezTo>
                  <a:cubicBezTo>
                    <a:pt x="112" y="66"/>
                    <a:pt x="111" y="63"/>
                    <a:pt x="111" y="61"/>
                  </a:cubicBezTo>
                  <a:cubicBezTo>
                    <a:pt x="131" y="61"/>
                    <a:pt x="131" y="61"/>
                    <a:pt x="131" y="61"/>
                  </a:cubicBezTo>
                  <a:close/>
                  <a:moveTo>
                    <a:pt x="20" y="69"/>
                  </a:moveTo>
                  <a:cubicBezTo>
                    <a:pt x="0" y="69"/>
                    <a:pt x="0" y="69"/>
                    <a:pt x="0" y="69"/>
                  </a:cubicBezTo>
                  <a:cubicBezTo>
                    <a:pt x="0" y="61"/>
                    <a:pt x="0" y="61"/>
                    <a:pt x="0" y="61"/>
                  </a:cubicBezTo>
                  <a:cubicBezTo>
                    <a:pt x="20" y="61"/>
                    <a:pt x="20" y="61"/>
                    <a:pt x="20" y="61"/>
                  </a:cubicBezTo>
                  <a:cubicBezTo>
                    <a:pt x="20" y="63"/>
                    <a:pt x="20" y="66"/>
                    <a:pt x="20" y="68"/>
                  </a:cubicBezTo>
                  <a:cubicBezTo>
                    <a:pt x="20" y="68"/>
                    <a:pt x="20" y="69"/>
                    <a:pt x="20" y="69"/>
                  </a:cubicBezTo>
                  <a:cubicBezTo>
                    <a:pt x="20" y="69"/>
                    <a:pt x="20" y="69"/>
                    <a:pt x="20" y="69"/>
                  </a:cubicBezTo>
                  <a:close/>
                </a:path>
              </a:pathLst>
            </a:custGeom>
            <a:solidFill>
              <a:srgbClr val="F5EDE8"/>
            </a:solidFill>
            <a:ln>
              <a:noFill/>
            </a:ln>
          </p:spPr>
          <p:txBody>
            <a:bodyPr vert="horz" wrap="square" lIns="91440" tIns="45720" rIns="91440" bIns="45720" numCol="1" anchor="t" anchorCtr="0" compatLnSpc="1"/>
            <a:lstStyle/>
            <a:p>
              <a:endParaRPr lang="zh-CN" altLang="en-US"/>
            </a:p>
          </p:txBody>
        </p:sp>
        <p:sp>
          <p:nvSpPr>
            <p:cNvPr id="38" name="Freeform 16"/>
            <p:cNvSpPr>
              <a:spLocks noEditPoints="1"/>
            </p:cNvSpPr>
            <p:nvPr/>
          </p:nvSpPr>
          <p:spPr bwMode="auto">
            <a:xfrm>
              <a:off x="1354506" y="1867051"/>
              <a:ext cx="496888" cy="500063"/>
            </a:xfrm>
            <a:custGeom>
              <a:avLst/>
              <a:gdLst>
                <a:gd name="T0" fmla="*/ 84 w 143"/>
                <a:gd name="T1" fmla="*/ 45 h 144"/>
                <a:gd name="T2" fmla="*/ 70 w 143"/>
                <a:gd name="T3" fmla="*/ 47 h 144"/>
                <a:gd name="T4" fmla="*/ 75 w 143"/>
                <a:gd name="T5" fmla="*/ 64 h 144"/>
                <a:gd name="T6" fmla="*/ 105 w 143"/>
                <a:gd name="T7" fmla="*/ 18 h 144"/>
                <a:gd name="T8" fmla="*/ 125 w 143"/>
                <a:gd name="T9" fmla="*/ 19 h 144"/>
                <a:gd name="T10" fmla="*/ 125 w 143"/>
                <a:gd name="T11" fmla="*/ 39 h 144"/>
                <a:gd name="T12" fmla="*/ 80 w 143"/>
                <a:gd name="T13" fmla="*/ 68 h 144"/>
                <a:gd name="T14" fmla="*/ 96 w 143"/>
                <a:gd name="T15" fmla="*/ 74 h 144"/>
                <a:gd name="T16" fmla="*/ 99 w 143"/>
                <a:gd name="T17" fmla="*/ 59 h 144"/>
                <a:gd name="T18" fmla="*/ 117 w 143"/>
                <a:gd name="T19" fmla="*/ 74 h 144"/>
                <a:gd name="T20" fmla="*/ 114 w 143"/>
                <a:gd name="T21" fmla="*/ 44 h 144"/>
                <a:gd name="T22" fmla="*/ 124 w 143"/>
                <a:gd name="T23" fmla="*/ 74 h 144"/>
                <a:gd name="T24" fmla="*/ 133 w 143"/>
                <a:gd name="T25" fmla="*/ 81 h 144"/>
                <a:gd name="T26" fmla="*/ 70 w 143"/>
                <a:gd name="T27" fmla="*/ 135 h 144"/>
                <a:gd name="T28" fmla="*/ 63 w 143"/>
                <a:gd name="T29" fmla="*/ 144 h 144"/>
                <a:gd name="T30" fmla="*/ 9 w 143"/>
                <a:gd name="T31" fmla="*/ 81 h 144"/>
                <a:gd name="T32" fmla="*/ 0 w 143"/>
                <a:gd name="T33" fmla="*/ 74 h 144"/>
                <a:gd name="T34" fmla="*/ 63 w 143"/>
                <a:gd name="T35" fmla="*/ 20 h 144"/>
                <a:gd name="T36" fmla="*/ 70 w 143"/>
                <a:gd name="T37" fmla="*/ 10 h 144"/>
                <a:gd name="T38" fmla="*/ 99 w 143"/>
                <a:gd name="T39" fmla="*/ 30 h 144"/>
                <a:gd name="T40" fmla="*/ 94 w 143"/>
                <a:gd name="T41" fmla="*/ 35 h 144"/>
                <a:gd name="T42" fmla="*/ 70 w 143"/>
                <a:gd name="T43" fmla="*/ 40 h 144"/>
                <a:gd name="T44" fmla="*/ 70 w 143"/>
                <a:gd name="T45" fmla="*/ 93 h 144"/>
                <a:gd name="T46" fmla="*/ 96 w 143"/>
                <a:gd name="T47" fmla="*/ 81 h 144"/>
                <a:gd name="T48" fmla="*/ 63 w 143"/>
                <a:gd name="T49" fmla="*/ 93 h 144"/>
                <a:gd name="T50" fmla="*/ 37 w 143"/>
                <a:gd name="T51" fmla="*/ 81 h 144"/>
                <a:gd name="T52" fmla="*/ 63 w 143"/>
                <a:gd name="T53" fmla="*/ 93 h 144"/>
                <a:gd name="T54" fmla="*/ 63 w 143"/>
                <a:gd name="T55" fmla="*/ 61 h 144"/>
                <a:gd name="T56" fmla="*/ 37 w 143"/>
                <a:gd name="T57" fmla="*/ 74 h 144"/>
                <a:gd name="T58" fmla="*/ 63 w 143"/>
                <a:gd name="T59" fmla="*/ 27 h 144"/>
                <a:gd name="T60" fmla="*/ 30 w 143"/>
                <a:gd name="T61" fmla="*/ 74 h 144"/>
                <a:gd name="T62" fmla="*/ 63 w 143"/>
                <a:gd name="T63" fmla="*/ 27 h 144"/>
                <a:gd name="T64" fmla="*/ 63 w 143"/>
                <a:gd name="T65" fmla="*/ 114 h 144"/>
                <a:gd name="T66" fmla="*/ 16 w 143"/>
                <a:gd name="T67" fmla="*/ 81 h 144"/>
                <a:gd name="T68" fmla="*/ 70 w 143"/>
                <a:gd name="T69" fmla="*/ 114 h 144"/>
                <a:gd name="T70" fmla="*/ 117 w 143"/>
                <a:gd name="T71" fmla="*/ 81 h 144"/>
                <a:gd name="T72" fmla="*/ 70 w 143"/>
                <a:gd name="T73" fmla="*/ 11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3" h="144">
                  <a:moveTo>
                    <a:pt x="70" y="40"/>
                  </a:moveTo>
                  <a:cubicBezTo>
                    <a:pt x="75" y="41"/>
                    <a:pt x="80" y="42"/>
                    <a:pt x="84" y="45"/>
                  </a:cubicBezTo>
                  <a:cubicBezTo>
                    <a:pt x="79" y="50"/>
                    <a:pt x="79" y="50"/>
                    <a:pt x="79" y="50"/>
                  </a:cubicBezTo>
                  <a:cubicBezTo>
                    <a:pt x="76" y="49"/>
                    <a:pt x="73" y="48"/>
                    <a:pt x="70" y="47"/>
                  </a:cubicBezTo>
                  <a:cubicBezTo>
                    <a:pt x="70" y="61"/>
                    <a:pt x="70" y="61"/>
                    <a:pt x="70" y="61"/>
                  </a:cubicBezTo>
                  <a:cubicBezTo>
                    <a:pt x="72" y="62"/>
                    <a:pt x="74" y="63"/>
                    <a:pt x="75" y="64"/>
                  </a:cubicBezTo>
                  <a:cubicBezTo>
                    <a:pt x="106" y="32"/>
                    <a:pt x="106" y="32"/>
                    <a:pt x="106" y="32"/>
                  </a:cubicBezTo>
                  <a:cubicBezTo>
                    <a:pt x="105" y="18"/>
                    <a:pt x="105" y="18"/>
                    <a:pt x="105" y="18"/>
                  </a:cubicBezTo>
                  <a:cubicBezTo>
                    <a:pt x="123" y="0"/>
                    <a:pt x="123" y="0"/>
                    <a:pt x="123" y="0"/>
                  </a:cubicBezTo>
                  <a:cubicBezTo>
                    <a:pt x="125" y="19"/>
                    <a:pt x="125" y="19"/>
                    <a:pt x="125" y="19"/>
                  </a:cubicBezTo>
                  <a:cubicBezTo>
                    <a:pt x="143" y="21"/>
                    <a:pt x="143" y="21"/>
                    <a:pt x="143" y="21"/>
                  </a:cubicBezTo>
                  <a:cubicBezTo>
                    <a:pt x="125" y="39"/>
                    <a:pt x="125" y="39"/>
                    <a:pt x="125" y="39"/>
                  </a:cubicBezTo>
                  <a:cubicBezTo>
                    <a:pt x="111" y="37"/>
                    <a:pt x="111" y="37"/>
                    <a:pt x="111" y="37"/>
                  </a:cubicBezTo>
                  <a:cubicBezTo>
                    <a:pt x="80" y="68"/>
                    <a:pt x="80" y="68"/>
                    <a:pt x="80" y="68"/>
                  </a:cubicBezTo>
                  <a:cubicBezTo>
                    <a:pt x="81" y="70"/>
                    <a:pt x="82" y="72"/>
                    <a:pt x="82" y="74"/>
                  </a:cubicBezTo>
                  <a:cubicBezTo>
                    <a:pt x="96" y="74"/>
                    <a:pt x="96" y="74"/>
                    <a:pt x="96" y="74"/>
                  </a:cubicBezTo>
                  <a:cubicBezTo>
                    <a:pt x="96" y="70"/>
                    <a:pt x="95" y="67"/>
                    <a:pt x="94" y="65"/>
                  </a:cubicBezTo>
                  <a:cubicBezTo>
                    <a:pt x="99" y="59"/>
                    <a:pt x="99" y="59"/>
                    <a:pt x="99" y="59"/>
                  </a:cubicBezTo>
                  <a:cubicBezTo>
                    <a:pt x="101" y="64"/>
                    <a:pt x="103" y="69"/>
                    <a:pt x="103" y="74"/>
                  </a:cubicBezTo>
                  <a:cubicBezTo>
                    <a:pt x="117" y="74"/>
                    <a:pt x="117" y="74"/>
                    <a:pt x="117" y="74"/>
                  </a:cubicBezTo>
                  <a:cubicBezTo>
                    <a:pt x="116" y="65"/>
                    <a:pt x="114" y="56"/>
                    <a:pt x="109" y="49"/>
                  </a:cubicBezTo>
                  <a:cubicBezTo>
                    <a:pt x="114" y="44"/>
                    <a:pt x="114" y="44"/>
                    <a:pt x="114" y="44"/>
                  </a:cubicBezTo>
                  <a:cubicBezTo>
                    <a:pt x="114" y="45"/>
                    <a:pt x="114" y="45"/>
                    <a:pt x="114" y="45"/>
                  </a:cubicBezTo>
                  <a:cubicBezTo>
                    <a:pt x="120" y="53"/>
                    <a:pt x="123" y="63"/>
                    <a:pt x="124" y="74"/>
                  </a:cubicBezTo>
                  <a:cubicBezTo>
                    <a:pt x="133" y="74"/>
                    <a:pt x="133" y="74"/>
                    <a:pt x="133" y="74"/>
                  </a:cubicBezTo>
                  <a:cubicBezTo>
                    <a:pt x="133" y="81"/>
                    <a:pt x="133" y="81"/>
                    <a:pt x="133" y="81"/>
                  </a:cubicBezTo>
                  <a:cubicBezTo>
                    <a:pt x="124" y="81"/>
                    <a:pt x="124" y="81"/>
                    <a:pt x="124" y="81"/>
                  </a:cubicBezTo>
                  <a:cubicBezTo>
                    <a:pt x="122" y="110"/>
                    <a:pt x="99" y="133"/>
                    <a:pt x="70" y="135"/>
                  </a:cubicBezTo>
                  <a:cubicBezTo>
                    <a:pt x="70" y="144"/>
                    <a:pt x="70" y="144"/>
                    <a:pt x="70" y="144"/>
                  </a:cubicBezTo>
                  <a:cubicBezTo>
                    <a:pt x="63" y="144"/>
                    <a:pt x="63" y="144"/>
                    <a:pt x="63" y="144"/>
                  </a:cubicBezTo>
                  <a:cubicBezTo>
                    <a:pt x="63" y="135"/>
                    <a:pt x="63" y="135"/>
                    <a:pt x="63" y="135"/>
                  </a:cubicBezTo>
                  <a:cubicBezTo>
                    <a:pt x="34" y="133"/>
                    <a:pt x="11" y="110"/>
                    <a:pt x="9" y="81"/>
                  </a:cubicBezTo>
                  <a:cubicBezTo>
                    <a:pt x="0" y="81"/>
                    <a:pt x="0" y="81"/>
                    <a:pt x="0" y="81"/>
                  </a:cubicBezTo>
                  <a:cubicBezTo>
                    <a:pt x="0" y="74"/>
                    <a:pt x="0" y="74"/>
                    <a:pt x="0" y="74"/>
                  </a:cubicBezTo>
                  <a:cubicBezTo>
                    <a:pt x="9" y="74"/>
                    <a:pt x="9" y="74"/>
                    <a:pt x="9" y="74"/>
                  </a:cubicBezTo>
                  <a:cubicBezTo>
                    <a:pt x="11" y="45"/>
                    <a:pt x="34" y="21"/>
                    <a:pt x="63" y="20"/>
                  </a:cubicBezTo>
                  <a:cubicBezTo>
                    <a:pt x="63" y="10"/>
                    <a:pt x="63" y="10"/>
                    <a:pt x="63" y="10"/>
                  </a:cubicBezTo>
                  <a:cubicBezTo>
                    <a:pt x="70" y="10"/>
                    <a:pt x="70" y="10"/>
                    <a:pt x="70" y="10"/>
                  </a:cubicBezTo>
                  <a:cubicBezTo>
                    <a:pt x="70" y="20"/>
                    <a:pt x="70" y="20"/>
                    <a:pt x="70" y="20"/>
                  </a:cubicBezTo>
                  <a:cubicBezTo>
                    <a:pt x="81" y="20"/>
                    <a:pt x="91" y="24"/>
                    <a:pt x="99" y="30"/>
                  </a:cubicBezTo>
                  <a:cubicBezTo>
                    <a:pt x="99" y="30"/>
                    <a:pt x="99" y="30"/>
                    <a:pt x="99" y="30"/>
                  </a:cubicBezTo>
                  <a:cubicBezTo>
                    <a:pt x="94" y="35"/>
                    <a:pt x="94" y="35"/>
                    <a:pt x="94" y="35"/>
                  </a:cubicBezTo>
                  <a:cubicBezTo>
                    <a:pt x="87" y="30"/>
                    <a:pt x="79" y="27"/>
                    <a:pt x="70" y="27"/>
                  </a:cubicBezTo>
                  <a:cubicBezTo>
                    <a:pt x="70" y="40"/>
                    <a:pt x="70" y="40"/>
                    <a:pt x="70" y="40"/>
                  </a:cubicBezTo>
                  <a:close/>
                  <a:moveTo>
                    <a:pt x="82" y="81"/>
                  </a:moveTo>
                  <a:cubicBezTo>
                    <a:pt x="81" y="87"/>
                    <a:pt x="76" y="92"/>
                    <a:pt x="70" y="93"/>
                  </a:cubicBezTo>
                  <a:cubicBezTo>
                    <a:pt x="70" y="107"/>
                    <a:pt x="70" y="107"/>
                    <a:pt x="70" y="107"/>
                  </a:cubicBezTo>
                  <a:cubicBezTo>
                    <a:pt x="84" y="105"/>
                    <a:pt x="95" y="94"/>
                    <a:pt x="96" y="81"/>
                  </a:cubicBezTo>
                  <a:cubicBezTo>
                    <a:pt x="82" y="81"/>
                    <a:pt x="82" y="81"/>
                    <a:pt x="82" y="81"/>
                  </a:cubicBezTo>
                  <a:close/>
                  <a:moveTo>
                    <a:pt x="63" y="93"/>
                  </a:moveTo>
                  <a:cubicBezTo>
                    <a:pt x="57" y="92"/>
                    <a:pt x="52" y="87"/>
                    <a:pt x="51" y="81"/>
                  </a:cubicBezTo>
                  <a:cubicBezTo>
                    <a:pt x="37" y="81"/>
                    <a:pt x="37" y="81"/>
                    <a:pt x="37" y="81"/>
                  </a:cubicBezTo>
                  <a:cubicBezTo>
                    <a:pt x="38" y="94"/>
                    <a:pt x="49" y="105"/>
                    <a:pt x="63" y="107"/>
                  </a:cubicBezTo>
                  <a:cubicBezTo>
                    <a:pt x="63" y="93"/>
                    <a:pt x="63" y="93"/>
                    <a:pt x="63" y="93"/>
                  </a:cubicBezTo>
                  <a:close/>
                  <a:moveTo>
                    <a:pt x="51" y="74"/>
                  </a:moveTo>
                  <a:cubicBezTo>
                    <a:pt x="52" y="68"/>
                    <a:pt x="57" y="63"/>
                    <a:pt x="63" y="61"/>
                  </a:cubicBezTo>
                  <a:cubicBezTo>
                    <a:pt x="63" y="47"/>
                    <a:pt x="63" y="47"/>
                    <a:pt x="63" y="47"/>
                  </a:cubicBezTo>
                  <a:cubicBezTo>
                    <a:pt x="49" y="49"/>
                    <a:pt x="38" y="60"/>
                    <a:pt x="37" y="74"/>
                  </a:cubicBezTo>
                  <a:cubicBezTo>
                    <a:pt x="51" y="74"/>
                    <a:pt x="51" y="74"/>
                    <a:pt x="51" y="74"/>
                  </a:cubicBezTo>
                  <a:close/>
                  <a:moveTo>
                    <a:pt x="63" y="27"/>
                  </a:moveTo>
                  <a:cubicBezTo>
                    <a:pt x="38" y="28"/>
                    <a:pt x="18" y="49"/>
                    <a:pt x="16" y="74"/>
                  </a:cubicBezTo>
                  <a:cubicBezTo>
                    <a:pt x="30" y="74"/>
                    <a:pt x="30" y="74"/>
                    <a:pt x="30" y="74"/>
                  </a:cubicBezTo>
                  <a:cubicBezTo>
                    <a:pt x="31" y="56"/>
                    <a:pt x="45" y="42"/>
                    <a:pt x="63" y="40"/>
                  </a:cubicBezTo>
                  <a:cubicBezTo>
                    <a:pt x="63" y="27"/>
                    <a:pt x="63" y="27"/>
                    <a:pt x="63" y="27"/>
                  </a:cubicBezTo>
                  <a:close/>
                  <a:moveTo>
                    <a:pt x="63" y="128"/>
                  </a:moveTo>
                  <a:cubicBezTo>
                    <a:pt x="63" y="114"/>
                    <a:pt x="63" y="114"/>
                    <a:pt x="63" y="114"/>
                  </a:cubicBezTo>
                  <a:cubicBezTo>
                    <a:pt x="45" y="112"/>
                    <a:pt x="31" y="98"/>
                    <a:pt x="30" y="81"/>
                  </a:cubicBezTo>
                  <a:cubicBezTo>
                    <a:pt x="16" y="81"/>
                    <a:pt x="16" y="81"/>
                    <a:pt x="16" y="81"/>
                  </a:cubicBezTo>
                  <a:cubicBezTo>
                    <a:pt x="18" y="106"/>
                    <a:pt x="38" y="126"/>
                    <a:pt x="63" y="128"/>
                  </a:cubicBezTo>
                  <a:close/>
                  <a:moveTo>
                    <a:pt x="70" y="114"/>
                  </a:moveTo>
                  <a:cubicBezTo>
                    <a:pt x="70" y="128"/>
                    <a:pt x="70" y="128"/>
                    <a:pt x="70" y="128"/>
                  </a:cubicBezTo>
                  <a:cubicBezTo>
                    <a:pt x="95" y="126"/>
                    <a:pt x="115" y="106"/>
                    <a:pt x="117" y="81"/>
                  </a:cubicBezTo>
                  <a:cubicBezTo>
                    <a:pt x="103" y="81"/>
                    <a:pt x="103" y="81"/>
                    <a:pt x="103" y="81"/>
                  </a:cubicBezTo>
                  <a:cubicBezTo>
                    <a:pt x="102" y="98"/>
                    <a:pt x="88" y="112"/>
                    <a:pt x="70" y="114"/>
                  </a:cubicBezTo>
                  <a:close/>
                </a:path>
              </a:pathLst>
            </a:custGeom>
            <a:solidFill>
              <a:srgbClr val="F5EDE8"/>
            </a:solidFill>
            <a:ln>
              <a:noFill/>
            </a:ln>
          </p:spPr>
          <p:txBody>
            <a:bodyPr vert="horz" wrap="square" lIns="91440" tIns="45720" rIns="91440" bIns="45720" numCol="1" anchor="t" anchorCtr="0" compatLnSpc="1"/>
            <a:lstStyle/>
            <a:p>
              <a:endParaRPr lang="zh-CN" altLang="en-US"/>
            </a:p>
          </p:txBody>
        </p:sp>
      </p:grpSp>
      <p:grpSp>
        <p:nvGrpSpPr>
          <p:cNvPr id="31" name="组合 30"/>
          <p:cNvGrpSpPr/>
          <p:nvPr/>
        </p:nvGrpSpPr>
        <p:grpSpPr>
          <a:xfrm>
            <a:off x="3163340" y="1326145"/>
            <a:ext cx="3588341" cy="1896318"/>
            <a:chOff x="0" y="16320"/>
            <a:chExt cx="3588341" cy="1896318"/>
          </a:xfrm>
        </p:grpSpPr>
        <p:sp>
          <p:nvSpPr>
            <p:cNvPr id="32" name="圆角矩形 31"/>
            <p:cNvSpPr/>
            <p:nvPr/>
          </p:nvSpPr>
          <p:spPr>
            <a:xfrm>
              <a:off x="0" y="16320"/>
              <a:ext cx="3588341" cy="1896318"/>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圆角矩形 4"/>
            <p:cNvSpPr/>
            <p:nvPr/>
          </p:nvSpPr>
          <p:spPr>
            <a:xfrm>
              <a:off x="92571" y="108891"/>
              <a:ext cx="3403199" cy="171117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zh-CN" altLang="en-US" sz="1600" b="1" kern="1200" dirty="0" smtClean="0">
                  <a:ln w="0"/>
                  <a:solidFill>
                    <a:schemeClr val="tx1"/>
                  </a:solidFill>
                  <a:latin typeface="微软雅黑" panose="020B0503020204020204" pitchFamily="34" charset="-122"/>
                  <a:ea typeface="微软雅黑" panose="020B0503020204020204" pitchFamily="34" charset="-122"/>
                </a:rPr>
                <a:t>不同流形的图卷积神经网络</a:t>
              </a:r>
              <a:endParaRPr lang="en-US" altLang="zh-CN" sz="1600" b="1" kern="1200" dirty="0" smtClean="0">
                <a:ln w="0"/>
                <a:solidFill>
                  <a:schemeClr val="tx1"/>
                </a:solidFill>
                <a:latin typeface="微软雅黑" panose="020B0503020204020204" pitchFamily="34" charset="-122"/>
                <a:ea typeface="微软雅黑" panose="020B0503020204020204" pitchFamily="34" charset="-122"/>
              </a:endParaRPr>
            </a:p>
            <a:p>
              <a:pPr lvl="0" algn="ctr" defTabSz="711200">
                <a:lnSpc>
                  <a:spcPct val="90000"/>
                </a:lnSpc>
                <a:spcBef>
                  <a:spcPct val="0"/>
                </a:spcBef>
                <a:spcAft>
                  <a:spcPct val="35000"/>
                </a:spcAft>
              </a:pPr>
              <a:r>
                <a:rPr lang="zh-CN" altLang="en-US" sz="1600" b="1" kern="1200" dirty="0" smtClean="0">
                  <a:ln w="0"/>
                  <a:solidFill>
                    <a:schemeClr val="tx1"/>
                  </a:solidFill>
                  <a:latin typeface="微软雅黑" panose="020B0503020204020204" pitchFamily="34" charset="-122"/>
                  <a:ea typeface="微软雅黑" panose="020B0503020204020204" pitchFamily="34" charset="-122"/>
                </a:rPr>
                <a:t>（</a:t>
              </a:r>
              <a:r>
                <a:rPr lang="en-US" altLang="zh-CN" sz="1600" b="1" kern="1200" dirty="0" smtClean="0">
                  <a:ln w="0"/>
                  <a:solidFill>
                    <a:schemeClr val="tx1"/>
                  </a:solidFill>
                  <a:latin typeface="微软雅黑" panose="020B0503020204020204" pitchFamily="34" charset="-122"/>
                  <a:ea typeface="微软雅黑" panose="020B0503020204020204" pitchFamily="34" charset="-122"/>
                </a:rPr>
                <a:t>TGCN</a:t>
              </a:r>
              <a:r>
                <a:rPr lang="zh-CN" altLang="en-US" sz="1600" b="1" kern="1200" dirty="0" smtClean="0">
                  <a:ln w="0"/>
                  <a:solidFill>
                    <a:schemeClr val="tx1"/>
                  </a:solidFill>
                  <a:latin typeface="微软雅黑" panose="020B0503020204020204" pitchFamily="34" charset="-122"/>
                  <a:ea typeface="微软雅黑" panose="020B0503020204020204" pitchFamily="34" charset="-122"/>
                </a:rPr>
                <a:t>、</a:t>
              </a:r>
              <a:r>
                <a:rPr lang="en-US" altLang="zh-CN" sz="1600" b="1" kern="1200" dirty="0" err="1" smtClean="0">
                  <a:ln w="0"/>
                  <a:solidFill>
                    <a:schemeClr val="tx1"/>
                  </a:solidFill>
                  <a:latin typeface="微软雅黑" panose="020B0503020204020204" pitchFamily="34" charset="-122"/>
                  <a:ea typeface="微软雅黑" panose="020B0503020204020204" pitchFamily="34" charset="-122"/>
                </a:rPr>
                <a:t>HesGCN</a:t>
              </a:r>
              <a:r>
                <a:rPr lang="zh-CN" altLang="en-US" sz="1600" b="1" kern="1200" dirty="0" smtClean="0">
                  <a:ln w="0"/>
                  <a:solidFill>
                    <a:schemeClr val="tx1"/>
                  </a:solidFill>
                  <a:latin typeface="微软雅黑" panose="020B0503020204020204" pitchFamily="34" charset="-122"/>
                  <a:ea typeface="微软雅黑" panose="020B0503020204020204" pitchFamily="34" charset="-122"/>
                </a:rPr>
                <a:t>、</a:t>
              </a:r>
              <a:r>
                <a:rPr lang="en-US" altLang="zh-CN" sz="1600" b="1" kern="1200" dirty="0" smtClean="0">
                  <a:ln w="0"/>
                  <a:solidFill>
                    <a:schemeClr val="tx1"/>
                  </a:solidFill>
                  <a:latin typeface="微软雅黑" panose="020B0503020204020204" pitchFamily="34" charset="-122"/>
                  <a:ea typeface="微软雅黑" panose="020B0503020204020204" pitchFamily="34" charset="-122"/>
                </a:rPr>
                <a:t>pLapGCN</a:t>
              </a:r>
              <a:r>
                <a:rPr lang="zh-CN" altLang="en-US" sz="1600" b="1" kern="1200" dirty="0" smtClean="0">
                  <a:ln w="0"/>
                  <a:solidFill>
                    <a:schemeClr val="tx1"/>
                  </a:solidFill>
                  <a:latin typeface="微软雅黑" panose="020B0503020204020204" pitchFamily="34" charset="-122"/>
                  <a:ea typeface="微软雅黑" panose="020B0503020204020204" pitchFamily="34" charset="-122"/>
                </a:rPr>
                <a:t>、</a:t>
              </a:r>
              <a:r>
                <a:rPr lang="en-US" altLang="zh-CN" sz="1600" b="1" kern="1200" dirty="0" smtClean="0">
                  <a:ln w="0"/>
                  <a:solidFill>
                    <a:schemeClr val="tx1"/>
                  </a:solidFill>
                  <a:latin typeface="微软雅黑" panose="020B0503020204020204" pitchFamily="34" charset="-122"/>
                  <a:ea typeface="微软雅黑" panose="020B0503020204020204" pitchFamily="34" charset="-122"/>
                </a:rPr>
                <a:t>HpLapGCN</a:t>
              </a:r>
              <a:r>
                <a:rPr lang="zh-CN" altLang="en-US" sz="1600" b="1" kern="1200" dirty="0" smtClean="0">
                  <a:ln w="0"/>
                  <a:solidFill>
                    <a:schemeClr val="tx1"/>
                  </a:solidFill>
                  <a:latin typeface="微软雅黑" panose="020B0503020204020204" pitchFamily="34" charset="-122"/>
                  <a:ea typeface="微软雅黑" panose="020B0503020204020204" pitchFamily="34" charset="-122"/>
                </a:rPr>
                <a:t>）</a:t>
              </a:r>
              <a:endParaRPr lang="en-US" altLang="zh-CN" sz="1600" b="1" kern="1200" dirty="0" smtClean="0">
                <a:ln w="0"/>
                <a:solidFill>
                  <a:schemeClr val="tx1"/>
                </a:solidFill>
                <a:latin typeface="微软雅黑" panose="020B0503020204020204" pitchFamily="34" charset="-122"/>
                <a:ea typeface="微软雅黑" panose="020B0503020204020204" pitchFamily="34" charset="-122"/>
              </a:endParaRPr>
            </a:p>
          </p:txBody>
        </p:sp>
      </p:grpSp>
      <p:grpSp>
        <p:nvGrpSpPr>
          <p:cNvPr id="42" name="组合 41"/>
          <p:cNvGrpSpPr/>
          <p:nvPr/>
        </p:nvGrpSpPr>
        <p:grpSpPr>
          <a:xfrm>
            <a:off x="3163339" y="4059838"/>
            <a:ext cx="3588341" cy="1896318"/>
            <a:chOff x="0" y="2086436"/>
            <a:chExt cx="3588341" cy="1896318"/>
          </a:xfrm>
        </p:grpSpPr>
        <p:sp>
          <p:nvSpPr>
            <p:cNvPr id="43" name="圆角矩形 42"/>
            <p:cNvSpPr/>
            <p:nvPr/>
          </p:nvSpPr>
          <p:spPr>
            <a:xfrm>
              <a:off x="0" y="2086436"/>
              <a:ext cx="3588341" cy="1896318"/>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4" name="圆角矩形 4"/>
            <p:cNvSpPr/>
            <p:nvPr/>
          </p:nvSpPr>
          <p:spPr>
            <a:xfrm>
              <a:off x="92571" y="2179007"/>
              <a:ext cx="3403199" cy="171117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zh-CN" altLang="en-US" sz="1600" b="1" kern="1200" dirty="0" smtClean="0">
                  <a:solidFill>
                    <a:schemeClr val="tx1"/>
                  </a:solidFill>
                  <a:latin typeface="微软雅黑" panose="020B0503020204020204" pitchFamily="34" charset="-122"/>
                  <a:ea typeface="微软雅黑" panose="020B0503020204020204" pitchFamily="34" charset="-122"/>
                </a:rPr>
                <a:t>不同多项式的图卷积神经网络</a:t>
              </a:r>
              <a:endParaRPr lang="en-US" altLang="zh-CN" sz="1600" b="1" kern="1200" dirty="0" smtClean="0">
                <a:solidFill>
                  <a:schemeClr val="tx1"/>
                </a:solidFill>
                <a:latin typeface="微软雅黑" panose="020B0503020204020204" pitchFamily="34" charset="-122"/>
                <a:ea typeface="微软雅黑" panose="020B0503020204020204" pitchFamily="34" charset="-122"/>
              </a:endParaRPr>
            </a:p>
            <a:p>
              <a:pPr lvl="0" algn="ctr" defTabSz="711200">
                <a:lnSpc>
                  <a:spcPct val="90000"/>
                </a:lnSpc>
                <a:spcBef>
                  <a:spcPct val="0"/>
                </a:spcBef>
                <a:spcAft>
                  <a:spcPct val="35000"/>
                </a:spcAft>
              </a:pPr>
              <a:r>
                <a:rPr lang="zh-CN" altLang="en-US" sz="1600" b="1" kern="1200" dirty="0" smtClean="0">
                  <a:solidFill>
                    <a:schemeClr val="tx1"/>
                  </a:solidFill>
                  <a:latin typeface="微软雅黑" panose="020B0503020204020204" pitchFamily="34" charset="-122"/>
                  <a:ea typeface="微软雅黑" panose="020B0503020204020204" pitchFamily="34" charset="-122"/>
                </a:rPr>
                <a:t>（</a:t>
              </a:r>
              <a:r>
                <a:rPr lang="en-US" altLang="zh-CN" sz="1600" b="1" kern="1200" dirty="0" smtClean="0">
                  <a:solidFill>
                    <a:schemeClr val="tx1"/>
                  </a:solidFill>
                  <a:latin typeface="微软雅黑" panose="020B0503020204020204" pitchFamily="34" charset="-122"/>
                  <a:ea typeface="微软雅黑" panose="020B0503020204020204" pitchFamily="34" charset="-122"/>
                </a:rPr>
                <a:t>PGCN</a:t>
              </a:r>
              <a:r>
                <a:rPr lang="zh-CN" altLang="en-US" sz="1600" b="1" kern="1200" dirty="0" smtClean="0">
                  <a:solidFill>
                    <a:schemeClr val="tx1"/>
                  </a:solidFill>
                  <a:latin typeface="微软雅黑" panose="020B0503020204020204" pitchFamily="34" charset="-122"/>
                  <a:ea typeface="微软雅黑" panose="020B0503020204020204" pitchFamily="34" charset="-122"/>
                </a:rPr>
                <a:t>）</a:t>
              </a:r>
              <a:endParaRPr lang="en-US" altLang="zh-CN" sz="1600" b="1" kern="1200" dirty="0" smtClean="0">
                <a:solidFill>
                  <a:schemeClr val="tx1"/>
                </a:solidFill>
                <a:latin typeface="微软雅黑" panose="020B0503020204020204" pitchFamily="34" charset="-122"/>
                <a:ea typeface="微软雅黑" panose="020B0503020204020204" pitchFamily="34" charset="-122"/>
              </a:endParaRPr>
            </a:p>
          </p:txBody>
        </p:sp>
      </p:grpSp>
      <p:sp>
        <p:nvSpPr>
          <p:cNvPr id="6" name="左大括号 5"/>
          <p:cNvSpPr/>
          <p:nvPr/>
        </p:nvSpPr>
        <p:spPr>
          <a:xfrm>
            <a:off x="6701029" y="1015652"/>
            <a:ext cx="780690" cy="265378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矩形 7"/>
          <p:cNvSpPr/>
          <p:nvPr/>
        </p:nvSpPr>
        <p:spPr>
          <a:xfrm>
            <a:off x="7554863" y="914703"/>
            <a:ext cx="1268170" cy="366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latin typeface="微软雅黑" panose="020B0503020204020204" pitchFamily="34" charset="-122"/>
                <a:ea typeface="微软雅黑" panose="020B0503020204020204" pitchFamily="34" charset="-122"/>
              </a:rPr>
              <a:t>TGCN</a:t>
            </a:r>
            <a:endParaRPr lang="zh-CN" altLang="en-US" sz="1600" dirty="0">
              <a:latin typeface="微软雅黑" panose="020B0503020204020204" pitchFamily="34" charset="-122"/>
              <a:ea typeface="微软雅黑" panose="020B0503020204020204" pitchFamily="34" charset="-122"/>
            </a:endParaRPr>
          </a:p>
        </p:txBody>
      </p:sp>
      <p:sp>
        <p:nvSpPr>
          <p:cNvPr id="45" name="矩形 44"/>
          <p:cNvSpPr/>
          <p:nvPr/>
        </p:nvSpPr>
        <p:spPr>
          <a:xfrm>
            <a:off x="7651099" y="3482011"/>
            <a:ext cx="1256151" cy="366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smtClean="0">
                <a:latin typeface="微软雅黑" panose="020B0503020204020204" pitchFamily="34" charset="-122"/>
                <a:ea typeface="微软雅黑" panose="020B0503020204020204" pitchFamily="34" charset="-122"/>
              </a:rPr>
              <a:t>HesGCN</a:t>
            </a:r>
            <a:endParaRPr lang="zh-CN" altLang="en-US" sz="1600" dirty="0">
              <a:latin typeface="微软雅黑" panose="020B0503020204020204" pitchFamily="34" charset="-122"/>
              <a:ea typeface="微软雅黑" panose="020B0503020204020204" pitchFamily="34" charset="-122"/>
            </a:endParaRPr>
          </a:p>
        </p:txBody>
      </p:sp>
      <p:sp>
        <p:nvSpPr>
          <p:cNvPr id="46" name="矩形 45"/>
          <p:cNvSpPr/>
          <p:nvPr/>
        </p:nvSpPr>
        <p:spPr>
          <a:xfrm>
            <a:off x="7566409" y="1730459"/>
            <a:ext cx="1234441" cy="366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latin typeface="微软雅黑" panose="020B0503020204020204" pitchFamily="34" charset="-122"/>
                <a:ea typeface="微软雅黑" panose="020B0503020204020204" pitchFamily="34" charset="-122"/>
              </a:rPr>
              <a:t>pLapGCN</a:t>
            </a:r>
            <a:endParaRPr lang="zh-CN" altLang="en-US" sz="1600" dirty="0">
              <a:latin typeface="微软雅黑" panose="020B0503020204020204" pitchFamily="34" charset="-122"/>
              <a:ea typeface="微软雅黑" panose="020B0503020204020204" pitchFamily="34" charset="-122"/>
            </a:endParaRPr>
          </a:p>
        </p:txBody>
      </p:sp>
      <p:sp>
        <p:nvSpPr>
          <p:cNvPr id="47" name="矩形 46"/>
          <p:cNvSpPr/>
          <p:nvPr/>
        </p:nvSpPr>
        <p:spPr>
          <a:xfrm>
            <a:off x="7588592" y="2561540"/>
            <a:ext cx="1275237" cy="366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latin typeface="微软雅黑" panose="020B0503020204020204" pitchFamily="34" charset="-122"/>
                <a:ea typeface="微软雅黑" panose="020B0503020204020204" pitchFamily="34" charset="-122"/>
              </a:rPr>
              <a:t>H</a:t>
            </a:r>
            <a:r>
              <a:rPr lang="en-US" altLang="zh-CN" sz="1600" dirty="0" err="1" smtClean="0">
                <a:latin typeface="微软雅黑" panose="020B0503020204020204" pitchFamily="34" charset="-122"/>
                <a:ea typeface="微软雅黑" panose="020B0503020204020204" pitchFamily="34" charset="-122"/>
              </a:rPr>
              <a:t>pLapGCN</a:t>
            </a:r>
            <a:endParaRPr lang="zh-CN" altLang="en-US" sz="1600" dirty="0">
              <a:latin typeface="微软雅黑" panose="020B0503020204020204" pitchFamily="34" charset="-122"/>
              <a:ea typeface="微软雅黑" panose="020B0503020204020204" pitchFamily="34" charset="-122"/>
            </a:endParaRPr>
          </a:p>
        </p:txBody>
      </p:sp>
      <p:sp>
        <p:nvSpPr>
          <p:cNvPr id="10" name="左大括号 9"/>
          <p:cNvSpPr/>
          <p:nvPr/>
        </p:nvSpPr>
        <p:spPr>
          <a:xfrm>
            <a:off x="8885541" y="777478"/>
            <a:ext cx="182880" cy="58385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流程图: 过程 10"/>
          <p:cNvSpPr/>
          <p:nvPr/>
        </p:nvSpPr>
        <p:spPr>
          <a:xfrm>
            <a:off x="9130927" y="700263"/>
            <a:ext cx="2166047" cy="31538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latin typeface="微软雅黑" panose="020B0503020204020204" pitchFamily="34" charset="-122"/>
                <a:ea typeface="微软雅黑" panose="020B0503020204020204" pitchFamily="34" charset="-122"/>
              </a:rPr>
              <a:t>ICIMCS2018</a:t>
            </a:r>
            <a:r>
              <a:rPr lang="zh-CN" altLang="en-US" sz="1200" dirty="0" smtClean="0">
                <a:latin typeface="微软雅黑" panose="020B0503020204020204" pitchFamily="34" charset="-122"/>
                <a:ea typeface="微软雅黑" panose="020B0503020204020204" pitchFamily="34" charset="-122"/>
              </a:rPr>
              <a:t>会议录用</a:t>
            </a:r>
            <a:endParaRPr lang="zh-CN" altLang="en-US" sz="1200" dirty="0">
              <a:latin typeface="微软雅黑" panose="020B0503020204020204" pitchFamily="34" charset="-122"/>
              <a:ea typeface="微软雅黑" panose="020B0503020204020204" pitchFamily="34" charset="-122"/>
            </a:endParaRPr>
          </a:p>
        </p:txBody>
      </p:sp>
      <p:sp>
        <p:nvSpPr>
          <p:cNvPr id="48" name="流程图: 过程 47"/>
          <p:cNvSpPr/>
          <p:nvPr/>
        </p:nvSpPr>
        <p:spPr>
          <a:xfrm>
            <a:off x="9141565" y="1127395"/>
            <a:ext cx="2222175" cy="39563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微软雅黑" panose="020B0503020204020204" pitchFamily="34" charset="-122"/>
                <a:ea typeface="微软雅黑" panose="020B0503020204020204" pitchFamily="34" charset="-122"/>
              </a:rPr>
              <a:t>已投稿</a:t>
            </a:r>
            <a:r>
              <a:rPr lang="en-US" altLang="zh-CN" sz="1200" dirty="0" smtClean="0">
                <a:latin typeface="微软雅黑" panose="020B0503020204020204" pitchFamily="34" charset="-122"/>
                <a:ea typeface="微软雅黑" panose="020B0503020204020204" pitchFamily="34" charset="-122"/>
              </a:rPr>
              <a:t>IET Image Processing</a:t>
            </a:r>
            <a:r>
              <a:rPr lang="zh-CN" altLang="en-US" sz="1200" dirty="0" smtClean="0">
                <a:latin typeface="微软雅黑" panose="020B0503020204020204" pitchFamily="34" charset="-122"/>
                <a:ea typeface="微软雅黑" panose="020B0503020204020204" pitchFamily="34" charset="-122"/>
              </a:rPr>
              <a:t>期刊</a:t>
            </a:r>
            <a:endParaRPr lang="zh-CN" altLang="en-US" sz="1200" dirty="0">
              <a:latin typeface="微软雅黑" panose="020B0503020204020204" pitchFamily="34" charset="-122"/>
              <a:ea typeface="微软雅黑" panose="020B0503020204020204" pitchFamily="34" charset="-122"/>
            </a:endParaRPr>
          </a:p>
        </p:txBody>
      </p:sp>
      <p:sp>
        <p:nvSpPr>
          <p:cNvPr id="14" name="右箭头 13"/>
          <p:cNvSpPr/>
          <p:nvPr/>
        </p:nvSpPr>
        <p:spPr>
          <a:xfrm>
            <a:off x="8800850" y="1853389"/>
            <a:ext cx="306461" cy="705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流程图: 过程 48"/>
          <p:cNvSpPr/>
          <p:nvPr/>
        </p:nvSpPr>
        <p:spPr>
          <a:xfrm>
            <a:off x="9148525" y="1749244"/>
            <a:ext cx="2166047" cy="31538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微软雅黑" panose="020B0503020204020204" pitchFamily="34" charset="-122"/>
                <a:ea typeface="微软雅黑" panose="020B0503020204020204" pitchFamily="34" charset="-122"/>
              </a:rPr>
              <a:t>正在完善初稿，待投</a:t>
            </a:r>
            <a:endParaRPr lang="zh-CN" altLang="en-US" sz="1200" dirty="0">
              <a:latin typeface="微软雅黑" panose="020B0503020204020204" pitchFamily="34" charset="-122"/>
              <a:ea typeface="微软雅黑" panose="020B0503020204020204" pitchFamily="34" charset="-122"/>
            </a:endParaRPr>
          </a:p>
        </p:txBody>
      </p:sp>
      <p:sp>
        <p:nvSpPr>
          <p:cNvPr id="50" name="右箭头 49"/>
          <p:cNvSpPr/>
          <p:nvPr/>
        </p:nvSpPr>
        <p:spPr>
          <a:xfrm>
            <a:off x="6751679" y="5076869"/>
            <a:ext cx="836913"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7651099" y="4914422"/>
            <a:ext cx="1234441" cy="366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latin typeface="微软雅黑" panose="020B0503020204020204" pitchFamily="34" charset="-122"/>
                <a:ea typeface="微软雅黑" panose="020B0503020204020204" pitchFamily="34" charset="-122"/>
              </a:rPr>
              <a:t>PGCN</a:t>
            </a:r>
            <a:endParaRPr lang="zh-CN" altLang="en-US" sz="1600" dirty="0">
              <a:latin typeface="微软雅黑" panose="020B0503020204020204" pitchFamily="34" charset="-122"/>
              <a:ea typeface="微软雅黑" panose="020B0503020204020204" pitchFamily="34" charset="-122"/>
            </a:endParaRPr>
          </a:p>
        </p:txBody>
      </p:sp>
      <p:sp>
        <p:nvSpPr>
          <p:cNvPr id="52" name="流程图: 过程 51"/>
          <p:cNvSpPr/>
          <p:nvPr/>
        </p:nvSpPr>
        <p:spPr>
          <a:xfrm>
            <a:off x="9657087" y="3689514"/>
            <a:ext cx="2222175" cy="39563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微软雅黑" panose="020B0503020204020204" pitchFamily="34" charset="-122"/>
                <a:ea typeface="微软雅黑" panose="020B0503020204020204" pitchFamily="34" charset="-122"/>
              </a:rPr>
              <a:t>至少发表一篇期刊或会议</a:t>
            </a:r>
            <a:endParaRPr lang="zh-CN" altLang="en-US" sz="1200" dirty="0">
              <a:latin typeface="微软雅黑" panose="020B0503020204020204" pitchFamily="34" charset="-122"/>
              <a:ea typeface="微软雅黑" panose="020B0503020204020204" pitchFamily="34" charset="-122"/>
            </a:endParaRPr>
          </a:p>
        </p:txBody>
      </p:sp>
      <p:sp>
        <p:nvSpPr>
          <p:cNvPr id="17" name="右大括号 16"/>
          <p:cNvSpPr/>
          <p:nvPr/>
        </p:nvSpPr>
        <p:spPr>
          <a:xfrm>
            <a:off x="8885540" y="2729940"/>
            <a:ext cx="749950" cy="2319016"/>
          </a:xfrm>
          <a:prstGeom prst="rightBrace">
            <a:avLst>
              <a:gd name="adj1" fmla="val 8333"/>
              <a:gd name="adj2" fmla="val 5049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372050910"/>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1600200" y="2257425"/>
            <a:ext cx="8956675" cy="238283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4" name="组合 33"/>
          <p:cNvGrpSpPr/>
          <p:nvPr/>
        </p:nvGrpSpPr>
        <p:grpSpPr bwMode="auto">
          <a:xfrm>
            <a:off x="10290175" y="4325938"/>
            <a:ext cx="1109663" cy="1130300"/>
            <a:chOff x="2666985" y="682103"/>
            <a:chExt cx="1109138" cy="1131217"/>
          </a:xfrm>
        </p:grpSpPr>
        <p:sp>
          <p:nvSpPr>
            <p:cNvPr id="35" name="矩形 34"/>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矩形 35"/>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矩形 36"/>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8" name="组合 37"/>
          <p:cNvGrpSpPr/>
          <p:nvPr/>
        </p:nvGrpSpPr>
        <p:grpSpPr bwMode="auto">
          <a:xfrm>
            <a:off x="792163" y="1462088"/>
            <a:ext cx="1109662" cy="1131887"/>
            <a:chOff x="2666985" y="682103"/>
            <a:chExt cx="1109138" cy="1131217"/>
          </a:xfrm>
        </p:grpSpPr>
        <p:sp>
          <p:nvSpPr>
            <p:cNvPr id="39" name="矩形 38"/>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矩形 39"/>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2" name="矩形 4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矩形 4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矩形 4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矩形 1"/>
          <p:cNvSpPr/>
          <p:nvPr/>
        </p:nvSpPr>
        <p:spPr>
          <a:xfrm>
            <a:off x="2079523" y="3080643"/>
            <a:ext cx="8533105" cy="923330"/>
          </a:xfrm>
          <a:prstGeom prst="rect">
            <a:avLst/>
          </a:prstGeom>
          <a:noFill/>
        </p:spPr>
        <p:txBody>
          <a:bodyPr wrap="none" lIns="91440" tIns="45720" rIns="91440" bIns="45720">
            <a:spAutoFit/>
          </a:bodyPr>
          <a:lstStyle/>
          <a:p>
            <a:pPr algn="ctr"/>
            <a:r>
              <a:rPr lang="zh-CN" altLang="en-US" sz="5400" b="1" dirty="0" smtClean="0">
                <a:ln w="22225">
                  <a:solidFill>
                    <a:schemeClr val="accent2"/>
                  </a:solidFill>
                  <a:prstDash val="solid"/>
                </a:ln>
                <a:solidFill>
                  <a:schemeClr val="accent2">
                    <a:lumMod val="40000"/>
                    <a:lumOff val="60000"/>
                  </a:schemeClr>
                </a:solidFill>
              </a:rPr>
              <a:t>感谢观看，欢迎批评指正！</a:t>
            </a:r>
            <a:endParaRPr lang="zh-CN" altLang="en-US" sz="5400" b="1" cap="none" spc="0" dirty="0">
              <a:ln w="22225">
                <a:solidFill>
                  <a:schemeClr val="accent2"/>
                </a:solidFill>
                <a:prstDash val="solid"/>
              </a:ln>
              <a:solidFill>
                <a:schemeClr val="accent2">
                  <a:lumMod val="40000"/>
                  <a:lumOff val="60000"/>
                </a:schemeClr>
              </a:solidFill>
              <a:effectLst/>
            </a:endParaRPr>
          </a:p>
        </p:txBody>
      </p:sp>
      <p:pic>
        <p:nvPicPr>
          <p:cNvPr id="47" name="Picture 2" descr="标志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1344" y="6140450"/>
            <a:ext cx="738187"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文本框 7"/>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1500">
                <a:solidFill>
                  <a:schemeClr val="bg1"/>
                </a:solidFill>
                <a:latin typeface="Impact" panose="020B0806030902050204" pitchFamily="34" charset="0"/>
              </a:rPr>
              <a:t>1</a:t>
            </a:r>
            <a:endParaRPr lang="zh-CN" altLang="en-US" sz="11500">
              <a:solidFill>
                <a:schemeClr val="bg1"/>
              </a:solidFill>
              <a:latin typeface="Impact" panose="020B0806030902050204" pitchFamily="34" charset="0"/>
            </a:endParaRPr>
          </a:p>
        </p:txBody>
      </p:sp>
      <p:sp>
        <p:nvSpPr>
          <p:cNvPr id="9" name="文本框 8"/>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第</a:t>
            </a:r>
          </a:p>
        </p:txBody>
      </p:sp>
      <p:sp>
        <p:nvSpPr>
          <p:cNvPr id="10" name="矩形 9"/>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10"/>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部分</a:t>
            </a:r>
          </a:p>
        </p:txBody>
      </p:sp>
      <p:sp>
        <p:nvSpPr>
          <p:cNvPr id="12" name="文本框 11"/>
          <p:cNvSpPr txBox="1">
            <a:spLocks noChangeArrowheads="1"/>
          </p:cNvSpPr>
          <p:nvPr/>
        </p:nvSpPr>
        <p:spPr bwMode="auto">
          <a:xfrm>
            <a:off x="4763069" y="3632200"/>
            <a:ext cx="775595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defRPr/>
            </a:pPr>
            <a:r>
              <a:rPr lang="zh-CN" altLang="en-US" sz="4800" b="1" dirty="0">
                <a:solidFill>
                  <a:schemeClr val="bg1"/>
                </a:solidFill>
                <a:latin typeface="Arial" panose="020B0604020202020204" pitchFamily="34" charset="0"/>
              </a:rPr>
              <a:t>课题的研究背景及意义</a:t>
            </a:r>
            <a:endParaRPr lang="en-US" altLang="zh-CN" sz="4800" b="1" dirty="0">
              <a:solidFill>
                <a:schemeClr val="bg1"/>
              </a:solidFill>
              <a:latin typeface="Arial" panose="020B0604020202020204" pitchFamily="34" charset="0"/>
            </a:endParaRPr>
          </a:p>
        </p:txBody>
      </p:sp>
      <p:pic>
        <p:nvPicPr>
          <p:cNvPr id="13" name="Picture 2" descr="标志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67228" y="5860671"/>
            <a:ext cx="738187"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advTm="1830">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p:cNvSpPr txBox="1"/>
          <p:nvPr/>
        </p:nvSpPr>
        <p:spPr>
          <a:xfrm>
            <a:off x="304800" y="2346791"/>
            <a:ext cx="11631425" cy="1323439"/>
          </a:xfrm>
          <a:prstGeom prst="rect">
            <a:avLst/>
          </a:prstGeom>
          <a:noFill/>
        </p:spPr>
        <p:txBody>
          <a:bodyPr wrap="square">
            <a:spAutoFit/>
          </a:bodyPr>
          <a:lstStyle/>
          <a:p>
            <a:pPr marL="342900" indent="-342900" eaLnBrk="1" fontAlgn="auto" hangingPunct="1">
              <a:spcBef>
                <a:spcPts val="0"/>
              </a:spcBef>
              <a:spcAft>
                <a:spcPts val="0"/>
              </a:spcAft>
              <a:buFont typeface="Wingdings" panose="05000000000000000000" pitchFamily="2" charset="2"/>
              <a:buChar char="l"/>
              <a:defRPr/>
            </a:pPr>
            <a:r>
              <a:rPr lang="zh-CN" altLang="en-US" sz="2000" dirty="0">
                <a:latin typeface="微软雅黑" panose="020B0503020204020204" pitchFamily="34" charset="-122"/>
                <a:ea typeface="微软雅黑" panose="020B0503020204020204" pitchFamily="34" charset="-122"/>
              </a:rPr>
              <a:t>随着样本数据采集手段的多样化和数据存取技术的迅速提高，使大量无标记样本很容易获得，而获得大量有标记样本，需要耗费很多人力、物力和财力，所以获得起来比较困难。因此，</a:t>
            </a:r>
            <a:r>
              <a:rPr lang="zh-CN" altLang="en-US" sz="2000" dirty="0">
                <a:solidFill>
                  <a:srgbClr val="FF0000"/>
                </a:solidFill>
                <a:latin typeface="微软雅黑" panose="020B0503020204020204" pitchFamily="34" charset="-122"/>
                <a:ea typeface="微软雅黑" panose="020B0503020204020204" pitchFamily="34" charset="-122"/>
              </a:rPr>
              <a:t>研究如何更好结合大量无标记样本的特点以及少量有标记样本的优势，从海量数据中充分发掘数据蕴含的有价值的信息就成为了目前机器学习和模式识别的重要研究领域之一</a:t>
            </a:r>
            <a:r>
              <a:rPr lang="zh-CN" altLang="en-US" sz="2000" dirty="0" smtClean="0">
                <a:solidFill>
                  <a:srgbClr val="FF0000"/>
                </a:solidFill>
                <a:latin typeface="微软雅黑" panose="020B0503020204020204" pitchFamily="34" charset="-122"/>
                <a:ea typeface="微软雅黑" panose="020B0503020204020204" pitchFamily="34" charset="-122"/>
              </a:rPr>
              <a:t>。</a:t>
            </a:r>
            <a:endParaRPr lang="en-US" altLang="zh-CN" sz="2000" dirty="0">
              <a:solidFill>
                <a:srgbClr val="FF0000"/>
              </a:solidFill>
              <a:latin typeface="+mn-lt"/>
              <a:ea typeface="+mn-ea"/>
              <a:cs typeface="Arial" panose="020B0604020202020204" pitchFamily="34" charset="0"/>
            </a:endParaRPr>
          </a:p>
        </p:txBody>
      </p:sp>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p:nvPr/>
        </p:nvGrpSpPr>
        <p:grpSpPr bwMode="auto">
          <a:xfrm>
            <a:off x="550863" y="82550"/>
            <a:ext cx="3541712" cy="585788"/>
            <a:chOff x="551544" y="82976"/>
            <a:chExt cx="3540396" cy="584775"/>
          </a:xfrm>
        </p:grpSpPr>
        <p:sp>
          <p:nvSpPr>
            <p:cNvPr id="617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dirty="0" smtClean="0">
                  <a:solidFill>
                    <a:srgbClr val="044875"/>
                  </a:solidFill>
                  <a:latin typeface="微软雅黑" panose="020B0503020204020204" pitchFamily="34" charset="-122"/>
                  <a:ea typeface="微软雅黑" panose="020B0503020204020204" pitchFamily="34" charset="-122"/>
                </a:rPr>
                <a:t>研究背景及意义</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20" name="Picture 2" descr="标志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84581" y="6140450"/>
            <a:ext cx="738187"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advTm="61332">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p:cNvSpPr txBox="1"/>
          <p:nvPr/>
        </p:nvSpPr>
        <p:spPr>
          <a:xfrm>
            <a:off x="398994" y="1855837"/>
            <a:ext cx="11631425" cy="2616101"/>
          </a:xfrm>
          <a:prstGeom prst="rect">
            <a:avLst/>
          </a:prstGeom>
          <a:noFill/>
        </p:spPr>
        <p:txBody>
          <a:bodyPr wrap="square">
            <a:spAutoFit/>
          </a:bodyPr>
          <a:lstStyle/>
          <a:p>
            <a:pPr marL="342900" indent="-342900" eaLnBrk="1" fontAlgn="auto" hangingPunct="1">
              <a:spcBef>
                <a:spcPts val="0"/>
              </a:spcBef>
              <a:spcAft>
                <a:spcPts val="0"/>
              </a:spcAft>
              <a:buFont typeface="Wingdings" panose="05000000000000000000" pitchFamily="2" charset="2"/>
              <a:buChar char="l"/>
              <a:defRPr/>
            </a:pPr>
            <a:endParaRPr lang="en-US" altLang="zh-CN" sz="2000" dirty="0" smtClean="0">
              <a:solidFill>
                <a:schemeClr val="bg1"/>
              </a:solidFill>
              <a:latin typeface="+mn-lt"/>
              <a:ea typeface="+mn-ea"/>
              <a:cs typeface="Arial" panose="020B0604020202020204" pitchFamily="34" charset="0"/>
            </a:endParaRPr>
          </a:p>
          <a:p>
            <a:pPr marL="342900" indent="-342900" eaLnBrk="1" fontAlgn="auto" hangingPunct="1">
              <a:spcBef>
                <a:spcPts val="0"/>
              </a:spcBef>
              <a:spcAft>
                <a:spcPts val="0"/>
              </a:spcAft>
              <a:buFont typeface="Wingdings" panose="05000000000000000000" pitchFamily="2" charset="2"/>
              <a:buChar char="l"/>
              <a:defRPr/>
            </a:pPr>
            <a:r>
              <a:rPr lang="zh-CN" altLang="en-US" sz="2000" dirty="0" smtClean="0">
                <a:latin typeface="微软雅黑" panose="020B0503020204020204" pitchFamily="34" charset="-122"/>
                <a:ea typeface="微软雅黑" panose="020B0503020204020204" pitchFamily="34" charset="-122"/>
              </a:rPr>
              <a:t>目前，大部分</a:t>
            </a:r>
            <a:r>
              <a:rPr lang="zh-CN" altLang="en-US" sz="2000" dirty="0">
                <a:latin typeface="微软雅黑" panose="020B0503020204020204" pitchFamily="34" charset="-122"/>
                <a:ea typeface="微软雅黑" panose="020B0503020204020204" pitchFamily="34" charset="-122"/>
              </a:rPr>
              <a:t>数据问题中都可以将数据表示成向量的形式，但对于一些图像、视频等较为复杂的数据，向量往往会丢失数据间的结构信息</a:t>
            </a:r>
            <a:r>
              <a:rPr lang="zh-CN" altLang="en-US" sz="2000" dirty="0" smtClean="0">
                <a:latin typeface="微软雅黑" panose="020B0503020204020204" pitchFamily="34" charset="-122"/>
                <a:ea typeface="微软雅黑" panose="020B0503020204020204" pitchFamily="34" charset="-122"/>
              </a:rPr>
              <a:t>。</a:t>
            </a:r>
            <a:r>
              <a:rPr lang="zh-CN" altLang="en-US" sz="2000" dirty="0" smtClean="0">
                <a:solidFill>
                  <a:srgbClr val="FF0000"/>
                </a:solidFill>
                <a:latin typeface="微软雅黑" panose="020B0503020204020204" pitchFamily="34" charset="-122"/>
                <a:ea typeface="微软雅黑" panose="020B0503020204020204" pitchFamily="34" charset="-122"/>
              </a:rPr>
              <a:t>如果保留</a:t>
            </a:r>
            <a:r>
              <a:rPr lang="zh-CN" altLang="en-US" sz="2000" dirty="0">
                <a:solidFill>
                  <a:srgbClr val="FF0000"/>
                </a:solidFill>
                <a:latin typeface="微软雅黑" panose="020B0503020204020204" pitchFamily="34" charset="-122"/>
                <a:ea typeface="微软雅黑" panose="020B0503020204020204" pitchFamily="34" charset="-122"/>
              </a:rPr>
              <a:t>其固有的结构信息，更有益于发现数据间的内在关联。</a:t>
            </a:r>
            <a:endParaRPr lang="en-US" altLang="zh-CN" sz="2000" dirty="0" smtClean="0">
              <a:solidFill>
                <a:srgbClr val="FF0000"/>
              </a:solidFill>
              <a:latin typeface="微软雅黑" panose="020B0503020204020204" pitchFamily="34" charset="-122"/>
              <a:ea typeface="微软雅黑" panose="020B0503020204020204" pitchFamily="34" charset="-122"/>
            </a:endParaRPr>
          </a:p>
          <a:p>
            <a:pPr marL="342900" indent="-342900" eaLnBrk="1" fontAlgn="auto" hangingPunct="1">
              <a:spcBef>
                <a:spcPts val="0"/>
              </a:spcBef>
              <a:spcAft>
                <a:spcPts val="0"/>
              </a:spcAft>
              <a:buFont typeface="Wingdings" panose="05000000000000000000" pitchFamily="2" charset="2"/>
              <a:buChar char="l"/>
              <a:defRPr/>
            </a:pPr>
            <a:endParaRPr lang="en-US" altLang="zh-CN" sz="2000" dirty="0" smtClean="0">
              <a:latin typeface="微软雅黑" panose="020B0503020204020204" pitchFamily="34" charset="-122"/>
              <a:ea typeface="微软雅黑" panose="020B0503020204020204" pitchFamily="34" charset="-122"/>
            </a:endParaRPr>
          </a:p>
          <a:p>
            <a:pPr marL="342900" indent="-342900" eaLnBrk="1" fontAlgn="auto" hangingPunct="1">
              <a:spcBef>
                <a:spcPts val="0"/>
              </a:spcBef>
              <a:spcAft>
                <a:spcPts val="0"/>
              </a:spcAft>
              <a:buFont typeface="Wingdings" panose="05000000000000000000" pitchFamily="2" charset="2"/>
              <a:buChar char="l"/>
              <a:defRPr/>
            </a:pPr>
            <a:r>
              <a:rPr lang="zh-CN" altLang="en-US" sz="2000" dirty="0">
                <a:latin typeface="微软雅黑" panose="020B0503020204020204" pitchFamily="34" charset="-122"/>
                <a:ea typeface="微软雅黑" panose="020B0503020204020204" pitchFamily="34" charset="-122"/>
              </a:rPr>
              <a:t>近年来，将深度学习和流形学习结合起来提取数据</a:t>
            </a:r>
            <a:r>
              <a:rPr lang="zh-CN" altLang="en-US" sz="2000" dirty="0" smtClean="0">
                <a:latin typeface="微软雅黑" panose="020B0503020204020204" pitchFamily="34" charset="-122"/>
                <a:ea typeface="微软雅黑" panose="020B0503020204020204" pitchFamily="34" charset="-122"/>
              </a:rPr>
              <a:t>的信息，</a:t>
            </a:r>
            <a:r>
              <a:rPr lang="zh-CN" altLang="en-US" sz="2000" dirty="0">
                <a:latin typeface="微软雅黑" panose="020B0503020204020204" pitchFamily="34" charset="-122"/>
                <a:ea typeface="微软雅黑" panose="020B0503020204020204" pitchFamily="34" charset="-122"/>
              </a:rPr>
              <a:t>已经成</a:t>
            </a:r>
            <a:r>
              <a:rPr lang="zh-CN" altLang="en-US" sz="2000" dirty="0" smtClean="0">
                <a:latin typeface="微软雅黑" panose="020B0503020204020204" pitchFamily="34" charset="-122"/>
                <a:ea typeface="微软雅黑" panose="020B0503020204020204" pitchFamily="34" charset="-122"/>
              </a:rPr>
              <a:t>为了半监督学习领域</a:t>
            </a:r>
            <a:r>
              <a:rPr lang="zh-CN" altLang="en-US" sz="2000" dirty="0">
                <a:latin typeface="微软雅黑" panose="020B0503020204020204" pitchFamily="34" charset="-122"/>
                <a:ea typeface="微软雅黑" panose="020B0503020204020204" pitchFamily="34" charset="-122"/>
              </a:rPr>
              <a:t>的研究热点，目前很多算法已取得了良好的效果，具有广阔的研究空间</a:t>
            </a:r>
            <a:r>
              <a:rPr lang="zh-CN" altLang="en-US" sz="2000" dirty="0" smtClean="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342900" indent="-342900" eaLnBrk="1" fontAlgn="auto" hangingPunct="1">
              <a:spcBef>
                <a:spcPts val="0"/>
              </a:spcBef>
              <a:spcAft>
                <a:spcPts val="0"/>
              </a:spcAft>
              <a:buFont typeface="Wingdings" panose="05000000000000000000" pitchFamily="2" charset="2"/>
              <a:buChar char="l"/>
              <a:defRPr/>
            </a:pPr>
            <a:endParaRPr lang="zh-CN" altLang="en-US" sz="2400" dirty="0">
              <a:latin typeface="微软雅黑" panose="020B0503020204020204" pitchFamily="34" charset="-122"/>
              <a:ea typeface="微软雅黑" panose="020B0503020204020204" pitchFamily="34" charset="-122"/>
            </a:endParaRPr>
          </a:p>
        </p:txBody>
      </p:sp>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p:nvPr/>
        </p:nvGrpSpPr>
        <p:grpSpPr bwMode="auto">
          <a:xfrm>
            <a:off x="550863" y="82550"/>
            <a:ext cx="3541712" cy="585788"/>
            <a:chOff x="551544" y="82976"/>
            <a:chExt cx="3540396" cy="584775"/>
          </a:xfrm>
        </p:grpSpPr>
        <p:sp>
          <p:nvSpPr>
            <p:cNvPr id="617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dirty="0" smtClean="0">
                  <a:solidFill>
                    <a:srgbClr val="044875"/>
                  </a:solidFill>
                  <a:latin typeface="微软雅黑" panose="020B0503020204020204" pitchFamily="34" charset="-122"/>
                  <a:ea typeface="微软雅黑" panose="020B0503020204020204" pitchFamily="34" charset="-122"/>
                </a:rPr>
                <a:t>研究背景及意义</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20" name="Picture 2" descr="标志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84581" y="6140450"/>
            <a:ext cx="738187"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281503898"/>
      </p:ext>
    </p:extLst>
  </p:cSld>
  <p:clrMapOvr>
    <a:masterClrMapping/>
  </p:clrMapOvr>
  <p:transition spd="slow" advTm="61332">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1500">
                <a:solidFill>
                  <a:schemeClr val="bg1"/>
                </a:solidFill>
                <a:latin typeface="Impact" panose="020B0806030902050204" pitchFamily="34" charset="0"/>
              </a:rPr>
              <a:t>2</a:t>
            </a:r>
            <a:endParaRPr lang="zh-CN" altLang="en-US" sz="11500">
              <a:solidFill>
                <a:schemeClr val="bg1"/>
              </a:solidFill>
              <a:latin typeface="Impact" panose="020B0806030902050204"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pitchFamily="34" charset="-122"/>
                <a:ea typeface="微软雅黑" panose="020B0503020204020204" pitchFamily="34" charset="-122"/>
              </a:rPr>
              <a:t>部分</a:t>
            </a:r>
          </a:p>
        </p:txBody>
      </p:sp>
      <p:sp>
        <p:nvSpPr>
          <p:cNvPr id="8" name="文本框 7"/>
          <p:cNvSpPr txBox="1">
            <a:spLocks noChangeArrowheads="1"/>
          </p:cNvSpPr>
          <p:nvPr/>
        </p:nvSpPr>
        <p:spPr bwMode="auto">
          <a:xfrm>
            <a:off x="5972459" y="3627130"/>
            <a:ext cx="57277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defRPr/>
            </a:pPr>
            <a:r>
              <a:rPr lang="zh-CN" altLang="en-US" sz="4800" b="1" dirty="0">
                <a:solidFill>
                  <a:schemeClr val="bg1"/>
                </a:solidFill>
                <a:latin typeface="Arial" panose="020B0604020202020204" pitchFamily="34" charset="0"/>
              </a:rPr>
              <a:t>国内外研究现状</a:t>
            </a:r>
            <a:endParaRPr lang="en-US" altLang="zh-CN" sz="4800" b="1" dirty="0">
              <a:solidFill>
                <a:schemeClr val="bg1"/>
              </a:solidFill>
              <a:latin typeface="Arial" panose="020B0604020202020204" pitchFamily="34" charset="0"/>
            </a:endParaRPr>
          </a:p>
        </p:txBody>
      </p:sp>
      <p:pic>
        <p:nvPicPr>
          <p:cNvPr id="9" name="Picture 2" descr="标志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02694" y="5758313"/>
            <a:ext cx="738187"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advTm="1000">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932238" y="254000"/>
            <a:ext cx="825976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p:nvPr/>
        </p:nvGrpSpPr>
        <p:grpSpPr bwMode="auto">
          <a:xfrm>
            <a:off x="550863" y="82550"/>
            <a:ext cx="3540934" cy="585788"/>
            <a:chOff x="551544" y="82976"/>
            <a:chExt cx="3540271" cy="584775"/>
          </a:xfrm>
        </p:grpSpPr>
        <p:sp>
          <p:nvSpPr>
            <p:cNvPr id="11338" name="文本框 12"/>
            <p:cNvSpPr txBox="1">
              <a:spLocks noChangeArrowheads="1"/>
            </p:cNvSpPr>
            <p:nvPr/>
          </p:nvSpPr>
          <p:spPr bwMode="auto">
            <a:xfrm>
              <a:off x="799975" y="111828"/>
              <a:ext cx="3291840"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defRPr/>
              </a:pPr>
              <a:r>
                <a:rPr lang="zh-CN" altLang="en-US" dirty="0">
                  <a:solidFill>
                    <a:srgbClr val="044875"/>
                  </a:solidFill>
                  <a:latin typeface="微软雅黑" panose="020B0503020204020204" pitchFamily="34" charset="-122"/>
                  <a:ea typeface="微软雅黑" panose="020B0503020204020204" pitchFamily="34" charset="-122"/>
                </a:rPr>
                <a:t>国内外研究现状</a:t>
              </a:r>
              <a:endParaRPr lang="en-US" altLang="zh-CN" dirty="0">
                <a:solidFill>
                  <a:srgbClr val="044875"/>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51544" y="82976"/>
              <a:ext cx="723764" cy="584775"/>
            </a:xfrm>
            <a:prstGeom prst="rect">
              <a:avLst/>
            </a:prstGeom>
            <a:noFill/>
          </p:spPr>
          <p:txBody>
            <a:bodyPr>
              <a:spAutoFit/>
            </a:bodyPr>
            <a:lstStyle/>
            <a:p>
              <a:pPr algn="ctr" eaLnBrk="1" fontAlgn="auto" hangingPunct="1">
                <a:spcBef>
                  <a:spcPts val="0"/>
                </a:spcBef>
                <a:spcAft>
                  <a:spcPts val="0"/>
                </a:spcAft>
                <a:defRPr/>
              </a:pPr>
              <a:r>
                <a:rPr lang="en-US" altLang="zh-CN" sz="3200" dirty="0" smtClean="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6" name="组合 5"/>
          <p:cNvGrpSpPr/>
          <p:nvPr/>
        </p:nvGrpSpPr>
        <p:grpSpPr bwMode="auto">
          <a:xfrm>
            <a:off x="25643" y="708790"/>
            <a:ext cx="11943723" cy="5543563"/>
            <a:chOff x="3179561" y="1276708"/>
            <a:chExt cx="2956560" cy="4756700"/>
          </a:xfrm>
        </p:grpSpPr>
        <p:grpSp>
          <p:nvGrpSpPr>
            <p:cNvPr id="11328" name="组合 27"/>
            <p:cNvGrpSpPr/>
            <p:nvPr/>
          </p:nvGrpSpPr>
          <p:grpSpPr bwMode="auto">
            <a:xfrm>
              <a:off x="3179561" y="1276708"/>
              <a:ext cx="2956560" cy="4756700"/>
              <a:chOff x="304800" y="1548850"/>
              <a:chExt cx="2705100" cy="4756700"/>
            </a:xfrm>
          </p:grpSpPr>
          <p:sp>
            <p:nvSpPr>
              <p:cNvPr id="30" name="矩形 29"/>
              <p:cNvSpPr/>
              <p:nvPr/>
            </p:nvSpPr>
            <p:spPr>
              <a:xfrm>
                <a:off x="304800" y="1548850"/>
                <a:ext cx="2705100" cy="7048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矩形 30"/>
              <p:cNvSpPr/>
              <p:nvPr/>
            </p:nvSpPr>
            <p:spPr>
              <a:xfrm>
                <a:off x="304800" y="2171700"/>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1327" name="文本框 25"/>
            <p:cNvSpPr txBox="1">
              <a:spLocks noChangeArrowheads="1"/>
            </p:cNvSpPr>
            <p:nvPr/>
          </p:nvSpPr>
          <p:spPr bwMode="auto">
            <a:xfrm>
              <a:off x="3305291" y="1316300"/>
              <a:ext cx="2705100" cy="396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b="1" dirty="0" smtClean="0">
                  <a:solidFill>
                    <a:schemeClr val="bg1"/>
                  </a:solidFill>
                  <a:latin typeface="华文中宋" panose="02010600040101010101" pitchFamily="2" charset="-122"/>
                  <a:ea typeface="华文中宋" panose="02010600040101010101" pitchFamily="2" charset="-122"/>
                </a:rPr>
                <a:t>流形学习</a:t>
              </a:r>
              <a:endParaRPr lang="zh-CN" altLang="en-US" sz="2400" b="1" dirty="0">
                <a:solidFill>
                  <a:schemeClr val="bg1"/>
                </a:solidFill>
                <a:latin typeface="华文中宋" panose="02010600040101010101" pitchFamily="2" charset="-122"/>
                <a:ea typeface="华文中宋" panose="02010600040101010101" pitchFamily="2" charset="-122"/>
              </a:endParaRPr>
            </a:p>
          </p:txBody>
        </p:sp>
      </p:grpSp>
      <p:sp>
        <p:nvSpPr>
          <p:cNvPr id="27" name="矩形 26"/>
          <p:cNvSpPr/>
          <p:nvPr/>
        </p:nvSpPr>
        <p:spPr>
          <a:xfrm>
            <a:off x="4180852" y="2124075"/>
            <a:ext cx="2944812" cy="323165"/>
          </a:xfrm>
          <a:prstGeom prst="rect">
            <a:avLst/>
          </a:prstGeom>
        </p:spPr>
        <p:txBody>
          <a:bodyPr>
            <a:spAutoFit/>
          </a:bodyPr>
          <a:lstStyle/>
          <a:p>
            <a:pPr marL="285750" indent="-285750" eaLnBrk="1" fontAlgn="auto" hangingPunct="1">
              <a:lnSpc>
                <a:spcPts val="1800"/>
              </a:lnSpc>
              <a:spcBef>
                <a:spcPts val="0"/>
              </a:spcBef>
              <a:spcAft>
                <a:spcPts val="0"/>
              </a:spcAft>
              <a:buFont typeface="Wingdings" panose="05000000000000000000" pitchFamily="2" charset="2"/>
              <a:buChar char="Ø"/>
              <a:defRPr/>
            </a:pPr>
            <a:endParaRPr lang="en-US" altLang="zh-CN" sz="1600" dirty="0">
              <a:solidFill>
                <a:schemeClr val="bg2">
                  <a:lumMod val="25000"/>
                </a:schemeClr>
              </a:solidFill>
              <a:latin typeface="+mn-lt"/>
              <a:ea typeface="+mn-ea"/>
              <a:cs typeface="Arial" panose="020B0604020202020204" pitchFamily="34" charset="0"/>
            </a:endParaRPr>
          </a:p>
        </p:txBody>
      </p:sp>
      <p:pic>
        <p:nvPicPr>
          <p:cNvPr id="76" name="Picture 2" descr="标志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84581" y="6140450"/>
            <a:ext cx="738187"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35" name="组合 34"/>
          <p:cNvGrpSpPr/>
          <p:nvPr/>
        </p:nvGrpSpPr>
        <p:grpSpPr>
          <a:xfrm>
            <a:off x="263065" y="1527389"/>
            <a:ext cx="11773359" cy="1107996"/>
            <a:chOff x="236670" y="1569936"/>
            <a:chExt cx="11773359" cy="1107996"/>
          </a:xfrm>
        </p:grpSpPr>
        <p:grpSp>
          <p:nvGrpSpPr>
            <p:cNvPr id="37" name="组合 36"/>
            <p:cNvGrpSpPr/>
            <p:nvPr/>
          </p:nvGrpSpPr>
          <p:grpSpPr>
            <a:xfrm>
              <a:off x="236670" y="1569936"/>
              <a:ext cx="966212" cy="1107996"/>
              <a:chOff x="340868" y="1609589"/>
              <a:chExt cx="1374760" cy="1535634"/>
            </a:xfrm>
            <a:effectLst>
              <a:outerShdw blurRad="50800" dist="38100" dir="2700000" algn="tl" rotWithShape="0">
                <a:prstClr val="black">
                  <a:alpha val="40000"/>
                </a:prstClr>
              </a:outerShdw>
            </a:effectLst>
          </p:grpSpPr>
          <p:sp>
            <p:nvSpPr>
              <p:cNvPr id="52" name="椭圆 51"/>
              <p:cNvSpPr/>
              <p:nvPr/>
            </p:nvSpPr>
            <p:spPr>
              <a:xfrm>
                <a:off x="340868" y="1743072"/>
                <a:ext cx="1374760" cy="1374760"/>
              </a:xfrm>
              <a:prstGeom prst="ellipse">
                <a:avLst/>
              </a:prstGeom>
              <a:solidFill>
                <a:srgbClr val="06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0653A3"/>
                  </a:solidFill>
                </a:endParaRPr>
              </a:p>
            </p:txBody>
          </p:sp>
          <p:sp>
            <p:nvSpPr>
              <p:cNvPr id="53" name="文本框 52"/>
              <p:cNvSpPr txBox="1"/>
              <p:nvPr/>
            </p:nvSpPr>
            <p:spPr>
              <a:xfrm>
                <a:off x="590558" y="1609589"/>
                <a:ext cx="728338" cy="1535634"/>
              </a:xfrm>
              <a:prstGeom prst="rect">
                <a:avLst/>
              </a:prstGeom>
              <a:noFill/>
            </p:spPr>
            <p:txBody>
              <a:bodyPr wrap="square">
                <a:spAutoFit/>
              </a:bodyPr>
              <a:lstStyle/>
              <a:p>
                <a:pPr eaLnBrk="1" fontAlgn="auto" hangingPunct="1">
                  <a:spcBef>
                    <a:spcPts val="0"/>
                  </a:spcBef>
                  <a:spcAft>
                    <a:spcPts val="0"/>
                  </a:spcAft>
                  <a:defRPr/>
                </a:pPr>
                <a:r>
                  <a:rPr lang="en-US" altLang="zh-CN" sz="6600" dirty="0">
                    <a:solidFill>
                      <a:schemeClr val="bg1"/>
                    </a:solidFill>
                    <a:latin typeface="Impact" panose="020B0806030902050204" pitchFamily="34" charset="0"/>
                    <a:ea typeface="+mn-ea"/>
                  </a:rPr>
                  <a:t>1</a:t>
                </a:r>
                <a:endParaRPr lang="zh-CN" altLang="en-US" sz="6600" dirty="0">
                  <a:solidFill>
                    <a:schemeClr val="bg1"/>
                  </a:solidFill>
                  <a:latin typeface="Impact" panose="020B0806030902050204" pitchFamily="34" charset="0"/>
                  <a:ea typeface="+mn-ea"/>
                </a:endParaRPr>
              </a:p>
            </p:txBody>
          </p:sp>
        </p:grpSp>
        <p:sp>
          <p:nvSpPr>
            <p:cNvPr id="38" name="文本框 37"/>
            <p:cNvSpPr txBox="1"/>
            <p:nvPr/>
          </p:nvSpPr>
          <p:spPr>
            <a:xfrm>
              <a:off x="1253661" y="1820143"/>
              <a:ext cx="10756368" cy="707886"/>
            </a:xfrm>
            <a:prstGeom prst="rect">
              <a:avLst/>
            </a:prstGeom>
            <a:noFill/>
          </p:spPr>
          <p:txBody>
            <a:bodyPr wrap="square" rtlCol="0">
              <a:spAutoFit/>
            </a:bodyPr>
            <a:lstStyle/>
            <a:p>
              <a:pPr algn="just"/>
              <a:r>
                <a:rPr lang="en-US" altLang="zh-CN" sz="2000" dirty="0" smtClean="0">
                  <a:latin typeface="微软雅黑" panose="020B0503020204020204" pitchFamily="34" charset="-122"/>
                  <a:ea typeface="微软雅黑" panose="020B0503020204020204" pitchFamily="34" charset="-122"/>
                </a:rPr>
                <a:t>2000</a:t>
              </a:r>
              <a:r>
                <a:rPr lang="zh-CN" altLang="en-US" sz="2000" dirty="0" smtClean="0">
                  <a:latin typeface="微软雅黑" panose="020B0503020204020204" pitchFamily="34" charset="-122"/>
                  <a:ea typeface="微软雅黑" panose="020B0503020204020204" pitchFamily="34" charset="-122"/>
                </a:rPr>
                <a:t>年</a:t>
              </a:r>
              <a:r>
                <a:rPr lang="en-US" altLang="zh-CN" sz="2000" dirty="0" smtClean="0">
                  <a:latin typeface="微软雅黑" panose="020B0503020204020204" pitchFamily="34" charset="-122"/>
                  <a:ea typeface="微软雅黑" panose="020B0503020204020204" pitchFamily="34" charset="-122"/>
                </a:rPr>
                <a:t>Josh </a:t>
              </a:r>
              <a:r>
                <a:rPr lang="en-US" altLang="zh-CN" sz="2000" dirty="0" err="1" smtClean="0">
                  <a:latin typeface="微软雅黑" panose="020B0503020204020204" pitchFamily="34" charset="-122"/>
                  <a:ea typeface="微软雅黑" panose="020B0503020204020204" pitchFamily="34" charset="-122"/>
                </a:rPr>
                <a:t>Tenenbaum</a:t>
              </a:r>
              <a:r>
                <a:rPr lang="zh-CN" altLang="en-US" sz="2000" dirty="0" smtClean="0">
                  <a:latin typeface="微软雅黑" panose="020B0503020204020204" pitchFamily="34" charset="-122"/>
                  <a:ea typeface="微软雅黑" panose="020B0503020204020204" pitchFamily="34" charset="-122"/>
                </a:rPr>
                <a:t>教授在</a:t>
              </a:r>
              <a:r>
                <a:rPr lang="en-US" altLang="zh-CN" sz="2000" dirty="0">
                  <a:latin typeface="微软雅黑" panose="020B0503020204020204" pitchFamily="34" charset="-122"/>
                  <a:ea typeface="微软雅黑" panose="020B0503020204020204" pitchFamily="34" charset="-122"/>
                </a:rPr>
                <a:t>Science</a:t>
              </a:r>
              <a:r>
                <a:rPr lang="zh-CN" altLang="en-US" sz="2000" dirty="0">
                  <a:latin typeface="微软雅黑" panose="020B0503020204020204" pitchFamily="34" charset="-122"/>
                  <a:ea typeface="微软雅黑" panose="020B0503020204020204" pitchFamily="34" charset="-122"/>
                </a:rPr>
                <a:t>杂志上提出等距映射</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其以</a:t>
              </a:r>
              <a:r>
                <a:rPr lang="en-US" altLang="zh-CN" sz="2000" dirty="0" smtClean="0">
                  <a:latin typeface="微软雅黑" panose="020B0503020204020204" pitchFamily="34" charset="-122"/>
                  <a:ea typeface="微软雅黑" panose="020B0503020204020204" pitchFamily="34" charset="-122"/>
                </a:rPr>
                <a:t>Multidimensional Scaling</a:t>
              </a:r>
              <a:r>
                <a:rPr lang="zh-CN" altLang="en-US" sz="2000" dirty="0" smtClean="0">
                  <a:latin typeface="微软雅黑" panose="020B0503020204020204" pitchFamily="34" charset="-122"/>
                  <a:ea typeface="微软雅黑" panose="020B0503020204020204" pitchFamily="34" charset="-122"/>
                </a:rPr>
                <a:t>为计算工具，创新之处在于计算高维流形上数据点间距离时，采用微分几何中的测地线距离。</a:t>
              </a:r>
              <a:endParaRPr lang="en-US" altLang="zh-CN" sz="2000" dirty="0">
                <a:latin typeface="微软雅黑" panose="020B0503020204020204" pitchFamily="34" charset="-122"/>
                <a:ea typeface="微软雅黑" panose="020B0503020204020204" pitchFamily="34" charset="-122"/>
              </a:endParaRPr>
            </a:p>
          </p:txBody>
        </p:sp>
      </p:grpSp>
      <p:grpSp>
        <p:nvGrpSpPr>
          <p:cNvPr id="60" name="组合 59"/>
          <p:cNvGrpSpPr/>
          <p:nvPr/>
        </p:nvGrpSpPr>
        <p:grpSpPr>
          <a:xfrm>
            <a:off x="304800" y="2622013"/>
            <a:ext cx="11758449" cy="1107996"/>
            <a:chOff x="236670" y="1569936"/>
            <a:chExt cx="11758449" cy="1107996"/>
          </a:xfrm>
        </p:grpSpPr>
        <p:grpSp>
          <p:nvGrpSpPr>
            <p:cNvPr id="61" name="组合 60"/>
            <p:cNvGrpSpPr/>
            <p:nvPr/>
          </p:nvGrpSpPr>
          <p:grpSpPr>
            <a:xfrm>
              <a:off x="236670" y="1569936"/>
              <a:ext cx="966212" cy="1107996"/>
              <a:chOff x="340868" y="1609589"/>
              <a:chExt cx="1374760" cy="1535634"/>
            </a:xfrm>
            <a:effectLst>
              <a:outerShdw blurRad="50800" dist="38100" dir="2700000" algn="tl" rotWithShape="0">
                <a:prstClr val="black">
                  <a:alpha val="40000"/>
                </a:prstClr>
              </a:outerShdw>
            </a:effectLst>
          </p:grpSpPr>
          <p:sp>
            <p:nvSpPr>
              <p:cNvPr id="63" name="椭圆 62"/>
              <p:cNvSpPr/>
              <p:nvPr/>
            </p:nvSpPr>
            <p:spPr>
              <a:xfrm>
                <a:off x="340868" y="1743072"/>
                <a:ext cx="1374760" cy="1374760"/>
              </a:xfrm>
              <a:prstGeom prst="ellipse">
                <a:avLst/>
              </a:prstGeom>
              <a:solidFill>
                <a:srgbClr val="06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0653A3"/>
                  </a:solidFill>
                </a:endParaRPr>
              </a:p>
            </p:txBody>
          </p:sp>
          <p:sp>
            <p:nvSpPr>
              <p:cNvPr id="64" name="文本框 63"/>
              <p:cNvSpPr txBox="1"/>
              <p:nvPr/>
            </p:nvSpPr>
            <p:spPr>
              <a:xfrm>
                <a:off x="590558" y="1609589"/>
                <a:ext cx="728338" cy="1535634"/>
              </a:xfrm>
              <a:prstGeom prst="rect">
                <a:avLst/>
              </a:prstGeom>
              <a:noFill/>
            </p:spPr>
            <p:txBody>
              <a:bodyPr wrap="square">
                <a:spAutoFit/>
              </a:bodyPr>
              <a:lstStyle/>
              <a:p>
                <a:pPr eaLnBrk="1" fontAlgn="auto" hangingPunct="1">
                  <a:spcBef>
                    <a:spcPts val="0"/>
                  </a:spcBef>
                  <a:spcAft>
                    <a:spcPts val="0"/>
                  </a:spcAft>
                  <a:defRPr/>
                </a:pPr>
                <a:r>
                  <a:rPr lang="en-US" altLang="zh-CN" sz="6600" dirty="0">
                    <a:solidFill>
                      <a:schemeClr val="bg1"/>
                    </a:solidFill>
                    <a:latin typeface="Impact" panose="020B0806030902050204" pitchFamily="34" charset="0"/>
                    <a:ea typeface="+mn-ea"/>
                  </a:rPr>
                  <a:t>2</a:t>
                </a:r>
                <a:endParaRPr lang="zh-CN" altLang="en-US" sz="6600" dirty="0">
                  <a:solidFill>
                    <a:schemeClr val="bg1"/>
                  </a:solidFill>
                  <a:latin typeface="Impact" panose="020B0806030902050204" pitchFamily="34" charset="0"/>
                  <a:ea typeface="+mn-ea"/>
                </a:endParaRPr>
              </a:p>
            </p:txBody>
          </p:sp>
        </p:grpSp>
        <p:sp>
          <p:nvSpPr>
            <p:cNvPr id="62" name="文本框 61"/>
            <p:cNvSpPr txBox="1"/>
            <p:nvPr/>
          </p:nvSpPr>
          <p:spPr>
            <a:xfrm>
              <a:off x="1238751" y="1930345"/>
              <a:ext cx="10756368" cy="400110"/>
            </a:xfrm>
            <a:prstGeom prst="rect">
              <a:avLst/>
            </a:prstGeom>
            <a:noFill/>
          </p:spPr>
          <p:txBody>
            <a:bodyPr wrap="square" rtlCol="0">
              <a:spAutoFit/>
            </a:bodyPr>
            <a:lstStyle/>
            <a:p>
              <a:pPr algn="just"/>
              <a:r>
                <a:rPr lang="en-US" altLang="zh-CN" sz="2000" dirty="0" smtClean="0">
                  <a:latin typeface="微软雅黑" panose="020B0503020204020204" pitchFamily="34" charset="-122"/>
                  <a:ea typeface="微软雅黑" panose="020B0503020204020204" pitchFamily="34" charset="-122"/>
                </a:rPr>
                <a:t>2001</a:t>
              </a:r>
              <a:r>
                <a:rPr lang="zh-CN" altLang="en-US" sz="2000" dirty="0" smtClean="0">
                  <a:latin typeface="微软雅黑" panose="020B0503020204020204" pitchFamily="34" charset="-122"/>
                  <a:ea typeface="微软雅黑" panose="020B0503020204020204" pitchFamily="34" charset="-122"/>
                </a:rPr>
                <a:t>年</a:t>
              </a:r>
              <a:r>
                <a:rPr lang="en-US" altLang="zh-CN" sz="2000" dirty="0">
                  <a:latin typeface="微软雅黑" panose="020B0503020204020204" pitchFamily="34" charset="-122"/>
                  <a:ea typeface="微软雅黑" panose="020B0503020204020204" pitchFamily="34" charset="-122"/>
                </a:rPr>
                <a:t>Mikhail </a:t>
              </a:r>
              <a:r>
                <a:rPr lang="en-US" altLang="zh-CN" sz="2000" dirty="0" smtClean="0">
                  <a:latin typeface="微软雅黑" panose="020B0503020204020204" pitchFamily="34" charset="-122"/>
                  <a:ea typeface="微软雅黑" panose="020B0503020204020204" pitchFamily="34" charset="-122"/>
                </a:rPr>
                <a:t>Belkin</a:t>
              </a:r>
              <a:r>
                <a:rPr lang="zh-CN" altLang="en-US" sz="2000" dirty="0">
                  <a:latin typeface="微软雅黑" panose="020B0503020204020204" pitchFamily="34" charset="-122"/>
                  <a:ea typeface="微软雅黑" panose="020B0503020204020204" pitchFamily="34" charset="-122"/>
                </a:rPr>
                <a:t>提出了拉普拉斯特征</a:t>
              </a:r>
              <a:r>
                <a:rPr lang="zh-CN" altLang="en-US" sz="2000" dirty="0" smtClean="0">
                  <a:latin typeface="微软雅黑" panose="020B0503020204020204" pitchFamily="34" charset="-122"/>
                  <a:ea typeface="微软雅黑" panose="020B0503020204020204" pitchFamily="34" charset="-122"/>
                </a:rPr>
                <a:t>映射，</a:t>
              </a:r>
              <a:r>
                <a:rPr lang="zh-CN" altLang="en-US" sz="2000" dirty="0">
                  <a:latin typeface="微软雅黑" panose="020B0503020204020204" pitchFamily="34" charset="-122"/>
                  <a:ea typeface="微软雅黑" panose="020B0503020204020204" pitchFamily="34" charset="-122"/>
                </a:rPr>
                <a:t>用一个无向有权图描述一个</a:t>
              </a:r>
              <a:r>
                <a:rPr lang="zh-CN" altLang="en-US" sz="2000" dirty="0" smtClean="0">
                  <a:latin typeface="微软雅黑" panose="020B0503020204020204" pitchFamily="34" charset="-122"/>
                  <a:ea typeface="微软雅黑" panose="020B0503020204020204" pitchFamily="34" charset="-122"/>
                </a:rPr>
                <a:t>流形。</a:t>
              </a:r>
              <a:endParaRPr lang="en-US" altLang="zh-CN" sz="2000" dirty="0">
                <a:latin typeface="微软雅黑" panose="020B0503020204020204" pitchFamily="34" charset="-122"/>
                <a:ea typeface="微软雅黑" panose="020B0503020204020204" pitchFamily="34" charset="-122"/>
              </a:endParaRPr>
            </a:p>
          </p:txBody>
        </p:sp>
      </p:grpSp>
      <p:grpSp>
        <p:nvGrpSpPr>
          <p:cNvPr id="65" name="组合 64"/>
          <p:cNvGrpSpPr/>
          <p:nvPr/>
        </p:nvGrpSpPr>
        <p:grpSpPr>
          <a:xfrm>
            <a:off x="304800" y="5035555"/>
            <a:ext cx="11758449" cy="1271172"/>
            <a:chOff x="236670" y="1569936"/>
            <a:chExt cx="11758449" cy="1271172"/>
          </a:xfrm>
        </p:grpSpPr>
        <p:grpSp>
          <p:nvGrpSpPr>
            <p:cNvPr id="66" name="组合 65"/>
            <p:cNvGrpSpPr/>
            <p:nvPr/>
          </p:nvGrpSpPr>
          <p:grpSpPr>
            <a:xfrm>
              <a:off x="236670" y="1569936"/>
              <a:ext cx="966212" cy="1107996"/>
              <a:chOff x="340868" y="1609589"/>
              <a:chExt cx="1374760" cy="1535634"/>
            </a:xfrm>
            <a:effectLst>
              <a:outerShdw blurRad="50800" dist="38100" dir="2700000" algn="tl" rotWithShape="0">
                <a:prstClr val="black">
                  <a:alpha val="40000"/>
                </a:prstClr>
              </a:outerShdw>
            </a:effectLst>
          </p:grpSpPr>
          <p:sp>
            <p:nvSpPr>
              <p:cNvPr id="68" name="椭圆 67"/>
              <p:cNvSpPr/>
              <p:nvPr/>
            </p:nvSpPr>
            <p:spPr>
              <a:xfrm>
                <a:off x="340868" y="1743072"/>
                <a:ext cx="1374760" cy="1374760"/>
              </a:xfrm>
              <a:prstGeom prst="ellipse">
                <a:avLst/>
              </a:prstGeom>
              <a:solidFill>
                <a:srgbClr val="06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0653A3"/>
                  </a:solidFill>
                </a:endParaRPr>
              </a:p>
            </p:txBody>
          </p:sp>
          <p:sp>
            <p:nvSpPr>
              <p:cNvPr id="69" name="文本框 68"/>
              <p:cNvSpPr txBox="1"/>
              <p:nvPr/>
            </p:nvSpPr>
            <p:spPr>
              <a:xfrm>
                <a:off x="590558" y="1609589"/>
                <a:ext cx="728338" cy="1535634"/>
              </a:xfrm>
              <a:prstGeom prst="rect">
                <a:avLst/>
              </a:prstGeom>
              <a:noFill/>
            </p:spPr>
            <p:txBody>
              <a:bodyPr wrap="square">
                <a:spAutoFit/>
              </a:bodyPr>
              <a:lstStyle/>
              <a:p>
                <a:pPr eaLnBrk="1" fontAlgn="auto" hangingPunct="1">
                  <a:spcBef>
                    <a:spcPts val="0"/>
                  </a:spcBef>
                  <a:spcAft>
                    <a:spcPts val="0"/>
                  </a:spcAft>
                  <a:defRPr/>
                </a:pPr>
                <a:r>
                  <a:rPr lang="en-US" altLang="zh-CN" sz="6600" dirty="0">
                    <a:solidFill>
                      <a:schemeClr val="bg1"/>
                    </a:solidFill>
                    <a:latin typeface="Impact" panose="020B0806030902050204" pitchFamily="34" charset="0"/>
                    <a:ea typeface="+mn-ea"/>
                  </a:rPr>
                  <a:t>4</a:t>
                </a:r>
                <a:endParaRPr lang="zh-CN" altLang="en-US" sz="6600" dirty="0">
                  <a:solidFill>
                    <a:schemeClr val="bg1"/>
                  </a:solidFill>
                  <a:latin typeface="Impact" panose="020B0806030902050204" pitchFamily="34" charset="0"/>
                  <a:ea typeface="+mn-ea"/>
                </a:endParaRPr>
              </a:p>
            </p:txBody>
          </p:sp>
        </p:grpSp>
        <p:sp>
          <p:nvSpPr>
            <p:cNvPr id="67" name="文本框 66"/>
            <p:cNvSpPr txBox="1"/>
            <p:nvPr/>
          </p:nvSpPr>
          <p:spPr>
            <a:xfrm>
              <a:off x="1238751" y="1825445"/>
              <a:ext cx="10756368" cy="1015663"/>
            </a:xfrm>
            <a:prstGeom prst="rect">
              <a:avLst/>
            </a:prstGeom>
            <a:noFill/>
          </p:spPr>
          <p:txBody>
            <a:bodyPr wrap="square" rtlCol="0">
              <a:spAutoFit/>
            </a:bodyPr>
            <a:lstStyle/>
            <a:p>
              <a:pPr algn="just">
                <a:lnSpc>
                  <a:spcPct val="150000"/>
                </a:lnSpc>
              </a:pPr>
              <a:r>
                <a:rPr lang="zh-CN" altLang="en-US" sz="2000" dirty="0" smtClean="0">
                  <a:latin typeface="微软雅黑" panose="020B0503020204020204" pitchFamily="34" charset="-122"/>
                  <a:ea typeface="微软雅黑" panose="020B0503020204020204" pitchFamily="34" charset="-122"/>
                </a:rPr>
                <a:t>随后</a:t>
              </a:r>
              <a:r>
                <a:rPr lang="zh-CN" altLang="en-US" sz="2000" dirty="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研究者提出了很多流形学习方法，</a:t>
              </a:r>
              <a:r>
                <a:rPr lang="zh-CN" altLang="en-US" sz="2000" dirty="0">
                  <a:latin typeface="微软雅黑" panose="020B0503020204020204" pitchFamily="34" charset="-122"/>
                  <a:ea typeface="微软雅黑" panose="020B0503020204020204" pitchFamily="34" charset="-122"/>
                </a:rPr>
                <a:t>并取得</a:t>
              </a:r>
              <a:r>
                <a:rPr lang="zh-CN" altLang="en-US" sz="2000" dirty="0" smtClean="0">
                  <a:latin typeface="微软雅黑" panose="020B0503020204020204" pitchFamily="34" charset="-122"/>
                  <a:ea typeface="微软雅黑" panose="020B0503020204020204" pitchFamily="34" charset="-122"/>
                </a:rPr>
                <a:t>了</a:t>
              </a:r>
              <a:r>
                <a:rPr lang="zh-CN" altLang="en-US" sz="2000" dirty="0">
                  <a:latin typeface="微软雅黑" panose="020B0503020204020204" pitchFamily="34" charset="-122"/>
                  <a:ea typeface="微软雅黑" panose="020B0503020204020204" pitchFamily="34" charset="-122"/>
                </a:rPr>
                <a:t>较好</a:t>
              </a:r>
              <a:r>
                <a:rPr lang="zh-CN" altLang="en-US" sz="2000" dirty="0" smtClean="0">
                  <a:latin typeface="微软雅黑" panose="020B0503020204020204" pitchFamily="34" charset="-122"/>
                  <a:ea typeface="微软雅黑" panose="020B0503020204020204" pitchFamily="34" charset="-122"/>
                </a:rPr>
                <a:t>的</a:t>
              </a:r>
              <a:r>
                <a:rPr lang="zh-CN" altLang="en-US" sz="2000" dirty="0">
                  <a:latin typeface="微软雅黑" panose="020B0503020204020204" pitchFamily="34" charset="-122"/>
                  <a:ea typeface="微软雅黑" panose="020B0503020204020204" pitchFamily="34" charset="-122"/>
                </a:rPr>
                <a:t>效果</a:t>
              </a:r>
              <a:r>
                <a:rPr lang="zh-CN" altLang="en-US"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如局部线性嵌入、局部切空间</a:t>
              </a:r>
              <a:r>
                <a:rPr lang="zh-CN" altLang="en-US" sz="2000" dirty="0" smtClean="0">
                  <a:latin typeface="微软雅黑" panose="020B0503020204020204" pitchFamily="34" charset="-122"/>
                  <a:ea typeface="微软雅黑" panose="020B0503020204020204" pitchFamily="34" charset="-122"/>
                </a:rPr>
                <a:t>排列。</a:t>
              </a:r>
              <a:endParaRPr lang="zh-CN" altLang="en-US" sz="2000" dirty="0">
                <a:latin typeface="微软雅黑" panose="020B0503020204020204" pitchFamily="34" charset="-122"/>
                <a:ea typeface="微软雅黑" panose="020B0503020204020204" pitchFamily="34" charset="-122"/>
              </a:endParaRPr>
            </a:p>
          </p:txBody>
        </p:sp>
      </p:grpSp>
      <p:grpSp>
        <p:nvGrpSpPr>
          <p:cNvPr id="70" name="组合 69"/>
          <p:cNvGrpSpPr/>
          <p:nvPr/>
        </p:nvGrpSpPr>
        <p:grpSpPr>
          <a:xfrm>
            <a:off x="304800" y="3728123"/>
            <a:ext cx="11731624" cy="1107996"/>
            <a:chOff x="236670" y="1569936"/>
            <a:chExt cx="11731624" cy="1107996"/>
          </a:xfrm>
        </p:grpSpPr>
        <p:grpSp>
          <p:nvGrpSpPr>
            <p:cNvPr id="71" name="组合 70"/>
            <p:cNvGrpSpPr/>
            <p:nvPr/>
          </p:nvGrpSpPr>
          <p:grpSpPr>
            <a:xfrm>
              <a:off x="236670" y="1569936"/>
              <a:ext cx="966212" cy="1107996"/>
              <a:chOff x="340868" y="1609589"/>
              <a:chExt cx="1374760" cy="1535634"/>
            </a:xfrm>
            <a:effectLst>
              <a:outerShdw blurRad="50800" dist="38100" dir="2700000" algn="tl" rotWithShape="0">
                <a:prstClr val="black">
                  <a:alpha val="40000"/>
                </a:prstClr>
              </a:outerShdw>
            </a:effectLst>
          </p:grpSpPr>
          <p:sp>
            <p:nvSpPr>
              <p:cNvPr id="73" name="椭圆 72"/>
              <p:cNvSpPr/>
              <p:nvPr/>
            </p:nvSpPr>
            <p:spPr>
              <a:xfrm>
                <a:off x="340868" y="1743072"/>
                <a:ext cx="1374760" cy="1374760"/>
              </a:xfrm>
              <a:prstGeom prst="ellipse">
                <a:avLst/>
              </a:prstGeom>
              <a:solidFill>
                <a:srgbClr val="06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0653A3"/>
                  </a:solidFill>
                </a:endParaRPr>
              </a:p>
            </p:txBody>
          </p:sp>
          <p:sp>
            <p:nvSpPr>
              <p:cNvPr id="74" name="文本框 73"/>
              <p:cNvSpPr txBox="1"/>
              <p:nvPr/>
            </p:nvSpPr>
            <p:spPr>
              <a:xfrm>
                <a:off x="590558" y="1609589"/>
                <a:ext cx="728338" cy="1535634"/>
              </a:xfrm>
              <a:prstGeom prst="rect">
                <a:avLst/>
              </a:prstGeom>
              <a:noFill/>
            </p:spPr>
            <p:txBody>
              <a:bodyPr wrap="square">
                <a:spAutoFit/>
              </a:bodyPr>
              <a:lstStyle/>
              <a:p>
                <a:pPr eaLnBrk="1" fontAlgn="auto" hangingPunct="1">
                  <a:spcBef>
                    <a:spcPts val="0"/>
                  </a:spcBef>
                  <a:spcAft>
                    <a:spcPts val="0"/>
                  </a:spcAft>
                  <a:defRPr/>
                </a:pPr>
                <a:r>
                  <a:rPr lang="en-US" altLang="zh-CN" sz="6600" dirty="0" smtClean="0">
                    <a:solidFill>
                      <a:schemeClr val="bg1"/>
                    </a:solidFill>
                    <a:latin typeface="Impact" panose="020B0806030902050204" pitchFamily="34" charset="0"/>
                    <a:ea typeface="+mn-ea"/>
                  </a:rPr>
                  <a:t>3</a:t>
                </a:r>
                <a:endParaRPr lang="zh-CN" altLang="en-US" sz="6600" dirty="0">
                  <a:solidFill>
                    <a:schemeClr val="bg1"/>
                  </a:solidFill>
                  <a:latin typeface="Impact" panose="020B0806030902050204" pitchFamily="34" charset="0"/>
                  <a:ea typeface="+mn-ea"/>
                </a:endParaRPr>
              </a:p>
            </p:txBody>
          </p:sp>
        </p:grpSp>
        <p:sp>
          <p:nvSpPr>
            <p:cNvPr id="72" name="文本框 71"/>
            <p:cNvSpPr txBox="1"/>
            <p:nvPr/>
          </p:nvSpPr>
          <p:spPr>
            <a:xfrm>
              <a:off x="1211926" y="1842367"/>
              <a:ext cx="10756368" cy="553998"/>
            </a:xfrm>
            <a:prstGeom prst="rect">
              <a:avLst/>
            </a:prstGeom>
            <a:noFill/>
          </p:spPr>
          <p:txBody>
            <a:bodyPr wrap="square" rtlCol="0">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2003</a:t>
              </a:r>
              <a:r>
                <a:rPr lang="zh-CN" altLang="en-US" sz="2000" dirty="0">
                  <a:latin typeface="微软雅黑" panose="020B0503020204020204" pitchFamily="34" charset="-122"/>
                  <a:ea typeface="微软雅黑" panose="020B0503020204020204" pitchFamily="34" charset="-122"/>
                </a:rPr>
                <a:t>年</a:t>
              </a:r>
              <a:r>
                <a:rPr lang="en-US" altLang="zh-CN" sz="2000" dirty="0" err="1">
                  <a:latin typeface="微软雅黑" panose="020B0503020204020204" pitchFamily="34" charset="-122"/>
                  <a:ea typeface="微软雅黑" panose="020B0503020204020204" pitchFamily="34" charset="-122"/>
                </a:rPr>
                <a:t>Donoho</a:t>
              </a:r>
              <a:r>
                <a:rPr lang="zh-CN" altLang="en-US" sz="2000" dirty="0">
                  <a:latin typeface="微软雅黑" panose="020B0503020204020204" pitchFamily="34" charset="-122"/>
                  <a:ea typeface="微软雅黑" panose="020B0503020204020204" pitchFamily="34" charset="-122"/>
                </a:rPr>
                <a:t>提出了海森特征</a:t>
              </a:r>
              <a:r>
                <a:rPr lang="zh-CN" altLang="en-US" sz="2000" dirty="0" smtClean="0">
                  <a:latin typeface="微软雅黑" panose="020B0503020204020204" pitchFamily="34" charset="-122"/>
                  <a:ea typeface="微软雅黑" panose="020B0503020204020204" pitchFamily="34" charset="-122"/>
                </a:rPr>
                <a:t>映射</a:t>
              </a:r>
              <a:r>
                <a:rPr lang="zh-CN" altLang="en-US" sz="2000" dirty="0" smtClean="0">
                  <a:latin typeface="华文中宋" panose="02010600040101010101" pitchFamily="2" charset="-122"/>
                  <a:ea typeface="华文中宋" panose="02010600040101010101" pitchFamily="2" charset="-122"/>
                </a:rPr>
                <a:t>。</a:t>
              </a:r>
              <a:endParaRPr lang="zh-CN" altLang="en-US" sz="2000" dirty="0">
                <a:latin typeface="华文中宋" panose="02010600040101010101" pitchFamily="2" charset="-122"/>
                <a:ea typeface="华文中宋" panose="02010600040101010101" pitchFamily="2" charset="-122"/>
              </a:endParaRPr>
            </a:p>
          </p:txBody>
        </p:sp>
      </p:grpSp>
    </p:spTree>
  </p:cSld>
  <p:clrMapOvr>
    <a:masterClrMapping/>
  </p:clrMapOvr>
  <p:transition spd="slow" advTm="131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60"/>
                                        </p:tgtEl>
                                        <p:attrNameLst>
                                          <p:attrName>style.visibility</p:attrName>
                                        </p:attrNameLst>
                                      </p:cBhvr>
                                      <p:to>
                                        <p:strVal val="visible"/>
                                      </p:to>
                                    </p:set>
                                    <p:anim calcmode="lin" valueType="num">
                                      <p:cBhvr additive="base">
                                        <p:cTn id="12" dur="500" fill="hold"/>
                                        <p:tgtEl>
                                          <p:spTgt spid="60"/>
                                        </p:tgtEl>
                                        <p:attrNameLst>
                                          <p:attrName>ppt_x</p:attrName>
                                        </p:attrNameLst>
                                      </p:cBhvr>
                                      <p:tavLst>
                                        <p:tav tm="0">
                                          <p:val>
                                            <p:strVal val="#ppt_x"/>
                                          </p:val>
                                        </p:tav>
                                        <p:tav tm="100000">
                                          <p:val>
                                            <p:strVal val="#ppt_x"/>
                                          </p:val>
                                        </p:tav>
                                      </p:tavLst>
                                    </p:anim>
                                    <p:anim calcmode="lin" valueType="num">
                                      <p:cBhvr additive="base">
                                        <p:cTn id="13" dur="500" fill="hold"/>
                                        <p:tgtEl>
                                          <p:spTgt spid="6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70"/>
                                        </p:tgtEl>
                                        <p:attrNameLst>
                                          <p:attrName>style.visibility</p:attrName>
                                        </p:attrNameLst>
                                      </p:cBhvr>
                                      <p:to>
                                        <p:strVal val="visible"/>
                                      </p:to>
                                    </p:set>
                                    <p:anim calcmode="lin" valueType="num">
                                      <p:cBhvr additive="base">
                                        <p:cTn id="17" dur="500" fill="hold"/>
                                        <p:tgtEl>
                                          <p:spTgt spid="70"/>
                                        </p:tgtEl>
                                        <p:attrNameLst>
                                          <p:attrName>ppt_x</p:attrName>
                                        </p:attrNameLst>
                                      </p:cBhvr>
                                      <p:tavLst>
                                        <p:tav tm="0">
                                          <p:val>
                                            <p:strVal val="#ppt_x"/>
                                          </p:val>
                                        </p:tav>
                                        <p:tav tm="100000">
                                          <p:val>
                                            <p:strVal val="#ppt_x"/>
                                          </p:val>
                                        </p:tav>
                                      </p:tavLst>
                                    </p:anim>
                                    <p:anim calcmode="lin" valueType="num">
                                      <p:cBhvr additive="base">
                                        <p:cTn id="18" dur="500" fill="hold"/>
                                        <p:tgtEl>
                                          <p:spTgt spid="70"/>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65"/>
                                        </p:tgtEl>
                                        <p:attrNameLst>
                                          <p:attrName>style.visibility</p:attrName>
                                        </p:attrNameLst>
                                      </p:cBhvr>
                                      <p:to>
                                        <p:strVal val="visible"/>
                                      </p:to>
                                    </p:set>
                                    <p:anim calcmode="lin" valueType="num">
                                      <p:cBhvr additive="base">
                                        <p:cTn id="22" dur="500" fill="hold"/>
                                        <p:tgtEl>
                                          <p:spTgt spid="65"/>
                                        </p:tgtEl>
                                        <p:attrNameLst>
                                          <p:attrName>ppt_x</p:attrName>
                                        </p:attrNameLst>
                                      </p:cBhvr>
                                      <p:tavLst>
                                        <p:tav tm="0">
                                          <p:val>
                                            <p:strVal val="#ppt_x"/>
                                          </p:val>
                                        </p:tav>
                                        <p:tav tm="100000">
                                          <p:val>
                                            <p:strVal val="#ppt_x"/>
                                          </p:val>
                                        </p:tav>
                                      </p:tavLst>
                                    </p:anim>
                                    <p:anim calcmode="lin" valueType="num">
                                      <p:cBhvr additive="base">
                                        <p:cTn id="23"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932238" y="254000"/>
            <a:ext cx="825976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p:nvPr/>
        </p:nvGrpSpPr>
        <p:grpSpPr bwMode="auto">
          <a:xfrm>
            <a:off x="550863" y="82550"/>
            <a:ext cx="3540934" cy="585788"/>
            <a:chOff x="551544" y="82976"/>
            <a:chExt cx="3540271" cy="584775"/>
          </a:xfrm>
        </p:grpSpPr>
        <p:sp>
          <p:nvSpPr>
            <p:cNvPr id="11338" name="文本框 12"/>
            <p:cNvSpPr txBox="1">
              <a:spLocks noChangeArrowheads="1"/>
            </p:cNvSpPr>
            <p:nvPr/>
          </p:nvSpPr>
          <p:spPr bwMode="auto">
            <a:xfrm>
              <a:off x="799975" y="111828"/>
              <a:ext cx="3291840"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defRPr/>
              </a:pPr>
              <a:r>
                <a:rPr lang="zh-CN" altLang="en-US" dirty="0">
                  <a:solidFill>
                    <a:srgbClr val="044875"/>
                  </a:solidFill>
                  <a:latin typeface="微软雅黑" panose="020B0503020204020204" pitchFamily="34" charset="-122"/>
                  <a:ea typeface="微软雅黑" panose="020B0503020204020204" pitchFamily="34" charset="-122"/>
                </a:rPr>
                <a:t>国内外研究现状</a:t>
              </a:r>
              <a:endParaRPr lang="en-US" altLang="zh-CN" dirty="0">
                <a:solidFill>
                  <a:srgbClr val="044875"/>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51544" y="82976"/>
              <a:ext cx="723764" cy="584775"/>
            </a:xfrm>
            <a:prstGeom prst="rect">
              <a:avLst/>
            </a:prstGeom>
            <a:noFill/>
          </p:spPr>
          <p:txBody>
            <a:bodyPr>
              <a:spAutoFit/>
            </a:bodyPr>
            <a:lstStyle/>
            <a:p>
              <a:pPr algn="ctr" eaLnBrk="1" fontAlgn="auto" hangingPunct="1">
                <a:spcBef>
                  <a:spcPts val="0"/>
                </a:spcBef>
                <a:spcAft>
                  <a:spcPts val="0"/>
                </a:spcAft>
                <a:defRPr/>
              </a:pPr>
              <a:r>
                <a:rPr lang="en-US" altLang="zh-CN" sz="3200" dirty="0" smtClean="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6" name="组合 5"/>
          <p:cNvGrpSpPr/>
          <p:nvPr/>
        </p:nvGrpSpPr>
        <p:grpSpPr bwMode="auto">
          <a:xfrm>
            <a:off x="129543" y="598729"/>
            <a:ext cx="11943723" cy="5639128"/>
            <a:chOff x="3179561" y="1194708"/>
            <a:chExt cx="2956560" cy="4838700"/>
          </a:xfrm>
        </p:grpSpPr>
        <p:grpSp>
          <p:nvGrpSpPr>
            <p:cNvPr id="11328" name="组合 27"/>
            <p:cNvGrpSpPr/>
            <p:nvPr/>
          </p:nvGrpSpPr>
          <p:grpSpPr bwMode="auto">
            <a:xfrm>
              <a:off x="3179561" y="1194708"/>
              <a:ext cx="2956560" cy="4838700"/>
              <a:chOff x="304800" y="1466850"/>
              <a:chExt cx="2705100" cy="4838700"/>
            </a:xfrm>
          </p:grpSpPr>
          <p:sp>
            <p:nvSpPr>
              <p:cNvPr id="30" name="矩形 29"/>
              <p:cNvSpPr/>
              <p:nvPr/>
            </p:nvSpPr>
            <p:spPr>
              <a:xfrm>
                <a:off x="304800" y="1466850"/>
                <a:ext cx="2705100" cy="7048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矩形 30"/>
              <p:cNvSpPr/>
              <p:nvPr/>
            </p:nvSpPr>
            <p:spPr>
              <a:xfrm>
                <a:off x="304800" y="2171700"/>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1327" name="文本框 25"/>
            <p:cNvSpPr txBox="1">
              <a:spLocks noChangeArrowheads="1"/>
            </p:cNvSpPr>
            <p:nvPr/>
          </p:nvSpPr>
          <p:spPr bwMode="auto">
            <a:xfrm>
              <a:off x="3305291" y="1316300"/>
              <a:ext cx="2705100" cy="396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b="1" dirty="0" smtClean="0">
                  <a:solidFill>
                    <a:schemeClr val="bg1"/>
                  </a:solidFill>
                  <a:latin typeface="华文中宋" panose="02010600040101010101" pitchFamily="2" charset="-122"/>
                  <a:ea typeface="华文中宋" panose="02010600040101010101" pitchFamily="2" charset="-122"/>
                </a:rPr>
                <a:t>基于图的神经网络模型</a:t>
              </a:r>
              <a:endParaRPr lang="zh-CN" altLang="en-US" sz="2400" b="1" dirty="0">
                <a:solidFill>
                  <a:schemeClr val="bg1"/>
                </a:solidFill>
                <a:latin typeface="华文中宋" panose="02010600040101010101" pitchFamily="2" charset="-122"/>
                <a:ea typeface="华文中宋" panose="02010600040101010101" pitchFamily="2" charset="-122"/>
              </a:endParaRPr>
            </a:p>
          </p:txBody>
        </p:sp>
      </p:grpSp>
      <p:sp>
        <p:nvSpPr>
          <p:cNvPr id="27" name="矩形 26"/>
          <p:cNvSpPr/>
          <p:nvPr/>
        </p:nvSpPr>
        <p:spPr>
          <a:xfrm>
            <a:off x="4180852" y="2124075"/>
            <a:ext cx="2944812" cy="323165"/>
          </a:xfrm>
          <a:prstGeom prst="rect">
            <a:avLst/>
          </a:prstGeom>
        </p:spPr>
        <p:txBody>
          <a:bodyPr>
            <a:spAutoFit/>
          </a:bodyPr>
          <a:lstStyle/>
          <a:p>
            <a:pPr marL="285750" indent="-285750" eaLnBrk="1" fontAlgn="auto" hangingPunct="1">
              <a:lnSpc>
                <a:spcPts val="1800"/>
              </a:lnSpc>
              <a:spcBef>
                <a:spcPts val="0"/>
              </a:spcBef>
              <a:spcAft>
                <a:spcPts val="0"/>
              </a:spcAft>
              <a:buFont typeface="Wingdings" panose="05000000000000000000" pitchFamily="2" charset="2"/>
              <a:buChar char="Ø"/>
              <a:defRPr/>
            </a:pPr>
            <a:endParaRPr lang="en-US" altLang="zh-CN" sz="1600" dirty="0">
              <a:solidFill>
                <a:schemeClr val="bg2">
                  <a:lumMod val="25000"/>
                </a:schemeClr>
              </a:solidFill>
              <a:latin typeface="+mn-lt"/>
              <a:ea typeface="+mn-ea"/>
              <a:cs typeface="Arial" panose="020B0604020202020204" pitchFamily="34" charset="0"/>
            </a:endParaRPr>
          </a:p>
        </p:txBody>
      </p:sp>
      <p:pic>
        <p:nvPicPr>
          <p:cNvPr id="76" name="Picture 2" descr="标志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84581" y="6140450"/>
            <a:ext cx="738187"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文本框 1"/>
          <p:cNvSpPr txBox="1"/>
          <p:nvPr/>
        </p:nvSpPr>
        <p:spPr>
          <a:xfrm>
            <a:off x="1531153" y="4515375"/>
            <a:ext cx="10291762" cy="830997"/>
          </a:xfrm>
          <a:prstGeom prst="rect">
            <a:avLst/>
          </a:prstGeom>
          <a:noFill/>
        </p:spPr>
        <p:txBody>
          <a:bodyPr wrap="square" rtlCol="0">
            <a:spAutoFit/>
          </a:bodyPr>
          <a:lstStyle/>
          <a:p>
            <a:pPr eaLnBrk="1" fontAlgn="auto" hangingPunct="1">
              <a:lnSpc>
                <a:spcPct val="150000"/>
              </a:lnSpc>
              <a:spcBef>
                <a:spcPts val="0"/>
              </a:spcBef>
              <a:spcAft>
                <a:spcPts val="0"/>
              </a:spcAft>
              <a:defRPr/>
            </a:pPr>
            <a:endParaRPr lang="en-US" altLang="zh-CN" sz="2000" dirty="0">
              <a:latin typeface="华文中宋" panose="02010600040101010101" pitchFamily="2" charset="-122"/>
              <a:ea typeface="华文中宋" panose="02010600040101010101" pitchFamily="2" charset="-122"/>
            </a:endParaRPr>
          </a:p>
          <a:p>
            <a:endParaRPr lang="zh-CN" altLang="en-US" dirty="0"/>
          </a:p>
        </p:txBody>
      </p:sp>
      <p:grpSp>
        <p:nvGrpSpPr>
          <p:cNvPr id="28" name="组合 27"/>
          <p:cNvGrpSpPr/>
          <p:nvPr/>
        </p:nvGrpSpPr>
        <p:grpSpPr>
          <a:xfrm>
            <a:off x="404882" y="1848272"/>
            <a:ext cx="11787118" cy="1141858"/>
            <a:chOff x="222911" y="1842425"/>
            <a:chExt cx="11787118" cy="1141858"/>
          </a:xfrm>
        </p:grpSpPr>
        <p:grpSp>
          <p:nvGrpSpPr>
            <p:cNvPr id="29" name="组合 28"/>
            <p:cNvGrpSpPr/>
            <p:nvPr/>
          </p:nvGrpSpPr>
          <p:grpSpPr>
            <a:xfrm>
              <a:off x="222911" y="1842425"/>
              <a:ext cx="966212" cy="1107996"/>
              <a:chOff x="321291" y="1987246"/>
              <a:chExt cx="1374760" cy="1535634"/>
            </a:xfrm>
            <a:effectLst>
              <a:outerShdw blurRad="50800" dist="38100" dir="2700000" algn="tl" rotWithShape="0">
                <a:prstClr val="black">
                  <a:alpha val="40000"/>
                </a:prstClr>
              </a:outerShdw>
            </a:effectLst>
          </p:grpSpPr>
          <p:sp>
            <p:nvSpPr>
              <p:cNvPr id="33" name="椭圆 32"/>
              <p:cNvSpPr/>
              <p:nvPr/>
            </p:nvSpPr>
            <p:spPr>
              <a:xfrm>
                <a:off x="321291" y="2079798"/>
                <a:ext cx="1374760" cy="1374761"/>
              </a:xfrm>
              <a:prstGeom prst="ellipse">
                <a:avLst/>
              </a:prstGeom>
              <a:solidFill>
                <a:srgbClr val="06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0653A3"/>
                  </a:solidFill>
                </a:endParaRPr>
              </a:p>
            </p:txBody>
          </p:sp>
          <p:sp>
            <p:nvSpPr>
              <p:cNvPr id="34" name="文本框 33"/>
              <p:cNvSpPr txBox="1"/>
              <p:nvPr/>
            </p:nvSpPr>
            <p:spPr>
              <a:xfrm>
                <a:off x="609270" y="1987246"/>
                <a:ext cx="728338" cy="1535634"/>
              </a:xfrm>
              <a:prstGeom prst="rect">
                <a:avLst/>
              </a:prstGeom>
              <a:noFill/>
            </p:spPr>
            <p:txBody>
              <a:bodyPr wrap="square">
                <a:spAutoFit/>
              </a:bodyPr>
              <a:lstStyle/>
              <a:p>
                <a:pPr eaLnBrk="1" fontAlgn="auto" hangingPunct="1">
                  <a:spcBef>
                    <a:spcPts val="0"/>
                  </a:spcBef>
                  <a:spcAft>
                    <a:spcPts val="0"/>
                  </a:spcAft>
                  <a:defRPr/>
                </a:pPr>
                <a:r>
                  <a:rPr lang="en-US" altLang="zh-CN" sz="6600" dirty="0">
                    <a:solidFill>
                      <a:schemeClr val="bg1"/>
                    </a:solidFill>
                    <a:latin typeface="Impact" panose="020B0806030902050204" pitchFamily="34" charset="0"/>
                    <a:ea typeface="+mn-ea"/>
                  </a:rPr>
                  <a:t>1</a:t>
                </a:r>
                <a:endParaRPr lang="zh-CN" altLang="en-US" sz="6600" dirty="0">
                  <a:solidFill>
                    <a:schemeClr val="bg1"/>
                  </a:solidFill>
                  <a:latin typeface="Impact" panose="020B0806030902050204" pitchFamily="34" charset="0"/>
                  <a:ea typeface="+mn-ea"/>
                </a:endParaRPr>
              </a:p>
            </p:txBody>
          </p:sp>
        </p:grpSp>
        <p:sp>
          <p:nvSpPr>
            <p:cNvPr id="32" name="文本框 31"/>
            <p:cNvSpPr txBox="1"/>
            <p:nvPr/>
          </p:nvSpPr>
          <p:spPr>
            <a:xfrm>
              <a:off x="1253661" y="1968620"/>
              <a:ext cx="10756368" cy="1015663"/>
            </a:xfrm>
            <a:prstGeom prst="rect">
              <a:avLst/>
            </a:prstGeom>
            <a:noFill/>
          </p:spPr>
          <p:txBody>
            <a:bodyPr wrap="square" rtlCol="0">
              <a:spAutoFit/>
            </a:bodyPr>
            <a:lstStyle/>
            <a:p>
              <a:pPr eaLnBrk="1" fontAlgn="auto" hangingPunct="1">
                <a:lnSpc>
                  <a:spcPct val="150000"/>
                </a:lnSpc>
                <a:spcBef>
                  <a:spcPts val="0"/>
                </a:spcBef>
                <a:spcAft>
                  <a:spcPts val="0"/>
                </a:spcAft>
                <a:defRPr/>
              </a:pPr>
              <a:r>
                <a:rPr lang="zh-CN" altLang="en-US" sz="2000" dirty="0">
                  <a:latin typeface="微软雅黑" panose="020B0503020204020204" pitchFamily="34" charset="-122"/>
                  <a:ea typeface="微软雅黑" panose="020B0503020204020204" pitchFamily="34" charset="-122"/>
                </a:rPr>
                <a:t>近年来，已经提出了大量的使用图表示的半监督学习的方法，其中基于流形的方法为近期研究的</a:t>
              </a:r>
              <a:r>
                <a:rPr lang="zh-CN" altLang="en-US" sz="2000" dirty="0" smtClean="0">
                  <a:latin typeface="微软雅黑" panose="020B0503020204020204" pitchFamily="34" charset="-122"/>
                  <a:ea typeface="微软雅黑" panose="020B0503020204020204" pitchFamily="34" charset="-122"/>
                </a:rPr>
                <a:t>热门。</a:t>
              </a:r>
              <a:r>
                <a:rPr lang="en-US" altLang="zh-CN" sz="2000" dirty="0">
                  <a:latin typeface="微软雅黑" panose="020B0503020204020204" pitchFamily="34" charset="-122"/>
                  <a:ea typeface="微软雅黑" panose="020B0503020204020204" pitchFamily="34" charset="-122"/>
                </a:rPr>
                <a:t>2014</a:t>
              </a:r>
              <a:r>
                <a:rPr lang="zh-CN" altLang="en-US" sz="2000" dirty="0">
                  <a:latin typeface="微软雅黑" panose="020B0503020204020204" pitchFamily="34" charset="-122"/>
                  <a:ea typeface="微软雅黑" panose="020B0503020204020204" pitchFamily="34" charset="-122"/>
                </a:rPr>
                <a:t>年</a:t>
              </a:r>
              <a:r>
                <a:rPr lang="en-US" altLang="zh-CN" sz="2000" dirty="0" smtClean="0">
                  <a:latin typeface="微软雅黑" panose="020B0503020204020204" pitchFamily="34" charset="-122"/>
                  <a:ea typeface="微软雅黑" panose="020B0503020204020204" pitchFamily="34" charset="-122"/>
                </a:rPr>
                <a:t>Belkin</a:t>
              </a:r>
              <a:r>
                <a:rPr lang="zh-CN" altLang="en-US" sz="2000" dirty="0">
                  <a:latin typeface="微软雅黑" panose="020B0503020204020204" pitchFamily="34" charset="-122"/>
                  <a:ea typeface="微软雅黑" panose="020B0503020204020204" pitchFamily="34" charset="-122"/>
                </a:rPr>
                <a:t>在拉普拉斯特征映射方法的基础上</a:t>
              </a:r>
              <a:r>
                <a:rPr lang="zh-CN" altLang="en-US" sz="2000" dirty="0" smtClean="0">
                  <a:latin typeface="微软雅黑" panose="020B0503020204020204" pitchFamily="34" charset="-122"/>
                  <a:ea typeface="微软雅黑" panose="020B0503020204020204" pitchFamily="34" charset="-122"/>
                </a:rPr>
                <a:t>提出基于</a:t>
              </a:r>
              <a:r>
                <a:rPr lang="zh-CN" altLang="en-US" sz="2000" dirty="0">
                  <a:latin typeface="微软雅黑" panose="020B0503020204020204" pitchFamily="34" charset="-122"/>
                  <a:ea typeface="微软雅黑" panose="020B0503020204020204" pitchFamily="34" charset="-122"/>
                </a:rPr>
                <a:t>黎曼流形的半监督学习</a:t>
              </a:r>
              <a:r>
                <a:rPr lang="zh-CN" altLang="en-US" sz="2000" dirty="0" smtClean="0">
                  <a:latin typeface="微软雅黑" panose="020B0503020204020204" pitchFamily="34" charset="-122"/>
                  <a:ea typeface="微软雅黑" panose="020B0503020204020204" pitchFamily="34" charset="-122"/>
                </a:rPr>
                <a:t>方法。</a:t>
              </a:r>
              <a:endParaRPr lang="en-US" altLang="zh-CN" sz="2000" dirty="0">
                <a:latin typeface="微软雅黑" panose="020B0503020204020204" pitchFamily="34" charset="-122"/>
                <a:ea typeface="微软雅黑" panose="020B0503020204020204" pitchFamily="34" charset="-122"/>
              </a:endParaRPr>
            </a:p>
          </p:txBody>
        </p:sp>
      </p:grpSp>
      <p:grpSp>
        <p:nvGrpSpPr>
          <p:cNvPr id="35" name="组合 34"/>
          <p:cNvGrpSpPr/>
          <p:nvPr/>
        </p:nvGrpSpPr>
        <p:grpSpPr>
          <a:xfrm>
            <a:off x="404882" y="4957391"/>
            <a:ext cx="11790851" cy="1111489"/>
            <a:chOff x="109210" y="1652461"/>
            <a:chExt cx="11790851" cy="1111489"/>
          </a:xfrm>
        </p:grpSpPr>
        <p:grpSp>
          <p:nvGrpSpPr>
            <p:cNvPr id="37" name="组合 36"/>
            <p:cNvGrpSpPr/>
            <p:nvPr/>
          </p:nvGrpSpPr>
          <p:grpSpPr>
            <a:xfrm>
              <a:off x="109210" y="1655954"/>
              <a:ext cx="966212" cy="1107996"/>
              <a:chOff x="159513" y="1728806"/>
              <a:chExt cx="1374760" cy="1535634"/>
            </a:xfrm>
            <a:effectLst>
              <a:outerShdw blurRad="50800" dist="38100" dir="2700000" algn="tl" rotWithShape="0">
                <a:prstClr val="black">
                  <a:alpha val="40000"/>
                </a:prstClr>
              </a:outerShdw>
            </a:effectLst>
          </p:grpSpPr>
          <p:sp>
            <p:nvSpPr>
              <p:cNvPr id="39" name="椭圆 38"/>
              <p:cNvSpPr/>
              <p:nvPr/>
            </p:nvSpPr>
            <p:spPr>
              <a:xfrm>
                <a:off x="159513" y="1770462"/>
                <a:ext cx="1374760" cy="1374761"/>
              </a:xfrm>
              <a:prstGeom prst="ellipse">
                <a:avLst/>
              </a:prstGeom>
              <a:solidFill>
                <a:srgbClr val="06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0653A3"/>
                  </a:solidFill>
                </a:endParaRPr>
              </a:p>
            </p:txBody>
          </p:sp>
          <p:sp>
            <p:nvSpPr>
              <p:cNvPr id="49" name="文本框 48"/>
              <p:cNvSpPr txBox="1"/>
              <p:nvPr/>
            </p:nvSpPr>
            <p:spPr>
              <a:xfrm>
                <a:off x="432713" y="1728806"/>
                <a:ext cx="728338" cy="1535634"/>
              </a:xfrm>
              <a:prstGeom prst="rect">
                <a:avLst/>
              </a:prstGeom>
              <a:noFill/>
            </p:spPr>
            <p:txBody>
              <a:bodyPr wrap="square">
                <a:spAutoFit/>
              </a:bodyPr>
              <a:lstStyle/>
              <a:p>
                <a:pPr eaLnBrk="1" fontAlgn="auto" hangingPunct="1">
                  <a:spcBef>
                    <a:spcPts val="0"/>
                  </a:spcBef>
                  <a:spcAft>
                    <a:spcPts val="0"/>
                  </a:spcAft>
                  <a:defRPr/>
                </a:pPr>
                <a:r>
                  <a:rPr lang="en-US" altLang="zh-CN" sz="6600" dirty="0">
                    <a:solidFill>
                      <a:schemeClr val="bg1"/>
                    </a:solidFill>
                    <a:latin typeface="Impact" panose="020B0806030902050204" pitchFamily="34" charset="0"/>
                    <a:ea typeface="+mn-ea"/>
                  </a:rPr>
                  <a:t>3</a:t>
                </a:r>
                <a:endParaRPr lang="zh-CN" altLang="en-US" sz="6600" dirty="0">
                  <a:solidFill>
                    <a:schemeClr val="bg1"/>
                  </a:solidFill>
                  <a:latin typeface="Impact" panose="020B0806030902050204" pitchFamily="34" charset="0"/>
                  <a:ea typeface="+mn-ea"/>
                </a:endParaRPr>
              </a:p>
            </p:txBody>
          </p:sp>
        </p:grpSp>
        <p:sp>
          <p:nvSpPr>
            <p:cNvPr id="38" name="文本框 37"/>
            <p:cNvSpPr txBox="1"/>
            <p:nvPr/>
          </p:nvSpPr>
          <p:spPr>
            <a:xfrm>
              <a:off x="1143693" y="1652461"/>
              <a:ext cx="10756368" cy="1015663"/>
            </a:xfrm>
            <a:prstGeom prst="rect">
              <a:avLst/>
            </a:prstGeom>
            <a:noFill/>
          </p:spPr>
          <p:txBody>
            <a:bodyPr wrap="square" rtlCol="0">
              <a:spAutoFit/>
            </a:bodyPr>
            <a:lstStyle/>
            <a:p>
              <a:pPr eaLnBrk="1" fontAlgn="auto" hangingPunct="1">
                <a:lnSpc>
                  <a:spcPct val="150000"/>
                </a:lnSpc>
                <a:spcBef>
                  <a:spcPts val="0"/>
                </a:spcBef>
                <a:spcAft>
                  <a:spcPts val="0"/>
                </a:spcAft>
                <a:defRPr/>
              </a:pPr>
              <a:r>
                <a:rPr lang="en-US" altLang="zh-CN" sz="2000" dirty="0">
                  <a:latin typeface="微软雅黑" panose="020B0503020204020204" pitchFamily="34" charset="-122"/>
                  <a:ea typeface="微软雅黑" panose="020B0503020204020204" pitchFamily="34" charset="-122"/>
                </a:rPr>
                <a:t>2017</a:t>
              </a:r>
              <a:r>
                <a:rPr lang="zh-CN" altLang="en-US" sz="2000" dirty="0">
                  <a:latin typeface="微软雅黑" panose="020B0503020204020204" pitchFamily="34" charset="-122"/>
                  <a:ea typeface="微软雅黑" panose="020B0503020204020204" pitchFamily="34" charset="-122"/>
                </a:rPr>
                <a:t>年，</a:t>
              </a:r>
              <a:r>
                <a:rPr lang="en-US" altLang="zh-CN" sz="2000" dirty="0">
                  <a:latin typeface="微软雅黑" panose="020B0503020204020204" pitchFamily="34" charset="-122"/>
                  <a:ea typeface="微软雅黑" panose="020B0503020204020204" pitchFamily="34" charset="-122"/>
                </a:rPr>
                <a:t>Thomas</a:t>
              </a:r>
              <a:r>
                <a:rPr lang="zh-CN" altLang="en-US" sz="2000" dirty="0">
                  <a:latin typeface="微软雅黑" panose="020B0503020204020204" pitchFamily="34" charset="-122"/>
                  <a:ea typeface="微软雅黑" panose="020B0503020204020204" pitchFamily="34" charset="-122"/>
                </a:rPr>
                <a:t>将卷积神经网络推广到可以处理具有任意结构</a:t>
              </a:r>
              <a:r>
                <a:rPr lang="zh-CN" altLang="en-US" sz="2000" dirty="0" smtClean="0">
                  <a:latin typeface="微软雅黑" panose="020B0503020204020204" pitchFamily="34" charset="-122"/>
                  <a:ea typeface="微软雅黑" panose="020B0503020204020204" pitchFamily="34" charset="-122"/>
                </a:rPr>
                <a:t>的图，</a:t>
              </a:r>
              <a:r>
                <a:rPr lang="zh-CN" altLang="en-US" sz="2000" dirty="0">
                  <a:latin typeface="微软雅黑" panose="020B0503020204020204" pitchFamily="34" charset="-122"/>
                  <a:ea typeface="微软雅黑" panose="020B0503020204020204" pitchFamily="34" charset="-122"/>
                </a:rPr>
                <a:t>首次</a:t>
              </a:r>
              <a:r>
                <a:rPr lang="zh-CN" altLang="en-US" sz="2000" dirty="0" smtClean="0">
                  <a:latin typeface="微软雅黑" panose="020B0503020204020204" pitchFamily="34" charset="-122"/>
                  <a:ea typeface="微软雅黑" panose="020B0503020204020204" pitchFamily="34" charset="-122"/>
                </a:rPr>
                <a:t>将拉普拉斯流形</a:t>
              </a:r>
              <a:r>
                <a:rPr lang="zh-CN" altLang="en-US" sz="2000" dirty="0">
                  <a:latin typeface="微软雅黑" panose="020B0503020204020204" pitchFamily="34" charset="-122"/>
                  <a:ea typeface="微软雅黑" panose="020B0503020204020204" pitchFamily="34" charset="-122"/>
                </a:rPr>
                <a:t>结构嵌入到深度学习网络</a:t>
              </a:r>
              <a:r>
                <a:rPr lang="zh-CN" altLang="en-US" sz="2000" dirty="0" smtClean="0">
                  <a:latin typeface="微软雅黑" panose="020B0503020204020204" pitchFamily="34" charset="-122"/>
                  <a:ea typeface="微软雅黑" panose="020B0503020204020204" pitchFamily="34" charset="-122"/>
                </a:rPr>
                <a:t>里</a:t>
              </a:r>
              <a:r>
                <a:rPr lang="zh-CN" altLang="en-US" sz="2000" dirty="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该</a:t>
              </a:r>
              <a:r>
                <a:rPr lang="zh-CN" altLang="en-US" sz="2000" dirty="0">
                  <a:latin typeface="微软雅黑" panose="020B0503020204020204" pitchFamily="34" charset="-122"/>
                  <a:ea typeface="微软雅黑" panose="020B0503020204020204" pitchFamily="34" charset="-122"/>
                </a:rPr>
                <a:t>模型命名为图</a:t>
              </a:r>
              <a:r>
                <a:rPr lang="zh-CN" altLang="en-US" sz="2000" dirty="0" smtClean="0">
                  <a:latin typeface="微软雅黑" panose="020B0503020204020204" pitchFamily="34" charset="-122"/>
                  <a:ea typeface="微软雅黑" panose="020B0503020204020204" pitchFamily="34" charset="-122"/>
                </a:rPr>
                <a:t>卷积网络</a:t>
              </a:r>
              <a:r>
                <a:rPr lang="zh-CN" altLang="en-US" sz="2000" dirty="0">
                  <a:latin typeface="微软雅黑" panose="020B0503020204020204" pitchFamily="34" charset="-122"/>
                  <a:ea typeface="微软雅黑" panose="020B0503020204020204" pitchFamily="34" charset="-122"/>
                </a:rPr>
                <a:t>。</a:t>
              </a:r>
            </a:p>
          </p:txBody>
        </p:sp>
      </p:grpSp>
      <p:grpSp>
        <p:nvGrpSpPr>
          <p:cNvPr id="50" name="组合 49"/>
          <p:cNvGrpSpPr/>
          <p:nvPr/>
        </p:nvGrpSpPr>
        <p:grpSpPr>
          <a:xfrm>
            <a:off x="404882" y="3347253"/>
            <a:ext cx="11787118" cy="1156870"/>
            <a:chOff x="236670" y="1744410"/>
            <a:chExt cx="11787118" cy="1156870"/>
          </a:xfrm>
        </p:grpSpPr>
        <p:grpSp>
          <p:nvGrpSpPr>
            <p:cNvPr id="51" name="组合 50"/>
            <p:cNvGrpSpPr/>
            <p:nvPr/>
          </p:nvGrpSpPr>
          <p:grpSpPr>
            <a:xfrm>
              <a:off x="236670" y="1744410"/>
              <a:ext cx="966212" cy="1107996"/>
              <a:chOff x="340868" y="1851402"/>
              <a:chExt cx="1374760" cy="1535634"/>
            </a:xfrm>
            <a:effectLst>
              <a:outerShdw blurRad="50800" dist="38100" dir="2700000" algn="tl" rotWithShape="0">
                <a:prstClr val="black">
                  <a:alpha val="40000"/>
                </a:prstClr>
              </a:outerShdw>
            </a:effectLst>
          </p:grpSpPr>
          <p:sp>
            <p:nvSpPr>
              <p:cNvPr id="53" name="椭圆 52"/>
              <p:cNvSpPr/>
              <p:nvPr/>
            </p:nvSpPr>
            <p:spPr>
              <a:xfrm>
                <a:off x="340868" y="1931839"/>
                <a:ext cx="1374760" cy="1374761"/>
              </a:xfrm>
              <a:prstGeom prst="ellipse">
                <a:avLst/>
              </a:prstGeom>
              <a:solidFill>
                <a:srgbClr val="06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0653A3"/>
                  </a:solidFill>
                </a:endParaRPr>
              </a:p>
            </p:txBody>
          </p:sp>
          <p:sp>
            <p:nvSpPr>
              <p:cNvPr id="54" name="文本框 53"/>
              <p:cNvSpPr txBox="1"/>
              <p:nvPr/>
            </p:nvSpPr>
            <p:spPr>
              <a:xfrm>
                <a:off x="628847" y="1851402"/>
                <a:ext cx="728338" cy="1535634"/>
              </a:xfrm>
              <a:prstGeom prst="rect">
                <a:avLst/>
              </a:prstGeom>
              <a:noFill/>
            </p:spPr>
            <p:txBody>
              <a:bodyPr wrap="square">
                <a:spAutoFit/>
              </a:bodyPr>
              <a:lstStyle/>
              <a:p>
                <a:pPr eaLnBrk="1" fontAlgn="auto" hangingPunct="1">
                  <a:spcBef>
                    <a:spcPts val="0"/>
                  </a:spcBef>
                  <a:spcAft>
                    <a:spcPts val="0"/>
                  </a:spcAft>
                  <a:defRPr/>
                </a:pPr>
                <a:r>
                  <a:rPr lang="en-US" altLang="zh-CN" sz="6600" dirty="0">
                    <a:solidFill>
                      <a:schemeClr val="bg1"/>
                    </a:solidFill>
                    <a:latin typeface="Impact" panose="020B0806030902050204" pitchFamily="34" charset="0"/>
                    <a:ea typeface="+mn-ea"/>
                  </a:rPr>
                  <a:t>2</a:t>
                </a:r>
                <a:endParaRPr lang="zh-CN" altLang="en-US" sz="6600" dirty="0">
                  <a:solidFill>
                    <a:schemeClr val="bg1"/>
                  </a:solidFill>
                  <a:latin typeface="Impact" panose="020B0806030902050204" pitchFamily="34" charset="0"/>
                  <a:ea typeface="+mn-ea"/>
                </a:endParaRPr>
              </a:p>
            </p:txBody>
          </p:sp>
        </p:grpSp>
        <p:sp>
          <p:nvSpPr>
            <p:cNvPr id="52" name="文本框 51"/>
            <p:cNvSpPr txBox="1"/>
            <p:nvPr/>
          </p:nvSpPr>
          <p:spPr>
            <a:xfrm>
              <a:off x="1267420" y="1885617"/>
              <a:ext cx="10756368" cy="1015663"/>
            </a:xfrm>
            <a:prstGeom prst="rect">
              <a:avLst/>
            </a:prstGeom>
            <a:noFill/>
          </p:spPr>
          <p:txBody>
            <a:bodyPr wrap="square" rtlCol="0">
              <a:spAutoFit/>
            </a:bodyPr>
            <a:lstStyle/>
            <a:p>
              <a:pPr eaLnBrk="1" fontAlgn="auto" hangingPunct="1">
                <a:lnSpc>
                  <a:spcPct val="150000"/>
                </a:lnSpc>
                <a:spcBef>
                  <a:spcPts val="0"/>
                </a:spcBef>
                <a:spcAft>
                  <a:spcPts val="0"/>
                </a:spcAft>
                <a:defRPr/>
              </a:pPr>
              <a:r>
                <a:rPr lang="en-US" altLang="zh-CN" sz="2000" dirty="0">
                  <a:latin typeface="微软雅黑" panose="020B0503020204020204" pitchFamily="34" charset="-122"/>
                  <a:ea typeface="微软雅黑" panose="020B0503020204020204" pitchFamily="34" charset="-122"/>
                </a:rPr>
                <a:t>DeepWalk</a:t>
              </a:r>
              <a:r>
                <a:rPr lang="zh-CN" altLang="en-US" sz="2000" dirty="0">
                  <a:latin typeface="微软雅黑" panose="020B0503020204020204" pitchFamily="34" charset="-122"/>
                  <a:ea typeface="微软雅黑" panose="020B0503020204020204" pitchFamily="34" charset="-122"/>
                </a:rPr>
                <a:t>通过预测节点的局部邻域来进行学习，从而实现在图上随机游走。</a:t>
              </a:r>
            </a:p>
            <a:p>
              <a:pPr eaLnBrk="1" fontAlgn="auto" hangingPunct="1">
                <a:lnSpc>
                  <a:spcPct val="150000"/>
                </a:lnSpc>
                <a:spcBef>
                  <a:spcPts val="0"/>
                </a:spcBef>
                <a:spcAft>
                  <a:spcPts val="0"/>
                </a:spcAft>
                <a:defRPr/>
              </a:pPr>
              <a:r>
                <a:rPr lang="en-US" altLang="zh-CN" sz="2000" dirty="0">
                  <a:latin typeface="微软雅黑" panose="020B0503020204020204" pitchFamily="34" charset="-122"/>
                  <a:ea typeface="微软雅黑" panose="020B0503020204020204" pitchFamily="34" charset="-122"/>
                </a:rPr>
                <a:t>LINE</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node2vec</a:t>
              </a:r>
              <a:r>
                <a:rPr lang="zh-CN" altLang="en-US" sz="2000" dirty="0">
                  <a:latin typeface="微软雅黑" panose="020B0503020204020204" pitchFamily="34" charset="-122"/>
                  <a:ea typeface="微软雅黑" panose="020B0503020204020204" pitchFamily="34" charset="-122"/>
                </a:rPr>
                <a:t>以更复杂的随机游走和广度优先搜索算法扩展了</a:t>
              </a:r>
              <a:r>
                <a:rPr lang="en-US" altLang="zh-CN" sz="2000" dirty="0" smtClean="0">
                  <a:latin typeface="微软雅黑" panose="020B0503020204020204" pitchFamily="34" charset="-122"/>
                  <a:ea typeface="微软雅黑" panose="020B0503020204020204" pitchFamily="34" charset="-122"/>
                </a:rPr>
                <a:t>DeepWalk</a:t>
              </a:r>
              <a:r>
                <a:rPr lang="zh-CN" altLang="en-US" sz="2000" dirty="0" smtClean="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grpSp>
    </p:spTree>
    <p:custDataLst>
      <p:tags r:id="rId1"/>
    </p:custDataLst>
  </p:cSld>
  <p:clrMapOvr>
    <a:masterClrMapping/>
  </p:clrMapOvr>
  <p:transition spd="slow" advTm="13594">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0"/>
                                        </p:tgtEl>
                                        <p:attrNameLst>
                                          <p:attrName>style.visibility</p:attrName>
                                        </p:attrNameLst>
                                      </p:cBhvr>
                                      <p:to>
                                        <p:strVal val="visible"/>
                                      </p:to>
                                    </p:set>
                                    <p:anim calcmode="lin" valueType="num">
                                      <p:cBhvr additive="base">
                                        <p:cTn id="12" dur="500" fill="hold"/>
                                        <p:tgtEl>
                                          <p:spTgt spid="50"/>
                                        </p:tgtEl>
                                        <p:attrNameLst>
                                          <p:attrName>ppt_x</p:attrName>
                                        </p:attrNameLst>
                                      </p:cBhvr>
                                      <p:tavLst>
                                        <p:tav tm="0">
                                          <p:val>
                                            <p:strVal val="#ppt_x"/>
                                          </p:val>
                                        </p:tav>
                                        <p:tav tm="100000">
                                          <p:val>
                                            <p:strVal val="#ppt_x"/>
                                          </p:val>
                                        </p:tav>
                                      </p:tavLst>
                                    </p:anim>
                                    <p:anim calcmode="lin" valueType="num">
                                      <p:cBhvr additive="base">
                                        <p:cTn id="13" dur="500" fill="hold"/>
                                        <p:tgtEl>
                                          <p:spTgt spid="5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5"/>
                                        </p:tgtEl>
                                        <p:attrNameLst>
                                          <p:attrName>style.visibility</p:attrName>
                                        </p:attrNameLst>
                                      </p:cBhvr>
                                      <p:to>
                                        <p:strVal val="visible"/>
                                      </p:to>
                                    </p:set>
                                    <p:anim calcmode="lin" valueType="num">
                                      <p:cBhvr additive="base">
                                        <p:cTn id="17" dur="500" fill="hold"/>
                                        <p:tgtEl>
                                          <p:spTgt spid="35"/>
                                        </p:tgtEl>
                                        <p:attrNameLst>
                                          <p:attrName>ppt_x</p:attrName>
                                        </p:attrNameLst>
                                      </p:cBhvr>
                                      <p:tavLst>
                                        <p:tav tm="0">
                                          <p:val>
                                            <p:strVal val="#ppt_x"/>
                                          </p:val>
                                        </p:tav>
                                        <p:tav tm="100000">
                                          <p:val>
                                            <p:strVal val="#ppt_x"/>
                                          </p:val>
                                        </p:tav>
                                      </p:tavLst>
                                    </p:anim>
                                    <p:anim calcmode="lin" valueType="num">
                                      <p:cBhvr additive="base">
                                        <p:cTn id="1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932238" y="254000"/>
            <a:ext cx="825976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p:nvPr/>
        </p:nvGrpSpPr>
        <p:grpSpPr bwMode="auto">
          <a:xfrm>
            <a:off x="550863" y="82550"/>
            <a:ext cx="3540934" cy="585788"/>
            <a:chOff x="551544" y="82976"/>
            <a:chExt cx="3540271" cy="584775"/>
          </a:xfrm>
        </p:grpSpPr>
        <p:sp>
          <p:nvSpPr>
            <p:cNvPr id="11338" name="文本框 12"/>
            <p:cNvSpPr txBox="1">
              <a:spLocks noChangeArrowheads="1"/>
            </p:cNvSpPr>
            <p:nvPr/>
          </p:nvSpPr>
          <p:spPr bwMode="auto">
            <a:xfrm>
              <a:off x="799975" y="111828"/>
              <a:ext cx="3291840"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defRPr/>
              </a:pPr>
              <a:r>
                <a:rPr lang="zh-CN" altLang="en-US" dirty="0">
                  <a:solidFill>
                    <a:srgbClr val="044875"/>
                  </a:solidFill>
                  <a:latin typeface="微软雅黑" panose="020B0503020204020204" pitchFamily="34" charset="-122"/>
                  <a:ea typeface="微软雅黑" panose="020B0503020204020204" pitchFamily="34" charset="-122"/>
                </a:rPr>
                <a:t>国内外研究现状</a:t>
              </a:r>
              <a:endParaRPr lang="en-US" altLang="zh-CN" dirty="0">
                <a:solidFill>
                  <a:srgbClr val="044875"/>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51544" y="82976"/>
              <a:ext cx="723764" cy="584775"/>
            </a:xfrm>
            <a:prstGeom prst="rect">
              <a:avLst/>
            </a:prstGeom>
            <a:noFill/>
          </p:spPr>
          <p:txBody>
            <a:bodyPr>
              <a:spAutoFit/>
            </a:bodyPr>
            <a:lstStyle/>
            <a:p>
              <a:pPr algn="ctr" eaLnBrk="1" fontAlgn="auto" hangingPunct="1">
                <a:spcBef>
                  <a:spcPts val="0"/>
                </a:spcBef>
                <a:spcAft>
                  <a:spcPts val="0"/>
                </a:spcAft>
                <a:defRPr/>
              </a:pPr>
              <a:r>
                <a:rPr lang="en-US" altLang="zh-CN" sz="3200" dirty="0" smtClean="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6" name="组合 5"/>
          <p:cNvGrpSpPr/>
          <p:nvPr/>
        </p:nvGrpSpPr>
        <p:grpSpPr bwMode="auto">
          <a:xfrm>
            <a:off x="129543" y="663574"/>
            <a:ext cx="11943723" cy="5639127"/>
            <a:chOff x="3179561" y="1194708"/>
            <a:chExt cx="2956560" cy="4838699"/>
          </a:xfrm>
        </p:grpSpPr>
        <p:grpSp>
          <p:nvGrpSpPr>
            <p:cNvPr id="11328" name="组合 27"/>
            <p:cNvGrpSpPr/>
            <p:nvPr/>
          </p:nvGrpSpPr>
          <p:grpSpPr bwMode="auto">
            <a:xfrm>
              <a:off x="3179561" y="1194708"/>
              <a:ext cx="2956560" cy="4838699"/>
              <a:chOff x="304800" y="1466850"/>
              <a:chExt cx="2705100" cy="4838699"/>
            </a:xfrm>
          </p:grpSpPr>
          <p:sp>
            <p:nvSpPr>
              <p:cNvPr id="30" name="矩形 29"/>
              <p:cNvSpPr/>
              <p:nvPr/>
            </p:nvSpPr>
            <p:spPr>
              <a:xfrm>
                <a:off x="304800" y="1466850"/>
                <a:ext cx="2705100" cy="7048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矩形 30"/>
              <p:cNvSpPr/>
              <p:nvPr/>
            </p:nvSpPr>
            <p:spPr>
              <a:xfrm rot="10800000">
                <a:off x="304800" y="2171700"/>
                <a:ext cx="2705100" cy="41338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1327" name="文本框 25"/>
            <p:cNvSpPr txBox="1">
              <a:spLocks noChangeArrowheads="1"/>
            </p:cNvSpPr>
            <p:nvPr/>
          </p:nvSpPr>
          <p:spPr bwMode="auto">
            <a:xfrm>
              <a:off x="3305291" y="1316300"/>
              <a:ext cx="2705100" cy="396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b="1" dirty="0" smtClean="0">
                  <a:solidFill>
                    <a:schemeClr val="bg1"/>
                  </a:solidFill>
                  <a:latin typeface="华文中宋" panose="02010600040101010101" pitchFamily="2" charset="-122"/>
                  <a:ea typeface="华文中宋" panose="02010600040101010101" pitchFamily="2" charset="-122"/>
                </a:rPr>
                <a:t>图卷积网络模型</a:t>
              </a:r>
              <a:endParaRPr lang="zh-CN" altLang="en-US" sz="2400" b="1" dirty="0">
                <a:solidFill>
                  <a:schemeClr val="bg1"/>
                </a:solidFill>
                <a:latin typeface="华文中宋" panose="02010600040101010101" pitchFamily="2" charset="-122"/>
                <a:ea typeface="华文中宋" panose="02010600040101010101" pitchFamily="2" charset="-122"/>
              </a:endParaRPr>
            </a:p>
          </p:txBody>
        </p:sp>
      </p:grpSp>
      <p:sp>
        <p:nvSpPr>
          <p:cNvPr id="27" name="矩形 26"/>
          <p:cNvSpPr/>
          <p:nvPr/>
        </p:nvSpPr>
        <p:spPr>
          <a:xfrm>
            <a:off x="4180852" y="2124075"/>
            <a:ext cx="2944812" cy="323165"/>
          </a:xfrm>
          <a:prstGeom prst="rect">
            <a:avLst/>
          </a:prstGeom>
        </p:spPr>
        <p:txBody>
          <a:bodyPr>
            <a:spAutoFit/>
          </a:bodyPr>
          <a:lstStyle/>
          <a:p>
            <a:pPr marL="285750" indent="-285750" eaLnBrk="1" fontAlgn="auto" hangingPunct="1">
              <a:lnSpc>
                <a:spcPts val="1800"/>
              </a:lnSpc>
              <a:spcBef>
                <a:spcPts val="0"/>
              </a:spcBef>
              <a:spcAft>
                <a:spcPts val="0"/>
              </a:spcAft>
              <a:buFont typeface="Wingdings" panose="05000000000000000000" pitchFamily="2" charset="2"/>
              <a:buChar char="Ø"/>
              <a:defRPr/>
            </a:pPr>
            <a:endParaRPr lang="en-US" altLang="zh-CN" sz="1600" dirty="0">
              <a:solidFill>
                <a:schemeClr val="bg2">
                  <a:lumMod val="25000"/>
                </a:schemeClr>
              </a:solidFill>
              <a:latin typeface="+mn-lt"/>
              <a:ea typeface="+mn-ea"/>
              <a:cs typeface="Arial" panose="020B0604020202020204" pitchFamily="34" charset="0"/>
            </a:endParaRPr>
          </a:p>
        </p:txBody>
      </p:sp>
      <p:pic>
        <p:nvPicPr>
          <p:cNvPr id="76" name="Picture 2" descr="标志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84581" y="6140450"/>
            <a:ext cx="738187"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矩形 1"/>
          <p:cNvSpPr/>
          <p:nvPr/>
        </p:nvSpPr>
        <p:spPr>
          <a:xfrm>
            <a:off x="912813" y="2697981"/>
            <a:ext cx="1282847" cy="528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输入样本</a:t>
            </a:r>
            <a:endParaRPr lang="en-US" altLang="zh-CN" sz="1600" dirty="0" smtClean="0">
              <a:latin typeface="微软雅黑" panose="020B0503020204020204" pitchFamily="34" charset="-122"/>
              <a:ea typeface="微软雅黑" panose="020B0503020204020204" pitchFamily="34" charset="-122"/>
            </a:endParaRPr>
          </a:p>
          <a:p>
            <a:pPr algn="ctr"/>
            <a:r>
              <a:rPr lang="zh-CN" altLang="en-US" sz="1600" dirty="0" smtClean="0">
                <a:latin typeface="微软雅黑" panose="020B0503020204020204" pitchFamily="34" charset="-122"/>
                <a:ea typeface="微软雅黑" panose="020B0503020204020204" pitchFamily="34" charset="-122"/>
              </a:rPr>
              <a:t>特征信息</a:t>
            </a:r>
            <a:endParaRPr lang="zh-CN" altLang="en-US" sz="1600" dirty="0">
              <a:latin typeface="微软雅黑" panose="020B0503020204020204" pitchFamily="34" charset="-122"/>
              <a:ea typeface="微软雅黑" panose="020B0503020204020204" pitchFamily="34" charset="-122"/>
            </a:endParaRPr>
          </a:p>
        </p:txBody>
      </p:sp>
      <p:sp>
        <p:nvSpPr>
          <p:cNvPr id="3" name="下箭头 2"/>
          <p:cNvSpPr/>
          <p:nvPr/>
        </p:nvSpPr>
        <p:spPr>
          <a:xfrm>
            <a:off x="1465243" y="3226791"/>
            <a:ext cx="88993" cy="5740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912812" y="3814063"/>
            <a:ext cx="1282847" cy="528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FF0000"/>
                </a:solidFill>
                <a:latin typeface="微软雅黑" panose="020B0503020204020204" pitchFamily="34" charset="-122"/>
                <a:ea typeface="微软雅黑" panose="020B0503020204020204" pitchFamily="34" charset="-122"/>
              </a:rPr>
              <a:t>构造</a:t>
            </a:r>
            <a:r>
              <a:rPr lang="zh-CN" altLang="en-US" sz="1400" dirty="0" smtClean="0">
                <a:solidFill>
                  <a:srgbClr val="FF0000"/>
                </a:solidFill>
                <a:latin typeface="微软雅黑" panose="020B0503020204020204" pitchFamily="34" charset="-122"/>
                <a:ea typeface="微软雅黑" panose="020B0503020204020204" pitchFamily="34" charset="-122"/>
              </a:rPr>
              <a:t>样本</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algn="ctr"/>
            <a:r>
              <a:rPr lang="zh-CN" altLang="en-US" sz="1400" dirty="0" smtClean="0">
                <a:solidFill>
                  <a:srgbClr val="FF0000"/>
                </a:solidFill>
                <a:latin typeface="微软雅黑" panose="020B0503020204020204" pitchFamily="34" charset="-122"/>
                <a:ea typeface="微软雅黑" panose="020B0503020204020204" pitchFamily="34" charset="-122"/>
              </a:rPr>
              <a:t>流形结构信息</a:t>
            </a:r>
            <a:endParaRPr lang="zh-CN" altLang="en-US" sz="1400" dirty="0">
              <a:solidFill>
                <a:srgbClr val="FF0000"/>
              </a:solidFill>
              <a:latin typeface="微软雅黑" panose="020B0503020204020204" pitchFamily="34" charset="-122"/>
              <a:ea typeface="微软雅黑" panose="020B0503020204020204" pitchFamily="34" charset="-122"/>
            </a:endParaRPr>
          </a:p>
        </p:txBody>
      </p:sp>
      <p:sp>
        <p:nvSpPr>
          <p:cNvPr id="29" name="矩形 28"/>
          <p:cNvSpPr/>
          <p:nvPr/>
        </p:nvSpPr>
        <p:spPr>
          <a:xfrm>
            <a:off x="2509399" y="3236564"/>
            <a:ext cx="1282847" cy="528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原始</a:t>
            </a:r>
            <a:r>
              <a:rPr lang="zh-CN" altLang="en-US" sz="1600" dirty="0" smtClean="0">
                <a:latin typeface="微软雅黑" panose="020B0503020204020204" pitchFamily="34" charset="-122"/>
                <a:ea typeface="微软雅黑" panose="020B0503020204020204" pitchFamily="34" charset="-122"/>
              </a:rPr>
              <a:t>样本</a:t>
            </a:r>
            <a:endParaRPr lang="en-US" altLang="zh-CN" sz="1600" dirty="0" smtClean="0">
              <a:latin typeface="微软雅黑" panose="020B0503020204020204" pitchFamily="34" charset="-122"/>
              <a:ea typeface="微软雅黑" panose="020B0503020204020204" pitchFamily="34" charset="-122"/>
            </a:endParaRPr>
          </a:p>
          <a:p>
            <a:pPr algn="ctr"/>
            <a:r>
              <a:rPr lang="zh-CN" altLang="en-US" sz="1600" dirty="0" smtClean="0">
                <a:latin typeface="微软雅黑" panose="020B0503020204020204" pitchFamily="34" charset="-122"/>
                <a:ea typeface="微软雅黑" panose="020B0503020204020204" pitchFamily="34" charset="-122"/>
              </a:rPr>
              <a:t>信息</a:t>
            </a:r>
            <a:endParaRPr lang="zh-CN" altLang="en-US" sz="1600" dirty="0">
              <a:latin typeface="微软雅黑" panose="020B0503020204020204" pitchFamily="34" charset="-122"/>
              <a:ea typeface="微软雅黑" panose="020B0503020204020204" pitchFamily="34" charset="-122"/>
            </a:endParaRPr>
          </a:p>
        </p:txBody>
      </p:sp>
      <p:sp>
        <p:nvSpPr>
          <p:cNvPr id="7" name="减号 6"/>
          <p:cNvSpPr/>
          <p:nvPr/>
        </p:nvSpPr>
        <p:spPr>
          <a:xfrm>
            <a:off x="2017572" y="2912855"/>
            <a:ext cx="1263637" cy="97200"/>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减号 22"/>
          <p:cNvSpPr/>
          <p:nvPr/>
        </p:nvSpPr>
        <p:spPr>
          <a:xfrm>
            <a:off x="2017571" y="4025654"/>
            <a:ext cx="1263637" cy="129287"/>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上箭头 7"/>
          <p:cNvSpPr/>
          <p:nvPr/>
        </p:nvSpPr>
        <p:spPr>
          <a:xfrm>
            <a:off x="3105104" y="3765375"/>
            <a:ext cx="45719" cy="3187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下箭头 8"/>
          <p:cNvSpPr/>
          <p:nvPr/>
        </p:nvSpPr>
        <p:spPr>
          <a:xfrm>
            <a:off x="3073706" y="2943749"/>
            <a:ext cx="77117" cy="2952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右箭头 3"/>
          <p:cNvSpPr/>
          <p:nvPr/>
        </p:nvSpPr>
        <p:spPr>
          <a:xfrm>
            <a:off x="3792246" y="3468658"/>
            <a:ext cx="746703" cy="957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4538949" y="3226791"/>
            <a:ext cx="1282847" cy="528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第一层卷积</a:t>
            </a:r>
            <a:endParaRPr lang="zh-CN" altLang="en-US" sz="1600" dirty="0">
              <a:latin typeface="微软雅黑" panose="020B0503020204020204" pitchFamily="34" charset="-122"/>
              <a:ea typeface="微软雅黑" panose="020B0503020204020204" pitchFamily="34" charset="-122"/>
            </a:endParaRPr>
          </a:p>
        </p:txBody>
      </p:sp>
      <p:sp>
        <p:nvSpPr>
          <p:cNvPr id="26" name="右箭头 25"/>
          <p:cNvSpPr/>
          <p:nvPr/>
        </p:nvSpPr>
        <p:spPr>
          <a:xfrm>
            <a:off x="5821796" y="3468658"/>
            <a:ext cx="746703" cy="666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6568499" y="3236564"/>
            <a:ext cx="1282847" cy="528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第二层卷积</a:t>
            </a:r>
            <a:endParaRPr lang="zh-CN" altLang="en-US" sz="1600" dirty="0">
              <a:latin typeface="微软雅黑" panose="020B0503020204020204" pitchFamily="34" charset="-122"/>
              <a:ea typeface="微软雅黑" panose="020B0503020204020204" pitchFamily="34" charset="-122"/>
            </a:endParaRPr>
          </a:p>
        </p:txBody>
      </p:sp>
      <p:sp>
        <p:nvSpPr>
          <p:cNvPr id="13" name="圆角矩形 12"/>
          <p:cNvSpPr/>
          <p:nvPr/>
        </p:nvSpPr>
        <p:spPr>
          <a:xfrm>
            <a:off x="5891564" y="3248320"/>
            <a:ext cx="607166" cy="1877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latin typeface="Times New Roman" panose="02020603050405020304" pitchFamily="18" charset="0"/>
                <a:cs typeface="Times New Roman" panose="02020603050405020304" pitchFamily="18" charset="0"/>
              </a:rPr>
              <a:t>RELU</a:t>
            </a:r>
            <a:endParaRPr lang="zh-CN" altLang="en-US" sz="800" dirty="0">
              <a:latin typeface="Times New Roman" panose="02020603050405020304" pitchFamily="18" charset="0"/>
              <a:cs typeface="Times New Roman" panose="02020603050405020304" pitchFamily="18" charset="0"/>
            </a:endParaRPr>
          </a:p>
        </p:txBody>
      </p:sp>
      <p:sp>
        <p:nvSpPr>
          <p:cNvPr id="32" name="右箭头 31"/>
          <p:cNvSpPr/>
          <p:nvPr/>
        </p:nvSpPr>
        <p:spPr>
          <a:xfrm>
            <a:off x="7851346" y="3456396"/>
            <a:ext cx="746703" cy="957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8598049" y="3256271"/>
            <a:ext cx="1282847" cy="528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提取的样本</a:t>
            </a:r>
            <a:endParaRPr lang="en-US" altLang="zh-CN" sz="1600" dirty="0" smtClean="0">
              <a:latin typeface="微软雅黑" panose="020B0503020204020204" pitchFamily="34" charset="-122"/>
              <a:ea typeface="微软雅黑" panose="020B0503020204020204" pitchFamily="34" charset="-122"/>
            </a:endParaRPr>
          </a:p>
          <a:p>
            <a:pPr algn="ctr"/>
            <a:r>
              <a:rPr lang="zh-CN" altLang="en-US" sz="1600" dirty="0" smtClean="0">
                <a:latin typeface="微软雅黑" panose="020B0503020204020204" pitchFamily="34" charset="-122"/>
                <a:ea typeface="微软雅黑" panose="020B0503020204020204" pitchFamily="34" charset="-122"/>
              </a:rPr>
              <a:t>信息</a:t>
            </a:r>
            <a:endParaRPr lang="zh-CN" altLang="en-US" sz="1600" dirty="0">
              <a:latin typeface="微软雅黑" panose="020B0503020204020204" pitchFamily="34" charset="-122"/>
              <a:ea typeface="微软雅黑" panose="020B0503020204020204" pitchFamily="34" charset="-122"/>
            </a:endParaRPr>
          </a:p>
        </p:txBody>
      </p:sp>
      <p:sp>
        <p:nvSpPr>
          <p:cNvPr id="5" name="下箭头 4"/>
          <p:cNvSpPr/>
          <p:nvPr/>
        </p:nvSpPr>
        <p:spPr>
          <a:xfrm>
            <a:off x="11253303" y="3787133"/>
            <a:ext cx="88135" cy="923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0626577" y="3259338"/>
            <a:ext cx="1282847" cy="528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latin typeface="微软雅黑" panose="020B0503020204020204" pitchFamily="34" charset="-122"/>
                <a:ea typeface="微软雅黑" panose="020B0503020204020204" pitchFamily="34" charset="-122"/>
                <a:cs typeface="Times New Roman" panose="02020603050405020304" pitchFamily="18" charset="0"/>
              </a:rPr>
              <a:t>Softmax</a:t>
            </a:r>
            <a:r>
              <a:rPr lang="zh-CN" altLang="en-US" sz="1200" dirty="0" smtClean="0">
                <a:latin typeface="微软雅黑" panose="020B0503020204020204" pitchFamily="34" charset="-122"/>
                <a:ea typeface="微软雅黑" panose="020B0503020204020204" pitchFamily="34" charset="-122"/>
                <a:cs typeface="Times New Roman" panose="02020603050405020304" pitchFamily="18" charset="0"/>
              </a:rPr>
              <a:t>分类器</a:t>
            </a:r>
            <a:endParaRPr lang="zh-CN" altLang="en-US" sz="12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5" name="矩形 34"/>
          <p:cNvSpPr/>
          <p:nvPr/>
        </p:nvSpPr>
        <p:spPr>
          <a:xfrm>
            <a:off x="10684581" y="4723567"/>
            <a:ext cx="1282847" cy="528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cs typeface="Times New Roman" panose="02020603050405020304" pitchFamily="18" charset="0"/>
              </a:rPr>
              <a:t>分类结果</a:t>
            </a:r>
            <a:endParaRPr lang="zh-CN" altLang="en-US" sz="16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6" name="右箭头 35"/>
          <p:cNvSpPr/>
          <p:nvPr/>
        </p:nvSpPr>
        <p:spPr>
          <a:xfrm>
            <a:off x="9880896" y="3453092"/>
            <a:ext cx="746703" cy="957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7" name="文本框 16"/>
              <p:cNvSpPr txBox="1"/>
              <p:nvPr/>
            </p:nvSpPr>
            <p:spPr>
              <a:xfrm>
                <a:off x="981986" y="4415220"/>
                <a:ext cx="1035585" cy="3152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sz="10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𝐵</m:t>
                          </m:r>
                        </m:e>
                      </m:acc>
                      <m:r>
                        <a:rPr lang="en-US" altLang="zh-CN" sz="1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zh-CN" altLang="zh-CN" sz="1000" i="1">
                              <a:solidFill>
                                <a:schemeClr val="tx1"/>
                              </a:solidFill>
                              <a:latin typeface="Cambria Math" panose="02040503050406030204" pitchFamily="18" charset="0"/>
                            </a:rPr>
                          </m:ctrlPr>
                        </m:sSupPr>
                        <m:e>
                          <m:acc>
                            <m:accPr>
                              <m:chr m:val="̃"/>
                              <m:ctrlPr>
                                <a:rPr lang="zh-CN" altLang="zh-CN" sz="1000" i="1">
                                  <a:solidFill>
                                    <a:schemeClr val="tx1"/>
                                  </a:solidFill>
                                  <a:latin typeface="Cambria Math" panose="02040503050406030204" pitchFamily="18" charset="0"/>
                                </a:rPr>
                              </m:ctrlPr>
                            </m:accPr>
                            <m:e>
                              <m:r>
                                <a:rPr lang="en-AU" altLang="zh-CN" sz="1000" i="1">
                                  <a:solidFill>
                                    <a:schemeClr val="tx1"/>
                                  </a:solidFill>
                                  <a:latin typeface="Cambria Math" panose="02040503050406030204" pitchFamily="18" charset="0"/>
                                  <a:ea typeface="Cambria Math" panose="02040503050406030204" pitchFamily="18" charset="0"/>
                                </a:rPr>
                                <m:t>𝐷</m:t>
                              </m:r>
                            </m:e>
                          </m:acc>
                        </m:e>
                        <m:sup>
                          <m:r>
                            <a:rPr lang="en-AU" altLang="zh-CN" sz="1000" i="1">
                              <a:solidFill>
                                <a:schemeClr val="tx1"/>
                              </a:solidFill>
                              <a:latin typeface="Cambria Math" panose="02040503050406030204" pitchFamily="18" charset="0"/>
                              <a:ea typeface="Cambria Math" panose="02040503050406030204" pitchFamily="18" charset="0"/>
                            </a:rPr>
                            <m:t>−</m:t>
                          </m:r>
                          <m:f>
                            <m:fPr>
                              <m:ctrlPr>
                                <a:rPr lang="zh-CN" altLang="zh-CN" sz="1000" i="1">
                                  <a:solidFill>
                                    <a:schemeClr val="tx1"/>
                                  </a:solidFill>
                                  <a:latin typeface="Cambria Math" panose="02040503050406030204" pitchFamily="18" charset="0"/>
                                </a:rPr>
                              </m:ctrlPr>
                            </m:fPr>
                            <m:num>
                              <m:r>
                                <a:rPr lang="en-AU" altLang="zh-CN" sz="1000" i="1">
                                  <a:solidFill>
                                    <a:schemeClr val="tx1"/>
                                  </a:solidFill>
                                  <a:latin typeface="Cambria Math" panose="02040503050406030204" pitchFamily="18" charset="0"/>
                                  <a:ea typeface="Cambria Math" panose="02040503050406030204" pitchFamily="18" charset="0"/>
                                </a:rPr>
                                <m:t>1</m:t>
                              </m:r>
                            </m:num>
                            <m:den>
                              <m:r>
                                <a:rPr lang="en-AU" altLang="zh-CN" sz="1000" i="1">
                                  <a:solidFill>
                                    <a:schemeClr val="tx1"/>
                                  </a:solidFill>
                                  <a:latin typeface="Cambria Math" panose="02040503050406030204" pitchFamily="18" charset="0"/>
                                  <a:ea typeface="Cambria Math" panose="02040503050406030204" pitchFamily="18" charset="0"/>
                                </a:rPr>
                                <m:t>2</m:t>
                              </m:r>
                            </m:den>
                          </m:f>
                        </m:sup>
                      </m:sSup>
                      <m:acc>
                        <m:accPr>
                          <m:chr m:val="̃"/>
                          <m:ctrlPr>
                            <a:rPr lang="zh-CN" altLang="zh-CN" sz="1000" i="1">
                              <a:solidFill>
                                <a:schemeClr val="tx1"/>
                              </a:solidFill>
                              <a:latin typeface="Cambria Math" panose="02040503050406030204" pitchFamily="18" charset="0"/>
                            </a:rPr>
                          </m:ctrlPr>
                        </m:accPr>
                        <m:e>
                          <m:r>
                            <a:rPr lang="en-US" altLang="zh-CN" sz="1000" b="0" i="1" smtClean="0">
                              <a:solidFill>
                                <a:schemeClr val="tx1"/>
                              </a:solidFill>
                              <a:latin typeface="Cambria Math" panose="02040503050406030204" pitchFamily="18" charset="0"/>
                              <a:ea typeface="Cambria Math" panose="02040503050406030204" pitchFamily="18" charset="0"/>
                            </a:rPr>
                            <m:t>𝐴</m:t>
                          </m:r>
                        </m:e>
                      </m:acc>
                      <m:sSup>
                        <m:sSupPr>
                          <m:ctrlPr>
                            <a:rPr lang="zh-CN" altLang="zh-CN" sz="1000" i="1">
                              <a:solidFill>
                                <a:schemeClr val="tx1"/>
                              </a:solidFill>
                              <a:latin typeface="Cambria Math" panose="02040503050406030204" pitchFamily="18" charset="0"/>
                            </a:rPr>
                          </m:ctrlPr>
                        </m:sSupPr>
                        <m:e>
                          <m:acc>
                            <m:accPr>
                              <m:chr m:val="̃"/>
                              <m:ctrlPr>
                                <a:rPr lang="zh-CN" altLang="zh-CN" sz="1000" i="1">
                                  <a:solidFill>
                                    <a:schemeClr val="tx1"/>
                                  </a:solidFill>
                                  <a:latin typeface="Cambria Math" panose="02040503050406030204" pitchFamily="18" charset="0"/>
                                </a:rPr>
                              </m:ctrlPr>
                            </m:accPr>
                            <m:e>
                              <m:r>
                                <a:rPr lang="en-AU" altLang="zh-CN" sz="1000" i="1">
                                  <a:solidFill>
                                    <a:schemeClr val="tx1"/>
                                  </a:solidFill>
                                  <a:latin typeface="Cambria Math" panose="02040503050406030204" pitchFamily="18" charset="0"/>
                                  <a:ea typeface="Cambria Math" panose="02040503050406030204" pitchFamily="18" charset="0"/>
                                </a:rPr>
                                <m:t>𝐷</m:t>
                              </m:r>
                            </m:e>
                          </m:acc>
                        </m:e>
                        <m:sup>
                          <m:r>
                            <a:rPr lang="en-AU" altLang="zh-CN" sz="1000" i="1">
                              <a:solidFill>
                                <a:schemeClr val="tx1"/>
                              </a:solidFill>
                              <a:latin typeface="Cambria Math" panose="02040503050406030204" pitchFamily="18" charset="0"/>
                              <a:ea typeface="Cambria Math" panose="02040503050406030204" pitchFamily="18" charset="0"/>
                            </a:rPr>
                            <m:t>−</m:t>
                          </m:r>
                          <m:f>
                            <m:fPr>
                              <m:ctrlPr>
                                <a:rPr lang="zh-CN" altLang="zh-CN" sz="1000" i="1">
                                  <a:solidFill>
                                    <a:schemeClr val="tx1"/>
                                  </a:solidFill>
                                  <a:latin typeface="Cambria Math" panose="02040503050406030204" pitchFamily="18" charset="0"/>
                                </a:rPr>
                              </m:ctrlPr>
                            </m:fPr>
                            <m:num>
                              <m:r>
                                <a:rPr lang="en-AU" altLang="zh-CN" sz="1000" i="1">
                                  <a:solidFill>
                                    <a:schemeClr val="tx1"/>
                                  </a:solidFill>
                                  <a:latin typeface="Cambria Math" panose="02040503050406030204" pitchFamily="18" charset="0"/>
                                  <a:ea typeface="Cambria Math" panose="02040503050406030204" pitchFamily="18" charset="0"/>
                                </a:rPr>
                                <m:t>1</m:t>
                              </m:r>
                            </m:num>
                            <m:den>
                              <m:r>
                                <a:rPr lang="en-AU" altLang="zh-CN" sz="1000" i="1">
                                  <a:solidFill>
                                    <a:schemeClr val="tx1"/>
                                  </a:solidFill>
                                  <a:latin typeface="Cambria Math" panose="02040503050406030204" pitchFamily="18" charset="0"/>
                                  <a:ea typeface="Cambria Math" panose="02040503050406030204" pitchFamily="18" charset="0"/>
                                </a:rPr>
                                <m:t>2</m:t>
                              </m:r>
                            </m:den>
                          </m:f>
                        </m:sup>
                      </m:sSup>
                    </m:oMath>
                  </m:oMathPara>
                </a14:m>
                <a:endParaRPr lang="zh-CN" altLang="en-US" sz="1000" dirty="0">
                  <a:latin typeface="Cambria Math" panose="02040503050406030204" pitchFamily="18" charset="0"/>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981986" y="4415220"/>
                <a:ext cx="1035585" cy="315279"/>
              </a:xfrm>
              <a:prstGeom prst="rect">
                <a:avLst/>
              </a:prstGeom>
              <a:blipFill rotWithShape="0">
                <a:blip r:embed="rId5"/>
                <a:stretch>
                  <a:fillRect/>
                </a:stretch>
              </a:blipFill>
            </p:spPr>
            <p:txBody>
              <a:bodyPr/>
              <a:lstStyle/>
              <a:p>
                <a:r>
                  <a:rPr lang="zh-CN" altLang="en-US">
                    <a:noFill/>
                  </a:rPr>
                  <a:t> </a:t>
                </a:r>
              </a:p>
            </p:txBody>
          </p:sp>
        </mc:Fallback>
      </mc:AlternateContent>
      <p:sp>
        <p:nvSpPr>
          <p:cNvPr id="37" name="文本框 36"/>
          <p:cNvSpPr txBox="1"/>
          <p:nvPr/>
        </p:nvSpPr>
        <p:spPr>
          <a:xfrm>
            <a:off x="991946" y="2413384"/>
            <a:ext cx="1035585" cy="246221"/>
          </a:xfrm>
          <a:prstGeom prst="rect">
            <a:avLst/>
          </a:prstGeom>
          <a:noFill/>
        </p:spPr>
        <p:txBody>
          <a:bodyPr wrap="square" rtlCol="0">
            <a:spAutoFit/>
          </a:bodyPr>
          <a:lstStyle/>
          <a:p>
            <a:pPr algn="ctr"/>
            <a:r>
              <a:rPr lang="en-US" altLang="zh-CN" sz="1000" dirty="0" smtClean="0">
                <a:latin typeface="Cambria Math" panose="02040503050406030204" pitchFamily="18" charset="0"/>
              </a:rPr>
              <a:t>X</a:t>
            </a:r>
            <a:endParaRPr lang="zh-CN" altLang="en-US" sz="1000" dirty="0">
              <a:latin typeface="Cambria Math" panose="02040503050406030204" pitchFamily="18" charset="0"/>
            </a:endParaRPr>
          </a:p>
        </p:txBody>
      </p:sp>
      <mc:AlternateContent xmlns:mc="http://schemas.openxmlformats.org/markup-compatibility/2006" xmlns:a14="http://schemas.microsoft.com/office/drawing/2010/main">
        <mc:Choice Requires="a14">
          <p:sp>
            <p:nvSpPr>
              <p:cNvPr id="19" name="矩形 18"/>
              <p:cNvSpPr/>
              <p:nvPr/>
            </p:nvSpPr>
            <p:spPr>
              <a:xfrm>
                <a:off x="4701523" y="2910256"/>
                <a:ext cx="951735" cy="25660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000" i="1">
                              <a:latin typeface="Cambria Math" panose="02040503050406030204" pitchFamily="18" charset="0"/>
                              <a:cs typeface="Times New Roman" panose="02020603050405020304" pitchFamily="18" charset="0"/>
                            </a:rPr>
                          </m:ctrlPr>
                        </m:sSubPr>
                        <m:e>
                          <m:r>
                            <a:rPr lang="en-US" altLang="zh-CN" sz="1000" i="1">
                              <a:latin typeface="Cambria Math" panose="02040503050406030204" pitchFamily="18" charset="0"/>
                              <a:cs typeface="Times New Roman" panose="02020603050405020304" pitchFamily="18" charset="0"/>
                            </a:rPr>
                            <m:t>𝑍</m:t>
                          </m:r>
                        </m:e>
                        <m:sub>
                          <m:r>
                            <a:rPr lang="en-US" altLang="zh-CN" sz="1000" i="1">
                              <a:latin typeface="Cambria Math" panose="02040503050406030204" pitchFamily="18" charset="0"/>
                              <a:cs typeface="Times New Roman" panose="02020603050405020304" pitchFamily="18" charset="0"/>
                            </a:rPr>
                            <m:t>1</m:t>
                          </m:r>
                        </m:sub>
                      </m:sSub>
                      <m:r>
                        <a:rPr lang="en-US" altLang="zh-CN" sz="1000" i="1">
                          <a:latin typeface="Cambria Math" panose="02040503050406030204" pitchFamily="18" charset="0"/>
                          <a:cs typeface="Times New Roman" panose="02020603050405020304" pitchFamily="18" charset="0"/>
                        </a:rPr>
                        <m:t>=</m:t>
                      </m:r>
                      <m:acc>
                        <m:accPr>
                          <m:chr m:val="̃"/>
                          <m:ctrlPr>
                            <a:rPr lang="en-US" altLang="zh-CN" sz="1000" i="1" dirty="0">
                              <a:latin typeface="Cambria Math" panose="02040503050406030204" pitchFamily="18" charset="0"/>
                              <a:cs typeface="Times New Roman" panose="02020603050405020304" pitchFamily="18" charset="0"/>
                            </a:rPr>
                          </m:ctrlPr>
                        </m:accPr>
                        <m:e>
                          <m:r>
                            <a:rPr lang="en-US" altLang="zh-CN" sz="1000" i="1" dirty="0">
                              <a:latin typeface="Cambria Math" panose="02040503050406030204" pitchFamily="18" charset="0"/>
                              <a:cs typeface="Times New Roman" panose="02020603050405020304" pitchFamily="18" charset="0"/>
                            </a:rPr>
                            <m:t>𝐵</m:t>
                          </m:r>
                        </m:e>
                      </m:acc>
                      <m:r>
                        <a:rPr lang="en-US" altLang="zh-CN" sz="1000" i="1" dirty="0">
                          <a:latin typeface="Cambria Math" panose="02040503050406030204" pitchFamily="18" charset="0"/>
                          <a:cs typeface="Times New Roman" panose="02020603050405020304" pitchFamily="18" charset="0"/>
                        </a:rPr>
                        <m:t>𝑋</m:t>
                      </m:r>
                      <m:sSup>
                        <m:sSupPr>
                          <m:ctrlPr>
                            <a:rPr lang="en-US" altLang="zh-CN" sz="1000" i="1" dirty="0">
                              <a:latin typeface="Cambria Math" panose="02040503050406030204" pitchFamily="18" charset="0"/>
                              <a:cs typeface="Times New Roman" panose="02020603050405020304" pitchFamily="18" charset="0"/>
                            </a:rPr>
                          </m:ctrlPr>
                        </m:sSupPr>
                        <m:e>
                          <m:r>
                            <a:rPr lang="en-US" altLang="zh-CN" sz="1000" dirty="0">
                              <a:latin typeface="Cambria Math" panose="02040503050406030204" pitchFamily="18" charset="0"/>
                              <a:cs typeface="Times New Roman" panose="02020603050405020304" pitchFamily="18" charset="0"/>
                            </a:rPr>
                            <m:t>𝑊</m:t>
                          </m:r>
                        </m:e>
                        <m:sup>
                          <m:d>
                            <m:dPr>
                              <m:ctrlPr>
                                <a:rPr lang="en-US" altLang="zh-CN" sz="1000" i="1" dirty="0">
                                  <a:latin typeface="Cambria Math" panose="02040503050406030204" pitchFamily="18" charset="0"/>
                                  <a:cs typeface="Times New Roman" panose="02020603050405020304" pitchFamily="18" charset="0"/>
                                </a:rPr>
                              </m:ctrlPr>
                            </m:dPr>
                            <m:e>
                              <m:r>
                                <a:rPr lang="en-US" altLang="zh-CN" sz="1000" dirty="0">
                                  <a:latin typeface="Cambria Math" panose="02040503050406030204" pitchFamily="18" charset="0"/>
                                  <a:cs typeface="Times New Roman" panose="02020603050405020304" pitchFamily="18" charset="0"/>
                                </a:rPr>
                                <m:t>0</m:t>
                              </m:r>
                            </m:e>
                          </m:d>
                        </m:sup>
                      </m:sSup>
                    </m:oMath>
                  </m:oMathPara>
                </a14:m>
                <a:endParaRPr lang="zh-CN" altLang="en-US" sz="1000" dirty="0"/>
              </a:p>
            </p:txBody>
          </p:sp>
        </mc:Choice>
        <mc:Fallback xmlns="">
          <p:sp>
            <p:nvSpPr>
              <p:cNvPr id="19" name="矩形 18"/>
              <p:cNvSpPr>
                <a:spLocks noRot="1" noChangeAspect="1" noMove="1" noResize="1" noEditPoints="1" noAdjustHandles="1" noChangeArrowheads="1" noChangeShapeType="1" noTextEdit="1"/>
              </p:cNvSpPr>
              <p:nvPr/>
            </p:nvSpPr>
            <p:spPr>
              <a:xfrm>
                <a:off x="4701523" y="2910256"/>
                <a:ext cx="951735" cy="256609"/>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矩形 37"/>
              <p:cNvSpPr/>
              <p:nvPr/>
            </p:nvSpPr>
            <p:spPr>
              <a:xfrm>
                <a:off x="6687727" y="2937197"/>
                <a:ext cx="1032462" cy="25660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000" i="1" smtClean="0">
                              <a:latin typeface="Cambria Math" panose="02040503050406030204" pitchFamily="18" charset="0"/>
                              <a:cs typeface="Times New Roman" panose="02020603050405020304" pitchFamily="18" charset="0"/>
                            </a:rPr>
                          </m:ctrlPr>
                        </m:sSubPr>
                        <m:e>
                          <m:r>
                            <a:rPr lang="en-US" altLang="zh-CN" sz="1000" i="1">
                              <a:latin typeface="Cambria Math" panose="02040503050406030204" pitchFamily="18" charset="0"/>
                              <a:cs typeface="Times New Roman" panose="02020603050405020304" pitchFamily="18" charset="0"/>
                            </a:rPr>
                            <m:t>𝑍</m:t>
                          </m:r>
                        </m:e>
                        <m:sub>
                          <m:r>
                            <a:rPr lang="en-US" altLang="zh-CN" sz="1000" b="0" i="1" smtClean="0">
                              <a:latin typeface="Cambria Math" panose="02040503050406030204" pitchFamily="18" charset="0"/>
                              <a:cs typeface="Times New Roman" panose="02020603050405020304" pitchFamily="18" charset="0"/>
                            </a:rPr>
                            <m:t>2</m:t>
                          </m:r>
                        </m:sub>
                      </m:sSub>
                      <m:r>
                        <a:rPr lang="en-US" altLang="zh-CN" sz="1000" i="1">
                          <a:latin typeface="Cambria Math" panose="02040503050406030204" pitchFamily="18" charset="0"/>
                          <a:cs typeface="Times New Roman" panose="02020603050405020304" pitchFamily="18" charset="0"/>
                        </a:rPr>
                        <m:t>=</m:t>
                      </m:r>
                      <m:acc>
                        <m:accPr>
                          <m:chr m:val="̃"/>
                          <m:ctrlPr>
                            <a:rPr lang="en-US" altLang="zh-CN" sz="1000" i="1" dirty="0">
                              <a:latin typeface="Cambria Math" panose="02040503050406030204" pitchFamily="18" charset="0"/>
                              <a:cs typeface="Times New Roman" panose="02020603050405020304" pitchFamily="18" charset="0"/>
                            </a:rPr>
                          </m:ctrlPr>
                        </m:accPr>
                        <m:e>
                          <m:r>
                            <a:rPr lang="en-US" altLang="zh-CN" sz="1000" i="1" dirty="0">
                              <a:latin typeface="Cambria Math" panose="02040503050406030204" pitchFamily="18" charset="0"/>
                              <a:cs typeface="Times New Roman" panose="02020603050405020304" pitchFamily="18" charset="0"/>
                            </a:rPr>
                            <m:t>𝐵</m:t>
                          </m:r>
                        </m:e>
                      </m:acc>
                      <m:sSub>
                        <m:sSubPr>
                          <m:ctrlPr>
                            <a:rPr lang="en-US" altLang="zh-CN" sz="1000" i="1">
                              <a:latin typeface="Cambria Math" panose="02040503050406030204" pitchFamily="18" charset="0"/>
                              <a:cs typeface="Times New Roman" panose="02020603050405020304" pitchFamily="18" charset="0"/>
                            </a:rPr>
                          </m:ctrlPr>
                        </m:sSubPr>
                        <m:e>
                          <m:r>
                            <a:rPr lang="en-US" altLang="zh-CN" sz="1000" i="1">
                              <a:latin typeface="Cambria Math" panose="02040503050406030204" pitchFamily="18" charset="0"/>
                              <a:cs typeface="Times New Roman" panose="02020603050405020304" pitchFamily="18" charset="0"/>
                            </a:rPr>
                            <m:t>𝑍</m:t>
                          </m:r>
                        </m:e>
                        <m:sub>
                          <m:r>
                            <a:rPr lang="en-US" altLang="zh-CN" sz="1000" i="1">
                              <a:latin typeface="Cambria Math" panose="02040503050406030204" pitchFamily="18" charset="0"/>
                              <a:cs typeface="Times New Roman" panose="02020603050405020304" pitchFamily="18" charset="0"/>
                            </a:rPr>
                            <m:t>1</m:t>
                          </m:r>
                        </m:sub>
                      </m:sSub>
                      <m:sSup>
                        <m:sSupPr>
                          <m:ctrlPr>
                            <a:rPr lang="en-US" altLang="zh-CN" sz="1000" i="1" dirty="0">
                              <a:latin typeface="Cambria Math" panose="02040503050406030204" pitchFamily="18" charset="0"/>
                              <a:cs typeface="Times New Roman" panose="02020603050405020304" pitchFamily="18" charset="0"/>
                            </a:rPr>
                          </m:ctrlPr>
                        </m:sSupPr>
                        <m:e>
                          <m:r>
                            <a:rPr lang="en-US" altLang="zh-CN" sz="1000" dirty="0">
                              <a:latin typeface="Cambria Math" panose="02040503050406030204" pitchFamily="18" charset="0"/>
                              <a:cs typeface="Times New Roman" panose="02020603050405020304" pitchFamily="18" charset="0"/>
                            </a:rPr>
                            <m:t>𝑊</m:t>
                          </m:r>
                        </m:e>
                        <m:sup>
                          <m:d>
                            <m:dPr>
                              <m:ctrlPr>
                                <a:rPr lang="en-US" altLang="zh-CN" sz="1000" i="1" dirty="0">
                                  <a:latin typeface="Cambria Math" panose="02040503050406030204" pitchFamily="18" charset="0"/>
                                  <a:cs typeface="Times New Roman" panose="02020603050405020304" pitchFamily="18" charset="0"/>
                                </a:rPr>
                              </m:ctrlPr>
                            </m:dPr>
                            <m:e>
                              <m:r>
                                <a:rPr lang="en-US" altLang="zh-CN" sz="1000" b="0" i="0" dirty="0" smtClean="0">
                                  <a:latin typeface="Cambria Math" panose="02040503050406030204" pitchFamily="18" charset="0"/>
                                  <a:cs typeface="Times New Roman" panose="02020603050405020304" pitchFamily="18" charset="0"/>
                                </a:rPr>
                                <m:t>1</m:t>
                              </m:r>
                            </m:e>
                          </m:d>
                        </m:sup>
                      </m:sSup>
                    </m:oMath>
                  </m:oMathPara>
                </a14:m>
                <a:endParaRPr lang="zh-CN" altLang="en-US" sz="1000" dirty="0"/>
              </a:p>
            </p:txBody>
          </p:sp>
        </mc:Choice>
        <mc:Fallback xmlns="">
          <p:sp>
            <p:nvSpPr>
              <p:cNvPr id="38" name="矩形 37"/>
              <p:cNvSpPr>
                <a:spLocks noRot="1" noChangeAspect="1" noMove="1" noResize="1" noEditPoints="1" noAdjustHandles="1" noChangeArrowheads="1" noChangeShapeType="1" noTextEdit="1"/>
              </p:cNvSpPr>
              <p:nvPr/>
            </p:nvSpPr>
            <p:spPr>
              <a:xfrm>
                <a:off x="6687727" y="2937197"/>
                <a:ext cx="1032462" cy="256609"/>
              </a:xfrm>
              <a:prstGeom prst="rect">
                <a:avLst/>
              </a:prstGeom>
              <a:blipFill rotWithShape="0">
                <a:blip r:embed="rId7"/>
                <a:stretch>
                  <a:fillRect/>
                </a:stretch>
              </a:blipFill>
            </p:spPr>
            <p:txBody>
              <a:bodyPr/>
              <a:lstStyle/>
              <a:p>
                <a:r>
                  <a:rPr lang="zh-CN" altLang="en-US">
                    <a:noFill/>
                  </a:rPr>
                  <a:t> </a:t>
                </a:r>
              </a:p>
            </p:txBody>
          </p:sp>
        </mc:Fallback>
      </mc:AlternateContent>
      <p:sp>
        <p:nvSpPr>
          <p:cNvPr id="39" name="矩形 38"/>
          <p:cNvSpPr/>
          <p:nvPr/>
        </p:nvSpPr>
        <p:spPr>
          <a:xfrm>
            <a:off x="5616764" y="2029048"/>
            <a:ext cx="1005403" cy="338554"/>
          </a:xfrm>
          <a:prstGeom prst="rect">
            <a:avLst/>
          </a:prstGeom>
        </p:spPr>
        <p:txBody>
          <a:bodyPr wrap="none">
            <a:spAutoFit/>
          </a:bodyPr>
          <a:lstStyle/>
          <a:p>
            <a:r>
              <a:rPr lang="zh-CN" altLang="en-US" sz="1600" dirty="0" smtClean="0">
                <a:latin typeface="微软雅黑" panose="020B0503020204020204" pitchFamily="34" charset="-122"/>
                <a:ea typeface="微软雅黑" panose="020B0503020204020204" pitchFamily="34" charset="-122"/>
              </a:rPr>
              <a:t>训练过程</a:t>
            </a:r>
            <a:endParaRPr lang="zh-CN" altLang="en-US" sz="1600" dirty="0">
              <a:latin typeface="微软雅黑" panose="020B0503020204020204" pitchFamily="34" charset="-122"/>
              <a:ea typeface="微软雅黑" panose="020B0503020204020204" pitchFamily="34" charset="-122"/>
            </a:endParaRPr>
          </a:p>
        </p:txBody>
      </p:sp>
      <p:sp>
        <p:nvSpPr>
          <p:cNvPr id="20" name="左箭头 19"/>
          <p:cNvSpPr/>
          <p:nvPr/>
        </p:nvSpPr>
        <p:spPr>
          <a:xfrm flipV="1">
            <a:off x="7007508" y="4931127"/>
            <a:ext cx="3672483" cy="45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5709652" y="4712441"/>
            <a:ext cx="1282847" cy="528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cs typeface="Times New Roman" panose="02020603050405020304" pitchFamily="18" charset="0"/>
              </a:rPr>
              <a:t>计算</a:t>
            </a: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rPr>
              <a:t>loss</a:t>
            </a:r>
            <a:endParaRPr lang="zh-CN" altLang="en-US" sz="1600" dirty="0">
              <a:latin typeface="微软雅黑" panose="020B0503020204020204" pitchFamily="34" charset="-122"/>
              <a:ea typeface="微软雅黑"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2" name="矩形 41"/>
              <p:cNvSpPr/>
              <p:nvPr/>
            </p:nvSpPr>
            <p:spPr>
              <a:xfrm>
                <a:off x="5709652" y="5318758"/>
                <a:ext cx="1297856" cy="3767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sz="1000">
                          <a:latin typeface="Cambria Math" panose="02040503050406030204" pitchFamily="18" charset="0"/>
                        </a:rPr>
                        <m:t>C</m:t>
                      </m:r>
                      <m:r>
                        <a:rPr lang="en-US" altLang="zh-CN" sz="1000">
                          <a:latin typeface="Cambria Math" panose="02040503050406030204" pitchFamily="18" charset="0"/>
                        </a:rPr>
                        <m:t>=</m:t>
                      </m:r>
                      <m:r>
                        <a:rPr lang="en-US" altLang="zh-CN" sz="1000" i="1">
                          <a:latin typeface="Cambria Math" panose="02040503050406030204" pitchFamily="18" charset="0"/>
                        </a:rPr>
                        <m:t>−</m:t>
                      </m:r>
                      <m:nary>
                        <m:naryPr>
                          <m:chr m:val="∑"/>
                          <m:limLoc m:val="subSup"/>
                          <m:supHide m:val="on"/>
                          <m:ctrlPr>
                            <a:rPr lang="zh-CN" altLang="zh-CN" sz="1000" i="1">
                              <a:latin typeface="Cambria Math" panose="02040503050406030204" pitchFamily="18" charset="0"/>
                            </a:rPr>
                          </m:ctrlPr>
                        </m:naryPr>
                        <m:sub>
                          <m:r>
                            <a:rPr lang="en-US" altLang="zh-CN" sz="1000" i="1">
                              <a:latin typeface="Cambria Math" panose="02040503050406030204" pitchFamily="18" charset="0"/>
                            </a:rPr>
                            <m:t>𝑘</m:t>
                          </m:r>
                        </m:sub>
                        <m:sup/>
                        <m:e>
                          <m:sSub>
                            <m:sSubPr>
                              <m:ctrlPr>
                                <a:rPr lang="zh-CN" altLang="zh-CN" sz="1000" i="1">
                                  <a:latin typeface="Cambria Math" panose="02040503050406030204" pitchFamily="18" charset="0"/>
                                </a:rPr>
                              </m:ctrlPr>
                            </m:sSubPr>
                            <m:e>
                              <m:r>
                                <a:rPr lang="en-US" altLang="zh-CN" sz="1000" i="1">
                                  <a:latin typeface="Cambria Math" panose="02040503050406030204" pitchFamily="18" charset="0"/>
                                </a:rPr>
                                <m:t>𝑦</m:t>
                              </m:r>
                            </m:e>
                            <m:sub>
                              <m:r>
                                <a:rPr lang="en-US" altLang="zh-CN" sz="1000" i="1">
                                  <a:latin typeface="Cambria Math" panose="02040503050406030204" pitchFamily="18" charset="0"/>
                                </a:rPr>
                                <m:t>𝑘</m:t>
                              </m:r>
                            </m:sub>
                          </m:sSub>
                          <m:func>
                            <m:funcPr>
                              <m:ctrlPr>
                                <a:rPr lang="zh-CN" altLang="zh-CN" sz="1000" i="1">
                                  <a:latin typeface="Cambria Math" panose="02040503050406030204" pitchFamily="18" charset="0"/>
                                </a:rPr>
                              </m:ctrlPr>
                            </m:funcPr>
                            <m:fName>
                              <m:r>
                                <m:rPr>
                                  <m:sty m:val="p"/>
                                </m:rPr>
                                <a:rPr lang="en-US" altLang="zh-CN" sz="1000">
                                  <a:latin typeface="Cambria Math" panose="02040503050406030204" pitchFamily="18" charset="0"/>
                                </a:rPr>
                                <m:t>log</m:t>
                              </m:r>
                            </m:fName>
                            <m:e>
                              <m:sSub>
                                <m:sSubPr>
                                  <m:ctrlPr>
                                    <a:rPr lang="zh-CN" altLang="zh-CN" sz="1000" i="1">
                                      <a:latin typeface="Cambria Math" panose="02040503050406030204" pitchFamily="18" charset="0"/>
                                    </a:rPr>
                                  </m:ctrlPr>
                                </m:sSubPr>
                                <m:e>
                                  <m:r>
                                    <a:rPr lang="en-US" altLang="zh-CN" sz="1000" i="1">
                                      <a:latin typeface="Cambria Math" panose="02040503050406030204" pitchFamily="18" charset="0"/>
                                    </a:rPr>
                                    <m:t>𝑍</m:t>
                                  </m:r>
                                </m:e>
                                <m:sub>
                                  <m:r>
                                    <a:rPr lang="en-US" altLang="zh-CN" sz="1000" i="1">
                                      <a:latin typeface="Cambria Math" panose="02040503050406030204" pitchFamily="18" charset="0"/>
                                    </a:rPr>
                                    <m:t>𝐾</m:t>
                                  </m:r>
                                </m:sub>
                              </m:sSub>
                            </m:e>
                          </m:func>
                        </m:e>
                      </m:nary>
                    </m:oMath>
                  </m:oMathPara>
                </a14:m>
                <a:endParaRPr lang="zh-CN" altLang="en-US" sz="1000" dirty="0"/>
              </a:p>
            </p:txBody>
          </p:sp>
        </mc:Choice>
        <mc:Fallback xmlns="">
          <p:sp>
            <p:nvSpPr>
              <p:cNvPr id="42" name="矩形 41"/>
              <p:cNvSpPr>
                <a:spLocks noRot="1" noChangeAspect="1" noMove="1" noResize="1" noEditPoints="1" noAdjustHandles="1" noChangeArrowheads="1" noChangeShapeType="1" noTextEdit="1"/>
              </p:cNvSpPr>
              <p:nvPr/>
            </p:nvSpPr>
            <p:spPr>
              <a:xfrm>
                <a:off x="5709652" y="5318758"/>
                <a:ext cx="1297856" cy="376770"/>
              </a:xfrm>
              <a:prstGeom prst="rect">
                <a:avLst/>
              </a:prstGeom>
              <a:blipFill rotWithShape="0">
                <a:blip r:embed="rId8"/>
                <a:stretch>
                  <a:fillRect l="-2347" t="-143548" r="-22066" b="-208065"/>
                </a:stretch>
              </a:blipFill>
            </p:spPr>
            <p:txBody>
              <a:bodyPr/>
              <a:lstStyle/>
              <a:p>
                <a:r>
                  <a:rPr lang="zh-CN" altLang="en-US">
                    <a:noFill/>
                  </a:rPr>
                  <a:t> </a:t>
                </a:r>
              </a:p>
            </p:txBody>
          </p:sp>
        </mc:Fallback>
      </mc:AlternateContent>
      <p:sp>
        <p:nvSpPr>
          <p:cNvPr id="49" name="上箭头 48"/>
          <p:cNvSpPr/>
          <p:nvPr/>
        </p:nvSpPr>
        <p:spPr>
          <a:xfrm>
            <a:off x="6610117" y="3782567"/>
            <a:ext cx="53810" cy="88174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5" name="文本框 44"/>
              <p:cNvSpPr txBox="1"/>
              <p:nvPr/>
            </p:nvSpPr>
            <p:spPr>
              <a:xfrm>
                <a:off x="5379829" y="3893861"/>
                <a:ext cx="348942" cy="755257"/>
              </a:xfrm>
              <a:prstGeom prst="rect">
                <a:avLst/>
              </a:prstGeom>
              <a:noFill/>
            </p:spPr>
            <p:txBody>
              <a:bodyPr vert="eaVert" wrap="square" rtlCol="0">
                <a:spAutoFit/>
              </a:bodyPr>
              <a:lstStyle/>
              <a:p>
                <a:r>
                  <a:rPr lang="zh-CN" altLang="en-US" sz="1000" dirty="0" smtClean="0">
                    <a:latin typeface="微软雅黑" panose="020B0503020204020204" pitchFamily="34" charset="-122"/>
                    <a:ea typeface="微软雅黑" panose="020B0503020204020204" pitchFamily="34" charset="-122"/>
                  </a:rPr>
                  <a:t>更新</a:t>
                </a:r>
                <a14:m>
                  <m:oMath xmlns:m="http://schemas.openxmlformats.org/officeDocument/2006/math">
                    <m:sSup>
                      <m:sSupPr>
                        <m:ctrlPr>
                          <a:rPr lang="en-US" altLang="zh-CN" sz="1000" i="1" dirty="0">
                            <a:latin typeface="Cambria Math" panose="02040503050406030204" pitchFamily="18" charset="0"/>
                            <a:cs typeface="Times New Roman" panose="02020603050405020304" pitchFamily="18" charset="0"/>
                          </a:rPr>
                        </m:ctrlPr>
                      </m:sSupPr>
                      <m:e>
                        <m:r>
                          <a:rPr lang="en-US" altLang="zh-CN" sz="1000" dirty="0">
                            <a:latin typeface="Cambria Math" panose="02040503050406030204" pitchFamily="18" charset="0"/>
                            <a:cs typeface="Times New Roman" panose="02020603050405020304" pitchFamily="18" charset="0"/>
                          </a:rPr>
                          <m:t>𝑊</m:t>
                        </m:r>
                      </m:e>
                      <m:sup>
                        <m:d>
                          <m:dPr>
                            <m:ctrlPr>
                              <a:rPr lang="en-US" altLang="zh-CN" sz="1000" i="1" dirty="0">
                                <a:latin typeface="Cambria Math" panose="02040503050406030204" pitchFamily="18" charset="0"/>
                                <a:cs typeface="Times New Roman" panose="02020603050405020304" pitchFamily="18" charset="0"/>
                              </a:rPr>
                            </m:ctrlPr>
                          </m:dPr>
                          <m:e>
                            <m:r>
                              <a:rPr lang="en-US" altLang="zh-CN" sz="1000" dirty="0">
                                <a:latin typeface="Cambria Math" panose="02040503050406030204" pitchFamily="18" charset="0"/>
                                <a:cs typeface="Times New Roman" panose="02020603050405020304" pitchFamily="18" charset="0"/>
                              </a:rPr>
                              <m:t>0</m:t>
                            </m:r>
                          </m:e>
                        </m:d>
                      </m:sup>
                    </m:sSup>
                  </m:oMath>
                </a14:m>
                <a:endParaRPr lang="zh-CN" altLang="en-US" sz="1000" dirty="0">
                  <a:latin typeface="微软雅黑" panose="020B0503020204020204" pitchFamily="34" charset="-122"/>
                  <a:ea typeface="微软雅黑" panose="020B0503020204020204" pitchFamily="34" charset="-122"/>
                </a:endParaRPr>
              </a:p>
            </p:txBody>
          </p:sp>
        </mc:Choice>
        <mc:Fallback xmlns="">
          <p:sp>
            <p:nvSpPr>
              <p:cNvPr id="45" name="文本框 44"/>
              <p:cNvSpPr txBox="1">
                <a:spLocks noRot="1" noChangeAspect="1" noMove="1" noResize="1" noEditPoints="1" noAdjustHandles="1" noChangeArrowheads="1" noChangeShapeType="1" noTextEdit="1"/>
              </p:cNvSpPr>
              <p:nvPr/>
            </p:nvSpPr>
            <p:spPr>
              <a:xfrm>
                <a:off x="5379829" y="3893861"/>
                <a:ext cx="348942" cy="755257"/>
              </a:xfrm>
              <a:prstGeom prst="rect">
                <a:avLst/>
              </a:prstGeom>
              <a:blipFill rotWithShape="0">
                <a:blip r:embed="rId9"/>
                <a:stretch>
                  <a:fillRect t="-48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文本框 50"/>
              <p:cNvSpPr txBox="1"/>
              <p:nvPr/>
            </p:nvSpPr>
            <p:spPr>
              <a:xfrm>
                <a:off x="6687727" y="3904214"/>
                <a:ext cx="348942" cy="785568"/>
              </a:xfrm>
              <a:prstGeom prst="rect">
                <a:avLst/>
              </a:prstGeom>
              <a:noFill/>
            </p:spPr>
            <p:txBody>
              <a:bodyPr vert="eaVert" wrap="square" rtlCol="0">
                <a:spAutoFit/>
              </a:bodyPr>
              <a:lstStyle/>
              <a:p>
                <a:r>
                  <a:rPr lang="zh-CN" altLang="en-US" sz="1000" dirty="0" smtClean="0">
                    <a:latin typeface="微软雅黑" panose="020B0503020204020204" pitchFamily="34" charset="-122"/>
                    <a:ea typeface="微软雅黑" panose="020B0503020204020204" pitchFamily="34" charset="-122"/>
                  </a:rPr>
                  <a:t>更新</a:t>
                </a:r>
                <a14:m>
                  <m:oMath xmlns:m="http://schemas.openxmlformats.org/officeDocument/2006/math">
                    <m:sSup>
                      <m:sSupPr>
                        <m:ctrlPr>
                          <a:rPr lang="en-US" altLang="zh-CN" sz="1000" i="1" dirty="0">
                            <a:latin typeface="Cambria Math" panose="02040503050406030204" pitchFamily="18" charset="0"/>
                            <a:cs typeface="Times New Roman" panose="02020603050405020304" pitchFamily="18" charset="0"/>
                          </a:rPr>
                        </m:ctrlPr>
                      </m:sSupPr>
                      <m:e>
                        <m:r>
                          <a:rPr lang="en-US" altLang="zh-CN" sz="1000" dirty="0">
                            <a:latin typeface="Cambria Math" panose="02040503050406030204" pitchFamily="18" charset="0"/>
                            <a:cs typeface="Times New Roman" panose="02020603050405020304" pitchFamily="18" charset="0"/>
                          </a:rPr>
                          <m:t>𝑊</m:t>
                        </m:r>
                      </m:e>
                      <m:sup>
                        <m:d>
                          <m:dPr>
                            <m:ctrlPr>
                              <a:rPr lang="en-US" altLang="zh-CN" sz="1000" i="1" dirty="0">
                                <a:latin typeface="Cambria Math" panose="02040503050406030204" pitchFamily="18" charset="0"/>
                                <a:cs typeface="Times New Roman" panose="02020603050405020304" pitchFamily="18" charset="0"/>
                              </a:rPr>
                            </m:ctrlPr>
                          </m:dPr>
                          <m:e>
                            <m:r>
                              <a:rPr lang="en-US" altLang="zh-CN" sz="1000" b="0" i="0" dirty="0" smtClean="0">
                                <a:latin typeface="Cambria Math" panose="02040503050406030204" pitchFamily="18" charset="0"/>
                                <a:cs typeface="Times New Roman" panose="02020603050405020304" pitchFamily="18" charset="0"/>
                              </a:rPr>
                              <m:t>1</m:t>
                            </m:r>
                          </m:e>
                        </m:d>
                      </m:sup>
                    </m:sSup>
                  </m:oMath>
                </a14:m>
                <a:endParaRPr lang="zh-CN" altLang="en-US" sz="1000" dirty="0">
                  <a:latin typeface="微软雅黑" panose="020B0503020204020204" pitchFamily="34" charset="-122"/>
                  <a:ea typeface="微软雅黑" panose="020B0503020204020204" pitchFamily="34" charset="-122"/>
                </a:endParaRPr>
              </a:p>
            </p:txBody>
          </p:sp>
        </mc:Choice>
        <mc:Fallback xmlns="">
          <p:sp>
            <p:nvSpPr>
              <p:cNvPr id="51" name="文本框 50"/>
              <p:cNvSpPr txBox="1">
                <a:spLocks noRot="1" noChangeAspect="1" noMove="1" noResize="1" noEditPoints="1" noAdjustHandles="1" noChangeArrowheads="1" noChangeShapeType="1" noTextEdit="1"/>
              </p:cNvSpPr>
              <p:nvPr/>
            </p:nvSpPr>
            <p:spPr>
              <a:xfrm>
                <a:off x="6687727" y="3904214"/>
                <a:ext cx="348942" cy="785568"/>
              </a:xfrm>
              <a:prstGeom prst="rect">
                <a:avLst/>
              </a:prstGeom>
              <a:blipFill rotWithShape="0">
                <a:blip r:embed="rId10"/>
                <a:stretch>
                  <a:fillRect t="-3876"/>
                </a:stretch>
              </a:blipFill>
            </p:spPr>
            <p:txBody>
              <a:bodyPr/>
              <a:lstStyle/>
              <a:p>
                <a:r>
                  <a:rPr lang="zh-CN" altLang="en-US">
                    <a:noFill/>
                  </a:rPr>
                  <a:t> </a:t>
                </a:r>
              </a:p>
            </p:txBody>
          </p:sp>
        </mc:Fallback>
      </mc:AlternateContent>
      <p:sp>
        <p:nvSpPr>
          <p:cNvPr id="52" name="上箭头 51"/>
          <p:cNvSpPr/>
          <p:nvPr/>
        </p:nvSpPr>
        <p:spPr>
          <a:xfrm>
            <a:off x="5769909" y="3782568"/>
            <a:ext cx="53810" cy="88174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609548888"/>
      </p:ext>
    </p:extLst>
  </p:cSld>
  <p:clrMapOvr>
    <a:masterClrMapping/>
  </p:clrMapOvr>
  <p:transition spd="slow" advTm="13594">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
</p:tagLst>
</file>

<file path=ppt/tags/tag2.xml><?xml version="1.0" encoding="utf-8"?>
<p:tagLst xmlns:a="http://schemas.openxmlformats.org/drawingml/2006/main" xmlns:r="http://schemas.openxmlformats.org/officeDocument/2006/relationships" xmlns:p="http://schemas.openxmlformats.org/presentationml/2006/main">
  <p:tag name="TIMING" val="|1.2"/>
</p:tagLst>
</file>

<file path=ppt/tags/tag3.xml><?xml version="1.0" encoding="utf-8"?>
<p:tagLst xmlns:a="http://schemas.openxmlformats.org/drawingml/2006/main" xmlns:r="http://schemas.openxmlformats.org/officeDocument/2006/relationships" xmlns:p="http://schemas.openxmlformats.org/presentationml/2006/main">
  <p:tag name="TIMING" val="|1.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TotalTime>
  <Words>1370</Words>
  <Application>Microsoft Office PowerPoint</Application>
  <PresentationFormat>宽屏</PresentationFormat>
  <Paragraphs>263</Paragraphs>
  <Slides>27</Slides>
  <Notes>17</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27</vt:i4>
      </vt:variant>
    </vt:vector>
  </HeadingPairs>
  <TitlesOfParts>
    <vt:vector size="41" baseType="lpstr">
      <vt:lpstr>黑体</vt:lpstr>
      <vt:lpstr>华文中宋</vt:lpstr>
      <vt:lpstr>楷体</vt:lpstr>
      <vt:lpstr>楷体_GB2312</vt:lpstr>
      <vt:lpstr>宋体</vt:lpstr>
      <vt:lpstr>微软雅黑</vt:lpstr>
      <vt:lpstr>Arial</vt:lpstr>
      <vt:lpstr>Calibri</vt:lpstr>
      <vt:lpstr>Calibri Light</vt:lpstr>
      <vt:lpstr>Cambria Math</vt:lpstr>
      <vt:lpstr>Impact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yanan peng</dc:creator>
  <cp:lastModifiedBy>FuSichao</cp:lastModifiedBy>
  <cp:revision>362</cp:revision>
  <dcterms:created xsi:type="dcterms:W3CDTF">2015-04-13T12:15:00Z</dcterms:created>
  <dcterms:modified xsi:type="dcterms:W3CDTF">2019-01-18T13:54:15Z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y fmtid="{D5CDD505-2E9C-101B-9397-08002B2CF9AE}" pid="3" name="KSORubyTemplateID">
    <vt:lpwstr>8</vt:lpwstr>
  </property>
</Properties>
</file>