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4" r:id="rId7"/>
    <p:sldId id="273" r:id="rId8"/>
    <p:sldId id="274" r:id="rId9"/>
    <p:sldId id="263" r:id="rId10"/>
    <p:sldId id="261" r:id="rId11"/>
    <p:sldId id="275" r:id="rId12"/>
    <p:sldId id="265" r:id="rId13"/>
    <p:sldId id="276" r:id="rId14"/>
    <p:sldId id="262" r:id="rId15"/>
    <p:sldId id="266" r:id="rId16"/>
    <p:sldId id="27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2B33CF-1408-4416-8870-127A8848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100" y="1629052"/>
            <a:ext cx="8915399" cy="1799948"/>
          </a:xfrm>
        </p:spPr>
        <p:txBody>
          <a:bodyPr/>
          <a:lstStyle/>
          <a:p>
            <a:pPr algn="ctr"/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大创阶段性汇报</a:t>
            </a:r>
            <a:b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93337D5-0314-42C0-9E13-CE5899B0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935182"/>
            <a:ext cx="8915399" cy="2382542"/>
          </a:xfrm>
        </p:spPr>
        <p:txBody>
          <a:bodyPr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基于卷积神经网络架构的车辆检测</a:t>
            </a:r>
            <a:endParaRPr kumimoji="1" lang="en-US" altLang="zh-CN" sz="2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  指导老师：刘宝弟</a:t>
            </a:r>
            <a:endParaRPr lang="en-US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报告人：王冲</a:t>
            </a:r>
            <a:endParaRPr lang="en-US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         组员：王家祥、王金成</a:t>
            </a:r>
          </a:p>
          <a:p>
            <a:pPr algn="ctr"/>
            <a:endParaRPr kumimoji="1" lang="zh-CN" altLang="en-US" sz="20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27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D94769-4685-4295-986A-8D9343D2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40" y="792387"/>
            <a:ext cx="10591760" cy="6711410"/>
          </a:xfrm>
        </p:spPr>
        <p:txBody>
          <a:bodyPr>
            <a:noAutofit/>
          </a:bodyPr>
          <a:lstStyle/>
          <a:p>
            <a:r>
              <a:rPr lang="en-US" altLang="zh-CN" dirty="0"/>
              <a:t>clc;</a:t>
            </a:r>
          </a:p>
          <a:p>
            <a:r>
              <a:rPr lang="en-US" altLang="zh-CN" dirty="0"/>
              <a:t>clear;</a:t>
            </a:r>
          </a:p>
          <a:p>
            <a:r>
              <a:rPr lang="en-US" altLang="zh-CN" dirty="0" err="1"/>
              <a:t>numberOfSample</a:t>
            </a:r>
            <a:r>
              <a:rPr lang="en-US" altLang="zh-CN" dirty="0"/>
              <a:t> = 200; %</a:t>
            </a:r>
            <a:r>
              <a:rPr lang="zh-CN" altLang="en-US" dirty="0"/>
              <a:t>输入样本数量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取测试样本数量等于输入</a:t>
            </a:r>
            <a:r>
              <a:rPr lang="en-US" altLang="zh-CN" dirty="0"/>
              <a:t>(</a:t>
            </a:r>
            <a:r>
              <a:rPr lang="zh-CN" altLang="en-US" dirty="0"/>
              <a:t>训练集</a:t>
            </a:r>
            <a:r>
              <a:rPr lang="en-US" altLang="zh-CN" dirty="0"/>
              <a:t>)</a:t>
            </a:r>
            <a:r>
              <a:rPr lang="zh-CN" altLang="en-US" dirty="0"/>
              <a:t>样本数量，因为输入样本（训练集）容量较少，否则一般必须用新鲜数据进行测试 </a:t>
            </a:r>
          </a:p>
          <a:p>
            <a:r>
              <a:rPr lang="en-US" altLang="zh-CN" dirty="0" err="1"/>
              <a:t>numberOfHiddenNeure</a:t>
            </a:r>
            <a:r>
              <a:rPr lang="en-US" altLang="zh-CN" dirty="0"/>
              <a:t> = 28;</a:t>
            </a:r>
          </a:p>
          <a:p>
            <a:r>
              <a:rPr lang="en-US" altLang="zh-CN" dirty="0" err="1"/>
              <a:t>inputDimension</a:t>
            </a:r>
            <a:r>
              <a:rPr lang="en-US" altLang="zh-CN" dirty="0"/>
              <a:t> = 784;</a:t>
            </a:r>
          </a:p>
          <a:p>
            <a:r>
              <a:rPr lang="en-US" altLang="zh-CN" dirty="0" err="1"/>
              <a:t>outputDimension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准备好训练集</a:t>
            </a:r>
          </a:p>
          <a:p>
            <a:r>
              <a:rPr lang="en-US" altLang="zh-CN" dirty="0"/>
              <a:t>C=</a:t>
            </a:r>
            <a:r>
              <a:rPr lang="en-US" altLang="zh-CN" dirty="0" err="1"/>
              <a:t>xlsread</a:t>
            </a:r>
            <a:r>
              <a:rPr lang="en-US" altLang="zh-CN" dirty="0"/>
              <a:t>('mnist_test.csv');</a:t>
            </a:r>
          </a:p>
          <a:p>
            <a:r>
              <a:rPr lang="en-US" altLang="zh-CN" dirty="0"/>
              <a:t>x=C(1:200,2:end);</a:t>
            </a:r>
          </a:p>
          <a:p>
            <a:r>
              <a:rPr lang="en-US" altLang="zh-CN" dirty="0"/>
              <a:t>d=C(1:200,1)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输入数据矩阵</a:t>
            </a:r>
          </a:p>
        </p:txBody>
      </p:sp>
    </p:spTree>
    <p:extLst>
      <p:ext uri="{BB962C8B-B14F-4D97-AF65-F5344CB8AC3E}">
        <p14:creationId xmlns:p14="http://schemas.microsoft.com/office/powerpoint/2010/main" val="9510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611520-2BB6-4574-99AB-8115F6A8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078" y="118368"/>
            <a:ext cx="8915400" cy="6739631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input = x’;</a:t>
            </a:r>
          </a:p>
          <a:p>
            <a:r>
              <a:rPr lang="en-US" altLang="zh-CN" sz="2000" dirty="0"/>
              <a:t> %</a:t>
            </a:r>
            <a:r>
              <a:rPr lang="zh-CN" altLang="en-US" sz="2000" dirty="0"/>
              <a:t>目标（输出）数据矩阵</a:t>
            </a:r>
          </a:p>
          <a:p>
            <a:r>
              <a:rPr lang="en-US" altLang="zh-CN" sz="2000" dirty="0"/>
              <a:t>output = d';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对训练集中的输入数据矩阵和目标数据矩阵进行归一化处理</a:t>
            </a:r>
          </a:p>
          <a:p>
            <a:r>
              <a:rPr lang="en-US" altLang="zh-CN" sz="2000" dirty="0"/>
              <a:t>[sampleInput,ps1]=</a:t>
            </a:r>
            <a:r>
              <a:rPr lang="en-US" altLang="zh-CN" sz="2000" dirty="0" err="1"/>
              <a:t>mapminmax</a:t>
            </a:r>
            <a:r>
              <a:rPr lang="en-US" altLang="zh-CN" sz="2000" dirty="0"/>
              <a:t>(input,0,1);</a:t>
            </a:r>
          </a:p>
          <a:p>
            <a:r>
              <a:rPr lang="en-US" altLang="zh-CN" sz="2000" dirty="0"/>
              <a:t>[tmp,ps2]=</a:t>
            </a:r>
            <a:r>
              <a:rPr lang="en-US" altLang="zh-CN" sz="2000" dirty="0" err="1"/>
              <a:t>mapminmax</a:t>
            </a:r>
            <a:r>
              <a:rPr lang="en-US" altLang="zh-CN" sz="2000" dirty="0"/>
              <a:t>(output,0,1);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噪声强度</a:t>
            </a:r>
          </a:p>
          <a:p>
            <a:r>
              <a:rPr lang="en-US" altLang="zh-CN" sz="2000" dirty="0" err="1"/>
              <a:t>noiseIntensity</a:t>
            </a:r>
            <a:r>
              <a:rPr lang="en-US" altLang="zh-CN" sz="2000" dirty="0"/>
              <a:t> = 0.01;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利用正态分布产生噪声</a:t>
            </a:r>
          </a:p>
          <a:p>
            <a:r>
              <a:rPr lang="en-US" altLang="zh-CN" sz="2000" dirty="0"/>
              <a:t>noise = </a:t>
            </a:r>
            <a:r>
              <a:rPr lang="en-US" altLang="zh-CN" sz="2000" dirty="0" err="1"/>
              <a:t>noiseIntensity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randn</a:t>
            </a:r>
            <a:r>
              <a:rPr lang="en-US" altLang="zh-CN" sz="2000" dirty="0"/>
              <a:t>(1, </a:t>
            </a:r>
            <a:r>
              <a:rPr lang="en-US" altLang="zh-CN" sz="2000" dirty="0" err="1"/>
              <a:t>numberOfSample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给样本输出矩阵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添加噪声，防止网络过度拟合</a:t>
            </a:r>
          </a:p>
          <a:p>
            <a:r>
              <a:rPr lang="en-US" altLang="zh-CN" sz="2000" dirty="0" err="1"/>
              <a:t>sampleOutput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+ noise;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取测试样本输入</a:t>
            </a:r>
            <a:r>
              <a:rPr lang="en-US" altLang="zh-CN" sz="2000" dirty="0"/>
              <a:t>(</a:t>
            </a:r>
            <a:r>
              <a:rPr lang="zh-CN" altLang="en-US" sz="2000" dirty="0"/>
              <a:t>输出</a:t>
            </a:r>
            <a:r>
              <a:rPr lang="en-US" altLang="zh-CN" sz="2000" dirty="0"/>
              <a:t>)</a:t>
            </a:r>
            <a:r>
              <a:rPr lang="zh-CN" altLang="en-US" sz="2000" dirty="0"/>
              <a:t>与输入样本相同，因为输入样本（训练集）容量较少，否则一般必须用新鲜数据进行测试</a:t>
            </a:r>
          </a:p>
          <a:p>
            <a:r>
              <a:rPr lang="en-US" altLang="zh-CN" sz="2000" dirty="0" err="1"/>
              <a:t>testSampleInput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sampleInput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testSampleOutput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sampleOutput</a:t>
            </a:r>
            <a:r>
              <a:rPr lang="en-US" altLang="zh-CN" sz="2000" dirty="0"/>
              <a:t>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6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15D969A-FF35-486E-9585-4303896EAF5F}"/>
              </a:ext>
            </a:extLst>
          </p:cNvPr>
          <p:cNvSpPr txBox="1">
            <a:spLocks/>
          </p:cNvSpPr>
          <p:nvPr/>
        </p:nvSpPr>
        <p:spPr>
          <a:xfrm>
            <a:off x="1541756" y="73295"/>
            <a:ext cx="7513468" cy="671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%</a:t>
            </a:r>
            <a:r>
              <a:rPr lang="zh-CN" altLang="en-US" dirty="0"/>
              <a:t>取测试样本输入</a:t>
            </a:r>
            <a:r>
              <a:rPr lang="en-US" altLang="zh-CN" dirty="0"/>
              <a:t>(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与输入样本相同，因为输入样本（训练集）容量较少，否则一般必须用新鲜数据进行测试</a:t>
            </a:r>
          </a:p>
          <a:p>
            <a:r>
              <a:rPr lang="en-US" altLang="zh-CN" dirty="0" err="1"/>
              <a:t>testSampleInput</a:t>
            </a:r>
            <a:r>
              <a:rPr lang="en-US" altLang="zh-CN" dirty="0"/>
              <a:t> = </a:t>
            </a:r>
            <a:r>
              <a:rPr lang="en-US" altLang="zh-CN" dirty="0" err="1"/>
              <a:t>sampleInput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testSampleOutput</a:t>
            </a:r>
            <a:r>
              <a:rPr lang="en-US" altLang="zh-CN" dirty="0"/>
              <a:t> = </a:t>
            </a:r>
            <a:r>
              <a:rPr lang="en-US" altLang="zh-CN" dirty="0" err="1"/>
              <a:t>sampleOutput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最大训练次数</a:t>
            </a:r>
          </a:p>
          <a:p>
            <a:r>
              <a:rPr lang="en-US" altLang="zh-CN" dirty="0" err="1"/>
              <a:t>maxEpochs</a:t>
            </a:r>
            <a:r>
              <a:rPr lang="en-US" altLang="zh-CN" dirty="0"/>
              <a:t> = 100000;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网络的学习速率</a:t>
            </a:r>
          </a:p>
          <a:p>
            <a:r>
              <a:rPr lang="en-US" altLang="zh-CN" dirty="0" err="1"/>
              <a:t>learningRate</a:t>
            </a:r>
            <a:r>
              <a:rPr lang="en-US" altLang="zh-CN" dirty="0"/>
              <a:t> = 0.035;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训练网络所要达到的目标误差</a:t>
            </a:r>
          </a:p>
          <a:p>
            <a:r>
              <a:rPr lang="en-US" altLang="zh-CN" dirty="0"/>
              <a:t>error0 = 5*10^(-5);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初始化输入层与隐含层之间的权值和阈值</a:t>
            </a:r>
          </a:p>
          <a:p>
            <a:r>
              <a:rPr lang="en-US" altLang="zh-CN" dirty="0"/>
              <a:t>W1 = 0.06 * rand(</a:t>
            </a:r>
            <a:r>
              <a:rPr lang="en-US" altLang="zh-CN" dirty="0" err="1"/>
              <a:t>numberOfHiddenNeure</a:t>
            </a:r>
            <a:r>
              <a:rPr lang="en-US" altLang="zh-CN" dirty="0"/>
              <a:t>, </a:t>
            </a:r>
            <a:r>
              <a:rPr lang="en-US" altLang="zh-CN" dirty="0" err="1"/>
              <a:t>inputDimension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B1 = 0.5 * rand(</a:t>
            </a:r>
            <a:r>
              <a:rPr lang="en-US" altLang="zh-CN" dirty="0" err="1"/>
              <a:t>numberOfHiddenNeure</a:t>
            </a:r>
            <a:r>
              <a:rPr lang="en-US" altLang="zh-CN" dirty="0"/>
              <a:t>, 1) -0.1;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初始化输出层与隐含层之间的权值和阈值</a:t>
            </a:r>
          </a:p>
          <a:p>
            <a:r>
              <a:rPr lang="en-US" altLang="zh-CN" dirty="0"/>
              <a:t>W2 = 0.06* rand(</a:t>
            </a:r>
            <a:r>
              <a:rPr lang="en-US" altLang="zh-CN" dirty="0" err="1"/>
              <a:t>outputDimension</a:t>
            </a:r>
            <a:r>
              <a:rPr lang="en-US" altLang="zh-CN" dirty="0"/>
              <a:t>, </a:t>
            </a:r>
            <a:r>
              <a:rPr lang="en-US" altLang="zh-CN" dirty="0" err="1"/>
              <a:t>numberOfHiddenNeure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B2 =  rand(</a:t>
            </a:r>
            <a:r>
              <a:rPr lang="en-US" altLang="zh-CN" dirty="0" err="1"/>
              <a:t>outputDimension</a:t>
            </a:r>
            <a:r>
              <a:rPr lang="en-US" altLang="zh-CN" dirty="0"/>
              <a:t>, 1)-0.1;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66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33CF52-046E-4946-B2C2-0C725792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7654"/>
            <a:ext cx="8915400" cy="67603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%</a:t>
            </a:r>
            <a:r>
              <a:rPr lang="zh-CN" altLang="en-US" sz="2000" dirty="0"/>
              <a:t>保存能量函数</a:t>
            </a:r>
            <a:r>
              <a:rPr lang="en-US" altLang="zh-CN" sz="2000" dirty="0"/>
              <a:t>(</a:t>
            </a:r>
            <a:r>
              <a:rPr lang="zh-CN" altLang="en-US" sz="2000" dirty="0"/>
              <a:t>误差平方和</a:t>
            </a:r>
            <a:r>
              <a:rPr lang="en-US" altLang="zh-CN" sz="2000" dirty="0"/>
              <a:t>)</a:t>
            </a:r>
            <a:r>
              <a:rPr lang="zh-CN" altLang="en-US" sz="2000" dirty="0"/>
              <a:t>的历史记录</a:t>
            </a:r>
          </a:p>
          <a:p>
            <a:r>
              <a:rPr lang="en-US" altLang="zh-CN" sz="2000" dirty="0" err="1"/>
              <a:t>errorHistory</a:t>
            </a:r>
            <a:r>
              <a:rPr lang="en-US" altLang="zh-CN" sz="2000" dirty="0"/>
              <a:t> = [];</a:t>
            </a:r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1:maxEpochs</a:t>
            </a:r>
          </a:p>
          <a:p>
            <a:r>
              <a:rPr lang="en-US" altLang="zh-CN" sz="2000" dirty="0"/>
              <a:t>    %</a:t>
            </a:r>
            <a:r>
              <a:rPr lang="zh-CN" altLang="en-US" sz="2000" dirty="0"/>
              <a:t>隐含层输出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C1=W1 * </a:t>
            </a:r>
            <a:r>
              <a:rPr lang="en-US" altLang="zh-CN" sz="2000" dirty="0" err="1"/>
              <a:t>sampleInput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hiddenOutput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logsig</a:t>
            </a:r>
            <a:r>
              <a:rPr lang="en-US" altLang="zh-CN" sz="2000" dirty="0"/>
              <a:t>(C1+repmat(B1, 1, </a:t>
            </a:r>
            <a:r>
              <a:rPr lang="en-US" altLang="zh-CN" sz="2000" dirty="0" err="1"/>
              <a:t>numberOfSample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/>
              <a:t>    %</a:t>
            </a:r>
            <a:r>
              <a:rPr lang="zh-CN" altLang="en-US" sz="2000" dirty="0"/>
              <a:t>输出层输出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C2=W2 * </a:t>
            </a:r>
            <a:r>
              <a:rPr lang="en-US" altLang="zh-CN" sz="2000" dirty="0" err="1"/>
              <a:t>hiddenOutput</a:t>
            </a:r>
            <a:r>
              <a:rPr lang="en-US" altLang="zh-CN" sz="2000" dirty="0"/>
              <a:t> 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networkOutput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logsig</a:t>
            </a:r>
            <a:r>
              <a:rPr lang="en-US" altLang="zh-CN" sz="2000" dirty="0"/>
              <a:t>(C2+repmat(B2, 1, </a:t>
            </a:r>
            <a:r>
              <a:rPr lang="en-US" altLang="zh-CN" sz="2000" dirty="0" err="1"/>
              <a:t>numberOfSample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/>
              <a:t>    %</a:t>
            </a:r>
            <a:r>
              <a:rPr lang="zh-CN" altLang="en-US" sz="2000" dirty="0"/>
              <a:t>实际输出与网络输出之差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error = </a:t>
            </a:r>
            <a:r>
              <a:rPr lang="en-US" altLang="zh-CN" sz="2000" dirty="0" err="1"/>
              <a:t>sampleOutput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networkOutput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计算能量函数</a:t>
            </a:r>
            <a:r>
              <a:rPr lang="en-US" altLang="zh-CN" sz="2000" dirty="0"/>
              <a:t>(</a:t>
            </a:r>
            <a:r>
              <a:rPr lang="zh-CN" altLang="en-US" sz="2000" dirty="0"/>
              <a:t>误差平方和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E = </a:t>
            </a:r>
            <a:r>
              <a:rPr lang="en-US" altLang="zh-CN" sz="2000" dirty="0" err="1"/>
              <a:t>sumsqr</a:t>
            </a:r>
            <a:r>
              <a:rPr lang="en-US" altLang="zh-CN" sz="2000" dirty="0"/>
              <a:t>(error);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errorHistory</a:t>
            </a:r>
            <a:r>
              <a:rPr lang="en-US" altLang="zh-CN" sz="2000" dirty="0"/>
              <a:t> = [</a:t>
            </a:r>
            <a:r>
              <a:rPr lang="en-US" altLang="zh-CN" sz="2000" dirty="0" err="1"/>
              <a:t>errorHistory</a:t>
            </a:r>
            <a:r>
              <a:rPr lang="en-US" altLang="zh-CN" sz="2000" dirty="0"/>
              <a:t> E];</a:t>
            </a:r>
          </a:p>
          <a:p>
            <a:r>
              <a:rPr lang="en-US" altLang="zh-CN" sz="2000" dirty="0"/>
              <a:t>   if E &lt; error0</a:t>
            </a:r>
          </a:p>
          <a:p>
            <a:r>
              <a:rPr lang="en-US" altLang="zh-CN" sz="2000" dirty="0"/>
              <a:t>        break;</a:t>
            </a:r>
          </a:p>
          <a:p>
            <a:r>
              <a:rPr lang="en-US" altLang="zh-CN" sz="2000" dirty="0"/>
              <a:t>    end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7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B77263-209F-4087-9E21-A4559A55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647" y="162756"/>
            <a:ext cx="9049413" cy="669524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4F42476D-D27F-404C-B077-AC776E708241}"/>
              </a:ext>
            </a:extLst>
          </p:cNvPr>
          <p:cNvSpPr txBox="1">
            <a:spLocks/>
          </p:cNvSpPr>
          <p:nvPr/>
        </p:nvSpPr>
        <p:spPr>
          <a:xfrm>
            <a:off x="6585643" y="162757"/>
            <a:ext cx="4554353" cy="669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FAFB153-7666-41B0-A055-69FA5C284B51}"/>
              </a:ext>
            </a:extLst>
          </p:cNvPr>
          <p:cNvSpPr txBox="1"/>
          <p:nvPr/>
        </p:nvSpPr>
        <p:spPr>
          <a:xfrm>
            <a:off x="1541647" y="506027"/>
            <a:ext cx="96056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400" dirty="0"/>
              <a:t>%</a:t>
            </a:r>
            <a:r>
              <a:rPr lang="zh-CN" altLang="en-US" sz="2400" dirty="0"/>
              <a:t>以下依据能量函数的负梯度下降原理对权值和阈值进行调整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delta2 = error.*(1-networkOutput).*</a:t>
            </a:r>
            <a:r>
              <a:rPr lang="en-US" altLang="zh-CN" sz="2400" dirty="0" err="1"/>
              <a:t>networkOutput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delta1 = W2'* delta2.*</a:t>
            </a:r>
            <a:r>
              <a:rPr lang="en-US" altLang="zh-CN" sz="2400" dirty="0" err="1"/>
              <a:t>hiddenOutput</a:t>
            </a:r>
            <a:r>
              <a:rPr lang="en-US" altLang="zh-CN" sz="2400" dirty="0"/>
              <a:t>.*(1 - </a:t>
            </a:r>
            <a:r>
              <a:rPr lang="en-US" altLang="zh-CN" sz="2400" dirty="0" err="1"/>
              <a:t>hiddenOutput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dW2 = delta2 * </a:t>
            </a:r>
            <a:r>
              <a:rPr lang="en-US" altLang="zh-CN" sz="2400" dirty="0" err="1"/>
              <a:t>hiddenOutput</a:t>
            </a:r>
            <a:r>
              <a:rPr lang="en-US" altLang="zh-CN" sz="2400" dirty="0"/>
              <a:t>';</a:t>
            </a:r>
          </a:p>
          <a:p>
            <a:r>
              <a:rPr lang="en-US" altLang="zh-CN" sz="2400" dirty="0"/>
              <a:t>    dB2 = delta2 * ones(</a:t>
            </a:r>
            <a:r>
              <a:rPr lang="en-US" altLang="zh-CN" sz="2400" dirty="0" err="1"/>
              <a:t>numberOfSample</a:t>
            </a:r>
            <a:r>
              <a:rPr lang="en-US" altLang="zh-CN" sz="2400" dirty="0"/>
              <a:t>, 1);</a:t>
            </a:r>
          </a:p>
          <a:p>
            <a:r>
              <a:rPr lang="en-US" altLang="zh-CN" sz="2400" dirty="0"/>
              <a:t>    dW1 = delta1 * </a:t>
            </a:r>
            <a:r>
              <a:rPr lang="en-US" altLang="zh-CN" sz="2400" dirty="0" err="1"/>
              <a:t>sampleInput</a:t>
            </a:r>
            <a:r>
              <a:rPr lang="en-US" altLang="zh-CN" sz="2400" dirty="0"/>
              <a:t>';</a:t>
            </a:r>
          </a:p>
          <a:p>
            <a:r>
              <a:rPr lang="en-US" altLang="zh-CN" sz="2400" dirty="0"/>
              <a:t>    dB1 = delta1 * ones(</a:t>
            </a:r>
            <a:r>
              <a:rPr lang="en-US" altLang="zh-CN" sz="2400" dirty="0" err="1"/>
              <a:t>numberOfSample</a:t>
            </a:r>
            <a:r>
              <a:rPr lang="en-US" altLang="zh-CN" sz="2400" dirty="0"/>
              <a:t>, 1);</a:t>
            </a:r>
          </a:p>
          <a:p>
            <a:r>
              <a:rPr lang="en-US" altLang="zh-CN" sz="2400" dirty="0"/>
              <a:t>    W2 = W2 + </a:t>
            </a:r>
            <a:r>
              <a:rPr lang="en-US" altLang="zh-CN" sz="2400" dirty="0" err="1"/>
              <a:t>learningRate</a:t>
            </a:r>
            <a:r>
              <a:rPr lang="en-US" altLang="zh-CN" sz="2400" dirty="0"/>
              <a:t> * dW2;</a:t>
            </a:r>
          </a:p>
          <a:p>
            <a:r>
              <a:rPr lang="en-US" altLang="zh-CN" sz="2400" dirty="0"/>
              <a:t>    B2 = B2 + </a:t>
            </a:r>
            <a:r>
              <a:rPr lang="en-US" altLang="zh-CN" sz="2400" dirty="0" err="1"/>
              <a:t>learningRate</a:t>
            </a:r>
            <a:r>
              <a:rPr lang="en-US" altLang="zh-CN" sz="2400" dirty="0"/>
              <a:t> * dB2;</a:t>
            </a:r>
          </a:p>
          <a:p>
            <a:r>
              <a:rPr lang="en-US" altLang="zh-CN" sz="2400" dirty="0"/>
              <a:t>    W1 = W1 + </a:t>
            </a:r>
            <a:r>
              <a:rPr lang="en-US" altLang="zh-CN" sz="2400" dirty="0" err="1"/>
              <a:t>learningRate</a:t>
            </a:r>
            <a:r>
              <a:rPr lang="en-US" altLang="zh-CN" sz="2400" dirty="0"/>
              <a:t> * dW1;</a:t>
            </a:r>
          </a:p>
          <a:p>
            <a:r>
              <a:rPr lang="en-US" altLang="zh-CN" sz="2400" dirty="0"/>
              <a:t>    B1 = B1 + </a:t>
            </a:r>
            <a:r>
              <a:rPr lang="en-US" altLang="zh-CN" sz="2400" dirty="0" err="1"/>
              <a:t>learningRate</a:t>
            </a:r>
            <a:r>
              <a:rPr lang="en-US" altLang="zh-CN" sz="2400" dirty="0"/>
              <a:t> * dB1;</a:t>
            </a:r>
          </a:p>
          <a:p>
            <a:r>
              <a:rPr lang="en-US" altLang="zh-CN" sz="2400" dirty="0"/>
              <a:t>End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04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7A0C1169-9E88-4212-9DB8-B5FA24FB511A}"/>
              </a:ext>
            </a:extLst>
          </p:cNvPr>
          <p:cNvSpPr txBox="1">
            <a:spLocks/>
          </p:cNvSpPr>
          <p:nvPr/>
        </p:nvSpPr>
        <p:spPr>
          <a:xfrm>
            <a:off x="1541647" y="81378"/>
            <a:ext cx="7007549" cy="669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AECF0DF-E59E-46AD-BCE0-3FD8F1BEE300}"/>
              </a:ext>
            </a:extLst>
          </p:cNvPr>
          <p:cNvSpPr txBox="1"/>
          <p:nvPr/>
        </p:nvSpPr>
        <p:spPr>
          <a:xfrm>
            <a:off x="1541647" y="1213007"/>
            <a:ext cx="939257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%</a:t>
            </a:r>
            <a:r>
              <a:rPr lang="zh-CN" altLang="en-US" sz="2400" dirty="0"/>
              <a:t>下面对已经训练好的网络进行</a:t>
            </a:r>
            <a:r>
              <a:rPr lang="en-US" altLang="zh-CN" sz="2400" dirty="0"/>
              <a:t>(</a:t>
            </a:r>
            <a:r>
              <a:rPr lang="zh-CN" altLang="en-US" sz="2400" dirty="0"/>
              <a:t>仿真</a:t>
            </a:r>
            <a:r>
              <a:rPr lang="en-US" altLang="zh-CN" sz="2400" dirty="0"/>
              <a:t>)</a:t>
            </a:r>
            <a:r>
              <a:rPr lang="zh-CN" altLang="en-US" sz="2400" dirty="0"/>
              <a:t>测试</a:t>
            </a:r>
          </a:p>
          <a:p>
            <a:r>
              <a:rPr lang="en-US" altLang="zh-CN" sz="2400" dirty="0"/>
              <a:t>%</a:t>
            </a:r>
            <a:r>
              <a:rPr lang="zh-CN" altLang="en-US" sz="2400" dirty="0"/>
              <a:t>对测试样本进行处理</a:t>
            </a:r>
          </a:p>
          <a:p>
            <a:r>
              <a:rPr lang="en-US" altLang="zh-CN" sz="2400" dirty="0" err="1"/>
              <a:t>testHiddenOutput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logsig</a:t>
            </a:r>
            <a:r>
              <a:rPr lang="en-US" altLang="zh-CN" sz="2400" dirty="0"/>
              <a:t>(W1 * </a:t>
            </a:r>
            <a:r>
              <a:rPr lang="en-US" altLang="zh-CN" sz="2400" dirty="0" err="1"/>
              <a:t>testSampleInput</a:t>
            </a:r>
            <a:r>
              <a:rPr lang="en-US" altLang="zh-CN" sz="2400" dirty="0"/>
              <a:t> +</a:t>
            </a:r>
            <a:r>
              <a:rPr lang="en-US" altLang="zh-CN" sz="2400" dirty="0" err="1"/>
              <a:t>repmat</a:t>
            </a:r>
            <a:r>
              <a:rPr lang="en-US" altLang="zh-CN" sz="2400" dirty="0"/>
              <a:t>(B1, 1, </a:t>
            </a:r>
            <a:r>
              <a:rPr lang="en-US" altLang="zh-CN" sz="2400" dirty="0" err="1"/>
              <a:t>numberOfSample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err="1"/>
              <a:t>testNetworkOutput</a:t>
            </a:r>
            <a:r>
              <a:rPr lang="en-US" altLang="zh-CN" sz="2400" dirty="0"/>
              <a:t> =  </a:t>
            </a:r>
            <a:r>
              <a:rPr lang="en-US" altLang="zh-CN" sz="2400" dirty="0" err="1"/>
              <a:t>logsig</a:t>
            </a:r>
            <a:r>
              <a:rPr lang="en-US" altLang="zh-CN" sz="2400" dirty="0"/>
              <a:t>(W2 * </a:t>
            </a:r>
            <a:r>
              <a:rPr lang="en-US" altLang="zh-CN" sz="2400" dirty="0" err="1"/>
              <a:t>testHiddenOutput+repmat</a:t>
            </a:r>
            <a:r>
              <a:rPr lang="en-US" altLang="zh-CN" sz="2400" dirty="0"/>
              <a:t>(B2, 1, </a:t>
            </a:r>
            <a:r>
              <a:rPr lang="en-US" altLang="zh-CN" sz="2400" dirty="0" err="1"/>
              <a:t>numberOfSample</a:t>
            </a:r>
            <a:r>
              <a:rPr lang="en-US" altLang="zh-CN" sz="2400" dirty="0"/>
              <a:t>)) ;</a:t>
            </a:r>
          </a:p>
          <a:p>
            <a:endParaRPr lang="en-US" altLang="zh-CN" sz="2400" dirty="0"/>
          </a:p>
          <a:p>
            <a:r>
              <a:rPr lang="en-US" altLang="zh-CN" sz="2400" dirty="0"/>
              <a:t>%</a:t>
            </a:r>
            <a:r>
              <a:rPr lang="zh-CN" altLang="en-US" sz="2400" dirty="0"/>
              <a:t>还原网络输出层的结果</a:t>
            </a:r>
            <a:r>
              <a:rPr lang="en-US" altLang="zh-CN" sz="2400" dirty="0"/>
              <a:t>(</a:t>
            </a:r>
            <a:r>
              <a:rPr lang="zh-CN" altLang="en-US" sz="2400" dirty="0"/>
              <a:t>反归一化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a = </a:t>
            </a:r>
            <a:r>
              <a:rPr lang="en-US" altLang="zh-CN" sz="2400" dirty="0" err="1"/>
              <a:t>mapminmax</a:t>
            </a:r>
            <a:r>
              <a:rPr lang="en-US" altLang="zh-CN" sz="2400" dirty="0"/>
              <a:t>('reverse',testNetworkOutput,ps2);</a:t>
            </a:r>
          </a:p>
          <a:p>
            <a:r>
              <a:rPr lang="en-US" altLang="zh-CN" sz="2400" dirty="0"/>
              <a:t>b = </a:t>
            </a:r>
            <a:r>
              <a:rPr lang="en-US" altLang="zh-CN" sz="2400" dirty="0" err="1"/>
              <a:t>mapminmax</a:t>
            </a:r>
            <a:r>
              <a:rPr lang="en-US" altLang="zh-CN" sz="2400" dirty="0"/>
              <a:t>('reverse',testSampleOutput,ps2);</a:t>
            </a:r>
          </a:p>
          <a:p>
            <a:r>
              <a:rPr lang="en-US" altLang="zh-CN" sz="2400" dirty="0"/>
              <a:t>a-b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3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F56D31-6532-4F5A-9EC8-D88ABC8B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45" y="967839"/>
            <a:ext cx="10163709" cy="55572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402B448-BD32-4A45-B0AB-5831DF68D44F}"/>
              </a:ext>
            </a:extLst>
          </p:cNvPr>
          <p:cNvSpPr txBox="1"/>
          <p:nvPr/>
        </p:nvSpPr>
        <p:spPr>
          <a:xfrm>
            <a:off x="870012" y="0"/>
            <a:ext cx="27494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55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106F52-50D2-4BD7-97A2-C2B9632C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1085749"/>
            <a:ext cx="10413507" cy="592761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初次接触深度学习，希望各位老师、学长、学姐能指出对我们学习中的问题，提供一些解决方案，同时也希望为我们提供一些宝贵的学习经验和方法！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9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9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533489-8E24-4EA6-B62C-E98FBB54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644" y="2444032"/>
            <a:ext cx="8911687" cy="1280890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41576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AA1F2-CC50-4B0D-81FF-8A4F8729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34C548-E704-4301-989A-0195C99D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9A0BFE-4A52-41E3-9420-8B7C3EF7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89" y="2449951"/>
            <a:ext cx="8911687" cy="1280890"/>
          </a:xfrm>
        </p:spPr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算法实现简单数字图像识别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E61F98-BDDE-43F4-A76F-347A3C347464}"/>
              </a:ext>
            </a:extLst>
          </p:cNvPr>
          <p:cNvSpPr txBox="1"/>
          <p:nvPr/>
        </p:nvSpPr>
        <p:spPr>
          <a:xfrm>
            <a:off x="3497802" y="1553592"/>
            <a:ext cx="629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大创第一阶段汇报：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68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EEB9E9-4E32-4BCC-8C0B-AB5F9521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3" y="105936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前馈神经网络结构图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C7C0C28-173A-47EA-B704-F44CAB2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82" y="1001435"/>
            <a:ext cx="7121382" cy="48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23EB7-9712-4488-B74E-5D099D9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502" y="251247"/>
            <a:ext cx="10585088" cy="660675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import </a:t>
            </a:r>
            <a:r>
              <a:rPr lang="en-US" altLang="zh-CN" sz="3200" dirty="0" err="1">
                <a:latin typeface="Bahnschrift" panose="020B0502040204020203" pitchFamily="34" charset="0"/>
              </a:rPr>
              <a:t>numpy</a:t>
            </a:r>
            <a:r>
              <a:rPr lang="en-US" altLang="zh-CN" sz="3200" dirty="0">
                <a:latin typeface="Bahnschrift" panose="020B0502040204020203" pitchFamily="34" charset="0"/>
              </a:rPr>
              <a:t> as np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def sigmoid(x):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return 1 / (1 + </a:t>
            </a:r>
            <a:r>
              <a:rPr lang="en-US" altLang="zh-CN" sz="3200" dirty="0" err="1">
                <a:latin typeface="Bahnschrift" panose="020B0502040204020203" pitchFamily="34" charset="0"/>
              </a:rPr>
              <a:t>np.exp</a:t>
            </a:r>
            <a:r>
              <a:rPr lang="en-US" altLang="zh-CN" sz="3200" dirty="0">
                <a:latin typeface="Bahnschrift" panose="020B0502040204020203" pitchFamily="34" charset="0"/>
              </a:rPr>
              <a:t>(-x))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# </a:t>
            </a:r>
            <a:r>
              <a:rPr lang="zh-CN" altLang="en-US" sz="3200" dirty="0">
                <a:latin typeface="Bahnschrift" panose="020B0502040204020203" pitchFamily="34" charset="0"/>
              </a:rPr>
              <a:t>进行权重和偏置的初始化，并保存到字典</a:t>
            </a:r>
            <a:r>
              <a:rPr lang="en-US" altLang="zh-CN" sz="3200" dirty="0">
                <a:latin typeface="Bahnschrift" panose="020B0502040204020203" pitchFamily="34" charset="0"/>
              </a:rPr>
              <a:t>network</a:t>
            </a:r>
            <a:r>
              <a:rPr lang="zh-CN" altLang="en-US" sz="3200" dirty="0">
                <a:latin typeface="Bahnschrift" panose="020B0502040204020203" pitchFamily="34" charset="0"/>
              </a:rPr>
              <a:t>中    </a:t>
            </a:r>
            <a:br>
              <a:rPr lang="zh-CN" altLang="en-US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def </a:t>
            </a:r>
            <a:r>
              <a:rPr lang="en-US" altLang="zh-CN" sz="3200" dirty="0" err="1">
                <a:latin typeface="Bahnschrift" panose="020B0502040204020203" pitchFamily="34" charset="0"/>
              </a:rPr>
              <a:t>init_network</a:t>
            </a:r>
            <a:r>
              <a:rPr lang="en-US" altLang="zh-CN" sz="3200" dirty="0">
                <a:latin typeface="Bahnschrift" panose="020B0502040204020203" pitchFamily="34" charset="0"/>
              </a:rPr>
              <a:t>():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 = {}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network['W1']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[0.1, 0.3, 0.5],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[0.2, 0.4, 0.6]])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1400" dirty="0">
                <a:latin typeface="Bahnschrift" panose="020B0502040204020203" pitchFamily="34" charset="0"/>
              </a:rPr>
              <a:t/>
            </a:r>
            <a:br>
              <a:rPr lang="en-US" altLang="zh-CN" sz="1400" dirty="0">
                <a:latin typeface="Bahnschrift" panose="020B0502040204020203" pitchFamily="34" charset="0"/>
              </a:rPr>
            </a:br>
            <a:endParaRPr lang="zh-CN" alt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1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417F1A4-166F-4E6D-A67E-EFAA82067C78}"/>
              </a:ext>
            </a:extLst>
          </p:cNvPr>
          <p:cNvSpPr txBox="1"/>
          <p:nvPr/>
        </p:nvSpPr>
        <p:spPr>
          <a:xfrm>
            <a:off x="1435223" y="193434"/>
            <a:ext cx="63771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network['b1']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([0.1, 0.2, 0.3])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network['W2']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[0.1, 0.4],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[0.2, 0.5],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[0.3, 0.6]])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network['b2']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([0.1, 0.2])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network['W3']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[0.1, 0.3],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                    [0.2, 0.4]])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network['b3'] = </a:t>
            </a:r>
            <a:r>
              <a:rPr lang="en-US" altLang="zh-CN" sz="3200" dirty="0" err="1">
                <a:latin typeface="Bahnschrift" panose="020B0502040204020203" pitchFamily="34" charset="0"/>
              </a:rPr>
              <a:t>np.array</a:t>
            </a:r>
            <a:r>
              <a:rPr lang="en-US" altLang="zh-CN" sz="3200" dirty="0">
                <a:latin typeface="Bahnschrift" panose="020B0502040204020203" pitchFamily="34" charset="0"/>
              </a:rPr>
              <a:t>([0.1, 0.2])</a:t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return network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697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8B6298-4C89-4E6C-91E8-88AE6B4D0446}"/>
              </a:ext>
            </a:extLst>
          </p:cNvPr>
          <p:cNvSpPr txBox="1"/>
          <p:nvPr/>
        </p:nvSpPr>
        <p:spPr>
          <a:xfrm>
            <a:off x="1521435" y="1303740"/>
            <a:ext cx="91491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ahnschrift SemiBold" panose="020B0502040204020203" pitchFamily="34" charset="0"/>
              </a:rPr>
              <a:t># </a:t>
            </a:r>
            <a:r>
              <a:rPr lang="zh-CN" altLang="en-US" sz="3200" dirty="0">
                <a:latin typeface="Bahnschrift SemiBold" panose="020B0502040204020203" pitchFamily="34" charset="0"/>
              </a:rPr>
              <a:t>前向（从输入到输出的传递处理）</a:t>
            </a:r>
            <a:br>
              <a:rPr lang="zh-CN" altLang="en-US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def forward(network, x):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W1, W2, W3 = network['W1'], network['W2'], network['W3']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b1, b2, b3 = network['b1'], network['b2'], network['b3']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a1 = np.dot(x, W1) + b1</a:t>
            </a:r>
            <a:r>
              <a:rPr lang="en-US" altLang="zh-CN" sz="3200" dirty="0">
                <a:latin typeface="Bahnschrift" panose="020B0502040204020203" pitchFamily="34" charset="0"/>
              </a:rPr>
              <a:t/>
            </a:r>
            <a:br>
              <a:rPr lang="en-US" altLang="zh-CN" sz="3200" dirty="0">
                <a:latin typeface="Bahnschrift" panose="020B0502040204020203" pitchFamily="34" charset="0"/>
              </a:rPr>
            </a:br>
            <a:r>
              <a:rPr lang="en-US" altLang="zh-CN" sz="3200" dirty="0">
                <a:latin typeface="Bahnschrift" panose="020B0502040204020203" pitchFamily="34" charset="0"/>
              </a:rPr>
              <a:t>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968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95D0477-9D86-464F-BBBF-2A2F607A2BBF}"/>
              </a:ext>
            </a:extLst>
          </p:cNvPr>
          <p:cNvSpPr txBox="1"/>
          <p:nvPr/>
        </p:nvSpPr>
        <p:spPr>
          <a:xfrm>
            <a:off x="1574209" y="165519"/>
            <a:ext cx="8288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ahnschrift SemiBold" panose="020B0502040204020203" pitchFamily="34" charset="0"/>
              </a:rPr>
              <a:t>z1 = sigmoid(a1)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a2 = np.dot(z1, W2) + b2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z2 = sigmoid(a2)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    a3 = np.dot(z2, W3) + b3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return a3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# </a:t>
            </a:r>
            <a:r>
              <a:rPr lang="zh-CN" altLang="en-US" sz="3200" dirty="0">
                <a:latin typeface="Bahnschrift SemiBold" panose="020B0502040204020203" pitchFamily="34" charset="0"/>
              </a:rPr>
              <a:t>测试</a:t>
            </a:r>
            <a:br>
              <a:rPr lang="zh-CN" altLang="en-US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network = </a:t>
            </a:r>
            <a:r>
              <a:rPr lang="en-US" altLang="zh-CN" sz="3200" dirty="0" err="1">
                <a:latin typeface="Bahnschrift SemiBold" panose="020B0502040204020203" pitchFamily="34" charset="0"/>
              </a:rPr>
              <a:t>init_network</a:t>
            </a:r>
            <a:r>
              <a:rPr lang="en-US" altLang="zh-CN" sz="3200" dirty="0">
                <a:latin typeface="Bahnschrift SemiBold" panose="020B0502040204020203" pitchFamily="34" charset="0"/>
              </a:rPr>
              <a:t>()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x = </a:t>
            </a:r>
            <a:r>
              <a:rPr lang="en-US" altLang="zh-CN" sz="3200" dirty="0" err="1">
                <a:latin typeface="Bahnschrift SemiBold" panose="020B0502040204020203" pitchFamily="34" charset="0"/>
              </a:rPr>
              <a:t>np.array</a:t>
            </a:r>
            <a:r>
              <a:rPr lang="en-US" altLang="zh-CN" sz="3200" dirty="0">
                <a:latin typeface="Bahnschrift SemiBold" panose="020B0502040204020203" pitchFamily="34" charset="0"/>
              </a:rPr>
              <a:t>([1.0, 0.5])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y = forward(network, x)</a:t>
            </a:r>
            <a:br>
              <a:rPr lang="en-US" altLang="zh-CN" sz="3200" dirty="0">
                <a:latin typeface="Bahnschrift SemiBold" panose="020B0502040204020203" pitchFamily="34" charset="0"/>
              </a:rPr>
            </a:br>
            <a:r>
              <a:rPr lang="en-US" altLang="zh-CN" sz="3200" dirty="0">
                <a:latin typeface="Bahnschrift SemiBold" panose="020B0502040204020203" pitchFamily="34" charset="0"/>
              </a:rPr>
              <a:t>print(a3)</a:t>
            </a:r>
            <a:endParaRPr lang="zh-CN" alt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3389C8E-109E-434E-BF6B-34EFEB38A980}"/>
              </a:ext>
            </a:extLst>
          </p:cNvPr>
          <p:cNvSpPr txBox="1"/>
          <p:nvPr/>
        </p:nvSpPr>
        <p:spPr>
          <a:xfrm>
            <a:off x="1574209" y="6115432"/>
            <a:ext cx="8079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测试结果：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[0.31682708 0.69627909]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B51E11-8AC2-45B8-930C-846AE6E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90" y="560792"/>
            <a:ext cx="9516861" cy="6986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BP</a:t>
            </a:r>
            <a:r>
              <a:rPr lang="zh-CN" altLang="en-US" b="1" dirty="0"/>
              <a:t>算法实现简单图像的识别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1946CBB-B888-4E7E-B173-CA2263C68234}"/>
              </a:ext>
            </a:extLst>
          </p:cNvPr>
          <p:cNvSpPr txBox="1"/>
          <p:nvPr/>
        </p:nvSpPr>
        <p:spPr>
          <a:xfrm>
            <a:off x="3714583" y="1729971"/>
            <a:ext cx="238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、初始化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2A748CA-E5EF-48EA-B5B6-E234B619A678}"/>
                  </a:ext>
                </a:extLst>
              </p:cNvPr>
              <p:cNvSpPr txBox="1"/>
              <p:nvPr/>
            </p:nvSpPr>
            <p:spPr>
              <a:xfrm>
                <a:off x="3761758" y="3319744"/>
                <a:ext cx="8483510" cy="43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、计算网络输出误差   </a:t>
                </a:r>
                <a:r>
                  <a:rPr lang="en-US" altLang="zh-CN" sz="2000" b="1" dirty="0"/>
                  <a:t>E=(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  <m:e>
                        <m:sSup>
                          <m:sSupPr>
                            <m:ctrlPr>
                              <a:rPr lang="pt-BR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000" b="1" dirty="0"/>
                  <a:t>)/2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A748CA-E5EF-48EA-B5B6-E234B619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58" y="3319744"/>
                <a:ext cx="8483510" cy="435119"/>
              </a:xfrm>
              <a:prstGeom prst="rect">
                <a:avLst/>
              </a:prstGeom>
              <a:blipFill>
                <a:blip r:embed="rId2"/>
                <a:stretch>
                  <a:fillRect l="-718" t="-105634" b="-170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D2BFE72-488F-4211-A590-5E06CBC1ECAC}"/>
              </a:ext>
            </a:extLst>
          </p:cNvPr>
          <p:cNvSpPr txBox="1"/>
          <p:nvPr/>
        </p:nvSpPr>
        <p:spPr>
          <a:xfrm>
            <a:off x="3708490" y="244911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、前向传播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A4A9077-598C-42E9-8AEC-A63A1B626BB6}"/>
              </a:ext>
            </a:extLst>
          </p:cNvPr>
          <p:cNvSpPr txBox="1"/>
          <p:nvPr/>
        </p:nvSpPr>
        <p:spPr>
          <a:xfrm>
            <a:off x="3708490" y="4190370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en-US" sz="2000" b="1" dirty="0"/>
              <a:t>、梯度下降更新权重</a:t>
            </a:r>
          </a:p>
        </p:txBody>
      </p:sp>
    </p:spTree>
    <p:extLst>
      <p:ext uri="{BB962C8B-B14F-4D97-AF65-F5344CB8AC3E}">
        <p14:creationId xmlns:p14="http://schemas.microsoft.com/office/powerpoint/2010/main" val="19829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A86445-88EC-4614-AF73-332DD15D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6" y="0"/>
            <a:ext cx="10004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656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493</TotalTime>
  <Words>744</Words>
  <Application>Microsoft Office PowerPoint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楷体</vt:lpstr>
      <vt:lpstr>宋体</vt:lpstr>
      <vt:lpstr>Microsoft YaHei</vt:lpstr>
      <vt:lpstr>Microsoft YaHei</vt:lpstr>
      <vt:lpstr>微软雅黑 Light</vt:lpstr>
      <vt:lpstr>幼圆</vt:lpstr>
      <vt:lpstr>Arial</vt:lpstr>
      <vt:lpstr>Bahnschrift</vt:lpstr>
      <vt:lpstr>Bahnschrift SemiBold</vt:lpstr>
      <vt:lpstr>Cambria Math</vt:lpstr>
      <vt:lpstr>Century Gothic</vt:lpstr>
      <vt:lpstr>Wingdings 3</vt:lpstr>
      <vt:lpstr>丝状</vt:lpstr>
      <vt:lpstr>大创阶段性汇报 </vt:lpstr>
      <vt:lpstr>BP算法实现简单数字图像识别</vt:lpstr>
      <vt:lpstr>前馈神经网络结构图</vt:lpstr>
      <vt:lpstr>import numpy as np def sigmoid(x):     return 1 / (1 + np.exp(-x)) # 进行权重和偏置的初始化，并保存到字典network中     def init_network():     network = {}     network['W1'] = np.array([                         [0.1, 0.3, 0.5],                         [0.2, 0.4, 0.6]])       </vt:lpstr>
      <vt:lpstr>PowerPoint 演示文稿</vt:lpstr>
      <vt:lpstr>PowerPoint 演示文稿</vt:lpstr>
      <vt:lpstr>PowerPoint 演示文稿</vt:lpstr>
      <vt:lpstr>BP算法实现简单图像的识别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初次接触深度学习，希望各位老师、学长、学姐能指出对我们学习中的问题，提供一些解决方案，同时也希望为我们提供一些宝贵的学习经验和方法！ </vt:lpstr>
      <vt:lpstr>谢谢！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大创阶段性汇报 </dc:title>
  <dc:creator>16787</dc:creator>
  <cp:lastModifiedBy>FuSichao</cp:lastModifiedBy>
  <cp:revision>36</cp:revision>
  <dcterms:created xsi:type="dcterms:W3CDTF">2018-12-04T17:18:51Z</dcterms:created>
  <dcterms:modified xsi:type="dcterms:W3CDTF">2019-01-18T13:07:54Z</dcterms:modified>
</cp:coreProperties>
</file>