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0" r:id="rId2"/>
    <p:sldId id="257" r:id="rId3"/>
    <p:sldId id="409" r:id="rId4"/>
    <p:sldId id="405" r:id="rId5"/>
    <p:sldId id="408" r:id="rId6"/>
    <p:sldId id="260" r:id="rId7"/>
    <p:sldId id="385" r:id="rId8"/>
    <p:sldId id="386" r:id="rId9"/>
    <p:sldId id="387" r:id="rId10"/>
    <p:sldId id="388" r:id="rId11"/>
    <p:sldId id="410" r:id="rId12"/>
    <p:sldId id="389" r:id="rId13"/>
    <p:sldId id="390" r:id="rId14"/>
    <p:sldId id="395" r:id="rId15"/>
    <p:sldId id="420" r:id="rId16"/>
    <p:sldId id="394" r:id="rId17"/>
    <p:sldId id="397" r:id="rId18"/>
    <p:sldId id="396" r:id="rId19"/>
    <p:sldId id="398" r:id="rId20"/>
    <p:sldId id="402" r:id="rId21"/>
    <p:sldId id="411" r:id="rId22"/>
    <p:sldId id="417" r:id="rId23"/>
    <p:sldId id="418" r:id="rId24"/>
    <p:sldId id="419" r:id="rId25"/>
    <p:sldId id="41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3"/>
    <a:srgbClr val="CCFFFF"/>
    <a:srgbClr val="CCFFCC"/>
    <a:srgbClr val="FFE5FF"/>
    <a:srgbClr val="FFD5FF"/>
    <a:srgbClr val="CC99FF"/>
    <a:srgbClr val="FFFF99"/>
    <a:srgbClr val="FFCCFF"/>
    <a:srgbClr val="FFCC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autoAdjust="0"/>
    <p:restoredTop sz="85820" autoAdjust="0"/>
  </p:normalViewPr>
  <p:slideViewPr>
    <p:cSldViewPr snapToGrid="0" showGuides="1">
      <p:cViewPr varScale="1">
        <p:scale>
          <a:sx n="79" d="100"/>
          <a:sy n="79" d="100"/>
        </p:scale>
        <p:origin x="714" y="84"/>
      </p:cViewPr>
      <p:guideLst>
        <p:guide orient="horz" pos="2160"/>
        <p:guide pos="3840"/>
      </p:guideLst>
    </p:cSldViewPr>
  </p:slideViewPr>
  <p:outlineViewPr>
    <p:cViewPr>
      <p:scale>
        <a:sx n="33" d="100"/>
        <a:sy n="33" d="100"/>
      </p:scale>
      <p:origin x="0" y="31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各位老师同学上午好，我是孟洁，以下我将从这三个方面进行汇报。</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59298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直到</a:t>
                </a:r>
                <a:r>
                  <a:rPr lang="en-US" altLang="zh-CN" sz="1200" dirty="0" smtClean="0"/>
                  <a:t>2009</a:t>
                </a:r>
                <a:r>
                  <a:rPr lang="zh-CN" altLang="en-US" sz="1200" dirty="0" smtClean="0"/>
                  <a:t>，</a:t>
                </a:r>
                <a:r>
                  <a:rPr lang="en-US" altLang="zh-CN" sz="1200" dirty="0" smtClean="0"/>
                  <a:t>2011</a:t>
                </a:r>
                <a:r>
                  <a:rPr lang="zh-CN" altLang="en-US" sz="1200" dirty="0" smtClean="0"/>
                  <a:t>分别提出了稀疏表示</a:t>
                </a:r>
                <a:r>
                  <a:rPr lang="en-US" altLang="zh-CN" sz="1200" dirty="0" smtClean="0"/>
                  <a:t>SRC</a:t>
                </a:r>
                <a:r>
                  <a:rPr lang="zh-CN" altLang="en-US" sz="1200" dirty="0" smtClean="0"/>
                  <a:t>与协同表示</a:t>
                </a:r>
                <a:r>
                  <a:rPr lang="en-US" altLang="zh-CN" sz="1200" dirty="0" smtClean="0"/>
                  <a:t>CRC</a:t>
                </a:r>
                <a:r>
                  <a:rPr lang="zh-CN" altLang="en-US" sz="1200" dirty="0" smtClean="0"/>
                  <a:t>分类方法，这两种分类方法在人脸数据库上取得了不错的分类效果。</a:t>
                </a: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首先介绍基于稀疏表示的分类方法和基于协同表示的分类方法</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L1</a:t>
                </a:r>
                <a:r>
                  <a:rPr lang="zh-CN" altLang="en-US" sz="1200" kern="1200" dirty="0" smtClean="0">
                    <a:solidFill>
                      <a:schemeClr val="tx1"/>
                    </a:solidFill>
                    <a:effectLst/>
                    <a:latin typeface="+mn-lt"/>
                    <a:ea typeface="+mn-ea"/>
                    <a:cs typeface="+mn-cs"/>
                  </a:rPr>
                  <a:t>范数约束正则化项，</a:t>
                </a:r>
                <a:r>
                  <a:rPr lang="zh-CN" altLang="en-US" sz="1200" i="0" smtClean="0">
                    <a:latin typeface="Cambria Math"/>
                  </a:rPr>
                  <a:t>𝛼</a:t>
                </a:r>
                <a:r>
                  <a:rPr lang="zh-CN" altLang="en-US" sz="1200" dirty="0" smtClean="0"/>
                  <a:t>用来平衡拟合度和稀疏度。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为了分析</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算法，有学者提出了</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L2</a:t>
                </a:r>
                <a:r>
                  <a:rPr lang="zh-CN" altLang="en-US" sz="1200" kern="1200" dirty="0" smtClean="0">
                    <a:solidFill>
                      <a:schemeClr val="tx1"/>
                    </a:solidFill>
                    <a:effectLst/>
                    <a:latin typeface="+mn-lt"/>
                    <a:ea typeface="+mn-ea"/>
                    <a:cs typeface="+mn-cs"/>
                  </a:rPr>
                  <a:t>范数</a:t>
                </a:r>
                <a:r>
                  <a:rPr lang="zh-CN" altLang="en-US" sz="1200" kern="1200" dirty="0" smtClean="0">
                    <a:solidFill>
                      <a:schemeClr val="tx1"/>
                    </a:solidFill>
                    <a:effectLst/>
                    <a:latin typeface="+mn-lt"/>
                    <a:ea typeface="+mn-ea"/>
                    <a:cs typeface="+mn-cs"/>
                  </a:rPr>
                  <a:t>约束正则化项，</a:t>
                </a:r>
                <a:r>
                  <a:rPr lang="zh-CN" altLang="en-US" sz="1200" i="0" smtClean="0">
                    <a:latin typeface="Cambria Math"/>
                  </a:rPr>
                  <a:t>𝛽</a:t>
                </a:r>
                <a:r>
                  <a:rPr lang="zh-CN" altLang="en-US" sz="1200" dirty="0" smtClean="0"/>
                  <a:t>用来控制拟合度和协同性。</a:t>
                </a:r>
                <a:r>
                  <a:rPr lang="en-US" altLang="zh-CN" sz="1200" dirty="0" smtClean="0"/>
                  <a:t>CRC</a:t>
                </a:r>
                <a:r>
                  <a:rPr lang="zh-CN" altLang="en-US" sz="1200" dirty="0" smtClean="0"/>
                  <a:t>算法被证明具有超越</a:t>
                </a:r>
                <a:r>
                  <a:rPr lang="en-US" altLang="zh-CN" sz="1200" dirty="0" smtClean="0"/>
                  <a:t>SRC</a:t>
                </a:r>
                <a:r>
                  <a:rPr lang="zh-CN" altLang="en-US" sz="1200" dirty="0" smtClean="0"/>
                  <a:t>算法的分类性能，并且更加简单快速。</a:t>
                </a:r>
                <a:endParaRPr lang="zh-CN" altLang="en-US" sz="1200" dirty="0" smtClean="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1504923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直到</a:t>
            </a:r>
            <a:r>
              <a:rPr lang="en-US" altLang="zh-CN" dirty="0" smtClean="0"/>
              <a:t>2018</a:t>
            </a:r>
            <a:r>
              <a:rPr lang="zh-CN" altLang="en-US" dirty="0" smtClean="0"/>
              <a:t>年邓伟红等人揭示了协作表示的优越性能在很大程度上依赖于可控制的人脸数据集</a:t>
            </a:r>
            <a:r>
              <a:rPr lang="en-US" altLang="zh-CN" dirty="0" smtClean="0"/>
              <a:t>(</a:t>
            </a:r>
            <a:r>
              <a:rPr lang="zh-CN" altLang="en-US" dirty="0" smtClean="0"/>
              <a:t>如</a:t>
            </a:r>
            <a:r>
              <a:rPr lang="en-US" altLang="zh-CN" dirty="0" smtClean="0"/>
              <a:t>Extended Yale b)</a:t>
            </a:r>
            <a:r>
              <a:rPr lang="zh-CN" altLang="en-US" dirty="0" smtClean="0"/>
              <a:t>的足够大的类可分离性，然而，在不控制的或欠采样的数据集上，协作表示存在错误类的误导性系数。为了解决这一局限性，提出了一个叠加线性表示分类器</a:t>
            </a:r>
            <a:r>
              <a:rPr lang="en-US" altLang="zh-CN" dirty="0" smtClean="0"/>
              <a:t>(SLRC)</a:t>
            </a:r>
            <a:r>
              <a:rPr lang="zh-CN" altLang="en-US" dirty="0" smtClean="0"/>
              <a:t>，通过类质心的叠加和共享的类内差异来表达识别问题。但是该方法忽略了图像之间的非线性特征，我们通过将</a:t>
            </a:r>
            <a:r>
              <a:rPr lang="en-US" altLang="zh-CN" dirty="0" smtClean="0"/>
              <a:t>SLRC</a:t>
            </a:r>
            <a:r>
              <a:rPr lang="zh-CN" altLang="en-US" dirty="0" smtClean="0"/>
              <a:t>扩展到核空间来改进该算法。</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32673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首先介绍核方法，简单的说核方法就是将低维空间线性不可分的点转换成高维空间实现线性可分。</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288714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dirty="0" smtClean="0"/>
              <a:t>我们在后续的分类实验中主要用到了这五种核函数。多项式核：</a:t>
            </a:r>
            <a:r>
              <a:rPr lang="zh-CN" altLang="en-US" sz="1200" b="0" i="0" kern="1200" dirty="0" smtClean="0">
                <a:solidFill>
                  <a:schemeClr val="tx1"/>
                </a:solidFill>
                <a:effectLst/>
                <a:latin typeface="+mn-lt"/>
                <a:ea typeface="+mn-ea"/>
                <a:cs typeface="+mn-cs"/>
              </a:rPr>
              <a:t>一种非标准核函数，它非常适合于正交归一化后的数据。高斯函数：对于数据中的噪音有着较好的抗干扰能力，其参数决定了函数作用范围，超过了这个范围，数据的作用就“基本消失”。</a:t>
            </a:r>
            <a:r>
              <a:rPr lang="en-US" altLang="zh-CN" sz="1200" b="0" i="0" kern="1200" dirty="0" smtClean="0">
                <a:solidFill>
                  <a:schemeClr val="tx1"/>
                </a:solidFill>
                <a:effectLst/>
                <a:latin typeface="+mn-lt"/>
                <a:ea typeface="+mn-ea"/>
                <a:cs typeface="+mn-cs"/>
              </a:rPr>
              <a:t>HIK</a:t>
            </a:r>
            <a:r>
              <a:rPr lang="zh-CN" altLang="en-US" sz="1200" b="0" i="0" kern="1200" dirty="0" smtClean="0">
                <a:solidFill>
                  <a:schemeClr val="tx1"/>
                </a:solidFill>
                <a:effectLst/>
                <a:latin typeface="+mn-lt"/>
                <a:ea typeface="+mn-ea"/>
                <a:cs typeface="+mn-cs"/>
              </a:rPr>
              <a:t>：</a:t>
            </a:r>
            <a:r>
              <a:rPr lang="zh-CN" altLang="en-US" dirty="0" smtClean="0"/>
              <a:t>通过利用直方图交叉核函数可缩短分类器的训练与测试时间，</a:t>
            </a:r>
            <a:r>
              <a:rPr lang="zh-CN" altLang="en-US" sz="1200" b="0" i="0" kern="1200" dirty="0" smtClean="0">
                <a:solidFill>
                  <a:schemeClr val="tx1"/>
                </a:solidFill>
                <a:effectLst/>
                <a:latin typeface="+mn-lt"/>
                <a:ea typeface="+mn-ea"/>
                <a:cs typeface="+mn-cs"/>
              </a:rPr>
              <a:t>直方图交叉核在图像分类里面经常用到，比如说人脸识别，适用于图像的直方图特征</a:t>
            </a:r>
            <a:r>
              <a:rPr lang="zh-CN" altLang="en-US" dirty="0" smtClean="0"/>
              <a:t>。 </a:t>
            </a:r>
            <a:endParaRPr lang="zh-CN" altLang="en-US" sz="1200" b="0" i="0" kern="1200" dirty="0" smtClean="0">
              <a:solidFill>
                <a:schemeClr val="tx1"/>
              </a:solidFill>
              <a:effectLst/>
              <a:latin typeface="+mn-lt"/>
              <a:ea typeface="+mn-ea"/>
              <a:cs typeface="+mn-cs"/>
            </a:endParaRPr>
          </a:p>
          <a:p>
            <a:r>
              <a:rPr lang="zh-CN" altLang="en-US" dirty="0" smtClean="0"/>
              <a:t/>
            </a:r>
            <a:br>
              <a:rPr lang="zh-CN" altLang="en-US" dirty="0" smtClean="0"/>
            </a:br>
            <a:endParaRPr lang="zh-CN" altLang="en-US"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350769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其中红色区域代表的是该算法的目标函数，</a:t>
                </a:r>
                <a:r>
                  <a:rPr lang="en-US" altLang="zh-CN" dirty="0" smtClean="0"/>
                  <a:t>P</a:t>
                </a:r>
                <a:r>
                  <a:rPr lang="zh-CN" altLang="en-US" dirty="0" smtClean="0"/>
                  <a:t>代表将训练样本的每一类拓展到核空间中再求均值，</a:t>
                </a:r>
                <a:r>
                  <a:rPr lang="en-US" altLang="zh-CN" dirty="0" smtClean="0"/>
                  <a:t>V</a:t>
                </a:r>
                <a:r>
                  <a:rPr lang="zh-CN" altLang="en-US" dirty="0" smtClean="0"/>
                  <a:t>指</a:t>
                </a:r>
                <a:r>
                  <a:rPr lang="en-US" altLang="zh-CN" dirty="0" smtClean="0"/>
                  <a:t>P</a:t>
                </a:r>
                <a:r>
                  <a:rPr lang="zh-CN" altLang="en-US" dirty="0" smtClean="0"/>
                  <a:t>去中心的一个过程，通过优化求解得</a:t>
                </a:r>
                <a14:m>
                  <m:oMath xmlns:m="http://schemas.openxmlformats.org/officeDocument/2006/math">
                    <m:sSub>
                      <m:sSubPr>
                        <m:ctrlPr>
                          <a:rPr lang="en-US" altLang="zh-CN" b="1" i="1" smtClean="0">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𝜶</m:t>
                            </m:r>
                          </m:e>
                        </m:acc>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𝜷</m:t>
                            </m:r>
                          </m:e>
                        </m:acc>
                      </m:e>
                      <m:sub>
                        <m:r>
                          <a:rPr lang="en-US" altLang="zh-CN" b="1" i="1">
                            <a:latin typeface="Cambria Math" panose="02040503050406030204" pitchFamily="18" charset="0"/>
                          </a:rPr>
                          <m:t>𝟏</m:t>
                        </m:r>
                      </m:sub>
                    </m:sSub>
                  </m:oMath>
                </a14:m>
                <a:r>
                  <a:rPr lang="zh-CN" altLang="en-US" dirty="0" smtClean="0"/>
                  <a:t>，测试过程通过计算最小残留误差来预测</a:t>
                </a:r>
                <a:r>
                  <a:rPr lang="en-US" altLang="zh-CN" dirty="0" smtClean="0"/>
                  <a:t>Y</a:t>
                </a:r>
                <a:r>
                  <a:rPr lang="zh-CN" altLang="en-US" dirty="0" smtClean="0"/>
                  <a:t>的标签。</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其中红色区域代表的是该算法的目标函数，</a:t>
                </a:r>
                <a:r>
                  <a:rPr lang="en-US" altLang="zh-CN" dirty="0" smtClean="0"/>
                  <a:t>P</a:t>
                </a:r>
                <a:r>
                  <a:rPr lang="zh-CN" altLang="en-US" dirty="0" smtClean="0"/>
                  <a:t>代表将训练样本的每一类拓展到核空间中再求均值，</a:t>
                </a:r>
                <a:r>
                  <a:rPr lang="en-US" altLang="zh-CN" dirty="0" smtClean="0"/>
                  <a:t>V</a:t>
                </a:r>
                <a:r>
                  <a:rPr lang="zh-CN" altLang="en-US" dirty="0" smtClean="0"/>
                  <a:t>指</a:t>
                </a:r>
                <a:r>
                  <a:rPr lang="en-US" altLang="zh-CN" dirty="0" smtClean="0"/>
                  <a:t>P</a:t>
                </a:r>
                <a:r>
                  <a:rPr lang="zh-CN" altLang="en-US" dirty="0" smtClean="0"/>
                  <a:t>去中心的一个过程，通过优化求解得</a:t>
                </a:r>
                <a:r>
                  <a:rPr lang="zh-CN" altLang="en-US" b="1" i="0">
                    <a:latin typeface="Cambria Math" panose="02040503050406030204" pitchFamily="18" charset="0"/>
                  </a:rPr>
                  <a:t>𝜶 ̂</a:t>
                </a:r>
                <a:r>
                  <a:rPr lang="en-US" altLang="zh-CN" b="1" i="0" smtClean="0">
                    <a:latin typeface="Cambria Math" panose="02040503050406030204" pitchFamily="18" charset="0"/>
                  </a:rPr>
                  <a:t>_</a:t>
                </a:r>
                <a:r>
                  <a:rPr lang="en-US" altLang="zh-CN" b="1" i="0">
                    <a:latin typeface="Cambria Math" panose="02040503050406030204" pitchFamily="18" charset="0"/>
                  </a:rPr>
                  <a:t>𝟏,</a:t>
                </a:r>
                <a:r>
                  <a:rPr lang="zh-CN" altLang="en-US" b="1" i="0">
                    <a:latin typeface="Cambria Math" panose="02040503050406030204" pitchFamily="18" charset="0"/>
                  </a:rPr>
                  <a:t>𝜷 ̂</a:t>
                </a:r>
                <a:r>
                  <a:rPr lang="en-US" altLang="zh-CN" b="1" i="0">
                    <a:latin typeface="Cambria Math" panose="02040503050406030204" pitchFamily="18" charset="0"/>
                  </a:rPr>
                  <a:t>_𝟏</a:t>
                </a:r>
                <a:r>
                  <a:rPr lang="zh-CN" altLang="en-US" dirty="0" smtClean="0"/>
                  <a:t>，测试过程通过计算最小残留误差来预测</a:t>
                </a:r>
                <a:r>
                  <a:rPr lang="en-US" altLang="zh-CN" dirty="0" smtClean="0"/>
                  <a:t>Y</a:t>
                </a:r>
                <a:r>
                  <a:rPr lang="zh-CN" altLang="en-US" dirty="0" smtClean="0"/>
                  <a:t>的标签。</a:t>
                </a:r>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62351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我们以</a:t>
            </a:r>
            <a:r>
              <a:rPr lang="en-US" altLang="zh-CN" sz="1200" kern="1200" dirty="0" smtClean="0">
                <a:solidFill>
                  <a:schemeClr val="tx1"/>
                </a:solidFill>
                <a:effectLst/>
                <a:latin typeface="+mn-lt"/>
                <a:ea typeface="+mn-ea"/>
                <a:cs typeface="+mn-cs"/>
              </a:rPr>
              <a:t>USPS</a:t>
            </a:r>
            <a:r>
              <a:rPr lang="zh-CN" altLang="en-US" sz="1200" kern="1200" dirty="0" smtClean="0">
                <a:solidFill>
                  <a:schemeClr val="tx1"/>
                </a:solidFill>
                <a:effectLst/>
                <a:latin typeface="+mn-lt"/>
                <a:ea typeface="+mn-ea"/>
                <a:cs typeface="+mn-cs"/>
              </a:rPr>
              <a:t>数据库为例，</a:t>
            </a:r>
            <a:r>
              <a:rPr lang="zh-CN" altLang="zh-CN" sz="1200" kern="1200" dirty="0" smtClean="0">
                <a:solidFill>
                  <a:schemeClr val="tx1"/>
                </a:solidFill>
                <a:effectLst/>
                <a:latin typeface="+mn-lt"/>
                <a:ea typeface="+mn-ea"/>
                <a:cs typeface="+mn-cs"/>
              </a:rPr>
              <a:t>分类准确率随训练图片数量的增加而提高</a:t>
            </a:r>
            <a:r>
              <a:rPr lang="zh-CN" altLang="en-US" sz="1200" kern="1200" dirty="0" smtClean="0">
                <a:solidFill>
                  <a:schemeClr val="tx1"/>
                </a:solidFill>
                <a:effectLst/>
                <a:latin typeface="+mn-lt"/>
                <a:ea typeface="+mn-ea"/>
                <a:cs typeface="+mn-cs"/>
              </a:rPr>
              <a:t>，为了方便我们设训练样本为</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，下面展示一下分类结果</a:t>
            </a:r>
            <a:r>
              <a:rPr lang="zh-CN"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169147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下面展示一下实验结果。这是</a:t>
            </a:r>
            <a:r>
              <a:rPr lang="en-US" altLang="zh-CN" sz="1200" kern="1200" dirty="0" smtClean="0">
                <a:solidFill>
                  <a:schemeClr val="tx1"/>
                </a:solidFill>
                <a:effectLst/>
                <a:latin typeface="+mn-lt"/>
                <a:ea typeface="+mn-ea"/>
                <a:cs typeface="+mn-cs"/>
              </a:rPr>
              <a:t>101</a:t>
            </a:r>
            <a:r>
              <a:rPr lang="zh-CN" altLang="zh-CN" sz="1200" kern="1200" dirty="0" smtClean="0">
                <a:solidFill>
                  <a:schemeClr val="tx1"/>
                </a:solidFill>
                <a:effectLst/>
                <a:latin typeface="+mn-lt"/>
                <a:ea typeface="+mn-ea"/>
                <a:cs typeface="+mn-cs"/>
              </a:rPr>
              <a:t>数据库的部分图像示例，这个分类结果折线图，</a:t>
            </a:r>
            <a:r>
              <a:rPr lang="zh-CN" altLang="en-US" sz="1200" kern="1200" dirty="0" smtClean="0">
                <a:solidFill>
                  <a:schemeClr val="tx1"/>
                </a:solidFill>
                <a:effectLst/>
                <a:latin typeface="+mn-lt"/>
                <a:ea typeface="+mn-ea"/>
                <a:cs typeface="+mn-cs"/>
              </a:rPr>
              <a:t>蓝色的曲线是</a:t>
            </a:r>
            <a:r>
              <a:rPr lang="en-US" altLang="zh-CN" sz="1200" kern="1200" dirty="0" smtClean="0">
                <a:solidFill>
                  <a:schemeClr val="tx1"/>
                </a:solidFill>
                <a:effectLst/>
                <a:latin typeface="+mn-lt"/>
                <a:ea typeface="+mn-ea"/>
                <a:cs typeface="+mn-cs"/>
              </a:rPr>
              <a:t>KSLRC-L2</a:t>
            </a:r>
            <a:r>
              <a:rPr lang="zh-CN" altLang="en-US" sz="1200" kern="1200" dirty="0" smtClean="0">
                <a:solidFill>
                  <a:schemeClr val="tx1"/>
                </a:solidFill>
                <a:effectLst/>
                <a:latin typeface="+mn-lt"/>
                <a:ea typeface="+mn-ea"/>
                <a:cs typeface="+mn-cs"/>
              </a:rPr>
              <a:t>算法是在线性核空间的分类结果，其他颜色是在其他核空间的分类结果，通过折线图可以看出</a:t>
            </a:r>
            <a:r>
              <a:rPr lang="en-US" altLang="zh-CN" dirty="0" smtClean="0">
                <a:latin typeface="+mn-ea"/>
              </a:rPr>
              <a:t>KSLRC-L2</a:t>
            </a:r>
            <a:r>
              <a:rPr lang="zh-CN" altLang="en-US" dirty="0" smtClean="0">
                <a:latin typeface="+mn-ea"/>
              </a:rPr>
              <a:t>算法在黑林格核空间取得最好的分类结果</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96455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同样，</a:t>
            </a:r>
            <a:r>
              <a:rPr lang="zh-CN" altLang="en-US" sz="1200" kern="1200" dirty="0" smtClean="0">
                <a:solidFill>
                  <a:schemeClr val="tx1"/>
                </a:solidFill>
                <a:effectLst/>
                <a:latin typeface="+mn-lt"/>
                <a:ea typeface="+mn-ea"/>
                <a:cs typeface="+mn-cs"/>
              </a:rPr>
              <a:t>蓝色的曲线是</a:t>
            </a:r>
            <a:r>
              <a:rPr lang="en-US" altLang="zh-CN" sz="1200" kern="1200" dirty="0" smtClean="0">
                <a:solidFill>
                  <a:schemeClr val="tx1"/>
                </a:solidFill>
                <a:effectLst/>
                <a:latin typeface="+mn-lt"/>
                <a:ea typeface="+mn-ea"/>
                <a:cs typeface="+mn-cs"/>
              </a:rPr>
              <a:t>KSLRC-L1</a:t>
            </a:r>
            <a:r>
              <a:rPr lang="zh-CN" altLang="en-US" sz="1200" kern="1200" dirty="0" smtClean="0">
                <a:solidFill>
                  <a:schemeClr val="tx1"/>
                </a:solidFill>
                <a:effectLst/>
                <a:latin typeface="+mn-lt"/>
                <a:ea typeface="+mn-ea"/>
                <a:cs typeface="+mn-cs"/>
              </a:rPr>
              <a:t>算法是在线性核空间的分类结果，其他颜色是在其他核空间的分类结果，通过折线图可以看出</a:t>
            </a:r>
            <a:r>
              <a:rPr lang="en-US" altLang="zh-CN" dirty="0" smtClean="0">
                <a:latin typeface="+mn-ea"/>
              </a:rPr>
              <a:t>KSLRC-L1</a:t>
            </a:r>
            <a:r>
              <a:rPr lang="zh-CN" altLang="en-US" dirty="0" smtClean="0">
                <a:latin typeface="+mn-ea"/>
              </a:rPr>
              <a:t>算法在黑林格核空间取得最好的分类结果</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107641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这是</a:t>
            </a:r>
            <a:r>
              <a:rPr lang="en-US" altLang="zh-CN" sz="1200" kern="1200" dirty="0" smtClean="0">
                <a:solidFill>
                  <a:schemeClr val="tx1"/>
                </a:solidFill>
                <a:effectLst/>
                <a:latin typeface="+mn-lt"/>
                <a:ea typeface="+mn-ea"/>
                <a:cs typeface="+mn-cs"/>
              </a:rPr>
              <a:t>Flowers</a:t>
            </a:r>
            <a:r>
              <a:rPr lang="zh-CN" altLang="zh-CN" sz="1200" kern="1200" dirty="0" smtClean="0">
                <a:solidFill>
                  <a:schemeClr val="tx1"/>
                </a:solidFill>
                <a:effectLst/>
                <a:latin typeface="+mn-lt"/>
                <a:ea typeface="+mn-ea"/>
                <a:cs typeface="+mn-cs"/>
              </a:rPr>
              <a:t>数据库的部分图像示例，这个</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分类结果折线图，</a:t>
            </a:r>
            <a:r>
              <a:rPr lang="zh-CN" altLang="en-US" sz="1200" kern="1200" dirty="0" smtClean="0">
                <a:solidFill>
                  <a:schemeClr val="tx1"/>
                </a:solidFill>
                <a:effectLst/>
                <a:latin typeface="+mn-lt"/>
                <a:ea typeface="+mn-ea"/>
                <a:cs typeface="+mn-cs"/>
              </a:rPr>
              <a:t>蓝色的曲线是</a:t>
            </a:r>
            <a:r>
              <a:rPr lang="en-US" altLang="zh-CN" sz="1200" kern="1200" dirty="0" smtClean="0">
                <a:solidFill>
                  <a:schemeClr val="tx1"/>
                </a:solidFill>
                <a:effectLst/>
                <a:latin typeface="+mn-lt"/>
                <a:ea typeface="+mn-ea"/>
                <a:cs typeface="+mn-cs"/>
              </a:rPr>
              <a:t>KSLRC-L2</a:t>
            </a:r>
            <a:r>
              <a:rPr lang="zh-CN" altLang="en-US" sz="1200" kern="1200" dirty="0" smtClean="0">
                <a:solidFill>
                  <a:schemeClr val="tx1"/>
                </a:solidFill>
                <a:effectLst/>
                <a:latin typeface="+mn-lt"/>
                <a:ea typeface="+mn-ea"/>
                <a:cs typeface="+mn-cs"/>
              </a:rPr>
              <a:t>算法是在线性核空间的分类结果，其他颜色是在其他核空间的分类结果，通过折线图可以看出</a:t>
            </a:r>
            <a:r>
              <a:rPr lang="en-US" altLang="zh-CN" dirty="0" smtClean="0">
                <a:latin typeface="+mn-ea"/>
              </a:rPr>
              <a:t>KSLRC-L2</a:t>
            </a:r>
            <a:r>
              <a:rPr lang="zh-CN" altLang="en-US" dirty="0" smtClean="0">
                <a:latin typeface="+mn-ea"/>
              </a:rPr>
              <a:t>算法在多项式核空间取得最好的分类结果</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312628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278711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研究的背景及意义，传统的分类方法，基于核空间的叠加线性表示分类算法</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1243966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224944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95166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从多视角的角度来改进我们已提出的算法。</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1713901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由于不同的类别通过词典获得的稀疏编码很可能具有互相依赖性。基于对同一类稀疏编码约束性的考虑，我们在上一章算法的基础上增加一个类内散度约束项，提出了基于核协同表示的类聚集词典学习算法。红框就是我们增加的约束项。这里</a:t>
                </a:r>
                <a:r>
                  <a:rPr lang="en-US" altLang="zh-CN" i="0" smtClean="0">
                    <a:latin typeface="Cambria Math"/>
                  </a:rPr>
                  <a:t>𝐸</a:t>
                </a:r>
                <a:r>
                  <a:rPr lang="zh-CN" altLang="zh-CN" i="0">
                    <a:latin typeface="Cambria Math"/>
                  </a:rPr>
                  <a:t>(</a:t>
                </a:r>
                <a:r>
                  <a:rPr lang="en-US" altLang="zh-CN" i="0">
                    <a:latin typeface="Cambria Math"/>
                  </a:rPr>
                  <a:t>𝑆</a:t>
                </a:r>
                <a:r>
                  <a:rPr lang="zh-CN" altLang="zh-CN" i="0">
                    <a:latin typeface="Cambria Math"/>
                  </a:rPr>
                  <a:t>_</a:t>
                </a:r>
                <a:r>
                  <a:rPr lang="en-US" altLang="zh-CN" i="0">
                    <a:latin typeface="Cambria Math"/>
                  </a:rPr>
                  <a:t>𝑐 )</a:t>
                </a:r>
                <a:r>
                  <a:rPr lang="zh-CN" altLang="zh-CN" dirty="0">
                    <a:latin typeface="+mn-ea"/>
                  </a:rPr>
                  <a:t>表示由矩阵</a:t>
                </a:r>
                <a:r>
                  <a:rPr lang="en-US" altLang="zh-CN" i="0">
                    <a:latin typeface="Cambria Math"/>
                  </a:rPr>
                  <a:t>𝑆</a:t>
                </a:r>
                <a:r>
                  <a:rPr lang="zh-CN" altLang="zh-CN" i="0">
                    <a:latin typeface="Cambria Math"/>
                  </a:rPr>
                  <a:t>_</a:t>
                </a:r>
                <a:r>
                  <a:rPr lang="en-US" altLang="zh-CN" i="0">
                    <a:latin typeface="Cambria Math"/>
                  </a:rPr>
                  <a:t>𝑐</a:t>
                </a:r>
                <a:r>
                  <a:rPr lang="zh-CN" altLang="zh-CN" dirty="0">
                    <a:latin typeface="+mn-ea"/>
                  </a:rPr>
                  <a:t>每行的平均值构成的列向量。</a:t>
                </a:r>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203523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用多个核代替多核代替单核能增强决策函数的可解释性</a:t>
                </a:r>
                <a:r>
                  <a:rPr lang="zh-CN" altLang="en-US" dirty="0" smtClean="0"/>
                  <a:t>，</a:t>
                </a:r>
                <a:r>
                  <a:rPr lang="zh-CN" altLang="en-US" dirty="0" smtClean="0"/>
                  <a:t>我们提出</a:t>
                </a:r>
                <a:r>
                  <a:rPr lang="zh-CN" altLang="en-US" dirty="0" smtClean="0"/>
                  <a:t>了</a:t>
                </a:r>
                <a:r>
                  <a:rPr lang="zh-CN" altLang="zh-CN" sz="1200" kern="1200" dirty="0" smtClean="0">
                    <a:solidFill>
                      <a:schemeClr val="tx1"/>
                    </a:solidFill>
                    <a:effectLst/>
                    <a:latin typeface="+mn-lt"/>
                    <a:ea typeface="+mn-ea"/>
                    <a:cs typeface="+mn-cs"/>
                  </a:rPr>
                  <a:t>基于多核学习概率协同表示分类算法</a:t>
                </a:r>
                <a:r>
                  <a:rPr lang="en-US" altLang="zh-CN" sz="1200" kern="1200" dirty="0" err="1" smtClean="0">
                    <a:solidFill>
                      <a:schemeClr val="tx1"/>
                    </a:solidFill>
                    <a:effectLst/>
                    <a:latin typeface="+mn-lt"/>
                    <a:ea typeface="+mn-ea"/>
                    <a:cs typeface="+mn-cs"/>
                  </a:rPr>
                  <a:t>MK</a:t>
                </a:r>
                <a:r>
                  <a:rPr lang="en-US" altLang="zh-CN" dirty="0" err="1" smtClean="0"/>
                  <a:t>ProKCRC</a:t>
                </a:r>
                <a:r>
                  <a:rPr lang="zh-CN" altLang="en-US" dirty="0" smtClean="0"/>
                  <a:t>，</a:t>
                </a:r>
                <a:r>
                  <a:rPr lang="zh-CN" altLang="en-US" dirty="0" smtClean="0"/>
                  <a:t>红框是算法的目标函数，具体做法</a:t>
                </a:r>
                <a:r>
                  <a:rPr lang="zh-CN" altLang="en-US" dirty="0" smtClean="0"/>
                  <a:t>是先固定</a:t>
                </a:r>
                <a:r>
                  <a:rPr lang="en-US" altLang="zh-CN" sz="1200" i="0">
                    <a:latin typeface="Cambria Math" panose="02040503050406030204" pitchFamily="18" charset="0"/>
                  </a:rPr>
                  <a:t>𝑟</a:t>
                </a:r>
                <a:r>
                  <a:rPr lang="zh-CN" altLang="en-US" sz="1200" i="0" smtClean="0">
                    <a:latin typeface="Cambria Math" panose="02040503050406030204" pitchFamily="18" charset="0"/>
                  </a:rPr>
                  <a:t>_</a:t>
                </a:r>
                <a:r>
                  <a:rPr lang="en-US" altLang="zh-CN" sz="1200" i="0">
                    <a:latin typeface="Cambria Math" panose="02040503050406030204" pitchFamily="18" charset="0"/>
                  </a:rPr>
                  <a:t>𝑚</a:t>
                </a:r>
                <a:r>
                  <a:rPr lang="zh-CN" altLang="en-US" dirty="0" smtClean="0"/>
                  <a:t>求</a:t>
                </a:r>
                <a:r>
                  <a:rPr lang="en-US" altLang="zh-CN" sz="1200" i="0" kern="1200">
                    <a:solidFill>
                      <a:schemeClr val="tx1"/>
                    </a:solidFill>
                    <a:effectLst/>
                    <a:latin typeface="+mn-lt"/>
                    <a:ea typeface="+mn-ea"/>
                    <a:cs typeface="+mn-cs"/>
                  </a:rPr>
                  <a:t>𝑠</a:t>
                </a:r>
                <a:r>
                  <a:rPr lang="zh-CN" altLang="en-US" dirty="0" smtClean="0"/>
                  <a:t>，然后固定</a:t>
                </a:r>
                <a:r>
                  <a:rPr lang="en-US" altLang="zh-CN" sz="1200" i="0" kern="1200" smtClean="0">
                    <a:solidFill>
                      <a:schemeClr val="tx1"/>
                    </a:solidFill>
                    <a:effectLst/>
                    <a:latin typeface="Cambria Math" panose="02040503050406030204" pitchFamily="18" charset="0"/>
                    <a:ea typeface="+mn-ea"/>
                    <a:cs typeface="+mn-cs"/>
                  </a:rPr>
                  <a:t>𝑠</a:t>
                </a:r>
                <a:r>
                  <a:rPr lang="zh-CN" altLang="en-US" smtClean="0"/>
                  <a:t>，求。</a:t>
                </a:r>
                <a:r>
                  <a:rPr lang="zh-CN" altLang="en-US" dirty="0" smtClean="0"/>
                  <a:t>在测试过程中，将测试样本𝑦映射到核空间</a:t>
                </a:r>
                <a:r>
                  <a:rPr lang="zh-CN" altLang="en-US" dirty="0" smtClean="0"/>
                  <a:t>，通过</a:t>
                </a:r>
                <a:r>
                  <a:rPr lang="zh-CN" altLang="en-US" dirty="0" smtClean="0"/>
                  <a:t>计算最小残留误差𝑒</a:t>
                </a:r>
                <a:r>
                  <a:rPr lang="en-US" altLang="zh-CN" dirty="0" smtClean="0"/>
                  <a:t>(</a:t>
                </a:r>
                <a:r>
                  <a:rPr lang="zh-CN" altLang="en-US" dirty="0" smtClean="0"/>
                  <a:t>𝑦</a:t>
                </a:r>
                <a:r>
                  <a:rPr lang="en-US" altLang="zh-CN" dirty="0" smtClean="0"/>
                  <a:t>)</a:t>
                </a:r>
                <a:r>
                  <a:rPr lang="zh-CN" altLang="en-US" dirty="0" smtClean="0"/>
                  <a:t>来判别测试样本𝑦的标签。</a:t>
                </a:r>
              </a:p>
              <a:p>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2078522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首先介绍论文的研究背景及意义。</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93243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目前，图像分类已经朝着大数据、细类别的方向进行，作为一个新出现的研究方向，细粒度图像分类的主要目的是在相同基本类别下对其繁多的子类别进行区分。</a:t>
            </a:r>
            <a:r>
              <a:rPr lang="zh-CN" altLang="en-US" sz="1200" kern="1200" dirty="0" smtClean="0">
                <a:solidFill>
                  <a:schemeClr val="tx1"/>
                </a:solidFill>
                <a:effectLst/>
                <a:latin typeface="+mn-lt"/>
                <a:ea typeface="+mn-ea"/>
                <a:cs typeface="+mn-cs"/>
              </a:rPr>
              <a:t>其特点是</a:t>
            </a:r>
            <a:r>
              <a:rPr lang="zh-CN" altLang="en-US" sz="1200" b="1" dirty="0" smtClean="0">
                <a:solidFill>
                  <a:srgbClr val="FFFF00"/>
                </a:solidFill>
              </a:rPr>
              <a:t>类间差异小、类内差异大。</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56405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细粒度图像分类具有广泛的实际应用价值。比如对物种的鉴定、识别具有不同疾病状况的人体器官影像、识别肇事车辆类型、分辨建筑物风格等方面都有着广泛的应用。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1738669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下面</a:t>
            </a:r>
            <a:r>
              <a:rPr lang="zh-CN" altLang="zh-CN" sz="1200" kern="1200" dirty="0" smtClean="0">
                <a:solidFill>
                  <a:schemeClr val="tx1"/>
                </a:solidFill>
                <a:effectLst/>
                <a:latin typeface="+mn-lt"/>
                <a:ea typeface="+mn-ea"/>
                <a:cs typeface="+mn-cs"/>
              </a:rPr>
              <a:t>介绍</a:t>
            </a:r>
            <a:r>
              <a:rPr lang="zh-CN" altLang="en-US" sz="1200" kern="1200" dirty="0" smtClean="0">
                <a:solidFill>
                  <a:schemeClr val="tx1"/>
                </a:solidFill>
                <a:effectLst/>
                <a:latin typeface="+mn-lt"/>
                <a:ea typeface="+mn-ea"/>
                <a:cs typeface="+mn-cs"/>
              </a:rPr>
              <a:t>传统的分类方法</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44634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r>
                  <a:rPr lang="zh-CN" altLang="en-US" sz="1200" dirty="0" smtClean="0"/>
                  <a:t>首先介绍的是最近邻与最近中心分类方法，他们的测试过程都是通过求解最小欧氏距离进行分类的，</a:t>
                </a:r>
                <a:r>
                  <a:rPr lang="en-US" altLang="zh-CN" sz="1200" dirty="0" smtClean="0">
                    <a:solidFill>
                      <a:schemeClr val="bg1"/>
                    </a:solidFill>
                  </a:rPr>
                  <a:t>NN</a:t>
                </a:r>
                <a:r>
                  <a:rPr lang="zh-CN" altLang="en-US" sz="1200" dirty="0" smtClean="0">
                    <a:solidFill>
                      <a:schemeClr val="bg1"/>
                    </a:solidFill>
                  </a:rPr>
                  <a:t>对噪声比较敏感</a:t>
                </a:r>
                <a:endParaRPr lang="en-US" altLang="zh-CN" sz="1200" dirty="0" smtClean="0">
                  <a:solidFill>
                    <a:schemeClr val="bg1"/>
                  </a:solidFill>
                </a:endParaRPr>
              </a:p>
              <a:p>
                <a:pPr algn="just"/>
                <a:r>
                  <a:rPr lang="zh-CN" altLang="en-US" sz="1200" dirty="0" smtClean="0">
                    <a:solidFill>
                      <a:schemeClr val="bg1"/>
                    </a:solidFill>
                  </a:rPr>
                  <a:t>        </a:t>
                </a:r>
                <a:r>
                  <a:rPr lang="en-US" altLang="zh-CN" sz="1200" dirty="0" smtClean="0">
                    <a:solidFill>
                      <a:schemeClr val="bg1"/>
                    </a:solidFill>
                  </a:rPr>
                  <a:t>NC</a:t>
                </a:r>
                <a:r>
                  <a:rPr lang="zh-CN" altLang="en-US" sz="1200" dirty="0" smtClean="0">
                    <a:solidFill>
                      <a:schemeClr val="bg1"/>
                    </a:solidFill>
                  </a:rPr>
                  <a:t>当某类的训练样本比较少时，该分类方法作用不大</a:t>
                </a:r>
                <a:endParaRPr lang="en-US" altLang="zh-CN" sz="1200" b="1" dirty="0" smtClean="0">
                  <a:solidFill>
                    <a:schemeClr val="bg1"/>
                  </a:solidFill>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首先介绍基于稀疏表示的分类方法和基于协同表示的分类方法</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L1</a:t>
                </a:r>
                <a:r>
                  <a:rPr lang="zh-CN" altLang="en-US" sz="1200" kern="1200" dirty="0" smtClean="0">
                    <a:solidFill>
                      <a:schemeClr val="tx1"/>
                    </a:solidFill>
                    <a:effectLst/>
                    <a:latin typeface="+mn-lt"/>
                    <a:ea typeface="+mn-ea"/>
                    <a:cs typeface="+mn-cs"/>
                  </a:rPr>
                  <a:t>范数约束正则化项，</a:t>
                </a:r>
                <a:r>
                  <a:rPr lang="zh-CN" altLang="en-US" sz="1200" i="0" smtClean="0">
                    <a:latin typeface="Cambria Math"/>
                  </a:rPr>
                  <a:t>𝛼</a:t>
                </a:r>
                <a:r>
                  <a:rPr lang="zh-CN" altLang="en-US" sz="1200" dirty="0" smtClean="0"/>
                  <a:t>用来平衡拟合度和稀疏度。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为了分析</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算法，有学者提出了</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L2</a:t>
                </a:r>
                <a:r>
                  <a:rPr lang="zh-CN" altLang="en-US" sz="1200" kern="1200" dirty="0" smtClean="0">
                    <a:solidFill>
                      <a:schemeClr val="tx1"/>
                    </a:solidFill>
                    <a:effectLst/>
                    <a:latin typeface="+mn-lt"/>
                    <a:ea typeface="+mn-ea"/>
                    <a:cs typeface="+mn-cs"/>
                  </a:rPr>
                  <a:t>范数</a:t>
                </a:r>
                <a:r>
                  <a:rPr lang="zh-CN" altLang="en-US" sz="1200" kern="1200" dirty="0" smtClean="0">
                    <a:solidFill>
                      <a:schemeClr val="tx1"/>
                    </a:solidFill>
                    <a:effectLst/>
                    <a:latin typeface="+mn-lt"/>
                    <a:ea typeface="+mn-ea"/>
                    <a:cs typeface="+mn-cs"/>
                  </a:rPr>
                  <a:t>约束正则化项，</a:t>
                </a:r>
                <a:r>
                  <a:rPr lang="zh-CN" altLang="en-US" sz="1200" i="0" smtClean="0">
                    <a:latin typeface="Cambria Math"/>
                  </a:rPr>
                  <a:t>𝛽</a:t>
                </a:r>
                <a:r>
                  <a:rPr lang="zh-CN" altLang="en-US" sz="1200" dirty="0" smtClean="0"/>
                  <a:t>用来控制拟合度和协同性。</a:t>
                </a:r>
                <a:r>
                  <a:rPr lang="en-US" altLang="zh-CN" sz="1200" dirty="0" smtClean="0"/>
                  <a:t>CRC</a:t>
                </a:r>
                <a:r>
                  <a:rPr lang="zh-CN" altLang="en-US" sz="1200" dirty="0" smtClean="0"/>
                  <a:t>算法被证明具有超越</a:t>
                </a:r>
                <a:r>
                  <a:rPr lang="en-US" altLang="zh-CN" sz="1200" dirty="0" smtClean="0"/>
                  <a:t>SRC</a:t>
                </a:r>
                <a:r>
                  <a:rPr lang="zh-CN" altLang="en-US" sz="1200" dirty="0" smtClean="0"/>
                  <a:t>算法的分类性能，并且更加简单快速。</a:t>
                </a:r>
                <a:endParaRPr lang="zh-CN" altLang="en-US" sz="1200" dirty="0" smtClean="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11675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后来由于考虑到奇异点的情况，又有人提出了最近特征线、最近特征面、最近特征空间分类器</a:t>
                </a: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首先介绍基于稀疏表示的分类方法和基于协同表示的分类方法</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L1</a:t>
                </a:r>
                <a:r>
                  <a:rPr lang="zh-CN" altLang="en-US" sz="1200" kern="1200" dirty="0" smtClean="0">
                    <a:solidFill>
                      <a:schemeClr val="tx1"/>
                    </a:solidFill>
                    <a:effectLst/>
                    <a:latin typeface="+mn-lt"/>
                    <a:ea typeface="+mn-ea"/>
                    <a:cs typeface="+mn-cs"/>
                  </a:rPr>
                  <a:t>范数约束正则化项，</a:t>
                </a:r>
                <a:r>
                  <a:rPr lang="zh-CN" altLang="en-US" sz="1200" i="0" smtClean="0">
                    <a:latin typeface="Cambria Math"/>
                  </a:rPr>
                  <a:t>𝛼</a:t>
                </a:r>
                <a:r>
                  <a:rPr lang="zh-CN" altLang="en-US" sz="1200" dirty="0" smtClean="0"/>
                  <a:t>用来平衡拟合度和稀疏度。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为了分析</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算法，有学者提出了</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L2</a:t>
                </a:r>
                <a:r>
                  <a:rPr lang="zh-CN" altLang="en-US" sz="1200" kern="1200" dirty="0" smtClean="0">
                    <a:solidFill>
                      <a:schemeClr val="tx1"/>
                    </a:solidFill>
                    <a:effectLst/>
                    <a:latin typeface="+mn-lt"/>
                    <a:ea typeface="+mn-ea"/>
                    <a:cs typeface="+mn-cs"/>
                  </a:rPr>
                  <a:t>范数</a:t>
                </a:r>
                <a:r>
                  <a:rPr lang="zh-CN" altLang="en-US" sz="1200" kern="1200" dirty="0" smtClean="0">
                    <a:solidFill>
                      <a:schemeClr val="tx1"/>
                    </a:solidFill>
                    <a:effectLst/>
                    <a:latin typeface="+mn-lt"/>
                    <a:ea typeface="+mn-ea"/>
                    <a:cs typeface="+mn-cs"/>
                  </a:rPr>
                  <a:t>约束正则化项，</a:t>
                </a:r>
                <a:r>
                  <a:rPr lang="zh-CN" altLang="en-US" sz="1200" i="0" smtClean="0">
                    <a:latin typeface="Cambria Math"/>
                  </a:rPr>
                  <a:t>𝛽</a:t>
                </a:r>
                <a:r>
                  <a:rPr lang="zh-CN" altLang="en-US" sz="1200" dirty="0" smtClean="0"/>
                  <a:t>用来控制拟合度和协同性。</a:t>
                </a:r>
                <a:r>
                  <a:rPr lang="en-US" altLang="zh-CN" sz="1200" dirty="0" smtClean="0"/>
                  <a:t>CRC</a:t>
                </a:r>
                <a:r>
                  <a:rPr lang="zh-CN" altLang="en-US" sz="1200" dirty="0" smtClean="0"/>
                  <a:t>算法被证明具有超越</a:t>
                </a:r>
                <a:r>
                  <a:rPr lang="en-US" altLang="zh-CN" sz="1200" dirty="0" smtClean="0"/>
                  <a:t>SRC</a:t>
                </a:r>
                <a:r>
                  <a:rPr lang="zh-CN" altLang="en-US" sz="1200" dirty="0" smtClean="0"/>
                  <a:t>算法的分类性能，并且更加简单快速。</a:t>
                </a:r>
                <a:endParaRPr lang="zh-CN" altLang="en-US" sz="1200" dirty="0" smtClean="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17770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首先介绍基于稀疏表示的分类方法和基于协同表示的分类方法</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L1</a:t>
                </a:r>
                <a:r>
                  <a:rPr lang="zh-CN" altLang="en-US" sz="1200" kern="1200" dirty="0" smtClean="0">
                    <a:solidFill>
                      <a:schemeClr val="tx1"/>
                    </a:solidFill>
                    <a:effectLst/>
                    <a:latin typeface="+mn-lt"/>
                    <a:ea typeface="+mn-ea"/>
                    <a:cs typeface="+mn-cs"/>
                  </a:rPr>
                  <a:t>范数约束正则化项，</a:t>
                </a:r>
                <a:r>
                  <a:rPr lang="zh-CN" altLang="en-US" sz="1200" i="0" smtClean="0">
                    <a:latin typeface="Cambria Math"/>
                  </a:rPr>
                  <a:t>𝛼</a:t>
                </a:r>
                <a:r>
                  <a:rPr lang="zh-CN" altLang="en-US" sz="1200" dirty="0" smtClean="0"/>
                  <a:t>用来平衡拟合度和稀疏度。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为了分析</a:t>
                </a:r>
                <a:r>
                  <a:rPr lang="en-US" altLang="zh-CN" sz="1200" kern="1200" dirty="0" smtClean="0">
                    <a:solidFill>
                      <a:schemeClr val="tx1"/>
                    </a:solidFill>
                    <a:effectLst/>
                    <a:latin typeface="+mn-lt"/>
                    <a:ea typeface="+mn-ea"/>
                    <a:cs typeface="+mn-cs"/>
                  </a:rPr>
                  <a:t>SRC</a:t>
                </a:r>
                <a:r>
                  <a:rPr lang="zh-CN" altLang="en-US" sz="1200" kern="1200" dirty="0" smtClean="0">
                    <a:solidFill>
                      <a:schemeClr val="tx1"/>
                    </a:solidFill>
                    <a:effectLst/>
                    <a:latin typeface="+mn-lt"/>
                    <a:ea typeface="+mn-ea"/>
                    <a:cs typeface="+mn-cs"/>
                  </a:rPr>
                  <a:t>算法，有学者提出了</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a:t>
                </a:r>
                <a:r>
                  <a:rPr lang="en-US" altLang="zh-CN" sz="1200" kern="1200" dirty="0" smtClean="0">
                    <a:solidFill>
                      <a:schemeClr val="tx1"/>
                    </a:solidFill>
                    <a:effectLst/>
                    <a:latin typeface="+mn-lt"/>
                    <a:ea typeface="+mn-ea"/>
                    <a:cs typeface="+mn-cs"/>
                  </a:rPr>
                  <a:t>CRC</a:t>
                </a:r>
                <a:r>
                  <a:rPr lang="zh-CN" altLang="en-US" sz="1200" kern="1200" dirty="0" smtClean="0">
                    <a:solidFill>
                      <a:schemeClr val="tx1"/>
                    </a:solidFill>
                    <a:effectLst/>
                    <a:latin typeface="+mn-lt"/>
                    <a:ea typeface="+mn-ea"/>
                    <a:cs typeface="+mn-cs"/>
                  </a:rPr>
                  <a:t>算法用</a:t>
                </a:r>
                <a:r>
                  <a:rPr lang="en-US" altLang="zh-CN" sz="1200" kern="1200" dirty="0" smtClean="0">
                    <a:solidFill>
                      <a:schemeClr val="tx1"/>
                    </a:solidFill>
                    <a:effectLst/>
                    <a:latin typeface="+mn-lt"/>
                    <a:ea typeface="+mn-ea"/>
                    <a:cs typeface="+mn-cs"/>
                  </a:rPr>
                  <a:t>L2</a:t>
                </a:r>
                <a:r>
                  <a:rPr lang="zh-CN" altLang="en-US" sz="1200" kern="1200" dirty="0" smtClean="0">
                    <a:solidFill>
                      <a:schemeClr val="tx1"/>
                    </a:solidFill>
                    <a:effectLst/>
                    <a:latin typeface="+mn-lt"/>
                    <a:ea typeface="+mn-ea"/>
                    <a:cs typeface="+mn-cs"/>
                  </a:rPr>
                  <a:t>范数</a:t>
                </a:r>
                <a:r>
                  <a:rPr lang="zh-CN" altLang="en-US" sz="1200" kern="1200" dirty="0" smtClean="0">
                    <a:solidFill>
                      <a:schemeClr val="tx1"/>
                    </a:solidFill>
                    <a:effectLst/>
                    <a:latin typeface="+mn-lt"/>
                    <a:ea typeface="+mn-ea"/>
                    <a:cs typeface="+mn-cs"/>
                  </a:rPr>
                  <a:t>约束正则化项，</a:t>
                </a:r>
                <a:r>
                  <a:rPr lang="zh-CN" altLang="en-US" sz="1200" i="0" smtClean="0">
                    <a:latin typeface="Cambria Math"/>
                  </a:rPr>
                  <a:t>𝛽</a:t>
                </a:r>
                <a:r>
                  <a:rPr lang="zh-CN" altLang="en-US" sz="1200" dirty="0" smtClean="0"/>
                  <a:t>用来控制拟合度和协同性。</a:t>
                </a:r>
                <a:r>
                  <a:rPr lang="en-US" altLang="zh-CN" sz="1200" dirty="0" smtClean="0"/>
                  <a:t>CRC</a:t>
                </a:r>
                <a:r>
                  <a:rPr lang="zh-CN" altLang="en-US" sz="1200" dirty="0" smtClean="0"/>
                  <a:t>算法被证明具有超越</a:t>
                </a:r>
                <a:r>
                  <a:rPr lang="en-US" altLang="zh-CN" sz="1200" dirty="0" smtClean="0"/>
                  <a:t>SRC</a:t>
                </a:r>
                <a:r>
                  <a:rPr lang="zh-CN" altLang="en-US" sz="1200" dirty="0" smtClean="0"/>
                  <a:t>算法的分类性能，并且更加简单快速。</a:t>
                </a:r>
                <a:endParaRPr lang="zh-CN" altLang="en-US" sz="1200" dirty="0" smtClean="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35691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98EA66-AD53-488C-BDF2-5962482A8696}" type="slidenum">
              <a:rPr lang="zh-CN" altLang="zh-CN"/>
              <a:pPr/>
              <a:t>‹#›</a:t>
            </a:fld>
            <a:endParaRPr lang="zh-CN" altLang="zh-CN"/>
          </a:p>
        </p:txBody>
      </p:sp>
    </p:spTree>
    <p:extLst>
      <p:ext uri="{BB962C8B-B14F-4D97-AF65-F5344CB8AC3E}">
        <p14:creationId xmlns:p14="http://schemas.microsoft.com/office/powerpoint/2010/main" val="814423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41.png"/><Relationship Id="rId5" Type="http://schemas.openxmlformats.org/officeDocument/2006/relationships/image" Target="../media/image23.png"/><Relationship Id="rId10"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039828"/>
            <a:ext cx="12192000" cy="67235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355" y="1701193"/>
            <a:ext cx="12192000" cy="13734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工作汇报</a:t>
            </a:r>
            <a:endParaRPr lang="zh-CN" altLang="en-US" sz="6000"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55" y="1092934"/>
            <a:ext cx="3180638" cy="3180638"/>
          </a:xfrm>
          <a:prstGeom prst="rect">
            <a:avLst/>
          </a:prstGeom>
          <a:effectLst>
            <a:outerShdw blurRad="63500" dist="38100" dir="2700000" algn="tl" rotWithShape="0">
              <a:prstClr val="black">
                <a:alpha val="40000"/>
              </a:prstClr>
            </a:outerShdw>
          </a:effectLst>
        </p:spPr>
      </p:pic>
      <p:sp>
        <p:nvSpPr>
          <p:cNvPr id="12" name="文本框 11"/>
          <p:cNvSpPr txBox="1"/>
          <p:nvPr/>
        </p:nvSpPr>
        <p:spPr>
          <a:xfrm>
            <a:off x="5515113" y="4326949"/>
            <a:ext cx="2141977" cy="646331"/>
          </a:xfrm>
          <a:prstGeom prst="rect">
            <a:avLst/>
          </a:prstGeom>
          <a:noFill/>
        </p:spPr>
        <p:txBody>
          <a:bodyPr wrap="square" rtlCol="0">
            <a:spAutoFit/>
          </a:bodyPr>
          <a:lstStyle/>
          <a:p>
            <a:r>
              <a:rPr lang="zh-CN" altLang="en-US" sz="3600" b="1" dirty="0" smtClean="0">
                <a:solidFill>
                  <a:srgbClr val="453D3A"/>
                </a:solidFill>
              </a:rPr>
              <a:t>孟洁</a:t>
            </a:r>
            <a:endParaRPr lang="zh-CN" altLang="en-US" sz="3600" b="1" dirty="0">
              <a:solidFill>
                <a:srgbClr val="453D3A"/>
              </a:solidFill>
            </a:endParaRPr>
          </a:p>
        </p:txBody>
      </p:sp>
      <p:sp>
        <p:nvSpPr>
          <p:cNvPr id="15" name="矩形 14"/>
          <p:cNvSpPr/>
          <p:nvPr/>
        </p:nvSpPr>
        <p:spPr>
          <a:xfrm>
            <a:off x="11047384" y="961140"/>
            <a:ext cx="449290" cy="4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823226" y="736982"/>
            <a:ext cx="349448" cy="3494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0201276" y="1779987"/>
            <a:ext cx="1295398" cy="1141183"/>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TextBox 1"/>
          <p:cNvSpPr txBox="1"/>
          <p:nvPr/>
        </p:nvSpPr>
        <p:spPr>
          <a:xfrm>
            <a:off x="5220982" y="5341822"/>
            <a:ext cx="3181611" cy="646331"/>
          </a:xfrm>
          <a:prstGeom prst="rect">
            <a:avLst/>
          </a:prstGeom>
          <a:noFill/>
        </p:spPr>
        <p:txBody>
          <a:bodyPr wrap="square" rtlCol="0">
            <a:spAutoFit/>
          </a:bodyPr>
          <a:lstStyle/>
          <a:p>
            <a:r>
              <a:rPr lang="en-US" altLang="zh-CN" sz="3600" dirty="0" smtClean="0">
                <a:latin typeface="+mn-ea"/>
              </a:rPr>
              <a:t>S16050647</a:t>
            </a:r>
            <a:endParaRPr lang="zh-CN" altLang="en-US" sz="3600" dirty="0">
              <a:latin typeface="+mn-ea"/>
            </a:endParaRPr>
          </a:p>
        </p:txBody>
      </p:sp>
    </p:spTree>
    <p:extLst>
      <p:ext uri="{BB962C8B-B14F-4D97-AF65-F5344CB8AC3E}">
        <p14:creationId xmlns:p14="http://schemas.microsoft.com/office/powerpoint/2010/main" val="1718174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11314706" cy="584775"/>
          </a:xfrm>
          <a:prstGeom prst="rect">
            <a:avLst/>
          </a:prstGeom>
          <a:noFill/>
        </p:spPr>
        <p:txBody>
          <a:bodyPr wrap="square" rtlCol="0">
            <a:spAutoFit/>
          </a:bodyPr>
          <a:lstStyle/>
          <a:p>
            <a:r>
              <a:rPr lang="en-US" altLang="zh-CN" sz="3200" b="1" dirty="0" smtClean="0">
                <a:latin typeface="微软雅黑" panose="020B0503020204020204" pitchFamily="34" charset="-122"/>
              </a:rPr>
              <a:t>SRC</a:t>
            </a:r>
            <a:r>
              <a:rPr lang="zh-CN" altLang="en-US" sz="3200" b="1" dirty="0" smtClean="0">
                <a:latin typeface="微软雅黑" panose="020B0503020204020204" pitchFamily="34" charset="-122"/>
              </a:rPr>
              <a:t>算法与</a:t>
            </a:r>
            <a:r>
              <a:rPr lang="en-US" altLang="zh-CN" sz="3200" b="1" dirty="0" smtClean="0">
                <a:latin typeface="微软雅黑" panose="020B0503020204020204" pitchFamily="34" charset="-122"/>
              </a:rPr>
              <a:t>CRC</a:t>
            </a:r>
            <a:r>
              <a:rPr lang="zh-CN" altLang="en-US" sz="3200" b="1" dirty="0">
                <a:latin typeface="微软雅黑" panose="020B0503020204020204" pitchFamily="34" charset="-122"/>
              </a:rPr>
              <a:t>算法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128" name="矩形 127"/>
          <p:cNvSpPr/>
          <p:nvPr/>
        </p:nvSpPr>
        <p:spPr>
          <a:xfrm>
            <a:off x="695323" y="982544"/>
            <a:ext cx="10801350" cy="461665"/>
          </a:xfrm>
          <a:prstGeom prst="rect">
            <a:avLst/>
          </a:prstGeom>
          <a:solidFill>
            <a:schemeClr val="accent1"/>
          </a:solidFill>
        </p:spPr>
        <p:txBody>
          <a:bodyPr wrap="square">
            <a:spAutoFit/>
          </a:bodyPr>
          <a:lstStyle/>
          <a:p>
            <a:r>
              <a:rPr lang="en-US" altLang="zh-CN" sz="2400" b="1" dirty="0">
                <a:solidFill>
                  <a:schemeClr val="bg1"/>
                </a:solidFill>
              </a:rPr>
              <a:t>SRC(Sparse representation based classification </a:t>
            </a:r>
            <a:r>
              <a:rPr lang="en-US" altLang="zh-CN" sz="2400" b="1" dirty="0" smtClean="0">
                <a:solidFill>
                  <a:schemeClr val="bg1"/>
                </a:solidFill>
              </a:rPr>
              <a:t>)</a:t>
            </a:r>
            <a:r>
              <a:rPr lang="en-US" altLang="zh-CN" sz="2400" b="1" baseline="30000" dirty="0" smtClean="0">
                <a:solidFill>
                  <a:schemeClr val="bg1"/>
                </a:solidFill>
              </a:rPr>
              <a:t>[1]</a:t>
            </a:r>
          </a:p>
        </p:txBody>
      </p:sp>
      <p:sp>
        <p:nvSpPr>
          <p:cNvPr id="129" name="矩形 128"/>
          <p:cNvSpPr/>
          <p:nvPr/>
        </p:nvSpPr>
        <p:spPr>
          <a:xfrm>
            <a:off x="695323" y="2831355"/>
            <a:ext cx="10801350" cy="461665"/>
          </a:xfrm>
          <a:prstGeom prst="rect">
            <a:avLst/>
          </a:prstGeom>
          <a:solidFill>
            <a:schemeClr val="accent1"/>
          </a:solidFill>
        </p:spPr>
        <p:txBody>
          <a:bodyPr wrap="square">
            <a:spAutoFit/>
          </a:bodyPr>
          <a:lstStyle/>
          <a:p>
            <a:r>
              <a:rPr lang="en-US" altLang="zh-CN" sz="2400" b="1" dirty="0" smtClean="0">
                <a:solidFill>
                  <a:schemeClr val="bg1"/>
                </a:solidFill>
              </a:rPr>
              <a:t>CRC(Collaborative </a:t>
            </a:r>
            <a:r>
              <a:rPr lang="en-US" altLang="zh-CN" sz="2400" b="1" dirty="0">
                <a:solidFill>
                  <a:schemeClr val="bg1"/>
                </a:solidFill>
              </a:rPr>
              <a:t>representation based classification</a:t>
            </a:r>
            <a:r>
              <a:rPr lang="en-US" altLang="zh-CN" sz="2400" b="1" dirty="0" smtClean="0">
                <a:solidFill>
                  <a:schemeClr val="bg1"/>
                </a:solidFill>
              </a:rPr>
              <a:t>)</a:t>
            </a:r>
            <a:r>
              <a:rPr lang="en-US" altLang="zh-CN" sz="2400" b="1" baseline="30000" dirty="0" smtClean="0">
                <a:solidFill>
                  <a:schemeClr val="bg1"/>
                </a:solidFill>
              </a:rPr>
              <a:t>[2]</a:t>
            </a:r>
          </a:p>
        </p:txBody>
      </p:sp>
      <p:graphicFrame>
        <p:nvGraphicFramePr>
          <p:cNvPr id="133" name="对象 132"/>
          <p:cNvGraphicFramePr>
            <a:graphicFrameLocks noChangeAspect="1"/>
          </p:cNvGraphicFramePr>
          <p:nvPr>
            <p:extLst/>
          </p:nvPr>
        </p:nvGraphicFramePr>
        <p:xfrm>
          <a:off x="3136349" y="1690853"/>
          <a:ext cx="5891564" cy="977274"/>
        </p:xfrm>
        <a:graphic>
          <a:graphicData uri="http://schemas.openxmlformats.org/presentationml/2006/ole">
            <mc:AlternateContent xmlns:mc="http://schemas.openxmlformats.org/markup-compatibility/2006">
              <mc:Choice xmlns:v="urn:schemas-microsoft-com:vml" Requires="v">
                <p:oleObj spid="_x0000_s26712" name="Equation" r:id="rId4" imgW="2006280" imgH="330120" progId="Equation.DSMT4">
                  <p:embed/>
                </p:oleObj>
              </mc:Choice>
              <mc:Fallback>
                <p:oleObj name="Equation" r:id="rId4" imgW="2006280" imgH="330120" progId="Equation.DSMT4">
                  <p:embed/>
                  <p:pic>
                    <p:nvPicPr>
                      <p:cNvPr id="133" name="对象 132"/>
                      <p:cNvPicPr>
                        <a:picLocks noChangeAspect="1" noChangeArrowheads="1"/>
                      </p:cNvPicPr>
                      <p:nvPr/>
                    </p:nvPicPr>
                    <p:blipFill>
                      <a:blip r:embed="rId5"/>
                      <a:srcRect/>
                      <a:stretch>
                        <a:fillRect/>
                      </a:stretch>
                    </p:blipFill>
                    <p:spPr bwMode="auto">
                      <a:xfrm>
                        <a:off x="3136349" y="1690853"/>
                        <a:ext cx="5891564" cy="977274"/>
                      </a:xfrm>
                      <a:prstGeom prst="rect">
                        <a:avLst/>
                      </a:prstGeom>
                      <a:noFill/>
                    </p:spPr>
                  </p:pic>
                </p:oleObj>
              </mc:Fallback>
            </mc:AlternateContent>
          </a:graphicData>
        </a:graphic>
      </p:graphicFrame>
      <p:graphicFrame>
        <p:nvGraphicFramePr>
          <p:cNvPr id="134" name="对象 133"/>
          <p:cNvGraphicFramePr>
            <a:graphicFrameLocks noChangeAspect="1"/>
          </p:cNvGraphicFramePr>
          <p:nvPr>
            <p:extLst/>
          </p:nvPr>
        </p:nvGraphicFramePr>
        <p:xfrm>
          <a:off x="3195638" y="3573830"/>
          <a:ext cx="5994400" cy="1023937"/>
        </p:xfrm>
        <a:graphic>
          <a:graphicData uri="http://schemas.openxmlformats.org/presentationml/2006/ole">
            <mc:AlternateContent xmlns:mc="http://schemas.openxmlformats.org/markup-compatibility/2006">
              <mc:Choice xmlns:v="urn:schemas-microsoft-com:vml" Requires="v">
                <p:oleObj spid="_x0000_s26713" name="Equation" r:id="rId6" imgW="1942920" imgH="330120" progId="Equation.DSMT4">
                  <p:embed/>
                </p:oleObj>
              </mc:Choice>
              <mc:Fallback>
                <p:oleObj name="Equation" r:id="rId6" imgW="1942920" imgH="330120" progId="Equation.DSMT4">
                  <p:embed/>
                  <p:pic>
                    <p:nvPicPr>
                      <p:cNvPr id="134" name="对象 133"/>
                      <p:cNvPicPr>
                        <a:picLocks noChangeAspect="1" noChangeArrowheads="1"/>
                      </p:cNvPicPr>
                      <p:nvPr/>
                    </p:nvPicPr>
                    <p:blipFill>
                      <a:blip r:embed="rId7"/>
                      <a:srcRect/>
                      <a:stretch>
                        <a:fillRect/>
                      </a:stretch>
                    </p:blipFill>
                    <p:spPr bwMode="auto">
                      <a:xfrm>
                        <a:off x="3195638" y="3573830"/>
                        <a:ext cx="5994400" cy="1023937"/>
                      </a:xfrm>
                      <a:prstGeom prst="rect">
                        <a:avLst/>
                      </a:prstGeom>
                      <a:noFill/>
                    </p:spPr>
                  </p:pic>
                </p:oleObj>
              </mc:Fallback>
            </mc:AlternateContent>
          </a:graphicData>
        </a:graphic>
      </p:graphicFrame>
      <p:sp>
        <p:nvSpPr>
          <p:cNvPr id="15" name="TextBox 14"/>
          <p:cNvSpPr txBox="1"/>
          <p:nvPr/>
        </p:nvSpPr>
        <p:spPr>
          <a:xfrm>
            <a:off x="78907" y="5878669"/>
            <a:ext cx="11740052" cy="461665"/>
          </a:xfrm>
          <a:prstGeom prst="rect">
            <a:avLst/>
          </a:prstGeom>
          <a:noFill/>
          <a:ln w="19050">
            <a:solidFill>
              <a:srgbClr val="C00000"/>
            </a:solidFill>
          </a:ln>
        </p:spPr>
        <p:txBody>
          <a:bodyPr wrap="square" rtlCol="0">
            <a:spAutoFit/>
          </a:bodyPr>
          <a:lstStyle/>
          <a:p>
            <a:r>
              <a:rPr lang="en-US" altLang="zh-CN" sz="1200" b="1" dirty="0" smtClean="0">
                <a:solidFill>
                  <a:srgbClr val="0053A3"/>
                </a:solidFill>
                <a:latin typeface="Times New Roman" panose="02020603050405020304" pitchFamily="18" charset="0"/>
                <a:cs typeface="Times New Roman" panose="02020603050405020304" pitchFamily="18" charset="0"/>
              </a:rPr>
              <a:t>[</a:t>
            </a:r>
            <a:r>
              <a:rPr lang="en-US" altLang="zh-CN" sz="1200" b="1" dirty="0">
                <a:solidFill>
                  <a:srgbClr val="0053A3"/>
                </a:solidFill>
                <a:latin typeface="Times New Roman" panose="02020603050405020304" pitchFamily="18" charset="0"/>
                <a:cs typeface="Times New Roman" panose="02020603050405020304" pitchFamily="18" charset="0"/>
              </a:rPr>
              <a:t>1</a:t>
            </a:r>
            <a:r>
              <a:rPr lang="en-US" altLang="zh-CN" sz="1200" b="1" dirty="0" smtClean="0">
                <a:solidFill>
                  <a:srgbClr val="0053A3"/>
                </a:solidFill>
                <a:latin typeface="Times New Roman" panose="02020603050405020304" pitchFamily="18" charset="0"/>
                <a:cs typeface="Times New Roman" panose="02020603050405020304" pitchFamily="18" charset="0"/>
              </a:rPr>
              <a:t>]Wright </a:t>
            </a:r>
            <a:r>
              <a:rPr lang="en-US" altLang="zh-CN" sz="1200" b="1" dirty="0">
                <a:solidFill>
                  <a:srgbClr val="0053A3"/>
                </a:solidFill>
                <a:latin typeface="Times New Roman" panose="02020603050405020304" pitchFamily="18" charset="0"/>
                <a:cs typeface="Times New Roman" panose="02020603050405020304" pitchFamily="18" charset="0"/>
              </a:rPr>
              <a:t>J, Yang AY, Ganesh A, </a:t>
            </a:r>
            <a:r>
              <a:rPr lang="en-US" altLang="zh-CN" sz="1200" b="1" dirty="0" err="1">
                <a:solidFill>
                  <a:srgbClr val="0053A3"/>
                </a:solidFill>
                <a:latin typeface="Times New Roman" panose="02020603050405020304" pitchFamily="18" charset="0"/>
                <a:cs typeface="Times New Roman" panose="02020603050405020304" pitchFamily="18" charset="0"/>
              </a:rPr>
              <a:t>Sastry</a:t>
            </a:r>
            <a:r>
              <a:rPr lang="en-US" altLang="zh-CN" sz="1200" b="1" dirty="0">
                <a:solidFill>
                  <a:srgbClr val="0053A3"/>
                </a:solidFill>
                <a:latin typeface="Times New Roman" panose="02020603050405020304" pitchFamily="18" charset="0"/>
                <a:cs typeface="Times New Roman" panose="02020603050405020304" pitchFamily="18" charset="0"/>
              </a:rPr>
              <a:t> S, Ma Y (2009) Robust face recognition via sparse </a:t>
            </a:r>
            <a:r>
              <a:rPr lang="en-US" altLang="zh-CN" sz="1200" b="1" dirty="0" smtClean="0">
                <a:solidFill>
                  <a:srgbClr val="0053A3"/>
                </a:solidFill>
                <a:latin typeface="Times New Roman" panose="02020603050405020304" pitchFamily="18" charset="0"/>
                <a:cs typeface="Times New Roman" panose="02020603050405020304" pitchFamily="18" charset="0"/>
              </a:rPr>
              <a:t>representation. IEEE </a:t>
            </a:r>
            <a:r>
              <a:rPr lang="en-US" altLang="zh-CN" sz="1200" b="1" dirty="0">
                <a:solidFill>
                  <a:srgbClr val="0053A3"/>
                </a:solidFill>
                <a:latin typeface="Times New Roman" panose="02020603050405020304" pitchFamily="18" charset="0"/>
                <a:cs typeface="Times New Roman" panose="02020603050405020304" pitchFamily="18" charset="0"/>
              </a:rPr>
              <a:t>Trans Pattern Anal Mach </a:t>
            </a:r>
            <a:r>
              <a:rPr lang="en-US" altLang="zh-CN" sz="1200" b="1" dirty="0" smtClean="0">
                <a:solidFill>
                  <a:srgbClr val="0053A3"/>
                </a:solidFill>
                <a:latin typeface="Times New Roman" panose="02020603050405020304" pitchFamily="18" charset="0"/>
                <a:cs typeface="Times New Roman" panose="02020603050405020304" pitchFamily="18" charset="0"/>
              </a:rPr>
              <a:t>Intel 31(2</a:t>
            </a:r>
            <a:r>
              <a:rPr lang="en-US" altLang="zh-CN" sz="1200" b="1" dirty="0">
                <a:solidFill>
                  <a:srgbClr val="0053A3"/>
                </a:solidFill>
                <a:latin typeface="Times New Roman" panose="02020603050405020304" pitchFamily="18" charset="0"/>
                <a:cs typeface="Times New Roman" panose="02020603050405020304" pitchFamily="18" charset="0"/>
              </a:rPr>
              <a:t>):210–227</a:t>
            </a:r>
          </a:p>
          <a:p>
            <a:r>
              <a:rPr lang="en-US" altLang="zh-CN" sz="1200" b="1" dirty="0" smtClean="0">
                <a:solidFill>
                  <a:srgbClr val="0053A3"/>
                </a:solidFill>
                <a:latin typeface="Times New Roman" panose="02020603050405020304" pitchFamily="18" charset="0"/>
                <a:cs typeface="Times New Roman" panose="02020603050405020304" pitchFamily="18" charset="0"/>
              </a:rPr>
              <a:t>[2] </a:t>
            </a:r>
            <a:r>
              <a:rPr lang="en-US" altLang="zh-CN" sz="1200" b="1" dirty="0">
                <a:solidFill>
                  <a:srgbClr val="0053A3"/>
                </a:solidFill>
                <a:latin typeface="Times New Roman" panose="02020603050405020304" pitchFamily="18" charset="0"/>
                <a:cs typeface="Times New Roman" panose="02020603050405020304" pitchFamily="18" charset="0"/>
              </a:rPr>
              <a:t>Zhang D, Yang M, Feng X (2011) Sparse representation or collaborative representation: which </a:t>
            </a:r>
            <a:r>
              <a:rPr lang="en-US" altLang="zh-CN" sz="1200" b="1" dirty="0" smtClean="0">
                <a:solidFill>
                  <a:srgbClr val="0053A3"/>
                </a:solidFill>
                <a:latin typeface="Times New Roman" panose="02020603050405020304" pitchFamily="18" charset="0"/>
                <a:cs typeface="Times New Roman" panose="02020603050405020304" pitchFamily="18" charset="0"/>
              </a:rPr>
              <a:t>helps face </a:t>
            </a:r>
            <a:r>
              <a:rPr lang="en-US" altLang="zh-CN" sz="1200" b="1" dirty="0">
                <a:solidFill>
                  <a:srgbClr val="0053A3"/>
                </a:solidFill>
                <a:latin typeface="Times New Roman" panose="02020603050405020304" pitchFamily="18" charset="0"/>
                <a:cs typeface="Times New Roman" panose="02020603050405020304" pitchFamily="18" charset="0"/>
              </a:rPr>
              <a:t>recognition? In: Proceedings of the 13th ICCV, pp 471–478</a:t>
            </a:r>
            <a:endParaRPr lang="en-US" altLang="zh-CN" sz="1200" b="1" dirty="0" smtClean="0">
              <a:solidFill>
                <a:srgbClr val="0053A3"/>
              </a:solidFill>
              <a:latin typeface="Times New Roman" panose="02020603050405020304" pitchFamily="18" charset="0"/>
              <a:cs typeface="Times New Roman" panose="02020603050405020304" pitchFamily="18" charset="0"/>
            </a:endParaRPr>
          </a:p>
        </p:txBody>
      </p:sp>
      <p:sp>
        <p:nvSpPr>
          <p:cNvPr id="16" name="矩形 15"/>
          <p:cNvSpPr/>
          <p:nvPr/>
        </p:nvSpPr>
        <p:spPr>
          <a:xfrm>
            <a:off x="695323" y="4827956"/>
            <a:ext cx="10801350" cy="830997"/>
          </a:xfrm>
          <a:prstGeom prst="rect">
            <a:avLst/>
          </a:prstGeom>
          <a:solidFill>
            <a:schemeClr val="accent1"/>
          </a:solidFill>
        </p:spPr>
        <p:txBody>
          <a:bodyPr wrap="square">
            <a:spAutoFit/>
          </a:bodyPr>
          <a:lstStyle/>
          <a:p>
            <a:pPr algn="just"/>
            <a:r>
              <a:rPr lang="en-US" altLang="zh-CN" sz="2400" dirty="0" smtClean="0">
                <a:solidFill>
                  <a:schemeClr val="bg1"/>
                </a:solidFill>
                <a:latin typeface="+mn-ea"/>
              </a:rPr>
              <a:t>SRC</a:t>
            </a:r>
            <a:r>
              <a:rPr lang="zh-CN" altLang="zh-CN" sz="2400" dirty="0">
                <a:solidFill>
                  <a:schemeClr val="bg1"/>
                </a:solidFill>
                <a:latin typeface="+mn-ea"/>
              </a:rPr>
              <a:t>和</a:t>
            </a:r>
            <a:r>
              <a:rPr lang="en-US" altLang="zh-CN" sz="2400" dirty="0" smtClean="0">
                <a:solidFill>
                  <a:schemeClr val="bg1"/>
                </a:solidFill>
                <a:latin typeface="+mn-ea"/>
              </a:rPr>
              <a:t>CRC</a:t>
            </a:r>
            <a:r>
              <a:rPr lang="zh-CN" altLang="en-US" sz="2400" dirty="0" smtClean="0">
                <a:solidFill>
                  <a:schemeClr val="bg1"/>
                </a:solidFill>
                <a:latin typeface="+mn-ea"/>
              </a:rPr>
              <a:t>都直接</a:t>
            </a:r>
            <a:r>
              <a:rPr lang="zh-CN" altLang="en-US" sz="2400" dirty="0">
                <a:solidFill>
                  <a:schemeClr val="bg1"/>
                </a:solidFill>
                <a:latin typeface="+mn-ea"/>
              </a:rPr>
              <a:t>把相应类中的</a:t>
            </a:r>
            <a:r>
              <a:rPr lang="zh-CN" altLang="en-US" sz="2400" b="1" dirty="0">
                <a:solidFill>
                  <a:srgbClr val="FFFF00"/>
                </a:solidFill>
                <a:latin typeface="+mn-ea"/>
              </a:rPr>
              <a:t>训练样本当作该类的</a:t>
            </a:r>
            <a:r>
              <a:rPr lang="zh-CN" altLang="en-US" sz="2400" b="1" dirty="0" smtClean="0">
                <a:solidFill>
                  <a:srgbClr val="FFFF00"/>
                </a:solidFill>
                <a:latin typeface="+mn-ea"/>
              </a:rPr>
              <a:t>词典</a:t>
            </a:r>
            <a:r>
              <a:rPr lang="zh-CN" altLang="en-US" sz="2400" dirty="0" smtClean="0">
                <a:solidFill>
                  <a:schemeClr val="bg1"/>
                </a:solidFill>
                <a:latin typeface="+mn-ea"/>
              </a:rPr>
              <a:t>，</a:t>
            </a:r>
            <a:r>
              <a:rPr lang="zh-CN" altLang="zh-CN" sz="2400" dirty="0" smtClean="0">
                <a:solidFill>
                  <a:schemeClr val="bg1"/>
                </a:solidFill>
                <a:latin typeface="+mn-ea"/>
              </a:rPr>
              <a:t>这种假设在实际的视觉识别中并</a:t>
            </a:r>
            <a:r>
              <a:rPr lang="zh-CN" altLang="zh-CN" sz="2400" b="1" dirty="0" smtClean="0">
                <a:solidFill>
                  <a:srgbClr val="FFFF00"/>
                </a:solidFill>
                <a:latin typeface="+mn-ea"/>
              </a:rPr>
              <a:t>不合理</a:t>
            </a:r>
            <a:r>
              <a:rPr lang="zh-CN" altLang="zh-CN" sz="2400" dirty="0" smtClean="0">
                <a:solidFill>
                  <a:schemeClr val="bg1"/>
                </a:solidFill>
                <a:latin typeface="+mn-ea"/>
              </a:rPr>
              <a:t>，</a:t>
            </a:r>
            <a:r>
              <a:rPr lang="zh-CN" altLang="zh-CN" sz="2400" dirty="0">
                <a:solidFill>
                  <a:schemeClr val="bg1"/>
                </a:solidFill>
                <a:latin typeface="+mn-ea"/>
              </a:rPr>
              <a:t>往往导致</a:t>
            </a:r>
            <a:r>
              <a:rPr lang="zh-CN" altLang="zh-CN" sz="2400" b="1" dirty="0">
                <a:solidFill>
                  <a:srgbClr val="FFFF00"/>
                </a:solidFill>
                <a:latin typeface="+mn-ea"/>
              </a:rPr>
              <a:t>高的残留误差和</a:t>
            </a:r>
            <a:r>
              <a:rPr lang="zh-CN" altLang="zh-CN" sz="2400" b="1" dirty="0" smtClean="0">
                <a:solidFill>
                  <a:srgbClr val="FFFF00"/>
                </a:solidFill>
                <a:latin typeface="+mn-ea"/>
              </a:rPr>
              <a:t>不稳定性</a:t>
            </a:r>
            <a:r>
              <a:rPr lang="zh-CN" altLang="en-US" sz="2400" dirty="0" smtClean="0">
                <a:solidFill>
                  <a:schemeClr val="bg1"/>
                </a:solidFill>
                <a:latin typeface="+mn-ea"/>
              </a:rPr>
              <a:t>。</a:t>
            </a:r>
            <a:endParaRPr lang="en-US" altLang="zh-CN" sz="2400" b="1" dirty="0">
              <a:solidFill>
                <a:schemeClr val="bg1"/>
              </a:solidFill>
              <a:latin typeface="+mn-ea"/>
            </a:endParaRPr>
          </a:p>
        </p:txBody>
      </p:sp>
    </p:spTree>
    <p:extLst>
      <p:ext uri="{BB962C8B-B14F-4D97-AF65-F5344CB8AC3E}">
        <p14:creationId xmlns:p14="http://schemas.microsoft.com/office/powerpoint/2010/main" val="341450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10" presetClass="entr" presetSubtype="0"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500"/>
                                        <p:tgtEl>
                                          <p:spTgt spid="13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5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wipe(left)">
                                      <p:cBhvr>
                                        <p:cTn id="19" dur="500"/>
                                        <p:tgtEl>
                                          <p:spTgt spid="129"/>
                                        </p:tgtEl>
                                      </p:cBhvr>
                                    </p:animEffect>
                                  </p:childTnLst>
                                </p:cTn>
                              </p:par>
                              <p:par>
                                <p:cTn id="20" presetID="10" presetClass="entr" presetSubtype="0" fill="hold" nodeType="with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fade">
                                      <p:cBhvr>
                                        <p:cTn id="26" dur="500"/>
                                        <p:tgtEl>
                                          <p:spTgt spid="1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5578208" y="1926631"/>
            <a:ext cx="899102" cy="899102"/>
            <a:chOff x="4887549" y="1124584"/>
            <a:chExt cx="2416902" cy="2416902"/>
          </a:xfrm>
        </p:grpSpPr>
        <p:sp>
          <p:nvSpPr>
            <p:cNvPr id="47" name="文本框 46"/>
            <p:cNvSpPr txBox="1"/>
            <p:nvPr/>
          </p:nvSpPr>
          <p:spPr>
            <a:xfrm>
              <a:off x="4887549" y="1178873"/>
              <a:ext cx="2416902" cy="2233827"/>
            </a:xfrm>
            <a:prstGeom prst="rect">
              <a:avLst/>
            </a:prstGeom>
            <a:noFill/>
            <a:ln>
              <a:noFill/>
            </a:ln>
          </p:spPr>
          <p:txBody>
            <a:bodyPr wrap="square"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rPr>
                <a:t>3</a:t>
              </a:r>
              <a:endParaRPr lang="en-US" altLang="zh-CN" sz="48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18"/>
          <p:cNvSpPr txBox="1"/>
          <p:nvPr/>
        </p:nvSpPr>
        <p:spPr>
          <a:xfrm>
            <a:off x="3862316" y="3846830"/>
            <a:ext cx="4776716" cy="1938992"/>
          </a:xfrm>
          <a:prstGeom prst="rect">
            <a:avLst/>
          </a:prstGeom>
          <a:noFill/>
        </p:spPr>
        <p:txBody>
          <a:bodyPr wrap="square" rtlCol="0">
            <a:spAutoFit/>
          </a:bodyPr>
          <a:lstStyle/>
          <a:p>
            <a:pPr algn="ctr"/>
            <a:r>
              <a:rPr lang="zh-CN" altLang="en-US" sz="4000" b="1" dirty="0" smtClean="0">
                <a:solidFill>
                  <a:schemeClr val="accent1"/>
                </a:solidFill>
                <a:latin typeface="微软雅黑" panose="020B0503020204020204" pitchFamily="34" charset="-122"/>
              </a:rPr>
              <a:t>基于</a:t>
            </a:r>
            <a:r>
              <a:rPr lang="zh-CN" altLang="en-US" sz="4000" b="1" dirty="0">
                <a:solidFill>
                  <a:schemeClr val="accent1"/>
                </a:solidFill>
                <a:latin typeface="微软雅黑" panose="020B0503020204020204" pitchFamily="34" charset="-122"/>
              </a:rPr>
              <a:t>核空间的叠加线性表示分类算法</a:t>
            </a:r>
          </a:p>
          <a:p>
            <a:pPr algn="ctr"/>
            <a:endParaRPr lang="zh-CN" altLang="en-US" sz="4000" b="1" dirty="0">
              <a:solidFill>
                <a:schemeClr val="accent1"/>
              </a:solidFill>
              <a:latin typeface="微软雅黑" panose="020B0503020204020204" pitchFamily="34" charset="-122"/>
            </a:endParaRPr>
          </a:p>
        </p:txBody>
      </p:sp>
      <p:sp>
        <p:nvSpPr>
          <p:cNvPr id="10" name="文本占位符 2"/>
          <p:cNvSpPr txBox="1">
            <a:spLocks/>
          </p:cNvSpPr>
          <p:nvPr/>
        </p:nvSpPr>
        <p:spPr>
          <a:xfrm>
            <a:off x="4986403" y="3317068"/>
            <a:ext cx="2151373" cy="496824"/>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smtClean="0">
                <a:ln>
                  <a:noFill/>
                </a:ln>
                <a:solidFill>
                  <a:schemeClr val="accent1"/>
                </a:solidFill>
                <a:effectLst/>
                <a:uLnTx/>
                <a:uFillTx/>
                <a:latin typeface="+mn-ea"/>
                <a:ea typeface="+mn-ea"/>
                <a:cs typeface="+mn-cs"/>
              </a:rPr>
              <a:t>PART  </a:t>
            </a:r>
            <a:r>
              <a:rPr lang="en-US" altLang="zh-CN" dirty="0" smtClean="0">
                <a:solidFill>
                  <a:schemeClr val="accent1"/>
                </a:solidFill>
                <a:latin typeface="+mn-ea"/>
                <a:ea typeface="+mn-ea"/>
              </a:rPr>
              <a:t>FOUR</a:t>
            </a:r>
            <a:endParaRPr kumimoji="0" lang="zh-CN" altLang="en-US" sz="2400" b="0" i="0" u="none" strike="noStrike" kern="1200" cap="none" spc="0" normalizeH="0" baseline="0" noProof="0" dirty="0">
              <a:ln>
                <a:noFill/>
              </a:ln>
              <a:solidFill>
                <a:schemeClr val="accent1"/>
              </a:solidFill>
              <a:effectLst/>
              <a:uLnTx/>
              <a:uFillTx/>
              <a:latin typeface="+mn-ea"/>
              <a:ea typeface="+mn-ea"/>
              <a:cs typeface="+mn-cs"/>
            </a:endParaRPr>
          </a:p>
        </p:txBody>
      </p:sp>
    </p:spTree>
    <p:extLst>
      <p:ext uri="{BB962C8B-B14F-4D97-AF65-F5344CB8AC3E}">
        <p14:creationId xmlns:p14="http://schemas.microsoft.com/office/powerpoint/2010/main" val="4077238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7152139" cy="584775"/>
          </a:xfrm>
          <a:prstGeom prst="rect">
            <a:avLst/>
          </a:prstGeom>
          <a:noFill/>
        </p:spPr>
        <p:txBody>
          <a:bodyPr wrap="square" rtlCol="0">
            <a:spAutoFit/>
          </a:bodyPr>
          <a:lstStyle/>
          <a:p>
            <a:r>
              <a:rPr lang="zh-CN" altLang="en-US" sz="3200" b="1" dirty="0" smtClean="0">
                <a:latin typeface="微软雅黑" panose="020B0503020204020204" pitchFamily="34" charset="-122"/>
              </a:rPr>
              <a:t>核方法</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
        <p:nvSpPr>
          <p:cNvPr id="16" name="矩形 15"/>
          <p:cNvSpPr/>
          <p:nvPr/>
        </p:nvSpPr>
        <p:spPr>
          <a:xfrm>
            <a:off x="695323" y="926774"/>
            <a:ext cx="10801349" cy="769441"/>
          </a:xfrm>
          <a:prstGeom prst="rect">
            <a:avLst/>
          </a:prstGeom>
          <a:solidFill>
            <a:schemeClr val="accent1"/>
          </a:solidFill>
        </p:spPr>
        <p:txBody>
          <a:bodyPr wrap="square">
            <a:spAutoFit/>
          </a:bodyPr>
          <a:lstStyle/>
          <a:p>
            <a:pPr algn="just"/>
            <a:r>
              <a:rPr lang="zh-CN" altLang="en-US" sz="2000" dirty="0">
                <a:solidFill>
                  <a:schemeClr val="bg1"/>
                </a:solidFill>
              </a:rPr>
              <a:t>核方法的主要思想是基于这样一个假设：“在低维空间中不能线性分割的点集，通过转化为高维空间中的点集时，很有可能变为线性可分的” ，例如下图</a:t>
            </a:r>
            <a:r>
              <a:rPr lang="zh-CN" altLang="en-US" sz="2400" dirty="0" smtClean="0">
                <a:solidFill>
                  <a:schemeClr val="bg1"/>
                </a:solidFill>
              </a:rPr>
              <a:t>。</a:t>
            </a:r>
            <a:endParaRPr lang="en-US" altLang="zh-CN" sz="2400" dirty="0">
              <a:solidFill>
                <a:schemeClr val="bg1"/>
              </a:solidFill>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268837" y="1757771"/>
            <a:ext cx="3658004" cy="3498294"/>
          </a:xfrm>
          <a:prstGeom prst="rect">
            <a:avLst/>
          </a:prstGeom>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6095995" y="1757771"/>
            <a:ext cx="5204349" cy="3239430"/>
          </a:xfrm>
          <a:prstGeom prst="rect">
            <a:avLst/>
          </a:prstGeom>
        </p:spPr>
      </p:pic>
      <p:sp>
        <p:nvSpPr>
          <p:cNvPr id="2" name="TextBox 1"/>
          <p:cNvSpPr txBox="1"/>
          <p:nvPr/>
        </p:nvSpPr>
        <p:spPr>
          <a:xfrm>
            <a:off x="1735927" y="5071399"/>
            <a:ext cx="1338828" cy="369332"/>
          </a:xfrm>
          <a:prstGeom prst="rect">
            <a:avLst/>
          </a:prstGeom>
          <a:noFill/>
        </p:spPr>
        <p:txBody>
          <a:bodyPr wrap="none" rtlCol="0">
            <a:spAutoFit/>
          </a:bodyPr>
          <a:lstStyle/>
          <a:p>
            <a:r>
              <a:rPr lang="zh-CN" altLang="en-US" b="1" dirty="0" smtClean="0">
                <a:solidFill>
                  <a:srgbClr val="0053A3"/>
                </a:solidFill>
              </a:rPr>
              <a:t>线性不可分</a:t>
            </a:r>
            <a:endParaRPr lang="zh-CN" altLang="en-US" dirty="0">
              <a:solidFill>
                <a:srgbClr val="0053A3"/>
              </a:solidFill>
            </a:endParaRPr>
          </a:p>
        </p:txBody>
      </p:sp>
      <p:sp>
        <p:nvSpPr>
          <p:cNvPr id="12" name="TextBox 11"/>
          <p:cNvSpPr txBox="1"/>
          <p:nvPr/>
        </p:nvSpPr>
        <p:spPr>
          <a:xfrm>
            <a:off x="7336257" y="5071399"/>
            <a:ext cx="1107996" cy="369332"/>
          </a:xfrm>
          <a:prstGeom prst="rect">
            <a:avLst/>
          </a:prstGeom>
          <a:noFill/>
        </p:spPr>
        <p:txBody>
          <a:bodyPr wrap="none" rtlCol="0">
            <a:spAutoFit/>
          </a:bodyPr>
          <a:lstStyle/>
          <a:p>
            <a:r>
              <a:rPr lang="zh-CN" altLang="en-US" b="1" dirty="0" smtClean="0">
                <a:solidFill>
                  <a:srgbClr val="0053A3"/>
                </a:solidFill>
              </a:rPr>
              <a:t>线性可分</a:t>
            </a:r>
            <a:endParaRPr lang="zh-CN" altLang="en-US" dirty="0">
              <a:solidFill>
                <a:srgbClr val="0053A3"/>
              </a:solidFill>
            </a:endParaRPr>
          </a:p>
        </p:txBody>
      </p:sp>
      <p:grpSp>
        <p:nvGrpSpPr>
          <p:cNvPr id="5" name="组合 4"/>
          <p:cNvGrpSpPr/>
          <p:nvPr/>
        </p:nvGrpSpPr>
        <p:grpSpPr>
          <a:xfrm>
            <a:off x="695324" y="5536102"/>
            <a:ext cx="10801350" cy="784830"/>
            <a:chOff x="695321" y="5740820"/>
            <a:chExt cx="10801350" cy="784830"/>
          </a:xfrm>
        </p:grpSpPr>
        <p:sp>
          <p:nvSpPr>
            <p:cNvPr id="14" name="矩形 13"/>
            <p:cNvSpPr/>
            <p:nvPr/>
          </p:nvSpPr>
          <p:spPr>
            <a:xfrm>
              <a:off x="695322" y="5769112"/>
              <a:ext cx="10801349" cy="69992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5321" y="5740820"/>
              <a:ext cx="10801350" cy="784830"/>
            </a:xfrm>
            <a:prstGeom prst="rect">
              <a:avLst/>
            </a:prstGeom>
          </p:spPr>
          <p:txBody>
            <a:bodyPr wrap="square">
              <a:spAutoFit/>
            </a:bodyPr>
            <a:lstStyle/>
            <a:p>
              <a:pPr>
                <a:lnSpc>
                  <a:spcPct val="125000"/>
                </a:lnSpc>
              </a:pPr>
              <a:r>
                <a:rPr lang="zh-CN" altLang="zh-CN" dirty="0" smtClean="0"/>
                <a:t>如果把</a:t>
              </a:r>
              <a:r>
                <a:rPr lang="en-US" altLang="zh-CN" dirty="0" err="1" smtClean="0"/>
                <a:t>a,b</a:t>
              </a:r>
              <a:r>
                <a:rPr lang="zh-CN" altLang="zh-CN" dirty="0" smtClean="0"/>
                <a:t>看成</a:t>
              </a:r>
              <a:r>
                <a:rPr lang="zh-CN" altLang="zh-CN" dirty="0"/>
                <a:t>是两种不同的</a:t>
              </a:r>
              <a:r>
                <a:rPr lang="zh-CN" altLang="zh-CN" dirty="0" smtClean="0"/>
                <a:t>数据类型</a:t>
              </a:r>
              <a:r>
                <a:rPr lang="zh-CN" altLang="en-US" dirty="0" smtClean="0"/>
                <a:t>，</a:t>
              </a:r>
              <a:r>
                <a:rPr lang="zh-CN" altLang="zh-CN" dirty="0"/>
                <a:t>引入一</a:t>
              </a:r>
              <a:r>
                <a:rPr lang="zh-CN" altLang="zh-CN" dirty="0" smtClean="0"/>
                <a:t>个</a:t>
              </a:r>
              <a:r>
                <a:rPr lang="zh-CN" altLang="en-US" dirty="0"/>
                <a:t>一</a:t>
              </a:r>
              <a:r>
                <a:rPr lang="zh-CN" altLang="zh-CN" dirty="0" smtClean="0"/>
                <a:t>维到</a:t>
              </a:r>
              <a:r>
                <a:rPr lang="zh-CN" altLang="en-US" dirty="0" smtClean="0"/>
                <a:t>二</a:t>
              </a:r>
              <a:r>
                <a:rPr lang="zh-CN" altLang="zh-CN" dirty="0" smtClean="0"/>
                <a:t>维</a:t>
              </a:r>
              <a:r>
                <a:rPr lang="zh-CN" altLang="zh-CN" dirty="0"/>
                <a:t>的核函数映射</a:t>
              </a:r>
              <a:r>
                <a:rPr lang="zh-CN" altLang="en-US" dirty="0" smtClean="0"/>
                <a:t>，可以发现在</a:t>
              </a:r>
              <a:r>
                <a:rPr lang="zh-CN" altLang="en-US" dirty="0"/>
                <a:t>一</a:t>
              </a:r>
              <a:r>
                <a:rPr lang="zh-CN" altLang="zh-CN" dirty="0" smtClean="0"/>
                <a:t>维</a:t>
              </a:r>
              <a:r>
                <a:rPr lang="zh-CN" altLang="zh-CN" dirty="0"/>
                <a:t>空间中不能做到线性可分的特征，</a:t>
              </a:r>
              <a:r>
                <a:rPr lang="zh-CN" altLang="zh-CN" dirty="0" smtClean="0"/>
                <a:t>在</a:t>
              </a:r>
              <a:r>
                <a:rPr lang="zh-CN" altLang="en-US" dirty="0" smtClean="0"/>
                <a:t>二</a:t>
              </a:r>
              <a:r>
                <a:rPr lang="zh-CN" altLang="zh-CN" dirty="0" smtClean="0"/>
                <a:t>维</a:t>
              </a:r>
              <a:r>
                <a:rPr lang="zh-CN" altLang="zh-CN" dirty="0"/>
                <a:t>空间中实现了线性可</a:t>
              </a:r>
              <a:r>
                <a:rPr lang="zh-CN" altLang="zh-CN" dirty="0" smtClean="0"/>
                <a:t>分</a:t>
              </a:r>
              <a:r>
                <a:rPr lang="zh-CN" altLang="en-US" dirty="0" smtClean="0"/>
                <a:t>。</a:t>
              </a:r>
              <a:endParaRPr lang="zh-CN" altLang="en-US" dirty="0"/>
            </a:p>
          </p:txBody>
        </p:sp>
      </p:gr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6476" y="1833762"/>
            <a:ext cx="9019048" cy="3190476"/>
          </a:xfrm>
          <a:prstGeom prst="rect">
            <a:avLst/>
          </a:prstGeom>
        </p:spPr>
      </p:pic>
    </p:spTree>
    <p:extLst>
      <p:ext uri="{BB962C8B-B14F-4D97-AF65-F5344CB8AC3E}">
        <p14:creationId xmlns:p14="http://schemas.microsoft.com/office/powerpoint/2010/main" val="3157042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7152139" cy="584775"/>
          </a:xfrm>
          <a:prstGeom prst="rect">
            <a:avLst/>
          </a:prstGeom>
          <a:noFill/>
        </p:spPr>
        <p:txBody>
          <a:bodyPr wrap="square" rtlCol="0">
            <a:spAutoFit/>
          </a:bodyPr>
          <a:lstStyle/>
          <a:p>
            <a:r>
              <a:rPr lang="zh-CN" altLang="en-US" sz="3200" b="1" dirty="0" smtClean="0">
                <a:latin typeface="微软雅黑" panose="020B0503020204020204" pitchFamily="34" charset="-122"/>
              </a:rPr>
              <a:t>几种常用的核函数</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
        <p:nvSpPr>
          <p:cNvPr id="6" name="TextBox 5"/>
          <p:cNvSpPr txBox="1"/>
          <p:nvPr/>
        </p:nvSpPr>
        <p:spPr>
          <a:xfrm>
            <a:off x="695324" y="1083683"/>
            <a:ext cx="6656118" cy="461665"/>
          </a:xfrm>
          <a:prstGeom prst="rect">
            <a:avLst/>
          </a:prstGeom>
          <a:solidFill>
            <a:schemeClr val="bg2"/>
          </a:solidFill>
        </p:spPr>
        <p:txBody>
          <a:bodyPr wrap="square" rtlCol="0">
            <a:spAutoFit/>
          </a:bodyPr>
          <a:lstStyle/>
          <a:p>
            <a:r>
              <a:rPr lang="en-US" altLang="zh-CN" sz="2400" dirty="0" smtClean="0">
                <a:solidFill>
                  <a:schemeClr val="accent1"/>
                </a:solidFill>
              </a:rPr>
              <a:t>1.</a:t>
            </a:r>
            <a:r>
              <a:rPr lang="zh-CN" altLang="en-US" sz="2400" dirty="0" smtClean="0">
                <a:solidFill>
                  <a:schemeClr val="accent1"/>
                </a:solidFill>
              </a:rPr>
              <a:t>线性核函数</a:t>
            </a:r>
            <a:r>
              <a:rPr lang="zh-CN" altLang="zh-CN" sz="2400" dirty="0">
                <a:solidFill>
                  <a:schemeClr val="accent1"/>
                </a:solidFill>
              </a:rPr>
              <a:t>（</a:t>
            </a:r>
            <a:r>
              <a:rPr lang="en-US" altLang="zh-CN" sz="2400" dirty="0">
                <a:solidFill>
                  <a:srgbClr val="C00000"/>
                </a:solidFill>
              </a:rPr>
              <a:t>Linear</a:t>
            </a:r>
            <a:r>
              <a:rPr lang="en-US" altLang="zh-CN" sz="2400" dirty="0">
                <a:solidFill>
                  <a:schemeClr val="accent1"/>
                </a:solidFill>
              </a:rPr>
              <a:t> Kernel</a:t>
            </a:r>
            <a:r>
              <a:rPr lang="zh-CN" altLang="zh-CN" sz="2400" dirty="0">
                <a:solidFill>
                  <a:schemeClr val="accent1"/>
                </a:solidFill>
              </a:rPr>
              <a:t>）</a:t>
            </a:r>
            <a:endParaRPr lang="zh-CN" altLang="en-US" sz="2400" dirty="0">
              <a:solidFill>
                <a:schemeClr val="accent1"/>
              </a:solidFill>
            </a:endParaRPr>
          </a:p>
        </p:txBody>
      </p:sp>
      <mc:AlternateContent xmlns:mc="http://schemas.openxmlformats.org/markup-compatibility/2006" xmlns:a14="http://schemas.microsoft.com/office/drawing/2010/main">
        <mc:Choice Requires="a14">
          <p:sp>
            <p:nvSpPr>
              <p:cNvPr id="7" name="矩形 6"/>
              <p:cNvSpPr/>
              <p:nvPr/>
            </p:nvSpPr>
            <p:spPr>
              <a:xfrm>
                <a:off x="7710723" y="1078169"/>
                <a:ext cx="2645789"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𝜿</m:t>
                      </m:r>
                      <m:d>
                        <m:dPr>
                          <m:ctrlPr>
                            <a:rPr lang="zh-CN"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𝒚</m:t>
                          </m:r>
                        </m:e>
                      </m:d>
                      <m:r>
                        <a:rPr lang="en-US" altLang="zh-CN" sz="2400" b="1" i="1">
                          <a:latin typeface="Cambria Math"/>
                        </a:rPr>
                        <m:t>=</m:t>
                      </m:r>
                      <m:sSup>
                        <m:sSupPr>
                          <m:ctrlPr>
                            <a:rPr lang="zh-CN"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𝑻</m:t>
                          </m:r>
                        </m:sup>
                      </m:sSup>
                      <m:r>
                        <a:rPr lang="en-US" altLang="zh-CN" sz="2400" b="1" i="1">
                          <a:latin typeface="Cambria Math"/>
                        </a:rPr>
                        <m:t>𝒚</m:t>
                      </m:r>
                      <m:r>
                        <a:rPr lang="en-US" altLang="zh-CN" sz="2400" b="1" i="1">
                          <a:latin typeface="Cambria Math"/>
                        </a:rPr>
                        <m:t>+</m:t>
                      </m:r>
                      <m:r>
                        <a:rPr lang="en-US" altLang="zh-CN" sz="2400" b="1" i="1">
                          <a:latin typeface="Cambria Math"/>
                        </a:rPr>
                        <m:t>𝒄</m:t>
                      </m:r>
                    </m:oMath>
                  </m:oMathPara>
                </a14:m>
                <a:endParaRPr lang="zh-CN" altLang="en-US" sz="2400" b="1" dirty="0"/>
              </a:p>
            </p:txBody>
          </p:sp>
        </mc:Choice>
        <mc:Fallback xmlns="">
          <p:sp>
            <p:nvSpPr>
              <p:cNvPr id="7" name="矩形 6"/>
              <p:cNvSpPr>
                <a:spLocks noRot="1" noChangeAspect="1" noMove="1" noResize="1" noEditPoints="1" noAdjustHandles="1" noChangeArrowheads="1" noChangeShapeType="1" noTextEdit="1"/>
              </p:cNvSpPr>
              <p:nvPr/>
            </p:nvSpPr>
            <p:spPr>
              <a:xfrm>
                <a:off x="7710723" y="1078169"/>
                <a:ext cx="2645789" cy="468205"/>
              </a:xfrm>
              <a:prstGeom prst="rect">
                <a:avLst/>
              </a:prstGeom>
              <a:blipFill rotWithShape="1">
                <a:blip r:embed="rId3"/>
                <a:stretch>
                  <a:fillRect/>
                </a:stretch>
              </a:blipFill>
            </p:spPr>
            <p:txBody>
              <a:bodyPr/>
              <a:lstStyle/>
              <a:p>
                <a:r>
                  <a:rPr lang="zh-CN" altLang="en-US">
                    <a:noFill/>
                  </a:rPr>
                  <a:t> </a:t>
                </a:r>
              </a:p>
            </p:txBody>
          </p:sp>
        </mc:Fallback>
      </mc:AlternateContent>
      <p:sp>
        <p:nvSpPr>
          <p:cNvPr id="15" name="TextBox 14"/>
          <p:cNvSpPr txBox="1"/>
          <p:nvPr/>
        </p:nvSpPr>
        <p:spPr>
          <a:xfrm>
            <a:off x="695324" y="1790125"/>
            <a:ext cx="6656118" cy="461665"/>
          </a:xfrm>
          <a:prstGeom prst="rect">
            <a:avLst/>
          </a:prstGeom>
          <a:solidFill>
            <a:schemeClr val="bg2"/>
          </a:solidFill>
        </p:spPr>
        <p:txBody>
          <a:bodyPr wrap="none" rtlCol="0">
            <a:spAutoFit/>
          </a:bodyPr>
          <a:lstStyle/>
          <a:p>
            <a:pPr lvl="0"/>
            <a:r>
              <a:rPr lang="en-US" altLang="zh-CN" sz="2400" dirty="0">
                <a:solidFill>
                  <a:schemeClr val="accent1"/>
                </a:solidFill>
              </a:rPr>
              <a:t>2</a:t>
            </a:r>
            <a:r>
              <a:rPr lang="en-US" altLang="zh-CN" sz="2400" dirty="0" smtClean="0">
                <a:solidFill>
                  <a:schemeClr val="accent1"/>
                </a:solidFill>
              </a:rPr>
              <a:t>.</a:t>
            </a:r>
            <a:r>
              <a:rPr lang="zh-CN" altLang="zh-CN" sz="2400" dirty="0">
                <a:solidFill>
                  <a:schemeClr val="accent1"/>
                </a:solidFill>
              </a:rPr>
              <a:t>多项式核函数（</a:t>
            </a:r>
            <a:r>
              <a:rPr lang="en-US" altLang="zh-CN" sz="2400" dirty="0">
                <a:solidFill>
                  <a:schemeClr val="accent1"/>
                </a:solidFill>
              </a:rPr>
              <a:t>Polynomial Kernel</a:t>
            </a:r>
            <a:r>
              <a:rPr lang="zh-CN" altLang="zh-CN" sz="2400" dirty="0">
                <a:solidFill>
                  <a:schemeClr val="accent1"/>
                </a:solidFill>
              </a:rPr>
              <a:t>，</a:t>
            </a:r>
            <a:r>
              <a:rPr lang="en-US" altLang="zh-CN" sz="2400" dirty="0">
                <a:solidFill>
                  <a:srgbClr val="C00000"/>
                </a:solidFill>
              </a:rPr>
              <a:t>Poly</a:t>
            </a:r>
            <a:r>
              <a:rPr lang="zh-CN" altLang="zh-CN" sz="2400" dirty="0">
                <a:solidFill>
                  <a:schemeClr val="accent1"/>
                </a:solidFill>
              </a:rPr>
              <a:t>）</a:t>
            </a:r>
          </a:p>
        </p:txBody>
      </p:sp>
      <p:sp>
        <p:nvSpPr>
          <p:cNvPr id="17" name="TextBox 16"/>
          <p:cNvSpPr txBox="1"/>
          <p:nvPr/>
        </p:nvSpPr>
        <p:spPr>
          <a:xfrm>
            <a:off x="695323" y="3414229"/>
            <a:ext cx="10618671" cy="461665"/>
          </a:xfrm>
          <a:prstGeom prst="rect">
            <a:avLst/>
          </a:prstGeom>
          <a:solidFill>
            <a:schemeClr val="bg2"/>
          </a:solidFill>
        </p:spPr>
        <p:txBody>
          <a:bodyPr wrap="square" rtlCol="0">
            <a:spAutoFit/>
          </a:bodyPr>
          <a:lstStyle/>
          <a:p>
            <a:r>
              <a:rPr lang="en-US" altLang="zh-CN" sz="2400" dirty="0">
                <a:solidFill>
                  <a:schemeClr val="accent1"/>
                </a:solidFill>
              </a:rPr>
              <a:t>4</a:t>
            </a:r>
            <a:r>
              <a:rPr lang="en-US" altLang="zh-CN" sz="2400" dirty="0" smtClean="0">
                <a:solidFill>
                  <a:schemeClr val="accent1"/>
                </a:solidFill>
              </a:rPr>
              <a:t>.</a:t>
            </a:r>
            <a:r>
              <a:rPr lang="zh-CN" altLang="zh-CN" sz="2400" dirty="0">
                <a:solidFill>
                  <a:schemeClr val="accent1"/>
                </a:solidFill>
              </a:rPr>
              <a:t>高斯径向基核函数（</a:t>
            </a:r>
            <a:r>
              <a:rPr lang="en-US" altLang="zh-CN" sz="2400" dirty="0">
                <a:solidFill>
                  <a:schemeClr val="accent1"/>
                </a:solidFill>
              </a:rPr>
              <a:t>Gauss Radial Basis Function</a:t>
            </a:r>
            <a:r>
              <a:rPr lang="zh-CN" altLang="zh-CN" sz="2400" dirty="0">
                <a:solidFill>
                  <a:schemeClr val="accent1"/>
                </a:solidFill>
              </a:rPr>
              <a:t>，</a:t>
            </a:r>
            <a:r>
              <a:rPr lang="en-US" altLang="zh-CN" sz="2400" dirty="0">
                <a:solidFill>
                  <a:srgbClr val="C00000"/>
                </a:solidFill>
              </a:rPr>
              <a:t>GRBF</a:t>
            </a:r>
            <a:r>
              <a:rPr lang="zh-CN" altLang="zh-CN" sz="2400" dirty="0">
                <a:solidFill>
                  <a:schemeClr val="accent1"/>
                </a:solidFill>
              </a:rPr>
              <a:t>）</a:t>
            </a:r>
            <a:endParaRPr lang="zh-CN" altLang="en-US" sz="2400" dirty="0">
              <a:solidFill>
                <a:schemeClr val="accent1"/>
              </a:solidFill>
            </a:endParaRPr>
          </a:p>
        </p:txBody>
      </p:sp>
      <p:sp>
        <p:nvSpPr>
          <p:cNvPr id="18" name="TextBox 17"/>
          <p:cNvSpPr txBox="1"/>
          <p:nvPr/>
        </p:nvSpPr>
        <p:spPr>
          <a:xfrm>
            <a:off x="695323" y="4751718"/>
            <a:ext cx="10618671" cy="461665"/>
          </a:xfrm>
          <a:prstGeom prst="rect">
            <a:avLst/>
          </a:prstGeom>
          <a:solidFill>
            <a:schemeClr val="bg2"/>
          </a:solidFill>
        </p:spPr>
        <p:txBody>
          <a:bodyPr wrap="square" rtlCol="0">
            <a:spAutoFit/>
          </a:bodyPr>
          <a:lstStyle/>
          <a:p>
            <a:pPr lvl="0"/>
            <a:r>
              <a:rPr lang="en-US" altLang="zh-CN" sz="2400" dirty="0">
                <a:solidFill>
                  <a:schemeClr val="accent1"/>
                </a:solidFill>
              </a:rPr>
              <a:t>5</a:t>
            </a:r>
            <a:r>
              <a:rPr lang="en-US" altLang="zh-CN" sz="2400" dirty="0" smtClean="0">
                <a:solidFill>
                  <a:schemeClr val="accent1"/>
                </a:solidFill>
              </a:rPr>
              <a:t>.</a:t>
            </a:r>
            <a:r>
              <a:rPr lang="zh-CN" altLang="zh-CN" sz="2400" dirty="0">
                <a:solidFill>
                  <a:schemeClr val="accent1"/>
                </a:solidFill>
              </a:rPr>
              <a:t>直方图交叉核函数（</a:t>
            </a:r>
            <a:r>
              <a:rPr lang="en-US" altLang="zh-CN" sz="2400" dirty="0">
                <a:solidFill>
                  <a:schemeClr val="accent1"/>
                </a:solidFill>
              </a:rPr>
              <a:t>Histogram Intersection Kernel</a:t>
            </a:r>
            <a:r>
              <a:rPr lang="zh-CN" altLang="zh-CN" sz="2400" dirty="0">
                <a:solidFill>
                  <a:schemeClr val="accent1"/>
                </a:solidFill>
              </a:rPr>
              <a:t>，</a:t>
            </a:r>
            <a:r>
              <a:rPr lang="en-US" altLang="zh-CN" sz="2400" dirty="0">
                <a:solidFill>
                  <a:srgbClr val="C00000"/>
                </a:solidFill>
              </a:rPr>
              <a:t>HIK</a:t>
            </a:r>
            <a:r>
              <a:rPr lang="zh-CN" altLang="zh-CN" sz="2400" dirty="0" smtClean="0">
                <a:solidFill>
                  <a:schemeClr val="accent1"/>
                </a:solidFill>
              </a:rPr>
              <a:t>）</a:t>
            </a:r>
            <a:endParaRPr lang="zh-CN" altLang="zh-CN" sz="2400" dirty="0">
              <a:solidFill>
                <a:schemeClr val="accent1"/>
              </a:solidFill>
            </a:endParaRPr>
          </a:p>
        </p:txBody>
      </p:sp>
      <mc:AlternateContent xmlns:mc="http://schemas.openxmlformats.org/markup-compatibility/2006" xmlns:a14="http://schemas.microsoft.com/office/drawing/2010/main">
        <mc:Choice Requires="a14">
          <p:sp>
            <p:nvSpPr>
              <p:cNvPr id="8" name="矩形 7"/>
              <p:cNvSpPr/>
              <p:nvPr/>
            </p:nvSpPr>
            <p:spPr>
              <a:xfrm>
                <a:off x="7710723" y="1733731"/>
                <a:ext cx="3079305" cy="597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𝜿</m:t>
                      </m:r>
                      <m:d>
                        <m:dPr>
                          <m:ctrlPr>
                            <a:rPr lang="zh-CN"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𝒚</m:t>
                          </m:r>
                        </m:e>
                      </m:d>
                      <m:r>
                        <a:rPr lang="en-US" altLang="zh-CN" sz="2400" b="1" i="1">
                          <a:latin typeface="Cambria Math"/>
                        </a:rPr>
                        <m:t>=</m:t>
                      </m:r>
                      <m:sSup>
                        <m:sSupPr>
                          <m:ctrlPr>
                            <a:rPr lang="zh-CN" altLang="zh-CN" sz="2400" b="1" i="1">
                              <a:latin typeface="Cambria Math" panose="02040503050406030204" pitchFamily="18" charset="0"/>
                            </a:rPr>
                          </m:ctrlPr>
                        </m:sSupPr>
                        <m:e>
                          <m:d>
                            <m:dPr>
                              <m:ctrlPr>
                                <a:rPr lang="zh-CN" altLang="zh-CN" sz="2400" b="1" i="1">
                                  <a:latin typeface="Cambria Math" panose="02040503050406030204" pitchFamily="18" charset="0"/>
                                </a:rPr>
                              </m:ctrlPr>
                            </m:dPr>
                            <m:e>
                              <m:sSup>
                                <m:sSupPr>
                                  <m:ctrlPr>
                                    <a:rPr lang="zh-CN"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𝑻</m:t>
                                  </m:r>
                                </m:sup>
                              </m:sSup>
                              <m:r>
                                <a:rPr lang="en-US" altLang="zh-CN" sz="2400" b="1" i="1">
                                  <a:latin typeface="Cambria Math"/>
                                </a:rPr>
                                <m:t>𝒚</m:t>
                              </m:r>
                              <m:r>
                                <a:rPr lang="en-US" altLang="zh-CN" sz="2400" b="1" i="1">
                                  <a:latin typeface="Cambria Math"/>
                                </a:rPr>
                                <m:t>+</m:t>
                              </m:r>
                              <m:r>
                                <a:rPr lang="en-US" altLang="zh-CN" sz="2400" b="1" i="1">
                                  <a:latin typeface="Cambria Math"/>
                                </a:rPr>
                                <m:t>𝒄</m:t>
                              </m:r>
                            </m:e>
                          </m:d>
                        </m:e>
                        <m:sup>
                          <m:r>
                            <a:rPr lang="en-US" altLang="zh-CN" sz="2400" b="1" i="1">
                              <a:latin typeface="Cambria Math"/>
                            </a:rPr>
                            <m:t>𝒅</m:t>
                          </m:r>
                        </m:sup>
                      </m:sSup>
                    </m:oMath>
                  </m:oMathPara>
                </a14:m>
                <a:endParaRPr lang="zh-CN" altLang="en-US" sz="2400" b="1" dirty="0"/>
              </a:p>
            </p:txBody>
          </p:sp>
        </mc:Choice>
        <mc:Fallback xmlns="">
          <p:sp>
            <p:nvSpPr>
              <p:cNvPr id="8" name="矩形 7"/>
              <p:cNvSpPr>
                <a:spLocks noRot="1" noChangeAspect="1" noMove="1" noResize="1" noEditPoints="1" noAdjustHandles="1" noChangeArrowheads="1" noChangeShapeType="1" noTextEdit="1"/>
              </p:cNvSpPr>
              <p:nvPr/>
            </p:nvSpPr>
            <p:spPr>
              <a:xfrm>
                <a:off x="7710723" y="1733731"/>
                <a:ext cx="3079305" cy="597151"/>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7436" y="4035488"/>
                <a:ext cx="4039632" cy="5101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𝜿</m:t>
                      </m:r>
                      <m:d>
                        <m:dPr>
                          <m:ctrlPr>
                            <a:rPr lang="zh-CN"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𝒚</m:t>
                          </m:r>
                        </m:e>
                      </m:d>
                      <m:r>
                        <a:rPr lang="en-US" altLang="zh-CN" sz="2400" b="1" i="1">
                          <a:latin typeface="Cambria Math"/>
                        </a:rPr>
                        <m:t>=</m:t>
                      </m:r>
                      <m:r>
                        <a:rPr lang="en-US" altLang="zh-CN" sz="2400" b="1" i="1">
                          <a:latin typeface="Cambria Math"/>
                        </a:rPr>
                        <m:t>𝒆𝒙𝒑</m:t>
                      </m:r>
                      <m:d>
                        <m:dPr>
                          <m:ctrlPr>
                            <a:rPr lang="zh-CN" altLang="zh-CN" sz="2400" b="1" i="1">
                              <a:latin typeface="Cambria Math" panose="02040503050406030204" pitchFamily="18" charset="0"/>
                            </a:rPr>
                          </m:ctrlPr>
                        </m:dPr>
                        <m:e>
                          <m:r>
                            <a:rPr lang="en-US" altLang="zh-CN" sz="2400" b="1" i="1">
                              <a:latin typeface="Cambria Math"/>
                            </a:rPr>
                            <m:t>−</m:t>
                          </m:r>
                          <m:r>
                            <a:rPr lang="en-US" altLang="zh-CN" sz="2400" b="1" i="1">
                              <a:latin typeface="Cambria Math"/>
                            </a:rPr>
                            <m:t>𝜸</m:t>
                          </m:r>
                          <m:sSubSup>
                            <m:sSubSupPr>
                              <m:ctrlPr>
                                <a:rPr lang="zh-CN" altLang="zh-CN" sz="2400" b="1" i="1">
                                  <a:latin typeface="Cambria Math" panose="02040503050406030204" pitchFamily="18" charset="0"/>
                                </a:rPr>
                              </m:ctrlPr>
                            </m:sSubSupPr>
                            <m:e>
                              <m:d>
                                <m:dPr>
                                  <m:begChr m:val="‖"/>
                                  <m:endChr m:val="‖"/>
                                  <m:ctrlPr>
                                    <a:rPr lang="zh-CN"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𝒚</m:t>
                                  </m:r>
                                </m:e>
                              </m:d>
                            </m:e>
                            <m:sub>
                              <m:r>
                                <a:rPr lang="en-US" altLang="zh-CN" sz="2400" b="1" i="1">
                                  <a:latin typeface="Cambria Math"/>
                                </a:rPr>
                                <m:t>𝟐</m:t>
                              </m:r>
                            </m:sub>
                            <m:sup>
                              <m:r>
                                <a:rPr lang="en-US" altLang="zh-CN" sz="2400" b="1" i="1">
                                  <a:latin typeface="Cambria Math"/>
                                </a:rPr>
                                <m:t>𝟐</m:t>
                              </m:r>
                            </m:sup>
                          </m:sSubSup>
                        </m:e>
                      </m:d>
                    </m:oMath>
                  </m:oMathPara>
                </a14:m>
                <a:endParaRPr lang="zh-CN" altLang="en-US" sz="2400" b="1" dirty="0"/>
              </a:p>
            </p:txBody>
          </p:sp>
        </mc:Choice>
        <mc:Fallback xmlns="">
          <p:sp>
            <p:nvSpPr>
              <p:cNvPr id="13" name="矩形 12"/>
              <p:cNvSpPr>
                <a:spLocks noRot="1" noChangeAspect="1" noMove="1" noResize="1" noEditPoints="1" noAdjustHandles="1" noChangeArrowheads="1" noChangeShapeType="1" noTextEdit="1"/>
              </p:cNvSpPr>
              <p:nvPr/>
            </p:nvSpPr>
            <p:spPr>
              <a:xfrm>
                <a:off x="3597436" y="4035488"/>
                <a:ext cx="4039632" cy="51014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556490" y="5265414"/>
                <a:ext cx="4086632" cy="855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𝜿</m:t>
                      </m:r>
                      <m:d>
                        <m:dPr>
                          <m:ctrlPr>
                            <a:rPr lang="zh-CN"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𝒚</m:t>
                          </m:r>
                        </m:e>
                      </m:d>
                      <m:r>
                        <a:rPr lang="en-US" altLang="zh-CN" sz="2400" b="1">
                          <a:latin typeface="Cambria Math"/>
                        </a:rPr>
                        <m:t>=</m:t>
                      </m:r>
                      <m:nary>
                        <m:naryPr>
                          <m:chr m:val="∑"/>
                          <m:limLoc m:val="subSup"/>
                          <m:ctrlPr>
                            <a:rPr lang="zh-CN" altLang="zh-CN" sz="2400" b="1" i="1">
                              <a:latin typeface="Cambria Math" panose="02040503050406030204" pitchFamily="18" charset="0"/>
                            </a:rPr>
                          </m:ctrlPr>
                        </m:naryPr>
                        <m:sub>
                          <m:r>
                            <a:rPr lang="en-US" altLang="zh-CN" sz="2400" b="1" i="1">
                              <a:latin typeface="Cambria Math"/>
                            </a:rPr>
                            <m:t>𝒅</m:t>
                          </m:r>
                          <m:r>
                            <a:rPr lang="en-US" altLang="zh-CN" sz="2400" b="1" i="1">
                              <a:latin typeface="Cambria Math"/>
                            </a:rPr>
                            <m:t>=</m:t>
                          </m:r>
                          <m:r>
                            <a:rPr lang="en-US" altLang="zh-CN" sz="2400" b="1" i="1">
                              <a:latin typeface="Cambria Math"/>
                            </a:rPr>
                            <m:t>𝟏</m:t>
                          </m:r>
                        </m:sub>
                        <m:sup>
                          <m:r>
                            <a:rPr lang="en-US" altLang="zh-CN" sz="2400" b="1" i="1">
                              <a:latin typeface="Cambria Math"/>
                            </a:rPr>
                            <m:t>𝑫</m:t>
                          </m:r>
                        </m:sup>
                        <m:e>
                          <m:r>
                            <a:rPr lang="en-US" altLang="zh-CN" sz="2400" b="1" i="1">
                              <a:latin typeface="Cambria Math"/>
                            </a:rPr>
                            <m:t>𝒎𝒊𝒏</m:t>
                          </m:r>
                          <m:d>
                            <m:dPr>
                              <m:begChr m:val="{"/>
                              <m:endChr m:val="}"/>
                              <m:ctrlPr>
                                <a:rPr lang="zh-CN"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a:rPr>
                                    <m:t>𝒙</m:t>
                                  </m:r>
                                </m:e>
                                <m:sub>
                                  <m:r>
                                    <a:rPr lang="en-US" altLang="zh-CN" sz="2400" b="1" i="1">
                                      <a:latin typeface="Cambria Math"/>
                                    </a:rPr>
                                    <m:t>𝒅</m:t>
                                  </m:r>
                                </m:sub>
                              </m:sSub>
                              <m:r>
                                <a:rPr lang="en-US" altLang="zh-CN" sz="2400" b="1" i="1">
                                  <a:latin typeface="Cambria Math"/>
                                </a:rPr>
                                <m:t>,</m:t>
                              </m:r>
                              <m:sSub>
                                <m:sSubPr>
                                  <m:ctrlPr>
                                    <a:rPr lang="zh-CN" altLang="zh-CN" sz="2400" b="1" i="1">
                                      <a:latin typeface="Cambria Math" panose="02040503050406030204" pitchFamily="18" charset="0"/>
                                    </a:rPr>
                                  </m:ctrlPr>
                                </m:sSubPr>
                                <m:e>
                                  <m:r>
                                    <a:rPr lang="en-US" altLang="zh-CN" sz="2400" b="1" i="1">
                                      <a:latin typeface="Cambria Math"/>
                                    </a:rPr>
                                    <m:t>𝒚</m:t>
                                  </m:r>
                                </m:e>
                                <m:sub>
                                  <m:r>
                                    <a:rPr lang="en-US" altLang="zh-CN" sz="2400" b="1" i="1">
                                      <a:latin typeface="Cambria Math"/>
                                    </a:rPr>
                                    <m:t>𝒅</m:t>
                                  </m:r>
                                </m:sub>
                              </m:sSub>
                            </m:e>
                          </m:d>
                        </m:e>
                      </m:nary>
                    </m:oMath>
                  </m:oMathPara>
                </a14:m>
                <a:endParaRPr lang="zh-CN" altLang="en-US" sz="2400" b="1" dirty="0"/>
              </a:p>
            </p:txBody>
          </p:sp>
        </mc:Choice>
        <mc:Fallback xmlns="">
          <p:sp>
            <p:nvSpPr>
              <p:cNvPr id="21" name="矩形 20"/>
              <p:cNvSpPr>
                <a:spLocks noRot="1" noChangeAspect="1" noMove="1" noResize="1" noEditPoints="1" noAdjustHandles="1" noChangeArrowheads="1" noChangeShapeType="1" noTextEdit="1"/>
              </p:cNvSpPr>
              <p:nvPr/>
            </p:nvSpPr>
            <p:spPr>
              <a:xfrm>
                <a:off x="3556490" y="5265414"/>
                <a:ext cx="4086632" cy="855427"/>
              </a:xfrm>
              <a:prstGeom prst="rect">
                <a:avLst/>
              </a:prstGeom>
              <a:blipFill rotWithShape="1">
                <a:blip r:embed="rId6"/>
                <a:stretch>
                  <a:fillRect/>
                </a:stretch>
              </a:blipFill>
            </p:spPr>
            <p:txBody>
              <a:bodyPr/>
              <a:lstStyle/>
              <a:p>
                <a:r>
                  <a:rPr lang="zh-CN" altLang="en-US">
                    <a:noFill/>
                  </a:rPr>
                  <a:t> </a:t>
                </a:r>
              </a:p>
            </p:txBody>
          </p:sp>
        </mc:Fallback>
      </mc:AlternateContent>
      <p:sp>
        <p:nvSpPr>
          <p:cNvPr id="23" name="TextBox 22"/>
          <p:cNvSpPr txBox="1"/>
          <p:nvPr/>
        </p:nvSpPr>
        <p:spPr>
          <a:xfrm>
            <a:off x="695324" y="2581673"/>
            <a:ext cx="6656118" cy="461665"/>
          </a:xfrm>
          <a:prstGeom prst="rect">
            <a:avLst/>
          </a:prstGeom>
          <a:solidFill>
            <a:schemeClr val="bg2"/>
          </a:solidFill>
        </p:spPr>
        <p:txBody>
          <a:bodyPr wrap="square" rtlCol="0">
            <a:spAutoFit/>
          </a:bodyPr>
          <a:lstStyle/>
          <a:p>
            <a:r>
              <a:rPr lang="en-US" altLang="zh-CN" sz="2400" dirty="0" smtClean="0">
                <a:solidFill>
                  <a:schemeClr val="accent1"/>
                </a:solidFill>
              </a:rPr>
              <a:t>3. </a:t>
            </a:r>
            <a:r>
              <a:rPr lang="en-US" altLang="zh-CN" sz="2400" dirty="0">
                <a:solidFill>
                  <a:schemeClr val="accent1"/>
                </a:solidFill>
              </a:rPr>
              <a:t>Hellinger</a:t>
            </a:r>
            <a:r>
              <a:rPr lang="zh-CN" altLang="zh-CN" sz="2400" dirty="0">
                <a:solidFill>
                  <a:schemeClr val="accent1"/>
                </a:solidFill>
              </a:rPr>
              <a:t>核函数（</a:t>
            </a:r>
            <a:r>
              <a:rPr lang="en-US" altLang="zh-CN" sz="2400" dirty="0">
                <a:solidFill>
                  <a:srgbClr val="C00000"/>
                </a:solidFill>
              </a:rPr>
              <a:t>Hellinger</a:t>
            </a:r>
            <a:r>
              <a:rPr lang="en-US" altLang="zh-CN" sz="2400" dirty="0">
                <a:solidFill>
                  <a:schemeClr val="accent1"/>
                </a:solidFill>
              </a:rPr>
              <a:t> Kernel</a:t>
            </a:r>
            <a:r>
              <a:rPr lang="zh-CN" altLang="zh-CN" sz="2400" dirty="0">
                <a:solidFill>
                  <a:schemeClr val="accent1"/>
                </a:solidFill>
              </a:rPr>
              <a:t>）</a:t>
            </a:r>
            <a:endParaRPr lang="zh-CN" altLang="en-US" sz="2400" dirty="0">
              <a:solidFill>
                <a:schemeClr val="accent1"/>
              </a:solidFill>
            </a:endParaRPr>
          </a:p>
        </p:txBody>
      </p:sp>
      <mc:AlternateContent xmlns:mc="http://schemas.openxmlformats.org/markup-compatibility/2006" xmlns:a14="http://schemas.microsoft.com/office/drawing/2010/main">
        <mc:Choice Requires="a14">
          <p:sp>
            <p:nvSpPr>
              <p:cNvPr id="24" name="矩形 23"/>
              <p:cNvSpPr/>
              <p:nvPr/>
            </p:nvSpPr>
            <p:spPr>
              <a:xfrm>
                <a:off x="7535528" y="2468512"/>
                <a:ext cx="3338606" cy="855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𝜿</m:t>
                      </m:r>
                      <m:d>
                        <m:dPr>
                          <m:ctrlPr>
                            <a:rPr lang="zh-CN"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𝒚</m:t>
                          </m:r>
                        </m:e>
                      </m:d>
                      <m:r>
                        <a:rPr lang="en-US" altLang="zh-CN" sz="2400" b="1" i="1">
                          <a:latin typeface="Cambria Math"/>
                        </a:rPr>
                        <m:t>=</m:t>
                      </m:r>
                      <m:nary>
                        <m:naryPr>
                          <m:chr m:val="∑"/>
                          <m:limLoc m:val="subSup"/>
                          <m:ctrlPr>
                            <a:rPr lang="zh-CN" altLang="zh-CN" sz="2400" b="1" i="1">
                              <a:latin typeface="Cambria Math" panose="02040503050406030204" pitchFamily="18" charset="0"/>
                            </a:rPr>
                          </m:ctrlPr>
                        </m:naryPr>
                        <m:sub>
                          <m:r>
                            <a:rPr lang="en-US" altLang="zh-CN" sz="2400" b="1" i="1">
                              <a:latin typeface="Cambria Math"/>
                            </a:rPr>
                            <m:t>𝒅</m:t>
                          </m:r>
                          <m:r>
                            <a:rPr lang="en-US" altLang="zh-CN" sz="2400" b="1" i="1">
                              <a:latin typeface="Cambria Math"/>
                            </a:rPr>
                            <m:t>=</m:t>
                          </m:r>
                          <m:r>
                            <a:rPr lang="en-US" altLang="zh-CN" sz="2400" b="1" i="1">
                              <a:latin typeface="Cambria Math"/>
                            </a:rPr>
                            <m:t>𝟏</m:t>
                          </m:r>
                        </m:sub>
                        <m:sup>
                          <m:r>
                            <a:rPr lang="en-US" altLang="zh-CN" sz="2400" b="1" i="1">
                              <a:latin typeface="Cambria Math"/>
                            </a:rPr>
                            <m:t>𝑫</m:t>
                          </m:r>
                        </m:sup>
                        <m:e>
                          <m:rad>
                            <m:radPr>
                              <m:degHide m:val="on"/>
                              <m:ctrlPr>
                                <a:rPr lang="zh-CN" altLang="zh-CN" sz="2400" b="1" i="1">
                                  <a:latin typeface="Cambria Math" panose="02040503050406030204" pitchFamily="18" charset="0"/>
                                </a:rPr>
                              </m:ctrlPr>
                            </m:radPr>
                            <m:deg/>
                            <m:e>
                              <m:sSub>
                                <m:sSubPr>
                                  <m:ctrlPr>
                                    <a:rPr lang="zh-CN" altLang="zh-CN" sz="2400" b="1" i="1">
                                      <a:latin typeface="Cambria Math" panose="02040503050406030204" pitchFamily="18" charset="0"/>
                                    </a:rPr>
                                  </m:ctrlPr>
                                </m:sSubPr>
                                <m:e>
                                  <m:r>
                                    <a:rPr lang="en-US" altLang="zh-CN" sz="2400" b="1" i="1">
                                      <a:latin typeface="Cambria Math"/>
                                    </a:rPr>
                                    <m:t>𝒙</m:t>
                                  </m:r>
                                </m:e>
                                <m:sub>
                                  <m:r>
                                    <a:rPr lang="en-US" altLang="zh-CN" sz="2400" b="1" i="1">
                                      <a:latin typeface="Cambria Math"/>
                                    </a:rPr>
                                    <m:t>𝒅</m:t>
                                  </m:r>
                                </m:sub>
                              </m:sSub>
                              <m:sSub>
                                <m:sSubPr>
                                  <m:ctrlPr>
                                    <a:rPr lang="zh-CN" altLang="zh-CN" sz="2400" b="1" i="1">
                                      <a:latin typeface="Cambria Math" panose="02040503050406030204" pitchFamily="18" charset="0"/>
                                    </a:rPr>
                                  </m:ctrlPr>
                                </m:sSubPr>
                                <m:e>
                                  <m:r>
                                    <a:rPr lang="en-US" altLang="zh-CN" sz="2400" b="1" i="1">
                                      <a:latin typeface="Cambria Math"/>
                                    </a:rPr>
                                    <m:t>𝒚</m:t>
                                  </m:r>
                                </m:e>
                                <m:sub>
                                  <m:r>
                                    <a:rPr lang="en-US" altLang="zh-CN" sz="2400" b="1" i="1">
                                      <a:latin typeface="Cambria Math"/>
                                    </a:rPr>
                                    <m:t>𝒅</m:t>
                                  </m:r>
                                </m:sub>
                              </m:sSub>
                            </m:e>
                          </m:rad>
                        </m:e>
                      </m:nary>
                    </m:oMath>
                  </m:oMathPara>
                </a14:m>
                <a:endParaRPr lang="zh-CN" altLang="en-US" sz="2400" b="1" dirty="0"/>
              </a:p>
            </p:txBody>
          </p:sp>
        </mc:Choice>
        <mc:Fallback xmlns="">
          <p:sp>
            <p:nvSpPr>
              <p:cNvPr id="24" name="矩形 23"/>
              <p:cNvSpPr>
                <a:spLocks noRot="1" noChangeAspect="1" noMove="1" noResize="1" noEditPoints="1" noAdjustHandles="1" noChangeArrowheads="1" noChangeShapeType="1" noTextEdit="1"/>
              </p:cNvSpPr>
              <p:nvPr/>
            </p:nvSpPr>
            <p:spPr>
              <a:xfrm>
                <a:off x="7535528" y="2468512"/>
                <a:ext cx="3338606" cy="855427"/>
              </a:xfrm>
              <a:prstGeom prst="rect">
                <a:avLst/>
              </a:prstGeom>
              <a:blipFill rotWithShape="1">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2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5" grpId="0" animBg="1"/>
      <p:bldP spid="17" grpId="0" animBg="1"/>
      <p:bldP spid="18" grpId="0" animBg="1"/>
      <p:bldP spid="8" grpId="0"/>
      <p:bldP spid="13" grpId="0"/>
      <p:bldP spid="21" grpId="0"/>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40507" y="29962"/>
            <a:ext cx="11126308" cy="954107"/>
          </a:xfrm>
          <a:prstGeom prst="rect">
            <a:avLst/>
          </a:prstGeom>
          <a:noFill/>
        </p:spPr>
        <p:txBody>
          <a:bodyPr wrap="square" rtlCol="0">
            <a:spAutoFit/>
          </a:bodyPr>
          <a:lstStyle/>
          <a:p>
            <a:r>
              <a:rPr lang="zh-CN" altLang="en-US" sz="2800" dirty="0" smtClean="0"/>
              <a:t>基于核空间叠加线性表示（</a:t>
            </a:r>
            <a:r>
              <a:rPr lang="en-US" altLang="zh-CN" sz="2800" dirty="0" smtClean="0"/>
              <a:t>Superposed Linear Representation with Kernels Base Classification ,</a:t>
            </a:r>
            <a:r>
              <a:rPr lang="en-US" altLang="zh-CN" sz="2800" b="1" dirty="0" smtClean="0">
                <a:solidFill>
                  <a:srgbClr val="FF0000"/>
                </a:solidFill>
              </a:rPr>
              <a:t>KSLRC</a:t>
            </a:r>
            <a:r>
              <a:rPr lang="zh-CN" altLang="en-US" sz="2800" dirty="0" smtClean="0"/>
              <a: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
        <p:nvSpPr>
          <p:cNvPr id="5"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4" name="组合 333"/>
          <p:cNvGrpSpPr/>
          <p:nvPr/>
        </p:nvGrpSpPr>
        <p:grpSpPr>
          <a:xfrm>
            <a:off x="360984" y="4607005"/>
            <a:ext cx="5524527" cy="747937"/>
            <a:chOff x="531550" y="3275462"/>
            <a:chExt cx="10801349" cy="414650"/>
          </a:xfrm>
        </p:grpSpPr>
        <p:sp>
          <p:nvSpPr>
            <p:cNvPr id="336" name="矩形 335"/>
            <p:cNvSpPr/>
            <p:nvPr/>
          </p:nvSpPr>
          <p:spPr>
            <a:xfrm>
              <a:off x="531550" y="3275462"/>
              <a:ext cx="10801349" cy="39627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3" name="矩形 332"/>
                <p:cNvSpPr/>
                <p:nvPr/>
              </p:nvSpPr>
              <p:spPr>
                <a:xfrm>
                  <a:off x="531550" y="3313414"/>
                  <a:ext cx="10801349" cy="376698"/>
                </a:xfrm>
                <a:prstGeom prst="rect">
                  <a:avLst/>
                </a:prstGeom>
              </p:spPr>
              <p:txBody>
                <a:bodyPr wrap="square">
                  <a:spAutoFit/>
                </a:bodyPr>
                <a:lstStyle/>
                <a:p>
                  <a:r>
                    <a:rPr lang="zh-CN" altLang="en-US" dirty="0" smtClean="0"/>
                    <a:t>这里</a:t>
                  </a:r>
                  <a14:m>
                    <m:oMath xmlns:m="http://schemas.openxmlformats.org/officeDocument/2006/math">
                      <m:r>
                        <a:rPr lang="zh-CN" altLang="en-US" b="0" i="1" smtClean="0">
                          <a:latin typeface="Cambria Math"/>
                        </a:rPr>
                        <m:t>，</m:t>
                      </m:r>
                      <m:r>
                        <a:rPr lang="en-US" altLang="zh-CN" i="1">
                          <a:latin typeface="Cambria Math"/>
                        </a:rPr>
                        <m:t>𝜙</m:t>
                      </m:r>
                      <m:d>
                        <m:dPr>
                          <m:ctrlPr>
                            <a:rPr lang="zh-CN" altLang="zh-CN" i="1">
                              <a:latin typeface="Cambria Math" panose="02040503050406030204" pitchFamily="18" charset="0"/>
                            </a:rPr>
                          </m:ctrlPr>
                        </m:dPr>
                        <m:e>
                          <m:r>
                            <a:rPr lang="en-US" altLang="zh-CN" i="1">
                              <a:latin typeface="Cambria Math"/>
                            </a:rPr>
                            <m:t>𝐴</m:t>
                          </m:r>
                        </m:e>
                      </m:d>
                    </m:oMath>
                  </a14:m>
                  <a:r>
                    <a:rPr lang="zh-CN" altLang="zh-CN" dirty="0"/>
                    <a:t>表示核</a:t>
                  </a:r>
                  <a:r>
                    <a:rPr lang="zh-CN" altLang="zh-CN" dirty="0" smtClean="0"/>
                    <a:t>映射函数</a:t>
                  </a:r>
                  <a:r>
                    <a:rPr lang="zh-CN" altLang="en-US" dirty="0" smtClean="0"/>
                    <a:t>，</a:t>
                  </a:r>
                  <a:r>
                    <a:rPr lang="en-US" altLang="zh-CN" dirty="0"/>
                    <a:t> </a:t>
                  </a:r>
                  <a14:m>
                    <m:oMath xmlns:m="http://schemas.openxmlformats.org/officeDocument/2006/math">
                      <m:r>
                        <a:rPr lang="en-US" altLang="zh-CN" i="1">
                          <a:latin typeface="Cambria Math"/>
                        </a:rPr>
                        <m:t>𝑐</m:t>
                      </m:r>
                    </m:oMath>
                  </a14:m>
                  <a:r>
                    <a:rPr lang="zh-CN" altLang="zh-CN" dirty="0"/>
                    <a:t>表示第</a:t>
                  </a:r>
                  <a14:m>
                    <m:oMath xmlns:m="http://schemas.openxmlformats.org/officeDocument/2006/math">
                      <m:r>
                        <a:rPr lang="en-US" altLang="zh-CN" i="1">
                          <a:latin typeface="Cambria Math"/>
                        </a:rPr>
                        <m:t>𝑐</m:t>
                      </m:r>
                    </m:oMath>
                  </a14:m>
                  <a:r>
                    <a:rPr lang="zh-CN" altLang="zh-CN" dirty="0" smtClean="0"/>
                    <a:t>类</a:t>
                  </a:r>
                  <a:r>
                    <a:rPr lang="en-US" altLang="zh-CN" dirty="0" smtClean="0"/>
                    <a:t>,</a:t>
                  </a:r>
                  <a14:m>
                    <m:oMath xmlns:m="http://schemas.openxmlformats.org/officeDocument/2006/math">
                      <m:r>
                        <a:rPr lang="zh-CN" altLang="en-US" i="1">
                          <a:latin typeface="Cambria Math" panose="02040503050406030204" pitchFamily="18" charset="0"/>
                        </a:rPr>
                        <m:t>𝛼</m:t>
                      </m:r>
                    </m:oMath>
                  </a14:m>
                  <a:r>
                    <a:rPr lang="en-US" altLang="zh-CN" dirty="0" smtClean="0"/>
                    <a:t>,</a:t>
                  </a:r>
                  <a:r>
                    <a:rPr lang="en-US" altLang="zh-CN" b="1" dirty="0"/>
                    <a:t> </a:t>
                  </a:r>
                  <a14:m>
                    <m:oMath xmlns:m="http://schemas.openxmlformats.org/officeDocument/2006/math">
                      <m:acc>
                        <m:accPr>
                          <m:chr m:val="̂"/>
                          <m:ctrlPr>
                            <a:rPr lang="en-US" altLang="zh-CN" b="1" i="1" smtClean="0">
                              <a:latin typeface="Cambria Math" panose="02040503050406030204" pitchFamily="18" charset="0"/>
                            </a:rPr>
                          </m:ctrlPr>
                        </m:accPr>
                        <m:e>
                          <m:r>
                            <a:rPr lang="zh-CN" altLang="en-US" b="1" i="1" smtClean="0">
                              <a:latin typeface="Cambria Math" panose="02040503050406030204" pitchFamily="18" charset="0"/>
                            </a:rPr>
                            <m:t>𝜶</m:t>
                          </m:r>
                        </m:e>
                      </m:acc>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𝑪</m:t>
                          </m:r>
                        </m:sup>
                      </m:sSup>
                      <m:r>
                        <a:rPr lang="en-US" altLang="zh-CN" b="1" i="1" smtClean="0">
                          <a:latin typeface="Cambria Math" panose="02040503050406030204" pitchFamily="18" charset="0"/>
                          <a:ea typeface="Cambria Math" panose="02040503050406030204" pitchFamily="18" charset="0"/>
                        </a:rPr>
                        <m:t>.  </m:t>
                      </m:r>
                      <m:r>
                        <a:rPr lang="zh-CN" altLang="en-US" b="1" i="1" smtClean="0">
                          <a:latin typeface="Cambria Math" panose="02040503050406030204" pitchFamily="18" charset="0"/>
                          <a:ea typeface="Cambria Math" panose="02040503050406030204" pitchFamily="18" charset="0"/>
                        </a:rPr>
                        <m:t>𝜷</m:t>
                      </m:r>
                      <m:r>
                        <a:rPr lang="en-US" altLang="zh-CN" b="1" i="1" smtClean="0">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acc>
                        <m:accPr>
                          <m:chr m:val="̂"/>
                          <m:ctrlPr>
                            <a:rPr lang="en-US" altLang="zh-CN" b="1" i="1">
                              <a:latin typeface="Cambria Math" panose="02040503050406030204" pitchFamily="18" charset="0"/>
                            </a:rPr>
                          </m:ctrlPr>
                        </m:accPr>
                        <m:e>
                          <m:r>
                            <a:rPr lang="zh-CN" altLang="en-US" b="1" i="1" smtClean="0">
                              <a:latin typeface="Cambria Math" panose="02040503050406030204" pitchFamily="18" charset="0"/>
                            </a:rPr>
                            <m:t>𝜷</m:t>
                          </m:r>
                        </m:e>
                      </m:acc>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𝒏</m:t>
                          </m:r>
                        </m:sup>
                      </m:sSup>
                    </m:oMath>
                  </a14:m>
                  <a:r>
                    <a:rPr lang="en-US" altLang="zh-CN" dirty="0" smtClean="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ℓ</m:t>
                      </m:r>
                    </m:oMath>
                  </a14:m>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𝟐</m:t>
                          </m:r>
                        </m:e>
                      </m:d>
                    </m:oMath>
                  </a14:m>
                  <a:endParaRPr lang="zh-CN" altLang="en-US" dirty="0"/>
                </a:p>
              </p:txBody>
            </p:sp>
          </mc:Choice>
          <mc:Fallback xmlns="">
            <p:sp>
              <p:nvSpPr>
                <p:cNvPr id="333" name="矩形 332"/>
                <p:cNvSpPr>
                  <a:spLocks noRot="1" noChangeAspect="1" noMove="1" noResize="1" noEditPoints="1" noAdjustHandles="1" noChangeArrowheads="1" noChangeShapeType="1" noTextEdit="1"/>
                </p:cNvSpPr>
                <p:nvPr/>
              </p:nvSpPr>
              <p:spPr>
                <a:xfrm>
                  <a:off x="531550" y="3313414"/>
                  <a:ext cx="10801349" cy="376698"/>
                </a:xfrm>
                <a:prstGeom prst="rect">
                  <a:avLst/>
                </a:prstGeom>
                <a:blipFill>
                  <a:blip r:embed="rId3"/>
                  <a:stretch>
                    <a:fillRect l="-883" t="-6306" b="-10811"/>
                  </a:stretch>
                </a:blipFill>
              </p:spPr>
              <p:txBody>
                <a:bodyPr/>
                <a:lstStyle/>
                <a:p>
                  <a:r>
                    <a:rPr lang="zh-CN" altLang="en-US">
                      <a:noFill/>
                    </a:rPr>
                    <a:t> </a:t>
                  </a:r>
                </a:p>
              </p:txBody>
            </p:sp>
          </mc:Fallback>
        </mc:AlternateContent>
      </p:grpSp>
      <p:cxnSp>
        <p:nvCxnSpPr>
          <p:cNvPr id="20" name="直接连接符 19"/>
          <p:cNvCxnSpPr/>
          <p:nvPr/>
        </p:nvCxnSpPr>
        <p:spPr>
          <a:xfrm>
            <a:off x="6505945" y="1568654"/>
            <a:ext cx="59944" cy="5101137"/>
          </a:xfrm>
          <a:prstGeom prst="line">
            <a:avLst/>
          </a:prstGeom>
          <a:ln w="25400">
            <a:solidFill>
              <a:srgbClr val="0053A3"/>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bwMode="auto">
          <a:xfrm>
            <a:off x="156702" y="3369773"/>
            <a:ext cx="5728809" cy="761644"/>
          </a:xfrm>
          <a:prstGeom prst="rect">
            <a:avLst/>
          </a:prstGeom>
          <a:noFill/>
          <a:ln w="25400">
            <a:solidFill>
              <a:srgbClr val="FF0000"/>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
        <p:nvSpPr>
          <p:cNvPr id="24" name="下箭头 23"/>
          <p:cNvSpPr/>
          <p:nvPr/>
        </p:nvSpPr>
        <p:spPr bwMode="auto">
          <a:xfrm>
            <a:off x="2698471" y="2401577"/>
            <a:ext cx="541529" cy="899738"/>
          </a:xfrm>
          <a:prstGeom prst="downArrow">
            <a:avLst/>
          </a:prstGeom>
          <a:solidFill>
            <a:schemeClr val="accent1"/>
          </a:solidFill>
          <a:ln w="9525">
            <a:solidFill>
              <a:schemeClr val="accent1"/>
            </a:solidFill>
            <a:round/>
            <a:headEnd/>
            <a:tailEnd/>
          </a:ln>
          <a:effectLst>
            <a:outerShdw blurRad="50800" dist="38100" dir="2700000" algn="tl" rotWithShape="0">
              <a:prstClr val="black">
                <a:alpha val="40000"/>
              </a:prstClr>
            </a:outerShdw>
          </a:effectLst>
          <a:scene3d>
            <a:camera prst="orthographicFront">
              <a:rot lat="19499990" lon="10799999" rev="10799999"/>
            </a:camera>
            <a:lightRig rig="threePt" dir="t"/>
          </a:scene3d>
        </p:spPr>
        <p:txBody>
          <a:bodyPr wrap="none" lIns="90170" tIns="46990" rIns="90170" bIns="46990" rtlCol="0" anchor="ctr"/>
          <a:lstStyle/>
          <a:p>
            <a:pPr algn="ctr"/>
            <a:endParaRPr lang="zh-CN" altLang="en-US"/>
          </a:p>
        </p:txBody>
      </p:sp>
      <p:sp>
        <p:nvSpPr>
          <p:cNvPr id="7" name="TextBox 6"/>
          <p:cNvSpPr txBox="1"/>
          <p:nvPr/>
        </p:nvSpPr>
        <p:spPr>
          <a:xfrm>
            <a:off x="206973" y="6269681"/>
            <a:ext cx="1467068" cy="400110"/>
          </a:xfrm>
          <a:prstGeom prst="rect">
            <a:avLst/>
          </a:prstGeom>
          <a:solidFill>
            <a:schemeClr val="accent1"/>
          </a:solidFill>
        </p:spPr>
        <p:txBody>
          <a:bodyPr wrap="none" rtlCol="0">
            <a:spAutoFit/>
          </a:bodyPr>
          <a:lstStyle/>
          <a:p>
            <a:r>
              <a:rPr lang="zh-CN" altLang="en-US" sz="2000" dirty="0" smtClean="0">
                <a:solidFill>
                  <a:schemeClr val="bg1"/>
                </a:solidFill>
              </a:rPr>
              <a:t>残留误差：</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10" name="矩形 9"/>
              <p:cNvSpPr/>
              <p:nvPr/>
            </p:nvSpPr>
            <p:spPr>
              <a:xfrm>
                <a:off x="1839144" y="6004865"/>
                <a:ext cx="4398551" cy="6649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 </m:t>
                      </m:r>
                      <m:r>
                        <a:rPr lang="zh-CN" altLang="en-US" sz="2000" i="1">
                          <a:latin typeface="Cambria Math" panose="02040503050406030204" pitchFamily="18" charset="0"/>
                        </a:rPr>
                        <m:t>𝑒</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e>
                      </m:d>
                      <m:r>
                        <a:rPr lang="zh-CN" altLang="en-US" sz="2000" i="0">
                          <a:latin typeface="Cambria Math" panose="02040503050406030204" pitchFamily="18" charset="0"/>
                        </a:rPr>
                        <m:t>=</m:t>
                      </m:r>
                      <m:sSubSup>
                        <m:sSubSupPr>
                          <m:ctrlPr>
                            <a:rPr lang="zh-CN" altLang="en-US" sz="2000" i="1">
                              <a:latin typeface="Cambria Math" panose="02040503050406030204" pitchFamily="18" charset="0"/>
                            </a:rPr>
                          </m:ctrlPr>
                        </m:sSubSupPr>
                        <m:e>
                          <m:d>
                            <m:dPr>
                              <m:begChr m:val="‖"/>
                              <m:endChr m:val="‖"/>
                              <m:ctrlPr>
                                <a:rPr lang="zh-CN" altLang="en-US" sz="2000" i="1">
                                  <a:latin typeface="Cambria Math" panose="02040503050406030204" pitchFamily="18" charset="0"/>
                                </a:rPr>
                              </m:ctrlPr>
                            </m:dPr>
                            <m:e>
                              <m:r>
                                <a:rPr lang="zh-CN" altLang="en-US" sz="2000">
                                  <a:latin typeface="Cambria Math" panose="02040503050406030204" pitchFamily="18" charset="0"/>
                                </a:rPr>
                                <m:t>∅</m:t>
                              </m:r>
                              <m:d>
                                <m:dPr>
                                  <m:ctrlPr>
                                    <a:rPr lang="zh-CN" altLang="en-US" sz="2000" i="1">
                                      <a:latin typeface="Cambria Math" panose="02040503050406030204" pitchFamily="18" charset="0"/>
                                    </a:rPr>
                                  </m:ctrlPr>
                                </m:dPr>
                                <m:e>
                                  <m:r>
                                    <m:rPr>
                                      <m:sty m:val="p"/>
                                    </m:rPr>
                                    <a:rPr lang="en-US" altLang="zh-CN" sz="2000" b="0" i="0" smtClean="0">
                                      <a:latin typeface="Cambria Math" panose="02040503050406030204" pitchFamily="18" charset="0"/>
                                    </a:rPr>
                                    <m:t>y</m:t>
                                  </m:r>
                                </m:e>
                              </m:d>
                              <m:r>
                                <a:rPr lang="zh-CN" altLang="en-US" sz="2000" b="0" i="0">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𝑉</m:t>
                                  </m:r>
                                </m:e>
                              </m:d>
                              <m:sSup>
                                <m:sSupPr>
                                  <m:ctrlPr>
                                    <a:rPr lang="en-US" altLang="zh-CN" sz="2000" b="1" i="1">
                                      <a:latin typeface="Cambria Math" panose="02040503050406030204" pitchFamily="18" charset="0"/>
                                    </a:rPr>
                                  </m:ctrlPr>
                                </m:sSupPr>
                                <m:e>
                                  <m:d>
                                    <m:dPr>
                                      <m:begChr m:val="["/>
                                      <m:endChr m:val="]"/>
                                      <m:ctrlPr>
                                        <a:rPr lang="en-US" altLang="zh-CN" sz="2000" b="1" i="1">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𝜹</m:t>
                                          </m:r>
                                        </m:e>
                                        <m:sub>
                                          <m:r>
                                            <a:rPr lang="en-US" altLang="zh-CN" sz="2000" b="1" i="1" smtClean="0">
                                              <a:latin typeface="Cambria Math" panose="02040503050406030204" pitchFamily="18" charset="0"/>
                                            </a:rPr>
                                            <m:t>𝒊</m:t>
                                          </m:r>
                                        </m:sub>
                                      </m:sSub>
                                      <m:d>
                                        <m:dPr>
                                          <m:ctrlPr>
                                            <a:rPr lang="en-US" altLang="zh-CN" sz="2000" b="1" i="1" smtClean="0">
                                              <a:latin typeface="Cambria Math" panose="02040503050406030204" pitchFamily="18" charset="0"/>
                                            </a:rPr>
                                          </m:ctrlPr>
                                        </m:dPr>
                                        <m:e>
                                          <m:sSub>
                                            <m:sSubPr>
                                              <m:ctrlPr>
                                                <a:rPr lang="en-US" altLang="zh-CN" sz="2000" b="1" i="1">
                                                  <a:latin typeface="Cambria Math" panose="02040503050406030204" pitchFamily="18" charset="0"/>
                                                </a:rPr>
                                              </m:ctrlPr>
                                            </m:sSubPr>
                                            <m:e>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𝜶</m:t>
                                                  </m:r>
                                                </m:e>
                                              </m:acc>
                                            </m:e>
                                            <m:sub>
                                              <m:r>
                                                <a:rPr lang="en-US" altLang="zh-CN" sz="2000" b="1" i="1">
                                                  <a:latin typeface="Cambria Math" panose="02040503050406030204" pitchFamily="18" charset="0"/>
                                                </a:rPr>
                                                <m:t>𝟏</m:t>
                                              </m:r>
                                            </m:sub>
                                          </m:sSub>
                                        </m:e>
                                      </m:d>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𝜷</m:t>
                                              </m:r>
                                            </m:e>
                                          </m:acc>
                                        </m:e>
                                        <m:sub>
                                          <m:r>
                                            <a:rPr lang="en-US" altLang="zh-CN" sz="2000" b="1" i="1">
                                              <a:latin typeface="Cambria Math" panose="02040503050406030204" pitchFamily="18" charset="0"/>
                                            </a:rPr>
                                            <m:t>𝟏</m:t>
                                          </m:r>
                                        </m:sub>
                                      </m:sSub>
                                    </m:e>
                                  </m:d>
                                </m:e>
                                <m:sup>
                                  <m:r>
                                    <a:rPr lang="en-US" altLang="zh-CN" sz="2000" b="1" i="1">
                                      <a:latin typeface="Cambria Math" panose="02040503050406030204" pitchFamily="18" charset="0"/>
                                    </a:rPr>
                                    <m:t>𝑻</m:t>
                                  </m:r>
                                </m:sup>
                              </m:sSup>
                            </m:e>
                          </m:d>
                        </m:e>
                        <m:sub>
                          <m:r>
                            <a:rPr lang="zh-CN" altLang="en-US" sz="2000" b="0" i="0">
                              <a:latin typeface="Cambria Math" panose="02040503050406030204" pitchFamily="18" charset="0"/>
                            </a:rPr>
                            <m:t>2</m:t>
                          </m:r>
                        </m:sub>
                        <m:sup>
                          <m:r>
                            <a:rPr lang="zh-CN" altLang="en-US" sz="2000" b="0" i="0">
                              <a:latin typeface="Cambria Math" panose="02040503050406030204" pitchFamily="18" charset="0"/>
                            </a:rPr>
                            <m:t>2</m:t>
                          </m:r>
                        </m:sup>
                      </m:sSubSup>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1839144" y="6004865"/>
                <a:ext cx="4398551" cy="66492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58844" y="3517116"/>
                <a:ext cx="5420781" cy="3730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𝑓</m:t>
                      </m:r>
                      <m:d>
                        <m:dPr>
                          <m:ctrlPr>
                            <a:rPr lang="zh-CN" altLang="en-US" i="1">
                              <a:latin typeface="Cambria Math" panose="02040503050406030204" pitchFamily="18" charset="0"/>
                            </a:rPr>
                          </m:ctrlPr>
                        </m:dPr>
                        <m:e>
                          <m:r>
                            <a:rPr lang="zh-CN" altLang="en-US" i="1" smtClean="0">
                              <a:latin typeface="Cambria Math" panose="02040503050406030204" pitchFamily="18" charset="0"/>
                            </a:rPr>
                            <m:t>𝛼</m:t>
                          </m:r>
                          <m:r>
                            <a:rPr lang="zh-CN" altLang="en-US" i="1">
                              <a:latin typeface="Cambria Math" panose="02040503050406030204" pitchFamily="18" charset="0"/>
                            </a:rPr>
                            <m:t>，</m:t>
                          </m:r>
                          <m:r>
                            <a:rPr lang="zh-CN" altLang="en-US" i="1" smtClean="0">
                              <a:latin typeface="Cambria Math" panose="02040503050406030204" pitchFamily="18" charset="0"/>
                            </a:rPr>
                            <m:t>𝛽</m:t>
                          </m:r>
                        </m:e>
                      </m:d>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d>
                            <m:dPr>
                              <m:begChr m:val="‖"/>
                              <m:endChr m:val="‖"/>
                              <m:ctrlPr>
                                <a:rPr lang="zh-CN" altLang="en-US" i="1">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d>
                              <m:sSup>
                                <m:sSupPr>
                                  <m:ctrlPr>
                                    <a:rPr lang="en-US" altLang="zh-CN"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r>
                                        <a:rPr lang="zh-CN" altLang="en-US" i="1">
                                          <a:latin typeface="Cambria Math" panose="02040503050406030204" pitchFamily="18" charset="0"/>
                                        </a:rPr>
                                        <m:t>𝛼</m:t>
                                      </m:r>
                                      <m:r>
                                        <a:rPr lang="zh-CN" altLang="en-US" i="1">
                                          <a:latin typeface="Cambria Math" panose="02040503050406030204" pitchFamily="18" charset="0"/>
                                        </a:rPr>
                                        <m:t>，</m:t>
                                      </m:r>
                                      <m:r>
                                        <a:rPr lang="zh-CN" altLang="en-US" i="1">
                                          <a:latin typeface="Cambria Math" panose="02040503050406030204" pitchFamily="18" charset="0"/>
                                        </a:rPr>
                                        <m:t>𝛽</m:t>
                                      </m:r>
                                    </m:e>
                                  </m:d>
                                </m:e>
                                <m:sup>
                                  <m:r>
                                    <a:rPr lang="en-US" altLang="zh-CN" b="0" i="1" smtClean="0">
                                      <a:latin typeface="Cambria Math" panose="02040503050406030204" pitchFamily="18" charset="0"/>
                                    </a:rPr>
                                    <m:t>𝑇</m:t>
                                  </m:r>
                                </m:sup>
                              </m:sSup>
                              <m:r>
                                <a:rPr lang="en-US" altLang="zh-CN" i="1">
                                  <a:latin typeface="Cambria Math" panose="02040503050406030204" pitchFamily="18" charset="0"/>
                                </a:rPr>
                                <m:t>−</m:t>
                              </m:r>
                              <m:r>
                                <a:rPr lang="en-US" altLang="zh-CN" i="1">
                                  <a:latin typeface="Cambria Math"/>
                                </a:rPr>
                                <m:t>𝜙</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𝑦</m:t>
                                  </m:r>
                                </m:e>
                              </m:d>
                            </m:e>
                          </m:d>
                        </m:e>
                        <m:sub>
                          <m:r>
                            <a:rPr lang="zh-CN" altLang="en-US" i="0">
                              <a:latin typeface="Cambria Math" panose="02040503050406030204" pitchFamily="18" charset="0"/>
                            </a:rPr>
                            <m:t>2</m:t>
                          </m:r>
                        </m:sub>
                        <m:sup>
                          <m:r>
                            <a:rPr lang="zh-CN" altLang="en-US" i="0">
                              <a:latin typeface="Cambria Math" panose="02040503050406030204" pitchFamily="18" charset="0"/>
                            </a:rPr>
                            <m:t>2</m:t>
                          </m:r>
                        </m:sup>
                      </m:sSubSup>
                      <m:r>
                        <a:rPr lang="zh-CN" altLang="en-US" i="0">
                          <a:latin typeface="Cambria Math" panose="02040503050406030204" pitchFamily="18" charset="0"/>
                        </a:rPr>
                        <m:t>+</m:t>
                      </m:r>
                      <m:r>
                        <a:rPr lang="zh-CN" altLang="en-US" i="1" smtClean="0">
                          <a:latin typeface="Cambria Math" panose="02040503050406030204" pitchFamily="18" charset="0"/>
                        </a:rPr>
                        <m:t>𝜎</m:t>
                      </m:r>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zh-CN" altLang="en-US" i="1">
                                          <a:latin typeface="Cambria Math" panose="02040503050406030204" pitchFamily="18" charset="0"/>
                                        </a:rPr>
                                        <m:t>𝛼</m:t>
                                      </m:r>
                                      <m:r>
                                        <a:rPr lang="zh-CN" altLang="en-US" i="1">
                                          <a:latin typeface="Cambria Math" panose="02040503050406030204" pitchFamily="18" charset="0"/>
                                        </a:rPr>
                                        <m:t>，</m:t>
                                      </m:r>
                                      <m:r>
                                        <a:rPr lang="zh-CN" altLang="en-US" i="1">
                                          <a:latin typeface="Cambria Math" panose="02040503050406030204" pitchFamily="18" charset="0"/>
                                        </a:rPr>
                                        <m:t>𝛽</m:t>
                                      </m:r>
                                    </m:e>
                                  </m:d>
                                </m:e>
                                <m:sup>
                                  <m:r>
                                    <a:rPr lang="en-US" altLang="zh-CN" i="1">
                                      <a:latin typeface="Cambria Math" panose="02040503050406030204" pitchFamily="18" charset="0"/>
                                    </a:rPr>
                                    <m:t>𝑇</m:t>
                                  </m:r>
                                </m:sup>
                              </m:sSup>
                            </m:e>
                          </m:d>
                        </m:e>
                        <m:sub>
                          <m:r>
                            <a:rPr lang="en-US" altLang="zh-CN" i="1" smtClean="0">
                              <a:latin typeface="Cambria Math" panose="02040503050406030204" pitchFamily="18" charset="0"/>
                              <a:ea typeface="Cambria Math" panose="02040503050406030204" pitchFamily="18" charset="0"/>
                            </a:rPr>
                            <m:t>ℓ</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58844" y="3517116"/>
                <a:ext cx="5420781" cy="373051"/>
              </a:xfrm>
              <a:prstGeom prst="rect">
                <a:avLst/>
              </a:prstGeom>
              <a:blipFill>
                <a:blip r:embed="rId5"/>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6446" y="1671343"/>
                <a:ext cx="6559167" cy="466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rPr>
                          </m:ctrlPr>
                        </m:sSupPr>
                        <m:e>
                          <m:d>
                            <m:dPr>
                              <m:begChr m:val="["/>
                              <m:endChr m:val="]"/>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𝜶</m:t>
                                      </m:r>
                                    </m:e>
                                  </m:acc>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𝜷</m:t>
                                      </m:r>
                                    </m:e>
                                  </m:acc>
                                </m:e>
                                <m:sub>
                                  <m:r>
                                    <a:rPr lang="en-US" altLang="zh-CN" b="1" i="1">
                                      <a:latin typeface="Cambria Math" panose="02040503050406030204" pitchFamily="18" charset="0"/>
                                    </a:rPr>
                                    <m:t>𝟏</m:t>
                                  </m:r>
                                </m:sub>
                              </m:sSub>
                            </m:e>
                          </m:d>
                        </m:e>
                        <m:sup>
                          <m:r>
                            <a:rPr lang="en-US" altLang="zh-CN" b="1" i="1">
                              <a:latin typeface="Cambria Math" panose="02040503050406030204" pitchFamily="18" charset="0"/>
                            </a:rPr>
                            <m:t>𝑻</m:t>
                          </m:r>
                        </m:sup>
                      </m:sSup>
                      <m:r>
                        <a:rPr lang="zh-CN" altLang="en-US" b="1" i="1">
                          <a:latin typeface="Cambria Math" panose="02040503050406030204" pitchFamily="18" charset="0"/>
                        </a:rPr>
                        <m:t>=</m:t>
                      </m:r>
                      <m:r>
                        <a:rPr lang="zh-CN" altLang="en-US" b="1" i="1">
                          <a:latin typeface="Cambria Math" panose="02040503050406030204" pitchFamily="18" charset="0"/>
                        </a:rPr>
                        <m:t>𝒂𝒓𝒈</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𝒎𝒊𝒏</m:t>
                          </m:r>
                        </m:e>
                        <m:sub>
                          <m:r>
                            <a:rPr lang="zh-CN" altLang="en-US" b="1" i="1">
                              <a:latin typeface="Cambria Math" panose="02040503050406030204" pitchFamily="18" charset="0"/>
                            </a:rPr>
                            <m:t>𝒔</m:t>
                          </m:r>
                        </m:sub>
                      </m:sSub>
                      <m:d>
                        <m:dPr>
                          <m:ctrlPr>
                            <a:rPr lang="en-US" altLang="zh-CN" b="1" i="1">
                              <a:latin typeface="Cambria Math" panose="02040503050406030204" pitchFamily="18" charset="0"/>
                            </a:rPr>
                          </m:ctrlPr>
                        </m:dPr>
                        <m:e>
                          <m:sSubSup>
                            <m:sSubSupPr>
                              <m:ctrlPr>
                                <a:rPr lang="zh-CN" altLang="en-US" b="1" i="1">
                                  <a:latin typeface="Cambria Math" panose="02040503050406030204" pitchFamily="18" charset="0"/>
                                </a:rPr>
                              </m:ctrlPr>
                            </m:sSubSupPr>
                            <m:e>
                              <m:d>
                                <m:dPr>
                                  <m:begChr m:val="‖"/>
                                  <m:endChr m:val="‖"/>
                                  <m:ctrlPr>
                                    <a:rPr lang="zh-CN" altLang="en-US" b="1" i="1">
                                      <a:latin typeface="Cambria Math" panose="02040503050406030204" pitchFamily="18" charset="0"/>
                                    </a:rPr>
                                  </m:ctrlPr>
                                </m:dPr>
                                <m:e>
                                  <m:d>
                                    <m:dPr>
                                      <m:begChr m:val="["/>
                                      <m:endChr m:val="]"/>
                                      <m:ctrlPr>
                                        <a:rPr lang="en-US" altLang="zh-CN" b="1" i="1">
                                          <a:latin typeface="Cambria Math" panose="02040503050406030204" pitchFamily="18" charset="0"/>
                                        </a:rPr>
                                      </m:ctrlPr>
                                    </m:dPr>
                                    <m:e>
                                      <m:r>
                                        <a:rPr lang="en-US" altLang="zh-CN" b="1" i="1">
                                          <a:latin typeface="Cambria Math" panose="02040503050406030204" pitchFamily="18" charset="0"/>
                                        </a:rPr>
                                        <m:t>𝑃</m:t>
                                      </m:r>
                                      <m:r>
                                        <a:rPr lang="en-US" altLang="zh-CN" b="1" i="1">
                                          <a:latin typeface="Cambria Math" panose="02040503050406030204" pitchFamily="18" charset="0"/>
                                        </a:rPr>
                                        <m:t>,</m:t>
                                      </m:r>
                                      <m:r>
                                        <a:rPr lang="en-US" altLang="zh-CN" b="1" i="1">
                                          <a:latin typeface="Cambria Math" panose="02040503050406030204" pitchFamily="18" charset="0"/>
                                        </a:rPr>
                                        <m:t>𝑉</m:t>
                                      </m:r>
                                    </m:e>
                                  </m:d>
                                  <m:sSup>
                                    <m:sSupPr>
                                      <m:ctrlPr>
                                        <a:rPr lang="en-US" altLang="zh-CN" b="1" i="1">
                                          <a:latin typeface="Cambria Math" panose="02040503050406030204" pitchFamily="18" charset="0"/>
                                        </a:rPr>
                                      </m:ctrlPr>
                                    </m:sSupPr>
                                    <m:e>
                                      <m:d>
                                        <m:dPr>
                                          <m:begChr m:val="["/>
                                          <m:endChr m:val="]"/>
                                          <m:ctrlPr>
                                            <a:rPr lang="en-US" altLang="zh-CN" b="1" i="1">
                                              <a:latin typeface="Cambria Math" panose="02040503050406030204" pitchFamily="18" charset="0"/>
                                            </a:rPr>
                                          </m:ctrlPr>
                                        </m:dPr>
                                        <m:e>
                                          <m:r>
                                            <a:rPr lang="zh-CN" altLang="en-US" b="1" i="1">
                                              <a:latin typeface="Cambria Math" panose="02040503050406030204" pitchFamily="18" charset="0"/>
                                            </a:rPr>
                                            <m:t>𝛼</m:t>
                                          </m:r>
                                          <m:r>
                                            <a:rPr lang="zh-CN" altLang="en-US" b="1" i="1">
                                              <a:latin typeface="Cambria Math" panose="02040503050406030204" pitchFamily="18" charset="0"/>
                                            </a:rPr>
                                            <m:t>，</m:t>
                                          </m:r>
                                          <m:r>
                                            <a:rPr lang="zh-CN" altLang="en-US" b="1" i="1">
                                              <a:latin typeface="Cambria Math" panose="02040503050406030204" pitchFamily="18" charset="0"/>
                                            </a:rPr>
                                            <m:t>𝛽</m:t>
                                          </m:r>
                                        </m:e>
                                      </m:d>
                                    </m:e>
                                    <m:sup>
                                      <m:r>
                                        <a:rPr lang="en-US" altLang="zh-CN" b="1" i="1">
                                          <a:latin typeface="Cambria Math" panose="02040503050406030204" pitchFamily="18" charset="0"/>
                                        </a:rPr>
                                        <m:t>𝑇</m:t>
                                      </m:r>
                                    </m:sup>
                                  </m:sSup>
                                  <m:r>
                                    <a:rPr lang="en-US" altLang="zh-CN" b="1" i="1">
                                      <a:latin typeface="Cambria Math" panose="02040503050406030204" pitchFamily="18" charset="0"/>
                                    </a:rPr>
                                    <m:t>−</m:t>
                                  </m:r>
                                  <m:r>
                                    <a:rPr lang="en-US" altLang="zh-CN" b="1" i="1">
                                      <a:latin typeface="Cambria Math" panose="02040503050406030204" pitchFamily="18" charset="0"/>
                                    </a:rPr>
                                    <m:t>𝜙</m:t>
                                  </m:r>
                                  <m:d>
                                    <m:dPr>
                                      <m:ctrlPr>
                                        <a:rPr lang="zh-CN" altLang="zh-CN" b="1" i="1">
                                          <a:latin typeface="Cambria Math" panose="02040503050406030204" pitchFamily="18" charset="0"/>
                                        </a:rPr>
                                      </m:ctrlPr>
                                    </m:dPr>
                                    <m:e>
                                      <m:r>
                                        <a:rPr lang="en-US" altLang="zh-CN" b="1" i="1">
                                          <a:latin typeface="Cambria Math" panose="02040503050406030204" pitchFamily="18" charset="0"/>
                                        </a:rPr>
                                        <m:t>𝑦</m:t>
                                      </m:r>
                                    </m:e>
                                  </m:d>
                                </m:e>
                              </m:d>
                            </m:e>
                            <m:sub>
                              <m:r>
                                <a:rPr lang="zh-CN" altLang="en-US" b="1" i="1">
                                  <a:latin typeface="Cambria Math" panose="02040503050406030204" pitchFamily="18" charset="0"/>
                                </a:rPr>
                                <m:t>2</m:t>
                              </m:r>
                            </m:sub>
                            <m:sup>
                              <m:r>
                                <a:rPr lang="zh-CN" altLang="en-US" b="1" i="1">
                                  <a:latin typeface="Cambria Math" panose="02040503050406030204" pitchFamily="18" charset="0"/>
                                </a:rPr>
                                <m:t>2</m:t>
                              </m:r>
                            </m:sup>
                          </m:sSubSup>
                          <m:r>
                            <a:rPr lang="zh-CN" altLang="en-US" b="1" i="1">
                              <a:latin typeface="Cambria Math" panose="02040503050406030204" pitchFamily="18" charset="0"/>
                            </a:rPr>
                            <m:t>+</m:t>
                          </m:r>
                          <m:r>
                            <a:rPr lang="zh-CN" altLang="en-US" b="1" i="1">
                              <a:latin typeface="Cambria Math" panose="02040503050406030204" pitchFamily="18" charset="0"/>
                            </a:rPr>
                            <m:t>𝜆</m:t>
                          </m:r>
                          <m:sSub>
                            <m:sSubPr>
                              <m:ctrlPr>
                                <a:rPr lang="en-US" altLang="zh-CN" b="1" i="1">
                                  <a:latin typeface="Cambria Math" panose="02040503050406030204" pitchFamily="18" charset="0"/>
                                </a:rPr>
                              </m:ctrlPr>
                            </m:sSubPr>
                            <m:e>
                              <m:d>
                                <m:dPr>
                                  <m:begChr m:val="‖"/>
                                  <m:endChr m:val="‖"/>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d>
                                        <m:dPr>
                                          <m:begChr m:val="["/>
                                          <m:endChr m:val="]"/>
                                          <m:ctrlPr>
                                            <a:rPr lang="en-US" altLang="zh-CN" b="1" i="1">
                                              <a:latin typeface="Cambria Math" panose="02040503050406030204" pitchFamily="18" charset="0"/>
                                            </a:rPr>
                                          </m:ctrlPr>
                                        </m:dPr>
                                        <m:e>
                                          <m:r>
                                            <a:rPr lang="zh-CN" altLang="en-US" b="1" i="1">
                                              <a:latin typeface="Cambria Math" panose="02040503050406030204" pitchFamily="18" charset="0"/>
                                            </a:rPr>
                                            <m:t>𝛼</m:t>
                                          </m:r>
                                          <m:r>
                                            <a:rPr lang="zh-CN" altLang="en-US" b="1" i="1">
                                              <a:latin typeface="Cambria Math" panose="02040503050406030204" pitchFamily="18" charset="0"/>
                                            </a:rPr>
                                            <m:t>，</m:t>
                                          </m:r>
                                          <m:r>
                                            <a:rPr lang="zh-CN" altLang="en-US" b="1" i="1">
                                              <a:latin typeface="Cambria Math" panose="02040503050406030204" pitchFamily="18" charset="0"/>
                                            </a:rPr>
                                            <m:t>𝛽</m:t>
                                          </m:r>
                                        </m:e>
                                      </m:d>
                                    </m:e>
                                    <m:sup>
                                      <m:r>
                                        <a:rPr lang="en-US" altLang="zh-CN" b="1" i="1">
                                          <a:latin typeface="Cambria Math" panose="02040503050406030204" pitchFamily="18" charset="0"/>
                                        </a:rPr>
                                        <m:t>𝑇</m:t>
                                      </m:r>
                                    </m:sup>
                                  </m:sSup>
                                </m:e>
                              </m:d>
                            </m:e>
                            <m:sub>
                              <m:r>
                                <a:rPr lang="en-US" altLang="zh-CN" b="1" i="1">
                                  <a:latin typeface="Cambria Math" panose="02040503050406030204" pitchFamily="18" charset="0"/>
                                </a:rPr>
                                <m:t>ℓ</m:t>
                              </m:r>
                            </m:sub>
                          </m:sSub>
                        </m:e>
                      </m:d>
                    </m:oMath>
                  </m:oMathPara>
                </a14:m>
                <a:endParaRPr lang="zh-CN" altLang="en-US" b="1" i="1" dirty="0">
                  <a:latin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6446" y="1671343"/>
                <a:ext cx="6559167" cy="466923"/>
              </a:xfrm>
              <a:prstGeom prst="rect">
                <a:avLst/>
              </a:prstGeom>
              <a:blipFill>
                <a:blip r:embed="rId6"/>
                <a:stretch>
                  <a:fillRect b="-7792"/>
                </a:stretch>
              </a:blipFill>
            </p:spPr>
            <p:txBody>
              <a:bodyPr/>
              <a:lstStyle/>
              <a:p>
                <a:r>
                  <a:rPr lang="zh-CN" altLang="en-US">
                    <a:noFill/>
                  </a:rPr>
                  <a:t> </a:t>
                </a:r>
              </a:p>
            </p:txBody>
          </p:sp>
        </mc:Fallback>
      </mc:AlternateContent>
      <p:sp>
        <p:nvSpPr>
          <p:cNvPr id="8" name="右箭头 7"/>
          <p:cNvSpPr/>
          <p:nvPr/>
        </p:nvSpPr>
        <p:spPr bwMode="auto">
          <a:xfrm>
            <a:off x="6237694" y="6110347"/>
            <a:ext cx="1469571" cy="453962"/>
          </a:xfrm>
          <a:prstGeom prst="rightArrow">
            <a:avLst/>
          </a:prstGeom>
          <a:solidFill>
            <a:schemeClr val="accent1"/>
          </a:solidFill>
          <a:ln w="9525">
            <a:solidFill>
              <a:schemeClr val="accent1"/>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
        <p:nvSpPr>
          <p:cNvPr id="9" name="右箭头 8"/>
          <p:cNvSpPr/>
          <p:nvPr/>
        </p:nvSpPr>
        <p:spPr bwMode="auto">
          <a:xfrm>
            <a:off x="5992833" y="3491859"/>
            <a:ext cx="995795" cy="490146"/>
          </a:xfrm>
          <a:prstGeom prst="rightArrow">
            <a:avLst/>
          </a:prstGeom>
          <a:solidFill>
            <a:schemeClr val="accent1"/>
          </a:solidFill>
          <a:ln w="9525">
            <a:solidFill>
              <a:schemeClr val="accent1"/>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
        <p:nvSpPr>
          <p:cNvPr id="26" name="矩形 25"/>
          <p:cNvSpPr/>
          <p:nvPr/>
        </p:nvSpPr>
        <p:spPr bwMode="auto">
          <a:xfrm>
            <a:off x="7095950" y="2705446"/>
            <a:ext cx="4656705" cy="1575955"/>
          </a:xfrm>
          <a:prstGeom prst="rect">
            <a:avLst/>
          </a:prstGeom>
          <a:noFill/>
          <a:ln w="25400">
            <a:solidFill>
              <a:srgbClr val="FF0000"/>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mc:AlternateContent xmlns:mc="http://schemas.openxmlformats.org/markup-compatibility/2006" xmlns:a14="http://schemas.microsoft.com/office/drawing/2010/main">
        <mc:Choice Requires="a14">
          <p:sp>
            <p:nvSpPr>
              <p:cNvPr id="16" name="矩形 15"/>
              <p:cNvSpPr/>
              <p:nvPr/>
            </p:nvSpPr>
            <p:spPr>
              <a:xfrm>
                <a:off x="7843432" y="6084758"/>
                <a:ext cx="3173305" cy="369845"/>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panose="02040503050406030204" pitchFamily="18" charset="0"/>
                          </a:rPr>
                          <m:t>𝜹</m:t>
                        </m:r>
                      </m:e>
                      <m:sub>
                        <m:r>
                          <a:rPr lang="en-US" altLang="zh-CN" b="1" i="1">
                            <a:latin typeface="Cambria Math" panose="02040503050406030204" pitchFamily="18" charset="0"/>
                          </a:rPr>
                          <m:t>𝒊</m:t>
                        </m:r>
                      </m:sub>
                    </m:sSub>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𝜶</m:t>
                                </m:r>
                              </m:e>
                            </m:acc>
                          </m:e>
                          <m:sub>
                            <m:r>
                              <a:rPr lang="en-US" altLang="zh-CN" b="1" i="1">
                                <a:latin typeface="Cambria Math" panose="02040503050406030204" pitchFamily="18" charset="0"/>
                              </a:rPr>
                              <m:t>𝟏</m:t>
                            </m:r>
                          </m:sub>
                        </m:sSub>
                      </m:e>
                    </m:d>
                    <m:r>
                      <a:rPr lang="zh-CN" altLang="en-US" b="1" i="1">
                        <a:latin typeface="Cambria Math" panose="02040503050406030204" pitchFamily="18" charset="0"/>
                      </a:rPr>
                      <m:t>是</m:t>
                    </m:r>
                  </m:oMath>
                </a14:m>
                <a:r>
                  <a:rPr lang="zh-CN" altLang="en-US" dirty="0" smtClean="0"/>
                  <a:t>指</a:t>
                </a:r>
                <a14:m>
                  <m:oMath xmlns:m="http://schemas.openxmlformats.org/officeDocument/2006/math">
                    <m:sSub>
                      <m:sSubPr>
                        <m:ctrlPr>
                          <a:rPr lang="en-US" altLang="zh-CN"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𝜶</m:t>
                            </m:r>
                          </m:e>
                        </m:acc>
                      </m:e>
                      <m:sub>
                        <m:r>
                          <a:rPr lang="en-US" altLang="zh-CN" b="1" i="1">
                            <a:latin typeface="Cambria Math" panose="02040503050406030204" pitchFamily="18" charset="0"/>
                          </a:rPr>
                          <m:t>𝟏</m:t>
                        </m:r>
                      </m:sub>
                    </m:sSub>
                    <m:r>
                      <a:rPr lang="zh-CN" altLang="en-US" b="1" i="1">
                        <a:latin typeface="Cambria Math" panose="02040503050406030204" pitchFamily="18" charset="0"/>
                      </a:rPr>
                      <m:t>中除</m:t>
                    </m:r>
                  </m:oMath>
                </a14:m>
                <a:r>
                  <a:rPr lang="zh-CN" altLang="en-US" dirty="0" smtClean="0"/>
                  <a:t>第</a:t>
                </a:r>
                <a:r>
                  <a:rPr lang="en-US" altLang="zh-CN" dirty="0" err="1" smtClean="0"/>
                  <a:t>i</a:t>
                </a:r>
                <a:r>
                  <a:rPr lang="zh-CN" altLang="en-US" dirty="0" smtClean="0"/>
                  <a:t>行均置</a:t>
                </a:r>
                <a:r>
                  <a:rPr lang="en-US" altLang="zh-CN" dirty="0" smtClean="0"/>
                  <a:t>0</a:t>
                </a:r>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7843432" y="6084758"/>
                <a:ext cx="3173305" cy="369845"/>
              </a:xfrm>
              <a:prstGeom prst="rect">
                <a:avLst/>
              </a:prstGeom>
              <a:blipFill>
                <a:blip r:embed="rId7"/>
                <a:stretch>
                  <a:fillRect t="-9836" r="-962"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988628" y="1575240"/>
                <a:ext cx="4550605" cy="374270"/>
              </a:xfrm>
              <a:prstGeom prst="rect">
                <a:avLst/>
              </a:prstGeom>
            </p:spPr>
            <p:txBody>
              <a:bodyPr wrap="none">
                <a:spAutoFit/>
              </a:bodyPr>
              <a:lstStyle/>
              <a:p>
                <a:r>
                  <a:rPr lang="en-US" altLang="zh-CN" dirty="0" smtClean="0"/>
                  <a:t> kernel function </a:t>
                </a:r>
                <a14:m>
                  <m:oMath xmlns:m="http://schemas.openxmlformats.org/officeDocument/2006/math">
                    <m:r>
                      <a:rPr lang="en-US" altLang="zh-CN" i="1">
                        <a:latin typeface="Cambria Math"/>
                      </a:rPr>
                      <m:t>𝜙</m:t>
                    </m:r>
                    <m:r>
                      <a:rPr lang="en-US" altLang="zh-CN" i="1">
                        <a:latin typeface="Cambria Math"/>
                      </a:rPr>
                      <m:t> </m:t>
                    </m:r>
                  </m:oMath>
                </a14:m>
                <a:r>
                  <a:rPr lang="zh-CN" altLang="en-US" dirty="0" smtClean="0"/>
                  <a:t>：</a:t>
                </a:r>
                <a14:m>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𝑫</m:t>
                        </m:r>
                      </m:sup>
                    </m:sSup>
                  </m:oMath>
                </a14:m>
                <a:r>
                  <a:rPr lang="en-US" altLang="zh-CN" dirty="0" smtClean="0"/>
                  <a:t>→ </a:t>
                </a:r>
                <a14:m>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𝑲</m:t>
                        </m:r>
                      </m:sup>
                    </m:sSup>
                    <m:r>
                      <a:rPr lang="en-US" altLang="zh-CN" b="1" i="1">
                        <a:latin typeface="Cambria Math" panose="02040503050406030204" pitchFamily="18" charset="0"/>
                        <a:ea typeface="Cambria Math" panose="02040503050406030204" pitchFamily="18" charset="0"/>
                      </a:rPr>
                      <m:t> </m:t>
                    </m:r>
                  </m:oMath>
                </a14:m>
                <a:r>
                  <a:rPr lang="en-US" altLang="zh-CN" dirty="0"/>
                  <a:t>(D &lt; K), </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6988628" y="1575240"/>
                <a:ext cx="4550605" cy="374270"/>
              </a:xfrm>
              <a:prstGeom prst="rect">
                <a:avLst/>
              </a:prstGeom>
              <a:blipFill>
                <a:blip r:embed="rId8"/>
                <a:stretch>
                  <a:fillRect t="-8065" r="-134"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140523" y="2761235"/>
                <a:ext cx="4423470" cy="652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a:latin typeface="Cambria Math" panose="02040503050406030204" pitchFamily="18" charset="0"/>
                                  <a:ea typeface="Cambria Math" panose="02040503050406030204" pitchFamily="18" charset="0"/>
                                </a:rPr>
                                <m:t>1</m:t>
                              </m:r>
                            </m:sub>
                          </m:sSub>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𝟏</m:t>
                                  </m:r>
                                </m:sub>
                              </m:sSub>
                            </m:e>
                          </m:d>
                          <m:r>
                            <a:rPr lang="en-US" altLang="zh-CN" b="1" i="1" smtClean="0">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smtClean="0">
                                  <a:latin typeface="Cambria Math" panose="02040503050406030204" pitchFamily="18" charset="0"/>
                                </a:rPr>
                                <m:t>𝟐</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𝟐</m:t>
                                  </m:r>
                                </m:sub>
                              </m:sSub>
                            </m:e>
                          </m:d>
                          <m:r>
                            <a:rPr lang="en-US" altLang="zh-CN" b="1" i="1" smtClean="0">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smtClean="0">
                                  <a:latin typeface="Cambria Math" panose="02040503050406030204" pitchFamily="18" charset="0"/>
                                </a:rPr>
                                <m:t>𝒄</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𝒄</m:t>
                                  </m:r>
                                </m:sub>
                              </m:sSub>
                            </m:e>
                          </m:d>
                        </m:e>
                      </m:d>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𝑲</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m:t>
                          </m:r>
                        </m:sup>
                      </m:sSup>
                      <m:r>
                        <a:rPr lang="en-US" altLang="zh-CN" b="0" i="0" smtClean="0">
                          <a:latin typeface="Cambria Math" panose="02040503050406030204" pitchFamily="18" charset="0"/>
                          <a:ea typeface="Cambria Math" panose="02040503050406030204" pitchFamily="18" charset="0"/>
                        </a:rPr>
                        <m:t>, </m:t>
                      </m:r>
                    </m:oMath>
                  </m:oMathPara>
                </a14:m>
                <a:endParaRPr lang="en-US" altLang="zh-CN" dirty="0" smtClean="0"/>
              </a:p>
              <a:p>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7140523" y="2761235"/>
                <a:ext cx="4423470" cy="65255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059183" y="3321084"/>
                <a:ext cx="4586150" cy="958980"/>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ea typeface="Cambria Math" panose="02040503050406030204" pitchFamily="18" charset="0"/>
                      </a:rPr>
                      <m:t>其中</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smtClean="0">
                            <a:latin typeface="Cambria Math" panose="02040503050406030204" pitchFamily="18" charset="0"/>
                          </a:rPr>
                          <m:t>𝒊</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𝒊</m:t>
                            </m:r>
                          </m:sub>
                        </m:sSub>
                      </m:e>
                    </m:d>
                  </m:oMath>
                </a14:m>
                <a:r>
                  <a:rPr lang="zh-CN" altLang="en-US" dirty="0" smtClean="0"/>
                  <a:t>是指先将训练样本第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类</m:t>
                    </m:r>
                  </m:oMath>
                </a14:m>
                <a:r>
                  <a:rPr lang="zh-CN" altLang="en-US" dirty="0" smtClean="0"/>
                  <a:t>拓展到核空间，再求均值。</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a:rPr>
                            <m:t>𝜙</m:t>
                          </m:r>
                          <m:d>
                            <m:dPr>
                              <m:ctrlPr>
                                <a:rPr lang="zh-CN" altLang="zh-CN" i="1">
                                  <a:latin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a:latin typeface="Cambria Math" panose="02040503050406030204" pitchFamily="18" charset="0"/>
                                      <a:ea typeface="Cambria Math" panose="02040503050406030204" pitchFamily="18" charset="0"/>
                                    </a:rPr>
                                    <m:t>𝟏</m:t>
                                  </m:r>
                                </m:sub>
                              </m:sSub>
                            </m:e>
                          </m:d>
                          <m:r>
                            <a:rPr lang="en-US" altLang="zh-CN" b="1" i="1" smtClean="0">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a:latin typeface="Cambria Math" panose="02040503050406030204" pitchFamily="18" charset="0"/>
                                  <a:ea typeface="Cambria Math" panose="02040503050406030204" pitchFamily="18" charset="0"/>
                                </a:rPr>
                                <m:t>1</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a:latin typeface="Cambria Math" panose="02040503050406030204" pitchFamily="18" charset="0"/>
                                      <a:ea typeface="Cambria Math" panose="02040503050406030204" pitchFamily="18" charset="0"/>
                                    </a:rPr>
                                    <m:t>𝟏</m:t>
                                  </m:r>
                                </m:sub>
                              </m:sSub>
                            </m:e>
                          </m:d>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𝑻</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a:rPr>
                            <m:t>𝜙</m:t>
                          </m:r>
                          <m:d>
                            <m:dPr>
                              <m:ctrlPr>
                                <a:rPr lang="zh-CN" altLang="zh-CN" i="1">
                                  <a:latin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a:latin typeface="Cambria Math" panose="02040503050406030204" pitchFamily="18" charset="0"/>
                                      <a:ea typeface="Cambria Math" panose="02040503050406030204" pitchFamily="18" charset="0"/>
                                    </a:rPr>
                                    <m:t>𝟏</m:t>
                                  </m:r>
                                </m:sub>
                              </m:sSub>
                            </m:e>
                          </m:d>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a:latin typeface="Cambria Math" panose="02040503050406030204" pitchFamily="18" charset="0"/>
                                  <a:ea typeface="Cambria Math" panose="02040503050406030204" pitchFamily="18" charset="0"/>
                                </a:rPr>
                                <m:t>1</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a:latin typeface="Cambria Math" panose="02040503050406030204" pitchFamily="18" charset="0"/>
                                      <a:ea typeface="Cambria Math" panose="02040503050406030204" pitchFamily="18" charset="0"/>
                                    </a:rPr>
                                    <m:t>𝟏</m:t>
                                  </m:r>
                                </m:sub>
                              </m:sSub>
                            </m:e>
                          </m:d>
                          <m:sSubSup>
                            <m:sSubSupPr>
                              <m:ctrlPr>
                                <a:rPr lang="en-US" altLang="zh-CN" b="1"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𝒆</m:t>
                              </m:r>
                            </m:e>
                            <m:sub>
                              <m:r>
                                <a:rPr lang="en-US" altLang="zh-CN" b="1" i="1">
                                  <a:latin typeface="Cambria Math" panose="02040503050406030204" pitchFamily="18" charset="0"/>
                                  <a:ea typeface="Cambria Math" panose="02040503050406030204" pitchFamily="18" charset="0"/>
                                </a:rPr>
                                <m:t>𝟏</m:t>
                              </m:r>
                            </m:sub>
                            <m:sup>
                              <m:r>
                                <a:rPr lang="en-US" altLang="zh-CN" b="1" i="1">
                                  <a:latin typeface="Cambria Math" panose="02040503050406030204" pitchFamily="18" charset="0"/>
                                  <a:ea typeface="Cambria Math" panose="02040503050406030204" pitchFamily="18" charset="0"/>
                                </a:rPr>
                                <m:t>𝑻</m:t>
                              </m:r>
                            </m:sup>
                          </m:sSubSup>
                        </m:e>
                      </m:d>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059183" y="3321084"/>
                <a:ext cx="4586150" cy="958980"/>
              </a:xfrm>
              <a:prstGeom prst="rect">
                <a:avLst/>
              </a:prstGeom>
              <a:blipFill>
                <a:blip r:embed="rId10"/>
                <a:stretch>
                  <a:fillRect l="-1064" t="-3822" r="-931" b="-3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758724" y="4726692"/>
                <a:ext cx="5433276" cy="1042786"/>
              </a:xfrm>
              <a:prstGeom prst="rect">
                <a:avLst/>
              </a:prstGeom>
            </p:spPr>
            <p:txBody>
              <a:bodyPr wrap="square">
                <a:spAutoFit/>
              </a:bodyPr>
              <a:lstStyle/>
              <a:p>
                <a:pPr algn="ctr"/>
                <a14:m>
                  <m:oMath xmlns:m="http://schemas.openxmlformats.org/officeDocument/2006/math">
                    <m:r>
                      <a:rPr lang="en-US" altLang="zh-CN" i="1" smtClean="0">
                        <a:latin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a:rPr>
                          <m:t>𝜙</m:t>
                        </m:r>
                        <m:d>
                          <m:dPr>
                            <m:ctrlPr>
                              <a:rPr lang="zh-CN" altLang="zh-CN" i="1">
                                <a:latin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a:latin typeface="Cambria Math" panose="02040503050406030204" pitchFamily="18" charset="0"/>
                                    <a:ea typeface="Cambria Math" panose="02040503050406030204" pitchFamily="18" charset="0"/>
                                  </a:rPr>
                                  <m:t>𝟏</m:t>
                                </m:r>
                              </m:sub>
                            </m:sSub>
                          </m:e>
                        </m:d>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a:latin typeface="Cambria Math" panose="02040503050406030204" pitchFamily="18" charset="0"/>
                                <a:ea typeface="Cambria Math" panose="02040503050406030204" pitchFamily="18" charset="0"/>
                              </a:rPr>
                              <m:t>1</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a:latin typeface="Cambria Math" panose="02040503050406030204" pitchFamily="18" charset="0"/>
                                    <a:ea typeface="Cambria Math" panose="02040503050406030204" pitchFamily="18" charset="0"/>
                                  </a:rPr>
                                  <m:t>𝟏</m:t>
                                </m:r>
                              </m:sub>
                            </m:sSub>
                          </m:e>
                        </m:d>
                        <m:sSubSup>
                          <m:sSubSupPr>
                            <m:ctrlPr>
                              <a:rPr lang="en-US" altLang="zh-CN" b="1"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𝒆</m:t>
                            </m:r>
                          </m:e>
                          <m:sub>
                            <m:r>
                              <a:rPr lang="en-US" altLang="zh-CN" b="1" i="1">
                                <a:latin typeface="Cambria Math" panose="02040503050406030204" pitchFamily="18" charset="0"/>
                                <a:ea typeface="Cambria Math" panose="02040503050406030204" pitchFamily="18" charset="0"/>
                              </a:rPr>
                              <m:t>𝟏</m:t>
                            </m:r>
                          </m:sub>
                          <m:sup>
                            <m:r>
                              <a:rPr lang="en-US" altLang="zh-CN" b="1" i="1">
                                <a:latin typeface="Cambria Math" panose="02040503050406030204" pitchFamily="18" charset="0"/>
                                <a:ea typeface="Cambria Math" panose="02040503050406030204" pitchFamily="18" charset="0"/>
                              </a:rPr>
                              <m:t>𝑻</m:t>
                            </m:r>
                          </m:sup>
                        </m:sSubSup>
                        <m:r>
                          <a:rPr lang="en-US" altLang="zh-CN" i="1">
                            <a:latin typeface="Cambria Math" panose="02040503050406030204" pitchFamily="18" charset="0"/>
                            <a:ea typeface="Cambria Math" panose="02040503050406030204" pitchFamily="18" charset="0"/>
                          </a:rPr>
                          <m:t>,</m:t>
                        </m:r>
                        <m:r>
                          <a:rPr lang="en-US" altLang="zh-CN" i="1">
                            <a:latin typeface="Cambria Math"/>
                          </a:rPr>
                          <m:t>𝜙</m:t>
                        </m:r>
                        <m:d>
                          <m:dPr>
                            <m:ctrlPr>
                              <a:rPr lang="zh-CN" altLang="zh-CN" i="1">
                                <a:latin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𝟐</m:t>
                                </m:r>
                              </m:sub>
                            </m:sSub>
                          </m:e>
                        </m:d>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smtClean="0">
                                <a:latin typeface="Cambria Math" panose="02040503050406030204" pitchFamily="18" charset="0"/>
                              </a:rPr>
                              <m:t>𝟐</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𝟐</m:t>
                                </m:r>
                              </m:sub>
                            </m:sSub>
                          </m:e>
                        </m:d>
                        <m:sSubSup>
                          <m:sSubSupPr>
                            <m:ctrlPr>
                              <a:rPr lang="en-US" altLang="zh-CN" b="1"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𝟐</m:t>
                            </m:r>
                          </m:sub>
                          <m:sup>
                            <m:r>
                              <a:rPr lang="en-US" altLang="zh-CN" b="1" i="1">
                                <a:latin typeface="Cambria Math" panose="02040503050406030204" pitchFamily="18" charset="0"/>
                                <a:ea typeface="Cambria Math" panose="02040503050406030204" pitchFamily="18" charset="0"/>
                              </a:rPr>
                              <m:t>𝑻</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a:rPr>
                          <m:t>𝜙</m:t>
                        </m:r>
                        <m:d>
                          <m:dPr>
                            <m:ctrlPr>
                              <a:rPr lang="zh-CN" altLang="zh-CN" i="1">
                                <a:latin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𝒄</m:t>
                                </m:r>
                              </m:sub>
                            </m:sSub>
                          </m:e>
                        </m:d>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i="1">
                                <a:latin typeface="Cambria Math"/>
                              </a:rPr>
                              <m:t>𝜙</m:t>
                            </m:r>
                          </m:e>
                          <m:sub>
                            <m:r>
                              <a:rPr lang="en-US" altLang="zh-CN" b="1" i="1" smtClean="0">
                                <a:latin typeface="Cambria Math" panose="02040503050406030204" pitchFamily="18" charset="0"/>
                              </a:rPr>
                              <m:t>𝒄</m:t>
                            </m:r>
                          </m:sub>
                        </m:sSub>
                        <m:d>
                          <m:dPr>
                            <m:ctrlPr>
                              <a:rPr lang="en-US" altLang="zh-CN" b="1" i="1">
                                <a:latin typeface="Cambria Math" panose="02040503050406030204" pitchFamily="18" charset="0"/>
                                <a:ea typeface="Cambria Math" panose="02040503050406030204" pitchFamily="18" charset="0"/>
                              </a:rPr>
                            </m:ctrlPr>
                          </m:dPr>
                          <m:e>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b="1" i="1" smtClean="0">
                                    <a:latin typeface="Cambria Math" panose="02040503050406030204" pitchFamily="18" charset="0"/>
                                    <a:ea typeface="Cambria Math" panose="02040503050406030204" pitchFamily="18" charset="0"/>
                                  </a:rPr>
                                  <m:t>𝒄</m:t>
                                </m:r>
                              </m:sub>
                            </m:sSub>
                          </m:e>
                        </m:d>
                        <m:sSubSup>
                          <m:sSubSupPr>
                            <m:ctrlPr>
                              <a:rPr lang="en-US" altLang="zh-CN" b="1"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𝒄</m:t>
                            </m:r>
                          </m:sub>
                          <m:sup>
                            <m:r>
                              <a:rPr lang="en-US" altLang="zh-CN" b="1" i="1">
                                <a:latin typeface="Cambria Math" panose="02040503050406030204" pitchFamily="18" charset="0"/>
                                <a:ea typeface="Cambria Math" panose="02040503050406030204" pitchFamily="18" charset="0"/>
                              </a:rPr>
                              <m:t>𝑻</m:t>
                            </m:r>
                          </m:sup>
                        </m:sSubSup>
                      </m:e>
                    </m:d>
                  </m:oMath>
                </a14:m>
                <a:r>
                  <a:rPr lang="en-US" altLang="zh-CN" dirty="0" smtClean="0"/>
                  <a:t>, </a:t>
                </a:r>
              </a:p>
              <a:p>
                <a:pPr algn="ctr"/>
                <a:r>
                  <a:rPr lang="zh-CN" altLang="en-US" dirty="0" smtClean="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1,1,…,1</m:t>
                            </m:r>
                          </m:e>
                        </m:d>
                      </m:e>
                      <m:sup>
                        <m:r>
                          <a:rPr lang="en-US" altLang="zh-CN" b="0" i="1" smtClean="0">
                            <a:latin typeface="Cambria Math" panose="02040503050406030204" pitchFamily="18" charset="0"/>
                            <a:ea typeface="Cambria Math" panose="02040503050406030204" pitchFamily="18" charset="0"/>
                          </a:rPr>
                          <m:t>𝑇</m:t>
                        </m:r>
                      </m:sup>
                    </m:sSup>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𝑹</m:t>
                        </m:r>
                      </m:e>
                      <m:sup>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𝒏</m:t>
                            </m:r>
                          </m:e>
                          <m:sup>
                            <m:r>
                              <a:rPr lang="en-US" altLang="zh-CN" b="1" i="1" smtClean="0">
                                <a:latin typeface="Cambria Math" panose="02040503050406030204" pitchFamily="18" charset="0"/>
                                <a:ea typeface="Cambria Math" panose="02040503050406030204" pitchFamily="18" charset="0"/>
                              </a:rPr>
                              <m:t>𝒊</m:t>
                            </m:r>
                          </m:sup>
                        </m:sSup>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p>
                    </m:sSup>
                  </m:oMath>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6758724" y="4726692"/>
                <a:ext cx="5433276" cy="1042786"/>
              </a:xfrm>
              <a:prstGeom prst="rect">
                <a:avLst/>
              </a:prstGeom>
              <a:blipFill>
                <a:blip r:embed="rId11"/>
                <a:stretch>
                  <a:fillRect t="-60234" b="-58480"/>
                </a:stretch>
              </a:blipFill>
            </p:spPr>
            <p:txBody>
              <a:bodyPr/>
              <a:lstStyle/>
              <a:p>
                <a:r>
                  <a:rPr lang="zh-CN" altLang="en-US">
                    <a:noFill/>
                  </a:rPr>
                  <a:t> </a:t>
                </a:r>
              </a:p>
            </p:txBody>
          </p:sp>
        </mc:Fallback>
      </mc:AlternateContent>
      <p:sp>
        <p:nvSpPr>
          <p:cNvPr id="31" name="矩形 30"/>
          <p:cNvSpPr/>
          <p:nvPr/>
        </p:nvSpPr>
        <p:spPr bwMode="auto">
          <a:xfrm>
            <a:off x="6748309" y="4543611"/>
            <a:ext cx="5271986" cy="1277600"/>
          </a:xfrm>
          <a:prstGeom prst="rect">
            <a:avLst/>
          </a:prstGeom>
          <a:noFill/>
          <a:ln w="25400">
            <a:solidFill>
              <a:srgbClr val="FF0000"/>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
        <p:nvSpPr>
          <p:cNvPr id="28" name="矩形 27"/>
          <p:cNvSpPr/>
          <p:nvPr/>
        </p:nvSpPr>
        <p:spPr bwMode="auto">
          <a:xfrm>
            <a:off x="33319" y="1101515"/>
            <a:ext cx="6413362" cy="1277600"/>
          </a:xfrm>
          <a:prstGeom prst="rect">
            <a:avLst/>
          </a:prstGeom>
          <a:noFill/>
          <a:ln w="25400">
            <a:solidFill>
              <a:srgbClr val="FF0000"/>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Tree>
    <p:extLst>
      <p:ext uri="{BB962C8B-B14F-4D97-AF65-F5344CB8AC3E}">
        <p14:creationId xmlns:p14="http://schemas.microsoft.com/office/powerpoint/2010/main" val="209516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1"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15</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526590" y="908175"/>
            <a:ext cx="10801350" cy="523220"/>
          </a:xfrm>
          <a:prstGeom prst="rect">
            <a:avLst/>
          </a:prstGeom>
          <a:solidFill>
            <a:schemeClr val="accent1"/>
          </a:solidFill>
        </p:spPr>
        <p:txBody>
          <a:bodyPr wrap="square">
            <a:spAutoFit/>
          </a:bodyPr>
          <a:lstStyle/>
          <a:p>
            <a:r>
              <a:rPr lang="en-US" altLang="zh-CN" sz="2800" b="1" dirty="0" smtClean="0">
                <a:solidFill>
                  <a:schemeClr val="bg1"/>
                </a:solidFill>
              </a:rPr>
              <a:t>1.</a:t>
            </a:r>
            <a:r>
              <a:rPr lang="x-none" altLang="zh-CN" sz="2800" b="1" dirty="0"/>
              <a:t> </a:t>
            </a:r>
            <a:r>
              <a:rPr lang="x-none" altLang="zh-CN" sz="2800" b="1" dirty="0">
                <a:solidFill>
                  <a:schemeClr val="bg2"/>
                </a:solidFill>
              </a:rPr>
              <a:t>训练集图片数量对分类准确率的影响</a:t>
            </a:r>
            <a:endParaRPr lang="zh-CN" altLang="zh-CN" sz="2800" b="1" dirty="0">
              <a:solidFill>
                <a:schemeClr val="bg2"/>
              </a:solidFill>
            </a:endParaRPr>
          </a:p>
        </p:txBody>
      </p:sp>
      <p:sp>
        <p:nvSpPr>
          <p:cNvPr id="33" name="矩形 32"/>
          <p:cNvSpPr/>
          <p:nvPr/>
        </p:nvSpPr>
        <p:spPr>
          <a:xfrm>
            <a:off x="1524126" y="5564111"/>
            <a:ext cx="8348453" cy="406972"/>
          </a:xfrm>
          <a:prstGeom prst="rect">
            <a:avLst/>
          </a:prstGeom>
        </p:spPr>
        <p:txBody>
          <a:bodyPr wrap="square">
            <a:spAutoFit/>
          </a:bodyPr>
          <a:lstStyle/>
          <a:p>
            <a:pPr algn="just">
              <a:lnSpc>
                <a:spcPct val="125000"/>
              </a:lnSpc>
            </a:pPr>
            <a:endParaRPr lang="en-US" altLang="zh-CN" dirty="0" smtClean="0">
              <a:latin typeface="+mn-ea"/>
            </a:endParaRPr>
          </a:p>
        </p:txBody>
      </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087" y="2010345"/>
            <a:ext cx="7690770" cy="4259826"/>
          </a:xfrm>
          <a:prstGeom prst="rect">
            <a:avLst/>
          </a:prstGeom>
        </p:spPr>
      </p:pic>
    </p:spTree>
    <p:extLst>
      <p:ext uri="{BB962C8B-B14F-4D97-AF65-F5344CB8AC3E}">
        <p14:creationId xmlns:p14="http://schemas.microsoft.com/office/powerpoint/2010/main" val="331339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16</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695323" y="940422"/>
            <a:ext cx="10801350" cy="461665"/>
          </a:xfrm>
          <a:prstGeom prst="rect">
            <a:avLst/>
          </a:prstGeom>
          <a:solidFill>
            <a:schemeClr val="accent1"/>
          </a:solidFill>
        </p:spPr>
        <p:txBody>
          <a:bodyPr wrap="square">
            <a:spAutoFit/>
          </a:bodyPr>
          <a:lstStyle/>
          <a:p>
            <a:r>
              <a:rPr lang="en-US" altLang="zh-CN" sz="2400" b="1" dirty="0" smtClean="0">
                <a:solidFill>
                  <a:schemeClr val="bg1"/>
                </a:solidFill>
              </a:rPr>
              <a:t>1.</a:t>
            </a:r>
            <a:r>
              <a:rPr lang="zh-CN" altLang="en-US" sz="2400" b="1" dirty="0" smtClean="0">
                <a:solidFill>
                  <a:schemeClr val="bg1"/>
                </a:solidFill>
              </a:rPr>
              <a:t>在</a:t>
            </a:r>
            <a:r>
              <a:rPr lang="en-US" altLang="zh-CN" sz="2400" b="1" dirty="0">
                <a:solidFill>
                  <a:schemeClr val="bg1"/>
                </a:solidFill>
              </a:rPr>
              <a:t>Caltech-101</a:t>
            </a:r>
            <a:r>
              <a:rPr lang="zh-CN" altLang="zh-CN" sz="2400" b="1" dirty="0" smtClean="0">
                <a:solidFill>
                  <a:schemeClr val="bg1"/>
                </a:solidFill>
              </a:rPr>
              <a:t>数据库</a:t>
            </a:r>
            <a:r>
              <a:rPr lang="zh-CN" altLang="zh-CN" sz="2400" b="1" dirty="0">
                <a:solidFill>
                  <a:schemeClr val="bg1"/>
                </a:solidFill>
              </a:rPr>
              <a:t>上</a:t>
            </a:r>
            <a:r>
              <a:rPr lang="zh-CN" altLang="zh-CN" sz="2400" b="1" dirty="0" smtClean="0">
                <a:solidFill>
                  <a:schemeClr val="bg1"/>
                </a:solidFill>
              </a:rPr>
              <a:t>的</a:t>
            </a:r>
            <a:r>
              <a:rPr lang="zh-CN" altLang="en-US" sz="2400" b="1" dirty="0">
                <a:solidFill>
                  <a:schemeClr val="bg1"/>
                </a:solidFill>
              </a:rPr>
              <a:t>分类</a:t>
            </a:r>
            <a:r>
              <a:rPr lang="zh-CN" altLang="zh-CN" sz="2400" b="1" dirty="0" smtClean="0">
                <a:solidFill>
                  <a:schemeClr val="bg1"/>
                </a:solidFill>
              </a:rPr>
              <a:t>结果</a:t>
            </a:r>
            <a:endParaRPr lang="en-US" altLang="zh-CN" sz="2400" dirty="0" smtClean="0">
              <a:solidFill>
                <a:schemeClr val="bg1"/>
              </a:solidFill>
            </a:endParaRPr>
          </a:p>
        </p:txBody>
      </p:sp>
      <p:grpSp>
        <p:nvGrpSpPr>
          <p:cNvPr id="31" name="组合 30"/>
          <p:cNvGrpSpPr/>
          <p:nvPr/>
        </p:nvGrpSpPr>
        <p:grpSpPr>
          <a:xfrm>
            <a:off x="1524126" y="5552419"/>
            <a:ext cx="8352437" cy="1032219"/>
            <a:chOff x="700351" y="2500058"/>
            <a:chExt cx="10536332" cy="466689"/>
          </a:xfrm>
        </p:grpSpPr>
        <p:sp>
          <p:nvSpPr>
            <p:cNvPr id="32" name="矩形 31"/>
            <p:cNvSpPr/>
            <p:nvPr/>
          </p:nvSpPr>
          <p:spPr>
            <a:xfrm>
              <a:off x="700351" y="2500058"/>
              <a:ext cx="10536332" cy="46668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p:cNvSpPr/>
            <p:nvPr/>
          </p:nvSpPr>
          <p:spPr>
            <a:xfrm>
              <a:off x="700351" y="2505344"/>
              <a:ext cx="10531306" cy="354839"/>
            </a:xfrm>
            <a:prstGeom prst="rect">
              <a:avLst/>
            </a:prstGeom>
          </p:spPr>
          <p:txBody>
            <a:bodyPr wrap="square">
              <a:spAutoFit/>
            </a:bodyPr>
            <a:lstStyle/>
            <a:p>
              <a:pPr algn="just">
                <a:lnSpc>
                  <a:spcPct val="125000"/>
                </a:lnSpc>
              </a:pPr>
              <a:endParaRPr lang="en-US" altLang="zh-CN" dirty="0" smtClean="0">
                <a:latin typeface="+mn-ea"/>
              </a:endParaRPr>
            </a:p>
            <a:p>
              <a:pPr algn="just">
                <a:lnSpc>
                  <a:spcPct val="125000"/>
                </a:lnSpc>
              </a:pPr>
              <a:r>
                <a:rPr lang="zh-CN" altLang="en-US" dirty="0" smtClean="0">
                  <a:latin typeface="+mn-ea"/>
                </a:rPr>
                <a:t>对于</a:t>
              </a:r>
              <a:r>
                <a:rPr lang="en-US" altLang="zh-CN" dirty="0">
                  <a:latin typeface="+mn-ea"/>
                </a:rPr>
                <a:t>Caltech-101</a:t>
              </a:r>
              <a:r>
                <a:rPr lang="zh-CN" altLang="en-US" dirty="0">
                  <a:latin typeface="+mn-ea"/>
                </a:rPr>
                <a:t>数据库</a:t>
              </a:r>
              <a:r>
                <a:rPr lang="zh-CN" altLang="en-US" dirty="0" smtClean="0">
                  <a:latin typeface="+mn-ea"/>
                </a:rPr>
                <a:t>，</a:t>
              </a:r>
              <a:r>
                <a:rPr lang="en-US" altLang="zh-CN" dirty="0" smtClean="0">
                  <a:latin typeface="+mn-ea"/>
                </a:rPr>
                <a:t>KSLRC-L2</a:t>
              </a:r>
              <a:r>
                <a:rPr lang="zh-CN" altLang="en-US" dirty="0" smtClean="0">
                  <a:latin typeface="+mn-ea"/>
                </a:rPr>
                <a:t>算法在黑林格核</a:t>
              </a:r>
              <a:r>
                <a:rPr lang="zh-CN" altLang="en-US" dirty="0">
                  <a:latin typeface="+mn-ea"/>
                </a:rPr>
                <a:t>空间取得最好的分类结果</a:t>
              </a:r>
              <a:r>
                <a:rPr lang="zh-CN" altLang="en-US" dirty="0" smtClean="0">
                  <a:latin typeface="+mn-ea"/>
                </a:rPr>
                <a:t>，</a:t>
              </a:r>
              <a:endParaRPr lang="en-US" altLang="zh-CN" dirty="0">
                <a:latin typeface="+mn-ea"/>
              </a:endParaRPr>
            </a:p>
          </p:txBody>
        </p:sp>
      </p:gr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52" y="1901352"/>
            <a:ext cx="4413776" cy="3151802"/>
          </a:xfrm>
          <a:prstGeom prst="rect">
            <a:avLst/>
          </a:prstGeom>
        </p:spPr>
      </p:pic>
      <p:pic>
        <p:nvPicPr>
          <p:cNvPr id="13" name="图片 12"/>
          <p:cNvPicPr>
            <a:picLocks noChangeAspect="1"/>
          </p:cNvPicPr>
          <p:nvPr/>
        </p:nvPicPr>
        <p:blipFill>
          <a:blip r:embed="rId4"/>
          <a:stretch>
            <a:fillRect/>
          </a:stretch>
        </p:blipFill>
        <p:spPr>
          <a:xfrm>
            <a:off x="1524126" y="2021171"/>
            <a:ext cx="3870628" cy="2746771"/>
          </a:xfrm>
          <a:prstGeom prst="rect">
            <a:avLst/>
          </a:prstGeom>
        </p:spPr>
      </p:pic>
    </p:spTree>
    <p:extLst>
      <p:ext uri="{BB962C8B-B14F-4D97-AF65-F5344CB8AC3E}">
        <p14:creationId xmlns:p14="http://schemas.microsoft.com/office/powerpoint/2010/main" val="488871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17</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695323" y="940422"/>
            <a:ext cx="10801350" cy="461665"/>
          </a:xfrm>
          <a:prstGeom prst="rect">
            <a:avLst/>
          </a:prstGeom>
          <a:solidFill>
            <a:schemeClr val="accent1"/>
          </a:solidFill>
        </p:spPr>
        <p:txBody>
          <a:bodyPr wrap="square">
            <a:spAutoFit/>
          </a:bodyPr>
          <a:lstStyle/>
          <a:p>
            <a:r>
              <a:rPr lang="en-US" altLang="zh-CN" sz="2400" b="1" dirty="0" smtClean="0">
                <a:solidFill>
                  <a:schemeClr val="bg1"/>
                </a:solidFill>
              </a:rPr>
              <a:t>1.</a:t>
            </a:r>
            <a:r>
              <a:rPr lang="zh-CN" altLang="en-US" sz="2400" b="1" dirty="0" smtClean="0">
                <a:solidFill>
                  <a:schemeClr val="bg1"/>
                </a:solidFill>
              </a:rPr>
              <a:t>在</a:t>
            </a:r>
            <a:r>
              <a:rPr lang="en-US" altLang="zh-CN" sz="2400" b="1" dirty="0">
                <a:solidFill>
                  <a:schemeClr val="bg1"/>
                </a:solidFill>
              </a:rPr>
              <a:t>Caltech-101</a:t>
            </a:r>
            <a:r>
              <a:rPr lang="zh-CN" altLang="zh-CN" sz="2400" b="1" dirty="0" smtClean="0">
                <a:solidFill>
                  <a:schemeClr val="bg1"/>
                </a:solidFill>
              </a:rPr>
              <a:t>数据库</a:t>
            </a:r>
            <a:r>
              <a:rPr lang="zh-CN" altLang="zh-CN" sz="2400" b="1" dirty="0">
                <a:solidFill>
                  <a:schemeClr val="bg1"/>
                </a:solidFill>
              </a:rPr>
              <a:t>上</a:t>
            </a:r>
            <a:r>
              <a:rPr lang="zh-CN" altLang="zh-CN" sz="2400" b="1" dirty="0" smtClean="0">
                <a:solidFill>
                  <a:schemeClr val="bg1"/>
                </a:solidFill>
              </a:rPr>
              <a:t>的</a:t>
            </a:r>
            <a:r>
              <a:rPr lang="zh-CN" altLang="en-US" sz="2400" b="1" dirty="0">
                <a:solidFill>
                  <a:schemeClr val="bg1"/>
                </a:solidFill>
              </a:rPr>
              <a:t>分类</a:t>
            </a:r>
            <a:r>
              <a:rPr lang="zh-CN" altLang="zh-CN" sz="2400" b="1" dirty="0" smtClean="0">
                <a:solidFill>
                  <a:schemeClr val="bg1"/>
                </a:solidFill>
              </a:rPr>
              <a:t>结果</a:t>
            </a:r>
            <a:endParaRPr lang="en-US" altLang="zh-CN" sz="2400" dirty="0" smtClean="0">
              <a:solidFill>
                <a:schemeClr val="bg1"/>
              </a:solidFill>
            </a:endParaRPr>
          </a:p>
        </p:txBody>
      </p:sp>
      <p:grpSp>
        <p:nvGrpSpPr>
          <p:cNvPr id="31" name="组合 30"/>
          <p:cNvGrpSpPr/>
          <p:nvPr/>
        </p:nvGrpSpPr>
        <p:grpSpPr>
          <a:xfrm>
            <a:off x="1524126" y="5552419"/>
            <a:ext cx="8352437" cy="1032219"/>
            <a:chOff x="700351" y="2500058"/>
            <a:chExt cx="10536332" cy="466689"/>
          </a:xfrm>
        </p:grpSpPr>
        <p:sp>
          <p:nvSpPr>
            <p:cNvPr id="32" name="矩形 31"/>
            <p:cNvSpPr/>
            <p:nvPr/>
          </p:nvSpPr>
          <p:spPr>
            <a:xfrm>
              <a:off x="700351" y="2500058"/>
              <a:ext cx="10536332" cy="46668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p:cNvSpPr/>
            <p:nvPr/>
          </p:nvSpPr>
          <p:spPr>
            <a:xfrm>
              <a:off x="700351" y="2505344"/>
              <a:ext cx="10531306" cy="354839"/>
            </a:xfrm>
            <a:prstGeom prst="rect">
              <a:avLst/>
            </a:prstGeom>
          </p:spPr>
          <p:txBody>
            <a:bodyPr wrap="square">
              <a:spAutoFit/>
            </a:bodyPr>
            <a:lstStyle/>
            <a:p>
              <a:pPr algn="just">
                <a:lnSpc>
                  <a:spcPct val="125000"/>
                </a:lnSpc>
              </a:pPr>
              <a:endParaRPr lang="en-US" altLang="zh-CN" dirty="0" smtClean="0">
                <a:latin typeface="+mn-ea"/>
              </a:endParaRPr>
            </a:p>
            <a:p>
              <a:pPr algn="just">
                <a:lnSpc>
                  <a:spcPct val="125000"/>
                </a:lnSpc>
              </a:pPr>
              <a:r>
                <a:rPr lang="zh-CN" altLang="en-US" dirty="0" smtClean="0">
                  <a:latin typeface="+mn-ea"/>
                </a:rPr>
                <a:t>对于</a:t>
              </a:r>
              <a:r>
                <a:rPr lang="en-US" altLang="zh-CN" dirty="0">
                  <a:latin typeface="+mn-ea"/>
                </a:rPr>
                <a:t>Caltech-101</a:t>
              </a:r>
              <a:r>
                <a:rPr lang="zh-CN" altLang="en-US" dirty="0">
                  <a:latin typeface="+mn-ea"/>
                </a:rPr>
                <a:t>数据库</a:t>
              </a:r>
              <a:r>
                <a:rPr lang="zh-CN" altLang="en-US" dirty="0" smtClean="0">
                  <a:latin typeface="+mn-ea"/>
                </a:rPr>
                <a:t>，</a:t>
              </a:r>
              <a:r>
                <a:rPr lang="en-US" altLang="zh-CN" dirty="0" smtClean="0">
                  <a:latin typeface="+mn-ea"/>
                </a:rPr>
                <a:t>KSLRC-L1</a:t>
              </a:r>
              <a:r>
                <a:rPr lang="zh-CN" altLang="en-US" dirty="0" smtClean="0">
                  <a:latin typeface="+mn-ea"/>
                </a:rPr>
                <a:t>算法在黑林格核</a:t>
              </a:r>
              <a:r>
                <a:rPr lang="zh-CN" altLang="en-US" dirty="0">
                  <a:latin typeface="+mn-ea"/>
                </a:rPr>
                <a:t>空间取得最好的分类结果</a:t>
              </a:r>
              <a:r>
                <a:rPr lang="zh-CN" altLang="en-US" dirty="0" smtClean="0">
                  <a:latin typeface="+mn-ea"/>
                </a:rPr>
                <a:t>，</a:t>
              </a:r>
              <a:endParaRPr lang="en-US" altLang="zh-CN" dirty="0">
                <a:latin typeface="+mn-ea"/>
              </a:endParaRPr>
            </a:p>
          </p:txBody>
        </p:sp>
      </p:gr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733" y="1744621"/>
            <a:ext cx="6094529" cy="3651756"/>
          </a:xfrm>
          <a:prstGeom prst="rect">
            <a:avLst/>
          </a:prstGeom>
        </p:spPr>
      </p:pic>
    </p:spTree>
    <p:extLst>
      <p:ext uri="{BB962C8B-B14F-4D97-AF65-F5344CB8AC3E}">
        <p14:creationId xmlns:p14="http://schemas.microsoft.com/office/powerpoint/2010/main" val="103454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18</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695323" y="940422"/>
            <a:ext cx="10801350" cy="461665"/>
          </a:xfrm>
          <a:prstGeom prst="rect">
            <a:avLst/>
          </a:prstGeom>
          <a:solidFill>
            <a:schemeClr val="accent1"/>
          </a:solidFill>
        </p:spPr>
        <p:txBody>
          <a:bodyPr wrap="square">
            <a:spAutoFit/>
          </a:bodyPr>
          <a:lstStyle/>
          <a:p>
            <a:r>
              <a:rPr lang="en-US" altLang="zh-CN" sz="2400" b="1" dirty="0" smtClean="0">
                <a:solidFill>
                  <a:schemeClr val="bg1"/>
                </a:solidFill>
              </a:rPr>
              <a:t>1.</a:t>
            </a:r>
            <a:r>
              <a:rPr lang="zh-CN" altLang="en-US" sz="2400" b="1" dirty="0" smtClean="0">
                <a:solidFill>
                  <a:schemeClr val="bg1"/>
                </a:solidFill>
              </a:rPr>
              <a:t>在</a:t>
            </a:r>
            <a:r>
              <a:rPr lang="en-US" altLang="zh-CN" sz="2400" b="1" dirty="0" smtClean="0">
                <a:solidFill>
                  <a:schemeClr val="bg1"/>
                </a:solidFill>
              </a:rPr>
              <a:t>Flowers</a:t>
            </a:r>
            <a:r>
              <a:rPr lang="zh-CN" altLang="zh-CN" sz="2400" b="1" dirty="0" smtClean="0">
                <a:solidFill>
                  <a:schemeClr val="bg1"/>
                </a:solidFill>
              </a:rPr>
              <a:t>数据库</a:t>
            </a:r>
            <a:r>
              <a:rPr lang="zh-CN" altLang="zh-CN" sz="2400" b="1" dirty="0">
                <a:solidFill>
                  <a:schemeClr val="bg1"/>
                </a:solidFill>
              </a:rPr>
              <a:t>上</a:t>
            </a:r>
            <a:r>
              <a:rPr lang="zh-CN" altLang="zh-CN" sz="2400" b="1" dirty="0" smtClean="0">
                <a:solidFill>
                  <a:schemeClr val="bg1"/>
                </a:solidFill>
              </a:rPr>
              <a:t>的</a:t>
            </a:r>
            <a:r>
              <a:rPr lang="zh-CN" altLang="en-US" sz="2400" b="1" dirty="0">
                <a:solidFill>
                  <a:schemeClr val="bg1"/>
                </a:solidFill>
              </a:rPr>
              <a:t>分类</a:t>
            </a:r>
            <a:r>
              <a:rPr lang="zh-CN" altLang="zh-CN" sz="2400" b="1" dirty="0" smtClean="0">
                <a:solidFill>
                  <a:schemeClr val="bg1"/>
                </a:solidFill>
              </a:rPr>
              <a:t>结果</a:t>
            </a:r>
            <a:endParaRPr lang="en-US" altLang="zh-CN" sz="2400" dirty="0" smtClean="0">
              <a:solidFill>
                <a:schemeClr val="bg1"/>
              </a:solidFill>
            </a:endParaRPr>
          </a:p>
        </p:txBody>
      </p:sp>
      <p:grpSp>
        <p:nvGrpSpPr>
          <p:cNvPr id="31" name="组合 30"/>
          <p:cNvGrpSpPr/>
          <p:nvPr/>
        </p:nvGrpSpPr>
        <p:grpSpPr>
          <a:xfrm>
            <a:off x="1667098" y="5555781"/>
            <a:ext cx="8603126" cy="1032219"/>
            <a:chOff x="695325" y="2505344"/>
            <a:chExt cx="10852568" cy="466689"/>
          </a:xfrm>
        </p:grpSpPr>
        <p:sp>
          <p:nvSpPr>
            <p:cNvPr id="32" name="矩形 31"/>
            <p:cNvSpPr/>
            <p:nvPr/>
          </p:nvSpPr>
          <p:spPr>
            <a:xfrm>
              <a:off x="695325" y="2505344"/>
              <a:ext cx="10536332" cy="46668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p:cNvSpPr/>
            <p:nvPr/>
          </p:nvSpPr>
          <p:spPr>
            <a:xfrm>
              <a:off x="1016587" y="2610454"/>
              <a:ext cx="10531306" cy="198293"/>
            </a:xfrm>
            <a:prstGeom prst="rect">
              <a:avLst/>
            </a:prstGeom>
          </p:spPr>
          <p:txBody>
            <a:bodyPr wrap="square">
              <a:spAutoFit/>
            </a:bodyPr>
            <a:lstStyle/>
            <a:p>
              <a:pPr algn="just">
                <a:lnSpc>
                  <a:spcPct val="125000"/>
                </a:lnSpc>
              </a:pPr>
              <a:r>
                <a:rPr lang="zh-CN" altLang="en-US" dirty="0" smtClean="0">
                  <a:latin typeface="+mn-ea"/>
                </a:rPr>
                <a:t>对于</a:t>
              </a:r>
              <a:r>
                <a:rPr lang="en-US" altLang="zh-CN" b="1" dirty="0"/>
                <a:t>Flowers</a:t>
              </a:r>
              <a:r>
                <a:rPr lang="zh-CN" altLang="en-US" dirty="0" smtClean="0">
                  <a:latin typeface="+mn-ea"/>
                </a:rPr>
                <a:t>数据库，</a:t>
              </a:r>
              <a:r>
                <a:rPr lang="en-US" altLang="zh-CN" dirty="0">
                  <a:latin typeface="+mn-ea"/>
                </a:rPr>
                <a:t> SKLRC-L2</a:t>
              </a:r>
              <a:r>
                <a:rPr lang="zh-CN" altLang="en-US" dirty="0">
                  <a:latin typeface="+mn-ea"/>
                </a:rPr>
                <a:t>算法</a:t>
              </a:r>
              <a:r>
                <a:rPr lang="zh-CN" altLang="en-US" dirty="0" smtClean="0">
                  <a:latin typeface="+mn-ea"/>
                </a:rPr>
                <a:t>在多项式核</a:t>
              </a:r>
              <a:r>
                <a:rPr lang="zh-CN" altLang="en-US" dirty="0">
                  <a:latin typeface="+mn-ea"/>
                </a:rPr>
                <a:t>空间取得最好的分类结果</a:t>
              </a:r>
              <a:endParaRPr lang="en-US" altLang="zh-CN" dirty="0">
                <a:latin typeface="+mn-ea"/>
              </a:endParaRPr>
            </a:p>
          </p:txBody>
        </p:sp>
      </p:gr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87" y="1789827"/>
            <a:ext cx="4560352" cy="3425625"/>
          </a:xfrm>
          <a:prstGeom prst="rect">
            <a:avLst/>
          </a:prstGeom>
        </p:spPr>
      </p:pic>
      <p:grpSp>
        <p:nvGrpSpPr>
          <p:cNvPr id="14" name="组合 13"/>
          <p:cNvGrpSpPr/>
          <p:nvPr/>
        </p:nvGrpSpPr>
        <p:grpSpPr>
          <a:xfrm>
            <a:off x="5409766" y="1559573"/>
            <a:ext cx="4746605" cy="3442586"/>
            <a:chOff x="4031361" y="2416399"/>
            <a:chExt cx="5391584" cy="3987656"/>
          </a:xfrm>
        </p:grpSpPr>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361" y="2416399"/>
              <a:ext cx="2644487" cy="2068295"/>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5848" y="2416399"/>
              <a:ext cx="2747097" cy="2068295"/>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1361" y="4484694"/>
              <a:ext cx="2705533" cy="1897134"/>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5840" y="4484694"/>
              <a:ext cx="2700338" cy="1919361"/>
            </a:xfrm>
            <a:prstGeom prst="rect">
              <a:avLst/>
            </a:prstGeom>
          </p:spPr>
        </p:pic>
      </p:grpSp>
    </p:spTree>
    <p:extLst>
      <p:ext uri="{BB962C8B-B14F-4D97-AF65-F5344CB8AC3E}">
        <p14:creationId xmlns:p14="http://schemas.microsoft.com/office/powerpoint/2010/main" val="308223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19</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695323" y="940422"/>
            <a:ext cx="10801350" cy="461665"/>
          </a:xfrm>
          <a:prstGeom prst="rect">
            <a:avLst/>
          </a:prstGeom>
          <a:solidFill>
            <a:schemeClr val="accent1"/>
          </a:solidFill>
        </p:spPr>
        <p:txBody>
          <a:bodyPr wrap="square">
            <a:spAutoFit/>
          </a:bodyPr>
          <a:lstStyle/>
          <a:p>
            <a:r>
              <a:rPr lang="en-US" altLang="zh-CN" sz="2400" b="1" dirty="0" smtClean="0">
                <a:solidFill>
                  <a:schemeClr val="bg1"/>
                </a:solidFill>
              </a:rPr>
              <a:t>1.</a:t>
            </a:r>
            <a:r>
              <a:rPr lang="zh-CN" altLang="en-US" sz="2400" b="1" dirty="0" smtClean="0">
                <a:solidFill>
                  <a:schemeClr val="bg1"/>
                </a:solidFill>
              </a:rPr>
              <a:t>在</a:t>
            </a:r>
            <a:r>
              <a:rPr lang="en-US" altLang="zh-CN" sz="2400" b="1" dirty="0" smtClean="0">
                <a:solidFill>
                  <a:schemeClr val="bg1"/>
                </a:solidFill>
              </a:rPr>
              <a:t>Flowers</a:t>
            </a:r>
            <a:r>
              <a:rPr lang="zh-CN" altLang="zh-CN" sz="2400" b="1" dirty="0" smtClean="0">
                <a:solidFill>
                  <a:schemeClr val="bg1"/>
                </a:solidFill>
              </a:rPr>
              <a:t>数据库</a:t>
            </a:r>
            <a:r>
              <a:rPr lang="zh-CN" altLang="zh-CN" sz="2400" b="1" dirty="0">
                <a:solidFill>
                  <a:schemeClr val="bg1"/>
                </a:solidFill>
              </a:rPr>
              <a:t>上</a:t>
            </a:r>
            <a:r>
              <a:rPr lang="zh-CN" altLang="zh-CN" sz="2400" b="1" dirty="0" smtClean="0">
                <a:solidFill>
                  <a:schemeClr val="bg1"/>
                </a:solidFill>
              </a:rPr>
              <a:t>的</a:t>
            </a:r>
            <a:r>
              <a:rPr lang="zh-CN" altLang="en-US" sz="2400" b="1" dirty="0">
                <a:solidFill>
                  <a:schemeClr val="bg1"/>
                </a:solidFill>
              </a:rPr>
              <a:t>分类</a:t>
            </a:r>
            <a:r>
              <a:rPr lang="zh-CN" altLang="zh-CN" sz="2400" b="1" dirty="0" smtClean="0">
                <a:solidFill>
                  <a:schemeClr val="bg1"/>
                </a:solidFill>
              </a:rPr>
              <a:t>结果</a:t>
            </a:r>
            <a:endParaRPr lang="en-US" altLang="zh-CN" sz="2400" dirty="0" smtClean="0">
              <a:solidFill>
                <a:schemeClr val="bg1"/>
              </a:solidFill>
            </a:endParaRPr>
          </a:p>
        </p:txBody>
      </p:sp>
      <p:grpSp>
        <p:nvGrpSpPr>
          <p:cNvPr id="31" name="组合 30"/>
          <p:cNvGrpSpPr/>
          <p:nvPr/>
        </p:nvGrpSpPr>
        <p:grpSpPr>
          <a:xfrm>
            <a:off x="1524126" y="5552419"/>
            <a:ext cx="8352437" cy="1032219"/>
            <a:chOff x="700351" y="2500058"/>
            <a:chExt cx="10536332" cy="466689"/>
          </a:xfrm>
        </p:grpSpPr>
        <p:sp>
          <p:nvSpPr>
            <p:cNvPr id="32" name="矩形 31"/>
            <p:cNvSpPr/>
            <p:nvPr/>
          </p:nvSpPr>
          <p:spPr>
            <a:xfrm>
              <a:off x="700351" y="2500058"/>
              <a:ext cx="10536332" cy="46668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p:cNvSpPr/>
            <p:nvPr/>
          </p:nvSpPr>
          <p:spPr>
            <a:xfrm>
              <a:off x="700351" y="2505344"/>
              <a:ext cx="10531306" cy="354839"/>
            </a:xfrm>
            <a:prstGeom prst="rect">
              <a:avLst/>
            </a:prstGeom>
          </p:spPr>
          <p:txBody>
            <a:bodyPr wrap="square">
              <a:spAutoFit/>
            </a:bodyPr>
            <a:lstStyle/>
            <a:p>
              <a:pPr algn="just">
                <a:lnSpc>
                  <a:spcPct val="125000"/>
                </a:lnSpc>
              </a:pPr>
              <a:endParaRPr lang="en-US" altLang="zh-CN" dirty="0" smtClean="0">
                <a:latin typeface="+mn-ea"/>
              </a:endParaRPr>
            </a:p>
            <a:p>
              <a:pPr algn="just">
                <a:lnSpc>
                  <a:spcPct val="125000"/>
                </a:lnSpc>
              </a:pPr>
              <a:r>
                <a:rPr lang="zh-CN" altLang="en-US" dirty="0" smtClean="0">
                  <a:latin typeface="+mn-ea"/>
                </a:rPr>
                <a:t>对于</a:t>
              </a:r>
              <a:r>
                <a:rPr lang="en-US" altLang="zh-CN" dirty="0" smtClean="0">
                  <a:latin typeface="+mn-ea"/>
                </a:rPr>
                <a:t>Flowers</a:t>
              </a:r>
              <a:r>
                <a:rPr lang="zh-CN" altLang="en-US" dirty="0" smtClean="0">
                  <a:latin typeface="+mn-ea"/>
                </a:rPr>
                <a:t>数据库，</a:t>
              </a:r>
              <a:r>
                <a:rPr lang="en-US" altLang="zh-CN" dirty="0" smtClean="0">
                  <a:latin typeface="+mn-ea"/>
                </a:rPr>
                <a:t>SKLRC-L1</a:t>
              </a:r>
              <a:r>
                <a:rPr lang="zh-CN" altLang="en-US" dirty="0" smtClean="0">
                  <a:latin typeface="+mn-ea"/>
                </a:rPr>
                <a:t>算法在黑林格核</a:t>
              </a:r>
              <a:r>
                <a:rPr lang="zh-CN" altLang="en-US" dirty="0">
                  <a:latin typeface="+mn-ea"/>
                </a:rPr>
                <a:t>空间取得最好的分类结果</a:t>
              </a:r>
              <a:r>
                <a:rPr lang="zh-CN" altLang="en-US" dirty="0" smtClean="0">
                  <a:latin typeface="+mn-ea"/>
                </a:rPr>
                <a:t>，</a:t>
              </a:r>
              <a:endParaRPr lang="en-US" altLang="zh-CN" dirty="0">
                <a:latin typeface="+mn-ea"/>
              </a:endParaRPr>
            </a:p>
          </p:txBody>
        </p:sp>
      </p:gr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667" y="1593063"/>
            <a:ext cx="5602219" cy="3425625"/>
          </a:xfrm>
          <a:prstGeom prst="rect">
            <a:avLst/>
          </a:prstGeom>
        </p:spPr>
      </p:pic>
    </p:spTree>
    <p:extLst>
      <p:ext uri="{BB962C8B-B14F-4D97-AF65-F5344CB8AC3E}">
        <p14:creationId xmlns:p14="http://schemas.microsoft.com/office/powerpoint/2010/main" val="20724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1" name="组合 70"/>
          <p:cNvGrpSpPr/>
          <p:nvPr/>
        </p:nvGrpSpPr>
        <p:grpSpPr>
          <a:xfrm>
            <a:off x="3873412" y="1285200"/>
            <a:ext cx="7426934" cy="828000"/>
            <a:chOff x="8098970" y="1685526"/>
            <a:chExt cx="7426934" cy="828000"/>
          </a:xfrm>
        </p:grpSpPr>
        <p:sp>
          <p:nvSpPr>
            <p:cNvPr id="13" name="文本框 12"/>
            <p:cNvSpPr txBox="1"/>
            <p:nvPr/>
          </p:nvSpPr>
          <p:spPr>
            <a:xfrm>
              <a:off x="9120866" y="1834156"/>
              <a:ext cx="6405038"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研究背景及意义</a:t>
              </a:r>
              <a:endParaRPr lang="zh-CN" altLang="en-US" sz="2800" b="1" dirty="0">
                <a:latin typeface="微软雅黑" panose="020B0503020204020204" pitchFamily="34" charset="-122"/>
              </a:endParaRPr>
            </a:p>
          </p:txBody>
        </p:sp>
        <p:grpSp>
          <p:nvGrpSpPr>
            <p:cNvPr id="64" name="组合 63"/>
            <p:cNvGrpSpPr/>
            <p:nvPr/>
          </p:nvGrpSpPr>
          <p:grpSpPr>
            <a:xfrm>
              <a:off x="8098970" y="1685526"/>
              <a:ext cx="863943" cy="828000"/>
              <a:chOff x="8098970" y="1685526"/>
              <a:chExt cx="863943" cy="828000"/>
            </a:xfrm>
          </p:grpSpPr>
          <p:sp>
            <p:nvSpPr>
              <p:cNvPr id="11" name="文本框 10"/>
              <p:cNvSpPr txBox="1"/>
              <p:nvPr/>
            </p:nvSpPr>
            <p:spPr>
              <a:xfrm>
                <a:off x="8098970" y="1714806"/>
                <a:ext cx="828000"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1</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2" y="2435139"/>
            <a:ext cx="7733213" cy="828000"/>
            <a:chOff x="3873413" y="3203903"/>
            <a:chExt cx="7733213" cy="828000"/>
          </a:xfrm>
        </p:grpSpPr>
        <p:sp>
          <p:nvSpPr>
            <p:cNvPr id="55" name="文本框 54"/>
            <p:cNvSpPr txBox="1"/>
            <p:nvPr/>
          </p:nvSpPr>
          <p:spPr>
            <a:xfrm>
              <a:off x="4891545" y="3364440"/>
              <a:ext cx="6715081" cy="523220"/>
            </a:xfrm>
            <a:prstGeom prst="rect">
              <a:avLst/>
            </a:prstGeom>
            <a:noFill/>
          </p:spPr>
          <p:txBody>
            <a:bodyPr wrap="square" rtlCol="0">
              <a:spAutoFit/>
            </a:bodyPr>
            <a:lstStyle/>
            <a:p>
              <a:r>
                <a:rPr lang="zh-CN" altLang="en-US" sz="2800" b="1" dirty="0">
                  <a:latin typeface="微软雅黑" panose="020B0503020204020204" pitchFamily="34" charset="-122"/>
                </a:rPr>
                <a:t>传统的分类方法</a:t>
              </a:r>
            </a:p>
          </p:txBody>
        </p:sp>
        <p:grpSp>
          <p:nvGrpSpPr>
            <p:cNvPr id="68" name="组合 67"/>
            <p:cNvGrpSpPr/>
            <p:nvPr/>
          </p:nvGrpSpPr>
          <p:grpSpPr>
            <a:xfrm>
              <a:off x="3873413" y="3203903"/>
              <a:ext cx="863943" cy="828000"/>
              <a:chOff x="3873413" y="3203903"/>
              <a:chExt cx="863943" cy="828000"/>
            </a:xfrm>
          </p:grpSpPr>
          <p:sp>
            <p:nvSpPr>
              <p:cNvPr id="57" name="文本框 56"/>
              <p:cNvSpPr txBox="1"/>
              <p:nvPr/>
            </p:nvSpPr>
            <p:spPr>
              <a:xfrm>
                <a:off x="3873413" y="3233183"/>
                <a:ext cx="863943"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3873412" y="3643637"/>
            <a:ext cx="7645297" cy="828000"/>
            <a:chOff x="8098970" y="3203903"/>
            <a:chExt cx="7645297" cy="828000"/>
          </a:xfrm>
        </p:grpSpPr>
        <p:sp>
          <p:nvSpPr>
            <p:cNvPr id="60" name="文本框 59"/>
            <p:cNvSpPr txBox="1"/>
            <p:nvPr/>
          </p:nvSpPr>
          <p:spPr>
            <a:xfrm>
              <a:off x="9120867" y="3338885"/>
              <a:ext cx="6623400" cy="523220"/>
            </a:xfrm>
            <a:prstGeom prst="rect">
              <a:avLst/>
            </a:prstGeom>
            <a:noFill/>
          </p:spPr>
          <p:txBody>
            <a:bodyPr wrap="square" rtlCol="0">
              <a:spAutoFit/>
            </a:bodyPr>
            <a:lstStyle/>
            <a:p>
              <a:r>
                <a:rPr lang="zh-CN" altLang="en-US" sz="2800" b="1" dirty="0">
                  <a:latin typeface="微软雅黑" panose="020B0503020204020204" pitchFamily="34" charset="-122"/>
                </a:rPr>
                <a:t>基于核空间的叠加线性表示分类算法</a:t>
              </a:r>
            </a:p>
          </p:txBody>
        </p:sp>
        <p:grpSp>
          <p:nvGrpSpPr>
            <p:cNvPr id="65" name="组合 64"/>
            <p:cNvGrpSpPr/>
            <p:nvPr/>
          </p:nvGrpSpPr>
          <p:grpSpPr>
            <a:xfrm>
              <a:off x="8098970" y="3203903"/>
              <a:ext cx="863943" cy="828000"/>
              <a:chOff x="8098970" y="3203903"/>
              <a:chExt cx="863943" cy="828000"/>
            </a:xfrm>
          </p:grpSpPr>
          <p:sp>
            <p:nvSpPr>
              <p:cNvPr id="62" name="文本框 61"/>
              <p:cNvSpPr txBox="1"/>
              <p:nvPr/>
            </p:nvSpPr>
            <p:spPr>
              <a:xfrm>
                <a:off x="8098970" y="3233183"/>
                <a:ext cx="828000"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20</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990211786"/>
              </p:ext>
            </p:extLst>
          </p:nvPr>
        </p:nvGraphicFramePr>
        <p:xfrm>
          <a:off x="1234165" y="1327481"/>
          <a:ext cx="9167135" cy="4554676"/>
        </p:xfrm>
        <a:graphic>
          <a:graphicData uri="http://schemas.openxmlformats.org/drawingml/2006/table">
            <a:tbl>
              <a:tblPr firstRow="1" bandRow="1">
                <a:tableStyleId>{5C22544A-7EE6-4342-B048-85BDC9FD1C3A}</a:tableStyleId>
              </a:tblPr>
              <a:tblGrid>
                <a:gridCol w="3448094">
                  <a:extLst>
                    <a:ext uri="{9D8B030D-6E8A-4147-A177-3AD203B41FA5}">
                      <a16:colId xmlns:a16="http://schemas.microsoft.com/office/drawing/2014/main" xmlns="" val="3304649846"/>
                    </a:ext>
                  </a:extLst>
                </a:gridCol>
                <a:gridCol w="1184858">
                  <a:extLst>
                    <a:ext uri="{9D8B030D-6E8A-4147-A177-3AD203B41FA5}">
                      <a16:colId xmlns:a16="http://schemas.microsoft.com/office/drawing/2014/main" xmlns="" val="2479074952"/>
                    </a:ext>
                  </a:extLst>
                </a:gridCol>
                <a:gridCol w="1556580">
                  <a:extLst>
                    <a:ext uri="{9D8B030D-6E8A-4147-A177-3AD203B41FA5}">
                      <a16:colId xmlns:a16="http://schemas.microsoft.com/office/drawing/2014/main" xmlns="" val="3030131077"/>
                    </a:ext>
                  </a:extLst>
                </a:gridCol>
                <a:gridCol w="1562648">
                  <a:extLst>
                    <a:ext uri="{9D8B030D-6E8A-4147-A177-3AD203B41FA5}">
                      <a16:colId xmlns:a16="http://schemas.microsoft.com/office/drawing/2014/main" xmlns="" val="2937289663"/>
                    </a:ext>
                  </a:extLst>
                </a:gridCol>
                <a:gridCol w="1414955">
                  <a:extLst>
                    <a:ext uri="{9D8B030D-6E8A-4147-A177-3AD203B41FA5}">
                      <a16:colId xmlns:a16="http://schemas.microsoft.com/office/drawing/2014/main" xmlns="" val="1933651419"/>
                    </a:ext>
                  </a:extLst>
                </a:gridCol>
              </a:tblGrid>
              <a:tr h="691670">
                <a:tc>
                  <a:txBody>
                    <a:bodyPr/>
                    <a:lstStyle/>
                    <a:p>
                      <a:pPr algn="ctr"/>
                      <a:r>
                        <a:rPr lang="en-US" altLang="zh-CN" sz="1600" dirty="0" smtClean="0"/>
                        <a:t>Methods/datasets</a:t>
                      </a:r>
                      <a:endParaRPr lang="zh-CN" altLang="en-US" sz="1600" dirty="0"/>
                    </a:p>
                  </a:txBody>
                  <a:tcPr/>
                </a:tc>
                <a:tc>
                  <a:txBody>
                    <a:bodyPr/>
                    <a:lstStyle/>
                    <a:p>
                      <a:pPr algn="ctr"/>
                      <a:r>
                        <a:rPr lang="en-US" altLang="zh-CN" sz="1600" dirty="0" smtClean="0"/>
                        <a:t>USPS</a:t>
                      </a:r>
                      <a:endParaRPr lang="zh-CN" altLang="en-US" sz="1600" dirty="0"/>
                    </a:p>
                  </a:txBody>
                  <a:tcPr/>
                </a:tc>
                <a:tc>
                  <a:txBody>
                    <a:bodyPr/>
                    <a:lstStyle/>
                    <a:p>
                      <a:pPr algn="ctr"/>
                      <a:r>
                        <a:rPr lang="en-US" altLang="zh-CN" sz="1600" dirty="0" smtClean="0"/>
                        <a:t>Flowers</a:t>
                      </a:r>
                      <a:endParaRPr lang="zh-CN" altLang="en-US" sz="1600" dirty="0"/>
                    </a:p>
                  </a:txBody>
                  <a:tcPr/>
                </a:tc>
                <a:tc>
                  <a:txBody>
                    <a:bodyPr/>
                    <a:lstStyle/>
                    <a:p>
                      <a:pPr algn="ctr"/>
                      <a:r>
                        <a:rPr lang="en-US" altLang="zh-CN" sz="1600" dirty="0" smtClean="0"/>
                        <a:t>Caltech-101</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Yale B</a:t>
                      </a:r>
                      <a:endParaRPr lang="zh-CN" altLang="en-US" sz="1600" dirty="0" smtClean="0"/>
                    </a:p>
                    <a:p>
                      <a:pPr algn="ctr"/>
                      <a:endParaRPr lang="zh-CN" altLang="en-US" sz="1600" dirty="0"/>
                    </a:p>
                  </a:txBody>
                  <a:tcPr/>
                </a:tc>
                <a:extLst>
                  <a:ext uri="{0D108BD9-81ED-4DB2-BD59-A6C34878D82A}">
                    <a16:rowId xmlns:a16="http://schemas.microsoft.com/office/drawing/2014/main" xmlns="" val="1158079758"/>
                  </a:ext>
                </a:extLst>
              </a:tr>
              <a:tr h="363302">
                <a:tc>
                  <a:txBody>
                    <a:bodyPr/>
                    <a:lstStyle/>
                    <a:p>
                      <a:pPr algn="ctr"/>
                      <a:r>
                        <a:rPr lang="en-US" altLang="zh-CN" dirty="0" smtClean="0"/>
                        <a:t>CRC(linear)</a:t>
                      </a:r>
                      <a:endParaRPr lang="zh-CN" altLang="en-US" dirty="0"/>
                    </a:p>
                  </a:txBody>
                  <a:tcPr/>
                </a:tc>
                <a:tc>
                  <a:txBody>
                    <a:bodyPr/>
                    <a:lstStyle/>
                    <a:p>
                      <a:pPr algn="ctr"/>
                      <a:r>
                        <a:rPr lang="en-US" altLang="zh-CN" dirty="0" smtClean="0"/>
                        <a:t>65.4</a:t>
                      </a:r>
                      <a:endParaRPr lang="zh-CN" altLang="en-US" dirty="0"/>
                    </a:p>
                  </a:txBody>
                  <a:tcPr/>
                </a:tc>
                <a:tc>
                  <a:txBody>
                    <a:bodyPr/>
                    <a:lstStyle/>
                    <a:p>
                      <a:pPr algn="ctr"/>
                      <a:r>
                        <a:rPr lang="en-US" altLang="zh-CN" dirty="0" smtClean="0"/>
                        <a:t>65.14705</a:t>
                      </a:r>
                      <a:endParaRPr lang="zh-CN" altLang="en-US" dirty="0"/>
                    </a:p>
                  </a:txBody>
                  <a:tcPr/>
                </a:tc>
                <a:tc>
                  <a:txBody>
                    <a:bodyPr/>
                    <a:lstStyle/>
                    <a:p>
                      <a:pPr algn="ctr"/>
                      <a:r>
                        <a:rPr lang="en-US" altLang="zh-CN" dirty="0" smtClean="0"/>
                        <a:t>81.40196</a:t>
                      </a:r>
                      <a:endParaRPr lang="zh-CN" altLang="en-US" dirty="0"/>
                    </a:p>
                  </a:txBody>
                  <a:tcPr/>
                </a:tc>
                <a:tc>
                  <a:txBody>
                    <a:bodyPr/>
                    <a:lstStyle/>
                    <a:p>
                      <a:pPr algn="ctr"/>
                      <a:r>
                        <a:rPr lang="en-US" altLang="zh-CN" dirty="0" smtClean="0"/>
                        <a:t>79.07896</a:t>
                      </a:r>
                      <a:endParaRPr lang="zh-CN" altLang="en-US" dirty="0"/>
                    </a:p>
                  </a:txBody>
                  <a:tcPr/>
                </a:tc>
                <a:extLst>
                  <a:ext uri="{0D108BD9-81ED-4DB2-BD59-A6C34878D82A}">
                    <a16:rowId xmlns:a16="http://schemas.microsoft.com/office/drawing/2014/main" xmlns="" val="1053859940"/>
                  </a:ext>
                </a:extLst>
              </a:tr>
              <a:tr h="363302">
                <a:tc>
                  <a:txBody>
                    <a:bodyPr/>
                    <a:lstStyle/>
                    <a:p>
                      <a:pPr algn="ctr"/>
                      <a:r>
                        <a:rPr lang="en-US" altLang="zh-CN" dirty="0" smtClean="0"/>
                        <a:t>CRC(Hellinger)</a:t>
                      </a:r>
                      <a:endParaRPr lang="zh-CN" altLang="en-US" dirty="0"/>
                    </a:p>
                  </a:txBody>
                  <a:tcPr/>
                </a:tc>
                <a:tc>
                  <a:txBody>
                    <a:bodyPr/>
                    <a:lstStyle/>
                    <a:p>
                      <a:pPr algn="ctr"/>
                      <a:r>
                        <a:rPr lang="en-US" altLang="zh-CN" dirty="0" smtClean="0"/>
                        <a:t>68</a:t>
                      </a:r>
                      <a:endParaRPr lang="zh-CN" altLang="en-US" dirty="0"/>
                    </a:p>
                  </a:txBody>
                  <a:tcPr/>
                </a:tc>
                <a:tc>
                  <a:txBody>
                    <a:bodyPr/>
                    <a:lstStyle/>
                    <a:p>
                      <a:pPr algn="ctr"/>
                      <a:r>
                        <a:rPr lang="en-US" altLang="zh-CN" dirty="0" smtClean="0"/>
                        <a:t>65.35294</a:t>
                      </a:r>
                      <a:endParaRPr lang="zh-CN" altLang="en-US" dirty="0"/>
                    </a:p>
                  </a:txBody>
                  <a:tcPr/>
                </a:tc>
                <a:tc>
                  <a:txBody>
                    <a:bodyPr/>
                    <a:lstStyle/>
                    <a:p>
                      <a:pPr algn="ctr"/>
                      <a:r>
                        <a:rPr lang="en-US" altLang="zh-CN" dirty="0" smtClean="0"/>
                        <a:t>81.666665</a:t>
                      </a:r>
                      <a:endParaRPr lang="zh-CN" altLang="en-US" dirty="0"/>
                    </a:p>
                  </a:txBody>
                  <a:tcPr/>
                </a:tc>
                <a:tc>
                  <a:txBody>
                    <a:bodyPr/>
                    <a:lstStyle/>
                    <a:p>
                      <a:pPr algn="ctr"/>
                      <a:r>
                        <a:rPr lang="en-US" altLang="zh-CN" b="1" dirty="0" smtClean="0"/>
                        <a:t>89.44738</a:t>
                      </a:r>
                      <a:endParaRPr lang="zh-CN" altLang="en-US" b="1" dirty="0"/>
                    </a:p>
                  </a:txBody>
                  <a:tcPr/>
                </a:tc>
                <a:extLst>
                  <a:ext uri="{0D108BD9-81ED-4DB2-BD59-A6C34878D82A}">
                    <a16:rowId xmlns:a16="http://schemas.microsoft.com/office/drawing/2014/main" xmlns="" val="2778096010"/>
                  </a:ext>
                </a:extLst>
              </a:tr>
              <a:tr h="363302">
                <a:tc>
                  <a:txBody>
                    <a:bodyPr/>
                    <a:lstStyle/>
                    <a:p>
                      <a:pPr algn="ctr"/>
                      <a:r>
                        <a:rPr lang="en-US" altLang="zh-CN" dirty="0" smtClean="0"/>
                        <a:t>CRC(</a:t>
                      </a:r>
                      <a:r>
                        <a:rPr lang="en-US" altLang="zh-CN" dirty="0" err="1" smtClean="0"/>
                        <a:t>rbf</a:t>
                      </a:r>
                      <a:r>
                        <a:rPr lang="en-US" altLang="zh-CN" dirty="0" smtClean="0"/>
                        <a:t>)</a:t>
                      </a:r>
                      <a:endParaRPr lang="zh-CN" altLang="en-US" dirty="0"/>
                    </a:p>
                  </a:txBody>
                  <a:tcPr/>
                </a:tc>
                <a:tc>
                  <a:txBody>
                    <a:bodyPr/>
                    <a:lstStyle/>
                    <a:p>
                      <a:pPr marL="0" algn="ctr" defTabSz="914400" rtl="0" eaLnBrk="1" latinLnBrk="0" hangingPunct="1"/>
                      <a:r>
                        <a:rPr lang="en-US" altLang="zh-CN" sz="1800" b="1" kern="1200" dirty="0" smtClean="0">
                          <a:solidFill>
                            <a:schemeClr val="tx1"/>
                          </a:solidFill>
                          <a:latin typeface="+mn-lt"/>
                          <a:ea typeface="+mn-ea"/>
                          <a:cs typeface="+mn-cs"/>
                        </a:rPr>
                        <a:t>68.1</a:t>
                      </a:r>
                      <a:endParaRPr lang="zh-CN" altLang="en-US" sz="1800" b="1" kern="1200" dirty="0">
                        <a:solidFill>
                          <a:schemeClr val="tx1"/>
                        </a:solidFill>
                        <a:latin typeface="+mn-lt"/>
                        <a:ea typeface="+mn-ea"/>
                        <a:cs typeface="+mn-cs"/>
                      </a:endParaRPr>
                    </a:p>
                  </a:txBody>
                  <a:tcPr/>
                </a:tc>
                <a:tc>
                  <a:txBody>
                    <a:bodyPr/>
                    <a:lstStyle/>
                    <a:p>
                      <a:pPr algn="ctr"/>
                      <a:r>
                        <a:rPr lang="en-US" altLang="zh-CN" b="1" dirty="0" smtClean="0">
                          <a:solidFill>
                            <a:schemeClr val="tx1"/>
                          </a:solidFill>
                        </a:rPr>
                        <a:t>65.80392</a:t>
                      </a:r>
                      <a:endParaRPr lang="zh-CN" altLang="en-US" b="1" dirty="0">
                        <a:solidFill>
                          <a:schemeClr val="tx1"/>
                        </a:solidFill>
                      </a:endParaRPr>
                    </a:p>
                  </a:txBody>
                  <a:tcPr/>
                </a:tc>
                <a:tc>
                  <a:txBody>
                    <a:bodyPr/>
                    <a:lstStyle/>
                    <a:p>
                      <a:pPr algn="ctr"/>
                      <a:r>
                        <a:rPr lang="en-US" altLang="zh-CN" dirty="0" smtClean="0"/>
                        <a:t>81.74509</a:t>
                      </a:r>
                      <a:endParaRPr lang="zh-CN" altLang="en-US" dirty="0"/>
                    </a:p>
                  </a:txBody>
                  <a:tcPr/>
                </a:tc>
                <a:tc>
                  <a:txBody>
                    <a:bodyPr/>
                    <a:lstStyle/>
                    <a:p>
                      <a:pPr algn="ctr"/>
                      <a:r>
                        <a:rPr lang="en-US" altLang="zh-CN" dirty="0" smtClean="0"/>
                        <a:t>77.26316</a:t>
                      </a:r>
                      <a:endParaRPr lang="zh-CN" altLang="en-US" dirty="0"/>
                    </a:p>
                  </a:txBody>
                  <a:tcPr/>
                </a:tc>
                <a:extLst>
                  <a:ext uri="{0D108BD9-81ED-4DB2-BD59-A6C34878D82A}">
                    <a16:rowId xmlns:a16="http://schemas.microsoft.com/office/drawing/2014/main" xmlns="" val="2360895990"/>
                  </a:ext>
                </a:extLst>
              </a:tr>
              <a:tr h="363302">
                <a:tc>
                  <a:txBody>
                    <a:bodyPr/>
                    <a:lstStyle/>
                    <a:p>
                      <a:pPr algn="ctr"/>
                      <a:r>
                        <a:rPr lang="en-US" altLang="zh-CN" dirty="0" smtClean="0"/>
                        <a:t>CRC(poly)</a:t>
                      </a:r>
                      <a:endParaRPr lang="zh-CN" altLang="en-US" dirty="0"/>
                    </a:p>
                  </a:txBody>
                  <a:tcPr/>
                </a:tc>
                <a:tc>
                  <a:txBody>
                    <a:bodyPr/>
                    <a:lstStyle/>
                    <a:p>
                      <a:pPr algn="ctr"/>
                      <a:r>
                        <a:rPr lang="en-US" altLang="zh-CN" dirty="0" smtClean="0"/>
                        <a:t>67.7</a:t>
                      </a:r>
                      <a:endParaRPr lang="zh-CN" altLang="en-US" dirty="0"/>
                    </a:p>
                  </a:txBody>
                  <a:tcPr/>
                </a:tc>
                <a:tc>
                  <a:txBody>
                    <a:bodyPr/>
                    <a:lstStyle/>
                    <a:p>
                      <a:pPr algn="ctr"/>
                      <a:r>
                        <a:rPr lang="en-US" altLang="zh-CN" dirty="0" smtClean="0"/>
                        <a:t>65.75491</a:t>
                      </a:r>
                      <a:endParaRPr lang="zh-CN" altLang="en-US" dirty="0"/>
                    </a:p>
                  </a:txBody>
                  <a:tcPr/>
                </a:tc>
                <a:tc>
                  <a:txBody>
                    <a:bodyPr/>
                    <a:lstStyle/>
                    <a:p>
                      <a:pPr algn="ctr"/>
                      <a:r>
                        <a:rPr lang="en-US" altLang="zh-CN" b="1" dirty="0" smtClean="0">
                          <a:solidFill>
                            <a:schemeClr val="tx1"/>
                          </a:solidFill>
                        </a:rPr>
                        <a:t>81.9706</a:t>
                      </a:r>
                      <a:endParaRPr lang="zh-CN" altLang="en-US" b="1" dirty="0">
                        <a:solidFill>
                          <a:schemeClr val="tx1"/>
                        </a:solidFill>
                      </a:endParaRPr>
                    </a:p>
                  </a:txBody>
                  <a:tcPr/>
                </a:tc>
                <a:tc>
                  <a:txBody>
                    <a:bodyPr/>
                    <a:lstStyle/>
                    <a:p>
                      <a:pPr algn="ctr"/>
                      <a:r>
                        <a:rPr lang="en-US" altLang="zh-CN" dirty="0" smtClean="0">
                          <a:solidFill>
                            <a:schemeClr val="tx1"/>
                          </a:solidFill>
                        </a:rPr>
                        <a:t>77.71054</a:t>
                      </a:r>
                      <a:endParaRPr lang="zh-CN" altLang="en-US" dirty="0">
                        <a:solidFill>
                          <a:schemeClr val="tx1"/>
                        </a:solidFill>
                      </a:endParaRPr>
                    </a:p>
                  </a:txBody>
                  <a:tcPr/>
                </a:tc>
                <a:extLst>
                  <a:ext uri="{0D108BD9-81ED-4DB2-BD59-A6C34878D82A}">
                    <a16:rowId xmlns:a16="http://schemas.microsoft.com/office/drawing/2014/main" xmlns="" val="1194512571"/>
                  </a:ext>
                </a:extLst>
              </a:tr>
              <a:tr h="3633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CRC(HIK)</a:t>
                      </a:r>
                      <a:endParaRPr lang="zh-CN" altLang="en-US" dirty="0" smtClean="0"/>
                    </a:p>
                  </a:txBody>
                  <a:tcPr/>
                </a:tc>
                <a:tc>
                  <a:txBody>
                    <a:bodyPr/>
                    <a:lstStyle/>
                    <a:p>
                      <a:pPr algn="ctr"/>
                      <a:r>
                        <a:rPr lang="en-US" altLang="zh-CN" dirty="0" smtClean="0"/>
                        <a:t>66.9</a:t>
                      </a:r>
                      <a:endParaRPr lang="zh-CN" altLang="en-US" dirty="0"/>
                    </a:p>
                  </a:txBody>
                  <a:tcPr/>
                </a:tc>
                <a:tc>
                  <a:txBody>
                    <a:bodyPr/>
                    <a:lstStyle/>
                    <a:p>
                      <a:pPr algn="ctr"/>
                      <a:r>
                        <a:rPr lang="en-US" altLang="zh-CN" dirty="0" smtClean="0"/>
                        <a:t>64.42156</a:t>
                      </a:r>
                      <a:endParaRPr lang="zh-CN" altLang="en-US" dirty="0"/>
                    </a:p>
                  </a:txBody>
                  <a:tcPr/>
                </a:tc>
                <a:tc>
                  <a:txBody>
                    <a:bodyPr/>
                    <a:lstStyle/>
                    <a:p>
                      <a:pPr algn="ctr"/>
                      <a:r>
                        <a:rPr lang="en-US" altLang="zh-CN" dirty="0" smtClean="0">
                          <a:solidFill>
                            <a:schemeClr val="tx1"/>
                          </a:solidFill>
                        </a:rPr>
                        <a:t>81.75492</a:t>
                      </a:r>
                      <a:endParaRPr lang="zh-CN" altLang="en-US" dirty="0">
                        <a:solidFill>
                          <a:schemeClr val="tx1"/>
                        </a:solidFill>
                      </a:endParaRPr>
                    </a:p>
                  </a:txBody>
                  <a:tcPr/>
                </a:tc>
                <a:tc>
                  <a:txBody>
                    <a:bodyPr/>
                    <a:lstStyle/>
                    <a:p>
                      <a:pPr algn="ctr"/>
                      <a:r>
                        <a:rPr lang="en-US" altLang="zh-CN" dirty="0" smtClean="0">
                          <a:solidFill>
                            <a:schemeClr val="tx1"/>
                          </a:solidFill>
                        </a:rPr>
                        <a:t>68.47368</a:t>
                      </a:r>
                      <a:endParaRPr lang="zh-CN" altLang="en-US" dirty="0">
                        <a:solidFill>
                          <a:schemeClr val="tx1"/>
                        </a:solidFill>
                      </a:endParaRPr>
                    </a:p>
                  </a:txBody>
                  <a:tcPr/>
                </a:tc>
                <a:extLst>
                  <a:ext uri="{0D108BD9-81ED-4DB2-BD59-A6C34878D82A}">
                    <a16:rowId xmlns:a16="http://schemas.microsoft.com/office/drawing/2014/main" xmlns="" val="509656282"/>
                  </a:ext>
                </a:extLst>
              </a:tr>
              <a:tr h="363302">
                <a:tc>
                  <a:txBody>
                    <a:bodyPr/>
                    <a:lstStyle/>
                    <a:p>
                      <a:pPr algn="ctr"/>
                      <a:r>
                        <a:rPr lang="en-US" altLang="zh-CN" dirty="0" smtClean="0">
                          <a:latin typeface="+mn-ea"/>
                        </a:rPr>
                        <a:t>KSLRC-L2</a:t>
                      </a:r>
                      <a:r>
                        <a:rPr lang="en-US" altLang="zh-CN" dirty="0" smtClean="0"/>
                        <a:t>(linear</a:t>
                      </a:r>
                      <a:r>
                        <a:rPr lang="zh-CN" altLang="en-US" dirty="0" smtClean="0"/>
                        <a:t>）</a:t>
                      </a:r>
                      <a:endParaRPr lang="zh-CN" altLang="en-US" dirty="0"/>
                    </a:p>
                  </a:txBody>
                  <a:tcPr/>
                </a:tc>
                <a:tc>
                  <a:txBody>
                    <a:bodyPr/>
                    <a:lstStyle/>
                    <a:p>
                      <a:pPr algn="ctr"/>
                      <a:r>
                        <a:rPr lang="en-US" altLang="zh-CN" dirty="0" smtClean="0">
                          <a:solidFill>
                            <a:srgbClr val="FF0000"/>
                          </a:solidFill>
                        </a:rPr>
                        <a:t>66</a:t>
                      </a:r>
                      <a:endParaRPr lang="zh-CN" altLang="en-US" dirty="0">
                        <a:solidFill>
                          <a:srgbClr val="FF0000"/>
                        </a:solidFill>
                      </a:endParaRPr>
                    </a:p>
                  </a:txBody>
                  <a:tcPr/>
                </a:tc>
                <a:tc>
                  <a:txBody>
                    <a:bodyPr/>
                    <a:lstStyle/>
                    <a:p>
                      <a:pPr algn="ctr"/>
                      <a:r>
                        <a:rPr lang="en-US" altLang="zh-CN" dirty="0" smtClean="0">
                          <a:solidFill>
                            <a:srgbClr val="FF0000"/>
                          </a:solidFill>
                        </a:rPr>
                        <a:t>65.54902</a:t>
                      </a:r>
                      <a:endParaRPr lang="zh-CN" altLang="en-US" dirty="0">
                        <a:solidFill>
                          <a:srgbClr val="FF0000"/>
                        </a:solidFill>
                      </a:endParaRPr>
                    </a:p>
                  </a:txBody>
                  <a:tcPr/>
                </a:tc>
                <a:tc>
                  <a:txBody>
                    <a:bodyPr/>
                    <a:lstStyle/>
                    <a:p>
                      <a:pPr algn="ctr"/>
                      <a:r>
                        <a:rPr lang="en-US" altLang="zh-CN" dirty="0" smtClean="0">
                          <a:solidFill>
                            <a:srgbClr val="FF0000"/>
                          </a:solidFill>
                        </a:rPr>
                        <a:t>81.58824</a:t>
                      </a:r>
                      <a:endParaRPr lang="zh-CN" altLang="en-US" dirty="0">
                        <a:solidFill>
                          <a:srgbClr val="FF0000"/>
                        </a:solidFill>
                      </a:endParaRPr>
                    </a:p>
                  </a:txBody>
                  <a:tcPr/>
                </a:tc>
                <a:tc>
                  <a:txBody>
                    <a:bodyPr/>
                    <a:lstStyle/>
                    <a:p>
                      <a:pPr marL="0" algn="ctr" defTabSz="914400" rtl="0" eaLnBrk="1" latinLnBrk="0" hangingPunct="1"/>
                      <a:r>
                        <a:rPr lang="en-US" altLang="zh-CN" sz="1800" kern="1200" dirty="0" smtClean="0">
                          <a:solidFill>
                            <a:srgbClr val="FF0000"/>
                          </a:solidFill>
                          <a:latin typeface="+mn-lt"/>
                          <a:ea typeface="+mn-ea"/>
                          <a:cs typeface="+mn-cs"/>
                        </a:rPr>
                        <a:t>77.31579</a:t>
                      </a:r>
                      <a:endParaRPr lang="zh-CN" altLang="en-US" sz="1800" kern="1200" dirty="0">
                        <a:solidFill>
                          <a:srgbClr val="FF0000"/>
                        </a:solidFill>
                        <a:latin typeface="+mn-lt"/>
                        <a:ea typeface="+mn-ea"/>
                        <a:cs typeface="+mn-cs"/>
                      </a:endParaRPr>
                    </a:p>
                  </a:txBody>
                  <a:tcPr/>
                </a:tc>
                <a:extLst>
                  <a:ext uri="{0D108BD9-81ED-4DB2-BD59-A6C34878D82A}">
                    <a16:rowId xmlns:a16="http://schemas.microsoft.com/office/drawing/2014/main" xmlns="" val="1309507114"/>
                  </a:ext>
                </a:extLst>
              </a:tr>
              <a:tr h="363302">
                <a:tc>
                  <a:txBody>
                    <a:bodyPr/>
                    <a:lstStyle/>
                    <a:p>
                      <a:pPr algn="ctr"/>
                      <a:r>
                        <a:rPr lang="en-US" altLang="zh-CN" dirty="0" smtClean="0">
                          <a:latin typeface="+mn-ea"/>
                        </a:rPr>
                        <a:t>KSLRC-L2</a:t>
                      </a:r>
                      <a:r>
                        <a:rPr lang="en-US" altLang="zh-CN" dirty="0" smtClean="0"/>
                        <a:t>(Hellinger)</a:t>
                      </a:r>
                      <a:endParaRPr lang="zh-CN" altLang="en-US" dirty="0"/>
                    </a:p>
                  </a:txBody>
                  <a:tcPr/>
                </a:tc>
                <a:tc>
                  <a:txBody>
                    <a:bodyPr/>
                    <a:lstStyle/>
                    <a:p>
                      <a:pPr algn="ctr"/>
                      <a:r>
                        <a:rPr lang="en-US" altLang="zh-CN" b="1" dirty="0" smtClean="0">
                          <a:solidFill>
                            <a:srgbClr val="FF0000"/>
                          </a:solidFill>
                        </a:rPr>
                        <a:t>68.7</a:t>
                      </a:r>
                      <a:endParaRPr lang="zh-CN" altLang="en-US" b="1" dirty="0">
                        <a:solidFill>
                          <a:srgbClr val="FF0000"/>
                        </a:solidFill>
                      </a:endParaRPr>
                    </a:p>
                  </a:txBody>
                  <a:tcPr/>
                </a:tc>
                <a:tc>
                  <a:txBody>
                    <a:bodyPr/>
                    <a:lstStyle/>
                    <a:p>
                      <a:pPr algn="ctr"/>
                      <a:r>
                        <a:rPr lang="en-US" altLang="zh-CN" dirty="0" smtClean="0"/>
                        <a:t>65.69608</a:t>
                      </a:r>
                      <a:endParaRPr lang="zh-CN" altLang="en-US" dirty="0"/>
                    </a:p>
                  </a:txBody>
                  <a:tcPr/>
                </a:tc>
                <a:tc>
                  <a:txBody>
                    <a:bodyPr/>
                    <a:lstStyle/>
                    <a:p>
                      <a:pPr algn="ctr"/>
                      <a:r>
                        <a:rPr lang="en-US" altLang="zh-CN" b="1" dirty="0" smtClean="0">
                          <a:solidFill>
                            <a:srgbClr val="FF0000"/>
                          </a:solidFill>
                        </a:rPr>
                        <a:t>81.93138</a:t>
                      </a:r>
                      <a:endParaRPr lang="zh-CN" altLang="en-US" b="1" dirty="0">
                        <a:solidFill>
                          <a:srgbClr val="FF0000"/>
                        </a:solidFill>
                      </a:endParaRPr>
                    </a:p>
                  </a:txBody>
                  <a:tcPr/>
                </a:tc>
                <a:tc>
                  <a:txBody>
                    <a:bodyPr/>
                    <a:lstStyle/>
                    <a:p>
                      <a:pPr algn="ctr"/>
                      <a:r>
                        <a:rPr lang="en-US" altLang="zh-CN" b="1" dirty="0" smtClean="0">
                          <a:solidFill>
                            <a:srgbClr val="FF0000"/>
                          </a:solidFill>
                        </a:rPr>
                        <a:t>91.07894</a:t>
                      </a:r>
                      <a:endParaRPr lang="zh-CN" altLang="en-US" b="1" dirty="0">
                        <a:solidFill>
                          <a:srgbClr val="FF0000"/>
                        </a:solidFill>
                      </a:endParaRPr>
                    </a:p>
                  </a:txBody>
                  <a:tcPr/>
                </a:tc>
                <a:extLst>
                  <a:ext uri="{0D108BD9-81ED-4DB2-BD59-A6C34878D82A}">
                    <a16:rowId xmlns:a16="http://schemas.microsoft.com/office/drawing/2014/main" xmlns="" val="2775540642"/>
                  </a:ext>
                </a:extLst>
              </a:tr>
              <a:tr h="363302">
                <a:tc>
                  <a:txBody>
                    <a:bodyPr/>
                    <a:lstStyle/>
                    <a:p>
                      <a:pPr algn="ctr"/>
                      <a:r>
                        <a:rPr lang="en-US" altLang="zh-CN" dirty="0" smtClean="0">
                          <a:latin typeface="+mn-ea"/>
                        </a:rPr>
                        <a:t>KSLRC-L2</a:t>
                      </a:r>
                      <a:r>
                        <a:rPr lang="en-US" altLang="zh-CN" dirty="0" smtClean="0"/>
                        <a:t>(</a:t>
                      </a:r>
                      <a:r>
                        <a:rPr lang="en-US" altLang="zh-CN" dirty="0" err="1" smtClean="0"/>
                        <a:t>rbf</a:t>
                      </a:r>
                      <a:r>
                        <a:rPr lang="en-US" altLang="zh-CN" dirty="0" smtClean="0"/>
                        <a:t>)</a:t>
                      </a:r>
                      <a:endParaRPr lang="zh-CN" altLang="en-US" dirty="0"/>
                    </a:p>
                  </a:txBody>
                  <a:tcPr/>
                </a:tc>
                <a:tc>
                  <a:txBody>
                    <a:bodyPr/>
                    <a:lstStyle/>
                    <a:p>
                      <a:pPr algn="ctr"/>
                      <a:r>
                        <a:rPr lang="en-US" altLang="zh-CN" dirty="0" smtClean="0"/>
                        <a:t>67.8</a:t>
                      </a:r>
                      <a:endParaRPr lang="zh-CN" altLang="en-US" dirty="0"/>
                    </a:p>
                  </a:txBody>
                  <a:tcPr/>
                </a:tc>
                <a:tc>
                  <a:txBody>
                    <a:bodyPr/>
                    <a:lstStyle/>
                    <a:p>
                      <a:pPr algn="ctr"/>
                      <a:r>
                        <a:rPr lang="en-US" altLang="zh-CN" dirty="0" smtClean="0"/>
                        <a:t>65.80393</a:t>
                      </a:r>
                      <a:endParaRPr lang="zh-CN" altLang="en-US" dirty="0"/>
                    </a:p>
                  </a:txBody>
                  <a:tcPr/>
                </a:tc>
                <a:tc>
                  <a:txBody>
                    <a:bodyPr/>
                    <a:lstStyle/>
                    <a:p>
                      <a:pPr algn="ctr"/>
                      <a:r>
                        <a:rPr lang="en-US" altLang="zh-CN" dirty="0" smtClean="0"/>
                        <a:t>81.79412</a:t>
                      </a:r>
                      <a:endParaRPr lang="zh-CN" altLang="en-US" dirty="0"/>
                    </a:p>
                  </a:txBody>
                  <a:tcPr/>
                </a:tc>
                <a:tc>
                  <a:txBody>
                    <a:bodyPr/>
                    <a:lstStyle/>
                    <a:p>
                      <a:pPr algn="ctr"/>
                      <a:r>
                        <a:rPr lang="en-US" altLang="zh-CN" dirty="0" smtClean="0"/>
                        <a:t>77.71052</a:t>
                      </a:r>
                      <a:endParaRPr lang="zh-CN" altLang="en-US" dirty="0"/>
                    </a:p>
                  </a:txBody>
                  <a:tcPr/>
                </a:tc>
                <a:extLst>
                  <a:ext uri="{0D108BD9-81ED-4DB2-BD59-A6C34878D82A}">
                    <a16:rowId xmlns:a16="http://schemas.microsoft.com/office/drawing/2014/main" xmlns="" val="1810204460"/>
                  </a:ext>
                </a:extLst>
              </a:tr>
              <a:tr h="571166">
                <a:tc>
                  <a:txBody>
                    <a:bodyPr/>
                    <a:lstStyle/>
                    <a:p>
                      <a:pPr algn="ctr"/>
                      <a:r>
                        <a:rPr lang="en-US" altLang="zh-CN" dirty="0" smtClean="0">
                          <a:latin typeface="+mn-ea"/>
                        </a:rPr>
                        <a:t>KSLRC-L2</a:t>
                      </a:r>
                      <a:r>
                        <a:rPr lang="en-US" altLang="zh-CN" dirty="0" smtClean="0"/>
                        <a:t>(poly)</a:t>
                      </a:r>
                      <a:endParaRPr lang="zh-CN" altLang="en-US" dirty="0"/>
                    </a:p>
                  </a:txBody>
                  <a:tcPr/>
                </a:tc>
                <a:tc>
                  <a:txBody>
                    <a:bodyPr/>
                    <a:lstStyle/>
                    <a:p>
                      <a:pPr algn="ctr"/>
                      <a:r>
                        <a:rPr lang="en-US" altLang="zh-CN" dirty="0" smtClean="0"/>
                        <a:t>68.4</a:t>
                      </a:r>
                      <a:endParaRPr lang="zh-CN" altLang="en-US" dirty="0"/>
                    </a:p>
                  </a:txBody>
                  <a:tcPr/>
                </a:tc>
                <a:tc>
                  <a:txBody>
                    <a:bodyPr/>
                    <a:lstStyle/>
                    <a:p>
                      <a:pPr algn="ctr"/>
                      <a:r>
                        <a:rPr lang="en-US" altLang="zh-CN" b="1" dirty="0" smtClean="0">
                          <a:solidFill>
                            <a:srgbClr val="FF0000"/>
                          </a:solidFill>
                        </a:rPr>
                        <a:t>65.87255</a:t>
                      </a:r>
                      <a:endParaRPr lang="zh-CN" altLang="en-US" b="1" dirty="0">
                        <a:solidFill>
                          <a:srgbClr val="FF0000"/>
                        </a:solidFill>
                      </a:endParaRPr>
                    </a:p>
                  </a:txBody>
                  <a:tcPr/>
                </a:tc>
                <a:tc>
                  <a:txBody>
                    <a:bodyPr/>
                    <a:lstStyle/>
                    <a:p>
                      <a:pPr algn="ctr"/>
                      <a:r>
                        <a:rPr lang="en-US" altLang="zh-CN" dirty="0" smtClean="0"/>
                        <a:t>81.90198</a:t>
                      </a:r>
                      <a:endParaRPr lang="zh-CN" altLang="en-US" dirty="0"/>
                    </a:p>
                  </a:txBody>
                  <a:tcPr/>
                </a:tc>
                <a:tc>
                  <a:txBody>
                    <a:bodyPr/>
                    <a:lstStyle/>
                    <a:p>
                      <a:pPr algn="ctr"/>
                      <a:r>
                        <a:rPr lang="en-US" altLang="zh-CN" dirty="0" smtClean="0"/>
                        <a:t>77.68422</a:t>
                      </a:r>
                      <a:endParaRPr lang="zh-CN" altLang="en-US" dirty="0"/>
                    </a:p>
                  </a:txBody>
                  <a:tcPr/>
                </a:tc>
                <a:extLst>
                  <a:ext uri="{0D108BD9-81ED-4DB2-BD59-A6C34878D82A}">
                    <a16:rowId xmlns:a16="http://schemas.microsoft.com/office/drawing/2014/main" xmlns="" val="2787556054"/>
                  </a:ext>
                </a:extLst>
              </a:tr>
              <a:tr h="3633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rPr>
                        <a:t>KSLRC-L2</a:t>
                      </a:r>
                      <a:r>
                        <a:rPr lang="en-US" altLang="zh-CN" dirty="0" smtClean="0"/>
                        <a:t>(HIK)</a:t>
                      </a:r>
                      <a:endParaRPr lang="zh-CN" altLang="en-US" dirty="0" smtClean="0"/>
                    </a:p>
                  </a:txBody>
                  <a:tcPr/>
                </a:tc>
                <a:tc>
                  <a:txBody>
                    <a:bodyPr/>
                    <a:lstStyle/>
                    <a:p>
                      <a:pPr marL="0" algn="ctr" defTabSz="914400" rtl="0" eaLnBrk="1" latinLnBrk="0" hangingPunct="1">
                        <a:spcAft>
                          <a:spcPts val="0"/>
                        </a:spcAft>
                      </a:pPr>
                      <a:r>
                        <a:rPr lang="en-US" sz="1800" kern="1200" dirty="0">
                          <a:solidFill>
                            <a:schemeClr val="dk1"/>
                          </a:solidFill>
                          <a:latin typeface="+mn-lt"/>
                          <a:ea typeface="+mn-ea"/>
                          <a:cs typeface="+mn-cs"/>
                        </a:rPr>
                        <a:t>67.9</a:t>
                      </a:r>
                      <a:endParaRPr lang="zh-CN" sz="1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solidFill>
                            <a:schemeClr val="dk1"/>
                          </a:solidFill>
                          <a:latin typeface="+mn-lt"/>
                          <a:ea typeface="+mn-ea"/>
                          <a:cs typeface="+mn-cs"/>
                        </a:rPr>
                        <a:t>64.72549</a:t>
                      </a:r>
                      <a:endParaRPr lang="zh-CN" sz="1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solidFill>
                            <a:schemeClr val="dk1"/>
                          </a:solidFill>
                          <a:latin typeface="+mn-lt"/>
                          <a:ea typeface="+mn-ea"/>
                          <a:cs typeface="+mn-cs"/>
                        </a:rPr>
                        <a:t>81.88235</a:t>
                      </a:r>
                      <a:endParaRPr lang="zh-CN" sz="1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solidFill>
                            <a:schemeClr val="dk1"/>
                          </a:solidFill>
                          <a:latin typeface="+mn-lt"/>
                          <a:ea typeface="+mn-ea"/>
                          <a:cs typeface="+mn-cs"/>
                        </a:rPr>
                        <a:t>69.32618</a:t>
                      </a:r>
                      <a:endParaRPr lang="zh-CN"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875045658"/>
                  </a:ext>
                </a:extLst>
              </a:tr>
            </a:tbl>
          </a:graphicData>
        </a:graphic>
      </p:graphicFrame>
    </p:spTree>
    <p:extLst>
      <p:ext uri="{BB962C8B-B14F-4D97-AF65-F5344CB8AC3E}">
        <p14:creationId xmlns:p14="http://schemas.microsoft.com/office/powerpoint/2010/main" val="1846295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0"/>
          <p:cNvSpPr txBox="1"/>
          <p:nvPr/>
        </p:nvSpPr>
        <p:spPr>
          <a:xfrm>
            <a:off x="695324" y="219425"/>
            <a:ext cx="10801351" cy="584775"/>
          </a:xfrm>
          <a:prstGeom prst="rect">
            <a:avLst/>
          </a:prstGeom>
          <a:noFill/>
        </p:spPr>
        <p:txBody>
          <a:bodyPr wrap="square" rtlCol="0">
            <a:spAutoFit/>
          </a:bodyPr>
          <a:lstStyle/>
          <a:p>
            <a:r>
              <a:rPr lang="en-US" altLang="zh-CN" sz="3200" b="1" dirty="0" smtClean="0"/>
              <a:t>KSLRC</a:t>
            </a:r>
            <a:r>
              <a:rPr lang="zh-CN" altLang="en-US" sz="3200" b="1" dirty="0" smtClean="0">
                <a:latin typeface="微软雅黑" panose="020B0503020204020204" pitchFamily="34" charset="-122"/>
              </a:rPr>
              <a:t>算法实验</a:t>
            </a:r>
            <a:r>
              <a:rPr lang="zh-CN" altLang="en-US" sz="3200" b="1" dirty="0">
                <a:latin typeface="微软雅黑" panose="020B0503020204020204" pitchFamily="34" charset="-122"/>
              </a:rPr>
              <a:t>结果</a:t>
            </a:r>
          </a:p>
        </p:txBody>
      </p:sp>
      <p:sp>
        <p:nvSpPr>
          <p:cNvPr id="16"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21</a:t>
            </a:fld>
            <a:endParaRPr lang="zh-CN" altLang="en-US" dirty="0"/>
          </a:p>
        </p:txBody>
      </p:sp>
      <p:sp>
        <p:nvSpPr>
          <p:cNvPr id="1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8" name="直接连接符 7"/>
          <p:cNvCxnSpPr/>
          <p:nvPr/>
        </p:nvCxnSpPr>
        <p:spPr>
          <a:xfrm flipV="1">
            <a:off x="3212757" y="3743950"/>
            <a:ext cx="8276526" cy="111358"/>
          </a:xfrm>
          <a:prstGeom prst="line">
            <a:avLst/>
          </a:prstGeom>
          <a:ln w="44450" cmpd="dbl">
            <a:noFill/>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p14="http://schemas.microsoft.com/office/powerpoint/2010/main" val="2605688412"/>
              </p:ext>
            </p:extLst>
          </p:nvPr>
        </p:nvGraphicFramePr>
        <p:xfrm>
          <a:off x="937719" y="1454677"/>
          <a:ext cx="9700345" cy="4300284"/>
        </p:xfrm>
        <a:graphic>
          <a:graphicData uri="http://schemas.openxmlformats.org/drawingml/2006/table">
            <a:tbl>
              <a:tblPr firstRow="1" bandRow="1">
                <a:tableStyleId>{5C22544A-7EE6-4342-B048-85BDC9FD1C3A}</a:tableStyleId>
              </a:tblPr>
              <a:tblGrid>
                <a:gridCol w="3107613">
                  <a:extLst>
                    <a:ext uri="{9D8B030D-6E8A-4147-A177-3AD203B41FA5}">
                      <a16:colId xmlns:a16="http://schemas.microsoft.com/office/drawing/2014/main" xmlns="" val="3304649846"/>
                    </a:ext>
                  </a:extLst>
                </a:gridCol>
                <a:gridCol w="1471503">
                  <a:extLst>
                    <a:ext uri="{9D8B030D-6E8A-4147-A177-3AD203B41FA5}">
                      <a16:colId xmlns:a16="http://schemas.microsoft.com/office/drawing/2014/main" xmlns="" val="2479074952"/>
                    </a:ext>
                  </a:extLst>
                </a:gridCol>
                <a:gridCol w="1471503">
                  <a:extLst>
                    <a:ext uri="{9D8B030D-6E8A-4147-A177-3AD203B41FA5}">
                      <a16:colId xmlns:a16="http://schemas.microsoft.com/office/drawing/2014/main" xmlns="" val="3030131077"/>
                    </a:ext>
                  </a:extLst>
                </a:gridCol>
                <a:gridCol w="1824863">
                  <a:extLst>
                    <a:ext uri="{9D8B030D-6E8A-4147-A177-3AD203B41FA5}">
                      <a16:colId xmlns:a16="http://schemas.microsoft.com/office/drawing/2014/main" xmlns="" val="2937289663"/>
                    </a:ext>
                  </a:extLst>
                </a:gridCol>
                <a:gridCol w="1824863">
                  <a:extLst>
                    <a:ext uri="{9D8B030D-6E8A-4147-A177-3AD203B41FA5}">
                      <a16:colId xmlns:a16="http://schemas.microsoft.com/office/drawing/2014/main" xmlns="" val="374336038"/>
                    </a:ext>
                  </a:extLst>
                </a:gridCol>
              </a:tblGrid>
              <a:tr h="642684">
                <a:tc>
                  <a:txBody>
                    <a:bodyPr/>
                    <a:lstStyle/>
                    <a:p>
                      <a:pPr algn="ctr"/>
                      <a:r>
                        <a:rPr lang="en-US" altLang="zh-CN" sz="1600" dirty="0" smtClean="0"/>
                        <a:t>Methods/datasets</a:t>
                      </a:r>
                      <a:endParaRPr lang="zh-CN" altLang="en-US" sz="1600" dirty="0"/>
                    </a:p>
                  </a:txBody>
                  <a:tcPr/>
                </a:tc>
                <a:tc>
                  <a:txBody>
                    <a:bodyPr/>
                    <a:lstStyle/>
                    <a:p>
                      <a:pPr algn="ctr"/>
                      <a:r>
                        <a:rPr lang="en-US" altLang="zh-CN" sz="1600" dirty="0" smtClean="0"/>
                        <a:t>USPS</a:t>
                      </a:r>
                      <a:endParaRPr lang="zh-CN" altLang="en-US" sz="1600" dirty="0"/>
                    </a:p>
                  </a:txBody>
                  <a:tcPr/>
                </a:tc>
                <a:tc>
                  <a:txBody>
                    <a:bodyPr/>
                    <a:lstStyle/>
                    <a:p>
                      <a:pPr algn="ctr"/>
                      <a:r>
                        <a:rPr lang="en-US" altLang="zh-CN" sz="1600" dirty="0" smtClean="0"/>
                        <a:t>Flowers</a:t>
                      </a:r>
                      <a:endParaRPr lang="zh-CN" altLang="en-US" sz="1600" dirty="0"/>
                    </a:p>
                  </a:txBody>
                  <a:tcPr/>
                </a:tc>
                <a:tc>
                  <a:txBody>
                    <a:bodyPr/>
                    <a:lstStyle/>
                    <a:p>
                      <a:pPr algn="ctr"/>
                      <a:r>
                        <a:rPr lang="en-US" altLang="zh-CN" sz="1600" dirty="0" smtClean="0"/>
                        <a:t>Caltech-101</a:t>
                      </a:r>
                      <a:endParaRPr lang="zh-CN" altLang="en-US" sz="1600" dirty="0"/>
                    </a:p>
                  </a:txBody>
                  <a:tcPr/>
                </a:tc>
                <a:tc>
                  <a:txBody>
                    <a:bodyPr/>
                    <a:lstStyle/>
                    <a:p>
                      <a:pPr algn="ctr"/>
                      <a:r>
                        <a:rPr lang="en-US" altLang="zh-CN" sz="1600" dirty="0" smtClean="0"/>
                        <a:t>Yale B</a:t>
                      </a:r>
                      <a:endParaRPr lang="zh-CN" altLang="en-US" sz="1600" dirty="0"/>
                    </a:p>
                  </a:txBody>
                  <a:tcPr/>
                </a:tc>
                <a:extLst>
                  <a:ext uri="{0D108BD9-81ED-4DB2-BD59-A6C34878D82A}">
                    <a16:rowId xmlns:a16="http://schemas.microsoft.com/office/drawing/2014/main" xmlns="" val="1158079758"/>
                  </a:ext>
                </a:extLst>
              </a:tr>
              <a:tr h="352951">
                <a:tc>
                  <a:txBody>
                    <a:bodyPr/>
                    <a:lstStyle/>
                    <a:p>
                      <a:pPr algn="ctr"/>
                      <a:r>
                        <a:rPr lang="en-US" altLang="zh-CN" dirty="0" smtClean="0"/>
                        <a:t>SRC(linear)</a:t>
                      </a:r>
                      <a:endParaRPr lang="zh-CN" altLang="en-US" dirty="0"/>
                    </a:p>
                  </a:txBody>
                  <a:tcPr/>
                </a:tc>
                <a:tc>
                  <a:txBody>
                    <a:bodyPr/>
                    <a:lstStyle/>
                    <a:p>
                      <a:pPr algn="ctr"/>
                      <a:r>
                        <a:rPr lang="en-US" altLang="zh-CN" dirty="0" smtClean="0"/>
                        <a:t>66.7</a:t>
                      </a:r>
                      <a:endParaRPr lang="zh-CN" altLang="en-US" dirty="0"/>
                    </a:p>
                  </a:txBody>
                  <a:tcPr/>
                </a:tc>
                <a:tc>
                  <a:txBody>
                    <a:bodyPr/>
                    <a:lstStyle/>
                    <a:p>
                      <a:pPr algn="ctr"/>
                      <a:r>
                        <a:rPr lang="en-US" altLang="zh-CN" dirty="0" smtClean="0"/>
                        <a:t>63.77451</a:t>
                      </a:r>
                      <a:endParaRPr lang="zh-CN" altLang="en-US" dirty="0"/>
                    </a:p>
                  </a:txBody>
                  <a:tcPr/>
                </a:tc>
                <a:tc>
                  <a:txBody>
                    <a:bodyPr/>
                    <a:lstStyle/>
                    <a:p>
                      <a:pPr algn="ctr"/>
                      <a:r>
                        <a:rPr lang="en-US" altLang="zh-CN" dirty="0" smtClean="0"/>
                        <a:t>81.10784</a:t>
                      </a:r>
                      <a:endParaRPr lang="zh-CN" altLang="en-US" dirty="0"/>
                    </a:p>
                  </a:txBody>
                  <a:tcPr/>
                </a:tc>
                <a:tc>
                  <a:txBody>
                    <a:bodyPr/>
                    <a:lstStyle/>
                    <a:p>
                      <a:pPr algn="ctr"/>
                      <a:r>
                        <a:rPr lang="en-US" altLang="zh-CN" dirty="0" smtClean="0"/>
                        <a:t>78.05264</a:t>
                      </a:r>
                      <a:endParaRPr lang="zh-CN" altLang="en-US" dirty="0"/>
                    </a:p>
                  </a:txBody>
                  <a:tcPr/>
                </a:tc>
                <a:extLst>
                  <a:ext uri="{0D108BD9-81ED-4DB2-BD59-A6C34878D82A}">
                    <a16:rowId xmlns:a16="http://schemas.microsoft.com/office/drawing/2014/main" xmlns="" val="1053859940"/>
                  </a:ext>
                </a:extLst>
              </a:tr>
              <a:tr h="352951">
                <a:tc>
                  <a:txBody>
                    <a:bodyPr/>
                    <a:lstStyle/>
                    <a:p>
                      <a:pPr algn="ctr"/>
                      <a:r>
                        <a:rPr lang="en-US" altLang="zh-CN" dirty="0" smtClean="0"/>
                        <a:t>SRC(Hellinger)</a:t>
                      </a:r>
                      <a:endParaRPr lang="zh-CN" altLang="en-US" dirty="0"/>
                    </a:p>
                  </a:txBody>
                  <a:tcPr/>
                </a:tc>
                <a:tc>
                  <a:txBody>
                    <a:bodyPr/>
                    <a:lstStyle/>
                    <a:p>
                      <a:pPr algn="ctr"/>
                      <a:r>
                        <a:rPr lang="en-US" altLang="zh-CN" b="1" dirty="0" smtClean="0">
                          <a:solidFill>
                            <a:schemeClr val="tx1"/>
                          </a:solidFill>
                        </a:rPr>
                        <a:t>68.3</a:t>
                      </a:r>
                      <a:endParaRPr lang="zh-CN" altLang="en-US" b="1" dirty="0">
                        <a:solidFill>
                          <a:schemeClr val="tx1"/>
                        </a:solidFill>
                      </a:endParaRPr>
                    </a:p>
                  </a:txBody>
                  <a:tcPr/>
                </a:tc>
                <a:tc>
                  <a:txBody>
                    <a:bodyPr/>
                    <a:lstStyle/>
                    <a:p>
                      <a:pPr algn="ctr"/>
                      <a:r>
                        <a:rPr lang="en-US" altLang="zh-CN" b="1" dirty="0" smtClean="0">
                          <a:solidFill>
                            <a:schemeClr val="tx1"/>
                          </a:solidFill>
                        </a:rPr>
                        <a:t>64.68628</a:t>
                      </a:r>
                      <a:endParaRPr lang="zh-CN" altLang="en-US" b="1" dirty="0">
                        <a:solidFill>
                          <a:schemeClr val="tx1"/>
                        </a:solidFill>
                      </a:endParaRPr>
                    </a:p>
                  </a:txBody>
                  <a:tcPr/>
                </a:tc>
                <a:tc>
                  <a:txBody>
                    <a:bodyPr/>
                    <a:lstStyle/>
                    <a:p>
                      <a:pPr algn="ctr"/>
                      <a:r>
                        <a:rPr lang="en-US" altLang="zh-CN" b="0" dirty="0" smtClean="0">
                          <a:solidFill>
                            <a:schemeClr val="tx1"/>
                          </a:solidFill>
                        </a:rPr>
                        <a:t>81.26471</a:t>
                      </a:r>
                      <a:endParaRPr lang="zh-CN" altLang="en-US" b="0" dirty="0">
                        <a:solidFill>
                          <a:schemeClr val="tx1"/>
                        </a:solidFill>
                      </a:endParaRPr>
                    </a:p>
                  </a:txBody>
                  <a:tcPr/>
                </a:tc>
                <a:tc>
                  <a:txBody>
                    <a:bodyPr/>
                    <a:lstStyle/>
                    <a:p>
                      <a:pPr algn="ctr"/>
                      <a:r>
                        <a:rPr lang="en-US" altLang="zh-CN" b="1" dirty="0" smtClean="0">
                          <a:solidFill>
                            <a:schemeClr val="tx1"/>
                          </a:solidFill>
                        </a:rPr>
                        <a:t>86.5</a:t>
                      </a:r>
                      <a:endParaRPr lang="zh-CN" altLang="en-US" b="1" dirty="0">
                        <a:solidFill>
                          <a:schemeClr val="tx1"/>
                        </a:solidFill>
                      </a:endParaRPr>
                    </a:p>
                  </a:txBody>
                  <a:tcPr/>
                </a:tc>
                <a:extLst>
                  <a:ext uri="{0D108BD9-81ED-4DB2-BD59-A6C34878D82A}">
                    <a16:rowId xmlns:a16="http://schemas.microsoft.com/office/drawing/2014/main" xmlns="" val="2778096010"/>
                  </a:ext>
                </a:extLst>
              </a:tr>
              <a:tr h="352951">
                <a:tc>
                  <a:txBody>
                    <a:bodyPr/>
                    <a:lstStyle/>
                    <a:p>
                      <a:pPr algn="ctr"/>
                      <a:r>
                        <a:rPr lang="en-US" altLang="zh-CN" dirty="0" smtClean="0"/>
                        <a:t>SRC(</a:t>
                      </a:r>
                      <a:r>
                        <a:rPr lang="en-US" altLang="zh-CN" dirty="0" err="1" smtClean="0"/>
                        <a:t>rbf</a:t>
                      </a:r>
                      <a:r>
                        <a:rPr lang="en-US" altLang="zh-CN" dirty="0" smtClean="0"/>
                        <a:t>)</a:t>
                      </a:r>
                      <a:endParaRPr lang="zh-CN" altLang="en-US" dirty="0"/>
                    </a:p>
                  </a:txBody>
                  <a:tcPr/>
                </a:tc>
                <a:tc>
                  <a:txBody>
                    <a:bodyPr/>
                    <a:lstStyle/>
                    <a:p>
                      <a:pPr algn="ctr"/>
                      <a:r>
                        <a:rPr lang="en-US" altLang="zh-CN" dirty="0" smtClean="0"/>
                        <a:t>68.1</a:t>
                      </a:r>
                      <a:endParaRPr lang="zh-CN" altLang="en-US" dirty="0"/>
                    </a:p>
                  </a:txBody>
                  <a:tcPr/>
                </a:tc>
                <a:tc>
                  <a:txBody>
                    <a:bodyPr/>
                    <a:lstStyle/>
                    <a:p>
                      <a:pPr algn="ctr"/>
                      <a:r>
                        <a:rPr lang="en-US" altLang="zh-CN" dirty="0" smtClean="0"/>
                        <a:t>62.4706</a:t>
                      </a:r>
                      <a:endParaRPr lang="zh-CN" altLang="en-US" dirty="0"/>
                    </a:p>
                  </a:txBody>
                  <a:tcPr/>
                </a:tc>
                <a:tc>
                  <a:txBody>
                    <a:bodyPr/>
                    <a:lstStyle/>
                    <a:p>
                      <a:pPr algn="ctr"/>
                      <a:r>
                        <a:rPr lang="en-US" altLang="zh-CN" dirty="0" smtClean="0"/>
                        <a:t>79.85293</a:t>
                      </a:r>
                      <a:endParaRPr lang="zh-CN" altLang="en-US" dirty="0"/>
                    </a:p>
                  </a:txBody>
                  <a:tcPr/>
                </a:tc>
                <a:tc>
                  <a:txBody>
                    <a:bodyPr/>
                    <a:lstStyle/>
                    <a:p>
                      <a:pPr algn="ctr"/>
                      <a:r>
                        <a:rPr lang="en-US" altLang="zh-CN" dirty="0" smtClean="0"/>
                        <a:t>66.78948</a:t>
                      </a:r>
                      <a:endParaRPr lang="zh-CN" altLang="en-US" dirty="0"/>
                    </a:p>
                  </a:txBody>
                  <a:tcPr/>
                </a:tc>
                <a:extLst>
                  <a:ext uri="{0D108BD9-81ED-4DB2-BD59-A6C34878D82A}">
                    <a16:rowId xmlns:a16="http://schemas.microsoft.com/office/drawing/2014/main" xmlns="" val="2360895990"/>
                  </a:ext>
                </a:extLst>
              </a:tr>
              <a:tr h="352951">
                <a:tc>
                  <a:txBody>
                    <a:bodyPr/>
                    <a:lstStyle/>
                    <a:p>
                      <a:pPr algn="ctr"/>
                      <a:r>
                        <a:rPr lang="en-US" altLang="zh-CN" dirty="0" smtClean="0"/>
                        <a:t>SRC(poly)</a:t>
                      </a:r>
                      <a:endParaRPr lang="zh-CN" altLang="en-US" dirty="0"/>
                    </a:p>
                  </a:txBody>
                  <a:tcPr/>
                </a:tc>
                <a:tc>
                  <a:txBody>
                    <a:bodyPr/>
                    <a:lstStyle/>
                    <a:p>
                      <a:pPr algn="ctr"/>
                      <a:r>
                        <a:rPr lang="en-US" altLang="zh-CN" dirty="0" smtClean="0"/>
                        <a:t>67.9</a:t>
                      </a:r>
                      <a:endParaRPr lang="zh-CN" altLang="en-US" dirty="0"/>
                    </a:p>
                  </a:txBody>
                  <a:tcPr/>
                </a:tc>
                <a:tc>
                  <a:txBody>
                    <a:bodyPr/>
                    <a:lstStyle/>
                    <a:p>
                      <a:pPr algn="ctr"/>
                      <a:r>
                        <a:rPr lang="en-US" altLang="zh-CN" dirty="0" smtClean="0"/>
                        <a:t>63.80392</a:t>
                      </a:r>
                      <a:endParaRPr lang="zh-CN" altLang="en-US" dirty="0"/>
                    </a:p>
                  </a:txBody>
                  <a:tcPr/>
                </a:tc>
                <a:tc>
                  <a:txBody>
                    <a:bodyPr/>
                    <a:lstStyle/>
                    <a:p>
                      <a:pPr algn="ctr"/>
                      <a:r>
                        <a:rPr lang="en-US" altLang="zh-CN" dirty="0" smtClean="0"/>
                        <a:t>81.10784</a:t>
                      </a:r>
                      <a:endParaRPr lang="zh-CN" altLang="en-US" dirty="0"/>
                    </a:p>
                  </a:txBody>
                  <a:tcPr/>
                </a:tc>
                <a:tc>
                  <a:txBody>
                    <a:bodyPr/>
                    <a:lstStyle/>
                    <a:p>
                      <a:pPr algn="ctr"/>
                      <a:r>
                        <a:rPr lang="en-US" altLang="zh-CN" dirty="0" smtClean="0"/>
                        <a:t>74.65788</a:t>
                      </a:r>
                      <a:endParaRPr lang="zh-CN" altLang="en-US" dirty="0"/>
                    </a:p>
                  </a:txBody>
                  <a:tcPr/>
                </a:tc>
                <a:extLst>
                  <a:ext uri="{0D108BD9-81ED-4DB2-BD59-A6C34878D82A}">
                    <a16:rowId xmlns:a16="http://schemas.microsoft.com/office/drawing/2014/main" xmlns="" val="1194512571"/>
                  </a:ext>
                </a:extLst>
              </a:tr>
              <a:tr h="352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SRC(HIK)</a:t>
                      </a:r>
                      <a:endParaRPr lang="zh-CN" altLang="en-US" dirty="0" smtClean="0"/>
                    </a:p>
                  </a:txBody>
                  <a:tcPr/>
                </a:tc>
                <a:tc>
                  <a:txBody>
                    <a:bodyPr/>
                    <a:lstStyle/>
                    <a:p>
                      <a:pPr algn="ctr"/>
                      <a:r>
                        <a:rPr lang="en-US" altLang="zh-CN" dirty="0" smtClean="0"/>
                        <a:t>67.5</a:t>
                      </a:r>
                      <a:endParaRPr lang="zh-CN" altLang="en-US" dirty="0"/>
                    </a:p>
                  </a:txBody>
                  <a:tcPr/>
                </a:tc>
                <a:tc>
                  <a:txBody>
                    <a:bodyPr/>
                    <a:lstStyle/>
                    <a:p>
                      <a:pPr algn="ctr"/>
                      <a:r>
                        <a:rPr lang="en-US" altLang="zh-CN" dirty="0" smtClean="0"/>
                        <a:t>63.47059</a:t>
                      </a:r>
                      <a:endParaRPr lang="zh-CN" altLang="en-US" dirty="0"/>
                    </a:p>
                  </a:txBody>
                  <a:tcPr/>
                </a:tc>
                <a:tc>
                  <a:txBody>
                    <a:bodyPr/>
                    <a:lstStyle/>
                    <a:p>
                      <a:pPr algn="ctr"/>
                      <a:r>
                        <a:rPr lang="en-US" altLang="zh-CN" b="1" dirty="0" smtClean="0"/>
                        <a:t>81.46079</a:t>
                      </a:r>
                      <a:endParaRPr lang="zh-CN" altLang="en-US" b="1" dirty="0"/>
                    </a:p>
                  </a:txBody>
                  <a:tcPr/>
                </a:tc>
                <a:tc>
                  <a:txBody>
                    <a:bodyPr/>
                    <a:lstStyle/>
                    <a:p>
                      <a:pPr algn="ctr"/>
                      <a:r>
                        <a:rPr lang="en-US" altLang="zh-CN" dirty="0" smtClean="0"/>
                        <a:t>67.65789</a:t>
                      </a:r>
                      <a:endParaRPr lang="zh-CN" altLang="en-US" dirty="0"/>
                    </a:p>
                  </a:txBody>
                  <a:tcPr/>
                </a:tc>
                <a:extLst>
                  <a:ext uri="{0D108BD9-81ED-4DB2-BD59-A6C34878D82A}">
                    <a16:rowId xmlns:a16="http://schemas.microsoft.com/office/drawing/2014/main" xmlns="" val="454214368"/>
                  </a:ext>
                </a:extLst>
              </a:tr>
              <a:tr h="352951">
                <a:tc>
                  <a:txBody>
                    <a:bodyPr/>
                    <a:lstStyle/>
                    <a:p>
                      <a:pPr algn="ctr"/>
                      <a:r>
                        <a:rPr lang="en-US" altLang="zh-CN" dirty="0" smtClean="0">
                          <a:latin typeface="+mn-ea"/>
                        </a:rPr>
                        <a:t>SKLRC-L1</a:t>
                      </a:r>
                      <a:r>
                        <a:rPr lang="en-US" altLang="zh-CN" dirty="0" smtClean="0"/>
                        <a:t>(linear</a:t>
                      </a:r>
                      <a:r>
                        <a:rPr lang="zh-CN" altLang="en-US" dirty="0" smtClean="0"/>
                        <a:t>）</a:t>
                      </a:r>
                      <a:endParaRPr lang="zh-CN" altLang="en-US" dirty="0"/>
                    </a:p>
                  </a:txBody>
                  <a:tcPr/>
                </a:tc>
                <a:tc>
                  <a:txBody>
                    <a:bodyPr/>
                    <a:lstStyle/>
                    <a:p>
                      <a:pPr algn="ctr"/>
                      <a:r>
                        <a:rPr lang="en-US" altLang="zh-CN" dirty="0" smtClean="0">
                          <a:solidFill>
                            <a:srgbClr val="FF0000"/>
                          </a:solidFill>
                        </a:rPr>
                        <a:t>67.6</a:t>
                      </a:r>
                      <a:endParaRPr lang="zh-CN" altLang="en-US" dirty="0">
                        <a:solidFill>
                          <a:srgbClr val="FF0000"/>
                        </a:solidFill>
                      </a:endParaRPr>
                    </a:p>
                  </a:txBody>
                  <a:tcPr/>
                </a:tc>
                <a:tc>
                  <a:txBody>
                    <a:bodyPr/>
                    <a:lstStyle/>
                    <a:p>
                      <a:pPr algn="ctr"/>
                      <a:r>
                        <a:rPr lang="en-US" altLang="zh-CN" dirty="0" smtClean="0">
                          <a:solidFill>
                            <a:srgbClr val="FF0000"/>
                          </a:solidFill>
                        </a:rPr>
                        <a:t>65.87255</a:t>
                      </a:r>
                      <a:endParaRPr lang="zh-CN" altLang="en-US" dirty="0">
                        <a:solidFill>
                          <a:srgbClr val="FF0000"/>
                        </a:solidFill>
                      </a:endParaRPr>
                    </a:p>
                  </a:txBody>
                  <a:tcPr/>
                </a:tc>
                <a:tc>
                  <a:txBody>
                    <a:bodyPr/>
                    <a:lstStyle/>
                    <a:p>
                      <a:pPr algn="ctr"/>
                      <a:r>
                        <a:rPr lang="en-US" altLang="zh-CN" dirty="0" smtClean="0">
                          <a:solidFill>
                            <a:srgbClr val="FF0000"/>
                          </a:solidFill>
                        </a:rPr>
                        <a:t>82.04902</a:t>
                      </a:r>
                      <a:endParaRPr lang="zh-CN" altLang="en-US" dirty="0">
                        <a:solidFill>
                          <a:srgbClr val="FF0000"/>
                        </a:solidFill>
                      </a:endParaRPr>
                    </a:p>
                  </a:txBody>
                  <a:tcPr/>
                </a:tc>
                <a:tc>
                  <a:txBody>
                    <a:bodyPr/>
                    <a:lstStyle/>
                    <a:p>
                      <a:pPr algn="ctr"/>
                      <a:r>
                        <a:rPr lang="en-US" altLang="zh-CN" dirty="0" smtClean="0">
                          <a:solidFill>
                            <a:srgbClr val="FF0000"/>
                          </a:solidFill>
                        </a:rPr>
                        <a:t>77.52631</a:t>
                      </a:r>
                      <a:endParaRPr lang="zh-CN" altLang="en-US" dirty="0">
                        <a:solidFill>
                          <a:srgbClr val="FF0000"/>
                        </a:solidFill>
                      </a:endParaRPr>
                    </a:p>
                  </a:txBody>
                  <a:tcPr/>
                </a:tc>
                <a:extLst>
                  <a:ext uri="{0D108BD9-81ED-4DB2-BD59-A6C34878D82A}">
                    <a16:rowId xmlns:a16="http://schemas.microsoft.com/office/drawing/2014/main" xmlns="" val="1309507114"/>
                  </a:ext>
                </a:extLst>
              </a:tr>
              <a:tr h="352951">
                <a:tc>
                  <a:txBody>
                    <a:bodyPr/>
                    <a:lstStyle/>
                    <a:p>
                      <a:pPr algn="ctr"/>
                      <a:r>
                        <a:rPr lang="en-US" altLang="zh-CN" dirty="0" smtClean="0">
                          <a:latin typeface="+mn-ea"/>
                        </a:rPr>
                        <a:t>SKLRC-L1</a:t>
                      </a:r>
                      <a:r>
                        <a:rPr lang="en-US" altLang="zh-CN" dirty="0" smtClean="0"/>
                        <a:t>(Hellinger)</a:t>
                      </a:r>
                      <a:endParaRPr lang="zh-CN" altLang="en-US" dirty="0"/>
                    </a:p>
                  </a:txBody>
                  <a:tcPr/>
                </a:tc>
                <a:tc>
                  <a:txBody>
                    <a:bodyPr/>
                    <a:lstStyle/>
                    <a:p>
                      <a:pPr algn="ctr"/>
                      <a:r>
                        <a:rPr lang="en-US" altLang="zh-CN" b="1" dirty="0" smtClean="0">
                          <a:solidFill>
                            <a:srgbClr val="FF0000"/>
                          </a:solidFill>
                        </a:rPr>
                        <a:t>69.2</a:t>
                      </a:r>
                      <a:endParaRPr lang="zh-CN" altLang="en-US" b="1" dirty="0">
                        <a:solidFill>
                          <a:srgbClr val="FF0000"/>
                        </a:solidFill>
                      </a:endParaRPr>
                    </a:p>
                  </a:txBody>
                  <a:tcPr/>
                </a:tc>
                <a:tc>
                  <a:txBody>
                    <a:bodyPr/>
                    <a:lstStyle/>
                    <a:p>
                      <a:pPr algn="ctr"/>
                      <a:r>
                        <a:rPr lang="en-US" altLang="zh-CN" b="1" dirty="0" smtClean="0">
                          <a:solidFill>
                            <a:srgbClr val="FF0000"/>
                          </a:solidFill>
                        </a:rPr>
                        <a:t>66.36276</a:t>
                      </a:r>
                      <a:endParaRPr lang="zh-CN" altLang="en-US" b="1" dirty="0">
                        <a:solidFill>
                          <a:srgbClr val="FF0000"/>
                        </a:solidFill>
                      </a:endParaRPr>
                    </a:p>
                  </a:txBody>
                  <a:tcPr/>
                </a:tc>
                <a:tc>
                  <a:txBody>
                    <a:bodyPr/>
                    <a:lstStyle/>
                    <a:p>
                      <a:pPr algn="ctr"/>
                      <a:r>
                        <a:rPr lang="en-US" altLang="zh-CN" b="1" dirty="0" smtClean="0">
                          <a:solidFill>
                            <a:srgbClr val="FF0000"/>
                          </a:solidFill>
                        </a:rPr>
                        <a:t>82.37256</a:t>
                      </a:r>
                      <a:endParaRPr lang="zh-CN" altLang="en-US" b="1" dirty="0">
                        <a:solidFill>
                          <a:srgbClr val="FF0000"/>
                        </a:solidFill>
                      </a:endParaRPr>
                    </a:p>
                  </a:txBody>
                  <a:tcPr/>
                </a:tc>
                <a:tc>
                  <a:txBody>
                    <a:bodyPr/>
                    <a:lstStyle/>
                    <a:p>
                      <a:pPr algn="ctr"/>
                      <a:r>
                        <a:rPr lang="en-US" altLang="zh-CN" b="1" dirty="0" smtClean="0">
                          <a:solidFill>
                            <a:srgbClr val="FF0000"/>
                          </a:solidFill>
                        </a:rPr>
                        <a:t>89.23684</a:t>
                      </a:r>
                      <a:endParaRPr lang="zh-CN" altLang="en-US" b="1" dirty="0">
                        <a:solidFill>
                          <a:srgbClr val="FF0000"/>
                        </a:solidFill>
                      </a:endParaRPr>
                    </a:p>
                  </a:txBody>
                  <a:tcPr/>
                </a:tc>
                <a:extLst>
                  <a:ext uri="{0D108BD9-81ED-4DB2-BD59-A6C34878D82A}">
                    <a16:rowId xmlns:a16="http://schemas.microsoft.com/office/drawing/2014/main" xmlns="" val="2775540642"/>
                  </a:ext>
                </a:extLst>
              </a:tr>
              <a:tr h="352951">
                <a:tc>
                  <a:txBody>
                    <a:bodyPr/>
                    <a:lstStyle/>
                    <a:p>
                      <a:pPr algn="ctr"/>
                      <a:r>
                        <a:rPr lang="en-US" altLang="zh-CN" dirty="0" smtClean="0">
                          <a:latin typeface="+mn-ea"/>
                        </a:rPr>
                        <a:t>SKLRC-L1</a:t>
                      </a:r>
                      <a:r>
                        <a:rPr lang="en-US" altLang="zh-CN" dirty="0" smtClean="0"/>
                        <a:t>(</a:t>
                      </a:r>
                      <a:r>
                        <a:rPr lang="en-US" altLang="zh-CN" dirty="0" err="1" smtClean="0"/>
                        <a:t>rbf</a:t>
                      </a:r>
                      <a:r>
                        <a:rPr lang="en-US" altLang="zh-CN" dirty="0" smtClean="0"/>
                        <a:t>)</a:t>
                      </a:r>
                      <a:endParaRPr lang="zh-CN" altLang="en-US" dirty="0"/>
                    </a:p>
                  </a:txBody>
                  <a:tcPr/>
                </a:tc>
                <a:tc>
                  <a:txBody>
                    <a:bodyPr/>
                    <a:lstStyle/>
                    <a:p>
                      <a:pPr algn="ctr"/>
                      <a:r>
                        <a:rPr lang="en-US" altLang="zh-CN" dirty="0" smtClean="0"/>
                        <a:t>67.8</a:t>
                      </a:r>
                      <a:endParaRPr lang="zh-CN" altLang="en-US" dirty="0"/>
                    </a:p>
                  </a:txBody>
                  <a:tcPr/>
                </a:tc>
                <a:tc>
                  <a:txBody>
                    <a:bodyPr/>
                    <a:lstStyle/>
                    <a:p>
                      <a:pPr algn="ctr"/>
                      <a:r>
                        <a:rPr lang="en-US" altLang="zh-CN" dirty="0" smtClean="0"/>
                        <a:t>62.96078</a:t>
                      </a:r>
                      <a:endParaRPr lang="zh-CN" altLang="en-US" dirty="0"/>
                    </a:p>
                  </a:txBody>
                  <a:tcPr/>
                </a:tc>
                <a:tc>
                  <a:txBody>
                    <a:bodyPr/>
                    <a:lstStyle/>
                    <a:p>
                      <a:pPr algn="ctr"/>
                      <a:r>
                        <a:rPr lang="en-US" altLang="zh-CN" dirty="0" smtClean="0"/>
                        <a:t>81.16667</a:t>
                      </a:r>
                      <a:endParaRPr lang="zh-CN" altLang="en-US" dirty="0"/>
                    </a:p>
                  </a:txBody>
                  <a:tcPr/>
                </a:tc>
                <a:tc>
                  <a:txBody>
                    <a:bodyPr/>
                    <a:lstStyle/>
                    <a:p>
                      <a:pPr algn="ctr"/>
                      <a:r>
                        <a:rPr lang="en-US" altLang="zh-CN" dirty="0" smtClean="0"/>
                        <a:t>64.39472</a:t>
                      </a:r>
                      <a:endParaRPr lang="zh-CN" altLang="en-US" dirty="0"/>
                    </a:p>
                  </a:txBody>
                  <a:tcPr/>
                </a:tc>
                <a:extLst>
                  <a:ext uri="{0D108BD9-81ED-4DB2-BD59-A6C34878D82A}">
                    <a16:rowId xmlns:a16="http://schemas.microsoft.com/office/drawing/2014/main" xmlns="" val="1810204460"/>
                  </a:ext>
                </a:extLst>
              </a:tr>
              <a:tr h="352951">
                <a:tc>
                  <a:txBody>
                    <a:bodyPr/>
                    <a:lstStyle/>
                    <a:p>
                      <a:pPr algn="ctr"/>
                      <a:r>
                        <a:rPr lang="en-US" altLang="zh-CN" dirty="0" smtClean="0">
                          <a:latin typeface="+mn-ea"/>
                        </a:rPr>
                        <a:t>SKLRC-L1</a:t>
                      </a:r>
                      <a:r>
                        <a:rPr lang="en-US" altLang="zh-CN" dirty="0" smtClean="0"/>
                        <a:t>(poly)</a:t>
                      </a:r>
                      <a:endParaRPr lang="zh-CN" altLang="en-US" dirty="0"/>
                    </a:p>
                  </a:txBody>
                  <a:tcPr/>
                </a:tc>
                <a:tc>
                  <a:txBody>
                    <a:bodyPr/>
                    <a:lstStyle/>
                    <a:p>
                      <a:pPr algn="ctr"/>
                      <a:r>
                        <a:rPr lang="en-US" altLang="zh-CN" dirty="0" smtClean="0"/>
                        <a:t>68.2</a:t>
                      </a:r>
                      <a:endParaRPr lang="zh-CN" altLang="en-US" dirty="0"/>
                    </a:p>
                  </a:txBody>
                  <a:tcPr/>
                </a:tc>
                <a:tc>
                  <a:txBody>
                    <a:bodyPr/>
                    <a:lstStyle/>
                    <a:p>
                      <a:pPr algn="ctr"/>
                      <a:r>
                        <a:rPr lang="en-US" altLang="zh-CN" dirty="0" smtClean="0"/>
                        <a:t>64.02941</a:t>
                      </a:r>
                      <a:endParaRPr lang="zh-CN" altLang="en-US" dirty="0"/>
                    </a:p>
                  </a:txBody>
                  <a:tcPr/>
                </a:tc>
                <a:tc>
                  <a:txBody>
                    <a:bodyPr/>
                    <a:lstStyle/>
                    <a:p>
                      <a:pPr algn="ctr"/>
                      <a:r>
                        <a:rPr lang="en-US" altLang="zh-CN" dirty="0" smtClean="0"/>
                        <a:t>81.82353</a:t>
                      </a:r>
                      <a:endParaRPr lang="zh-CN" altLang="en-US" dirty="0"/>
                    </a:p>
                  </a:txBody>
                  <a:tcPr/>
                </a:tc>
                <a:tc>
                  <a:txBody>
                    <a:bodyPr/>
                    <a:lstStyle/>
                    <a:p>
                      <a:pPr algn="ctr"/>
                      <a:r>
                        <a:rPr lang="en-US" altLang="zh-CN" dirty="0" smtClean="0"/>
                        <a:t>75.68421</a:t>
                      </a:r>
                      <a:endParaRPr lang="zh-CN" altLang="en-US" dirty="0"/>
                    </a:p>
                  </a:txBody>
                  <a:tcPr/>
                </a:tc>
                <a:extLst>
                  <a:ext uri="{0D108BD9-81ED-4DB2-BD59-A6C34878D82A}">
                    <a16:rowId xmlns:a16="http://schemas.microsoft.com/office/drawing/2014/main" xmlns="" val="2787556054"/>
                  </a:ext>
                </a:extLst>
              </a:tr>
              <a:tr h="352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rPr>
                        <a:t>SKLRC-L1</a:t>
                      </a:r>
                      <a:r>
                        <a:rPr lang="en-US" altLang="zh-CN" dirty="0" smtClean="0"/>
                        <a:t>(HIK)</a:t>
                      </a:r>
                    </a:p>
                  </a:txBody>
                  <a:tcPr/>
                </a:tc>
                <a:tc>
                  <a:txBody>
                    <a:bodyPr/>
                    <a:lstStyle/>
                    <a:p>
                      <a:pPr algn="ctr"/>
                      <a:r>
                        <a:rPr lang="en-US" altLang="zh-CN" dirty="0" smtClean="0"/>
                        <a:t>68.5</a:t>
                      </a:r>
                      <a:endParaRPr lang="zh-CN" altLang="en-US" dirty="0"/>
                    </a:p>
                  </a:txBody>
                  <a:tcPr/>
                </a:tc>
                <a:tc>
                  <a:txBody>
                    <a:bodyPr/>
                    <a:lstStyle/>
                    <a:p>
                      <a:pPr algn="ctr"/>
                      <a:r>
                        <a:rPr lang="en-US" altLang="zh-CN" dirty="0" smtClean="0"/>
                        <a:t>65.19607</a:t>
                      </a:r>
                      <a:endParaRPr lang="zh-CN" altLang="en-US" dirty="0"/>
                    </a:p>
                  </a:txBody>
                  <a:tcPr/>
                </a:tc>
                <a:tc>
                  <a:txBody>
                    <a:bodyPr/>
                    <a:lstStyle/>
                    <a:p>
                      <a:pPr algn="ctr"/>
                      <a:r>
                        <a:rPr lang="en-US" altLang="zh-CN" dirty="0" smtClean="0"/>
                        <a:t>81.81373</a:t>
                      </a:r>
                      <a:endParaRPr lang="zh-CN" altLang="en-US" dirty="0"/>
                    </a:p>
                  </a:txBody>
                  <a:tcPr/>
                </a:tc>
                <a:tc>
                  <a:txBody>
                    <a:bodyPr/>
                    <a:lstStyle/>
                    <a:p>
                      <a:pPr algn="ctr"/>
                      <a:r>
                        <a:rPr lang="en-US" altLang="zh-CN" dirty="0" smtClean="0"/>
                        <a:t>67.28947</a:t>
                      </a:r>
                      <a:endParaRPr lang="zh-CN" altLang="en-US" dirty="0"/>
                    </a:p>
                  </a:txBody>
                  <a:tcPr/>
                </a:tc>
                <a:extLst>
                  <a:ext uri="{0D108BD9-81ED-4DB2-BD59-A6C34878D82A}">
                    <a16:rowId xmlns:a16="http://schemas.microsoft.com/office/drawing/2014/main" xmlns="" val="880047763"/>
                  </a:ext>
                </a:extLst>
              </a:tr>
            </a:tbl>
          </a:graphicData>
        </a:graphic>
      </p:graphicFrame>
    </p:spTree>
    <p:extLst>
      <p:ext uri="{BB962C8B-B14F-4D97-AF65-F5344CB8AC3E}">
        <p14:creationId xmlns:p14="http://schemas.microsoft.com/office/powerpoint/2010/main" val="162007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5578208" y="1926631"/>
            <a:ext cx="899102" cy="899102"/>
            <a:chOff x="4887549" y="1124584"/>
            <a:chExt cx="2416902" cy="2416902"/>
          </a:xfrm>
        </p:grpSpPr>
        <p:sp>
          <p:nvSpPr>
            <p:cNvPr id="47" name="文本框 46"/>
            <p:cNvSpPr txBox="1"/>
            <p:nvPr/>
          </p:nvSpPr>
          <p:spPr>
            <a:xfrm>
              <a:off x="4887549" y="1178873"/>
              <a:ext cx="2416902" cy="2233827"/>
            </a:xfrm>
            <a:prstGeom prst="rect">
              <a:avLst/>
            </a:prstGeom>
            <a:noFill/>
            <a:ln>
              <a:noFill/>
            </a:ln>
          </p:spPr>
          <p:txBody>
            <a:bodyPr wrap="square"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rPr>
                <a:t>4</a:t>
              </a:r>
              <a:endParaRPr lang="en-US" altLang="zh-CN" sz="48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18"/>
          <p:cNvSpPr txBox="1"/>
          <p:nvPr/>
        </p:nvSpPr>
        <p:spPr>
          <a:xfrm>
            <a:off x="3862316" y="3846830"/>
            <a:ext cx="4776716" cy="1938992"/>
          </a:xfrm>
          <a:prstGeom prst="rect">
            <a:avLst/>
          </a:prstGeom>
          <a:noFill/>
        </p:spPr>
        <p:txBody>
          <a:bodyPr wrap="square" rtlCol="0">
            <a:spAutoFit/>
          </a:bodyPr>
          <a:lstStyle/>
          <a:p>
            <a:pPr algn="ctr"/>
            <a:r>
              <a:rPr lang="zh-CN" altLang="en-US" sz="4000" b="1" dirty="0" smtClean="0">
                <a:solidFill>
                  <a:schemeClr val="accent1"/>
                </a:solidFill>
                <a:latin typeface="微软雅黑" panose="020B0503020204020204" pitchFamily="34" charset="-122"/>
              </a:rPr>
              <a:t>基于多核学习的概率协作表示</a:t>
            </a:r>
            <a:r>
              <a:rPr lang="zh-CN" altLang="en-US" sz="4000" b="1" dirty="0">
                <a:solidFill>
                  <a:schemeClr val="accent1"/>
                </a:solidFill>
                <a:latin typeface="微软雅黑" panose="020B0503020204020204" pitchFamily="34" charset="-122"/>
              </a:rPr>
              <a:t>分类算法</a:t>
            </a:r>
          </a:p>
          <a:p>
            <a:pPr algn="ctr"/>
            <a:endParaRPr lang="zh-CN" altLang="en-US" sz="4000" b="1" dirty="0">
              <a:solidFill>
                <a:schemeClr val="accent1"/>
              </a:solidFill>
              <a:latin typeface="微软雅黑" panose="020B0503020204020204" pitchFamily="34" charset="-122"/>
            </a:endParaRPr>
          </a:p>
        </p:txBody>
      </p:sp>
      <p:sp>
        <p:nvSpPr>
          <p:cNvPr id="10" name="文本占位符 2"/>
          <p:cNvSpPr txBox="1">
            <a:spLocks/>
          </p:cNvSpPr>
          <p:nvPr/>
        </p:nvSpPr>
        <p:spPr>
          <a:xfrm>
            <a:off x="4986403" y="3317068"/>
            <a:ext cx="2151373" cy="496824"/>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smtClean="0">
                <a:ln>
                  <a:noFill/>
                </a:ln>
                <a:solidFill>
                  <a:schemeClr val="accent1"/>
                </a:solidFill>
                <a:effectLst/>
                <a:uLnTx/>
                <a:uFillTx/>
                <a:latin typeface="+mn-ea"/>
                <a:ea typeface="+mn-ea"/>
                <a:cs typeface="+mn-cs"/>
              </a:rPr>
              <a:t>PART  </a:t>
            </a:r>
            <a:r>
              <a:rPr lang="en-US" altLang="zh-CN" dirty="0" smtClean="0">
                <a:solidFill>
                  <a:schemeClr val="accent1"/>
                </a:solidFill>
                <a:latin typeface="+mn-ea"/>
                <a:ea typeface="+mn-ea"/>
              </a:rPr>
              <a:t>FOUR</a:t>
            </a:r>
            <a:endParaRPr kumimoji="0" lang="zh-CN" altLang="en-US" sz="2400" b="0" i="0" u="none" strike="noStrike" kern="1200" cap="none" spc="0" normalizeH="0" baseline="0" noProof="0" dirty="0">
              <a:ln>
                <a:noFill/>
              </a:ln>
              <a:solidFill>
                <a:schemeClr val="accent1"/>
              </a:solidFill>
              <a:effectLst/>
              <a:uLnTx/>
              <a:uFillTx/>
              <a:latin typeface="+mn-ea"/>
              <a:ea typeface="+mn-ea"/>
              <a:cs typeface="+mn-cs"/>
            </a:endParaRPr>
          </a:p>
        </p:txBody>
      </p:sp>
    </p:spTree>
    <p:extLst>
      <p:ext uri="{BB962C8B-B14F-4D97-AF65-F5344CB8AC3E}">
        <p14:creationId xmlns:p14="http://schemas.microsoft.com/office/powerpoint/2010/main" val="3905417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10801351" cy="584775"/>
          </a:xfrm>
          <a:prstGeom prst="rect">
            <a:avLst/>
          </a:prstGeom>
          <a:noFill/>
        </p:spPr>
        <p:txBody>
          <a:bodyPr wrap="square" rtlCol="0">
            <a:spAutoFit/>
          </a:bodyPr>
          <a:lstStyle/>
          <a:p>
            <a:r>
              <a:rPr lang="zh-CN" altLang="en-US" sz="3200" b="1" dirty="0" smtClean="0">
                <a:latin typeface="微软雅黑" panose="020B0503020204020204" pitchFamily="34" charset="-122"/>
              </a:rPr>
              <a:t>多核学习</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sp>
        <p:nvSpPr>
          <p:cNvPr id="5"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矩形 24"/>
          <p:cNvSpPr/>
          <p:nvPr/>
        </p:nvSpPr>
        <p:spPr>
          <a:xfrm>
            <a:off x="592965" y="898041"/>
            <a:ext cx="10903709" cy="1938992"/>
          </a:xfrm>
          <a:prstGeom prst="rect">
            <a:avLst/>
          </a:prstGeom>
          <a:solidFill>
            <a:schemeClr val="accent1"/>
          </a:solidFill>
        </p:spPr>
        <p:txBody>
          <a:bodyPr wrap="square">
            <a:spAutoFit/>
          </a:bodyPr>
          <a:lstStyle/>
          <a:p>
            <a:r>
              <a:rPr lang="zh-CN" altLang="en-US" sz="2400" dirty="0" smtClean="0">
                <a:solidFill>
                  <a:schemeClr val="bg1"/>
                </a:solidFill>
              </a:rPr>
              <a:t>随着数据采集的多样性，同一数据集可以有多种相似性度量（多个核矩阵），如何来整合这些核矩阵，传统的核方法是无法做到的的。</a:t>
            </a:r>
            <a:r>
              <a:rPr lang="en-US" altLang="zh-CN" sz="2400" b="1" dirty="0" err="1" smtClean="0">
                <a:solidFill>
                  <a:srgbClr val="FF0000"/>
                </a:solidFill>
              </a:rPr>
              <a:t>Lankriet</a:t>
            </a:r>
            <a:r>
              <a:rPr lang="zh-CN" altLang="en-US" sz="2400" b="1" dirty="0" smtClean="0">
                <a:solidFill>
                  <a:srgbClr val="FF0000"/>
                </a:solidFill>
              </a:rPr>
              <a:t>在</a:t>
            </a:r>
            <a:r>
              <a:rPr lang="en-US" altLang="zh-CN" sz="2400" b="1" dirty="0" smtClean="0">
                <a:solidFill>
                  <a:srgbClr val="FF0000"/>
                </a:solidFill>
              </a:rPr>
              <a:t>2004</a:t>
            </a:r>
            <a:r>
              <a:rPr lang="zh-CN" altLang="en-US" sz="2400" b="1" dirty="0" smtClean="0">
                <a:solidFill>
                  <a:srgbClr val="FF0000"/>
                </a:solidFill>
              </a:rPr>
              <a:t>年为了增强分类器的推广能力，把核矩阵作为变量加入到学习算法中，提出了“核矩阵”学习的概念，这就是多核学习的雏形</a:t>
            </a:r>
            <a:r>
              <a:rPr lang="zh-CN" altLang="en-US" sz="2400" dirty="0" smtClean="0">
                <a:solidFill>
                  <a:schemeClr val="bg1"/>
                </a:solidFill>
              </a:rPr>
              <a:t>，从此有关多核学习的研究呈上升趋势，多核学习已成为机器学习领域的研究热点。</a:t>
            </a:r>
            <a:endParaRPr lang="zh-CN" altLang="en-US" sz="2400" dirty="0">
              <a:solidFill>
                <a:schemeClr val="bg1"/>
              </a:solidFill>
            </a:endParaRPr>
          </a:p>
        </p:txBody>
      </p:sp>
      <mc:AlternateContent xmlns:mc="http://schemas.openxmlformats.org/markup-compatibility/2006" xmlns:a14="http://schemas.microsoft.com/office/drawing/2010/main">
        <mc:Choice Requires="a14">
          <p:sp>
            <p:nvSpPr>
              <p:cNvPr id="3" name="文本框 2"/>
              <p:cNvSpPr txBox="1"/>
              <p:nvPr/>
            </p:nvSpPr>
            <p:spPr>
              <a:xfrm>
                <a:off x="592964" y="3107488"/>
                <a:ext cx="10903709" cy="3396827"/>
              </a:xfrm>
              <a:prstGeom prst="rect">
                <a:avLst/>
              </a:prstGeom>
              <a:noFill/>
            </p:spPr>
            <p:txBody>
              <a:bodyPr wrap="square" rtlCol="0">
                <a:spAutoFit/>
              </a:bodyPr>
              <a:lstStyle/>
              <a:p>
                <a:r>
                  <a:rPr lang="zh-CN" altLang="en-US" sz="2400" dirty="0" smtClean="0">
                    <a:solidFill>
                      <a:schemeClr val="accent1"/>
                    </a:solidFill>
                  </a:rPr>
                  <a:t>用多个核代替</a:t>
                </a:r>
                <a:r>
                  <a:rPr lang="zh-CN" altLang="en-US" sz="2400" dirty="0">
                    <a:solidFill>
                      <a:schemeClr val="accent1"/>
                    </a:solidFill>
                  </a:rPr>
                  <a:t>多核代替单核能增强决策函数的可解释性，并能获得比单核模型或单核及其组合核模型更优的性能。构造多核模型，</a:t>
                </a:r>
                <a:r>
                  <a:rPr lang="zh-CN" altLang="en-US" sz="2400" dirty="0">
                    <a:solidFill>
                      <a:srgbClr val="FF0000"/>
                    </a:solidFill>
                  </a:rPr>
                  <a:t>最简单也是最常用</a:t>
                </a:r>
                <a:r>
                  <a:rPr lang="zh-CN" altLang="en-US" sz="2400" dirty="0">
                    <a:solidFill>
                      <a:schemeClr val="accent1"/>
                    </a:solidFill>
                  </a:rPr>
                  <a:t>的一种方法</a:t>
                </a:r>
                <a:r>
                  <a:rPr lang="zh-CN" altLang="en-US" sz="2400" dirty="0" smtClean="0">
                    <a:solidFill>
                      <a:schemeClr val="accent1"/>
                    </a:solidFill>
                  </a:rPr>
                  <a:t>就是将核函数</a:t>
                </a:r>
                <a14:m>
                  <m:oMath xmlns:m="http://schemas.openxmlformats.org/officeDocument/2006/math">
                    <m:r>
                      <a:rPr lang="el-GR" altLang="zh-CN" sz="2400" b="0" i="1" smtClean="0">
                        <a:solidFill>
                          <a:schemeClr val="tx1"/>
                        </a:solidFill>
                        <a:latin typeface="Cambria Math" panose="02040503050406030204" pitchFamily="18" charset="0"/>
                        <a:ea typeface="Cambria Math" panose="02040503050406030204" pitchFamily="18" charset="0"/>
                      </a:rPr>
                      <m:t>𝛫</m:t>
                    </m:r>
                    <m:d>
                      <m:dPr>
                        <m:ctrlPr>
                          <a:rPr lang="el-GR" altLang="zh-CN" sz="2400" i="1" smtClean="0">
                            <a:solidFill>
                              <a:schemeClr val="tx1"/>
                            </a:solidFill>
                            <a:latin typeface="Cambria Math" panose="02040503050406030204" pitchFamily="18" charset="0"/>
                            <a:ea typeface="Cambria Math" panose="02040503050406030204" pitchFamily="18" charset="0"/>
                          </a:rPr>
                        </m:ctrlPr>
                      </m:dPr>
                      <m:e>
                        <m:r>
                          <a:rPr lang="el-GR" altLang="zh-CN" sz="2400" b="0" i="1" smtClean="0">
                            <a:solidFill>
                              <a:schemeClr val="tx1"/>
                            </a:solidFill>
                            <a:latin typeface="Cambria Math" panose="02040503050406030204" pitchFamily="18" charset="0"/>
                            <a:ea typeface="Cambria Math" panose="02040503050406030204" pitchFamily="18" charset="0"/>
                          </a:rPr>
                          <m:t>𝛸</m:t>
                        </m:r>
                        <m:r>
                          <a:rPr lang="zh-CN" altLang="en-US" sz="2400" b="0" i="1">
                            <a:solidFill>
                              <a:schemeClr val="tx1"/>
                            </a:solidFill>
                            <a:latin typeface="Cambria Math" panose="02040503050406030204" pitchFamily="18" charset="0"/>
                            <a:ea typeface="Cambria Math" panose="02040503050406030204" pitchFamily="18" charset="0"/>
                          </a:rPr>
                          <m:t>，</m:t>
                        </m:r>
                        <m:sSup>
                          <m:sSupPr>
                            <m:ctrlPr>
                              <a:rPr lang="en-US" altLang="zh-CN" sz="2400" i="1" smtClean="0">
                                <a:solidFill>
                                  <a:schemeClr val="tx1"/>
                                </a:solidFill>
                                <a:latin typeface="Cambria Math" panose="02040503050406030204" pitchFamily="18" charset="0"/>
                                <a:ea typeface="Cambria Math" panose="02040503050406030204" pitchFamily="18" charset="0"/>
                              </a:rPr>
                            </m:ctrlPr>
                          </m:sSupPr>
                          <m:e>
                            <m:r>
                              <a:rPr lang="el-GR" altLang="zh-CN" sz="2400" b="0" i="1" smtClean="0">
                                <a:solidFill>
                                  <a:schemeClr val="tx1"/>
                                </a:solidFill>
                                <a:latin typeface="Cambria Math" panose="02040503050406030204" pitchFamily="18" charset="0"/>
                                <a:ea typeface="Cambria Math" panose="02040503050406030204" pitchFamily="18" charset="0"/>
                              </a:rPr>
                              <m:t>𝛸</m:t>
                            </m:r>
                          </m:e>
                          <m:sup>
                            <m:r>
                              <a:rPr lang="zh-CN" altLang="en-US" sz="2400" b="0" i="1">
                                <a:solidFill>
                                  <a:schemeClr val="tx1"/>
                                </a:solidFill>
                                <a:latin typeface="Cambria Math" panose="02040503050406030204" pitchFamily="18" charset="0"/>
                                <a:ea typeface="Cambria Math" panose="02040503050406030204" pitchFamily="18" charset="0"/>
                              </a:rPr>
                              <m:t>‘</m:t>
                            </m:r>
                          </m:sup>
                        </m:sSup>
                      </m:e>
                    </m:d>
                  </m:oMath>
                </a14:m>
                <a:r>
                  <a:rPr lang="zh-CN" altLang="en-US" sz="2400" dirty="0" smtClean="0">
                    <a:solidFill>
                      <a:schemeClr val="accent1"/>
                    </a:solidFill>
                  </a:rPr>
                  <a:t>表示成多个基核的组合形式，如下：</a:t>
                </a:r>
                <a:endParaRPr lang="en-US" altLang="zh-CN" sz="2400" dirty="0" smtClean="0">
                  <a:solidFill>
                    <a:schemeClr val="accent1"/>
                  </a:solidFill>
                </a:endParaRPr>
              </a:p>
              <a:p>
                <a:pPr/>
                <a14:m>
                  <m:oMathPara xmlns:m="http://schemas.openxmlformats.org/officeDocument/2006/math">
                    <m:oMathParaPr>
                      <m:jc m:val="centerGroup"/>
                    </m:oMathParaPr>
                    <m:oMath xmlns:m="http://schemas.openxmlformats.org/officeDocument/2006/math">
                      <m:r>
                        <m:rPr>
                          <m:sty m:val="p"/>
                        </m:rPr>
                        <a:rPr lang="el-GR" altLang="zh-CN" sz="2400" i="1" smtClean="0">
                          <a:solidFill>
                            <a:schemeClr val="tx1"/>
                          </a:solidFill>
                          <a:latin typeface="Cambria Math" panose="02040503050406030204" pitchFamily="18" charset="0"/>
                          <a:ea typeface="Cambria Math" panose="02040503050406030204" pitchFamily="18" charset="0"/>
                        </a:rPr>
                        <m:t>Κ</m:t>
                      </m:r>
                      <m:d>
                        <m:dPr>
                          <m:ctrlPr>
                            <a:rPr lang="el-GR" altLang="zh-CN" sz="2400" i="1">
                              <a:solidFill>
                                <a:schemeClr val="tx1"/>
                              </a:solidFill>
                              <a:latin typeface="Cambria Math" panose="02040503050406030204" pitchFamily="18" charset="0"/>
                              <a:ea typeface="Cambria Math" panose="02040503050406030204" pitchFamily="18" charset="0"/>
                            </a:rPr>
                          </m:ctrlPr>
                        </m:dPr>
                        <m:e>
                          <m:r>
                            <m:rPr>
                              <m:sty m:val="p"/>
                            </m:rPr>
                            <a:rPr lang="el-GR" altLang="zh-CN" sz="2400" i="1">
                              <a:solidFill>
                                <a:schemeClr val="tx1"/>
                              </a:solidFill>
                              <a:latin typeface="Cambria Math" panose="02040503050406030204" pitchFamily="18" charset="0"/>
                              <a:ea typeface="Cambria Math" panose="02040503050406030204" pitchFamily="18" charset="0"/>
                            </a:rPr>
                            <m:t>Χ</m:t>
                          </m:r>
                          <m:r>
                            <a:rPr lang="zh-CN" altLang="en-US" sz="2400" i="1">
                              <a:solidFill>
                                <a:schemeClr val="tx1"/>
                              </a:solidFill>
                              <a:latin typeface="Cambria Math" panose="02040503050406030204" pitchFamily="18" charset="0"/>
                              <a:ea typeface="Cambria Math" panose="02040503050406030204" pitchFamily="18" charset="0"/>
                            </a:rPr>
                            <m:t>，</m:t>
                          </m:r>
                          <m:sSup>
                            <m:sSupPr>
                              <m:ctrlPr>
                                <a:rPr lang="en-US" altLang="zh-CN" sz="2400" i="1">
                                  <a:solidFill>
                                    <a:schemeClr val="tx1"/>
                                  </a:solidFill>
                                  <a:latin typeface="Cambria Math" panose="02040503050406030204" pitchFamily="18" charset="0"/>
                                  <a:ea typeface="Cambria Math" panose="02040503050406030204" pitchFamily="18" charset="0"/>
                                </a:rPr>
                              </m:ctrlPr>
                            </m:sSupPr>
                            <m:e>
                              <m:r>
                                <m:rPr>
                                  <m:sty m:val="p"/>
                                </m:rPr>
                                <a:rPr lang="el-GR" altLang="zh-CN" sz="2400" i="1">
                                  <a:solidFill>
                                    <a:schemeClr val="tx1"/>
                                  </a:solidFill>
                                  <a:latin typeface="Cambria Math" panose="02040503050406030204" pitchFamily="18" charset="0"/>
                                  <a:ea typeface="Cambria Math" panose="02040503050406030204" pitchFamily="18" charset="0"/>
                                </a:rPr>
                                <m:t>Χ</m:t>
                              </m:r>
                            </m:e>
                            <m:sup>
                              <m:r>
                                <a:rPr lang="zh-CN" altLang="en-US" sz="2400" i="1">
                                  <a:solidFill>
                                    <a:schemeClr val="tx1"/>
                                  </a:solidFill>
                                  <a:latin typeface="Cambria Math" panose="02040503050406030204" pitchFamily="18" charset="0"/>
                                  <a:ea typeface="Cambria Math" panose="02040503050406030204" pitchFamily="18" charset="0"/>
                                </a:rPr>
                                <m:t>‘</m:t>
                              </m:r>
                            </m:sup>
                          </m:sSup>
                        </m:e>
                      </m:d>
                      <m:r>
                        <a:rPr lang="en-US" altLang="zh-CN" sz="2400" i="1">
                          <a:solidFill>
                            <a:schemeClr val="tx1"/>
                          </a:solidFill>
                          <a:latin typeface="Cambria Math" panose="02040503050406030204" pitchFamily="18" charset="0"/>
                          <a:ea typeface="Cambria Math" panose="02040503050406030204" pitchFamily="18" charset="0"/>
                        </a:rPr>
                        <m:t>=</m:t>
                      </m:r>
                      <m:nary>
                        <m:naryPr>
                          <m:chr m:val="∑"/>
                          <m:ctrlPr>
                            <a:rPr lang="en-US" altLang="zh-CN" sz="2400" i="1" smtClean="0">
                              <a:solidFill>
                                <a:schemeClr val="tx1"/>
                              </a:solidFill>
                              <a:latin typeface="Cambria Math" panose="02040503050406030204" pitchFamily="18" charset="0"/>
                              <a:ea typeface="Cambria Math" panose="02040503050406030204" pitchFamily="18" charset="0"/>
                            </a:rPr>
                          </m:ctrlPr>
                        </m:naryPr>
                        <m:sub>
                          <m:r>
                            <m:rPr>
                              <m:sty m:val="p"/>
                              <m:brk m:alnAt="23"/>
                            </m:rPr>
                            <a:rPr lang="en-US" altLang="zh-CN" sz="2400" i="1">
                              <a:solidFill>
                                <a:schemeClr val="tx1"/>
                              </a:solidFill>
                              <a:latin typeface="Cambria Math" panose="02040503050406030204" pitchFamily="18" charset="0"/>
                              <a:ea typeface="Cambria Math" panose="02040503050406030204" pitchFamily="18" charset="0"/>
                            </a:rPr>
                            <m:t>m</m:t>
                          </m:r>
                          <m:r>
                            <a:rPr lang="en-US" altLang="zh-CN" sz="2400" b="0" i="1" smtClean="0">
                              <a:solidFill>
                                <a:schemeClr val="tx1"/>
                              </a:solidFill>
                              <a:latin typeface="Cambria Math" panose="02040503050406030204" pitchFamily="18" charset="0"/>
                              <a:ea typeface="Cambria Math" panose="02040503050406030204" pitchFamily="18" charset="0"/>
                            </a:rPr>
                            <m:t>=1</m:t>
                          </m:r>
                        </m:sub>
                        <m:sup>
                          <m:r>
                            <a:rPr lang="en-US" altLang="zh-CN" sz="2400" b="0" i="1" smtClean="0">
                              <a:solidFill>
                                <a:schemeClr val="tx1"/>
                              </a:solidFill>
                              <a:latin typeface="Cambria Math" panose="02040503050406030204" pitchFamily="18" charset="0"/>
                              <a:ea typeface="Cambria Math" panose="02040503050406030204" pitchFamily="18" charset="0"/>
                            </a:rPr>
                            <m:t>𝑀</m:t>
                          </m:r>
                        </m:sup>
                        <m:e>
                          <m:sSub>
                            <m:sSubPr>
                              <m:ctrlPr>
                                <a:rPr lang="en-US" altLang="zh-CN" sz="240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𝑑</m:t>
                              </m:r>
                            </m:e>
                            <m:sub>
                              <m:r>
                                <a:rPr lang="en-US" altLang="zh-CN" sz="2400" b="0" i="1" smtClean="0">
                                  <a:solidFill>
                                    <a:schemeClr val="tx1"/>
                                  </a:solidFill>
                                  <a:latin typeface="Cambria Math" panose="02040503050406030204" pitchFamily="18" charset="0"/>
                                  <a:ea typeface="Cambria Math" panose="02040503050406030204" pitchFamily="18" charset="0"/>
                                </a:rPr>
                                <m:t>𝑚</m:t>
                              </m:r>
                            </m:sub>
                          </m:sSub>
                          <m:sSub>
                            <m:sSubPr>
                              <m:ctrlPr>
                                <a:rPr lang="en-US" altLang="zh-CN" sz="240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𝐾</m:t>
                              </m:r>
                            </m:e>
                            <m:sub>
                              <m:r>
                                <a:rPr lang="en-US" altLang="zh-CN" sz="2400" b="0" i="1" smtClean="0">
                                  <a:solidFill>
                                    <a:schemeClr val="tx1"/>
                                  </a:solidFill>
                                  <a:latin typeface="Cambria Math" panose="02040503050406030204" pitchFamily="18" charset="0"/>
                                  <a:ea typeface="Cambria Math" panose="02040503050406030204" pitchFamily="18" charset="0"/>
                                </a:rPr>
                                <m:t>𝑚</m:t>
                              </m:r>
                            </m:sub>
                          </m:sSub>
                        </m:e>
                      </m:nary>
                      <m:d>
                        <m:dPr>
                          <m:ctrlPr>
                            <a:rPr lang="en-US" altLang="zh-CN" sz="2400" i="1" smtClean="0">
                              <a:solidFill>
                                <a:schemeClr val="tx1"/>
                              </a:solidFill>
                              <a:latin typeface="Cambria Math" panose="02040503050406030204" pitchFamily="18" charset="0"/>
                              <a:ea typeface="Cambria Math" panose="02040503050406030204" pitchFamily="18" charset="0"/>
                            </a:rPr>
                          </m:ctrlPr>
                        </m:dPr>
                        <m:e>
                          <m:r>
                            <m:rPr>
                              <m:sty m:val="p"/>
                            </m:rPr>
                            <a:rPr lang="el-GR" altLang="zh-CN" sz="2400" i="1" smtClean="0">
                              <a:solidFill>
                                <a:schemeClr val="tx1"/>
                              </a:solidFill>
                              <a:latin typeface="Cambria Math" panose="02040503050406030204" pitchFamily="18" charset="0"/>
                              <a:ea typeface="Cambria Math" panose="02040503050406030204" pitchFamily="18" charset="0"/>
                            </a:rPr>
                            <m:t>Χ</m:t>
                          </m:r>
                          <m:r>
                            <a:rPr lang="en-US" altLang="zh-CN" sz="2400" b="0" i="1" smtClean="0">
                              <a:solidFill>
                                <a:schemeClr val="tx1"/>
                              </a:solidFill>
                              <a:latin typeface="Cambria Math" panose="02040503050406030204" pitchFamily="18" charset="0"/>
                              <a:ea typeface="Cambria Math" panose="02040503050406030204" pitchFamily="18" charset="0"/>
                            </a:rPr>
                            <m:t>,</m:t>
                          </m:r>
                          <m:sSup>
                            <m:sSupPr>
                              <m:ctrlPr>
                                <a:rPr lang="en-US" altLang="zh-CN" sz="2400" b="0" i="1" smtClean="0">
                                  <a:solidFill>
                                    <a:schemeClr val="tx1"/>
                                  </a:solidFill>
                                  <a:latin typeface="Cambria Math" panose="02040503050406030204" pitchFamily="18" charset="0"/>
                                  <a:ea typeface="Cambria Math" panose="02040503050406030204" pitchFamily="18" charset="0"/>
                                </a:rPr>
                              </m:ctrlPr>
                            </m:sSupPr>
                            <m:e>
                              <m:r>
                                <m:rPr>
                                  <m:sty m:val="p"/>
                                </m:rPr>
                                <a:rPr lang="el-GR" altLang="zh-CN" sz="2400" b="0" i="1" smtClean="0">
                                  <a:solidFill>
                                    <a:schemeClr val="tx1"/>
                                  </a:solidFill>
                                  <a:latin typeface="Cambria Math" panose="02040503050406030204" pitchFamily="18" charset="0"/>
                                  <a:ea typeface="Cambria Math" panose="02040503050406030204" pitchFamily="18" charset="0"/>
                                </a:rPr>
                                <m:t>Χ</m:t>
                              </m:r>
                            </m:e>
                            <m:sup>
                              <m:r>
                                <a:rPr lang="en-US" altLang="zh-CN" sz="2400" b="0" i="1" smtClean="0">
                                  <a:solidFill>
                                    <a:schemeClr val="tx1"/>
                                  </a:solidFill>
                                  <a:latin typeface="Cambria Math" panose="02040503050406030204" pitchFamily="18" charset="0"/>
                                  <a:ea typeface="Cambria Math" panose="02040503050406030204" pitchFamily="18" charset="0"/>
                                </a:rPr>
                                <m:t>′</m:t>
                              </m:r>
                            </m:sup>
                          </m:sSup>
                        </m:e>
                      </m:d>
                    </m:oMath>
                  </m:oMathPara>
                </a14:m>
                <a:endParaRPr lang="en-US" altLang="zh-CN" sz="2400" dirty="0" smtClean="0">
                  <a:solidFill>
                    <a:schemeClr val="accent1"/>
                  </a:solidFill>
                </a:endParaRPr>
              </a:p>
              <a:p>
                <a:r>
                  <a:rPr lang="zh-CN" altLang="en-US" sz="2400" dirty="0" smtClean="0">
                    <a:solidFill>
                      <a:schemeClr val="accent1"/>
                    </a:solidFill>
                  </a:rPr>
                  <a:t>其中，</a:t>
                </a:r>
                <a14:m>
                  <m:oMath xmlns:m="http://schemas.openxmlformats.org/officeDocument/2006/math">
                    <m:sSub>
                      <m:sSubPr>
                        <m:ctrlPr>
                          <a:rPr lang="en-US" altLang="zh-CN" sz="2400" i="1">
                            <a:solidFill>
                              <a:schemeClr val="accent1"/>
                            </a:solidFill>
                            <a:latin typeface="Cambria Math" panose="02040503050406030204" pitchFamily="18" charset="0"/>
                            <a:ea typeface="Cambria Math" panose="02040503050406030204" pitchFamily="18" charset="0"/>
                          </a:rPr>
                        </m:ctrlPr>
                      </m:sSubPr>
                      <m:e>
                        <m:r>
                          <a:rPr lang="en-US" altLang="zh-CN" sz="2400" i="1">
                            <a:solidFill>
                              <a:schemeClr val="accent1"/>
                            </a:solidFill>
                            <a:latin typeface="Cambria Math" panose="02040503050406030204" pitchFamily="18" charset="0"/>
                            <a:ea typeface="Cambria Math" panose="02040503050406030204" pitchFamily="18" charset="0"/>
                          </a:rPr>
                          <m:t>𝑑</m:t>
                        </m:r>
                      </m:e>
                      <m:sub>
                        <m:r>
                          <a:rPr lang="en-US" altLang="zh-CN" sz="2400" i="1">
                            <a:solidFill>
                              <a:schemeClr val="accent1"/>
                            </a:solidFill>
                            <a:latin typeface="Cambria Math" panose="02040503050406030204" pitchFamily="18" charset="0"/>
                            <a:ea typeface="Cambria Math" panose="02040503050406030204" pitchFamily="18" charset="0"/>
                          </a:rPr>
                          <m:t>𝑚</m:t>
                        </m:r>
                      </m:sub>
                    </m:sSub>
                    <m:r>
                      <a:rPr lang="en-US" altLang="zh-CN" sz="2400" i="1" smtClean="0">
                        <a:solidFill>
                          <a:schemeClr val="accent1"/>
                        </a:solidFill>
                        <a:latin typeface="Cambria Math" panose="02040503050406030204" pitchFamily="18" charset="0"/>
                        <a:ea typeface="Cambria Math" panose="02040503050406030204" pitchFamily="18" charset="0"/>
                      </a:rPr>
                      <m:t>≥</m:t>
                    </m:r>
                    <m:r>
                      <a:rPr lang="en-US" altLang="zh-CN" sz="2400" i="1">
                        <a:solidFill>
                          <a:schemeClr val="accent1"/>
                        </a:solidFill>
                        <a:latin typeface="Cambria Math" panose="02040503050406030204" pitchFamily="18" charset="0"/>
                        <a:ea typeface="Cambria Math" panose="02040503050406030204" pitchFamily="18" charset="0"/>
                      </a:rPr>
                      <m:t>0</m:t>
                    </m:r>
                  </m:oMath>
                </a14:m>
                <a:r>
                  <a:rPr lang="zh-CN" altLang="en-US" sz="2400" dirty="0" smtClean="0">
                    <a:solidFill>
                      <a:schemeClr val="accent1"/>
                    </a:solidFill>
                  </a:rPr>
                  <a:t>，</a:t>
                </a:r>
                <a14:m>
                  <m:oMath xmlns:m="http://schemas.openxmlformats.org/officeDocument/2006/math">
                    <m:nary>
                      <m:naryPr>
                        <m:chr m:val="∑"/>
                        <m:ctrlPr>
                          <a:rPr lang="en-US" altLang="zh-CN" sz="2400" i="1">
                            <a:solidFill>
                              <a:schemeClr val="accent1"/>
                            </a:solidFill>
                            <a:latin typeface="Cambria Math" panose="02040503050406030204" pitchFamily="18" charset="0"/>
                            <a:ea typeface="Cambria Math" panose="02040503050406030204" pitchFamily="18" charset="0"/>
                          </a:rPr>
                        </m:ctrlPr>
                      </m:naryPr>
                      <m:sub>
                        <m:r>
                          <m:rPr>
                            <m:sty m:val="p"/>
                            <m:brk m:alnAt="23"/>
                          </m:rPr>
                          <a:rPr lang="en-US" altLang="zh-CN" sz="2400" i="1">
                            <a:solidFill>
                              <a:schemeClr val="accent1"/>
                            </a:solidFill>
                            <a:latin typeface="Cambria Math" panose="02040503050406030204" pitchFamily="18" charset="0"/>
                            <a:ea typeface="Cambria Math" panose="02040503050406030204" pitchFamily="18" charset="0"/>
                          </a:rPr>
                          <m:t>m</m:t>
                        </m:r>
                        <m:r>
                          <a:rPr lang="en-US" altLang="zh-CN" sz="2400" i="1">
                            <a:solidFill>
                              <a:schemeClr val="accent1"/>
                            </a:solidFill>
                            <a:latin typeface="Cambria Math" panose="02040503050406030204" pitchFamily="18" charset="0"/>
                            <a:ea typeface="Cambria Math" panose="02040503050406030204" pitchFamily="18" charset="0"/>
                          </a:rPr>
                          <m:t>=1</m:t>
                        </m:r>
                      </m:sub>
                      <m:sup>
                        <m:r>
                          <a:rPr lang="en-US" altLang="zh-CN" sz="2400" i="1">
                            <a:solidFill>
                              <a:schemeClr val="accent1"/>
                            </a:solidFill>
                            <a:latin typeface="Cambria Math" panose="02040503050406030204" pitchFamily="18" charset="0"/>
                            <a:ea typeface="Cambria Math" panose="02040503050406030204" pitchFamily="18" charset="0"/>
                          </a:rPr>
                          <m:t>𝑀</m:t>
                        </m:r>
                      </m:sup>
                      <m:e>
                        <m:sSub>
                          <m:sSubPr>
                            <m:ctrlPr>
                              <a:rPr lang="en-US" altLang="zh-CN" sz="2400" i="1">
                                <a:solidFill>
                                  <a:schemeClr val="accent1"/>
                                </a:solidFill>
                                <a:latin typeface="Cambria Math" panose="02040503050406030204" pitchFamily="18" charset="0"/>
                                <a:ea typeface="Cambria Math" panose="02040503050406030204" pitchFamily="18" charset="0"/>
                              </a:rPr>
                            </m:ctrlPr>
                          </m:sSubPr>
                          <m:e>
                            <m:r>
                              <a:rPr lang="en-US" altLang="zh-CN" sz="2400" i="1">
                                <a:solidFill>
                                  <a:schemeClr val="accent1"/>
                                </a:solidFill>
                                <a:latin typeface="Cambria Math" panose="02040503050406030204" pitchFamily="18" charset="0"/>
                                <a:ea typeface="Cambria Math" panose="02040503050406030204" pitchFamily="18" charset="0"/>
                              </a:rPr>
                              <m:t>𝑑</m:t>
                            </m:r>
                          </m:e>
                          <m:sub>
                            <m:r>
                              <a:rPr lang="en-US" altLang="zh-CN" sz="2400" i="1">
                                <a:solidFill>
                                  <a:schemeClr val="accent1"/>
                                </a:solidFill>
                                <a:latin typeface="Cambria Math" panose="02040503050406030204" pitchFamily="18" charset="0"/>
                                <a:ea typeface="Cambria Math" panose="02040503050406030204" pitchFamily="18" charset="0"/>
                              </a:rPr>
                              <m:t>𝑚</m:t>
                            </m:r>
                          </m:sub>
                        </m:sSub>
                        <m:r>
                          <a:rPr lang="en-US" altLang="zh-CN" sz="2400" i="1" smtClean="0">
                            <a:solidFill>
                              <a:schemeClr val="accent1"/>
                            </a:solidFill>
                            <a:latin typeface="Cambria Math" panose="02040503050406030204" pitchFamily="18" charset="0"/>
                            <a:ea typeface="Cambria Math" panose="02040503050406030204" pitchFamily="18" charset="0"/>
                          </a:rPr>
                          <m:t>=</m:t>
                        </m:r>
                        <m:r>
                          <a:rPr lang="en-US" altLang="zh-CN" sz="2400" i="1">
                            <a:solidFill>
                              <a:schemeClr val="accent1"/>
                            </a:solidFill>
                            <a:latin typeface="Cambria Math" panose="02040503050406030204" pitchFamily="18" charset="0"/>
                            <a:ea typeface="Cambria Math" panose="02040503050406030204" pitchFamily="18" charset="0"/>
                          </a:rPr>
                          <m:t>1</m:t>
                        </m:r>
                      </m:e>
                    </m:nary>
                  </m:oMath>
                </a14:m>
                <a:r>
                  <a:rPr lang="zh-CN" altLang="en-US" sz="2400" dirty="0" smtClean="0">
                    <a:solidFill>
                      <a:schemeClr val="accent1"/>
                    </a:solidFill>
                  </a:rPr>
                  <a:t>，</a:t>
                </a:r>
                <a14:m>
                  <m:oMath xmlns:m="http://schemas.openxmlformats.org/officeDocument/2006/math">
                    <m:r>
                      <a:rPr lang="en-US" altLang="zh-CN" sz="2400" b="0" i="1" dirty="0" smtClean="0">
                        <a:solidFill>
                          <a:schemeClr val="accent1"/>
                        </a:solidFill>
                        <a:latin typeface="Cambria Math" panose="02040503050406030204" pitchFamily="18" charset="0"/>
                      </a:rPr>
                      <m:t>𝑀</m:t>
                    </m:r>
                  </m:oMath>
                </a14:m>
                <a:r>
                  <a:rPr lang="zh-CN" altLang="en-US" sz="2400" dirty="0" smtClean="0">
                    <a:solidFill>
                      <a:schemeClr val="accent1"/>
                    </a:solidFill>
                  </a:rPr>
                  <a:t>是基核的个数，</a:t>
                </a:r>
                <a14:m>
                  <m:oMath xmlns:m="http://schemas.openxmlformats.org/officeDocument/2006/math">
                    <m:sSub>
                      <m:sSubPr>
                        <m:ctrlPr>
                          <a:rPr lang="en-US" altLang="zh-CN" sz="2400" i="1">
                            <a:solidFill>
                              <a:schemeClr val="accent1"/>
                            </a:solidFill>
                            <a:latin typeface="Cambria Math" panose="02040503050406030204" pitchFamily="18" charset="0"/>
                            <a:ea typeface="Cambria Math" panose="02040503050406030204" pitchFamily="18" charset="0"/>
                          </a:rPr>
                        </m:ctrlPr>
                      </m:sSubPr>
                      <m:e>
                        <m:r>
                          <a:rPr lang="en-US" altLang="zh-CN" sz="2400" i="1">
                            <a:solidFill>
                              <a:schemeClr val="accent1"/>
                            </a:solidFill>
                            <a:latin typeface="Cambria Math" panose="02040503050406030204" pitchFamily="18" charset="0"/>
                            <a:ea typeface="Cambria Math" panose="02040503050406030204" pitchFamily="18" charset="0"/>
                          </a:rPr>
                          <m:t>𝑑</m:t>
                        </m:r>
                      </m:e>
                      <m:sub>
                        <m:r>
                          <a:rPr lang="en-US" altLang="zh-CN" sz="2400" i="1">
                            <a:solidFill>
                              <a:schemeClr val="accent1"/>
                            </a:solidFill>
                            <a:latin typeface="Cambria Math" panose="02040503050406030204" pitchFamily="18" charset="0"/>
                            <a:ea typeface="Cambria Math" panose="02040503050406030204" pitchFamily="18" charset="0"/>
                          </a:rPr>
                          <m:t>𝑚</m:t>
                        </m:r>
                      </m:sub>
                    </m:sSub>
                  </m:oMath>
                </a14:m>
                <a:r>
                  <a:rPr lang="zh-CN" altLang="en-US" sz="2400" dirty="0" smtClean="0">
                    <a:solidFill>
                      <a:schemeClr val="accent1"/>
                    </a:solidFill>
                  </a:rPr>
                  <a:t>是每个基核的权重（组合系数）</a:t>
                </a:r>
                <a:endParaRPr lang="en-US" altLang="zh-CN" sz="2400" dirty="0" smtClean="0">
                  <a:solidFill>
                    <a:schemeClr val="accent1"/>
                  </a:solidFill>
                </a:endParaRPr>
              </a:p>
              <a:p>
                <a:endParaRPr lang="zh-CN" altLang="en-US" sz="2400" dirty="0">
                  <a:solidFill>
                    <a:schemeClr val="accent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92964" y="3107488"/>
                <a:ext cx="10903709" cy="3396827"/>
              </a:xfrm>
              <a:prstGeom prst="rect">
                <a:avLst/>
              </a:prstGeom>
              <a:blipFill>
                <a:blip r:embed="rId3"/>
                <a:stretch>
                  <a:fillRect l="-838" t="-1436" r="-559" b="-4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8443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11292702" cy="830997"/>
          </a:xfrm>
          <a:prstGeom prst="rect">
            <a:avLst/>
          </a:prstGeom>
          <a:noFill/>
        </p:spPr>
        <p:txBody>
          <a:bodyPr wrap="square" rtlCol="0">
            <a:spAutoFit/>
          </a:bodyPr>
          <a:lstStyle/>
          <a:p>
            <a:pPr algn="just"/>
            <a:r>
              <a:rPr lang="en-US" altLang="zh-CN" sz="2400" dirty="0">
                <a:solidFill>
                  <a:schemeClr val="accent2"/>
                </a:solidFill>
                <a:latin typeface="+mn-ea"/>
              </a:rPr>
              <a:t>4</a:t>
            </a:r>
            <a:r>
              <a:rPr lang="en-US" altLang="zh-CN" sz="2400" dirty="0" smtClean="0">
                <a:solidFill>
                  <a:schemeClr val="accent2"/>
                </a:solidFill>
                <a:latin typeface="+mn-ea"/>
              </a:rPr>
              <a:t>.</a:t>
            </a:r>
            <a:r>
              <a:rPr lang="zh-CN" altLang="en-US" sz="2400" dirty="0" smtClean="0">
                <a:solidFill>
                  <a:schemeClr val="accent2"/>
                </a:solidFill>
                <a:latin typeface="+mn-ea"/>
              </a:rPr>
              <a:t>基于多核学</a:t>
            </a:r>
            <a:r>
              <a:rPr lang="zh-CN" altLang="en-US" sz="2400" smtClean="0">
                <a:solidFill>
                  <a:schemeClr val="accent2"/>
                </a:solidFill>
                <a:latin typeface="+mn-ea"/>
              </a:rPr>
              <a:t>习的</a:t>
            </a:r>
            <a:r>
              <a:rPr lang="zh-CN" altLang="en-US" sz="2400">
                <a:solidFill>
                  <a:schemeClr val="accent2"/>
                </a:solidFill>
                <a:latin typeface="+mn-ea"/>
              </a:rPr>
              <a:t>概率</a:t>
            </a:r>
            <a:r>
              <a:rPr lang="zh-CN" altLang="en-US" sz="2400" smtClean="0">
                <a:solidFill>
                  <a:schemeClr val="accent2"/>
                </a:solidFill>
                <a:latin typeface="+mn-ea"/>
              </a:rPr>
              <a:t>协同</a:t>
            </a:r>
            <a:r>
              <a:rPr lang="zh-CN" altLang="en-US" sz="2400" dirty="0" smtClean="0">
                <a:solidFill>
                  <a:schemeClr val="accent2"/>
                </a:solidFill>
                <a:latin typeface="+mn-ea"/>
              </a:rPr>
              <a:t>表示分类（</a:t>
            </a:r>
            <a:r>
              <a:rPr lang="en-US" altLang="zh-CN" sz="2400" dirty="0" smtClean="0">
                <a:solidFill>
                  <a:schemeClr val="accent2"/>
                </a:solidFill>
                <a:latin typeface="+mn-ea"/>
              </a:rPr>
              <a:t>Multiple Kernel Probability </a:t>
            </a:r>
            <a:r>
              <a:rPr lang="en-US" altLang="zh-CN" sz="2400" dirty="0">
                <a:solidFill>
                  <a:schemeClr val="accent2"/>
                </a:solidFill>
                <a:latin typeface="+mn-ea"/>
              </a:rPr>
              <a:t>Collaborative Representation with Kernel based classifier </a:t>
            </a:r>
            <a:r>
              <a:rPr lang="en-US" altLang="zh-CN" sz="2400" dirty="0" err="1" smtClean="0">
                <a:solidFill>
                  <a:schemeClr val="accent2"/>
                </a:solidFill>
                <a:latin typeface="+mn-ea"/>
              </a:rPr>
              <a:t>MKProKCRC</a:t>
            </a:r>
            <a:r>
              <a:rPr lang="zh-CN" altLang="en-US" sz="2400" dirty="0" smtClean="0">
                <a:solidFill>
                  <a:schemeClr val="accent2"/>
                </a:solidFill>
                <a:latin typeface="+mn-ea"/>
              </a:rPr>
              <a:t>）</a:t>
            </a:r>
            <a:endParaRPr lang="zh-CN" altLang="en-US" sz="2400" b="1" dirty="0">
              <a:solidFill>
                <a:schemeClr val="accent2"/>
              </a:solidFill>
              <a:latin typeface="+mn-ea"/>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sp>
        <p:nvSpPr>
          <p:cNvPr id="5"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184666"/>
            <a:ext cx="2664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altLang="zh-CN" dirty="0" smtClean="0"/>
              <a:t> </a:t>
            </a:r>
            <a:endParaRPr lang="zh-CN" altLang="en-US" dirty="0"/>
          </a:p>
        </p:txBody>
      </p:sp>
      <p:cxnSp>
        <p:nvCxnSpPr>
          <p:cNvPr id="20" name="直接连接符 19"/>
          <p:cNvCxnSpPr/>
          <p:nvPr/>
        </p:nvCxnSpPr>
        <p:spPr>
          <a:xfrm>
            <a:off x="5975636" y="1118336"/>
            <a:ext cx="0" cy="5347901"/>
          </a:xfrm>
          <a:prstGeom prst="line">
            <a:avLst/>
          </a:prstGeom>
          <a:ln w="25400">
            <a:solidFill>
              <a:srgbClr val="0053A3"/>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bwMode="auto">
          <a:xfrm>
            <a:off x="127295" y="3049258"/>
            <a:ext cx="5728809" cy="3005177"/>
          </a:xfrm>
          <a:prstGeom prst="rect">
            <a:avLst/>
          </a:prstGeom>
          <a:noFill/>
          <a:ln w="25400">
            <a:solidFill>
              <a:srgbClr val="FF0000"/>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
        <p:nvSpPr>
          <p:cNvPr id="24" name="下箭头 23"/>
          <p:cNvSpPr/>
          <p:nvPr/>
        </p:nvSpPr>
        <p:spPr bwMode="auto">
          <a:xfrm>
            <a:off x="2728632" y="2272939"/>
            <a:ext cx="526134" cy="657673"/>
          </a:xfrm>
          <a:prstGeom prst="downArrow">
            <a:avLst/>
          </a:prstGeom>
          <a:solidFill>
            <a:schemeClr val="accent1"/>
          </a:solidFill>
          <a:ln w="9525">
            <a:solidFill>
              <a:schemeClr val="accent1"/>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p:spPr>
        <p:txBody>
          <a:bodyPr wrap="none" lIns="90170" tIns="46990" rIns="90170" bIns="46990" rtlCol="0" anchor="ctr"/>
          <a:lstStyle/>
          <a:p>
            <a:pPr algn="ctr"/>
            <a:endParaRPr lang="zh-CN" altLang="en-US"/>
          </a:p>
        </p:txBody>
      </p:sp>
      <p:sp>
        <p:nvSpPr>
          <p:cNvPr id="7" name="TextBox 6"/>
          <p:cNvSpPr txBox="1"/>
          <p:nvPr/>
        </p:nvSpPr>
        <p:spPr>
          <a:xfrm>
            <a:off x="263232" y="6266182"/>
            <a:ext cx="1467068" cy="400110"/>
          </a:xfrm>
          <a:prstGeom prst="rect">
            <a:avLst/>
          </a:prstGeom>
          <a:solidFill>
            <a:schemeClr val="accent1"/>
          </a:solidFill>
        </p:spPr>
        <p:txBody>
          <a:bodyPr wrap="none" rtlCol="0">
            <a:spAutoFit/>
          </a:bodyPr>
          <a:lstStyle/>
          <a:p>
            <a:r>
              <a:rPr lang="zh-CN" altLang="en-US" sz="2000" dirty="0" smtClean="0">
                <a:solidFill>
                  <a:schemeClr val="bg1"/>
                </a:solidFill>
              </a:rPr>
              <a:t>残留误差：</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8" name="矩形 7"/>
              <p:cNvSpPr/>
              <p:nvPr/>
            </p:nvSpPr>
            <p:spPr>
              <a:xfrm>
                <a:off x="245733" y="3218689"/>
                <a:ext cx="5612928" cy="2464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𝑓</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𝑠</m:t>
                          </m:r>
                        </m:e>
                      </m:d>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i="1">
                              <a:latin typeface="Cambria Math" panose="02040503050406030204" pitchFamily="18" charset="0"/>
                            </a:rPr>
                            <m:t>𝑇</m:t>
                          </m:r>
                        </m:sup>
                      </m:sSup>
                      <m:d>
                        <m:dPr>
                          <m:begChr m:val="{"/>
                          <m:endChr m:val="}"/>
                          <m:ctrlPr>
                            <a:rPr lang="zh-CN" altLang="en-US" sz="1400" i="1">
                              <a:latin typeface="Cambria Math" panose="02040503050406030204" pitchFamily="18" charset="0"/>
                            </a:rPr>
                          </m:ctrlPr>
                        </m:dPr>
                        <m:e>
                          <m:d>
                            <m:dPr>
                              <m:ctrlPr>
                                <a:rPr lang="zh-CN" altLang="en-US" sz="1400" i="1">
                                  <a:latin typeface="Cambria Math" panose="02040503050406030204" pitchFamily="18" charset="0"/>
                                </a:rPr>
                              </m:ctrlPr>
                            </m:dPr>
                            <m:e>
                              <m:r>
                                <a:rPr lang="en-US" altLang="zh-CN" sz="1400" i="1">
                                  <a:latin typeface="Cambria Math" panose="02040503050406030204" pitchFamily="18" charset="0"/>
                                </a:rPr>
                                <m:t>1+</m:t>
                              </m:r>
                              <m:r>
                                <a:rPr lang="en-US" altLang="zh-CN" sz="1400" i="1">
                                  <a:latin typeface="Cambria Math" panose="02040503050406030204" pitchFamily="18" charset="0"/>
                                </a:rPr>
                                <m:t>𝜏</m:t>
                              </m:r>
                              <m:r>
                                <a:rPr lang="en-US" altLang="zh-CN" sz="1400" i="1">
                                  <a:latin typeface="Cambria Math" panose="02040503050406030204" pitchFamily="18" charset="0"/>
                                </a:rPr>
                                <m:t>−</m:t>
                              </m:r>
                              <m:f>
                                <m:fPr>
                                  <m:ctrlPr>
                                    <a:rPr lang="zh-CN" altLang="en-US" sz="1400" i="1">
                                      <a:latin typeface="Cambria Math" panose="02040503050406030204" pitchFamily="18" charset="0"/>
                                    </a:rPr>
                                  </m:ctrlPr>
                                </m:fPr>
                                <m:num>
                                  <m:r>
                                    <a:rPr lang="en-US" altLang="zh-CN" sz="1400" i="1">
                                      <a:latin typeface="Cambria Math" panose="02040503050406030204" pitchFamily="18" charset="0"/>
                                    </a:rPr>
                                    <m:t>2</m:t>
                                  </m:r>
                                  <m:r>
                                    <a:rPr lang="en-US" altLang="zh-CN" sz="1400" i="1">
                                      <a:latin typeface="Cambria Math" panose="02040503050406030204" pitchFamily="18" charset="0"/>
                                    </a:rPr>
                                    <m:t>𝜏</m:t>
                                  </m:r>
                                </m:num>
                                <m:den>
                                  <m:r>
                                    <a:rPr lang="en-US" altLang="zh-CN" sz="1400" i="1">
                                      <a:latin typeface="Cambria Math" panose="02040503050406030204" pitchFamily="18" charset="0"/>
                                    </a:rPr>
                                    <m:t>𝐶</m:t>
                                  </m:r>
                                </m:den>
                              </m:f>
                            </m:e>
                          </m:d>
                          <m:nary>
                            <m:naryPr>
                              <m:chr m:val="∑"/>
                              <m:limLoc m:val="undOvr"/>
                              <m:ctrlPr>
                                <a:rPr lang="zh-CN" altLang="en-US" sz="1400" i="1">
                                  <a:latin typeface="Cambria Math" panose="02040503050406030204" pitchFamily="18" charset="0"/>
                                </a:rPr>
                              </m:ctrlPr>
                            </m:naryPr>
                            <m:sub>
                              <m:r>
                                <a:rPr lang="en-US" altLang="zh-CN" sz="1400" i="1">
                                  <a:latin typeface="Cambria Math" panose="02040503050406030204" pitchFamily="18" charset="0"/>
                                </a:rPr>
                                <m:t>𝑚</m:t>
                              </m:r>
                              <m:r>
                                <a:rPr lang="en-US" altLang="zh-CN" sz="1400" i="1">
                                  <a:latin typeface="Cambria Math" panose="02040503050406030204" pitchFamily="18" charset="0"/>
                                </a:rPr>
                                <m:t>=1</m:t>
                              </m:r>
                            </m:sub>
                            <m:sup>
                              <m:r>
                                <a:rPr lang="en-US" altLang="zh-CN" sz="1400" i="1">
                                  <a:latin typeface="Cambria Math" panose="02040503050406030204" pitchFamily="18" charset="0"/>
                                </a:rPr>
                                <m:t>𝑀</m:t>
                              </m:r>
                            </m:sup>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𝑚</m:t>
                                  </m:r>
                                </m:sub>
                              </m:sSub>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𝑘</m:t>
                                  </m:r>
                                </m:e>
                                <m:sub>
                                  <m:r>
                                    <a:rPr lang="en-US" altLang="zh-CN" sz="1400" i="1">
                                      <a:latin typeface="Cambria Math" panose="02040503050406030204" pitchFamily="18" charset="0"/>
                                    </a:rPr>
                                    <m:t>𝑚</m:t>
                                  </m:r>
                                </m:sub>
                              </m:sSub>
                              <m:d>
                                <m:dPr>
                                  <m:ctrlPr>
                                    <a:rPr lang="zh-CN" altLang="en-US" sz="1400" i="1">
                                      <a:latin typeface="Cambria Math" panose="02040503050406030204" pitchFamily="18" charset="0"/>
                                    </a:rPr>
                                  </m:ctrlPr>
                                </m:dPr>
                                <m:e>
                                  <m:r>
                                    <a:rPr lang="en-US" altLang="zh-CN" sz="1400" i="1">
                                      <a:latin typeface="Cambria Math" panose="02040503050406030204" pitchFamily="18" charset="0"/>
                                    </a:rPr>
                                    <m:t>𝑋</m:t>
                                  </m:r>
                                  <m:r>
                                    <a:rPr lang="en-US" altLang="zh-CN" sz="1400" i="1">
                                      <a:latin typeface="Cambria Math" panose="02040503050406030204" pitchFamily="18" charset="0"/>
                                    </a:rPr>
                                    <m:t>,</m:t>
                                  </m:r>
                                  <m:r>
                                    <a:rPr lang="en-US" altLang="zh-CN" sz="1400" i="1">
                                      <a:latin typeface="Cambria Math" panose="02040503050406030204" pitchFamily="18" charset="0"/>
                                    </a:rPr>
                                    <m:t>𝑋</m:t>
                                  </m:r>
                                </m:e>
                              </m:d>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𝐼</m:t>
                              </m:r>
                              <m:r>
                                <a:rPr lang="en-US" altLang="zh-CN" sz="1400" i="1">
                                  <a:latin typeface="Cambria Math" panose="02040503050406030204" pitchFamily="18" charset="0"/>
                                </a:rPr>
                                <m:t>+</m:t>
                              </m:r>
                              <m:f>
                                <m:fPr>
                                  <m:ctrlPr>
                                    <a:rPr lang="zh-CN" altLang="en-US" sz="1400" i="1">
                                      <a:latin typeface="Cambria Math" panose="02040503050406030204" pitchFamily="18" charset="0"/>
                                    </a:rPr>
                                  </m:ctrlPr>
                                </m:fPr>
                                <m:num>
                                  <m:r>
                                    <a:rPr lang="en-US" altLang="zh-CN" sz="1400" i="1">
                                      <a:latin typeface="Cambria Math" panose="02040503050406030204" pitchFamily="18" charset="0"/>
                                    </a:rPr>
                                    <m:t>𝜏</m:t>
                                  </m:r>
                                </m:num>
                                <m:den>
                                  <m:r>
                                    <a:rPr lang="en-US" altLang="zh-CN" sz="1400" i="1">
                                      <a:latin typeface="Cambria Math" panose="02040503050406030204" pitchFamily="18" charset="0"/>
                                    </a:rPr>
                                    <m:t>𝐶</m:t>
                                  </m:r>
                                </m:den>
                              </m:f>
                            </m:e>
                          </m:nary>
                          <m:nary>
                            <m:naryPr>
                              <m:chr m:val="∑"/>
                              <m:limLoc m:val="undOvr"/>
                              <m:ctrlPr>
                                <a:rPr lang="zh-CN" altLang="en-US" sz="1400" i="1">
                                  <a:latin typeface="Cambria Math" panose="02040503050406030204" pitchFamily="18" charset="0"/>
                                </a:rPr>
                              </m:ctrlPr>
                            </m:naryPr>
                            <m:sub>
                              <m:r>
                                <a:rPr lang="en-US" altLang="zh-CN" sz="1400" i="1">
                                  <a:latin typeface="Cambria Math" panose="02040503050406030204" pitchFamily="18" charset="0"/>
                                </a:rPr>
                                <m:t>𝑚</m:t>
                              </m:r>
                              <m:r>
                                <a:rPr lang="en-US" altLang="zh-CN" sz="1400" i="1">
                                  <a:latin typeface="Cambria Math" panose="02040503050406030204" pitchFamily="18" charset="0"/>
                                </a:rPr>
                                <m:t>=1</m:t>
                              </m:r>
                            </m:sub>
                            <m:sup>
                              <m:r>
                                <a:rPr lang="en-US" altLang="zh-CN" sz="1400" i="1">
                                  <a:latin typeface="Cambria Math" panose="02040503050406030204" pitchFamily="18" charset="0"/>
                                </a:rPr>
                                <m:t>𝑀</m:t>
                              </m:r>
                            </m:sup>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𝑚</m:t>
                                  </m:r>
                                </m:sub>
                              </m:sSub>
                              <m:r>
                                <a:rPr lang="en-US" altLang="zh-CN" sz="1400" i="1">
                                  <a:latin typeface="Cambria Math" panose="02040503050406030204" pitchFamily="18" charset="0"/>
                                </a:rPr>
                                <m:t>𝑄</m:t>
                              </m:r>
                            </m:e>
                          </m:nary>
                        </m:e>
                      </m:d>
                      <m:r>
                        <m:rPr>
                          <m:sty m:val="p"/>
                        </m:rPr>
                        <a:rPr lang="en-US" altLang="zh-CN" sz="1400" b="0" i="0" smtClean="0">
                          <a:latin typeface="Cambria Math" panose="02040503050406030204" pitchFamily="18" charset="0"/>
                        </a:rPr>
                        <m:t>s</m:t>
                      </m:r>
                    </m:oMath>
                  </m:oMathPara>
                </a14:m>
                <a:endParaRPr lang="en-US" altLang="zh-CN" sz="1400"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−2</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𝑚</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𝑋</m:t>
                              </m:r>
                            </m:e>
                          </m:d>
                        </m:e>
                      </m:nary>
                      <m:r>
                        <a:rPr lang="en-US" altLang="zh-CN" i="1">
                          <a:latin typeface="Cambria Math" panose="02040503050406030204" pitchFamily="18" charset="0"/>
                        </a:rPr>
                        <m:t>𝑠</m:t>
                      </m:r>
                    </m:oMath>
                  </m:oMathPara>
                </a14:m>
                <a:endParaRPr lang="en-US" altLang="zh-CN" sz="1400" dirty="0" smtClean="0"/>
              </a:p>
              <a:p>
                <a:endParaRPr lang="en-US" altLang="zh-CN" sz="1400" dirty="0"/>
              </a:p>
              <a:p>
                <a:r>
                  <a:rPr lang="zh-CN" altLang="en-US" sz="1400" dirty="0"/>
                  <a:t>其中</a:t>
                </a:r>
                <a14:m>
                  <m:oMath xmlns:m="http://schemas.openxmlformats.org/officeDocument/2006/math">
                    <m:r>
                      <a:rPr lang="zh-CN" altLang="en-US" sz="1400" i="1" smtClean="0">
                        <a:latin typeface="Cambria Math" panose="02040503050406030204" pitchFamily="18" charset="0"/>
                      </a:rPr>
                      <m:t>，</m:t>
                    </m:r>
                    <m:r>
                      <m:rPr>
                        <m:sty m:val="p"/>
                      </m:rPr>
                      <a:rPr lang="en-US" altLang="zh-CN" sz="1400">
                        <a:latin typeface="Cambria Math" panose="02040503050406030204" pitchFamily="18" charset="0"/>
                      </a:rPr>
                      <m:t>Q</m:t>
                    </m:r>
                    <m:r>
                      <a:rPr lang="en-US" altLang="zh-CN" sz="1400">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3"/>
                                  <m:mcJc m:val="center"/>
                                </m:mcPr>
                              </m:mc>
                            </m:mcs>
                            <m:ctrlPr>
                              <a:rPr lang="zh-CN" altLang="zh-CN" sz="1400" i="1">
                                <a:latin typeface="Cambria Math" panose="02040503050406030204" pitchFamily="18" charset="0"/>
                              </a:rPr>
                            </m:ctrlPr>
                          </m:mPr>
                          <m:m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a:rPr lang="en-US" altLang="zh-CN" sz="1400" i="1">
                                      <a:latin typeface="Cambria Math" panose="02040503050406030204" pitchFamily="18" charset="0"/>
                                    </a:rPr>
                                    <m:t>𝑚</m:t>
                                  </m:r>
                                </m:sub>
                              </m:sSub>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𝑋</m:t>
                                      </m:r>
                                    </m:e>
                                    <m:sub>
                                      <m:r>
                                        <a:rPr lang="en-US" altLang="zh-CN" sz="1400">
                                          <a:latin typeface="Cambria Math" panose="02040503050406030204" pitchFamily="18" charset="0"/>
                                        </a:rPr>
                                        <m:t>1</m:t>
                                      </m:r>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𝑋</m:t>
                                      </m:r>
                                    </m:e>
                                    <m:sub>
                                      <m:r>
                                        <a:rPr lang="en-US" altLang="zh-CN" sz="1400">
                                          <a:latin typeface="Cambria Math" panose="02040503050406030204" pitchFamily="18" charset="0"/>
                                        </a:rPr>
                                        <m:t>1</m:t>
                                      </m:r>
                                    </m:sub>
                                  </m:sSub>
                                </m:e>
                              </m:d>
                            </m:e>
                            <m:e>
                              <m:r>
                                <a:rPr lang="en-US" altLang="zh-CN" sz="1400">
                                  <a:latin typeface="Cambria Math" panose="02040503050406030204" pitchFamily="18" charset="0"/>
                                </a:rPr>
                                <m:t>0</m:t>
                              </m:r>
                            </m:e>
                            <m:e>
                              <m:r>
                                <a:rPr lang="en-US" altLang="zh-CN" sz="1400">
                                  <a:latin typeface="Cambria Math" panose="02040503050406030204" pitchFamily="18" charset="0"/>
                                </a:rPr>
                                <m:t>0</m:t>
                              </m:r>
                            </m:e>
                          </m:mr>
                          <m:mr>
                            <m:e>
                              <m:r>
                                <a:rPr lang="en-US" altLang="zh-CN" sz="1400">
                                  <a:latin typeface="Cambria Math" panose="02040503050406030204" pitchFamily="18" charset="0"/>
                                </a:rPr>
                                <m:t>0</m:t>
                              </m:r>
                            </m:e>
                            <m:e>
                              <m:r>
                                <a:rPr lang="en-US" altLang="zh-CN" sz="1400">
                                  <a:latin typeface="Cambria Math" panose="02040503050406030204" pitchFamily="18" charset="0"/>
                                </a:rPr>
                                <m:t>…</m:t>
                              </m:r>
                            </m:e>
                            <m:e>
                              <m:r>
                                <a:rPr lang="en-US" altLang="zh-CN" sz="1400">
                                  <a:latin typeface="Cambria Math" panose="02040503050406030204" pitchFamily="18" charset="0"/>
                                </a:rPr>
                                <m:t>0</m:t>
                              </m:r>
                            </m:e>
                          </m:mr>
                          <m:mr>
                            <m:e>
                              <m:r>
                                <a:rPr lang="en-US" altLang="zh-CN" sz="1400">
                                  <a:latin typeface="Cambria Math" panose="02040503050406030204" pitchFamily="18" charset="0"/>
                                </a:rPr>
                                <m:t>0</m:t>
                              </m:r>
                            </m:e>
                            <m:e>
                              <m:r>
                                <a:rPr lang="en-US" altLang="zh-CN" sz="1400">
                                  <a:latin typeface="Cambria Math" panose="02040503050406030204" pitchFamily="18" charset="0"/>
                                </a:rPr>
                                <m:t>0</m:t>
                              </m:r>
                            </m:e>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a:rPr lang="en-US" altLang="zh-CN" sz="1400" i="1">
                                      <a:latin typeface="Cambria Math" panose="02040503050406030204" pitchFamily="18" charset="0"/>
                                    </a:rPr>
                                    <m:t>𝑚</m:t>
                                  </m:r>
                                </m:sub>
                              </m:sSub>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𝑋</m:t>
                                      </m:r>
                                    </m:e>
                                    <m:sub>
                                      <m:r>
                                        <a:rPr lang="en-US" altLang="zh-CN" sz="1400" i="1">
                                          <a:latin typeface="Cambria Math" panose="02040503050406030204" pitchFamily="18" charset="0"/>
                                        </a:rPr>
                                        <m:t>𝐶</m:t>
                                      </m:r>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𝑋</m:t>
                                      </m:r>
                                    </m:e>
                                    <m:sub>
                                      <m:r>
                                        <a:rPr lang="en-US" altLang="zh-CN" sz="1400" i="1">
                                          <a:latin typeface="Cambria Math" panose="02040503050406030204" pitchFamily="18" charset="0"/>
                                        </a:rPr>
                                        <m:t>𝐶</m:t>
                                      </m:r>
                                    </m:sub>
                                  </m:sSub>
                                </m:e>
                              </m:d>
                            </m:e>
                          </m:mr>
                        </m:m>
                      </m:e>
                    </m:d>
                  </m:oMath>
                </a14:m>
                <a:endParaRPr lang="zh-CN" altLang="en-US" sz="1400" dirty="0"/>
              </a:p>
            </p:txBody>
          </p:sp>
        </mc:Choice>
        <mc:Fallback xmlns="">
          <p:sp>
            <p:nvSpPr>
              <p:cNvPr id="8" name="矩形 7"/>
              <p:cNvSpPr>
                <a:spLocks noRot="1" noChangeAspect="1" noMove="1" noResize="1" noEditPoints="1" noAdjustHandles="1" noChangeArrowheads="1" noChangeShapeType="1" noTextEdit="1"/>
              </p:cNvSpPr>
              <p:nvPr/>
            </p:nvSpPr>
            <p:spPr>
              <a:xfrm>
                <a:off x="245733" y="3218689"/>
                <a:ext cx="5612928" cy="2464649"/>
              </a:xfrm>
              <a:prstGeom prst="rect">
                <a:avLst/>
              </a:prstGeom>
              <a:blipFill>
                <a:blip r:embed="rId3"/>
                <a:stretch>
                  <a:fillRect l="-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46364" y="1294135"/>
                <a:ext cx="5411667" cy="1035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panose="02040503050406030204" pitchFamily="18" charset="0"/>
                        </a:rPr>
                        <m:t>s</m:t>
                      </m:r>
                      <m:r>
                        <a:rPr lang="en-US" altLang="zh-CN" sz="1400">
                          <a:latin typeface="Cambria Math" panose="02040503050406030204" pitchFamily="18" charset="0"/>
                        </a:rPr>
                        <m:t>=</m:t>
                      </m:r>
                      <m:sSup>
                        <m:sSupPr>
                          <m:ctrlPr>
                            <a:rPr lang="zh-CN" altLang="zh-CN" sz="1400" i="1">
                              <a:latin typeface="Cambria Math" panose="02040503050406030204" pitchFamily="18" charset="0"/>
                            </a:rPr>
                          </m:ctrlPr>
                        </m:sSupPr>
                        <m:e>
                          <m:d>
                            <m:dPr>
                              <m:begChr m:val="["/>
                              <m:endChr m:val="]"/>
                              <m:ctrlPr>
                                <a:rPr lang="zh-CN" altLang="zh-CN" sz="1400" i="1">
                                  <a:latin typeface="Cambria Math" panose="02040503050406030204" pitchFamily="18" charset="0"/>
                                </a:rPr>
                              </m:ctrlPr>
                            </m:d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1+−</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r>
                                        <a:rPr lang="en-US" altLang="zh-CN" sz="1400" i="1">
                                          <a:latin typeface="Cambria Math" panose="02040503050406030204" pitchFamily="18" charset="0"/>
                                        </a:rPr>
                                        <m:t>𝜏</m:t>
                                      </m:r>
                                    </m:num>
                                    <m:den>
                                      <m:r>
                                        <a:rPr lang="en-US" altLang="zh-CN" sz="1400" i="1">
                                          <a:latin typeface="Cambria Math" panose="02040503050406030204" pitchFamily="18" charset="0"/>
                                        </a:rPr>
                                        <m:t>𝐶</m:t>
                                      </m:r>
                                    </m:den>
                                  </m:f>
                                </m:e>
                              </m:d>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𝑚</m:t>
                                  </m:r>
                                  <m:r>
                                    <a:rPr lang="en-US" altLang="zh-CN" sz="1400" i="1">
                                      <a:latin typeface="Cambria Math" panose="02040503050406030204" pitchFamily="18" charset="0"/>
                                    </a:rPr>
                                    <m:t>=1</m:t>
                                  </m:r>
                                </m:sub>
                                <m:sup>
                                  <m:r>
                                    <a:rPr lang="en-US" altLang="zh-CN" sz="1400" i="1">
                                      <a:latin typeface="Cambria Math" panose="02040503050406030204" pitchFamily="18" charset="0"/>
                                    </a:rPr>
                                    <m:t>𝑀</m:t>
                                  </m:r>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𝑚</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a:rPr lang="en-US" altLang="zh-CN" sz="1400" i="1">
                                          <a:latin typeface="Cambria Math" panose="02040503050406030204" pitchFamily="18" charset="0"/>
                                        </a:rPr>
                                        <m:t>𝑚</m:t>
                                      </m:r>
                                    </m:sub>
                                  </m:sSub>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r>
                                        <a:rPr lang="en-US" altLang="zh-CN" sz="1400" i="1">
                                          <a:latin typeface="Cambria Math" panose="02040503050406030204" pitchFamily="18" charset="0"/>
                                        </a:rPr>
                                        <m:t>,</m:t>
                                      </m:r>
                                      <m:r>
                                        <a:rPr lang="en-US" altLang="zh-CN" sz="1400" i="1">
                                          <a:latin typeface="Cambria Math" panose="02040503050406030204" pitchFamily="18" charset="0"/>
                                        </a:rPr>
                                        <m:t>𝑋</m:t>
                                      </m:r>
                                    </m:e>
                                  </m:d>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𝐼</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𝜏</m:t>
                                      </m:r>
                                    </m:num>
                                    <m:den>
                                      <m:r>
                                        <a:rPr lang="en-US" altLang="zh-CN" sz="1400" i="1">
                                          <a:latin typeface="Cambria Math" panose="02040503050406030204" pitchFamily="18" charset="0"/>
                                        </a:rPr>
                                        <m:t>𝐶</m:t>
                                      </m:r>
                                    </m:den>
                                  </m:f>
                                </m:e>
                              </m:nary>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𝑚</m:t>
                                  </m:r>
                                  <m:r>
                                    <a:rPr lang="en-US" altLang="zh-CN" sz="1400" i="1">
                                      <a:latin typeface="Cambria Math" panose="02040503050406030204" pitchFamily="18" charset="0"/>
                                    </a:rPr>
                                    <m:t>=1</m:t>
                                  </m:r>
                                </m:sub>
                                <m:sup>
                                  <m:r>
                                    <a:rPr lang="en-US" altLang="zh-CN" sz="1400" i="1">
                                      <a:latin typeface="Cambria Math" panose="02040503050406030204" pitchFamily="18" charset="0"/>
                                    </a:rPr>
                                    <m:t>𝑀</m:t>
                                  </m:r>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𝑚</m:t>
                                      </m:r>
                                    </m:sub>
                                  </m:sSub>
                                  <m:r>
                                    <a:rPr lang="en-US" altLang="zh-CN" sz="1400" i="1">
                                      <a:latin typeface="Cambria Math" panose="02040503050406030204" pitchFamily="18" charset="0"/>
                                    </a:rPr>
                                    <m:t>𝑄</m:t>
                                  </m:r>
                                </m:e>
                              </m:nary>
                            </m:e>
                          </m:d>
                        </m:e>
                        <m:sup>
                          <m:r>
                            <a:rPr lang="en-US" altLang="zh-CN" sz="1400" i="1">
                              <a:latin typeface="Cambria Math" panose="02040503050406030204" pitchFamily="18" charset="0"/>
                            </a:rPr>
                            <m:t>−1</m:t>
                          </m:r>
                        </m:sup>
                      </m:sSup>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𝑚</m:t>
                          </m:r>
                          <m:r>
                            <a:rPr lang="en-US" altLang="zh-CN" sz="1400" i="1">
                              <a:latin typeface="Cambria Math" panose="02040503050406030204" pitchFamily="18" charset="0"/>
                            </a:rPr>
                            <m:t>=1</m:t>
                          </m:r>
                        </m:sub>
                        <m:sup>
                          <m:r>
                            <a:rPr lang="en-US" altLang="zh-CN" sz="1400" i="1">
                              <a:latin typeface="Cambria Math" panose="02040503050406030204" pitchFamily="18" charset="0"/>
                            </a:rPr>
                            <m:t>𝑀</m:t>
                          </m:r>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𝑚</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a:rPr lang="en-US" altLang="zh-CN" sz="1400" i="1">
                                  <a:latin typeface="Cambria Math" panose="02040503050406030204" pitchFamily="18" charset="0"/>
                                </a:rPr>
                                <m:t>𝑚</m:t>
                              </m:r>
                            </m:sub>
                          </m:sSub>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r>
                                <a:rPr lang="en-US" altLang="zh-CN" sz="1400" i="1">
                                  <a:latin typeface="Cambria Math" panose="02040503050406030204" pitchFamily="18" charset="0"/>
                                </a:rPr>
                                <m:t>,</m:t>
                              </m:r>
                              <m:r>
                                <a:rPr lang="en-US" altLang="zh-CN" sz="1400" i="1">
                                  <a:latin typeface="Cambria Math" panose="02040503050406030204" pitchFamily="18" charset="0"/>
                                </a:rPr>
                                <m:t>𝑦</m:t>
                              </m:r>
                            </m:e>
                          </m:d>
                        </m:e>
                      </m:nary>
                    </m:oMath>
                  </m:oMathPara>
                </a14:m>
                <a:endParaRPr lang="zh-CN" altLang="en-US" sz="1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46364" y="1294135"/>
                <a:ext cx="5411667" cy="10356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938579" y="6190663"/>
                <a:ext cx="3588327" cy="3871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zh-CN" i="1" smtClean="0">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𝑐</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𝑦</m:t>
                          </m:r>
                        </m:e>
                      </m:d>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b="1" i="1" smtClean="0">
                                      <a:latin typeface="Cambria Math" panose="02040503050406030204" pitchFamily="18" charset="0"/>
                                    </a:rPr>
                                    <m:t>𝒚</m:t>
                                  </m:r>
                                </m:e>
                              </m:d>
                              <m:r>
                                <a:rPr lang="en-US" altLang="zh-CN" i="1">
                                  <a:latin typeface="Cambria Math" panose="02040503050406030204" pitchFamily="18" charset="0"/>
                                </a:rPr>
                                <m:t>−</m:t>
                              </m:r>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𝑐</m:t>
                                      </m:r>
                                    </m:sup>
                                  </m:sSup>
                                </m:e>
                              </m:d>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𝑠</m:t>
                                      </m:r>
                                    </m:e>
                                  </m:acc>
                                </m:e>
                                <m:sup>
                                  <m:r>
                                    <a:rPr lang="en-US" altLang="zh-CN" i="1">
                                      <a:latin typeface="Cambria Math" panose="02040503050406030204" pitchFamily="18" charset="0"/>
                                    </a:rPr>
                                    <m:t>𝑐</m:t>
                                  </m:r>
                                </m:sup>
                              </m:sSup>
                            </m:e>
                          </m:d>
                        </m:e>
                        <m:sub>
                          <m:r>
                            <a:rPr lang="en-US" altLang="zh-CN" b="1" i="1">
                              <a:latin typeface="Cambria Math" panose="02040503050406030204" pitchFamily="18" charset="0"/>
                            </a:rPr>
                            <m:t>𝟐</m:t>
                          </m:r>
                        </m:sub>
                        <m:sup>
                          <m:r>
                            <a:rPr lang="en-US" altLang="zh-CN" b="1" i="1">
                              <a:latin typeface="Cambria Math" panose="02040503050406030204" pitchFamily="18" charset="0"/>
                            </a:rPr>
                            <m:t>𝟐</m:t>
                          </m:r>
                        </m:sup>
                      </m:sSubSup>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938579" y="6190663"/>
                <a:ext cx="3588327" cy="387157"/>
              </a:xfrm>
              <a:prstGeom prst="rect">
                <a:avLst/>
              </a:prstGeom>
              <a:blipFill>
                <a:blip r:embed="rId5"/>
                <a:stretch>
                  <a:fillRect b="-79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975636" y="1294135"/>
                <a:ext cx="6216364" cy="11144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𝑚</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𝑇</m:t>
                              </m:r>
                            </m:sup>
                          </m:sSup>
                          <m:d>
                            <m:dPr>
                              <m:begChr m:val="{"/>
                              <m:endChr m:val="}"/>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𝜏</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𝜏</m:t>
                                      </m:r>
                                    </m:num>
                                    <m:den>
                                      <m:r>
                                        <a:rPr lang="en-US" altLang="zh-CN" i="1">
                                          <a:latin typeface="Cambria Math" panose="02040503050406030204" pitchFamily="18" charset="0"/>
                                        </a:rPr>
                                        <m:t>𝐶</m:t>
                                      </m:r>
                                    </m:den>
                                  </m:f>
                                </m:e>
                              </m:d>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𝑋</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𝜏</m:t>
                                  </m:r>
                                </m:num>
                                <m:den>
                                  <m:r>
                                    <a:rPr lang="en-US" altLang="zh-CN" i="1">
                                      <a:latin typeface="Cambria Math" panose="02040503050406030204" pitchFamily="18" charset="0"/>
                                    </a:rPr>
                                    <m:t>𝐶</m:t>
                                  </m:r>
                                </m:den>
                              </m:f>
                              <m:r>
                                <a:rPr lang="en-US" altLang="zh-CN" i="1">
                                  <a:latin typeface="Cambria Math" panose="02040503050406030204" pitchFamily="18" charset="0"/>
                                </a:rPr>
                                <m:t>𝑄</m:t>
                              </m:r>
                            </m:e>
                          </m:d>
                          <m:r>
                            <a:rPr lang="en-US" altLang="zh-CN" i="1">
                              <a:latin typeface="Cambria Math" panose="02040503050406030204" pitchFamily="18" charset="0"/>
                            </a:rPr>
                            <m:t>𝑠</m:t>
                          </m:r>
                          <m:r>
                            <a:rPr lang="en-US" altLang="zh-CN" i="1">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𝑋</m:t>
                              </m:r>
                            </m:e>
                          </m:d>
                          <m:r>
                            <a:rPr lang="en-US" altLang="zh-CN" i="1">
                              <a:latin typeface="Cambria Math" panose="02040503050406030204" pitchFamily="18" charset="0"/>
                            </a:rPr>
                            <m:t>𝑠</m:t>
                          </m:r>
                        </m:num>
                        <m:den>
                          <m:r>
                            <a:rPr lang="en-US" altLang="zh-CN" i="1">
                              <a:latin typeface="Cambria Math" panose="02040503050406030204" pitchFamily="18" charset="0"/>
                            </a:rPr>
                            <m:t>2</m:t>
                          </m:r>
                          <m:r>
                            <a:rPr lang="en-US" altLang="zh-CN" i="1">
                              <a:latin typeface="Cambria Math" panose="02040503050406030204" pitchFamily="18" charset="0"/>
                            </a:rPr>
                            <m:t>𝜇</m:t>
                          </m:r>
                        </m:den>
                      </m:f>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5975636" y="1294135"/>
                <a:ext cx="6216364" cy="1114472"/>
              </a:xfrm>
              <a:prstGeom prst="rect">
                <a:avLst/>
              </a:prstGeom>
              <a:blipFill>
                <a:blip r:embed="rId6"/>
                <a:stretch>
                  <a:fillRect/>
                </a:stretch>
              </a:blipFill>
            </p:spPr>
            <p:txBody>
              <a:bodyPr/>
              <a:lstStyle/>
              <a:p>
                <a:r>
                  <a:rPr lang="zh-CN" altLang="en-US">
                    <a:noFill/>
                  </a:rPr>
                  <a:t> </a:t>
                </a:r>
              </a:p>
            </p:txBody>
          </p:sp>
        </mc:Fallback>
      </mc:AlternateContent>
      <p:sp>
        <p:nvSpPr>
          <p:cNvPr id="9" name="文本框 8"/>
          <p:cNvSpPr txBox="1"/>
          <p:nvPr/>
        </p:nvSpPr>
        <p:spPr>
          <a:xfrm>
            <a:off x="6636327" y="3218689"/>
            <a:ext cx="5001491" cy="707886"/>
          </a:xfrm>
          <a:prstGeom prst="rect">
            <a:avLst/>
          </a:prstGeom>
          <a:noFill/>
        </p:spPr>
        <p:txBody>
          <a:bodyPr wrap="square" rtlCol="0">
            <a:spAutoFit/>
          </a:bodyPr>
          <a:lstStyle/>
          <a:p>
            <a:r>
              <a:rPr lang="zh-CN" altLang="en-US" sz="2000" dirty="0" smtClean="0">
                <a:solidFill>
                  <a:srgbClr val="FF0000"/>
                </a:solidFill>
              </a:rPr>
              <a:t>已完成该算法的公式推导，后续编程实现，并进行实验测试其性能。</a:t>
            </a:r>
            <a:endParaRPr lang="zh-CN" altLang="en-US" sz="2000" dirty="0">
              <a:solidFill>
                <a:srgbClr val="FF0000"/>
              </a:solidFill>
            </a:endParaRPr>
          </a:p>
        </p:txBody>
      </p:sp>
    </p:spTree>
    <p:extLst>
      <p:ext uri="{BB962C8B-B14F-4D97-AF65-F5344CB8AC3E}">
        <p14:creationId xmlns:p14="http://schemas.microsoft.com/office/powerpoint/2010/main" val="237433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研究生开题报告"/>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12192000" cy="68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WordArt 5"/>
          <p:cNvSpPr>
            <a:spLocks noChangeArrowheads="1" noChangeShapeType="1"/>
          </p:cNvSpPr>
          <p:nvPr/>
        </p:nvSpPr>
        <p:spPr bwMode="auto">
          <a:xfrm>
            <a:off x="1920876" y="3644900"/>
            <a:ext cx="8101013" cy="17018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dirty="0">
                <a:ln w="9525" cap="flat" cmpd="sng">
                  <a:solidFill>
                    <a:srgbClr val="000000"/>
                  </a:solidFill>
                  <a:round/>
                  <a:headEnd/>
                  <a:tailEnd/>
                </a:ln>
                <a:solidFill>
                  <a:srgbClr val="FF99CC"/>
                </a:solidFill>
                <a:latin typeface="隶书" panose="02010509060101010101" pitchFamily="49" charset="-122"/>
                <a:ea typeface="隶书" panose="02010509060101010101" pitchFamily="49" charset="-122"/>
              </a:rPr>
              <a:t>恳请各位老师批评指正</a:t>
            </a:r>
          </a:p>
        </p:txBody>
      </p:sp>
      <p:pic>
        <p:nvPicPr>
          <p:cNvPr id="23558" name="Picture 6" descr="_1625907749601875251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1222375"/>
            <a:ext cx="2857500" cy="181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80592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578208" y="1926631"/>
            <a:ext cx="899102" cy="899102"/>
            <a:chOff x="4887549" y="1124584"/>
            <a:chExt cx="2416902" cy="2416902"/>
          </a:xfrm>
        </p:grpSpPr>
        <p:sp>
          <p:nvSpPr>
            <p:cNvPr id="47" name="文本框 46"/>
            <p:cNvSpPr txBox="1"/>
            <p:nvPr/>
          </p:nvSpPr>
          <p:spPr>
            <a:xfrm>
              <a:off x="4887549" y="1178873"/>
              <a:ext cx="2416902" cy="2233827"/>
            </a:xfrm>
            <a:prstGeom prst="rect">
              <a:avLst/>
            </a:prstGeom>
            <a:noFill/>
            <a:ln>
              <a:noFill/>
            </a:ln>
          </p:spPr>
          <p:txBody>
            <a:bodyPr wrap="square" rtlCol="0">
              <a:spAutoFit/>
            </a:bodyPr>
            <a:lstStyle/>
            <a:p>
              <a:pPr algn="ctr"/>
              <a:r>
                <a:rPr lang="en-US" altLang="zh-CN" sz="4800" b="1" dirty="0" smtClean="0">
                  <a:solidFill>
                    <a:schemeClr val="accent1"/>
                  </a:solidFill>
                  <a:latin typeface="微软雅黑" panose="020B0503020204020204" pitchFamily="34" charset="-122"/>
                  <a:ea typeface="微软雅黑" panose="020B0503020204020204" pitchFamily="34" charset="-122"/>
                </a:rPr>
                <a:t>1</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18"/>
          <p:cNvSpPr txBox="1"/>
          <p:nvPr/>
        </p:nvSpPr>
        <p:spPr>
          <a:xfrm>
            <a:off x="4697991" y="3819534"/>
            <a:ext cx="3079805" cy="1323439"/>
          </a:xfrm>
          <a:prstGeom prst="rect">
            <a:avLst/>
          </a:prstGeom>
          <a:noFill/>
        </p:spPr>
        <p:txBody>
          <a:bodyPr wrap="square" rtlCol="0">
            <a:spAutoFit/>
          </a:bodyPr>
          <a:lstStyle/>
          <a:p>
            <a:pPr algn="ctr"/>
            <a:r>
              <a:rPr lang="zh-CN" altLang="en-US" sz="4000" b="1" dirty="0" smtClean="0">
                <a:solidFill>
                  <a:schemeClr val="accent1"/>
                </a:solidFill>
                <a:latin typeface="微软雅黑" panose="020B0503020204020204" pitchFamily="34" charset="-122"/>
              </a:rPr>
              <a:t>研究背景及意义</a:t>
            </a:r>
            <a:endParaRPr lang="zh-CN" altLang="en-US" sz="4000" b="1" dirty="0">
              <a:solidFill>
                <a:schemeClr val="accent1"/>
              </a:solidFill>
              <a:latin typeface="微软雅黑" panose="020B0503020204020204" pitchFamily="34" charset="-122"/>
            </a:endParaRPr>
          </a:p>
        </p:txBody>
      </p:sp>
      <p:sp>
        <p:nvSpPr>
          <p:cNvPr id="10" name="文本占位符 2"/>
          <p:cNvSpPr txBox="1">
            <a:spLocks/>
          </p:cNvSpPr>
          <p:nvPr/>
        </p:nvSpPr>
        <p:spPr>
          <a:xfrm>
            <a:off x="5081940" y="3317068"/>
            <a:ext cx="1891640" cy="496824"/>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smtClean="0">
                <a:ln>
                  <a:noFill/>
                </a:ln>
                <a:solidFill>
                  <a:schemeClr val="accent1"/>
                </a:solidFill>
                <a:effectLst/>
                <a:uLnTx/>
                <a:uFillTx/>
                <a:latin typeface="+mn-ea"/>
                <a:ea typeface="+mn-ea"/>
                <a:cs typeface="+mn-cs"/>
              </a:rPr>
              <a:t>PART  ONE</a:t>
            </a:r>
            <a:endParaRPr kumimoji="0" lang="zh-CN" altLang="en-US" sz="2400" b="0" i="0" u="none" strike="noStrike" kern="1200" cap="none" spc="0" normalizeH="0" baseline="0" noProof="0" dirty="0">
              <a:ln>
                <a:noFill/>
              </a:ln>
              <a:solidFill>
                <a:schemeClr val="accent1"/>
              </a:solidFill>
              <a:effectLst/>
              <a:uLnTx/>
              <a:uFillTx/>
              <a:latin typeface="+mn-ea"/>
              <a:ea typeface="+mn-ea"/>
              <a:cs typeface="+mn-cs"/>
            </a:endParaRPr>
          </a:p>
        </p:txBody>
      </p:sp>
    </p:spTree>
    <p:extLst>
      <p:ext uri="{BB962C8B-B14F-4D97-AF65-F5344CB8AC3E}">
        <p14:creationId xmlns:p14="http://schemas.microsoft.com/office/powerpoint/2010/main" val="1387525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5400675" cy="584775"/>
          </a:xfrm>
          <a:prstGeom prst="rect">
            <a:avLst/>
          </a:prstGeom>
          <a:noFill/>
        </p:spPr>
        <p:txBody>
          <a:bodyPr wrap="square" rtlCol="0">
            <a:spAutoFit/>
          </a:bodyPr>
          <a:lstStyle/>
          <a:p>
            <a:r>
              <a:rPr lang="zh-CN" altLang="en-US" sz="3200" b="1" dirty="0" smtClean="0">
                <a:latin typeface="微软雅黑" panose="020B0503020204020204" pitchFamily="34" charset="-122"/>
              </a:rPr>
              <a:t>论文的研究背景</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14" name="矩形 13"/>
          <p:cNvSpPr/>
          <p:nvPr/>
        </p:nvSpPr>
        <p:spPr>
          <a:xfrm>
            <a:off x="1269248" y="1281851"/>
            <a:ext cx="9627396" cy="1938992"/>
          </a:xfrm>
          <a:prstGeom prst="rect">
            <a:avLst/>
          </a:prstGeom>
          <a:solidFill>
            <a:schemeClr val="accent1"/>
          </a:solidFill>
        </p:spPr>
        <p:txBody>
          <a:bodyPr wrap="square">
            <a:spAutoFit/>
          </a:bodyPr>
          <a:lstStyle/>
          <a:p>
            <a:pPr algn="just"/>
            <a:r>
              <a:rPr lang="zh-CN" altLang="en-US" sz="2400" dirty="0" smtClean="0">
                <a:solidFill>
                  <a:schemeClr val="bg1"/>
                </a:solidFill>
              </a:rPr>
              <a:t>      随着</a:t>
            </a:r>
            <a:r>
              <a:rPr lang="zh-CN" altLang="en-US" sz="2400" dirty="0">
                <a:solidFill>
                  <a:schemeClr val="bg1"/>
                </a:solidFill>
              </a:rPr>
              <a:t>图像分类理论体系的日益成熟，</a:t>
            </a:r>
            <a:r>
              <a:rPr lang="zh-CN" altLang="en-US" sz="2400" dirty="0">
                <a:solidFill>
                  <a:schemeClr val="accent2"/>
                </a:solidFill>
              </a:rPr>
              <a:t>图像</a:t>
            </a:r>
            <a:r>
              <a:rPr lang="zh-CN" altLang="en-US" sz="2400" dirty="0" smtClean="0">
                <a:solidFill>
                  <a:schemeClr val="accent2"/>
                </a:solidFill>
              </a:rPr>
              <a:t>分类已经</a:t>
            </a:r>
            <a:r>
              <a:rPr lang="zh-CN" altLang="en-US" sz="2400" dirty="0">
                <a:solidFill>
                  <a:schemeClr val="accent2"/>
                </a:solidFill>
              </a:rPr>
              <a:t>朝着</a:t>
            </a:r>
            <a:r>
              <a:rPr lang="zh-CN" altLang="en-US" sz="2400" b="1" dirty="0">
                <a:solidFill>
                  <a:srgbClr val="FF99CC"/>
                </a:solidFill>
              </a:rPr>
              <a:t>大数据</a:t>
            </a:r>
            <a:r>
              <a:rPr lang="zh-CN" altLang="en-US" sz="2400" b="1" dirty="0" smtClean="0">
                <a:solidFill>
                  <a:schemeClr val="accent2"/>
                </a:solidFill>
              </a:rPr>
              <a:t>、</a:t>
            </a:r>
            <a:r>
              <a:rPr lang="zh-CN" altLang="en-US" sz="2400" b="1" dirty="0" smtClean="0">
                <a:solidFill>
                  <a:srgbClr val="FF99CC"/>
                </a:solidFill>
              </a:rPr>
              <a:t>细类别</a:t>
            </a:r>
            <a:r>
              <a:rPr lang="zh-CN" altLang="en-US" sz="2400" dirty="0">
                <a:solidFill>
                  <a:schemeClr val="accent2"/>
                </a:solidFill>
              </a:rPr>
              <a:t>的方向进行</a:t>
            </a:r>
            <a:r>
              <a:rPr lang="zh-CN" altLang="en-US" sz="2400" dirty="0">
                <a:solidFill>
                  <a:schemeClr val="bg1"/>
                </a:solidFill>
              </a:rPr>
              <a:t>。大多数现有的图像分类工作侧重于基本分类任务，即区分不同类别的</a:t>
            </a:r>
            <a:r>
              <a:rPr lang="zh-CN" altLang="en-US" sz="2400" dirty="0" smtClean="0">
                <a:solidFill>
                  <a:schemeClr val="bg1"/>
                </a:solidFill>
              </a:rPr>
              <a:t>对象。</a:t>
            </a:r>
            <a:r>
              <a:rPr lang="zh-CN" altLang="en-US" sz="2400" dirty="0" smtClean="0">
                <a:solidFill>
                  <a:schemeClr val="accent2"/>
                </a:solidFill>
              </a:rPr>
              <a:t>作为一个新的研究方向，</a:t>
            </a:r>
            <a:r>
              <a:rPr lang="zh-CN" altLang="en-US" sz="2400" b="1" dirty="0" smtClean="0">
                <a:solidFill>
                  <a:srgbClr val="FFCCCC"/>
                </a:solidFill>
              </a:rPr>
              <a:t>细粒度</a:t>
            </a:r>
            <a:r>
              <a:rPr lang="zh-CN" altLang="en-US" sz="2400" dirty="0" smtClean="0">
                <a:solidFill>
                  <a:schemeClr val="accent2"/>
                </a:solidFill>
                <a:latin typeface="Times New Roman" panose="02020603050405020304" pitchFamily="18" charset="0"/>
                <a:cs typeface="Times New Roman" panose="02020603050405020304" pitchFamily="18" charset="0"/>
              </a:rPr>
              <a:t>（</a:t>
            </a:r>
            <a:r>
              <a:rPr lang="en-US" altLang="zh-CN" sz="2400" dirty="0" smtClean="0">
                <a:solidFill>
                  <a:schemeClr val="accent2"/>
                </a:solidFill>
                <a:latin typeface="Times New Roman" panose="02020603050405020304" pitchFamily="18" charset="0"/>
                <a:cs typeface="Times New Roman" panose="02020603050405020304" pitchFamily="18" charset="0"/>
              </a:rPr>
              <a:t>Fine-grained</a:t>
            </a:r>
            <a:r>
              <a:rPr lang="zh-CN" altLang="en-US" sz="2400" dirty="0" smtClean="0">
                <a:solidFill>
                  <a:schemeClr val="accent2"/>
                </a:solidFill>
                <a:latin typeface="Times New Roman" panose="02020603050405020304" pitchFamily="18" charset="0"/>
                <a:cs typeface="Times New Roman" panose="02020603050405020304" pitchFamily="18" charset="0"/>
              </a:rPr>
              <a:t>）</a:t>
            </a:r>
            <a:r>
              <a:rPr lang="zh-CN" altLang="en-US" sz="2400" dirty="0" smtClean="0">
                <a:solidFill>
                  <a:schemeClr val="accent2"/>
                </a:solidFill>
              </a:rPr>
              <a:t>图像分类的主要</a:t>
            </a:r>
            <a:r>
              <a:rPr lang="zh-CN" altLang="en-US" sz="2400" dirty="0">
                <a:solidFill>
                  <a:schemeClr val="accent2"/>
                </a:solidFill>
              </a:rPr>
              <a:t>目的是在相同基本类别下对其繁多的</a:t>
            </a:r>
            <a:r>
              <a:rPr lang="zh-CN" altLang="en-US" sz="2400" b="1" dirty="0">
                <a:solidFill>
                  <a:srgbClr val="FFCCCC"/>
                </a:solidFill>
              </a:rPr>
              <a:t>子类别</a:t>
            </a:r>
            <a:r>
              <a:rPr lang="zh-CN" altLang="en-US" sz="2400" dirty="0">
                <a:solidFill>
                  <a:schemeClr val="accent2"/>
                </a:solidFill>
              </a:rPr>
              <a:t>进行区分</a:t>
            </a:r>
            <a:r>
              <a:rPr lang="zh-CN" altLang="en-US" sz="2400" dirty="0" smtClean="0">
                <a:solidFill>
                  <a:schemeClr val="accent2"/>
                </a:solidFill>
              </a:rPr>
              <a:t>。</a:t>
            </a:r>
            <a:endParaRPr lang="en-US" altLang="zh-CN" sz="2400" b="1" dirty="0" smtClean="0">
              <a:solidFill>
                <a:schemeClr val="accent2"/>
              </a:solidFill>
            </a:endParaRPr>
          </a:p>
        </p:txBody>
      </p:sp>
      <p:sp>
        <p:nvSpPr>
          <p:cNvPr id="27" name="矩形 26"/>
          <p:cNvSpPr/>
          <p:nvPr/>
        </p:nvSpPr>
        <p:spPr>
          <a:xfrm>
            <a:off x="1269248" y="4649008"/>
            <a:ext cx="9627396" cy="461665"/>
          </a:xfrm>
          <a:prstGeom prst="rect">
            <a:avLst/>
          </a:prstGeom>
          <a:solidFill>
            <a:schemeClr val="accent1"/>
          </a:solidFill>
        </p:spPr>
        <p:txBody>
          <a:bodyPr wrap="square">
            <a:spAutoFit/>
          </a:bodyPr>
          <a:lstStyle/>
          <a:p>
            <a:r>
              <a:rPr lang="zh-CN" altLang="en-US" sz="2400" b="1" dirty="0" smtClean="0">
                <a:solidFill>
                  <a:srgbClr val="FFFF00"/>
                </a:solidFill>
              </a:rPr>
              <a:t>细粒度图像具有 类</a:t>
            </a:r>
            <a:r>
              <a:rPr lang="zh-CN" altLang="en-US" sz="2400" b="1" dirty="0">
                <a:solidFill>
                  <a:srgbClr val="FFFF00"/>
                </a:solidFill>
              </a:rPr>
              <a:t>间差异</a:t>
            </a:r>
            <a:r>
              <a:rPr lang="zh-CN" altLang="en-US" sz="2400" b="1" dirty="0" smtClean="0">
                <a:solidFill>
                  <a:srgbClr val="FFFF00"/>
                </a:solidFill>
              </a:rPr>
              <a:t>小、类</a:t>
            </a:r>
            <a:r>
              <a:rPr lang="zh-CN" altLang="en-US" sz="2400" b="1" dirty="0">
                <a:solidFill>
                  <a:srgbClr val="FFFF00"/>
                </a:solidFill>
              </a:rPr>
              <a:t>内差异</a:t>
            </a:r>
            <a:r>
              <a:rPr lang="zh-CN" altLang="en-US" sz="2400" b="1" dirty="0" smtClean="0">
                <a:solidFill>
                  <a:srgbClr val="FFFF00"/>
                </a:solidFill>
              </a:rPr>
              <a:t>大的特点。</a:t>
            </a:r>
            <a:endParaRPr lang="en-US" altLang="zh-CN" sz="2400" b="1" dirty="0">
              <a:solidFill>
                <a:srgbClr val="FFFF00"/>
              </a:solidFill>
            </a:endParaRPr>
          </a:p>
        </p:txBody>
      </p:sp>
    </p:spTree>
    <p:extLst>
      <p:ext uri="{BB962C8B-B14F-4D97-AF65-F5344CB8AC3E}">
        <p14:creationId xmlns:p14="http://schemas.microsoft.com/office/powerpoint/2010/main" val="19514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5400675" cy="584775"/>
          </a:xfrm>
          <a:prstGeom prst="rect">
            <a:avLst/>
          </a:prstGeom>
          <a:noFill/>
        </p:spPr>
        <p:txBody>
          <a:bodyPr wrap="square" rtlCol="0">
            <a:spAutoFit/>
          </a:bodyPr>
          <a:lstStyle/>
          <a:p>
            <a:r>
              <a:rPr lang="zh-CN" altLang="en-US" sz="3200" b="1" dirty="0" smtClean="0">
                <a:latin typeface="微软雅黑" panose="020B0503020204020204" pitchFamily="34" charset="-122"/>
              </a:rPr>
              <a:t>论文的研究意义</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37" name="矩形 36"/>
          <p:cNvSpPr/>
          <p:nvPr/>
        </p:nvSpPr>
        <p:spPr>
          <a:xfrm>
            <a:off x="1687468" y="3458331"/>
            <a:ext cx="6805368" cy="461665"/>
          </a:xfrm>
          <a:prstGeom prst="rect">
            <a:avLst/>
          </a:prstGeom>
          <a:solidFill>
            <a:schemeClr val="accent1">
              <a:lumMod val="20000"/>
              <a:lumOff val="80000"/>
            </a:schemeClr>
          </a:solidFill>
        </p:spPr>
        <p:txBody>
          <a:bodyPr wrap="square">
            <a:spAutoFit/>
          </a:bodyPr>
          <a:lstStyle/>
          <a:p>
            <a:pPr algn="just">
              <a:lnSpc>
                <a:spcPct val="120000"/>
              </a:lnSpc>
            </a:pPr>
            <a:r>
              <a:rPr lang="en-US" altLang="zh-CN" sz="2000" kern="100" dirty="0" smtClean="0">
                <a:latin typeface="+mn-ea"/>
                <a:cs typeface="Times New Roman" panose="02020603050405020304" pitchFamily="18" charset="0"/>
              </a:rPr>
              <a:t>2.</a:t>
            </a:r>
            <a:r>
              <a:rPr lang="zh-CN" altLang="en-US" sz="2000" kern="100" dirty="0" smtClean="0">
                <a:latin typeface="+mn-ea"/>
                <a:cs typeface="Times New Roman" panose="02020603050405020304" pitchFamily="18" charset="0"/>
              </a:rPr>
              <a:t>对</a:t>
            </a:r>
            <a:r>
              <a:rPr lang="zh-CN" altLang="en-US" sz="2000" kern="100" dirty="0">
                <a:latin typeface="+mn-ea"/>
                <a:cs typeface="Times New Roman" panose="02020603050405020304" pitchFamily="18" charset="0"/>
              </a:rPr>
              <a:t>濒危的动物、植物、昆虫等</a:t>
            </a:r>
            <a:r>
              <a:rPr lang="zh-CN" altLang="en-US" sz="2000" kern="100" dirty="0">
                <a:solidFill>
                  <a:schemeClr val="accent2"/>
                </a:solidFill>
                <a:latin typeface="+mn-ea"/>
                <a:cs typeface="Times New Roman" panose="02020603050405020304" pitchFamily="18" charset="0"/>
              </a:rPr>
              <a:t>物种的</a:t>
            </a:r>
            <a:r>
              <a:rPr lang="zh-CN" altLang="en-US" sz="2000" kern="100" dirty="0" smtClean="0">
                <a:solidFill>
                  <a:schemeClr val="accent2"/>
                </a:solidFill>
                <a:latin typeface="+mn-ea"/>
                <a:cs typeface="Times New Roman" panose="02020603050405020304" pitchFamily="18" charset="0"/>
              </a:rPr>
              <a:t>鉴定</a:t>
            </a:r>
            <a:r>
              <a:rPr lang="zh-CN" altLang="en-US" sz="2000" kern="100" dirty="0" smtClean="0">
                <a:latin typeface="+mn-ea"/>
                <a:cs typeface="Times New Roman" panose="02020603050405020304" pitchFamily="18" charset="0"/>
              </a:rPr>
              <a:t>（沿海捕鱼业）</a:t>
            </a:r>
            <a:endParaRPr lang="zh-CN" altLang="en-US" sz="2000" dirty="0">
              <a:latin typeface="+mn-ea"/>
            </a:endParaRPr>
          </a:p>
        </p:txBody>
      </p:sp>
      <p:sp>
        <p:nvSpPr>
          <p:cNvPr id="38" name="矩形 37"/>
          <p:cNvSpPr/>
          <p:nvPr/>
        </p:nvSpPr>
        <p:spPr>
          <a:xfrm>
            <a:off x="586854" y="1134598"/>
            <a:ext cx="9651655" cy="978729"/>
          </a:xfrm>
          <a:prstGeom prst="rect">
            <a:avLst/>
          </a:prstGeom>
          <a:solidFill>
            <a:srgbClr val="0053A3"/>
          </a:solidFill>
        </p:spPr>
        <p:txBody>
          <a:bodyPr wrap="square">
            <a:spAutoFit/>
          </a:bodyPr>
          <a:lstStyle/>
          <a:p>
            <a:pPr algn="just">
              <a:lnSpc>
                <a:spcPct val="120000"/>
              </a:lnSpc>
            </a:pPr>
            <a:r>
              <a:rPr lang="zh-CN" altLang="en-US" sz="2400" dirty="0">
                <a:solidFill>
                  <a:schemeClr val="bg1"/>
                </a:solidFill>
              </a:rPr>
              <a:t>细粒度分类任务比基本分类任务具有更大的挑战性，对</a:t>
            </a:r>
            <a:r>
              <a:rPr lang="zh-CN" altLang="en-US" sz="2400" dirty="0">
                <a:solidFill>
                  <a:schemeClr val="accent4"/>
                </a:solidFill>
              </a:rPr>
              <a:t>细粒度图像分类</a:t>
            </a:r>
            <a:r>
              <a:rPr lang="zh-CN" altLang="en-US" sz="2400" dirty="0">
                <a:solidFill>
                  <a:schemeClr val="bg1"/>
                </a:solidFill>
              </a:rPr>
              <a:t>的研究</a:t>
            </a:r>
            <a:r>
              <a:rPr lang="zh-CN" altLang="en-US" sz="2400" dirty="0">
                <a:solidFill>
                  <a:schemeClr val="accent4"/>
                </a:solidFill>
              </a:rPr>
              <a:t>具有广泛的实际应用价值</a:t>
            </a:r>
            <a:r>
              <a:rPr lang="zh-CN" altLang="en-US" sz="2400" dirty="0">
                <a:solidFill>
                  <a:schemeClr val="bg1"/>
                </a:solidFill>
              </a:rPr>
              <a:t>。</a:t>
            </a:r>
          </a:p>
        </p:txBody>
      </p:sp>
      <p:sp>
        <p:nvSpPr>
          <p:cNvPr id="39" name="矩形 38"/>
          <p:cNvSpPr/>
          <p:nvPr/>
        </p:nvSpPr>
        <p:spPr>
          <a:xfrm>
            <a:off x="1687470" y="2537669"/>
            <a:ext cx="6805366" cy="461665"/>
          </a:xfrm>
          <a:prstGeom prst="rect">
            <a:avLst/>
          </a:prstGeom>
          <a:solidFill>
            <a:schemeClr val="accent1">
              <a:lumMod val="20000"/>
              <a:lumOff val="80000"/>
            </a:schemeClr>
          </a:solidFill>
        </p:spPr>
        <p:txBody>
          <a:bodyPr wrap="square">
            <a:spAutoFit/>
          </a:bodyPr>
          <a:lstStyle/>
          <a:p>
            <a:pPr algn="just">
              <a:lnSpc>
                <a:spcPct val="120000"/>
              </a:lnSpc>
            </a:pPr>
            <a:r>
              <a:rPr lang="en-US" altLang="zh-CN" sz="2000" kern="100" dirty="0" smtClean="0">
                <a:latin typeface="+mn-ea"/>
                <a:cs typeface="Times New Roman" panose="02020603050405020304" pitchFamily="18" charset="0"/>
              </a:rPr>
              <a:t>1.</a:t>
            </a:r>
            <a:r>
              <a:rPr lang="zh-CN" altLang="en-US" sz="2000" kern="100" dirty="0" smtClean="0">
                <a:latin typeface="+mn-ea"/>
                <a:cs typeface="Times New Roman" panose="02020603050405020304" pitchFamily="18" charset="0"/>
              </a:rPr>
              <a:t>在交通事故处理中，</a:t>
            </a:r>
            <a:r>
              <a:rPr lang="zh-CN" altLang="zh-CN" sz="2000" kern="100" dirty="0" smtClean="0">
                <a:solidFill>
                  <a:schemeClr val="accent2"/>
                </a:solidFill>
                <a:latin typeface="+mn-ea"/>
                <a:cs typeface="Times New Roman" panose="02020603050405020304" pitchFamily="18" charset="0"/>
              </a:rPr>
              <a:t>识别肇事</a:t>
            </a:r>
            <a:r>
              <a:rPr lang="zh-CN" altLang="zh-CN" sz="2000" kern="100" dirty="0">
                <a:solidFill>
                  <a:schemeClr val="accent2"/>
                </a:solidFill>
                <a:latin typeface="+mn-ea"/>
                <a:cs typeface="Times New Roman" panose="02020603050405020304" pitchFamily="18" charset="0"/>
              </a:rPr>
              <a:t>车辆类型</a:t>
            </a:r>
            <a:endParaRPr lang="zh-CN" altLang="en-US" sz="2000" kern="100" dirty="0">
              <a:solidFill>
                <a:schemeClr val="accent2"/>
              </a:solidFill>
              <a:latin typeface="+mn-ea"/>
              <a:cs typeface="Times New Roman" panose="02020603050405020304" pitchFamily="18" charset="0"/>
            </a:endParaRPr>
          </a:p>
        </p:txBody>
      </p:sp>
      <p:sp>
        <p:nvSpPr>
          <p:cNvPr id="40" name="矩形 39"/>
          <p:cNvSpPr/>
          <p:nvPr/>
        </p:nvSpPr>
        <p:spPr>
          <a:xfrm>
            <a:off x="1687468" y="5665443"/>
            <a:ext cx="6805368" cy="461665"/>
          </a:xfrm>
          <a:prstGeom prst="rect">
            <a:avLst/>
          </a:prstGeom>
          <a:solidFill>
            <a:schemeClr val="accent1">
              <a:lumMod val="20000"/>
              <a:lumOff val="80000"/>
            </a:schemeClr>
          </a:solidFill>
        </p:spPr>
        <p:txBody>
          <a:bodyPr wrap="square">
            <a:spAutoFit/>
          </a:bodyPr>
          <a:lstStyle/>
          <a:p>
            <a:pPr algn="just">
              <a:lnSpc>
                <a:spcPct val="120000"/>
              </a:lnSpc>
            </a:pPr>
            <a:r>
              <a:rPr lang="en-US" altLang="zh-CN" sz="2000" kern="100" dirty="0" smtClean="0">
                <a:latin typeface="+mn-ea"/>
                <a:cs typeface="Times New Roman" panose="02020603050405020304" pitchFamily="18" charset="0"/>
              </a:rPr>
              <a:t>4.</a:t>
            </a:r>
            <a:r>
              <a:rPr lang="zh-CN" altLang="en-US" sz="2000" kern="100" dirty="0" smtClean="0">
                <a:latin typeface="+mn-ea"/>
                <a:cs typeface="Times New Roman" panose="02020603050405020304" pitchFamily="18" charset="0"/>
              </a:rPr>
              <a:t>在艺术</a:t>
            </a:r>
            <a:r>
              <a:rPr lang="zh-CN" altLang="en-US" sz="2000" kern="100" dirty="0">
                <a:latin typeface="+mn-ea"/>
                <a:cs typeface="Times New Roman" panose="02020603050405020304" pitchFamily="18" charset="0"/>
              </a:rPr>
              <a:t>鉴赏中</a:t>
            </a:r>
            <a:r>
              <a:rPr lang="zh-CN" altLang="en-US" sz="2000" kern="100" dirty="0">
                <a:solidFill>
                  <a:schemeClr val="accent2"/>
                </a:solidFill>
                <a:latin typeface="+mn-ea"/>
                <a:cs typeface="Times New Roman" panose="02020603050405020304" pitchFamily="18" charset="0"/>
              </a:rPr>
              <a:t>分辨</a:t>
            </a:r>
            <a:r>
              <a:rPr lang="zh-CN" altLang="en-US" sz="2000" kern="100" dirty="0" smtClean="0">
                <a:solidFill>
                  <a:schemeClr val="accent2"/>
                </a:solidFill>
                <a:latin typeface="+mn-ea"/>
                <a:cs typeface="Times New Roman" panose="02020603050405020304" pitchFamily="18" charset="0"/>
              </a:rPr>
              <a:t>建筑风格</a:t>
            </a:r>
            <a:r>
              <a:rPr lang="zh-CN" altLang="en-US" sz="2000" kern="100" dirty="0" smtClean="0">
                <a:latin typeface="+mn-ea"/>
                <a:cs typeface="Times New Roman" panose="02020603050405020304" pitchFamily="18" charset="0"/>
              </a:rPr>
              <a:t>、在网购中分类挑选服装样式</a:t>
            </a:r>
            <a:endParaRPr lang="zh-CN" altLang="en-US" sz="2000" dirty="0">
              <a:latin typeface="+mn-ea"/>
            </a:endParaRPr>
          </a:p>
        </p:txBody>
      </p:sp>
      <p:sp>
        <p:nvSpPr>
          <p:cNvPr id="41" name="矩形 40"/>
          <p:cNvSpPr/>
          <p:nvPr/>
        </p:nvSpPr>
        <p:spPr>
          <a:xfrm>
            <a:off x="1687469" y="4455137"/>
            <a:ext cx="6805367" cy="830997"/>
          </a:xfrm>
          <a:prstGeom prst="rect">
            <a:avLst/>
          </a:prstGeom>
          <a:solidFill>
            <a:schemeClr val="accent1">
              <a:lumMod val="20000"/>
              <a:lumOff val="80000"/>
            </a:schemeClr>
          </a:solidFill>
        </p:spPr>
        <p:txBody>
          <a:bodyPr wrap="square">
            <a:spAutoFit/>
          </a:bodyPr>
          <a:lstStyle/>
          <a:p>
            <a:pPr algn="just">
              <a:lnSpc>
                <a:spcPct val="120000"/>
              </a:lnSpc>
            </a:pPr>
            <a:r>
              <a:rPr lang="en-US" altLang="zh-CN" sz="2000" kern="100" dirty="0" smtClean="0">
                <a:latin typeface="+mn-ea"/>
                <a:cs typeface="Times New Roman" panose="02020603050405020304" pitchFamily="18" charset="0"/>
              </a:rPr>
              <a:t>3.</a:t>
            </a:r>
            <a:r>
              <a:rPr lang="zh-CN" altLang="en-US" sz="2000" kern="100" dirty="0" smtClean="0">
                <a:latin typeface="+mn-ea"/>
                <a:cs typeface="Times New Roman" panose="02020603050405020304" pitchFamily="18" charset="0"/>
              </a:rPr>
              <a:t>在</a:t>
            </a:r>
            <a:r>
              <a:rPr lang="zh-CN" altLang="en-US" sz="2000" kern="100" dirty="0">
                <a:latin typeface="+mn-ea"/>
                <a:cs typeface="Times New Roman" panose="02020603050405020304" pitchFamily="18" charset="0"/>
              </a:rPr>
              <a:t>医学图像处理领域中，</a:t>
            </a:r>
            <a:r>
              <a:rPr lang="zh-CN" altLang="en-US" sz="2000" kern="100" dirty="0">
                <a:solidFill>
                  <a:schemeClr val="accent2"/>
                </a:solidFill>
                <a:latin typeface="+mn-ea"/>
                <a:cs typeface="Times New Roman" panose="02020603050405020304" pitchFamily="18" charset="0"/>
              </a:rPr>
              <a:t>识别具有不同疾病状况的人体器官的影像</a:t>
            </a:r>
            <a:endParaRPr lang="zh-CN" altLang="en-US" sz="2000" dirty="0">
              <a:solidFill>
                <a:schemeClr val="accent2"/>
              </a:solidFill>
              <a:latin typeface="+mn-ea"/>
            </a:endParaRPr>
          </a:p>
        </p:txBody>
      </p:sp>
    </p:spTree>
    <p:extLst>
      <p:ext uri="{BB962C8B-B14F-4D97-AF65-F5344CB8AC3E}">
        <p14:creationId xmlns:p14="http://schemas.microsoft.com/office/powerpoint/2010/main" val="357463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578208" y="1926631"/>
            <a:ext cx="899102" cy="899102"/>
            <a:chOff x="4887549" y="1124584"/>
            <a:chExt cx="2416902" cy="2416902"/>
          </a:xfrm>
        </p:grpSpPr>
        <p:sp>
          <p:nvSpPr>
            <p:cNvPr id="47" name="文本框 46"/>
            <p:cNvSpPr txBox="1"/>
            <p:nvPr/>
          </p:nvSpPr>
          <p:spPr>
            <a:xfrm>
              <a:off x="4887549" y="1178873"/>
              <a:ext cx="2416902" cy="2233827"/>
            </a:xfrm>
            <a:prstGeom prst="rect">
              <a:avLst/>
            </a:prstGeom>
            <a:noFill/>
            <a:ln>
              <a:noFill/>
            </a:ln>
          </p:spPr>
          <p:txBody>
            <a:bodyPr wrap="square"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rPr>
                <a:t>2</a:t>
              </a:r>
              <a:endParaRPr lang="en-US" altLang="zh-CN" sz="48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18"/>
          <p:cNvSpPr txBox="1"/>
          <p:nvPr/>
        </p:nvSpPr>
        <p:spPr>
          <a:xfrm>
            <a:off x="4697991" y="3819534"/>
            <a:ext cx="3079805" cy="1323439"/>
          </a:xfrm>
          <a:prstGeom prst="rect">
            <a:avLst/>
          </a:prstGeom>
          <a:noFill/>
        </p:spPr>
        <p:txBody>
          <a:bodyPr wrap="square" rtlCol="0">
            <a:spAutoFit/>
          </a:bodyPr>
          <a:lstStyle/>
          <a:p>
            <a:pPr algn="ctr"/>
            <a:r>
              <a:rPr lang="zh-CN" altLang="en-US" sz="4000" b="1" dirty="0" smtClean="0">
                <a:solidFill>
                  <a:schemeClr val="accent1"/>
                </a:solidFill>
                <a:latin typeface="微软雅黑" panose="020B0503020204020204" pitchFamily="34" charset="-122"/>
              </a:rPr>
              <a:t>传统的分类      算法</a:t>
            </a:r>
            <a:endParaRPr lang="zh-CN" altLang="en-US" sz="4000" b="1" dirty="0">
              <a:solidFill>
                <a:schemeClr val="accent1"/>
              </a:solidFill>
              <a:latin typeface="微软雅黑" panose="020B0503020204020204" pitchFamily="34" charset="-122"/>
            </a:endParaRPr>
          </a:p>
        </p:txBody>
      </p:sp>
      <p:sp>
        <p:nvSpPr>
          <p:cNvPr id="10" name="文本占位符 2"/>
          <p:cNvSpPr txBox="1">
            <a:spLocks/>
          </p:cNvSpPr>
          <p:nvPr/>
        </p:nvSpPr>
        <p:spPr>
          <a:xfrm>
            <a:off x="5081940" y="3317068"/>
            <a:ext cx="1891640" cy="496824"/>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smtClean="0">
                <a:ln>
                  <a:noFill/>
                </a:ln>
                <a:solidFill>
                  <a:schemeClr val="accent1"/>
                </a:solidFill>
                <a:effectLst/>
                <a:uLnTx/>
                <a:uFillTx/>
                <a:latin typeface="+mn-ea"/>
                <a:ea typeface="+mn-ea"/>
                <a:cs typeface="+mn-cs"/>
              </a:rPr>
              <a:t>PART  ONE</a:t>
            </a:r>
            <a:endParaRPr kumimoji="0" lang="zh-CN" altLang="en-US" sz="2400" b="0" i="0" u="none" strike="noStrike" kern="1200" cap="none" spc="0" normalizeH="0" baseline="0" noProof="0" dirty="0">
              <a:ln>
                <a:noFill/>
              </a:ln>
              <a:solidFill>
                <a:schemeClr val="accent1"/>
              </a:solidFill>
              <a:effectLst/>
              <a:uLnTx/>
              <a:uFillTx/>
              <a:latin typeface="+mn-ea"/>
              <a:ea typeface="+mn-ea"/>
              <a:cs typeface="+mn-cs"/>
            </a:endParaRPr>
          </a:p>
        </p:txBody>
      </p:sp>
    </p:spTree>
    <p:extLst>
      <p:ext uri="{BB962C8B-B14F-4D97-AF65-F5344CB8AC3E}">
        <p14:creationId xmlns:p14="http://schemas.microsoft.com/office/powerpoint/2010/main" val="156898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11314706" cy="584775"/>
          </a:xfrm>
          <a:prstGeom prst="rect">
            <a:avLst/>
          </a:prstGeom>
          <a:noFill/>
        </p:spPr>
        <p:txBody>
          <a:bodyPr wrap="square" rtlCol="0">
            <a:spAutoFit/>
          </a:bodyPr>
          <a:lstStyle/>
          <a:p>
            <a:r>
              <a:rPr lang="en-US" altLang="zh-CN" sz="3200" b="1" dirty="0" smtClean="0">
                <a:latin typeface="微软雅黑" panose="020B0503020204020204" pitchFamily="34" charset="-122"/>
              </a:rPr>
              <a:t>NN</a:t>
            </a:r>
            <a:r>
              <a:rPr lang="zh-CN" altLang="en-US" sz="3200" b="1" dirty="0" smtClean="0">
                <a:latin typeface="微软雅黑" panose="020B0503020204020204" pitchFamily="34" charset="-122"/>
              </a:rPr>
              <a:t>算法与</a:t>
            </a:r>
            <a:r>
              <a:rPr lang="en-US" altLang="zh-CN" sz="3200" b="1" dirty="0" smtClean="0">
                <a:latin typeface="微软雅黑" panose="020B0503020204020204" pitchFamily="34" charset="-122"/>
              </a:rPr>
              <a:t>NC</a:t>
            </a:r>
            <a:r>
              <a:rPr lang="zh-CN" altLang="en-US" sz="3200" b="1" dirty="0">
                <a:latin typeface="微软雅黑" panose="020B0503020204020204" pitchFamily="34" charset="-122"/>
              </a:rPr>
              <a:t>算法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128" name="矩形 127"/>
          <p:cNvSpPr/>
          <p:nvPr/>
        </p:nvSpPr>
        <p:spPr>
          <a:xfrm>
            <a:off x="695323" y="982544"/>
            <a:ext cx="10801350" cy="584775"/>
          </a:xfrm>
          <a:prstGeom prst="rect">
            <a:avLst/>
          </a:prstGeom>
          <a:solidFill>
            <a:schemeClr val="accent1"/>
          </a:solidFill>
        </p:spPr>
        <p:txBody>
          <a:bodyPr wrap="square">
            <a:spAutoFit/>
          </a:bodyPr>
          <a:lstStyle/>
          <a:p>
            <a:r>
              <a:rPr lang="en-US" altLang="zh-CN" sz="3200" b="1" dirty="0" smtClean="0">
                <a:solidFill>
                  <a:schemeClr val="bg1"/>
                </a:solidFill>
              </a:rPr>
              <a:t>NN(</a:t>
            </a:r>
            <a:r>
              <a:rPr lang="en-US" altLang="zh-CN" sz="3200" dirty="0" smtClean="0">
                <a:solidFill>
                  <a:schemeClr val="bg1"/>
                </a:solidFill>
              </a:rPr>
              <a:t>Nearest </a:t>
            </a:r>
            <a:r>
              <a:rPr lang="en-US" altLang="zh-CN" sz="3200" dirty="0">
                <a:solidFill>
                  <a:schemeClr val="bg1"/>
                </a:solidFill>
              </a:rPr>
              <a:t>neighbor classifier </a:t>
            </a:r>
            <a:r>
              <a:rPr lang="en-US" altLang="zh-CN" sz="3200" b="1" dirty="0" smtClean="0">
                <a:solidFill>
                  <a:schemeClr val="bg1"/>
                </a:solidFill>
              </a:rPr>
              <a:t>)</a:t>
            </a:r>
            <a:endParaRPr lang="en-US" altLang="zh-CN" sz="3200" b="1" baseline="30000" dirty="0" smtClean="0">
              <a:solidFill>
                <a:schemeClr val="bg1"/>
              </a:solidFill>
            </a:endParaRPr>
          </a:p>
        </p:txBody>
      </p:sp>
      <p:sp>
        <p:nvSpPr>
          <p:cNvPr id="129" name="矩形 128"/>
          <p:cNvSpPr/>
          <p:nvPr/>
        </p:nvSpPr>
        <p:spPr>
          <a:xfrm>
            <a:off x="695323" y="2831355"/>
            <a:ext cx="10801350" cy="584775"/>
          </a:xfrm>
          <a:prstGeom prst="rect">
            <a:avLst/>
          </a:prstGeom>
          <a:solidFill>
            <a:schemeClr val="accent1"/>
          </a:solidFill>
        </p:spPr>
        <p:txBody>
          <a:bodyPr wrap="square">
            <a:spAutoFit/>
          </a:bodyPr>
          <a:lstStyle/>
          <a:p>
            <a:r>
              <a:rPr lang="en-US" altLang="zh-CN" sz="3200" b="1" dirty="0" smtClean="0">
                <a:solidFill>
                  <a:schemeClr val="bg1"/>
                </a:solidFill>
              </a:rPr>
              <a:t>NC(</a:t>
            </a:r>
            <a:r>
              <a:rPr lang="en-US" altLang="zh-CN" sz="3200" dirty="0" smtClean="0">
                <a:solidFill>
                  <a:schemeClr val="bg1"/>
                </a:solidFill>
              </a:rPr>
              <a:t>Nearest centroid classifier </a:t>
            </a:r>
            <a:r>
              <a:rPr lang="en-US" altLang="zh-CN" sz="3200" b="1" dirty="0" smtClean="0">
                <a:solidFill>
                  <a:schemeClr val="bg1"/>
                </a:solidFill>
              </a:rPr>
              <a:t>)</a:t>
            </a:r>
            <a:endParaRPr lang="en-US" altLang="zh-CN" sz="3200" b="1" baseline="30000" dirty="0" smtClean="0">
              <a:solidFill>
                <a:schemeClr val="bg1"/>
              </a:solidFill>
            </a:endParaRPr>
          </a:p>
        </p:txBody>
      </p:sp>
      <p:sp>
        <p:nvSpPr>
          <p:cNvPr id="16" name="矩形 15"/>
          <p:cNvSpPr/>
          <p:nvPr/>
        </p:nvSpPr>
        <p:spPr>
          <a:xfrm>
            <a:off x="695323" y="4827956"/>
            <a:ext cx="10801350" cy="954107"/>
          </a:xfrm>
          <a:prstGeom prst="rect">
            <a:avLst/>
          </a:prstGeom>
          <a:solidFill>
            <a:schemeClr val="accent1"/>
          </a:solidFill>
        </p:spPr>
        <p:txBody>
          <a:bodyPr wrap="square">
            <a:spAutoFit/>
          </a:bodyPr>
          <a:lstStyle/>
          <a:p>
            <a:pPr algn="just"/>
            <a:r>
              <a:rPr lang="zh-CN" altLang="en-US" sz="2800" dirty="0">
                <a:solidFill>
                  <a:schemeClr val="bg1"/>
                </a:solidFill>
              </a:rPr>
              <a:t>缺点</a:t>
            </a:r>
            <a:r>
              <a:rPr lang="zh-CN" altLang="en-US" sz="2800" dirty="0" smtClean="0">
                <a:solidFill>
                  <a:schemeClr val="bg1"/>
                </a:solidFill>
              </a:rPr>
              <a:t>：</a:t>
            </a:r>
            <a:r>
              <a:rPr lang="en-US" altLang="zh-CN" sz="2800" dirty="0" smtClean="0">
                <a:solidFill>
                  <a:schemeClr val="bg1"/>
                </a:solidFill>
              </a:rPr>
              <a:t>NN</a:t>
            </a:r>
            <a:r>
              <a:rPr lang="zh-CN" altLang="en-US" sz="2800" dirty="0" smtClean="0">
                <a:solidFill>
                  <a:schemeClr val="bg1"/>
                </a:solidFill>
              </a:rPr>
              <a:t>对噪声比较敏感</a:t>
            </a:r>
            <a:endParaRPr lang="en-US" altLang="zh-CN" sz="2800" dirty="0" smtClean="0">
              <a:solidFill>
                <a:schemeClr val="bg1"/>
              </a:solidFill>
            </a:endParaRPr>
          </a:p>
          <a:p>
            <a:pPr algn="just"/>
            <a:r>
              <a:rPr lang="zh-CN" altLang="en-US" sz="2800" dirty="0" smtClean="0">
                <a:solidFill>
                  <a:schemeClr val="bg1"/>
                </a:solidFill>
              </a:rPr>
              <a:t>        </a:t>
            </a:r>
            <a:r>
              <a:rPr lang="en-US" altLang="zh-CN" sz="2800" dirty="0" smtClean="0">
                <a:solidFill>
                  <a:schemeClr val="bg1"/>
                </a:solidFill>
              </a:rPr>
              <a:t>NC</a:t>
            </a:r>
            <a:r>
              <a:rPr lang="zh-CN" altLang="en-US" sz="2800" dirty="0" smtClean="0">
                <a:solidFill>
                  <a:schemeClr val="bg1"/>
                </a:solidFill>
              </a:rPr>
              <a:t>当</a:t>
            </a:r>
            <a:r>
              <a:rPr lang="zh-CN" altLang="en-US" sz="2800" dirty="0">
                <a:solidFill>
                  <a:schemeClr val="bg1"/>
                </a:solidFill>
              </a:rPr>
              <a:t>某类的训练样本比较少时，该分类方法作用不大</a:t>
            </a:r>
            <a:endParaRPr lang="en-US" altLang="zh-CN" sz="2800" b="1" dirty="0">
              <a:solidFill>
                <a:schemeClr val="bg1"/>
              </a:solidFill>
              <a:latin typeface="+mn-ea"/>
            </a:endParaRPr>
          </a:p>
        </p:txBody>
      </p:sp>
      <p:pic>
        <p:nvPicPr>
          <p:cNvPr id="3" name="图片 2"/>
          <p:cNvPicPr>
            <a:picLocks noChangeAspect="1"/>
          </p:cNvPicPr>
          <p:nvPr/>
        </p:nvPicPr>
        <p:blipFill>
          <a:blip r:embed="rId3"/>
          <a:stretch>
            <a:fillRect/>
          </a:stretch>
        </p:blipFill>
        <p:spPr>
          <a:xfrm>
            <a:off x="3136349" y="3800240"/>
            <a:ext cx="4438651" cy="805646"/>
          </a:xfrm>
          <a:prstGeom prst="rect">
            <a:avLst/>
          </a:prstGeom>
        </p:spPr>
      </p:pic>
      <p:pic>
        <p:nvPicPr>
          <p:cNvPr id="13" name="图片 12"/>
          <p:cNvPicPr>
            <a:picLocks noChangeAspect="1"/>
          </p:cNvPicPr>
          <p:nvPr/>
        </p:nvPicPr>
        <p:blipFill>
          <a:blip r:embed="rId4"/>
          <a:stretch>
            <a:fillRect/>
          </a:stretch>
        </p:blipFill>
        <p:spPr>
          <a:xfrm>
            <a:off x="2249638" y="1745663"/>
            <a:ext cx="6212072" cy="863622"/>
          </a:xfrm>
          <a:prstGeom prst="rect">
            <a:avLst/>
          </a:prstGeom>
        </p:spPr>
      </p:pic>
    </p:spTree>
    <p:extLst>
      <p:ext uri="{BB962C8B-B14F-4D97-AF65-F5344CB8AC3E}">
        <p14:creationId xmlns:p14="http://schemas.microsoft.com/office/powerpoint/2010/main" val="2939845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11314706" cy="584775"/>
          </a:xfrm>
          <a:prstGeom prst="rect">
            <a:avLst/>
          </a:prstGeom>
          <a:noFill/>
        </p:spPr>
        <p:txBody>
          <a:bodyPr wrap="square" rtlCol="0">
            <a:spAutoFit/>
          </a:bodyPr>
          <a:lstStyle/>
          <a:p>
            <a:r>
              <a:rPr lang="en-US" altLang="zh-CN" sz="3200" b="1" dirty="0" smtClean="0">
                <a:latin typeface="微软雅黑" panose="020B0503020204020204" pitchFamily="34" charset="-122"/>
              </a:rPr>
              <a:t>NFL</a:t>
            </a:r>
            <a:r>
              <a:rPr lang="zh-CN" altLang="en-US" sz="3200" b="1" dirty="0" smtClean="0">
                <a:latin typeface="微软雅黑" panose="020B0503020204020204" pitchFamily="34" charset="-122"/>
              </a:rPr>
              <a:t>算法与</a:t>
            </a:r>
            <a:r>
              <a:rPr lang="en-US" altLang="zh-CN" sz="3200" b="1" dirty="0" smtClean="0">
                <a:latin typeface="微软雅黑" panose="020B0503020204020204" pitchFamily="34" charset="-122"/>
              </a:rPr>
              <a:t>NFP</a:t>
            </a:r>
            <a:r>
              <a:rPr lang="zh-CN" altLang="en-US" sz="3200" b="1" dirty="0" smtClean="0">
                <a:latin typeface="微软雅黑" panose="020B0503020204020204" pitchFamily="34" charset="-122"/>
              </a:rPr>
              <a:t>算法</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128" name="矩形 127"/>
          <p:cNvSpPr/>
          <p:nvPr/>
        </p:nvSpPr>
        <p:spPr>
          <a:xfrm>
            <a:off x="695323" y="1026270"/>
            <a:ext cx="7534277" cy="584775"/>
          </a:xfrm>
          <a:prstGeom prst="rect">
            <a:avLst/>
          </a:prstGeom>
          <a:solidFill>
            <a:schemeClr val="accent1"/>
          </a:solidFill>
        </p:spPr>
        <p:txBody>
          <a:bodyPr wrap="square">
            <a:spAutoFit/>
          </a:bodyPr>
          <a:lstStyle/>
          <a:p>
            <a:r>
              <a:rPr lang="en-US" altLang="zh-CN" sz="3200" b="1" dirty="0" smtClean="0">
                <a:solidFill>
                  <a:schemeClr val="bg1"/>
                </a:solidFill>
              </a:rPr>
              <a:t>NFL(</a:t>
            </a:r>
            <a:r>
              <a:rPr lang="en-US" altLang="zh-CN" sz="3200" dirty="0">
                <a:solidFill>
                  <a:schemeClr val="bg1"/>
                </a:solidFill>
              </a:rPr>
              <a:t>Nearest feature line classifier </a:t>
            </a:r>
            <a:r>
              <a:rPr lang="en-US" altLang="zh-CN" sz="3200" b="1" dirty="0" smtClean="0">
                <a:solidFill>
                  <a:schemeClr val="bg1"/>
                </a:solidFill>
              </a:rPr>
              <a:t>)</a:t>
            </a:r>
            <a:endParaRPr lang="en-US" altLang="zh-CN" sz="3200" b="1" baseline="30000" dirty="0" smtClean="0">
              <a:solidFill>
                <a:schemeClr val="bg1"/>
              </a:solidFill>
            </a:endParaRPr>
          </a:p>
        </p:txBody>
      </p:sp>
      <p:sp>
        <p:nvSpPr>
          <p:cNvPr id="129" name="矩形 128"/>
          <p:cNvSpPr/>
          <p:nvPr/>
        </p:nvSpPr>
        <p:spPr>
          <a:xfrm>
            <a:off x="735018" y="2915748"/>
            <a:ext cx="8458409" cy="584775"/>
          </a:xfrm>
          <a:prstGeom prst="rect">
            <a:avLst/>
          </a:prstGeom>
          <a:solidFill>
            <a:schemeClr val="accent1"/>
          </a:solidFill>
        </p:spPr>
        <p:txBody>
          <a:bodyPr wrap="square">
            <a:spAutoFit/>
          </a:bodyPr>
          <a:lstStyle/>
          <a:p>
            <a:r>
              <a:rPr lang="en-US" altLang="zh-CN" sz="3200" b="1" dirty="0" smtClean="0">
                <a:solidFill>
                  <a:schemeClr val="bg1"/>
                </a:solidFill>
              </a:rPr>
              <a:t>NFP(</a:t>
            </a:r>
            <a:r>
              <a:rPr lang="en-US" altLang="zh-CN" sz="3200" dirty="0">
                <a:solidFill>
                  <a:schemeClr val="bg1"/>
                </a:solidFill>
              </a:rPr>
              <a:t>Nearest feature plane </a:t>
            </a:r>
            <a:r>
              <a:rPr lang="en-US" altLang="zh-CN" sz="3200" dirty="0" smtClean="0">
                <a:solidFill>
                  <a:schemeClr val="bg1"/>
                </a:solidFill>
              </a:rPr>
              <a:t>classifier </a:t>
            </a:r>
            <a:r>
              <a:rPr lang="en-US" altLang="zh-CN" sz="3200" b="1" dirty="0" smtClean="0">
                <a:solidFill>
                  <a:schemeClr val="bg1"/>
                </a:solidFill>
              </a:rPr>
              <a:t>)</a:t>
            </a:r>
            <a:endParaRPr lang="en-US" altLang="zh-CN" sz="3200" b="1" baseline="30000" dirty="0" smtClean="0">
              <a:solidFill>
                <a:schemeClr val="bg1"/>
              </a:solidFill>
            </a:endParaRPr>
          </a:p>
        </p:txBody>
      </p:sp>
      <p:sp>
        <p:nvSpPr>
          <p:cNvPr id="16" name="矩形 15"/>
          <p:cNvSpPr/>
          <p:nvPr/>
        </p:nvSpPr>
        <p:spPr>
          <a:xfrm>
            <a:off x="374047" y="5100889"/>
            <a:ext cx="10801350" cy="954107"/>
          </a:xfrm>
          <a:prstGeom prst="rect">
            <a:avLst/>
          </a:prstGeom>
          <a:solidFill>
            <a:schemeClr val="accent1"/>
          </a:solidFill>
        </p:spPr>
        <p:txBody>
          <a:bodyPr wrap="square">
            <a:spAutoFit/>
          </a:bodyPr>
          <a:lstStyle/>
          <a:p>
            <a:r>
              <a:rPr lang="zh-CN" altLang="en-US" sz="2800" dirty="0">
                <a:solidFill>
                  <a:schemeClr val="bg1"/>
                </a:solidFill>
              </a:rPr>
              <a:t>缺点</a:t>
            </a:r>
            <a:r>
              <a:rPr lang="zh-CN" altLang="en-US" sz="2800" dirty="0" smtClean="0">
                <a:solidFill>
                  <a:schemeClr val="bg1"/>
                </a:solidFill>
              </a:rPr>
              <a:t>：</a:t>
            </a:r>
            <a:r>
              <a:rPr lang="zh-CN" altLang="en-US" sz="2800" dirty="0" smtClean="0"/>
              <a:t> </a:t>
            </a:r>
            <a:r>
              <a:rPr lang="en-US" altLang="zh-CN" sz="2800" dirty="0" smtClean="0">
                <a:solidFill>
                  <a:schemeClr val="bg1"/>
                </a:solidFill>
              </a:rPr>
              <a:t>(</a:t>
            </a:r>
            <a:r>
              <a:rPr lang="en-US" altLang="zh-CN" sz="2800" dirty="0">
                <a:solidFill>
                  <a:schemeClr val="bg1"/>
                </a:solidFill>
              </a:rPr>
              <a:t>1)</a:t>
            </a:r>
            <a:r>
              <a:rPr lang="zh-CN" altLang="en-US" sz="2800" dirty="0">
                <a:solidFill>
                  <a:schemeClr val="bg1"/>
                </a:solidFill>
              </a:rPr>
              <a:t>对噪声比较敏感</a:t>
            </a:r>
            <a:r>
              <a:rPr lang="zh-CN" altLang="en-US" sz="2800" dirty="0" smtClean="0">
                <a:solidFill>
                  <a:schemeClr val="bg1"/>
                </a:solidFill>
              </a:rPr>
              <a:t>。</a:t>
            </a:r>
            <a:r>
              <a:rPr lang="en-US" altLang="zh-CN" sz="2800" dirty="0" smtClean="0">
                <a:solidFill>
                  <a:schemeClr val="bg1"/>
                </a:solidFill>
              </a:rPr>
              <a:t>(</a:t>
            </a:r>
            <a:r>
              <a:rPr lang="en-US" altLang="zh-CN" sz="2800" dirty="0">
                <a:solidFill>
                  <a:schemeClr val="bg1"/>
                </a:solidFill>
              </a:rPr>
              <a:t>2)</a:t>
            </a:r>
            <a:r>
              <a:rPr lang="zh-CN" altLang="en-US" sz="2800" dirty="0">
                <a:solidFill>
                  <a:schemeClr val="bg1"/>
                </a:solidFill>
              </a:rPr>
              <a:t>当每一类均有大量的训练样本时，该分类方法显得比较 </a:t>
            </a:r>
            <a:r>
              <a:rPr lang="zh-CN" altLang="en-US" sz="2800" dirty="0" smtClean="0">
                <a:solidFill>
                  <a:schemeClr val="bg1"/>
                </a:solidFill>
              </a:rPr>
              <a:t>费时</a:t>
            </a:r>
            <a:r>
              <a:rPr lang="zh-CN" altLang="en-US" sz="2800" dirty="0">
                <a:solidFill>
                  <a:schemeClr val="bg1"/>
                </a:solidFill>
              </a:rPr>
              <a:t>，且成本高</a:t>
            </a:r>
            <a:r>
              <a:rPr lang="zh-CN" altLang="en-US" sz="2800" dirty="0" smtClean="0"/>
              <a:t>。</a:t>
            </a:r>
            <a:endParaRPr lang="en-US" altLang="zh-CN" sz="2800" dirty="0"/>
          </a:p>
        </p:txBody>
      </p:sp>
      <p:pic>
        <p:nvPicPr>
          <p:cNvPr id="2" name="图片 1"/>
          <p:cNvPicPr>
            <a:picLocks noChangeAspect="1"/>
          </p:cNvPicPr>
          <p:nvPr/>
        </p:nvPicPr>
        <p:blipFill>
          <a:blip r:embed="rId3"/>
          <a:stretch>
            <a:fillRect/>
          </a:stretch>
        </p:blipFill>
        <p:spPr>
          <a:xfrm>
            <a:off x="8229600" y="15541"/>
            <a:ext cx="3301922" cy="2505237"/>
          </a:xfrm>
          <a:prstGeom prst="rect">
            <a:avLst/>
          </a:prstGeom>
        </p:spPr>
      </p:pic>
      <p:pic>
        <p:nvPicPr>
          <p:cNvPr id="5" name="图片 4"/>
          <p:cNvPicPr>
            <a:picLocks noChangeAspect="1"/>
          </p:cNvPicPr>
          <p:nvPr/>
        </p:nvPicPr>
        <p:blipFill>
          <a:blip r:embed="rId4"/>
          <a:stretch>
            <a:fillRect/>
          </a:stretch>
        </p:blipFill>
        <p:spPr>
          <a:xfrm>
            <a:off x="622032" y="1810848"/>
            <a:ext cx="7105650" cy="1104900"/>
          </a:xfrm>
          <a:prstGeom prst="rect">
            <a:avLst/>
          </a:prstGeom>
        </p:spPr>
      </p:pic>
      <p:pic>
        <p:nvPicPr>
          <p:cNvPr id="6" name="图片 5"/>
          <p:cNvPicPr>
            <a:picLocks noChangeAspect="1"/>
          </p:cNvPicPr>
          <p:nvPr/>
        </p:nvPicPr>
        <p:blipFill>
          <a:blip r:embed="rId5"/>
          <a:stretch>
            <a:fillRect/>
          </a:stretch>
        </p:blipFill>
        <p:spPr>
          <a:xfrm>
            <a:off x="8847437" y="2574420"/>
            <a:ext cx="3241621" cy="2295432"/>
          </a:xfrm>
          <a:prstGeom prst="rect">
            <a:avLst/>
          </a:prstGeom>
        </p:spPr>
      </p:pic>
      <p:pic>
        <p:nvPicPr>
          <p:cNvPr id="12" name="图片 11"/>
          <p:cNvPicPr>
            <a:picLocks noChangeAspect="1"/>
          </p:cNvPicPr>
          <p:nvPr/>
        </p:nvPicPr>
        <p:blipFill>
          <a:blip r:embed="rId6"/>
          <a:stretch>
            <a:fillRect/>
          </a:stretch>
        </p:blipFill>
        <p:spPr>
          <a:xfrm>
            <a:off x="735018" y="3895493"/>
            <a:ext cx="7267575" cy="1039080"/>
          </a:xfrm>
          <a:prstGeom prst="rect">
            <a:avLst/>
          </a:prstGeom>
        </p:spPr>
      </p:pic>
    </p:spTree>
    <p:extLst>
      <p:ext uri="{BB962C8B-B14F-4D97-AF65-F5344CB8AC3E}">
        <p14:creationId xmlns:p14="http://schemas.microsoft.com/office/powerpoint/2010/main" val="3025013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19425"/>
            <a:ext cx="11314706" cy="584775"/>
          </a:xfrm>
          <a:prstGeom prst="rect">
            <a:avLst/>
          </a:prstGeom>
          <a:noFill/>
        </p:spPr>
        <p:txBody>
          <a:bodyPr wrap="square" rtlCol="0">
            <a:spAutoFit/>
          </a:bodyPr>
          <a:lstStyle/>
          <a:p>
            <a:r>
              <a:rPr lang="en-US" altLang="zh-CN" sz="3200" b="1" dirty="0" smtClean="0">
                <a:latin typeface="微软雅黑" panose="020B0503020204020204" pitchFamily="34" charset="-122"/>
              </a:rPr>
              <a:t>NFS</a:t>
            </a:r>
            <a:r>
              <a:rPr lang="zh-CN" altLang="en-US" sz="3200" b="1" dirty="0" smtClean="0">
                <a:latin typeface="微软雅黑" panose="020B0503020204020204" pitchFamily="34" charset="-122"/>
              </a:rPr>
              <a:t>算法</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128" name="矩形 127"/>
          <p:cNvSpPr/>
          <p:nvPr/>
        </p:nvSpPr>
        <p:spPr>
          <a:xfrm>
            <a:off x="720037" y="1026270"/>
            <a:ext cx="9659639" cy="646331"/>
          </a:xfrm>
          <a:prstGeom prst="rect">
            <a:avLst/>
          </a:prstGeom>
          <a:solidFill>
            <a:schemeClr val="accent1"/>
          </a:solidFill>
        </p:spPr>
        <p:txBody>
          <a:bodyPr wrap="square">
            <a:spAutoFit/>
          </a:bodyPr>
          <a:lstStyle/>
          <a:p>
            <a:r>
              <a:rPr lang="en-US" altLang="zh-CN" sz="3600" b="1" dirty="0" smtClean="0">
                <a:solidFill>
                  <a:schemeClr val="bg1"/>
                </a:solidFill>
              </a:rPr>
              <a:t>NFS(</a:t>
            </a:r>
            <a:r>
              <a:rPr lang="en-US" altLang="zh-CN" sz="3600" dirty="0">
                <a:solidFill>
                  <a:schemeClr val="bg1"/>
                </a:solidFill>
              </a:rPr>
              <a:t>Nearest feature space classifier </a:t>
            </a:r>
            <a:r>
              <a:rPr lang="en-US" altLang="zh-CN" sz="3600" b="1" dirty="0" smtClean="0">
                <a:solidFill>
                  <a:schemeClr val="bg1"/>
                </a:solidFill>
              </a:rPr>
              <a:t>)</a:t>
            </a:r>
            <a:endParaRPr lang="en-US" altLang="zh-CN" sz="3600" b="1" baseline="30000" dirty="0" smtClean="0">
              <a:solidFill>
                <a:schemeClr val="bg1"/>
              </a:solidFill>
            </a:endParaRPr>
          </a:p>
        </p:txBody>
      </p:sp>
      <p:sp>
        <p:nvSpPr>
          <p:cNvPr id="16" name="矩形 15"/>
          <p:cNvSpPr/>
          <p:nvPr/>
        </p:nvSpPr>
        <p:spPr>
          <a:xfrm>
            <a:off x="497616" y="3881277"/>
            <a:ext cx="10801350" cy="2677656"/>
          </a:xfrm>
          <a:prstGeom prst="rect">
            <a:avLst/>
          </a:prstGeom>
          <a:solidFill>
            <a:schemeClr val="accent1"/>
          </a:solidFill>
        </p:spPr>
        <p:txBody>
          <a:bodyPr wrap="square">
            <a:spAutoFit/>
          </a:bodyPr>
          <a:lstStyle/>
          <a:p>
            <a:r>
              <a:rPr lang="zh-CN" altLang="en-US" sz="2800" dirty="0">
                <a:solidFill>
                  <a:schemeClr val="bg1"/>
                </a:solidFill>
              </a:rPr>
              <a:t>缺点：当各类训练集之间有很大关联的时候，该分类方法效果不是很好。</a:t>
            </a:r>
            <a:r>
              <a:rPr lang="en-US" altLang="zh-CN" sz="2800" dirty="0" smtClean="0">
                <a:solidFill>
                  <a:schemeClr val="bg1"/>
                </a:solidFill>
              </a:rPr>
              <a:t>[1]</a:t>
            </a:r>
            <a:endParaRPr lang="en-US" altLang="zh-CN" sz="2800" dirty="0">
              <a:solidFill>
                <a:schemeClr val="bg1"/>
              </a:solidFill>
            </a:endParaRPr>
          </a:p>
          <a:p>
            <a:r>
              <a:rPr lang="en-US" altLang="zh-CN" sz="2800" dirty="0" smtClean="0">
                <a:solidFill>
                  <a:schemeClr val="bg1"/>
                </a:solidFill>
              </a:rPr>
              <a:t>[1] </a:t>
            </a:r>
            <a:r>
              <a:rPr lang="en-US" altLang="zh-CN" sz="2800" dirty="0">
                <a:solidFill>
                  <a:schemeClr val="bg1"/>
                </a:solidFill>
              </a:rPr>
              <a:t>J. Wright, A. Yang, A. Ganesh, S. </a:t>
            </a:r>
            <a:r>
              <a:rPr lang="en-US" altLang="zh-CN" sz="2800" dirty="0" err="1">
                <a:solidFill>
                  <a:schemeClr val="bg1"/>
                </a:solidFill>
              </a:rPr>
              <a:t>Sastry</a:t>
            </a:r>
            <a:r>
              <a:rPr lang="en-US" altLang="zh-CN" sz="2800" dirty="0">
                <a:solidFill>
                  <a:schemeClr val="bg1"/>
                </a:solidFill>
              </a:rPr>
              <a:t>, and Y. Ma, “Robust face recognition via sparse representation,” IEEE Trans. Pattern Anal. Mach. </a:t>
            </a:r>
            <a:r>
              <a:rPr lang="en-US" altLang="zh-CN" sz="2800" dirty="0" err="1">
                <a:solidFill>
                  <a:schemeClr val="bg1"/>
                </a:solidFill>
              </a:rPr>
              <a:t>Intell</a:t>
            </a:r>
            <a:r>
              <a:rPr lang="en-US" altLang="zh-CN" sz="2800" dirty="0">
                <a:solidFill>
                  <a:schemeClr val="bg1"/>
                </a:solidFill>
              </a:rPr>
              <a:t>., vol. 31, no. 2, pp. 210–227, Feb. 2009. </a:t>
            </a:r>
            <a:endParaRPr lang="zh-CN" altLang="en-US" sz="2800" dirty="0">
              <a:solidFill>
                <a:schemeClr val="bg1"/>
              </a:solidFill>
            </a:endParaRPr>
          </a:p>
        </p:txBody>
      </p:sp>
      <p:pic>
        <p:nvPicPr>
          <p:cNvPr id="13" name="图片 12"/>
          <p:cNvPicPr>
            <a:picLocks noChangeAspect="1"/>
          </p:cNvPicPr>
          <p:nvPr/>
        </p:nvPicPr>
        <p:blipFill>
          <a:blip r:embed="rId3"/>
          <a:stretch>
            <a:fillRect/>
          </a:stretch>
        </p:blipFill>
        <p:spPr>
          <a:xfrm>
            <a:off x="1685277" y="2419221"/>
            <a:ext cx="5456927" cy="1065384"/>
          </a:xfrm>
          <a:prstGeom prst="rect">
            <a:avLst/>
          </a:prstGeom>
        </p:spPr>
      </p:pic>
    </p:spTree>
    <p:extLst>
      <p:ext uri="{BB962C8B-B14F-4D97-AF65-F5344CB8AC3E}">
        <p14:creationId xmlns:p14="http://schemas.microsoft.com/office/powerpoint/2010/main" val="2130030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a:solidFill>
            <a:schemeClr val="accent1"/>
          </a:solidFill>
          <a:round/>
          <a:headEnd/>
          <a:tailEnd/>
        </a:ln>
        <a:effectLst>
          <a:outerShdw blurRad="50800" dist="38100" dir="2700000" algn="tl" rotWithShape="0">
            <a:prstClr val="black">
              <a:alpha val="40000"/>
            </a:prstClr>
          </a:outerShdw>
        </a:effectLst>
        <a:scene3d>
          <a:camera prst="orthographicFront">
            <a:rot lat="10800000" lon="0" rev="0"/>
          </a:camera>
          <a:lightRig rig="threePt" dir="t"/>
        </a:scene3d>
      </a:spPr>
      <a:bodyPr wrap="none" lIns="90170" tIns="46990" rIns="90170" bIns="46990" rtlCol="0" anchor="ctr"/>
      <a:lstStyle>
        <a:defPPr algn="ct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23989</TotalTime>
  <Words>2098</Words>
  <Application>Microsoft Office PowerPoint</Application>
  <PresentationFormat>宽屏</PresentationFormat>
  <Paragraphs>288</Paragraphs>
  <Slides>25</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7" baseType="lpstr">
      <vt:lpstr>华文楷体</vt:lpstr>
      <vt:lpstr>隶书</vt:lpstr>
      <vt:lpstr>宋体</vt:lpstr>
      <vt:lpstr>微软雅黑</vt:lpstr>
      <vt:lpstr>Arial</vt:lpstr>
      <vt:lpstr>Calibri</vt:lpstr>
      <vt:lpstr>Cambria Math</vt:lpstr>
      <vt:lpstr>Consolas</vt:lpstr>
      <vt:lpstr>Times New Roman</vt:lpstr>
      <vt:lpstr>Verdana</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FuSichao</cp:lastModifiedBy>
  <cp:revision>911</cp:revision>
  <dcterms:created xsi:type="dcterms:W3CDTF">2015-10-24T01:57:14Z</dcterms:created>
  <dcterms:modified xsi:type="dcterms:W3CDTF">2019-01-17T08:35:30Z</dcterms:modified>
</cp:coreProperties>
</file>