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0" r:id="rId7"/>
    <p:sldId id="277" r:id="rId8"/>
    <p:sldId id="261" r:id="rId9"/>
    <p:sldId id="262" r:id="rId10"/>
    <p:sldId id="264" r:id="rId11"/>
    <p:sldId id="271" r:id="rId12"/>
    <p:sldId id="278" r:id="rId13"/>
    <p:sldId id="279" r:id="rId14"/>
    <p:sldId id="265" r:id="rId15"/>
    <p:sldId id="272" r:id="rId16"/>
    <p:sldId id="275" r:id="rId17"/>
    <p:sldId id="280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042" autoAdjust="0"/>
  </p:normalViewPr>
  <p:slideViewPr>
    <p:cSldViewPr snapToGrid="0">
      <p:cViewPr varScale="1">
        <p:scale>
          <a:sx n="66" d="100"/>
          <a:sy n="66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204832614555625E-2"/>
          <c:y val="0.110564697591125"/>
          <c:w val="0.93805147058823535"/>
          <c:h val="0.8021441538257906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85</c:v>
                </c:pt>
                <c:pt idx="1">
                  <c:v>85</c:v>
                </c:pt>
                <c:pt idx="2">
                  <c:v>85</c:v>
                </c:pt>
                <c:pt idx="3">
                  <c:v>85</c:v>
                </c:pt>
                <c:pt idx="4">
                  <c:v>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65-4320-A572-AFC3832B5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825744"/>
        <c:axId val="433825328"/>
      </c:scatterChart>
      <c:valAx>
        <c:axId val="433825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32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语文成绩</a:t>
                </a:r>
                <a:endParaRPr lang="zh-CN" altLang="en-US" sz="3200" dirty="0">
                  <a:solidFill>
                    <a:schemeClr val="accent5">
                      <a:lumMod val="5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0.42569544156245176"/>
              <c:y val="0.731154613818269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3825328"/>
        <c:crosses val="autoZero"/>
        <c:crossBetween val="midCat"/>
      </c:valAx>
      <c:valAx>
        <c:axId val="43382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数学成绩</a:t>
                </a:r>
                <a:endParaRPr lang="zh-CN" altLang="en-US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4.4117647058823532E-2"/>
              <c:y val="0.324586066374889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3825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08742-CFD7-4FF8-A5D0-CA989A548B7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7294E-3A1F-4FB0-8B6A-ADABE6678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2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7294E-3A1F-4FB0-8B6A-ADABE66781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89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7294E-3A1F-4FB0-8B6A-ADABE66781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54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方差反应一组数据与其平均值的偏离程度，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基于最大投影方差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主成分分析的目的就是寻找一组新的基，使主成分在新的基上更好的表现出来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7294E-3A1F-4FB0-8B6A-ADABE66781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87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7294E-3A1F-4FB0-8B6A-ADABE66781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15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目的找到</a:t>
            </a:r>
            <a:r>
              <a:rPr lang="en-US" altLang="zh-CN" dirty="0" smtClean="0"/>
              <a:t>Y=DP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7294E-3A1F-4FB0-8B6A-ADABE66781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1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随着贡献率的降低，与原始加噪地震记录差距也就越大。当提取主成分适中时，去噪效果最理想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 smtClean="0"/>
              <a:t>PCA</a:t>
            </a:r>
            <a:r>
              <a:rPr lang="zh-CN" altLang="en-US" dirty="0" smtClean="0"/>
              <a:t>假设我们的数据的噪声是高斯的，对于大的噪声或者严重的离群点，</a:t>
            </a:r>
            <a:r>
              <a:rPr lang="en-US" altLang="zh-CN" dirty="0" smtClean="0"/>
              <a:t>PCA</a:t>
            </a:r>
            <a:r>
              <a:rPr lang="zh-CN" altLang="en-US" dirty="0" smtClean="0"/>
              <a:t>会被它影响，导致无法正常工作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7294E-3A1F-4FB0-8B6A-ADABE66781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593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当噪声为轻微的高斯随机噪声时，</a:t>
            </a:r>
            <a:r>
              <a:rPr lang="en-US" altLang="zh-CN" dirty="0" smtClean="0"/>
              <a:t>PCA</a:t>
            </a:r>
            <a:r>
              <a:rPr lang="zh-CN" altLang="en-US" dirty="0" smtClean="0"/>
              <a:t>可以通过一次</a:t>
            </a:r>
            <a:r>
              <a:rPr lang="en-US" altLang="zh-CN" dirty="0" smtClean="0"/>
              <a:t>SVD</a:t>
            </a:r>
            <a:r>
              <a:rPr lang="zh-CN" altLang="en-US" dirty="0" smtClean="0"/>
              <a:t>准确地找到有效信号。但当</a:t>
            </a:r>
            <a:r>
              <a:rPr lang="en-US" altLang="zh-CN" dirty="0" smtClean="0"/>
              <a:t>A</a:t>
            </a:r>
            <a:r>
              <a:rPr lang="zh-CN" altLang="en-US" dirty="0" smtClean="0"/>
              <a:t>重破坏，</a:t>
            </a:r>
          </a:p>
          <a:p>
            <a:r>
              <a:rPr lang="zh-CN" altLang="en-US" dirty="0" smtClean="0"/>
              <a:t>即噪声很大时，有效信号的估计往往不准确，于是提出鲁棒性主成分分析来解决数据被严重破坏的情况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7294E-3A1F-4FB0-8B6A-ADABE66781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44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dirty="0" smtClean="0">
                    <a:latin typeface="+mn-ea"/>
                  </a:rPr>
                  <a:t>低秩矩阵和稀疏噪声矩阵之和</a:t>
                </a:r>
                <a:endParaRPr lang="en-US" altLang="zh-CN" sz="1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 smtClean="0"/>
                  <a:t>表示噪声所占的权重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由于</a:t>
                </a:r>
                <a:r>
                  <a:rPr lang="en-US" altLang="zh-CN" dirty="0" smtClean="0"/>
                  <a:t>rank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L0</a:t>
                </a:r>
                <a:r>
                  <a:rPr lang="zh-CN" altLang="en-US" dirty="0" smtClean="0"/>
                  <a:t>范数在优化上存在非凸和非光滑特性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𝜆</a:t>
                </a:r>
                <a:r>
                  <a:rPr lang="zh-CN" altLang="en-US" dirty="0" smtClean="0"/>
                  <a:t>表示噪声所占的权重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7294E-3A1F-4FB0-8B6A-ADABE66781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205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凸松弛法</a:t>
            </a:r>
            <a:endParaRPr lang="en-US" altLang="zh-CN" dirty="0" smtClean="0"/>
          </a:p>
          <a:p>
            <a:r>
              <a:rPr lang="zh-CN" altLang="en-US" dirty="0" smtClean="0"/>
              <a:t>这也是一个凸优化问题，比较难计算，可以考虑各种迭代法，尤其是梯度法进行求解，如何有效的来求解是关键的问题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7294E-3A1F-4FB0-8B6A-ADABE66781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47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l-GR" sz="12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dirty="0" smtClean="0"/>
                  <a:t>是很大的正数，以使此问题的解近似于原问题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迭代增广拉格朗日函数最小化，收敛到这个子问题的最优解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l-GR" sz="1200" b="0" i="0" smtClean="0">
                    <a:latin typeface="Cambria Math" panose="02040503050406030204" pitchFamily="18" charset="0"/>
                  </a:rPr>
                  <a:t>𝜏</a:t>
                </a:r>
                <a:r>
                  <a:rPr lang="zh-CN" altLang="en-US" dirty="0" smtClean="0"/>
                  <a:t>是很大</a:t>
                </a:r>
                <a:r>
                  <a:rPr lang="zh-CN" altLang="en-US" dirty="0" smtClean="0"/>
                  <a:t>的正数</a:t>
                </a:r>
                <a:r>
                  <a:rPr lang="zh-CN" altLang="en-US" dirty="0" smtClean="0"/>
                  <a:t>，以使此问题的解近似于原问题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7294E-3A1F-4FB0-8B6A-ADABE66781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6406" y="178528"/>
            <a:ext cx="8689976" cy="2980308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zh-CN" altLang="en-US" dirty="0" smtClean="0"/>
              <a:t>近期工作总结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600" dirty="0" smtClean="0"/>
              <a:t>基于</a:t>
            </a:r>
            <a:r>
              <a:rPr lang="en-US" altLang="zh-CN" sz="3600" dirty="0" smtClean="0"/>
              <a:t>RPCA</a:t>
            </a:r>
            <a:r>
              <a:rPr lang="zh-CN" altLang="en-US" sz="3600" dirty="0" smtClean="0"/>
              <a:t>地震记录去噪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55515" y="3938451"/>
            <a:ext cx="8689976" cy="581297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汇报人：王颖慧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22219" y="2307411"/>
            <a:ext cx="10363826" cy="3424107"/>
          </a:xfrm>
        </p:spPr>
        <p:txBody>
          <a:bodyPr/>
          <a:lstStyle/>
          <a:p>
            <a:pPr marL="0" indent="0" algn="ctr">
              <a:buNone/>
            </a:pP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295351"/>
            <a:ext cx="1219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PCA </a:t>
            </a:r>
            <a:r>
              <a:rPr lang="zh-CN" altLang="en-US" sz="3600" dirty="0"/>
              <a:t>应用于地震记录去噪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0711"/>
          <a:stretch/>
        </p:blipFill>
        <p:spPr>
          <a:xfrm>
            <a:off x="287205" y="941682"/>
            <a:ext cx="11617589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95351"/>
            <a:ext cx="1219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经典</a:t>
            </a:r>
            <a:r>
              <a:rPr lang="en-US" altLang="zh-CN" sz="3600" dirty="0" smtClean="0"/>
              <a:t>PCA </a:t>
            </a:r>
            <a:r>
              <a:rPr lang="zh-CN" altLang="en-US" sz="3600" dirty="0" smtClean="0"/>
              <a:t>的局限性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0833" t="6462" r="9215" b="6220"/>
          <a:stretch/>
        </p:blipFill>
        <p:spPr>
          <a:xfrm>
            <a:off x="0" y="811055"/>
            <a:ext cx="11886290" cy="5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828174" y="2136710"/>
            <a:ext cx="10363826" cy="3424107"/>
          </a:xfrm>
        </p:spPr>
        <p:txBody>
          <a:bodyPr/>
          <a:lstStyle/>
          <a:p>
            <a:r>
              <a:rPr lang="zh-CN" altLang="en-US" sz="3200" dirty="0" smtClean="0"/>
              <a:t>主成分分析（</a:t>
            </a:r>
            <a:r>
              <a:rPr lang="en-US" altLang="zh-CN" sz="3200" dirty="0"/>
              <a:t> PCA </a:t>
            </a:r>
            <a:r>
              <a:rPr lang="zh-CN" altLang="en-US" sz="3200" dirty="0" smtClean="0"/>
              <a:t>）的基本原理</a:t>
            </a:r>
            <a:endParaRPr lang="en-US" altLang="zh-CN" sz="3200" dirty="0" smtClean="0"/>
          </a:p>
          <a:p>
            <a:r>
              <a:rPr lang="en-US" altLang="zh-CN" sz="3200" dirty="0" smtClean="0"/>
              <a:t>PCA</a:t>
            </a:r>
            <a:r>
              <a:rPr lang="zh-CN" altLang="en-US" sz="3200" dirty="0" smtClean="0"/>
              <a:t>应用于地震记录去噪</a:t>
            </a:r>
            <a:endParaRPr lang="en-US" altLang="zh-CN" sz="3200" dirty="0" smtClean="0"/>
          </a:p>
          <a:p>
            <a:r>
              <a:rPr lang="zh-CN" altLang="en-US" sz="3200" dirty="0" smtClean="0"/>
              <a:t>鲁棒性主成分分析（</a:t>
            </a:r>
            <a:r>
              <a:rPr lang="en-US" altLang="zh-CN" sz="3200" dirty="0" smtClean="0"/>
              <a:t>RPCA</a:t>
            </a:r>
            <a:r>
              <a:rPr lang="zh-CN" altLang="en-US" sz="3200" dirty="0" smtClean="0"/>
              <a:t>）的基本原理</a:t>
            </a:r>
            <a:endParaRPr lang="en-US" altLang="zh-CN" sz="3200" dirty="0" smtClean="0"/>
          </a:p>
          <a:p>
            <a:r>
              <a:rPr lang="en-US" altLang="zh-CN" sz="3200" dirty="0" smtClean="0"/>
              <a:t>RPCA</a:t>
            </a:r>
            <a:r>
              <a:rPr lang="zh-CN" altLang="en-US" sz="3200" dirty="0" smtClean="0"/>
              <a:t>应用于地震记录去噪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627860"/>
            <a:ext cx="1219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CONTENT</a:t>
            </a:r>
            <a:endParaRPr lang="zh-CN" altLang="en-US" sz="3600" dirty="0"/>
          </a:p>
        </p:txBody>
      </p:sp>
      <p:sp>
        <p:nvSpPr>
          <p:cNvPr id="5" name="右箭头 4"/>
          <p:cNvSpPr/>
          <p:nvPr/>
        </p:nvSpPr>
        <p:spPr>
          <a:xfrm>
            <a:off x="249381" y="3517809"/>
            <a:ext cx="1371600" cy="66190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233056"/>
            <a:ext cx="10363826" cy="4558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    鲁棒</a:t>
            </a:r>
            <a:r>
              <a:rPr lang="zh-CN" altLang="en-US" sz="2400" dirty="0">
                <a:latin typeface="+mn-ea"/>
              </a:rPr>
              <a:t>性</a:t>
            </a:r>
            <a:r>
              <a:rPr lang="zh-CN" altLang="en-US" sz="2400" dirty="0" smtClean="0">
                <a:latin typeface="+mn-ea"/>
              </a:rPr>
              <a:t>主成分分析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Robust PCA</a:t>
            </a:r>
            <a:r>
              <a:rPr lang="zh-CN" altLang="en-US" sz="2400" dirty="0">
                <a:latin typeface="+mn-ea"/>
              </a:rPr>
              <a:t>）考虑的是这样一个问题：一般我们的数据矩阵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en-US" sz="2400" dirty="0">
                <a:latin typeface="+mn-ea"/>
              </a:rPr>
              <a:t>会包含结构信息，也包含噪声。那么我们可以将这个矩阵分解为两个矩阵相加，一个是低秩的（由于内部有一定的结构信息，造成各行或列间是线性相关的），另一个是稀疏的（由于含有噪声，而噪声是稀疏的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    与</a:t>
            </a:r>
            <a:r>
              <a:rPr lang="zh-CN" altLang="en-US" sz="2400" dirty="0">
                <a:latin typeface="+mn-ea"/>
              </a:rPr>
              <a:t>经典</a:t>
            </a:r>
            <a:r>
              <a:rPr lang="en-US" altLang="zh-CN" sz="2400" dirty="0">
                <a:latin typeface="+mn-ea"/>
              </a:rPr>
              <a:t>PCA</a:t>
            </a:r>
            <a:r>
              <a:rPr lang="zh-CN" altLang="en-US" sz="2400" dirty="0">
                <a:latin typeface="+mn-ea"/>
              </a:rPr>
              <a:t>问题</a:t>
            </a:r>
            <a:r>
              <a:rPr lang="zh-CN" altLang="en-US" sz="2400" dirty="0" smtClean="0">
                <a:latin typeface="+mn-ea"/>
              </a:rPr>
              <a:t>一样，</a:t>
            </a:r>
            <a:r>
              <a:rPr lang="en-US" altLang="zh-CN" sz="2400" dirty="0" smtClean="0">
                <a:latin typeface="+mn-ea"/>
              </a:rPr>
              <a:t>RPCA</a:t>
            </a:r>
            <a:r>
              <a:rPr lang="zh-CN" altLang="en-US" sz="2400" dirty="0">
                <a:latin typeface="+mn-ea"/>
              </a:rPr>
              <a:t>本质上也是寻找数据在低维空间上的最佳投影问题。对于低秩数据观测矩阵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en-US" sz="2400" dirty="0">
                <a:latin typeface="+mn-ea"/>
              </a:rPr>
              <a:t>，假如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en-US" sz="2400" dirty="0">
                <a:latin typeface="+mn-ea"/>
              </a:rPr>
              <a:t>受到随机（稀疏）噪声的影响，则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en-US" sz="2400" dirty="0">
                <a:latin typeface="+mn-ea"/>
              </a:rPr>
              <a:t>的低秩性就会破坏，使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en-US" sz="2400" dirty="0">
                <a:latin typeface="+mn-ea"/>
              </a:rPr>
              <a:t>变成满秩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en-US" altLang="zh-CN" sz="2400" dirty="0" smtClean="0">
                <a:latin typeface="+mn-ea"/>
              </a:rPr>
              <a:t>,</a:t>
            </a:r>
            <a:r>
              <a:rPr lang="zh-CN" altLang="en-US" sz="2400" dirty="0" smtClean="0">
                <a:latin typeface="+mn-ea"/>
              </a:rPr>
              <a:t>所以</a:t>
            </a:r>
            <a:r>
              <a:rPr lang="zh-CN" altLang="en-US" sz="2400" dirty="0">
                <a:latin typeface="+mn-ea"/>
              </a:rPr>
              <a:t>我们就需要将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en-US" sz="2400" dirty="0">
                <a:latin typeface="+mn-ea"/>
              </a:rPr>
              <a:t>分解成包含其真实结构的低秩矩阵和稀疏噪声矩阵之和。找到了低秩矩阵，实际上就找到了数据的本质低维空间。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295351"/>
            <a:ext cx="1219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ROBUST PCA——</a:t>
            </a:r>
            <a:r>
              <a:rPr lang="zh-CN" altLang="en-US" sz="3600" dirty="0" smtClean="0"/>
              <a:t>基本原理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922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62689" y="1163783"/>
            <a:ext cx="10363826" cy="4845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给出</a:t>
            </a:r>
            <a:endParaRPr lang="zh-CN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295351"/>
            <a:ext cx="1219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ROBUST PCA——</a:t>
            </a:r>
            <a:r>
              <a:rPr lang="zh-CN" altLang="en-US" sz="3600" dirty="0" smtClean="0"/>
              <a:t>基本原理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2849461" y="1192652"/>
            <a:ext cx="140904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 smtClean="0"/>
              <a:t>D = </a:t>
            </a:r>
            <a:r>
              <a:rPr lang="en-US" altLang="zh-CN" sz="2800" dirty="0">
                <a:solidFill>
                  <a:schemeClr val="accent6"/>
                </a:solidFill>
              </a:rPr>
              <a:t>L</a:t>
            </a:r>
            <a:r>
              <a:rPr lang="en-US" altLang="zh-CN" sz="2800" dirty="0" smtClean="0">
                <a:solidFill>
                  <a:schemeClr val="accent6"/>
                </a:solidFill>
              </a:rPr>
              <a:t> </a:t>
            </a:r>
            <a:r>
              <a:rPr lang="en-US" altLang="zh-CN" sz="2800" dirty="0" smtClean="0"/>
              <a:t>+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S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251879" y="1570395"/>
            <a:ext cx="1614055" cy="980288"/>
            <a:chOff x="2251879" y="1570395"/>
            <a:chExt cx="1614055" cy="980288"/>
          </a:xfrm>
        </p:grpSpPr>
        <p:cxnSp>
          <p:nvCxnSpPr>
            <p:cNvPr id="8" name="直接箭头连接符 7"/>
            <p:cNvCxnSpPr/>
            <p:nvPr/>
          </p:nvCxnSpPr>
          <p:spPr>
            <a:xfrm flipH="1">
              <a:off x="3170629" y="1570395"/>
              <a:ext cx="302738" cy="43502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251879" y="1904352"/>
              <a:ext cx="16140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6"/>
                  </a:solidFill>
                </a:rPr>
                <a:t> Low-rank</a:t>
              </a:r>
            </a:p>
            <a:p>
              <a:r>
                <a:rPr lang="en-US" altLang="zh-CN" dirty="0" smtClean="0">
                  <a:solidFill>
                    <a:schemeClr val="accent6"/>
                  </a:solidFill>
                </a:rPr>
                <a:t>component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229760" y="1564823"/>
            <a:ext cx="1866240" cy="1048989"/>
            <a:chOff x="4229760" y="1564823"/>
            <a:chExt cx="1866240" cy="1048989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4258501" y="1564823"/>
              <a:ext cx="459262" cy="43502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229760" y="1967481"/>
              <a:ext cx="1866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5">
                      <a:lumMod val="50000"/>
                    </a:schemeClr>
                  </a:solidFill>
                </a:rPr>
                <a:t>Sparse component</a:t>
              </a:r>
            </a:p>
            <a:p>
              <a:r>
                <a:rPr lang="en-US" altLang="zh-CN" dirty="0" smtClean="0">
                  <a:solidFill>
                    <a:schemeClr val="accent5">
                      <a:lumMod val="50000"/>
                    </a:schemeClr>
                  </a:solidFill>
                </a:rPr>
                <a:t>    (gross errors)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下箭头 14"/>
          <p:cNvSpPr/>
          <p:nvPr/>
        </p:nvSpPr>
        <p:spPr>
          <a:xfrm>
            <a:off x="3617068" y="2417569"/>
            <a:ext cx="430779" cy="8053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760270" y="3286038"/>
                <a:ext cx="5593391" cy="2847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zh-CN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lim>
                          </m:limLow>
                          <m:r>
                            <a:rPr lang="zh-CN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zh-CN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endParaRPr lang="en-US" altLang="zh-CN" sz="2400" dirty="0" smtClean="0"/>
              </a:p>
              <a:p>
                <a:r>
                  <a:rPr lang="zh-CN" altLang="en-US" sz="2400" dirty="0"/>
                  <a:t>低</a:t>
                </a:r>
                <a:r>
                  <a:rPr lang="zh-CN" altLang="en-US" sz="2400" dirty="0" smtClean="0"/>
                  <a:t>秩：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=#{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(L)≠0</a:t>
                </a:r>
                <a:r>
                  <a:rPr lang="en-US" altLang="zh-CN" sz="2400" dirty="0" smtClean="0"/>
                  <a:t>}</a:t>
                </a:r>
              </a:p>
              <a:p>
                <a:endParaRPr lang="en-US" altLang="zh-CN" sz="2400" dirty="0"/>
              </a:p>
              <a:p>
                <a:r>
                  <a:rPr lang="zh-CN" altLang="en-US" sz="2400" dirty="0" smtClean="0"/>
                  <a:t>稀疏：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=#{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≠0</a:t>
                </a:r>
                <a:r>
                  <a:rPr lang="en-US" altLang="zh-CN" sz="2400" dirty="0" smtClean="0"/>
                  <a:t>}</a:t>
                </a:r>
              </a:p>
              <a:p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70" y="3286038"/>
                <a:ext cx="5593391" cy="2847126"/>
              </a:xfrm>
              <a:prstGeom prst="rect">
                <a:avLst/>
              </a:prstGeom>
              <a:blipFill>
                <a:blip r:embed="rId3"/>
                <a:stretch>
                  <a:fillRect l="-1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754582" y="46135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流程图: 过程 17"/>
          <p:cNvSpPr/>
          <p:nvPr/>
        </p:nvSpPr>
        <p:spPr>
          <a:xfrm>
            <a:off x="1141111" y="5550845"/>
            <a:ext cx="6866816" cy="59297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6"/>
                </a:solidFill>
              </a:rPr>
              <a:t>! Not always——original problem is NP-hard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7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95351"/>
            <a:ext cx="1219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ROBUST PCA——Convex relaxation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777823" y="1198489"/>
                <a:ext cx="7110536" cy="2477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zh-CN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lim>
                          </m:limLow>
                          <m:r>
                            <a:rPr lang="zh-CN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zh-CN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endParaRPr lang="en-US" altLang="zh-CN" sz="2400" dirty="0" smtClean="0"/>
              </a:p>
              <a:p>
                <a:r>
                  <a:rPr lang="en-US" altLang="zh-CN" sz="2400" dirty="0" smtClean="0"/>
                  <a:t>                          </a:t>
                </a:r>
                <a:r>
                  <a:rPr lang="en-US" altLang="zh-CN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Convex</a:t>
                </a:r>
                <a:r>
                  <a:rPr lang="en-US" altLang="zh-CN" sz="2400" dirty="0" smtClean="0"/>
                  <a:t>      </a:t>
                </a:r>
                <a:r>
                  <a:rPr lang="en-US" altLang="zh-CN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relaxation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=#{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(L)≠0</a:t>
                </a:r>
                <a:r>
                  <a:rPr lang="en-US" altLang="zh-CN" sz="2400" dirty="0" smtClean="0"/>
                  <a:t>}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=#{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≠0</a:t>
                </a:r>
                <a:r>
                  <a:rPr lang="en-US" altLang="zh-CN" sz="2400" dirty="0" smtClean="0"/>
                  <a:t>}</a:t>
                </a:r>
              </a:p>
              <a:p>
                <a:r>
                  <a:rPr lang="en-US" altLang="zh-CN" sz="2400" dirty="0" smtClean="0"/>
                  <a:t>    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823" y="1198489"/>
                <a:ext cx="7110536" cy="2477794"/>
              </a:xfrm>
              <a:prstGeom prst="rect">
                <a:avLst/>
              </a:prstGeom>
              <a:blipFill>
                <a:blip r:embed="rId3"/>
                <a:stretch>
                  <a:fillRect l="-257" r="-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754582" y="46135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流程图: 过程 17"/>
          <p:cNvSpPr/>
          <p:nvPr/>
        </p:nvSpPr>
        <p:spPr>
          <a:xfrm>
            <a:off x="2660071" y="6073121"/>
            <a:ext cx="6356717" cy="59297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6"/>
                </a:solidFill>
              </a:rPr>
              <a:t>NP-hard</a:t>
            </a:r>
            <a:r>
              <a:rPr lang="zh-CN" altLang="en-US" sz="2400" dirty="0" smtClean="0">
                <a:solidFill>
                  <a:schemeClr val="accent6"/>
                </a:solidFill>
              </a:rPr>
              <a:t>问题转化为凸函数约束问题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4946073" y="1937009"/>
            <a:ext cx="471055" cy="8728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341420" y="3289130"/>
            <a:ext cx="6403320" cy="447418"/>
            <a:chOff x="2299856" y="3235007"/>
            <a:chExt cx="6403320" cy="447418"/>
          </a:xfrm>
        </p:grpSpPr>
        <p:grpSp>
          <p:nvGrpSpPr>
            <p:cNvPr id="25" name="组合 24"/>
            <p:cNvGrpSpPr/>
            <p:nvPr/>
          </p:nvGrpSpPr>
          <p:grpSpPr>
            <a:xfrm>
              <a:off x="2964873" y="3297125"/>
              <a:ext cx="4433454" cy="385300"/>
              <a:chOff x="3048001" y="3297382"/>
              <a:chExt cx="4433454" cy="385300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3048001" y="3297382"/>
                <a:ext cx="166254" cy="385300"/>
                <a:chOff x="3048001" y="3297382"/>
                <a:chExt cx="166254" cy="385300"/>
              </a:xfrm>
            </p:grpSpPr>
            <p:cxnSp>
              <p:nvCxnSpPr>
                <p:cNvPr id="7" name="直接箭头连接符 6"/>
                <p:cNvCxnSpPr/>
                <p:nvPr/>
              </p:nvCxnSpPr>
              <p:spPr>
                <a:xfrm>
                  <a:off x="3048001" y="3297382"/>
                  <a:ext cx="0" cy="38530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>
                  <a:off x="3214255" y="3297382"/>
                  <a:ext cx="0" cy="38530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组合 20"/>
              <p:cNvGrpSpPr/>
              <p:nvPr/>
            </p:nvGrpSpPr>
            <p:grpSpPr>
              <a:xfrm>
                <a:off x="7315201" y="3297382"/>
                <a:ext cx="166254" cy="385300"/>
                <a:chOff x="3048001" y="3297382"/>
                <a:chExt cx="166254" cy="385300"/>
              </a:xfrm>
            </p:grpSpPr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3048001" y="3297382"/>
                  <a:ext cx="0" cy="38530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/>
                <p:nvPr/>
              </p:nvCxnSpPr>
              <p:spPr>
                <a:xfrm>
                  <a:off x="3214255" y="3297382"/>
                  <a:ext cx="0" cy="38530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文本框 23"/>
            <p:cNvSpPr txBox="1"/>
            <p:nvPr/>
          </p:nvSpPr>
          <p:spPr>
            <a:xfrm>
              <a:off x="2299856" y="3306951"/>
              <a:ext cx="2122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最</a:t>
              </a:r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优</a:t>
              </a:r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    </a:t>
              </a:r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</a:rPr>
                <a:t>凸近似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580911" y="3235007"/>
              <a:ext cx="2122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zh-CN" altLang="en-US" smtClean="0">
                  <a:solidFill>
                    <a:schemeClr val="accent1">
                      <a:lumMod val="50000"/>
                    </a:schemeClr>
                  </a:solidFill>
                </a:rPr>
                <a:t>最优    </a:t>
              </a:r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</a:rPr>
                <a:t>凸近似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370506" y="3836369"/>
                <a:ext cx="2064091" cy="461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400" i="1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506" y="3836369"/>
                <a:ext cx="2064091" cy="461986"/>
              </a:xfrm>
              <a:prstGeom prst="rect">
                <a:avLst/>
              </a:prstGeom>
              <a:blipFill>
                <a:blip r:embed="rId4"/>
                <a:stretch>
                  <a:fillRect t="-130263" r="-7692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622475" y="3827490"/>
                <a:ext cx="1980029" cy="530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75" y="3827490"/>
                <a:ext cx="1980029" cy="530210"/>
              </a:xfrm>
              <a:prstGeom prst="rect">
                <a:avLst/>
              </a:prstGeom>
              <a:blipFill>
                <a:blip r:embed="rId5"/>
                <a:stretch>
                  <a:fillRect t="-3448" b="-18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下箭头 31"/>
          <p:cNvSpPr/>
          <p:nvPr/>
        </p:nvSpPr>
        <p:spPr>
          <a:xfrm>
            <a:off x="4946073" y="4298355"/>
            <a:ext cx="471055" cy="8728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2463022" y="5171191"/>
                <a:ext cx="6096000" cy="8783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lim>
                          </m:limLow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22" y="5171191"/>
                <a:ext cx="6096000" cy="8783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0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357746"/>
                <a:ext cx="10363826" cy="272934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b="1" dirty="0" smtClean="0"/>
                  <a:t>迭代阈值算法（</a:t>
                </a:r>
                <a:r>
                  <a:rPr lang="en-US" altLang="zh-CN" sz="2400" b="1" dirty="0" smtClean="0"/>
                  <a:t>IT</a:t>
                </a:r>
                <a:r>
                  <a:rPr lang="zh-CN" altLang="en-US" sz="2400" b="1" dirty="0" smtClean="0"/>
                  <a:t>算法）</a:t>
                </a:r>
                <a:endParaRPr lang="en-US" altLang="zh-CN" sz="2400" b="1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200" dirty="0" smtClean="0"/>
                  <a:t>加上正则化项：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S</m:t>
                            </m:r>
                          </m:lim>
                        </m:limLow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l-GR" sz="2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zh-CN" altLang="en-US" sz="220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.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. 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2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200" dirty="0" smtClean="0"/>
                  <a:t>拉格朗日函数为：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l-GR" sz="2200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altLang="zh-CN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200" dirty="0" smtClean="0"/>
                  <a:t>于是：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𝑎𝑟𝑔</m:t>
                    </m:r>
                    <m:limLow>
                      <m:limLow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zh-CN" altLang="en-US" sz="22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en-US" sz="2200">
                            <a:latin typeface="Cambria Math" panose="02040503050406030204" pitchFamily="18" charset="0"/>
                          </a:rPr>
                          <m:t>S</m:t>
                        </m:r>
                      </m:lim>
                    </m:limLow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𝑎𝑟𝑔</m:t>
                    </m:r>
                    <m:limLow>
                      <m:limLow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zh-CN" altLang="en-US" sz="22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en-US" sz="2200">
                            <a:latin typeface="Cambria Math" panose="02040503050406030204" pitchFamily="18" charset="0"/>
                          </a:rPr>
                          <m:t>S</m:t>
                        </m:r>
                      </m:lim>
                    </m:limLow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l-GR" sz="2200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200" dirty="0" smtClean="0"/>
                  <a:t>+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l-GR" sz="2200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357746"/>
                <a:ext cx="10363826" cy="2729345"/>
              </a:xfrm>
              <a:blipFill>
                <a:blip r:embed="rId3"/>
                <a:stretch>
                  <a:fillRect l="-824" t="-1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0" y="295351"/>
            <a:ext cx="1219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Robust PCA——</a:t>
            </a:r>
            <a:r>
              <a:rPr lang="zh-CN" altLang="en-US" sz="3600" dirty="0" smtClean="0"/>
              <a:t>算法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913773" y="3810001"/>
                <a:ext cx="10834881" cy="27293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/>
                  <a:t>增广</a:t>
                </a:r>
                <a:r>
                  <a:rPr lang="zh-CN" altLang="en-US" sz="2400" b="1" dirty="0" smtClean="0"/>
                  <a:t>拉格朗日乘子法（</a:t>
                </a:r>
                <a:r>
                  <a:rPr lang="en-US" altLang="zh-CN" sz="2400" b="1" dirty="0"/>
                  <a:t> ALM</a:t>
                </a:r>
                <a:r>
                  <a:rPr lang="zh-CN" altLang="en-US" sz="2400" b="1" dirty="0"/>
                  <a:t>算法）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200" dirty="0" smtClean="0"/>
                  <a:t>加上正则化项：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S</m:t>
                            </m:r>
                          </m:lim>
                        </m:limLow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zh-CN" sz="22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20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.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. 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l-GR" altLang="zh-CN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sz="22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200" dirty="0" smtClean="0"/>
                  <a:t>增广拉格朗日函数为：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altLang="zh-CN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sz="22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altLang="zh-CN" sz="2200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zh-CN" altLang="en-US" sz="2200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3" y="3810001"/>
                <a:ext cx="10834881" cy="2729345"/>
              </a:xfrm>
              <a:prstGeom prst="rect">
                <a:avLst/>
              </a:prstGeom>
              <a:blipFill>
                <a:blip r:embed="rId4"/>
                <a:stretch>
                  <a:fillRect l="-788" t="-1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4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066800"/>
            <a:ext cx="10363826" cy="4724399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精确拉格朗日乘子法（</a:t>
            </a:r>
            <a:r>
              <a:rPr lang="en-US" altLang="zh-CN" sz="2400" b="1" dirty="0" smtClean="0"/>
              <a:t>EALM</a:t>
            </a:r>
            <a:r>
              <a:rPr lang="zh-CN" altLang="en-US" sz="2400" b="1" dirty="0" smtClean="0"/>
              <a:t>算法）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200" dirty="0" smtClean="0"/>
              <a:t>       每</a:t>
            </a:r>
            <a:r>
              <a:rPr lang="zh-CN" altLang="en-US" sz="2200" dirty="0"/>
              <a:t>一步最小</a:t>
            </a:r>
            <a:r>
              <a:rPr lang="zh-CN" altLang="en-US" sz="2200" dirty="0" smtClean="0"/>
              <a:t>化增广拉格朗日函数时</a:t>
            </a:r>
            <a:r>
              <a:rPr lang="zh-CN" altLang="en-US" sz="2200" dirty="0"/>
              <a:t>可以利用交替更新的方式，即先</a:t>
            </a:r>
            <a:r>
              <a:rPr lang="zh-CN" altLang="en-US" sz="2200" dirty="0" smtClean="0"/>
              <a:t>固定</a:t>
            </a:r>
            <a:r>
              <a:rPr lang="en-US" altLang="zh-CN" sz="2200" dirty="0" smtClean="0"/>
              <a:t>S</a:t>
            </a:r>
            <a:r>
              <a:rPr lang="zh-CN" altLang="en-US" sz="2200" dirty="0" smtClean="0"/>
              <a:t>和</a:t>
            </a:r>
            <a:r>
              <a:rPr lang="en-US" altLang="zh-CN" sz="2200" dirty="0"/>
              <a:t>Y </a:t>
            </a:r>
            <a:r>
              <a:rPr lang="zh-CN" altLang="en-US" sz="2200" dirty="0"/>
              <a:t>求一个</a:t>
            </a:r>
            <a:r>
              <a:rPr lang="zh-CN" altLang="en-US" sz="2200" dirty="0" smtClean="0"/>
              <a:t>使增广</a:t>
            </a:r>
            <a:r>
              <a:rPr lang="zh-CN" altLang="en-US" sz="2200" dirty="0"/>
              <a:t>拉格朗日函数</a:t>
            </a:r>
            <a:r>
              <a:rPr lang="zh-CN" altLang="en-US" sz="2200" dirty="0" smtClean="0"/>
              <a:t>最小</a:t>
            </a:r>
            <a:r>
              <a:rPr lang="zh-CN" altLang="en-US" sz="2200" dirty="0"/>
              <a:t>化</a:t>
            </a:r>
            <a:r>
              <a:rPr lang="zh-CN" altLang="en-US" sz="2200" dirty="0" smtClean="0"/>
              <a:t>的有效信号</a:t>
            </a:r>
            <a:r>
              <a:rPr lang="en-US" altLang="zh-CN" sz="2200" dirty="0" smtClean="0"/>
              <a:t>L</a:t>
            </a:r>
            <a:r>
              <a:rPr lang="zh-CN" altLang="en-US" sz="2200" dirty="0" smtClean="0"/>
              <a:t>，</a:t>
            </a:r>
            <a:r>
              <a:rPr lang="zh-CN" altLang="en-US" sz="2200" dirty="0"/>
              <a:t>而后</a:t>
            </a:r>
            <a:r>
              <a:rPr lang="zh-CN" altLang="en-US" sz="2200" dirty="0" smtClean="0"/>
              <a:t>固定</a:t>
            </a:r>
            <a:r>
              <a:rPr lang="en-US" altLang="zh-CN" sz="2200" dirty="0" smtClean="0"/>
              <a:t>L</a:t>
            </a:r>
            <a:r>
              <a:rPr lang="zh-CN" altLang="en-US" sz="2200" dirty="0" smtClean="0"/>
              <a:t>和</a:t>
            </a:r>
            <a:r>
              <a:rPr lang="en-US" altLang="zh-CN" sz="2200" dirty="0"/>
              <a:t>Y </a:t>
            </a:r>
            <a:r>
              <a:rPr lang="zh-CN" altLang="en-US" sz="2200" dirty="0"/>
              <a:t>，求一个</a:t>
            </a:r>
            <a:r>
              <a:rPr lang="zh-CN" altLang="en-US" sz="2200" dirty="0" smtClean="0"/>
              <a:t>使增广拉格朗日函数最小化的噪声</a:t>
            </a:r>
            <a:r>
              <a:rPr lang="en-US" altLang="zh-CN" sz="2200" dirty="0" smtClean="0"/>
              <a:t>S</a:t>
            </a:r>
            <a:r>
              <a:rPr lang="zh-CN" altLang="en-US" sz="2200" dirty="0" smtClean="0"/>
              <a:t>，</a:t>
            </a:r>
            <a:r>
              <a:rPr lang="zh-CN" altLang="en-US" sz="2200" dirty="0"/>
              <a:t>这样迭代数次就可以收敛到这个子问题的最优解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r>
              <a:rPr lang="zh-CN" altLang="en-US" sz="2400" b="1" dirty="0"/>
              <a:t>非精确拉格朗日乘子法（</a:t>
            </a:r>
            <a:r>
              <a:rPr lang="en-US" altLang="zh-CN" sz="2400" b="1" dirty="0"/>
              <a:t>IALM</a:t>
            </a:r>
            <a:r>
              <a:rPr lang="zh-CN" altLang="en-US" sz="2400" b="1" dirty="0"/>
              <a:t>算法）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200" dirty="0" smtClean="0"/>
              <a:t>       每</a:t>
            </a:r>
            <a:r>
              <a:rPr lang="zh-CN" altLang="en-US" sz="2200" dirty="0"/>
              <a:t>一</a:t>
            </a:r>
            <a:r>
              <a:rPr lang="zh-CN" altLang="en-US" sz="2200" dirty="0" smtClean="0"/>
              <a:t>步不需要</a:t>
            </a:r>
            <a:r>
              <a:rPr lang="zh-CN" altLang="en-US" sz="2200" dirty="0"/>
              <a:t>求解出子问题的精确解</a:t>
            </a:r>
            <a:r>
              <a:rPr lang="zh-CN" altLang="en-US" sz="2200" dirty="0" smtClean="0"/>
              <a:t>，只需更新</a:t>
            </a:r>
            <a:r>
              <a:rPr lang="en-US" altLang="zh-CN" sz="2200" dirty="0" smtClean="0"/>
              <a:t>L</a:t>
            </a:r>
            <a:r>
              <a:rPr lang="zh-CN" altLang="en-US" sz="2200" dirty="0" smtClean="0"/>
              <a:t>与</a:t>
            </a:r>
            <a:r>
              <a:rPr lang="en-US" altLang="zh-CN" sz="2200" dirty="0" smtClean="0"/>
              <a:t>S</a:t>
            </a:r>
            <a:r>
              <a:rPr lang="zh-CN" altLang="en-US" sz="2200" dirty="0" smtClean="0"/>
              <a:t>各</a:t>
            </a:r>
            <a:r>
              <a:rPr lang="zh-CN" altLang="en-US" sz="2200" dirty="0"/>
              <a:t>一次得到子问题的一个</a:t>
            </a:r>
            <a:r>
              <a:rPr lang="zh-CN" altLang="en-US" sz="2200" dirty="0" smtClean="0"/>
              <a:t>近似解，足以</a:t>
            </a:r>
            <a:r>
              <a:rPr lang="zh-CN" altLang="en-US" sz="2200" dirty="0"/>
              <a:t>使算法最终收敛到原问题的最优解，</a:t>
            </a:r>
            <a:r>
              <a:rPr lang="zh-CN" altLang="en-US" sz="2200" dirty="0" smtClean="0"/>
              <a:t>这样可以</a:t>
            </a:r>
            <a:r>
              <a:rPr lang="zh-CN" altLang="en-US" sz="2200" dirty="0"/>
              <a:t>得到一个更简洁且</a:t>
            </a:r>
            <a:r>
              <a:rPr lang="zh-CN" altLang="en-US" sz="2200" dirty="0" smtClean="0"/>
              <a:t>收敛</a:t>
            </a:r>
            <a:r>
              <a:rPr lang="zh-CN" altLang="en-US" sz="2200" dirty="0"/>
              <a:t>更快的</a:t>
            </a:r>
            <a:r>
              <a:rPr lang="zh-CN" altLang="en-US" sz="2200" dirty="0" smtClean="0"/>
              <a:t>算法。</a:t>
            </a:r>
            <a:endParaRPr lang="en-US" altLang="zh-CN" sz="22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295351"/>
            <a:ext cx="1219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Robust PCA——</a:t>
            </a:r>
            <a:r>
              <a:rPr lang="zh-CN" altLang="en-US" sz="3600" dirty="0" smtClean="0"/>
              <a:t>算法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15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295351"/>
            <a:ext cx="1219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RPCA</a:t>
            </a:r>
            <a:r>
              <a:rPr lang="zh-CN" altLang="en-US" sz="3600" dirty="0"/>
              <a:t>应用</a:t>
            </a:r>
            <a:r>
              <a:rPr lang="zh-CN" altLang="en-US" sz="3600" dirty="0" smtClean="0"/>
              <a:t>于地震去噪</a:t>
            </a:r>
            <a:endParaRPr lang="zh-CN" altLang="en-US" sz="3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8861" t="4063" r="7029" b="5351"/>
          <a:stretch/>
        </p:blipFill>
        <p:spPr>
          <a:xfrm>
            <a:off x="624114" y="1240970"/>
            <a:ext cx="10943771" cy="561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492370"/>
            <a:ext cx="10363826" cy="5298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000" dirty="0" smtClean="0"/>
              <a:t>    </a:t>
            </a:r>
          </a:p>
          <a:p>
            <a:pPr marL="0" indent="0" algn="ctr">
              <a:buNone/>
            </a:pPr>
            <a:r>
              <a:rPr lang="en-US" altLang="zh-CN" sz="7200" dirty="0" smtClean="0"/>
              <a:t>THANKS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0845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828174" y="2136710"/>
            <a:ext cx="10363826" cy="3424107"/>
          </a:xfrm>
        </p:spPr>
        <p:txBody>
          <a:bodyPr/>
          <a:lstStyle/>
          <a:p>
            <a:r>
              <a:rPr lang="zh-CN" altLang="en-US" sz="3200" dirty="0" smtClean="0"/>
              <a:t>主成分分析（</a:t>
            </a:r>
            <a:r>
              <a:rPr lang="en-US" altLang="zh-CN" sz="3200" dirty="0"/>
              <a:t> PCA </a:t>
            </a:r>
            <a:r>
              <a:rPr lang="zh-CN" altLang="en-US" sz="3200" dirty="0" smtClean="0"/>
              <a:t>）的基本原理</a:t>
            </a:r>
            <a:endParaRPr lang="en-US" altLang="zh-CN" sz="3200" dirty="0" smtClean="0"/>
          </a:p>
          <a:p>
            <a:r>
              <a:rPr lang="en-US" altLang="zh-CN" sz="3200" dirty="0" smtClean="0"/>
              <a:t>PCA</a:t>
            </a:r>
            <a:r>
              <a:rPr lang="zh-CN" altLang="en-US" sz="3200" dirty="0" smtClean="0"/>
              <a:t>应用于地震记录去噪</a:t>
            </a:r>
            <a:endParaRPr lang="en-US" altLang="zh-CN" sz="3200" dirty="0" smtClean="0"/>
          </a:p>
          <a:p>
            <a:r>
              <a:rPr lang="zh-CN" altLang="en-US" sz="3200" dirty="0" smtClean="0"/>
              <a:t>鲁棒性主成分分析（</a:t>
            </a:r>
            <a:r>
              <a:rPr lang="en-US" altLang="zh-CN" sz="3200" dirty="0" smtClean="0"/>
              <a:t>RPCA</a:t>
            </a:r>
            <a:r>
              <a:rPr lang="zh-CN" altLang="en-US" sz="3200" dirty="0" smtClean="0"/>
              <a:t>）的基本原理</a:t>
            </a:r>
            <a:endParaRPr lang="en-US" altLang="zh-CN" sz="3200" dirty="0" smtClean="0"/>
          </a:p>
          <a:p>
            <a:r>
              <a:rPr lang="en-US" altLang="zh-CN" sz="3200" dirty="0" smtClean="0"/>
              <a:t>RPCA</a:t>
            </a:r>
            <a:r>
              <a:rPr lang="zh-CN" altLang="en-US" sz="3200" dirty="0" smtClean="0"/>
              <a:t>应用于地震记录去噪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627860"/>
            <a:ext cx="1219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CONTENT</a:t>
            </a:r>
            <a:endParaRPr lang="zh-CN" altLang="en-US" sz="3600" dirty="0"/>
          </a:p>
        </p:txBody>
      </p:sp>
      <p:sp>
        <p:nvSpPr>
          <p:cNvPr id="5" name="右箭头 4"/>
          <p:cNvSpPr/>
          <p:nvPr/>
        </p:nvSpPr>
        <p:spPr>
          <a:xfrm>
            <a:off x="235527" y="2136710"/>
            <a:ext cx="1371600" cy="66190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9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70083" y="1724298"/>
            <a:ext cx="10363826" cy="384483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       主成分分析也称主量分析，是揭示大样本、多变量数据或样本之间内在关系的一种方法，旨在利用降维的思想，把多指标转化为少数几个综合指标，降低观测空间的维数，以获取最主要的信息。</a:t>
            </a:r>
            <a:r>
              <a:rPr lang="zh-CN" altLang="zh-CN" sz="2400" dirty="0" smtClean="0"/>
              <a:t>是</a:t>
            </a:r>
            <a:r>
              <a:rPr lang="zh-CN" altLang="zh-CN" sz="2400" dirty="0"/>
              <a:t>一种有效的正交分解的数据分析方法</a:t>
            </a:r>
            <a:r>
              <a:rPr lang="zh-CN" altLang="zh-CN" sz="2400" dirty="0" smtClean="0"/>
              <a:t>。</a:t>
            </a:r>
            <a:r>
              <a:rPr lang="zh-CN" altLang="en-US" sz="2400" dirty="0"/>
              <a:t>这种方法可以有效的找出数据中最“主要”的元素和结构，去除噪音和冗余，将原有的复杂数据降维，揭示隐藏在复杂数据背后的简单结构。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295351"/>
            <a:ext cx="1219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主成分分析（</a:t>
            </a:r>
            <a:r>
              <a:rPr lang="en-US" altLang="zh-CN" sz="3600" dirty="0"/>
              <a:t> PCA </a:t>
            </a:r>
            <a:r>
              <a:rPr lang="zh-CN" altLang="en-US" sz="3600" dirty="0"/>
              <a:t>）的基本原理</a:t>
            </a:r>
          </a:p>
        </p:txBody>
      </p:sp>
    </p:spTree>
    <p:extLst>
      <p:ext uri="{BB962C8B-B14F-4D97-AF65-F5344CB8AC3E}">
        <p14:creationId xmlns:p14="http://schemas.microsoft.com/office/powerpoint/2010/main" val="26978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517" y="683832"/>
            <a:ext cx="10364451" cy="1596177"/>
          </a:xfrm>
        </p:spPr>
        <p:txBody>
          <a:bodyPr/>
          <a:lstStyle/>
          <a:p>
            <a:pPr algn="l"/>
            <a:r>
              <a:rPr lang="zh-CN" altLang="en-US" dirty="0" smtClean="0"/>
              <a:t>简单举例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55707179"/>
              </p:ext>
            </p:extLst>
          </p:nvPr>
        </p:nvGraphicFramePr>
        <p:xfrm>
          <a:off x="601517" y="2280009"/>
          <a:ext cx="10345158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4193">
                  <a:extLst>
                    <a:ext uri="{9D8B030D-6E8A-4147-A177-3AD203B41FA5}">
                      <a16:colId xmlns:a16="http://schemas.microsoft.com/office/drawing/2014/main" val="2787247640"/>
                    </a:ext>
                  </a:extLst>
                </a:gridCol>
                <a:gridCol w="1724193">
                  <a:extLst>
                    <a:ext uri="{9D8B030D-6E8A-4147-A177-3AD203B41FA5}">
                      <a16:colId xmlns:a16="http://schemas.microsoft.com/office/drawing/2014/main" val="1126973285"/>
                    </a:ext>
                  </a:extLst>
                </a:gridCol>
                <a:gridCol w="1724193">
                  <a:extLst>
                    <a:ext uri="{9D8B030D-6E8A-4147-A177-3AD203B41FA5}">
                      <a16:colId xmlns:a16="http://schemas.microsoft.com/office/drawing/2014/main" val="1650151749"/>
                    </a:ext>
                  </a:extLst>
                </a:gridCol>
                <a:gridCol w="1724193">
                  <a:extLst>
                    <a:ext uri="{9D8B030D-6E8A-4147-A177-3AD203B41FA5}">
                      <a16:colId xmlns:a16="http://schemas.microsoft.com/office/drawing/2014/main" val="922221569"/>
                    </a:ext>
                  </a:extLst>
                </a:gridCol>
                <a:gridCol w="1724193">
                  <a:extLst>
                    <a:ext uri="{9D8B030D-6E8A-4147-A177-3AD203B41FA5}">
                      <a16:colId xmlns:a16="http://schemas.microsoft.com/office/drawing/2014/main" val="2796450489"/>
                    </a:ext>
                  </a:extLst>
                </a:gridCol>
                <a:gridCol w="1724193">
                  <a:extLst>
                    <a:ext uri="{9D8B030D-6E8A-4147-A177-3AD203B41FA5}">
                      <a16:colId xmlns:a16="http://schemas.microsoft.com/office/drawing/2014/main" val="4158646540"/>
                    </a:ext>
                  </a:extLst>
                </a:gridCol>
              </a:tblGrid>
              <a:tr h="7030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dirty="0" smtClean="0"/>
                        <a:t>学生</a:t>
                      </a: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学生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学生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学生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学生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31545"/>
                  </a:ext>
                </a:extLst>
              </a:tr>
              <a:tr h="7030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语文成绩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27538"/>
                  </a:ext>
                </a:extLst>
              </a:tr>
              <a:tr h="7030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数学成绩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609521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0" y="295351"/>
            <a:ext cx="1219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主成分分析（</a:t>
            </a:r>
            <a:r>
              <a:rPr lang="en-US" altLang="zh-CN" sz="3600" dirty="0"/>
              <a:t> PCA </a:t>
            </a:r>
            <a:r>
              <a:rPr lang="zh-CN" altLang="en-US" sz="3600" dirty="0"/>
              <a:t>）的基本原理</a:t>
            </a:r>
          </a:p>
        </p:txBody>
      </p:sp>
    </p:spTree>
    <p:extLst>
      <p:ext uri="{BB962C8B-B14F-4D97-AF65-F5344CB8AC3E}">
        <p14:creationId xmlns:p14="http://schemas.microsoft.com/office/powerpoint/2010/main" val="415161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rgbClr r="0" g="0" b="0"/>
            </a:gs>
            <a:gs pos="26000">
              <a:schemeClr val="bg1">
                <a:tint val="90000"/>
                <a:lumMod val="110000"/>
              </a:schemeClr>
            </a:gs>
            <a:gs pos="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0017685"/>
              </p:ext>
            </p:extLst>
          </p:nvPr>
        </p:nvGraphicFramePr>
        <p:xfrm>
          <a:off x="1012967" y="1213105"/>
          <a:ext cx="10245634" cy="4563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493616" y="1107937"/>
            <a:ext cx="495203" cy="4391892"/>
            <a:chOff x="252942" y="193964"/>
            <a:chExt cx="495203" cy="4391892"/>
          </a:xfrm>
        </p:grpSpPr>
        <p:cxnSp>
          <p:nvCxnSpPr>
            <p:cNvPr id="10" name="直接箭头连接符 9"/>
            <p:cNvCxnSpPr/>
            <p:nvPr/>
          </p:nvCxnSpPr>
          <p:spPr>
            <a:xfrm flipV="1">
              <a:off x="512617" y="193964"/>
              <a:ext cx="1" cy="43918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乘号 10"/>
            <p:cNvSpPr/>
            <p:nvPr/>
          </p:nvSpPr>
          <p:spPr>
            <a:xfrm>
              <a:off x="252942" y="817418"/>
              <a:ext cx="495203" cy="387927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41217" y="6081719"/>
            <a:ext cx="10709564" cy="415637"/>
            <a:chOff x="748145" y="5333999"/>
            <a:chExt cx="10709564" cy="415637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748145" y="5527964"/>
              <a:ext cx="10709564" cy="277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乘号 14"/>
            <p:cNvSpPr/>
            <p:nvPr/>
          </p:nvSpPr>
          <p:spPr>
            <a:xfrm>
              <a:off x="6102927" y="5334000"/>
              <a:ext cx="495203" cy="387927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乘号 15"/>
            <p:cNvSpPr/>
            <p:nvPr/>
          </p:nvSpPr>
          <p:spPr>
            <a:xfrm>
              <a:off x="6958542" y="5361709"/>
              <a:ext cx="495203" cy="387927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乘号 16"/>
            <p:cNvSpPr/>
            <p:nvPr/>
          </p:nvSpPr>
          <p:spPr>
            <a:xfrm>
              <a:off x="7983779" y="5361709"/>
              <a:ext cx="495203" cy="387927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乘号 17"/>
            <p:cNvSpPr/>
            <p:nvPr/>
          </p:nvSpPr>
          <p:spPr>
            <a:xfrm>
              <a:off x="8898178" y="5333999"/>
              <a:ext cx="495203" cy="387927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乘号 18"/>
            <p:cNvSpPr/>
            <p:nvPr/>
          </p:nvSpPr>
          <p:spPr>
            <a:xfrm>
              <a:off x="9812577" y="5347854"/>
              <a:ext cx="495203" cy="387927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0" y="295351"/>
            <a:ext cx="1219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主成分分析（</a:t>
            </a:r>
            <a:r>
              <a:rPr lang="en-US" altLang="zh-CN" sz="3600" dirty="0"/>
              <a:t> PCA </a:t>
            </a:r>
            <a:r>
              <a:rPr lang="zh-CN" altLang="en-US" sz="3600" dirty="0"/>
              <a:t>）的基本原理</a:t>
            </a:r>
          </a:p>
        </p:txBody>
      </p:sp>
    </p:spTree>
    <p:extLst>
      <p:ext uri="{BB962C8B-B14F-4D97-AF65-F5344CB8AC3E}">
        <p14:creationId xmlns:p14="http://schemas.microsoft.com/office/powerpoint/2010/main" val="275438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64392" y="1563529"/>
            <a:ext cx="10363826" cy="4380071"/>
          </a:xfrm>
        </p:spPr>
        <p:txBody>
          <a:bodyPr/>
          <a:lstStyle/>
          <a:p>
            <a:r>
              <a:rPr lang="zh-CN" altLang="en-US" sz="2800" dirty="0" smtClean="0"/>
              <a:t>对所有样本进行中心化操作</a:t>
            </a:r>
            <a:endParaRPr lang="en-US" altLang="zh-CN" sz="2800" dirty="0" smtClean="0"/>
          </a:p>
          <a:p>
            <a:r>
              <a:rPr lang="zh-CN" altLang="en-US" sz="2800" dirty="0" smtClean="0"/>
              <a:t>求协方差矩阵</a:t>
            </a:r>
            <a:endParaRPr lang="en-US" altLang="zh-CN" sz="2800" dirty="0" smtClean="0"/>
          </a:p>
          <a:p>
            <a:r>
              <a:rPr lang="zh-CN" altLang="en-US" sz="2800" dirty="0" smtClean="0"/>
              <a:t>求协方差矩阵的特征值和特征向量</a:t>
            </a:r>
            <a:endParaRPr lang="en-US" altLang="zh-CN" sz="2800" dirty="0" smtClean="0"/>
          </a:p>
          <a:p>
            <a:r>
              <a:rPr lang="zh-CN" altLang="en-US" sz="2800" dirty="0"/>
              <a:t>将特征值按照从大到小排序，选择其中最大的</a:t>
            </a:r>
            <a:r>
              <a:rPr lang="en-US" altLang="zh-CN" sz="2800" dirty="0"/>
              <a:t>k</a:t>
            </a:r>
            <a:r>
              <a:rPr lang="zh-CN" altLang="en-US" sz="2800" dirty="0"/>
              <a:t>个。将其对应的</a:t>
            </a:r>
            <a:r>
              <a:rPr lang="en-US" altLang="zh-CN" sz="2800" dirty="0"/>
              <a:t>k</a:t>
            </a:r>
            <a:r>
              <a:rPr lang="zh-CN" altLang="en-US" sz="2800" dirty="0"/>
              <a:t>个特征向量分别作为列向量组成特征向量</a:t>
            </a:r>
            <a:r>
              <a:rPr lang="zh-CN" altLang="en-US" sz="2800" dirty="0" smtClean="0"/>
              <a:t>矩阵</a:t>
            </a:r>
            <a:endParaRPr lang="en-US" altLang="zh-CN" sz="2800" dirty="0" smtClean="0"/>
          </a:p>
          <a:p>
            <a:r>
              <a:rPr lang="zh-CN" altLang="en-US" sz="2800" dirty="0"/>
              <a:t>将样本点投影到选取的</a:t>
            </a:r>
            <a:r>
              <a:rPr lang="en-US" altLang="zh-CN" sz="2800" dirty="0"/>
              <a:t>k</a:t>
            </a:r>
            <a:r>
              <a:rPr lang="zh-CN" altLang="en-US" sz="2800" dirty="0"/>
              <a:t>个特征向量上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295351"/>
            <a:ext cx="1219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主成分分析（</a:t>
            </a:r>
            <a:r>
              <a:rPr lang="en-US" altLang="zh-CN" sz="3600" dirty="0"/>
              <a:t> PCA </a:t>
            </a:r>
            <a:r>
              <a:rPr lang="zh-CN" altLang="en-US" sz="3600" dirty="0"/>
              <a:t>）</a:t>
            </a:r>
            <a:r>
              <a:rPr lang="zh-CN" altLang="en-US" sz="3600" dirty="0" smtClean="0"/>
              <a:t>的算法流程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39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828174" y="2136710"/>
            <a:ext cx="10363826" cy="3424107"/>
          </a:xfrm>
        </p:spPr>
        <p:txBody>
          <a:bodyPr/>
          <a:lstStyle/>
          <a:p>
            <a:r>
              <a:rPr lang="zh-CN" altLang="en-US" sz="3200" dirty="0" smtClean="0"/>
              <a:t>主成分分析（</a:t>
            </a:r>
            <a:r>
              <a:rPr lang="en-US" altLang="zh-CN" sz="3200" dirty="0"/>
              <a:t> PCA </a:t>
            </a:r>
            <a:r>
              <a:rPr lang="zh-CN" altLang="en-US" sz="3200" dirty="0" smtClean="0"/>
              <a:t>）的基本原理</a:t>
            </a:r>
            <a:endParaRPr lang="en-US" altLang="zh-CN" sz="3200" dirty="0" smtClean="0"/>
          </a:p>
          <a:p>
            <a:r>
              <a:rPr lang="en-US" altLang="zh-CN" sz="3200" dirty="0" smtClean="0"/>
              <a:t>PCA</a:t>
            </a:r>
            <a:r>
              <a:rPr lang="zh-CN" altLang="en-US" sz="3200" dirty="0" smtClean="0"/>
              <a:t>应用于地震记录去噪</a:t>
            </a:r>
            <a:endParaRPr lang="en-US" altLang="zh-CN" sz="3200" dirty="0" smtClean="0"/>
          </a:p>
          <a:p>
            <a:r>
              <a:rPr lang="zh-CN" altLang="en-US" sz="3200" dirty="0" smtClean="0"/>
              <a:t>鲁棒性主成分分析（</a:t>
            </a:r>
            <a:r>
              <a:rPr lang="en-US" altLang="zh-CN" sz="3200" dirty="0" smtClean="0"/>
              <a:t>RPCA</a:t>
            </a:r>
            <a:r>
              <a:rPr lang="zh-CN" altLang="en-US" sz="3200" dirty="0" smtClean="0"/>
              <a:t>）的基本原理</a:t>
            </a:r>
            <a:endParaRPr lang="en-US" altLang="zh-CN" sz="3200" dirty="0" smtClean="0"/>
          </a:p>
          <a:p>
            <a:r>
              <a:rPr lang="en-US" altLang="zh-CN" sz="3200" dirty="0" smtClean="0"/>
              <a:t>RPCA</a:t>
            </a:r>
            <a:r>
              <a:rPr lang="zh-CN" altLang="en-US" sz="3200" dirty="0" smtClean="0"/>
              <a:t>应用于地震记录去噪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627860"/>
            <a:ext cx="1219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CONTENT</a:t>
            </a:r>
            <a:endParaRPr lang="zh-CN" altLang="en-US" sz="3600" dirty="0"/>
          </a:p>
        </p:txBody>
      </p:sp>
      <p:sp>
        <p:nvSpPr>
          <p:cNvPr id="5" name="右箭头 4"/>
          <p:cNvSpPr/>
          <p:nvPr/>
        </p:nvSpPr>
        <p:spPr>
          <a:xfrm>
            <a:off x="221673" y="2829438"/>
            <a:ext cx="1371600" cy="66190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84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4087" y="1549950"/>
                <a:ext cx="10363826" cy="44196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ts val="4000"/>
                  </a:lnSpc>
                  <a:buNone/>
                </a:pPr>
                <a:r>
                  <a:rPr lang="zh-CN" altLang="en-US" sz="2400" dirty="0" smtClean="0"/>
                  <a:t>地震数据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…</a:t>
                </a:r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/>
                  <a:t>）是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列向量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zh-CN" dirty="0"/>
              </a:p>
              <a:p>
                <a:pPr marL="0" indent="0">
                  <a:lnSpc>
                    <a:spcPts val="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zh-CN" sz="2800" dirty="0"/>
              </a:p>
              <a:p>
                <a:pPr marL="0" indent="0">
                  <a:buNone/>
                </a:pPr>
                <a:r>
                  <a:rPr lang="zh-CN" altLang="en-US" sz="2400" dirty="0"/>
                  <a:t>对</a:t>
                </a:r>
                <a:r>
                  <a:rPr lang="en-US" altLang="zh-CN" sz="2400" dirty="0"/>
                  <a:t>D</a:t>
                </a:r>
                <a:r>
                  <a:rPr lang="zh-CN" altLang="en-US" sz="2400" dirty="0" smtClean="0"/>
                  <a:t>进行中心化操作：所有样本减去其平均值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求</a:t>
                </a:r>
                <a:r>
                  <a:rPr lang="en-US" altLang="zh-CN" sz="2400" dirty="0" smtClean="0"/>
                  <a:t>D</a:t>
                </a:r>
                <a:r>
                  <a:rPr lang="zh-CN" altLang="en-US" sz="2400" dirty="0" smtClean="0"/>
                  <a:t>的协方差矩阵：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zh-CN" altLang="zh-CN" sz="2400" dirty="0"/>
              </a:p>
              <a:p>
                <a:pPr marL="0" indent="0">
                  <a:buNone/>
                </a:pPr>
                <a:endParaRPr lang="zh-CN" altLang="zh-CN" sz="2400" dirty="0"/>
              </a:p>
              <a:p>
                <a:pPr marL="0" indent="0">
                  <a:buNone/>
                </a:pPr>
                <a:endParaRPr lang="zh-CN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4087" y="1549950"/>
                <a:ext cx="10363826" cy="4419600"/>
              </a:xfrm>
              <a:blipFill>
                <a:blip r:embed="rId3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0" y="295351"/>
            <a:ext cx="1219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PCA </a:t>
            </a:r>
            <a:r>
              <a:rPr lang="zh-CN" altLang="en-US" sz="3600" dirty="0"/>
              <a:t>应用于地震记录去噪</a:t>
            </a:r>
          </a:p>
        </p:txBody>
      </p:sp>
    </p:spTree>
    <p:extLst>
      <p:ext uri="{BB962C8B-B14F-4D97-AF65-F5344CB8AC3E}">
        <p14:creationId xmlns:p14="http://schemas.microsoft.com/office/powerpoint/2010/main" val="22387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316182"/>
                <a:ext cx="10363826" cy="47704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 smtClean="0"/>
                  <a:t>降维后的新矩阵：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/>
              </a:p>
              <a:p>
                <a:pPr marL="0" indent="0">
                  <a:buNone/>
                </a:pPr>
                <a:r>
                  <a:rPr lang="zh-CN" altLang="en-US" sz="2400" dirty="0"/>
                  <a:t>通过主成分还原后的地震数据：</a:t>
                </a:r>
                <a:endParaRPr lang="en-US" altLang="zh-CN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b="1" dirty="0" smtClean="0"/>
              </a:p>
              <a:p>
                <a:pPr marL="0" indent="0">
                  <a:buNone/>
                </a:pPr>
                <a:r>
                  <a:rPr lang="zh-CN" altLang="zh-CN" sz="2400" dirty="0"/>
                  <a:t>贡献率</a:t>
                </a:r>
                <a:r>
                  <a:rPr lang="zh-CN" altLang="zh-CN" sz="2400" dirty="0" smtClean="0"/>
                  <a:t>：</a:t>
                </a:r>
                <a:r>
                  <a:rPr lang="en-US" altLang="zh-CN" sz="2400" dirty="0" smtClean="0"/>
                  <a:t>                              </a:t>
                </a:r>
                <a:r>
                  <a:rPr lang="zh-CN" altLang="zh-CN" sz="2400" dirty="0" smtClean="0"/>
                  <a:t>贡献率</a:t>
                </a:r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前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个特征值之和</m:t>
                        </m:r>
                      </m:num>
                      <m:den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总特征值之和</m:t>
                        </m:r>
                      </m:den>
                    </m:f>
                  </m:oMath>
                </a14:m>
                <a:endParaRPr lang="zh-CN" altLang="zh-CN" sz="2400" dirty="0"/>
              </a:p>
              <a:p>
                <a:pPr marL="0" indent="0">
                  <a:buNone/>
                </a:pPr>
                <a:endParaRPr lang="en-US" altLang="zh-CN" sz="2400" b="1" dirty="0" smtClean="0"/>
              </a:p>
              <a:p>
                <a:pPr marL="0" indent="0">
                  <a:buNone/>
                </a:pP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316182"/>
                <a:ext cx="10363826" cy="4770439"/>
              </a:xfrm>
              <a:blipFill>
                <a:blip r:embed="rId2"/>
                <a:stretch>
                  <a:fillRect l="-941" t="-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0" y="295351"/>
            <a:ext cx="1219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PCA </a:t>
            </a:r>
            <a:r>
              <a:rPr lang="zh-CN" altLang="en-US" sz="3600" dirty="0"/>
              <a:t>应用于地震记录去噪</a:t>
            </a:r>
          </a:p>
        </p:txBody>
      </p:sp>
    </p:spTree>
    <p:extLst>
      <p:ext uri="{BB962C8B-B14F-4D97-AF65-F5344CB8AC3E}">
        <p14:creationId xmlns:p14="http://schemas.microsoft.com/office/powerpoint/2010/main" val="21822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1637</TotalTime>
  <Words>1108</Words>
  <Application>Microsoft Office PowerPoint</Application>
  <PresentationFormat>宽屏</PresentationFormat>
  <Paragraphs>133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宋体</vt:lpstr>
      <vt:lpstr>Arial</vt:lpstr>
      <vt:lpstr>Cambria Math</vt:lpstr>
      <vt:lpstr>Tw Cen MT</vt:lpstr>
      <vt:lpstr>水滴</vt:lpstr>
      <vt:lpstr>近期工作总结 基于RPCA地震记录去噪</vt:lpstr>
      <vt:lpstr>PowerPoint 演示文稿</vt:lpstr>
      <vt:lpstr>  </vt:lpstr>
      <vt:lpstr>简单举例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近期工作总结</dc:title>
  <dc:creator>DELL</dc:creator>
  <cp:lastModifiedBy>DELL</cp:lastModifiedBy>
  <cp:revision>92</cp:revision>
  <dcterms:created xsi:type="dcterms:W3CDTF">2018-12-12T09:08:48Z</dcterms:created>
  <dcterms:modified xsi:type="dcterms:W3CDTF">2018-12-21T01:43:27Z</dcterms:modified>
</cp:coreProperties>
</file>