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92" r:id="rId5"/>
    <p:sldId id="294" r:id="rId6"/>
    <p:sldId id="313" r:id="rId7"/>
    <p:sldId id="290" r:id="rId8"/>
    <p:sldId id="314" r:id="rId9"/>
    <p:sldId id="291" r:id="rId10"/>
    <p:sldId id="308" r:id="rId11"/>
    <p:sldId id="309" r:id="rId12"/>
    <p:sldId id="311" r:id="rId13"/>
    <p:sldId id="301" r:id="rId14"/>
    <p:sldId id="310" r:id="rId15"/>
    <p:sldId id="316" r:id="rId16"/>
    <p:sldId id="317" r:id="rId17"/>
    <p:sldId id="318" r:id="rId18"/>
    <p:sldId id="319" r:id="rId19"/>
    <p:sldId id="320" r:id="rId20"/>
    <p:sldId id="322" r:id="rId21"/>
    <p:sldId id="323" r:id="rId22"/>
    <p:sldId id="324" r:id="rId23"/>
    <p:sldId id="325" r:id="rId24"/>
    <p:sldId id="326" r:id="rId25"/>
    <p:sldId id="327" r:id="rId26"/>
    <p:sldId id="29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2183">
          <p15:clr>
            <a:srgbClr val="A4A3A4"/>
          </p15:clr>
        </p15:guide>
        <p15:guide id="4" pos="438">
          <p15:clr>
            <a:srgbClr val="A4A3A4"/>
          </p15:clr>
        </p15:guide>
        <p15:guide id="5" pos="7242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4376"/>
    <a:srgbClr val="0069B8"/>
    <a:srgbClr val="6295B7"/>
    <a:srgbClr val="005696"/>
    <a:srgbClr val="007DDA"/>
    <a:srgbClr val="005DA2"/>
    <a:srgbClr val="0078D2"/>
    <a:srgbClr val="003760"/>
    <a:srgbClr val="6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 autoAdjust="0"/>
    <p:restoredTop sz="94414" autoAdjust="0"/>
  </p:normalViewPr>
  <p:slideViewPr>
    <p:cSldViewPr snapToGrid="0">
      <p:cViewPr varScale="1">
        <p:scale>
          <a:sx n="87" d="100"/>
          <a:sy n="87" d="100"/>
        </p:scale>
        <p:origin x="378" y="78"/>
      </p:cViewPr>
      <p:guideLst>
        <p:guide orient="horz" pos="323"/>
        <p:guide orient="horz" pos="4020"/>
        <p:guide orient="horz" pos="2183"/>
        <p:guide pos="438"/>
        <p:guide pos="7242"/>
        <p:guide pos="384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AA2AD-6352-4581-9806-612D214B2B31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7831B-8E04-41E3-B5A8-D62412D64D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6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831B-8E04-41E3-B5A8-D62412D64D7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1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gongdapaopao.yanj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89235" y="4496240"/>
            <a:ext cx="864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Reporter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Ma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Xueqi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290762" y="6021105"/>
            <a:ext cx="761047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0" y="993531"/>
            <a:ext cx="12191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0069B8"/>
                </a:solidFill>
                <a:latin typeface="微软雅黑" pitchFamily="34" charset="-122"/>
                <a:ea typeface="微软雅黑" pitchFamily="34" charset="-122"/>
              </a:rPr>
              <a:t>Research Based on </a:t>
            </a:r>
          </a:p>
          <a:p>
            <a:pPr algn="ctr"/>
            <a:r>
              <a:rPr lang="en-US" altLang="zh-CN" sz="6600" b="1" dirty="0" smtClean="0">
                <a:solidFill>
                  <a:srgbClr val="0069B8"/>
                </a:solidFill>
                <a:latin typeface="微软雅黑" pitchFamily="34" charset="-122"/>
                <a:ea typeface="微软雅黑" pitchFamily="34" charset="-122"/>
              </a:rPr>
              <a:t>Manifold Regularized </a:t>
            </a:r>
          </a:p>
          <a:p>
            <a:pPr algn="ctr"/>
            <a:r>
              <a:rPr lang="en-US" altLang="zh-CN" sz="6600" b="1" dirty="0" smtClean="0">
                <a:solidFill>
                  <a:srgbClr val="0069B8"/>
                </a:solidFill>
                <a:latin typeface="微软雅黑" pitchFamily="34" charset="-122"/>
                <a:ea typeface="微软雅黑" pitchFamily="34" charset="-122"/>
              </a:rPr>
              <a:t>Semi-supervised Learning</a:t>
            </a:r>
            <a:endParaRPr lang="zh-CN" altLang="zh-CN" sz="6600" b="1" dirty="0" smtClean="0">
              <a:solidFill>
                <a:srgbClr val="0069B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6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301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Hypergraph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 descr="图片306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007" y="1780359"/>
            <a:ext cx="5274310" cy="30861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91795" y="1155114"/>
            <a:ext cx="47461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/>
              <a:t>A simple graph in which two </a:t>
            </a:r>
            <a:r>
              <a:rPr lang="en-US" altLang="zh-CN" sz="2800" dirty="0" err="1" smtClean="0"/>
              <a:t>pionts</a:t>
            </a:r>
            <a:r>
              <a:rPr lang="en-US" altLang="zh-CN" sz="2800" dirty="0" smtClean="0"/>
              <a:t> are joined together by an edge if they are highly similarity .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6252754" y="3558681"/>
            <a:ext cx="46939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hypergraph</a:t>
            </a:r>
            <a:r>
              <a:rPr lang="en-US" altLang="zh-CN" sz="2800" dirty="0" smtClean="0"/>
              <a:t> completely illustrates the complex relationship among points by </a:t>
            </a:r>
            <a:r>
              <a:rPr lang="en-US" altLang="zh-CN" sz="2800" dirty="0" err="1" smtClean="0"/>
              <a:t>hyperedges</a:t>
            </a:r>
            <a:r>
              <a:rPr lang="en-US" altLang="zh-CN" sz="2800" dirty="0" smtClean="0"/>
              <a:t> .</a:t>
            </a: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1017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Hypergraph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p-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regularization(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HpLapR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 descr="图片30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183" y="1432510"/>
            <a:ext cx="9439470" cy="459901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Some other Researches</a:t>
            </a:r>
            <a:endParaRPr lang="zh-CN" altLang="en-US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PART</a:t>
            </a:r>
          </a:p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FOUR</a:t>
            </a:r>
            <a:endParaRPr lang="zh-CN" altLang="en-US" sz="4800" b="1" dirty="0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3894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Pairwise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constraints</a:t>
            </a:r>
          </a:p>
          <a:p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regularization 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图片 26" descr="图片2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1" y="1318846"/>
            <a:ext cx="8519746" cy="429943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1017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p-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ensemble regularization(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pLapER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6477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0" y="8763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38" name="图片 137" descr="图片03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019" y="1384795"/>
            <a:ext cx="10619416" cy="438027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1017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Geometric deep learning on graphs and manifold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6477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0" y="8763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02377" y="2513653"/>
            <a:ext cx="36488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/>
              <a:t>Many scientific fields study data with an underlying structure that is a non-Euclidean space (graphs and manifold).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2160" y="1020573"/>
            <a:ext cx="4745039" cy="520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1017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Geometric deep learning on graphs and manifold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6477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0" y="8763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54331" y="1277036"/>
            <a:ext cx="77941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u"/>
            </a:pPr>
            <a:endParaRPr lang="en-US" altLang="zh-CN" sz="2000" dirty="0" smtClean="0"/>
          </a:p>
          <a:p>
            <a:pPr algn="just">
              <a:buFont typeface="Wingdings" pitchFamily="2" charset="2"/>
              <a:buChar char="u"/>
            </a:pPr>
            <a:endParaRPr lang="en-US" altLang="zh-CN" sz="2000" dirty="0" smtClean="0"/>
          </a:p>
          <a:p>
            <a:pPr algn="just">
              <a:buFont typeface="Wingdings" pitchFamily="2" charset="2"/>
              <a:buChar char="u"/>
            </a:pPr>
            <a:endParaRPr lang="en-US" altLang="zh-CN" sz="2000" dirty="0" smtClean="0"/>
          </a:p>
          <a:p>
            <a:pPr algn="just">
              <a:buFont typeface="Wingdings" pitchFamily="2" charset="2"/>
              <a:buChar char="u"/>
            </a:pPr>
            <a:r>
              <a:rPr lang="en-US" altLang="zh-CN" sz="2000" dirty="0" err="1" smtClean="0"/>
              <a:t>voxel</a:t>
            </a:r>
            <a:r>
              <a:rPr lang="en-US" altLang="zh-CN" sz="2000" dirty="0" smtClean="0"/>
              <a:t>-based</a:t>
            </a:r>
          </a:p>
          <a:p>
            <a:pPr algn="just">
              <a:buFont typeface="Wingdings" pitchFamily="2" charset="2"/>
              <a:buChar char="u"/>
            </a:pPr>
            <a:endParaRPr lang="en-US" altLang="zh-CN" sz="2000" dirty="0" smtClean="0"/>
          </a:p>
          <a:p>
            <a:pPr algn="just">
              <a:buFont typeface="Wingdings" pitchFamily="2" charset="2"/>
              <a:buChar char="u"/>
            </a:pPr>
            <a:r>
              <a:rPr lang="en-US" altLang="zh-CN" sz="2000" dirty="0" smtClean="0"/>
              <a:t>Multi-view CNN</a:t>
            </a:r>
          </a:p>
          <a:p>
            <a:pPr algn="just">
              <a:buFont typeface="Wingdings" pitchFamily="2" charset="2"/>
              <a:buChar char="u"/>
            </a:pPr>
            <a:endParaRPr lang="en-US" altLang="zh-CN" sz="2000" dirty="0" smtClean="0"/>
          </a:p>
          <a:p>
            <a:pPr algn="just">
              <a:buFont typeface="Wingdings" pitchFamily="2" charset="2"/>
              <a:buChar char="u"/>
            </a:pPr>
            <a:r>
              <a:rPr lang="en-US" altLang="zh-CN" sz="2000" dirty="0" smtClean="0"/>
              <a:t>point-based CNN (</a:t>
            </a:r>
            <a:r>
              <a:rPr lang="en-US" altLang="zh-CN" sz="2000" dirty="0" err="1" smtClean="0"/>
              <a:t>pointNet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pointNet</a:t>
            </a:r>
            <a:r>
              <a:rPr lang="en-US" altLang="zh-CN" sz="2000" dirty="0" smtClean="0"/>
              <a:t>++)</a:t>
            </a:r>
          </a:p>
          <a:p>
            <a:pPr algn="just">
              <a:buFont typeface="Wingdings" pitchFamily="2" charset="2"/>
              <a:buChar char="u"/>
            </a:pPr>
            <a:endParaRPr lang="en-US" altLang="zh-CN" sz="2000" dirty="0" smtClean="0"/>
          </a:p>
          <a:p>
            <a:pPr algn="just">
              <a:buFont typeface="Wingdings" pitchFamily="2" charset="2"/>
              <a:buChar char="u"/>
            </a:pPr>
            <a:endParaRPr lang="en-US" altLang="zh-CN" sz="20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1017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Geometric deep learning on graphs and manifold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6477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0" y="8763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02674" y="5039975"/>
            <a:ext cx="8473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Roadmap: extend CNNs to non-Euclidean geometries by replacing filtering and pooling by appropriate operators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040" y="1541689"/>
            <a:ext cx="9904413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1017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Geometric deep learning on graphs and manifold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6477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0" y="8763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06583" y="1550126"/>
            <a:ext cx="8473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2400" dirty="0" smtClean="0"/>
              <a:t>Extend neural network techniques to graph- or manifold-structured Data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/>
              <a:t>Assumption: Non-Euclidean data are locally stationary and manifest hierarchical structures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/>
              <a:t>How to define compositionality? (convolution and pooling on graphs/manifolds)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/>
              <a:t>How to make them fast? (linear complexity)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1017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Geometric deep learning on graphs and manifold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6477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0" y="8763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80458" y="1114697"/>
            <a:ext cx="8473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/>
              <a:t>Graph</a:t>
            </a:r>
          </a:p>
          <a:p>
            <a:r>
              <a:rPr lang="en-US" altLang="zh-CN" sz="2400" dirty="0" err="1" smtClean="0"/>
              <a:t>Laplacian</a:t>
            </a:r>
            <a:endParaRPr lang="en-US" altLang="zh-CN" sz="2400" dirty="0" smtClean="0"/>
          </a:p>
          <a:p>
            <a:r>
              <a:rPr lang="en-US" altLang="zh-CN" sz="2400" dirty="0" smtClean="0"/>
              <a:t>Hessian</a:t>
            </a:r>
          </a:p>
          <a:p>
            <a:r>
              <a:rPr lang="en-US" altLang="zh-CN" sz="2400" dirty="0" smtClean="0"/>
              <a:t>p-</a:t>
            </a:r>
            <a:r>
              <a:rPr lang="en-US" altLang="zh-CN" sz="2400" dirty="0" err="1" smtClean="0"/>
              <a:t>Laplacian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/>
              <a:t>Riemannian manifolds</a:t>
            </a:r>
          </a:p>
          <a:p>
            <a:r>
              <a:rPr lang="en-US" altLang="zh-CN" sz="2400" dirty="0" smtClean="0"/>
              <a:t>Riemannian metric describes the local intrinsic structure at x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6738645" y="1758463"/>
            <a:ext cx="5453355" cy="5099538"/>
          </a:xfrm>
          <a:custGeom>
            <a:avLst/>
            <a:gdLst>
              <a:gd name="connsiteX0" fmla="*/ 3367134 w 6912464"/>
              <a:gd name="connsiteY0" fmla="*/ 0 h 6072033"/>
              <a:gd name="connsiteX1" fmla="*/ 6909205 w 6912464"/>
              <a:gd name="connsiteY1" fmla="*/ 10447 h 6072033"/>
              <a:gd name="connsiteX2" fmla="*/ 6912464 w 6912464"/>
              <a:gd name="connsiteY2" fmla="*/ 6072033 h 6072033"/>
              <a:gd name="connsiteX3" fmla="*/ 0 w 6912464"/>
              <a:gd name="connsiteY3" fmla="*/ 6072033 h 607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64" h="6072033">
                <a:moveTo>
                  <a:pt x="3367134" y="0"/>
                </a:moveTo>
                <a:lnTo>
                  <a:pt x="6909205" y="10447"/>
                </a:lnTo>
                <a:lnTo>
                  <a:pt x="6912464" y="6072033"/>
                </a:lnTo>
                <a:lnTo>
                  <a:pt x="0" y="6072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52872" y="383540"/>
            <a:ext cx="39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CONTENT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36526" y="2178486"/>
            <a:ext cx="366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821239" y="1901505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01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343582" y="4230269"/>
            <a:ext cx="474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Hypergraph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p-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Regularization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328295" y="3953288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03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29869" y="5341276"/>
            <a:ext cx="460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Some other Researches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05790" y="5064294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04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文本框 39"/>
          <p:cNvSpPr txBox="1"/>
          <p:nvPr/>
        </p:nvSpPr>
        <p:spPr>
          <a:xfrm>
            <a:off x="3146613" y="3178124"/>
            <a:ext cx="366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P-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Regularization</a:t>
            </a:r>
          </a:p>
        </p:txBody>
      </p:sp>
      <p:sp>
        <p:nvSpPr>
          <p:cNvPr id="15" name="文本框 40"/>
          <p:cNvSpPr txBox="1"/>
          <p:nvPr/>
        </p:nvSpPr>
        <p:spPr>
          <a:xfrm>
            <a:off x="2096157" y="2918727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02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/>
      <p:bldP spid="40" grpId="0"/>
      <p:bldP spid="41" grpId="0"/>
      <p:bldP spid="43" grpId="0"/>
      <p:bldP spid="44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1017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Spectral domain geometric deep learning methods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0" y="8763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80458" y="1114697"/>
            <a:ext cx="8473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/>
              <a:t>Spectral graph CNN </a:t>
            </a:r>
          </a:p>
          <a:p>
            <a:r>
              <a:rPr lang="en-US" altLang="zh-CN" sz="2400" dirty="0" smtClean="0"/>
              <a:t>Convolution expressed in the spectral domain</a:t>
            </a:r>
          </a:p>
          <a:p>
            <a:pPr>
              <a:buFont typeface="Wingdings" pitchFamily="2" charset="2"/>
              <a:buChar char="u"/>
            </a:pPr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/>
              <a:t>Spectral graph CNN with polynomial filters (</a:t>
            </a:r>
            <a:r>
              <a:rPr lang="en-US" altLang="zh-CN" sz="2400" dirty="0" err="1" smtClean="0"/>
              <a:t>ChebNet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Represent spectral transfer function as a polynomial or order r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7662" y="2520860"/>
            <a:ext cx="24860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5393" y="4482193"/>
            <a:ext cx="3009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1017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Spectral domain geometric deep learning methods-Limitation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0" y="8763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80458" y="1114697"/>
            <a:ext cx="8473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Poor generalization across non-isometric domains unless kernels are localized (can be remedied to some extent with spectral  transformer networks)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Spectral kernels are isotropic due to rotation invariance of the</a:t>
            </a:r>
          </a:p>
          <a:p>
            <a:r>
              <a:rPr lang="en-US" altLang="zh-CN" sz="2400" dirty="0" err="1" smtClean="0"/>
              <a:t>Laplacian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Only undirected graphs, as symmetry of the </a:t>
            </a:r>
            <a:r>
              <a:rPr lang="en-US" altLang="zh-CN" sz="2400" dirty="0" err="1" smtClean="0"/>
              <a:t>Laplacian</a:t>
            </a:r>
            <a:r>
              <a:rPr lang="en-US" altLang="zh-CN" sz="2400" dirty="0" smtClean="0"/>
              <a:t> matrix is</a:t>
            </a:r>
          </a:p>
          <a:p>
            <a:r>
              <a:rPr lang="en-US" altLang="zh-CN" sz="2400" dirty="0" smtClean="0"/>
              <a:t>assumed</a:t>
            </a:r>
          </a:p>
          <a:p>
            <a:pPr>
              <a:buFont typeface="Wingdings" pitchFamily="2" charset="2"/>
              <a:buChar char="u"/>
            </a:pP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10171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Spatial domain (charting-based) geometric deep learning methods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0" y="8763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639" y="1207133"/>
            <a:ext cx="9974036" cy="51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1017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Patch operators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0" y="8763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134" y="1628912"/>
            <a:ext cx="906621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1017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Patch operators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0" y="8763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194" y="790575"/>
            <a:ext cx="9458642" cy="572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1017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0" y="8763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149" y="1068433"/>
            <a:ext cx="10075863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hlinkClick r:id="rId2"/>
          </p:cNvPr>
          <p:cNvSpPr/>
          <p:nvPr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479" y="3524649"/>
            <a:ext cx="2581275" cy="5569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83047" y="2347519"/>
            <a:ext cx="7008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spc="3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Thanks for Your Time</a:t>
            </a:r>
            <a:endParaRPr lang="zh-HK" altLang="en-US" sz="4400" b="1" spc="3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28914" y="312419"/>
            <a:ext cx="10247085" cy="6251681"/>
            <a:chOff x="4905247" y="2580268"/>
            <a:chExt cx="5254752" cy="3526114"/>
          </a:xfrm>
        </p:grpSpPr>
        <p:sp>
          <p:nvSpPr>
            <p:cNvPr id="19" name="半闭框 18"/>
            <p:cNvSpPr/>
            <p:nvPr/>
          </p:nvSpPr>
          <p:spPr>
            <a:xfrm>
              <a:off x="4905247" y="2580269"/>
              <a:ext cx="1066393" cy="1066669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半闭框 20"/>
            <p:cNvSpPr/>
            <p:nvPr/>
          </p:nvSpPr>
          <p:spPr>
            <a:xfrm rot="5400000">
              <a:off x="9093468" y="2580406"/>
              <a:ext cx="1066669" cy="106639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半闭框 22"/>
            <p:cNvSpPr/>
            <p:nvPr/>
          </p:nvSpPr>
          <p:spPr>
            <a:xfrm rot="16200000">
              <a:off x="4905110" y="5039851"/>
              <a:ext cx="1066669" cy="106639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半闭框 23"/>
            <p:cNvSpPr/>
            <p:nvPr/>
          </p:nvSpPr>
          <p:spPr>
            <a:xfrm rot="10800000">
              <a:off x="9093606" y="5039713"/>
              <a:ext cx="1066393" cy="1066669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PART</a:t>
            </a:r>
          </a:p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ONE</a:t>
            </a:r>
            <a:endParaRPr lang="zh-CN" altLang="en-US" sz="4800" b="1" dirty="0" smtClean="0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4210051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8442"/>
            <a:ext cx="301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864153" y="1662463"/>
            <a:ext cx="697464" cy="505376"/>
          </a:xfrm>
          <a:custGeom>
            <a:avLst/>
            <a:gdLst>
              <a:gd name="T0" fmla="*/ 11 w 129"/>
              <a:gd name="T1" fmla="*/ 6 h 93"/>
              <a:gd name="T2" fmla="*/ 17 w 129"/>
              <a:gd name="T3" fmla="*/ 0 h 93"/>
              <a:gd name="T4" fmla="*/ 121 w 129"/>
              <a:gd name="T5" fmla="*/ 0 h 93"/>
              <a:gd name="T6" fmla="*/ 121 w 129"/>
              <a:gd name="T7" fmla="*/ 56 h 93"/>
              <a:gd name="T8" fmla="*/ 129 w 129"/>
              <a:gd name="T9" fmla="*/ 88 h 93"/>
              <a:gd name="T10" fmla="*/ 6 w 129"/>
              <a:gd name="T11" fmla="*/ 93 h 93"/>
              <a:gd name="T12" fmla="*/ 0 w 129"/>
              <a:gd name="T13" fmla="*/ 75 h 93"/>
              <a:gd name="T14" fmla="*/ 46 w 129"/>
              <a:gd name="T15" fmla="*/ 60 h 93"/>
              <a:gd name="T16" fmla="*/ 55 w 129"/>
              <a:gd name="T17" fmla="*/ 63 h 93"/>
              <a:gd name="T18" fmla="*/ 46 w 129"/>
              <a:gd name="T19" fmla="*/ 60 h 93"/>
              <a:gd name="T20" fmla="*/ 42 w 129"/>
              <a:gd name="T21" fmla="*/ 73 h 93"/>
              <a:gd name="T22" fmla="*/ 54 w 129"/>
              <a:gd name="T23" fmla="*/ 70 h 93"/>
              <a:gd name="T24" fmla="*/ 26 w 129"/>
              <a:gd name="T25" fmla="*/ 70 h 93"/>
              <a:gd name="T26" fmla="*/ 36 w 129"/>
              <a:gd name="T27" fmla="*/ 73 h 93"/>
              <a:gd name="T28" fmla="*/ 26 w 129"/>
              <a:gd name="T29" fmla="*/ 70 h 93"/>
              <a:gd name="T30" fmla="*/ 59 w 129"/>
              <a:gd name="T31" fmla="*/ 73 h 93"/>
              <a:gd name="T32" fmla="*/ 71 w 129"/>
              <a:gd name="T33" fmla="*/ 70 h 93"/>
              <a:gd name="T34" fmla="*/ 77 w 129"/>
              <a:gd name="T35" fmla="*/ 70 h 93"/>
              <a:gd name="T36" fmla="*/ 88 w 129"/>
              <a:gd name="T37" fmla="*/ 73 h 93"/>
              <a:gd name="T38" fmla="*/ 77 w 129"/>
              <a:gd name="T39" fmla="*/ 70 h 93"/>
              <a:gd name="T40" fmla="*/ 94 w 129"/>
              <a:gd name="T41" fmla="*/ 73 h 93"/>
              <a:gd name="T42" fmla="*/ 104 w 129"/>
              <a:gd name="T43" fmla="*/ 70 h 93"/>
              <a:gd name="T44" fmla="*/ 40 w 129"/>
              <a:gd name="T45" fmla="*/ 65 h 93"/>
              <a:gd name="T46" fmla="*/ 50 w 129"/>
              <a:gd name="T47" fmla="*/ 68 h 93"/>
              <a:gd name="T48" fmla="*/ 40 w 129"/>
              <a:gd name="T49" fmla="*/ 65 h 93"/>
              <a:gd name="T50" fmla="*/ 27 w 129"/>
              <a:gd name="T51" fmla="*/ 68 h 93"/>
              <a:gd name="T52" fmla="*/ 35 w 129"/>
              <a:gd name="T53" fmla="*/ 65 h 93"/>
              <a:gd name="T54" fmla="*/ 56 w 129"/>
              <a:gd name="T55" fmla="*/ 65 h 93"/>
              <a:gd name="T56" fmla="*/ 67 w 129"/>
              <a:gd name="T57" fmla="*/ 68 h 93"/>
              <a:gd name="T58" fmla="*/ 56 w 129"/>
              <a:gd name="T59" fmla="*/ 65 h 93"/>
              <a:gd name="T60" fmla="*/ 72 w 129"/>
              <a:gd name="T61" fmla="*/ 68 h 93"/>
              <a:gd name="T62" fmla="*/ 83 w 129"/>
              <a:gd name="T63" fmla="*/ 65 h 93"/>
              <a:gd name="T64" fmla="*/ 89 w 129"/>
              <a:gd name="T65" fmla="*/ 65 h 93"/>
              <a:gd name="T66" fmla="*/ 104 w 129"/>
              <a:gd name="T67" fmla="*/ 68 h 93"/>
              <a:gd name="T68" fmla="*/ 89 w 129"/>
              <a:gd name="T69" fmla="*/ 65 h 93"/>
              <a:gd name="T70" fmla="*/ 29 w 129"/>
              <a:gd name="T71" fmla="*/ 63 h 93"/>
              <a:gd name="T72" fmla="*/ 41 w 129"/>
              <a:gd name="T73" fmla="*/ 60 h 93"/>
              <a:gd name="T74" fmla="*/ 61 w 129"/>
              <a:gd name="T75" fmla="*/ 60 h 93"/>
              <a:gd name="T76" fmla="*/ 71 w 129"/>
              <a:gd name="T77" fmla="*/ 63 h 93"/>
              <a:gd name="T78" fmla="*/ 61 w 129"/>
              <a:gd name="T79" fmla="*/ 60 h 93"/>
              <a:gd name="T80" fmla="*/ 77 w 129"/>
              <a:gd name="T81" fmla="*/ 63 h 93"/>
              <a:gd name="T82" fmla="*/ 87 w 129"/>
              <a:gd name="T83" fmla="*/ 60 h 93"/>
              <a:gd name="T84" fmla="*/ 92 w 129"/>
              <a:gd name="T85" fmla="*/ 60 h 93"/>
              <a:gd name="T86" fmla="*/ 102 w 129"/>
              <a:gd name="T87" fmla="*/ 63 h 93"/>
              <a:gd name="T88" fmla="*/ 92 w 129"/>
              <a:gd name="T89" fmla="*/ 60 h 93"/>
              <a:gd name="T90" fmla="*/ 109 w 129"/>
              <a:gd name="T91" fmla="*/ 12 h 93"/>
              <a:gd name="T92" fmla="*/ 23 w 129"/>
              <a:gd name="T93" fmla="*/ 56 h 93"/>
              <a:gd name="T94" fmla="*/ 11 w 129"/>
              <a:gd name="T95" fmla="*/ 79 h 93"/>
              <a:gd name="T96" fmla="*/ 21 w 129"/>
              <a:gd name="T97" fmla="*/ 85 h 93"/>
              <a:gd name="T98" fmla="*/ 11 w 129"/>
              <a:gd name="T99" fmla="*/ 79 h 93"/>
              <a:gd name="T100" fmla="*/ 109 w 129"/>
              <a:gd name="T101" fmla="*/ 85 h 93"/>
              <a:gd name="T102" fmla="*/ 119 w 129"/>
              <a:gd name="T103" fmla="*/ 79 h 93"/>
              <a:gd name="T104" fmla="*/ 41 w 129"/>
              <a:gd name="T105" fmla="*/ 79 h 93"/>
              <a:gd name="T106" fmla="*/ 51 w 129"/>
              <a:gd name="T107" fmla="*/ 85 h 93"/>
              <a:gd name="T108" fmla="*/ 41 w 129"/>
              <a:gd name="T109" fmla="*/ 79 h 93"/>
              <a:gd name="T110" fmla="*/ 26 w 129"/>
              <a:gd name="T111" fmla="*/ 85 h 93"/>
              <a:gd name="T112" fmla="*/ 36 w 129"/>
              <a:gd name="T113" fmla="*/ 7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9" h="93">
                <a:moveTo>
                  <a:pt x="11" y="56"/>
                </a:moveTo>
                <a:cubicBezTo>
                  <a:pt x="11" y="6"/>
                  <a:pt x="11" y="6"/>
                  <a:pt x="11" y="6"/>
                </a:cubicBezTo>
                <a:cubicBezTo>
                  <a:pt x="11" y="0"/>
                  <a:pt x="11" y="0"/>
                  <a:pt x="1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"/>
                  <a:pt x="121" y="6"/>
                  <a:pt x="121" y="6"/>
                </a:cubicBezTo>
                <a:cubicBezTo>
                  <a:pt x="121" y="56"/>
                  <a:pt x="121" y="56"/>
                  <a:pt x="121" y="56"/>
                </a:cubicBezTo>
                <a:cubicBezTo>
                  <a:pt x="129" y="75"/>
                  <a:pt x="129" y="75"/>
                  <a:pt x="129" y="75"/>
                </a:cubicBezTo>
                <a:cubicBezTo>
                  <a:pt x="129" y="88"/>
                  <a:pt x="129" y="88"/>
                  <a:pt x="129" y="88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6" y="93"/>
                  <a:pt x="6" y="93"/>
                  <a:pt x="6" y="93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75"/>
                  <a:pt x="0" y="75"/>
                  <a:pt x="0" y="75"/>
                </a:cubicBezTo>
                <a:cubicBezTo>
                  <a:pt x="11" y="56"/>
                  <a:pt x="11" y="56"/>
                  <a:pt x="11" y="56"/>
                </a:cubicBezTo>
                <a:close/>
                <a:moveTo>
                  <a:pt x="46" y="60"/>
                </a:moveTo>
                <a:cubicBezTo>
                  <a:pt x="46" y="61"/>
                  <a:pt x="45" y="62"/>
                  <a:pt x="45" y="63"/>
                </a:cubicBezTo>
                <a:cubicBezTo>
                  <a:pt x="49" y="63"/>
                  <a:pt x="52" y="63"/>
                  <a:pt x="55" y="63"/>
                </a:cubicBezTo>
                <a:cubicBezTo>
                  <a:pt x="56" y="62"/>
                  <a:pt x="56" y="61"/>
                  <a:pt x="56" y="60"/>
                </a:cubicBezTo>
                <a:cubicBezTo>
                  <a:pt x="53" y="60"/>
                  <a:pt x="49" y="60"/>
                  <a:pt x="46" y="60"/>
                </a:cubicBezTo>
                <a:close/>
                <a:moveTo>
                  <a:pt x="43" y="70"/>
                </a:moveTo>
                <a:cubicBezTo>
                  <a:pt x="43" y="71"/>
                  <a:pt x="42" y="72"/>
                  <a:pt x="42" y="73"/>
                </a:cubicBezTo>
                <a:cubicBezTo>
                  <a:pt x="46" y="73"/>
                  <a:pt x="50" y="73"/>
                  <a:pt x="53" y="73"/>
                </a:cubicBezTo>
                <a:cubicBezTo>
                  <a:pt x="54" y="72"/>
                  <a:pt x="54" y="71"/>
                  <a:pt x="54" y="70"/>
                </a:cubicBezTo>
                <a:cubicBezTo>
                  <a:pt x="50" y="70"/>
                  <a:pt x="47" y="70"/>
                  <a:pt x="43" y="70"/>
                </a:cubicBezTo>
                <a:close/>
                <a:moveTo>
                  <a:pt x="26" y="70"/>
                </a:moveTo>
                <a:cubicBezTo>
                  <a:pt x="26" y="71"/>
                  <a:pt x="25" y="72"/>
                  <a:pt x="25" y="73"/>
                </a:cubicBezTo>
                <a:cubicBezTo>
                  <a:pt x="29" y="73"/>
                  <a:pt x="32" y="73"/>
                  <a:pt x="36" y="73"/>
                </a:cubicBezTo>
                <a:cubicBezTo>
                  <a:pt x="37" y="72"/>
                  <a:pt x="37" y="71"/>
                  <a:pt x="37" y="70"/>
                </a:cubicBezTo>
                <a:cubicBezTo>
                  <a:pt x="34" y="70"/>
                  <a:pt x="30" y="70"/>
                  <a:pt x="26" y="70"/>
                </a:cubicBezTo>
                <a:close/>
                <a:moveTo>
                  <a:pt x="60" y="70"/>
                </a:moveTo>
                <a:cubicBezTo>
                  <a:pt x="60" y="71"/>
                  <a:pt x="60" y="72"/>
                  <a:pt x="59" y="73"/>
                </a:cubicBezTo>
                <a:cubicBezTo>
                  <a:pt x="63" y="73"/>
                  <a:pt x="67" y="73"/>
                  <a:pt x="71" y="73"/>
                </a:cubicBezTo>
                <a:cubicBezTo>
                  <a:pt x="71" y="72"/>
                  <a:pt x="71" y="71"/>
                  <a:pt x="71" y="70"/>
                </a:cubicBezTo>
                <a:cubicBezTo>
                  <a:pt x="67" y="70"/>
                  <a:pt x="63" y="70"/>
                  <a:pt x="60" y="70"/>
                </a:cubicBezTo>
                <a:close/>
                <a:moveTo>
                  <a:pt x="77" y="70"/>
                </a:moveTo>
                <a:cubicBezTo>
                  <a:pt x="77" y="71"/>
                  <a:pt x="77" y="72"/>
                  <a:pt x="77" y="73"/>
                </a:cubicBezTo>
                <a:cubicBezTo>
                  <a:pt x="80" y="73"/>
                  <a:pt x="84" y="73"/>
                  <a:pt x="88" y="73"/>
                </a:cubicBezTo>
                <a:cubicBezTo>
                  <a:pt x="88" y="72"/>
                  <a:pt x="88" y="71"/>
                  <a:pt x="88" y="70"/>
                </a:cubicBezTo>
                <a:cubicBezTo>
                  <a:pt x="84" y="70"/>
                  <a:pt x="80" y="70"/>
                  <a:pt x="77" y="70"/>
                </a:cubicBezTo>
                <a:close/>
                <a:moveTo>
                  <a:pt x="93" y="70"/>
                </a:moveTo>
                <a:cubicBezTo>
                  <a:pt x="94" y="71"/>
                  <a:pt x="94" y="72"/>
                  <a:pt x="94" y="73"/>
                </a:cubicBezTo>
                <a:cubicBezTo>
                  <a:pt x="98" y="73"/>
                  <a:pt x="101" y="73"/>
                  <a:pt x="105" y="73"/>
                </a:cubicBezTo>
                <a:cubicBezTo>
                  <a:pt x="105" y="72"/>
                  <a:pt x="105" y="71"/>
                  <a:pt x="104" y="70"/>
                </a:cubicBezTo>
                <a:cubicBezTo>
                  <a:pt x="101" y="70"/>
                  <a:pt x="97" y="70"/>
                  <a:pt x="93" y="70"/>
                </a:cubicBezTo>
                <a:close/>
                <a:moveTo>
                  <a:pt x="40" y="65"/>
                </a:moveTo>
                <a:cubicBezTo>
                  <a:pt x="40" y="66"/>
                  <a:pt x="40" y="67"/>
                  <a:pt x="39" y="68"/>
                </a:cubicBezTo>
                <a:cubicBezTo>
                  <a:pt x="43" y="68"/>
                  <a:pt x="47" y="68"/>
                  <a:pt x="50" y="68"/>
                </a:cubicBezTo>
                <a:cubicBezTo>
                  <a:pt x="50" y="67"/>
                  <a:pt x="51" y="66"/>
                  <a:pt x="51" y="65"/>
                </a:cubicBezTo>
                <a:cubicBezTo>
                  <a:pt x="47" y="65"/>
                  <a:pt x="44" y="65"/>
                  <a:pt x="40" y="65"/>
                </a:cubicBezTo>
                <a:close/>
                <a:moveTo>
                  <a:pt x="29" y="65"/>
                </a:moveTo>
                <a:cubicBezTo>
                  <a:pt x="28" y="66"/>
                  <a:pt x="28" y="67"/>
                  <a:pt x="27" y="68"/>
                </a:cubicBezTo>
                <a:cubicBezTo>
                  <a:pt x="29" y="68"/>
                  <a:pt x="32" y="68"/>
                  <a:pt x="34" y="68"/>
                </a:cubicBezTo>
                <a:cubicBezTo>
                  <a:pt x="34" y="67"/>
                  <a:pt x="34" y="66"/>
                  <a:pt x="35" y="65"/>
                </a:cubicBezTo>
                <a:cubicBezTo>
                  <a:pt x="33" y="65"/>
                  <a:pt x="31" y="65"/>
                  <a:pt x="29" y="65"/>
                </a:cubicBezTo>
                <a:close/>
                <a:moveTo>
                  <a:pt x="56" y="65"/>
                </a:moveTo>
                <a:cubicBezTo>
                  <a:pt x="56" y="66"/>
                  <a:pt x="56" y="67"/>
                  <a:pt x="56" y="68"/>
                </a:cubicBezTo>
                <a:cubicBezTo>
                  <a:pt x="59" y="68"/>
                  <a:pt x="63" y="68"/>
                  <a:pt x="67" y="68"/>
                </a:cubicBezTo>
                <a:cubicBezTo>
                  <a:pt x="67" y="67"/>
                  <a:pt x="67" y="66"/>
                  <a:pt x="67" y="65"/>
                </a:cubicBezTo>
                <a:cubicBezTo>
                  <a:pt x="63" y="65"/>
                  <a:pt x="60" y="65"/>
                  <a:pt x="56" y="65"/>
                </a:cubicBezTo>
                <a:close/>
                <a:moveTo>
                  <a:pt x="72" y="65"/>
                </a:moveTo>
                <a:cubicBezTo>
                  <a:pt x="72" y="66"/>
                  <a:pt x="72" y="67"/>
                  <a:pt x="72" y="68"/>
                </a:cubicBezTo>
                <a:cubicBezTo>
                  <a:pt x="76" y="68"/>
                  <a:pt x="79" y="68"/>
                  <a:pt x="83" y="68"/>
                </a:cubicBezTo>
                <a:cubicBezTo>
                  <a:pt x="83" y="67"/>
                  <a:pt x="83" y="66"/>
                  <a:pt x="83" y="65"/>
                </a:cubicBezTo>
                <a:cubicBezTo>
                  <a:pt x="79" y="65"/>
                  <a:pt x="76" y="65"/>
                  <a:pt x="72" y="65"/>
                </a:cubicBezTo>
                <a:close/>
                <a:moveTo>
                  <a:pt x="89" y="65"/>
                </a:moveTo>
                <a:cubicBezTo>
                  <a:pt x="89" y="66"/>
                  <a:pt x="90" y="67"/>
                  <a:pt x="90" y="68"/>
                </a:cubicBezTo>
                <a:cubicBezTo>
                  <a:pt x="94" y="68"/>
                  <a:pt x="99" y="68"/>
                  <a:pt x="104" y="68"/>
                </a:cubicBezTo>
                <a:cubicBezTo>
                  <a:pt x="103" y="67"/>
                  <a:pt x="103" y="66"/>
                  <a:pt x="103" y="65"/>
                </a:cubicBezTo>
                <a:cubicBezTo>
                  <a:pt x="98" y="65"/>
                  <a:pt x="94" y="65"/>
                  <a:pt x="89" y="65"/>
                </a:cubicBezTo>
                <a:close/>
                <a:moveTo>
                  <a:pt x="31" y="60"/>
                </a:moveTo>
                <a:cubicBezTo>
                  <a:pt x="30" y="61"/>
                  <a:pt x="30" y="62"/>
                  <a:pt x="29" y="63"/>
                </a:cubicBezTo>
                <a:cubicBezTo>
                  <a:pt x="33" y="63"/>
                  <a:pt x="36" y="63"/>
                  <a:pt x="40" y="63"/>
                </a:cubicBezTo>
                <a:cubicBezTo>
                  <a:pt x="40" y="62"/>
                  <a:pt x="40" y="61"/>
                  <a:pt x="41" y="60"/>
                </a:cubicBezTo>
                <a:cubicBezTo>
                  <a:pt x="37" y="60"/>
                  <a:pt x="34" y="60"/>
                  <a:pt x="31" y="60"/>
                </a:cubicBezTo>
                <a:close/>
                <a:moveTo>
                  <a:pt x="61" y="60"/>
                </a:moveTo>
                <a:cubicBezTo>
                  <a:pt x="61" y="61"/>
                  <a:pt x="61" y="62"/>
                  <a:pt x="61" y="63"/>
                </a:cubicBezTo>
                <a:cubicBezTo>
                  <a:pt x="64" y="63"/>
                  <a:pt x="68" y="63"/>
                  <a:pt x="71" y="63"/>
                </a:cubicBezTo>
                <a:cubicBezTo>
                  <a:pt x="71" y="62"/>
                  <a:pt x="71" y="61"/>
                  <a:pt x="71" y="60"/>
                </a:cubicBezTo>
                <a:cubicBezTo>
                  <a:pt x="68" y="60"/>
                  <a:pt x="65" y="60"/>
                  <a:pt x="61" y="60"/>
                </a:cubicBezTo>
                <a:close/>
                <a:moveTo>
                  <a:pt x="76" y="60"/>
                </a:moveTo>
                <a:cubicBezTo>
                  <a:pt x="76" y="61"/>
                  <a:pt x="77" y="62"/>
                  <a:pt x="77" y="63"/>
                </a:cubicBezTo>
                <a:cubicBezTo>
                  <a:pt x="80" y="63"/>
                  <a:pt x="83" y="63"/>
                  <a:pt x="87" y="63"/>
                </a:cubicBezTo>
                <a:cubicBezTo>
                  <a:pt x="87" y="62"/>
                  <a:pt x="87" y="61"/>
                  <a:pt x="87" y="60"/>
                </a:cubicBezTo>
                <a:cubicBezTo>
                  <a:pt x="83" y="60"/>
                  <a:pt x="80" y="60"/>
                  <a:pt x="76" y="60"/>
                </a:cubicBezTo>
                <a:close/>
                <a:moveTo>
                  <a:pt x="92" y="60"/>
                </a:moveTo>
                <a:cubicBezTo>
                  <a:pt x="92" y="61"/>
                  <a:pt x="92" y="62"/>
                  <a:pt x="92" y="63"/>
                </a:cubicBezTo>
                <a:cubicBezTo>
                  <a:pt x="96" y="63"/>
                  <a:pt x="99" y="63"/>
                  <a:pt x="102" y="63"/>
                </a:cubicBezTo>
                <a:cubicBezTo>
                  <a:pt x="102" y="62"/>
                  <a:pt x="102" y="61"/>
                  <a:pt x="102" y="60"/>
                </a:cubicBezTo>
                <a:cubicBezTo>
                  <a:pt x="98" y="60"/>
                  <a:pt x="95" y="60"/>
                  <a:pt x="92" y="60"/>
                </a:cubicBezTo>
                <a:close/>
                <a:moveTo>
                  <a:pt x="109" y="56"/>
                </a:moveTo>
                <a:cubicBezTo>
                  <a:pt x="109" y="12"/>
                  <a:pt x="109" y="12"/>
                  <a:pt x="109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56"/>
                  <a:pt x="23" y="56"/>
                  <a:pt x="23" y="56"/>
                </a:cubicBezTo>
                <a:cubicBezTo>
                  <a:pt x="109" y="56"/>
                  <a:pt x="109" y="56"/>
                  <a:pt x="109" y="56"/>
                </a:cubicBezTo>
                <a:close/>
                <a:moveTo>
                  <a:pt x="11" y="79"/>
                </a:moveTo>
                <a:cubicBezTo>
                  <a:pt x="11" y="85"/>
                  <a:pt x="11" y="85"/>
                  <a:pt x="11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79"/>
                  <a:pt x="21" y="79"/>
                  <a:pt x="21" y="79"/>
                </a:cubicBezTo>
                <a:cubicBezTo>
                  <a:pt x="11" y="79"/>
                  <a:pt x="11" y="79"/>
                  <a:pt x="11" y="79"/>
                </a:cubicBezTo>
                <a:close/>
                <a:moveTo>
                  <a:pt x="109" y="79"/>
                </a:moveTo>
                <a:cubicBezTo>
                  <a:pt x="109" y="85"/>
                  <a:pt x="109" y="85"/>
                  <a:pt x="109" y="85"/>
                </a:cubicBezTo>
                <a:cubicBezTo>
                  <a:pt x="119" y="85"/>
                  <a:pt x="119" y="85"/>
                  <a:pt x="119" y="85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09" y="79"/>
                  <a:pt x="109" y="79"/>
                  <a:pt x="109" y="79"/>
                </a:cubicBezTo>
                <a:close/>
                <a:moveTo>
                  <a:pt x="41" y="79"/>
                </a:moveTo>
                <a:cubicBezTo>
                  <a:pt x="41" y="85"/>
                  <a:pt x="41" y="85"/>
                  <a:pt x="41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1" y="79"/>
                  <a:pt x="51" y="79"/>
                  <a:pt x="51" y="79"/>
                </a:cubicBezTo>
                <a:cubicBezTo>
                  <a:pt x="41" y="79"/>
                  <a:pt x="41" y="79"/>
                  <a:pt x="41" y="79"/>
                </a:cubicBezTo>
                <a:close/>
                <a:moveTo>
                  <a:pt x="26" y="79"/>
                </a:moveTo>
                <a:cubicBezTo>
                  <a:pt x="26" y="85"/>
                  <a:pt x="26" y="85"/>
                  <a:pt x="2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79"/>
                  <a:pt x="36" y="79"/>
                  <a:pt x="36" y="79"/>
                </a:cubicBezTo>
                <a:lnTo>
                  <a:pt x="26" y="79"/>
                </a:lnTo>
                <a:close/>
              </a:path>
            </a:pathLst>
          </a:custGeom>
          <a:solidFill>
            <a:srgbClr val="0060A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660859" y="2199744"/>
            <a:ext cx="943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Exploring and exploiting the geometry of the probability distribution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Using the geometry of data manifold as a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regularizer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7"/>
          <p:cNvSpPr>
            <a:spLocks noEditPoints="1"/>
          </p:cNvSpPr>
          <p:nvPr/>
        </p:nvSpPr>
        <p:spPr bwMode="auto">
          <a:xfrm>
            <a:off x="896506" y="3943503"/>
            <a:ext cx="577240" cy="684230"/>
          </a:xfrm>
          <a:custGeom>
            <a:avLst/>
            <a:gdLst>
              <a:gd name="T0" fmla="*/ 7 w 98"/>
              <a:gd name="T1" fmla="*/ 0 h 116"/>
              <a:gd name="T2" fmla="*/ 90 w 98"/>
              <a:gd name="T3" fmla="*/ 0 h 116"/>
              <a:gd name="T4" fmla="*/ 98 w 98"/>
              <a:gd name="T5" fmla="*/ 8 h 116"/>
              <a:gd name="T6" fmla="*/ 98 w 98"/>
              <a:gd name="T7" fmla="*/ 108 h 116"/>
              <a:gd name="T8" fmla="*/ 90 w 98"/>
              <a:gd name="T9" fmla="*/ 116 h 116"/>
              <a:gd name="T10" fmla="*/ 7 w 98"/>
              <a:gd name="T11" fmla="*/ 116 h 116"/>
              <a:gd name="T12" fmla="*/ 0 w 98"/>
              <a:gd name="T13" fmla="*/ 108 h 116"/>
              <a:gd name="T14" fmla="*/ 0 w 98"/>
              <a:gd name="T15" fmla="*/ 95 h 116"/>
              <a:gd name="T16" fmla="*/ 8 w 98"/>
              <a:gd name="T17" fmla="*/ 95 h 116"/>
              <a:gd name="T18" fmla="*/ 14 w 98"/>
              <a:gd name="T19" fmla="*/ 99 h 116"/>
              <a:gd name="T20" fmla="*/ 22 w 98"/>
              <a:gd name="T21" fmla="*/ 92 h 116"/>
              <a:gd name="T22" fmla="*/ 14 w 98"/>
              <a:gd name="T23" fmla="*/ 84 h 116"/>
              <a:gd name="T24" fmla="*/ 8 w 98"/>
              <a:gd name="T25" fmla="*/ 89 h 116"/>
              <a:gd name="T26" fmla="*/ 0 w 98"/>
              <a:gd name="T27" fmla="*/ 89 h 116"/>
              <a:gd name="T28" fmla="*/ 0 w 98"/>
              <a:gd name="T29" fmla="*/ 71 h 116"/>
              <a:gd name="T30" fmla="*/ 8 w 98"/>
              <a:gd name="T31" fmla="*/ 71 h 116"/>
              <a:gd name="T32" fmla="*/ 14 w 98"/>
              <a:gd name="T33" fmla="*/ 75 h 116"/>
              <a:gd name="T34" fmla="*/ 22 w 98"/>
              <a:gd name="T35" fmla="*/ 68 h 116"/>
              <a:gd name="T36" fmla="*/ 14 w 98"/>
              <a:gd name="T37" fmla="*/ 61 h 116"/>
              <a:gd name="T38" fmla="*/ 8 w 98"/>
              <a:gd name="T39" fmla="*/ 65 h 116"/>
              <a:gd name="T40" fmla="*/ 0 w 98"/>
              <a:gd name="T41" fmla="*/ 65 h 116"/>
              <a:gd name="T42" fmla="*/ 0 w 98"/>
              <a:gd name="T43" fmla="*/ 48 h 116"/>
              <a:gd name="T44" fmla="*/ 8 w 98"/>
              <a:gd name="T45" fmla="*/ 48 h 116"/>
              <a:gd name="T46" fmla="*/ 14 w 98"/>
              <a:gd name="T47" fmla="*/ 52 h 116"/>
              <a:gd name="T48" fmla="*/ 22 w 98"/>
              <a:gd name="T49" fmla="*/ 45 h 116"/>
              <a:gd name="T50" fmla="*/ 14 w 98"/>
              <a:gd name="T51" fmla="*/ 38 h 116"/>
              <a:gd name="T52" fmla="*/ 8 w 98"/>
              <a:gd name="T53" fmla="*/ 42 h 116"/>
              <a:gd name="T54" fmla="*/ 0 w 98"/>
              <a:gd name="T55" fmla="*/ 42 h 116"/>
              <a:gd name="T56" fmla="*/ 0 w 98"/>
              <a:gd name="T57" fmla="*/ 26 h 116"/>
              <a:gd name="T58" fmla="*/ 8 w 98"/>
              <a:gd name="T59" fmla="*/ 26 h 116"/>
              <a:gd name="T60" fmla="*/ 14 w 98"/>
              <a:gd name="T61" fmla="*/ 30 h 116"/>
              <a:gd name="T62" fmla="*/ 22 w 98"/>
              <a:gd name="T63" fmla="*/ 23 h 116"/>
              <a:gd name="T64" fmla="*/ 14 w 98"/>
              <a:gd name="T65" fmla="*/ 15 h 116"/>
              <a:gd name="T66" fmla="*/ 8 w 98"/>
              <a:gd name="T67" fmla="*/ 20 h 116"/>
              <a:gd name="T68" fmla="*/ 0 w 98"/>
              <a:gd name="T69" fmla="*/ 20 h 116"/>
              <a:gd name="T70" fmla="*/ 0 w 98"/>
              <a:gd name="T71" fmla="*/ 8 h 116"/>
              <a:gd name="T72" fmla="*/ 7 w 98"/>
              <a:gd name="T73" fmla="*/ 0 h 116"/>
              <a:gd name="T74" fmla="*/ 70 w 98"/>
              <a:gd name="T75" fmla="*/ 56 h 116"/>
              <a:gd name="T76" fmla="*/ 76 w 98"/>
              <a:gd name="T77" fmla="*/ 56 h 116"/>
              <a:gd name="T78" fmla="*/ 70 w 98"/>
              <a:gd name="T79" fmla="*/ 30 h 116"/>
              <a:gd name="T80" fmla="*/ 46 w 98"/>
              <a:gd name="T81" fmla="*/ 31 h 116"/>
              <a:gd name="T82" fmla="*/ 41 w 98"/>
              <a:gd name="T83" fmla="*/ 56 h 116"/>
              <a:gd name="T84" fmla="*/ 47 w 98"/>
              <a:gd name="T85" fmla="*/ 56 h 116"/>
              <a:gd name="T86" fmla="*/ 52 w 98"/>
              <a:gd name="T87" fmla="*/ 63 h 116"/>
              <a:gd name="T88" fmla="*/ 51 w 98"/>
              <a:gd name="T89" fmla="*/ 68 h 116"/>
              <a:gd name="T90" fmla="*/ 37 w 98"/>
              <a:gd name="T91" fmla="*/ 71 h 116"/>
              <a:gd name="T92" fmla="*/ 34 w 98"/>
              <a:gd name="T93" fmla="*/ 88 h 116"/>
              <a:gd name="T94" fmla="*/ 83 w 98"/>
              <a:gd name="T95" fmla="*/ 88 h 116"/>
              <a:gd name="T96" fmla="*/ 79 w 98"/>
              <a:gd name="T97" fmla="*/ 71 h 116"/>
              <a:gd name="T98" fmla="*/ 66 w 98"/>
              <a:gd name="T99" fmla="*/ 68 h 116"/>
              <a:gd name="T100" fmla="*/ 64 w 98"/>
              <a:gd name="T101" fmla="*/ 63 h 116"/>
              <a:gd name="T102" fmla="*/ 70 w 98"/>
              <a:gd name="T103" fmla="*/ 5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8" h="116">
                <a:moveTo>
                  <a:pt x="7" y="0"/>
                </a:moveTo>
                <a:cubicBezTo>
                  <a:pt x="90" y="0"/>
                  <a:pt x="90" y="0"/>
                  <a:pt x="90" y="0"/>
                </a:cubicBezTo>
                <a:cubicBezTo>
                  <a:pt x="94" y="0"/>
                  <a:pt x="98" y="4"/>
                  <a:pt x="98" y="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113"/>
                  <a:pt x="94" y="116"/>
                  <a:pt x="90" y="116"/>
                </a:cubicBezTo>
                <a:cubicBezTo>
                  <a:pt x="7" y="116"/>
                  <a:pt x="7" y="116"/>
                  <a:pt x="7" y="116"/>
                </a:cubicBezTo>
                <a:cubicBezTo>
                  <a:pt x="3" y="116"/>
                  <a:pt x="0" y="113"/>
                  <a:pt x="0" y="108"/>
                </a:cubicBezTo>
                <a:cubicBezTo>
                  <a:pt x="0" y="95"/>
                  <a:pt x="0" y="95"/>
                  <a:pt x="0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9" y="97"/>
                  <a:pt x="12" y="99"/>
                  <a:pt x="14" y="99"/>
                </a:cubicBezTo>
                <a:cubicBezTo>
                  <a:pt x="18" y="99"/>
                  <a:pt x="22" y="96"/>
                  <a:pt x="22" y="92"/>
                </a:cubicBezTo>
                <a:cubicBezTo>
                  <a:pt x="22" y="88"/>
                  <a:pt x="18" y="84"/>
                  <a:pt x="14" y="84"/>
                </a:cubicBezTo>
                <a:cubicBezTo>
                  <a:pt x="12" y="84"/>
                  <a:pt x="9" y="86"/>
                  <a:pt x="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71"/>
                  <a:pt x="0" y="71"/>
                  <a:pt x="0" y="71"/>
                </a:cubicBezTo>
                <a:cubicBezTo>
                  <a:pt x="8" y="71"/>
                  <a:pt x="8" y="71"/>
                  <a:pt x="8" y="71"/>
                </a:cubicBezTo>
                <a:cubicBezTo>
                  <a:pt x="9" y="74"/>
                  <a:pt x="12" y="75"/>
                  <a:pt x="14" y="75"/>
                </a:cubicBezTo>
                <a:cubicBezTo>
                  <a:pt x="18" y="75"/>
                  <a:pt x="22" y="72"/>
                  <a:pt x="22" y="68"/>
                </a:cubicBezTo>
                <a:cubicBezTo>
                  <a:pt x="22" y="64"/>
                  <a:pt x="18" y="61"/>
                  <a:pt x="14" y="61"/>
                </a:cubicBezTo>
                <a:cubicBezTo>
                  <a:pt x="12" y="61"/>
                  <a:pt x="9" y="63"/>
                  <a:pt x="8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8"/>
                  <a:pt x="0" y="48"/>
                  <a:pt x="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9" y="51"/>
                  <a:pt x="12" y="52"/>
                  <a:pt x="14" y="52"/>
                </a:cubicBezTo>
                <a:cubicBezTo>
                  <a:pt x="18" y="52"/>
                  <a:pt x="22" y="49"/>
                  <a:pt x="22" y="45"/>
                </a:cubicBezTo>
                <a:cubicBezTo>
                  <a:pt x="22" y="41"/>
                  <a:pt x="18" y="38"/>
                  <a:pt x="14" y="38"/>
                </a:cubicBezTo>
                <a:cubicBezTo>
                  <a:pt x="12" y="38"/>
                  <a:pt x="9" y="40"/>
                  <a:pt x="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6"/>
                  <a:pt x="0" y="26"/>
                  <a:pt x="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8"/>
                  <a:pt x="12" y="30"/>
                  <a:pt x="14" y="30"/>
                </a:cubicBezTo>
                <a:cubicBezTo>
                  <a:pt x="18" y="30"/>
                  <a:pt x="22" y="27"/>
                  <a:pt x="22" y="23"/>
                </a:cubicBezTo>
                <a:cubicBezTo>
                  <a:pt x="22" y="19"/>
                  <a:pt x="18" y="15"/>
                  <a:pt x="14" y="15"/>
                </a:cubicBezTo>
                <a:cubicBezTo>
                  <a:pt x="12" y="15"/>
                  <a:pt x="9" y="17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lose/>
                <a:moveTo>
                  <a:pt x="70" y="56"/>
                </a:moveTo>
                <a:cubicBezTo>
                  <a:pt x="71" y="56"/>
                  <a:pt x="75" y="56"/>
                  <a:pt x="76" y="56"/>
                </a:cubicBezTo>
                <a:cubicBezTo>
                  <a:pt x="77" y="47"/>
                  <a:pt x="74" y="33"/>
                  <a:pt x="70" y="30"/>
                </a:cubicBezTo>
                <a:cubicBezTo>
                  <a:pt x="65" y="26"/>
                  <a:pt x="51" y="26"/>
                  <a:pt x="46" y="31"/>
                </a:cubicBezTo>
                <a:cubicBezTo>
                  <a:pt x="42" y="34"/>
                  <a:pt x="40" y="47"/>
                  <a:pt x="41" y="56"/>
                </a:cubicBezTo>
                <a:cubicBezTo>
                  <a:pt x="43" y="56"/>
                  <a:pt x="45" y="56"/>
                  <a:pt x="47" y="56"/>
                </a:cubicBezTo>
                <a:cubicBezTo>
                  <a:pt x="48" y="59"/>
                  <a:pt x="49" y="61"/>
                  <a:pt x="52" y="63"/>
                </a:cubicBezTo>
                <a:cubicBezTo>
                  <a:pt x="52" y="65"/>
                  <a:pt x="51" y="67"/>
                  <a:pt x="51" y="68"/>
                </a:cubicBezTo>
                <a:cubicBezTo>
                  <a:pt x="49" y="68"/>
                  <a:pt x="38" y="69"/>
                  <a:pt x="37" y="71"/>
                </a:cubicBezTo>
                <a:cubicBezTo>
                  <a:pt x="33" y="75"/>
                  <a:pt x="33" y="83"/>
                  <a:pt x="34" y="88"/>
                </a:cubicBezTo>
                <a:cubicBezTo>
                  <a:pt x="46" y="93"/>
                  <a:pt x="71" y="93"/>
                  <a:pt x="83" y="88"/>
                </a:cubicBezTo>
                <a:cubicBezTo>
                  <a:pt x="84" y="83"/>
                  <a:pt x="83" y="75"/>
                  <a:pt x="79" y="71"/>
                </a:cubicBezTo>
                <a:cubicBezTo>
                  <a:pt x="79" y="69"/>
                  <a:pt x="68" y="68"/>
                  <a:pt x="66" y="68"/>
                </a:cubicBezTo>
                <a:cubicBezTo>
                  <a:pt x="66" y="67"/>
                  <a:pt x="65" y="66"/>
                  <a:pt x="64" y="63"/>
                </a:cubicBezTo>
                <a:cubicBezTo>
                  <a:pt x="67" y="61"/>
                  <a:pt x="69" y="59"/>
                  <a:pt x="70" y="56"/>
                </a:cubicBezTo>
                <a:close/>
              </a:path>
            </a:pathLst>
          </a:custGeom>
          <a:solidFill>
            <a:srgbClr val="0060A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文本框 73"/>
          <p:cNvSpPr txBox="1"/>
          <p:nvPr/>
        </p:nvSpPr>
        <p:spPr>
          <a:xfrm>
            <a:off x="1696030" y="1624671"/>
            <a:ext cx="413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Manifold Regularization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73"/>
          <p:cNvSpPr txBox="1"/>
          <p:nvPr/>
        </p:nvSpPr>
        <p:spPr>
          <a:xfrm>
            <a:off x="1687321" y="3986033"/>
            <a:ext cx="44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Semi-supervised Learning 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28"/>
          <p:cNvSpPr txBox="1"/>
          <p:nvPr/>
        </p:nvSpPr>
        <p:spPr>
          <a:xfrm>
            <a:off x="1639088" y="4625081"/>
            <a:ext cx="943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Including a small number of labeled and a large amount of unlabeled data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 animBg="1"/>
      <p:bldP spid="29" grpId="0"/>
      <p:bldP spid="30" grpId="0" animBg="1"/>
      <p:bldP spid="18" grpId="0"/>
      <p:bldP spid="19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363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1302771" y="1289289"/>
            <a:ext cx="9621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Regularization</a:t>
            </a:r>
          </a:p>
          <a:p>
            <a:endParaRPr lang="en-US" altLang="zh-CN" sz="2000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/>
              <a:t>The </a:t>
            </a:r>
            <a:r>
              <a:rPr lang="en-US" altLang="zh-CN" sz="2000" dirty="0" err="1" smtClean="0"/>
              <a:t>nullspace</a:t>
            </a:r>
            <a:r>
              <a:rPr lang="en-US" altLang="zh-CN" sz="2000" dirty="0" smtClean="0"/>
              <a:t> of the graph </a:t>
            </a:r>
            <a:r>
              <a:rPr lang="en-US" altLang="zh-CN" sz="2000" dirty="0" err="1" smtClean="0"/>
              <a:t>Laplacian</a:t>
            </a:r>
            <a:r>
              <a:rPr lang="en-US" altLang="zh-CN" sz="2000" dirty="0" smtClean="0"/>
              <a:t> along the underlying manifold is a constant function.</a:t>
            </a:r>
          </a:p>
          <a:p>
            <a:r>
              <a:rPr lang="en-US" altLang="zh-CN" sz="2000" dirty="0" smtClean="0"/>
              <a:t>The solution beyond the domain of training samples is always a constant function.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Freeform 5"/>
          <p:cNvSpPr>
            <a:spLocks noEditPoints="1"/>
          </p:cNvSpPr>
          <p:nvPr/>
        </p:nvSpPr>
        <p:spPr bwMode="auto">
          <a:xfrm>
            <a:off x="719006" y="1150507"/>
            <a:ext cx="374686" cy="521624"/>
          </a:xfrm>
          <a:custGeom>
            <a:avLst/>
            <a:gdLst>
              <a:gd name="T0" fmla="*/ 31 w 83"/>
              <a:gd name="T1" fmla="*/ 75 h 117"/>
              <a:gd name="T2" fmla="*/ 28 w 83"/>
              <a:gd name="T3" fmla="*/ 38 h 117"/>
              <a:gd name="T4" fmla="*/ 34 w 83"/>
              <a:gd name="T5" fmla="*/ 35 h 117"/>
              <a:gd name="T6" fmla="*/ 42 w 83"/>
              <a:gd name="T7" fmla="*/ 37 h 117"/>
              <a:gd name="T8" fmla="*/ 49 w 83"/>
              <a:gd name="T9" fmla="*/ 35 h 117"/>
              <a:gd name="T10" fmla="*/ 56 w 83"/>
              <a:gd name="T11" fmla="*/ 37 h 117"/>
              <a:gd name="T12" fmla="*/ 51 w 83"/>
              <a:gd name="T13" fmla="*/ 64 h 117"/>
              <a:gd name="T14" fmla="*/ 62 w 83"/>
              <a:gd name="T15" fmla="*/ 56 h 117"/>
              <a:gd name="T16" fmla="*/ 24 w 83"/>
              <a:gd name="T17" fmla="*/ 13 h 117"/>
              <a:gd name="T18" fmla="*/ 62 w 83"/>
              <a:gd name="T19" fmla="*/ 42 h 117"/>
              <a:gd name="T20" fmla="*/ 60 w 83"/>
              <a:gd name="T21" fmla="*/ 47 h 117"/>
              <a:gd name="T22" fmla="*/ 56 w 83"/>
              <a:gd name="T23" fmla="*/ 97 h 117"/>
              <a:gd name="T24" fmla="*/ 32 w 83"/>
              <a:gd name="T25" fmla="*/ 93 h 117"/>
              <a:gd name="T26" fmla="*/ 56 w 83"/>
              <a:gd name="T27" fmla="*/ 90 h 117"/>
              <a:gd name="T28" fmla="*/ 25 w 83"/>
              <a:gd name="T29" fmla="*/ 86 h 117"/>
              <a:gd name="T30" fmla="*/ 24 w 83"/>
              <a:gd name="T31" fmla="*/ 93 h 117"/>
              <a:gd name="T32" fmla="*/ 25 w 83"/>
              <a:gd name="T33" fmla="*/ 102 h 117"/>
              <a:gd name="T34" fmla="*/ 57 w 83"/>
              <a:gd name="T35" fmla="*/ 102 h 117"/>
              <a:gd name="T36" fmla="*/ 32 w 83"/>
              <a:gd name="T37" fmla="*/ 98 h 117"/>
              <a:gd name="T38" fmla="*/ 25 w 83"/>
              <a:gd name="T39" fmla="*/ 108 h 117"/>
              <a:gd name="T40" fmla="*/ 20 w 83"/>
              <a:gd name="T41" fmla="*/ 102 h 117"/>
              <a:gd name="T42" fmla="*/ 19 w 83"/>
              <a:gd name="T43" fmla="*/ 92 h 117"/>
              <a:gd name="T44" fmla="*/ 20 w 83"/>
              <a:gd name="T45" fmla="*/ 85 h 117"/>
              <a:gd name="T46" fmla="*/ 14 w 83"/>
              <a:gd name="T47" fmla="*/ 61 h 117"/>
              <a:gd name="T48" fmla="*/ 63 w 83"/>
              <a:gd name="T49" fmla="*/ 5 h 117"/>
              <a:gd name="T50" fmla="*/ 60 w 83"/>
              <a:gd name="T51" fmla="*/ 83 h 117"/>
              <a:gd name="T52" fmla="*/ 60 w 83"/>
              <a:gd name="T53" fmla="*/ 91 h 117"/>
              <a:gd name="T54" fmla="*/ 60 w 83"/>
              <a:gd name="T55" fmla="*/ 99 h 117"/>
              <a:gd name="T56" fmla="*/ 59 w 83"/>
              <a:gd name="T57" fmla="*/ 108 h 117"/>
              <a:gd name="T58" fmla="*/ 34 w 83"/>
              <a:gd name="T59" fmla="*/ 75 h 117"/>
              <a:gd name="T60" fmla="*/ 37 w 83"/>
              <a:gd name="T61" fmla="*/ 75 h 117"/>
              <a:gd name="T62" fmla="*/ 39 w 83"/>
              <a:gd name="T63" fmla="*/ 65 h 117"/>
              <a:gd name="T64" fmla="*/ 40 w 83"/>
              <a:gd name="T65" fmla="*/ 50 h 117"/>
              <a:gd name="T66" fmla="*/ 46 w 83"/>
              <a:gd name="T67" fmla="*/ 49 h 117"/>
              <a:gd name="T68" fmla="*/ 44 w 83"/>
              <a:gd name="T69" fmla="*/ 52 h 117"/>
              <a:gd name="T70" fmla="*/ 46 w 83"/>
              <a:gd name="T71" fmla="*/ 65 h 117"/>
              <a:gd name="T72" fmla="*/ 42 w 83"/>
              <a:gd name="T73" fmla="*/ 75 h 117"/>
              <a:gd name="T74" fmla="*/ 41 w 83"/>
              <a:gd name="T75" fmla="*/ 75 h 117"/>
              <a:gd name="T76" fmla="*/ 41 w 83"/>
              <a:gd name="T77" fmla="*/ 75 h 117"/>
              <a:gd name="T78" fmla="*/ 47 w 83"/>
              <a:gd name="T79" fmla="*/ 66 h 117"/>
              <a:gd name="T80" fmla="*/ 49 w 83"/>
              <a:gd name="T81" fmla="*/ 75 h 117"/>
              <a:gd name="T82" fmla="*/ 32 w 83"/>
              <a:gd name="T83" fmla="*/ 38 h 117"/>
              <a:gd name="T84" fmla="*/ 42 w 83"/>
              <a:gd name="T85" fmla="*/ 38 h 117"/>
              <a:gd name="T86" fmla="*/ 43 w 83"/>
              <a:gd name="T87" fmla="*/ 38 h 117"/>
              <a:gd name="T88" fmla="*/ 52 w 83"/>
              <a:gd name="T89" fmla="*/ 38 h 117"/>
              <a:gd name="T90" fmla="*/ 48 w 83"/>
              <a:gd name="T91" fmla="*/ 53 h 117"/>
              <a:gd name="T92" fmla="*/ 49 w 83"/>
              <a:gd name="T93" fmla="*/ 46 h 117"/>
              <a:gd name="T94" fmla="*/ 35 w 83"/>
              <a:gd name="T95" fmla="*/ 48 h 117"/>
              <a:gd name="T96" fmla="*/ 37 w 83"/>
              <a:gd name="T97" fmla="*/ 5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3" h="117">
                <a:moveTo>
                  <a:pt x="13" y="25"/>
                </a:moveTo>
                <a:cubicBezTo>
                  <a:pt x="10" y="38"/>
                  <a:pt x="15" y="47"/>
                  <a:pt x="21" y="56"/>
                </a:cubicBezTo>
                <a:cubicBezTo>
                  <a:pt x="25" y="62"/>
                  <a:pt x="29" y="68"/>
                  <a:pt x="31" y="75"/>
                </a:cubicBezTo>
                <a:cubicBezTo>
                  <a:pt x="31" y="75"/>
                  <a:pt x="31" y="75"/>
                  <a:pt x="31" y="75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67"/>
                  <a:pt x="32" y="66"/>
                  <a:pt x="33" y="64"/>
                </a:cubicBezTo>
                <a:cubicBezTo>
                  <a:pt x="34" y="64"/>
                  <a:pt x="35" y="63"/>
                  <a:pt x="36" y="63"/>
                </a:cubicBezTo>
                <a:cubicBezTo>
                  <a:pt x="28" y="38"/>
                  <a:pt x="28" y="38"/>
                  <a:pt x="28" y="38"/>
                </a:cubicBezTo>
                <a:cubicBezTo>
                  <a:pt x="27" y="37"/>
                  <a:pt x="27" y="37"/>
                  <a:pt x="27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30" y="37"/>
                  <a:pt x="31" y="37"/>
                  <a:pt x="32" y="37"/>
                </a:cubicBezTo>
                <a:cubicBezTo>
                  <a:pt x="33" y="37"/>
                  <a:pt x="34" y="36"/>
                  <a:pt x="34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6" y="36"/>
                  <a:pt x="37" y="36"/>
                  <a:pt x="38" y="36"/>
                </a:cubicBezTo>
                <a:cubicBezTo>
                  <a:pt x="39" y="37"/>
                  <a:pt x="41" y="37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4" y="37"/>
                  <a:pt x="45" y="37"/>
                  <a:pt x="46" y="36"/>
                </a:cubicBezTo>
                <a:cubicBezTo>
                  <a:pt x="47" y="36"/>
                  <a:pt x="48" y="36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6"/>
                  <a:pt x="51" y="37"/>
                  <a:pt x="52" y="37"/>
                </a:cubicBezTo>
                <a:cubicBezTo>
                  <a:pt x="54" y="37"/>
                  <a:pt x="55" y="37"/>
                  <a:pt x="56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8"/>
                  <a:pt x="57" y="38"/>
                  <a:pt x="57" y="38"/>
                </a:cubicBezTo>
                <a:cubicBezTo>
                  <a:pt x="48" y="63"/>
                  <a:pt x="48" y="63"/>
                  <a:pt x="48" y="63"/>
                </a:cubicBezTo>
                <a:cubicBezTo>
                  <a:pt x="49" y="63"/>
                  <a:pt x="50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2" y="66"/>
                  <a:pt x="53" y="67"/>
                  <a:pt x="53" y="69"/>
                </a:cubicBezTo>
                <a:cubicBezTo>
                  <a:pt x="53" y="74"/>
                  <a:pt x="53" y="74"/>
                  <a:pt x="53" y="74"/>
                </a:cubicBezTo>
                <a:cubicBezTo>
                  <a:pt x="54" y="68"/>
                  <a:pt x="58" y="62"/>
                  <a:pt x="62" y="56"/>
                </a:cubicBezTo>
                <a:cubicBezTo>
                  <a:pt x="67" y="47"/>
                  <a:pt x="73" y="38"/>
                  <a:pt x="70" y="25"/>
                </a:cubicBezTo>
                <a:cubicBezTo>
                  <a:pt x="68" y="20"/>
                  <a:pt x="64" y="16"/>
                  <a:pt x="59" y="13"/>
                </a:cubicBezTo>
                <a:cubicBezTo>
                  <a:pt x="54" y="11"/>
                  <a:pt x="48" y="9"/>
                  <a:pt x="41" y="9"/>
                </a:cubicBezTo>
                <a:cubicBezTo>
                  <a:pt x="35" y="9"/>
                  <a:pt x="29" y="11"/>
                  <a:pt x="24" y="13"/>
                </a:cubicBezTo>
                <a:cubicBezTo>
                  <a:pt x="18" y="16"/>
                  <a:pt x="15" y="20"/>
                  <a:pt x="13" y="25"/>
                </a:cubicBezTo>
                <a:close/>
                <a:moveTo>
                  <a:pt x="65" y="24"/>
                </a:moveTo>
                <a:cubicBezTo>
                  <a:pt x="69" y="30"/>
                  <a:pt x="69" y="38"/>
                  <a:pt x="65" y="44"/>
                </a:cubicBezTo>
                <a:cubicBezTo>
                  <a:pt x="62" y="42"/>
                  <a:pt x="62" y="42"/>
                  <a:pt x="62" y="42"/>
                </a:cubicBezTo>
                <a:cubicBezTo>
                  <a:pt x="64" y="37"/>
                  <a:pt x="65" y="31"/>
                  <a:pt x="65" y="24"/>
                </a:cubicBezTo>
                <a:close/>
                <a:moveTo>
                  <a:pt x="62" y="48"/>
                </a:moveTo>
                <a:cubicBezTo>
                  <a:pt x="61" y="50"/>
                  <a:pt x="59" y="51"/>
                  <a:pt x="57" y="52"/>
                </a:cubicBezTo>
                <a:cubicBezTo>
                  <a:pt x="58" y="50"/>
                  <a:pt x="59" y="48"/>
                  <a:pt x="60" y="47"/>
                </a:cubicBezTo>
                <a:cubicBezTo>
                  <a:pt x="62" y="48"/>
                  <a:pt x="62" y="48"/>
                  <a:pt x="62" y="48"/>
                </a:cubicBezTo>
                <a:close/>
                <a:moveTo>
                  <a:pt x="32" y="98"/>
                </a:moveTo>
                <a:cubicBezTo>
                  <a:pt x="37" y="99"/>
                  <a:pt x="41" y="99"/>
                  <a:pt x="45" y="99"/>
                </a:cubicBezTo>
                <a:cubicBezTo>
                  <a:pt x="49" y="98"/>
                  <a:pt x="52" y="98"/>
                  <a:pt x="56" y="97"/>
                </a:cubicBezTo>
                <a:cubicBezTo>
                  <a:pt x="58" y="95"/>
                  <a:pt x="58" y="95"/>
                  <a:pt x="58" y="95"/>
                </a:cubicBezTo>
                <a:cubicBezTo>
                  <a:pt x="57" y="93"/>
                  <a:pt x="57" y="93"/>
                  <a:pt x="57" y="93"/>
                </a:cubicBezTo>
                <a:cubicBezTo>
                  <a:pt x="53" y="93"/>
                  <a:pt x="49" y="94"/>
                  <a:pt x="45" y="94"/>
                </a:cubicBezTo>
                <a:cubicBezTo>
                  <a:pt x="40" y="94"/>
                  <a:pt x="36" y="94"/>
                  <a:pt x="32" y="93"/>
                </a:cubicBezTo>
                <a:cubicBezTo>
                  <a:pt x="32" y="90"/>
                  <a:pt x="32" y="90"/>
                  <a:pt x="32" y="90"/>
                </a:cubicBezTo>
                <a:cubicBezTo>
                  <a:pt x="37" y="91"/>
                  <a:pt x="41" y="91"/>
                  <a:pt x="45" y="91"/>
                </a:cubicBezTo>
                <a:cubicBezTo>
                  <a:pt x="48" y="91"/>
                  <a:pt x="52" y="91"/>
                  <a:pt x="56" y="90"/>
                </a:cubicBezTo>
                <a:cubicBezTo>
                  <a:pt x="56" y="90"/>
                  <a:pt x="56" y="90"/>
                  <a:pt x="56" y="90"/>
                </a:cubicBezTo>
                <a:cubicBezTo>
                  <a:pt x="58" y="87"/>
                  <a:pt x="58" y="87"/>
                  <a:pt x="58" y="87"/>
                </a:cubicBezTo>
                <a:cubicBezTo>
                  <a:pt x="57" y="85"/>
                  <a:pt x="57" y="85"/>
                  <a:pt x="57" y="85"/>
                </a:cubicBezTo>
                <a:cubicBezTo>
                  <a:pt x="26" y="85"/>
                  <a:pt x="26" y="85"/>
                  <a:pt x="26" y="85"/>
                </a:cubicBezTo>
                <a:cubicBezTo>
                  <a:pt x="25" y="86"/>
                  <a:pt x="25" y="86"/>
                  <a:pt x="25" y="86"/>
                </a:cubicBezTo>
                <a:cubicBezTo>
                  <a:pt x="27" y="89"/>
                  <a:pt x="27" y="89"/>
                  <a:pt x="27" y="89"/>
                </a:cubicBezTo>
                <a:cubicBezTo>
                  <a:pt x="28" y="90"/>
                  <a:pt x="28" y="90"/>
                  <a:pt x="28" y="90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93"/>
                  <a:pt x="24" y="93"/>
                  <a:pt x="24" y="93"/>
                </a:cubicBezTo>
                <a:cubicBezTo>
                  <a:pt x="27" y="97"/>
                  <a:pt x="27" y="97"/>
                  <a:pt x="27" y="97"/>
                </a:cubicBezTo>
                <a:cubicBezTo>
                  <a:pt x="28" y="98"/>
                  <a:pt x="28" y="98"/>
                  <a:pt x="28" y="98"/>
                </a:cubicBezTo>
                <a:cubicBezTo>
                  <a:pt x="27" y="99"/>
                  <a:pt x="27" y="99"/>
                  <a:pt x="27" y="99"/>
                </a:cubicBezTo>
                <a:cubicBezTo>
                  <a:pt x="25" y="102"/>
                  <a:pt x="25" y="102"/>
                  <a:pt x="25" y="102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31" y="107"/>
                  <a:pt x="36" y="109"/>
                  <a:pt x="41" y="108"/>
                </a:cubicBezTo>
                <a:cubicBezTo>
                  <a:pt x="46" y="108"/>
                  <a:pt x="51" y="107"/>
                  <a:pt x="56" y="105"/>
                </a:cubicBezTo>
                <a:cubicBezTo>
                  <a:pt x="57" y="102"/>
                  <a:pt x="57" y="102"/>
                  <a:pt x="57" y="102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2" y="101"/>
                  <a:pt x="49" y="101"/>
                  <a:pt x="45" y="101"/>
                </a:cubicBezTo>
                <a:cubicBezTo>
                  <a:pt x="40" y="102"/>
                  <a:pt x="36" y="101"/>
                  <a:pt x="32" y="101"/>
                </a:cubicBezTo>
                <a:cubicBezTo>
                  <a:pt x="32" y="98"/>
                  <a:pt x="32" y="98"/>
                  <a:pt x="32" y="98"/>
                </a:cubicBezTo>
                <a:close/>
                <a:moveTo>
                  <a:pt x="50" y="111"/>
                </a:moveTo>
                <a:cubicBezTo>
                  <a:pt x="49" y="115"/>
                  <a:pt x="45" y="117"/>
                  <a:pt x="41" y="117"/>
                </a:cubicBezTo>
                <a:cubicBezTo>
                  <a:pt x="37" y="117"/>
                  <a:pt x="33" y="115"/>
                  <a:pt x="32" y="111"/>
                </a:cubicBezTo>
                <a:cubicBezTo>
                  <a:pt x="30" y="111"/>
                  <a:pt x="27" y="110"/>
                  <a:pt x="25" y="108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21" y="103"/>
                  <a:pt x="21" y="103"/>
                  <a:pt x="21" y="103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23" y="98"/>
                  <a:pt x="23" y="98"/>
                  <a:pt x="23" y="98"/>
                </a:cubicBezTo>
                <a:cubicBezTo>
                  <a:pt x="20" y="94"/>
                  <a:pt x="20" y="94"/>
                  <a:pt x="20" y="94"/>
                </a:cubicBezTo>
                <a:cubicBezTo>
                  <a:pt x="19" y="92"/>
                  <a:pt x="19" y="92"/>
                  <a:pt x="19" y="92"/>
                </a:cubicBezTo>
                <a:cubicBezTo>
                  <a:pt x="21" y="91"/>
                  <a:pt x="21" y="91"/>
                  <a:pt x="21" y="91"/>
                </a:cubicBezTo>
                <a:cubicBezTo>
                  <a:pt x="23" y="90"/>
                  <a:pt x="23" y="90"/>
                  <a:pt x="23" y="90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5"/>
                  <a:pt x="20" y="85"/>
                  <a:pt x="20" y="85"/>
                </a:cubicBezTo>
                <a:cubicBezTo>
                  <a:pt x="21" y="84"/>
                  <a:pt x="21" y="84"/>
                  <a:pt x="21" y="84"/>
                </a:cubicBezTo>
                <a:cubicBezTo>
                  <a:pt x="23" y="83"/>
                  <a:pt x="23" y="83"/>
                  <a:pt x="23" y="83"/>
                </a:cubicBezTo>
                <a:cubicBezTo>
                  <a:pt x="23" y="80"/>
                  <a:pt x="23" y="80"/>
                  <a:pt x="23" y="80"/>
                </a:cubicBezTo>
                <a:cubicBezTo>
                  <a:pt x="21" y="73"/>
                  <a:pt x="17" y="67"/>
                  <a:pt x="14" y="61"/>
                </a:cubicBezTo>
                <a:cubicBezTo>
                  <a:pt x="7" y="50"/>
                  <a:pt x="0" y="40"/>
                  <a:pt x="4" y="23"/>
                </a:cubicBezTo>
                <a:cubicBezTo>
                  <a:pt x="7" y="15"/>
                  <a:pt x="12" y="9"/>
                  <a:pt x="20" y="5"/>
                </a:cubicBezTo>
                <a:cubicBezTo>
                  <a:pt x="26" y="2"/>
                  <a:pt x="34" y="0"/>
                  <a:pt x="41" y="0"/>
                </a:cubicBezTo>
                <a:cubicBezTo>
                  <a:pt x="49" y="0"/>
                  <a:pt x="57" y="2"/>
                  <a:pt x="63" y="5"/>
                </a:cubicBezTo>
                <a:cubicBezTo>
                  <a:pt x="71" y="9"/>
                  <a:pt x="76" y="15"/>
                  <a:pt x="79" y="23"/>
                </a:cubicBezTo>
                <a:cubicBezTo>
                  <a:pt x="83" y="40"/>
                  <a:pt x="76" y="50"/>
                  <a:pt x="69" y="61"/>
                </a:cubicBezTo>
                <a:cubicBezTo>
                  <a:pt x="66" y="67"/>
                  <a:pt x="62" y="73"/>
                  <a:pt x="60" y="80"/>
                </a:cubicBezTo>
                <a:cubicBezTo>
                  <a:pt x="60" y="83"/>
                  <a:pt x="60" y="83"/>
                  <a:pt x="60" y="83"/>
                </a:cubicBezTo>
                <a:cubicBezTo>
                  <a:pt x="62" y="86"/>
                  <a:pt x="62" y="86"/>
                  <a:pt x="62" y="86"/>
                </a:cubicBezTo>
                <a:cubicBezTo>
                  <a:pt x="62" y="87"/>
                  <a:pt x="62" y="87"/>
                  <a:pt x="62" y="87"/>
                </a:cubicBezTo>
                <a:cubicBezTo>
                  <a:pt x="62" y="88"/>
                  <a:pt x="62" y="88"/>
                  <a:pt x="62" y="88"/>
                </a:cubicBezTo>
                <a:cubicBezTo>
                  <a:pt x="60" y="91"/>
                  <a:pt x="60" y="91"/>
                  <a:pt x="60" y="91"/>
                </a:cubicBezTo>
                <a:cubicBezTo>
                  <a:pt x="62" y="93"/>
                  <a:pt x="62" y="93"/>
                  <a:pt x="62" y="93"/>
                </a:cubicBezTo>
                <a:cubicBezTo>
                  <a:pt x="63" y="94"/>
                  <a:pt x="63" y="94"/>
                  <a:pt x="63" y="94"/>
                </a:cubicBezTo>
                <a:cubicBezTo>
                  <a:pt x="62" y="95"/>
                  <a:pt x="62" y="95"/>
                  <a:pt x="62" y="95"/>
                </a:cubicBezTo>
                <a:cubicBezTo>
                  <a:pt x="60" y="99"/>
                  <a:pt x="60" y="99"/>
                  <a:pt x="60" y="99"/>
                </a:cubicBezTo>
                <a:cubicBezTo>
                  <a:pt x="61" y="101"/>
                  <a:pt x="61" y="101"/>
                  <a:pt x="61" y="101"/>
                </a:cubicBezTo>
                <a:cubicBezTo>
                  <a:pt x="62" y="102"/>
                  <a:pt x="62" y="102"/>
                  <a:pt x="62" y="102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59" y="108"/>
                  <a:pt x="59" y="108"/>
                  <a:pt x="59" y="108"/>
                </a:cubicBezTo>
                <a:cubicBezTo>
                  <a:pt x="59" y="108"/>
                  <a:pt x="59" y="108"/>
                  <a:pt x="59" y="108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56" y="110"/>
                  <a:pt x="53" y="111"/>
                  <a:pt x="50" y="111"/>
                </a:cubicBezTo>
                <a:close/>
                <a:moveTo>
                  <a:pt x="34" y="75"/>
                </a:moveTo>
                <a:cubicBezTo>
                  <a:pt x="34" y="69"/>
                  <a:pt x="34" y="69"/>
                  <a:pt x="34" y="69"/>
                </a:cubicBezTo>
                <a:cubicBezTo>
                  <a:pt x="34" y="68"/>
                  <a:pt x="35" y="67"/>
                  <a:pt x="35" y="67"/>
                </a:cubicBezTo>
                <a:cubicBezTo>
                  <a:pt x="36" y="66"/>
                  <a:pt x="36" y="66"/>
                  <a:pt x="37" y="66"/>
                </a:cubicBezTo>
                <a:cubicBezTo>
                  <a:pt x="37" y="75"/>
                  <a:pt x="37" y="75"/>
                  <a:pt x="37" y="75"/>
                </a:cubicBezTo>
                <a:cubicBezTo>
                  <a:pt x="34" y="75"/>
                  <a:pt x="34" y="75"/>
                  <a:pt x="34" y="75"/>
                </a:cubicBezTo>
                <a:close/>
                <a:moveTo>
                  <a:pt x="38" y="75"/>
                </a:moveTo>
                <a:cubicBezTo>
                  <a:pt x="38" y="65"/>
                  <a:pt x="38" y="65"/>
                  <a:pt x="38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0"/>
                  <a:pt x="40" y="50"/>
                  <a:pt x="40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49"/>
                  <a:pt x="38" y="49"/>
                  <a:pt x="38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50"/>
                  <a:pt x="44" y="50"/>
                  <a:pt x="44" y="50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65"/>
                  <a:pt x="44" y="65"/>
                  <a:pt x="44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75"/>
                  <a:pt x="46" y="75"/>
                  <a:pt x="46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38" y="75"/>
                  <a:pt x="38" y="75"/>
                  <a:pt x="38" y="75"/>
                </a:cubicBezTo>
                <a:close/>
                <a:moveTo>
                  <a:pt x="47" y="75"/>
                </a:moveTo>
                <a:cubicBezTo>
                  <a:pt x="47" y="66"/>
                  <a:pt x="47" y="66"/>
                  <a:pt x="47" y="66"/>
                </a:cubicBezTo>
                <a:cubicBezTo>
                  <a:pt x="48" y="66"/>
                  <a:pt x="48" y="66"/>
                  <a:pt x="48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49" y="67"/>
                  <a:pt x="49" y="68"/>
                  <a:pt x="49" y="69"/>
                </a:cubicBezTo>
                <a:cubicBezTo>
                  <a:pt x="49" y="75"/>
                  <a:pt x="49" y="75"/>
                  <a:pt x="49" y="75"/>
                </a:cubicBezTo>
                <a:cubicBezTo>
                  <a:pt x="47" y="75"/>
                  <a:pt x="47" y="75"/>
                  <a:pt x="47" y="75"/>
                </a:cubicBezTo>
                <a:close/>
                <a:moveTo>
                  <a:pt x="37" y="60"/>
                </a:moveTo>
                <a:cubicBezTo>
                  <a:pt x="29" y="39"/>
                  <a:pt x="29" y="39"/>
                  <a:pt x="29" y="39"/>
                </a:cubicBezTo>
                <a:cubicBezTo>
                  <a:pt x="30" y="39"/>
                  <a:pt x="31" y="38"/>
                  <a:pt x="32" y="38"/>
                </a:cubicBezTo>
                <a:cubicBezTo>
                  <a:pt x="33" y="38"/>
                  <a:pt x="34" y="37"/>
                  <a:pt x="35" y="37"/>
                </a:cubicBezTo>
                <a:cubicBezTo>
                  <a:pt x="36" y="37"/>
                  <a:pt x="37" y="37"/>
                  <a:pt x="38" y="38"/>
                </a:cubicBezTo>
                <a:cubicBezTo>
                  <a:pt x="39" y="38"/>
                  <a:pt x="41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3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4" y="38"/>
                  <a:pt x="45" y="38"/>
                  <a:pt x="46" y="38"/>
                </a:cubicBezTo>
                <a:cubicBezTo>
                  <a:pt x="47" y="37"/>
                  <a:pt x="48" y="37"/>
                  <a:pt x="49" y="37"/>
                </a:cubicBezTo>
                <a:cubicBezTo>
                  <a:pt x="50" y="37"/>
                  <a:pt x="51" y="38"/>
                  <a:pt x="52" y="38"/>
                </a:cubicBezTo>
                <a:cubicBezTo>
                  <a:pt x="53" y="38"/>
                  <a:pt x="54" y="39"/>
                  <a:pt x="55" y="39"/>
                </a:cubicBezTo>
                <a:cubicBezTo>
                  <a:pt x="47" y="60"/>
                  <a:pt x="47" y="60"/>
                  <a:pt x="47" y="60"/>
                </a:cubicBezTo>
                <a:cubicBezTo>
                  <a:pt x="47" y="53"/>
                  <a:pt x="47" y="53"/>
                  <a:pt x="47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6"/>
                  <a:pt x="49" y="46"/>
                  <a:pt x="49" y="46"/>
                </a:cubicBezTo>
                <a:cubicBezTo>
                  <a:pt x="48" y="46"/>
                  <a:pt x="48" y="46"/>
                  <a:pt x="48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8"/>
                  <a:pt x="35" y="48"/>
                  <a:pt x="35" y="48"/>
                </a:cubicBezTo>
                <a:cubicBezTo>
                  <a:pt x="35" y="52"/>
                  <a:pt x="35" y="52"/>
                  <a:pt x="35" y="52"/>
                </a:cubicBezTo>
                <a:cubicBezTo>
                  <a:pt x="35" y="53"/>
                  <a:pt x="35" y="53"/>
                  <a:pt x="35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7" y="53"/>
                  <a:pt x="37" y="53"/>
                  <a:pt x="37" y="53"/>
                </a:cubicBezTo>
                <a:lnTo>
                  <a:pt x="37" y="6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302771" y="2811308"/>
            <a:ext cx="9630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Hessian regularization</a:t>
            </a:r>
          </a:p>
          <a:p>
            <a:r>
              <a:rPr lang="en-US" altLang="zh-CN" sz="2000" dirty="0" smtClean="0"/>
              <a:t>It has a richer </a:t>
            </a:r>
            <a:r>
              <a:rPr lang="en-US" altLang="zh-CN" sz="2000" dirty="0" err="1" smtClean="0"/>
              <a:t>nullspace</a:t>
            </a:r>
            <a:r>
              <a:rPr lang="en-US" altLang="zh-CN" sz="2000" dirty="0" smtClean="0"/>
              <a:t> than </a:t>
            </a:r>
            <a:r>
              <a:rPr lang="en-US" altLang="zh-CN" sz="2000" dirty="0" err="1" smtClean="0"/>
              <a:t>Laplacian</a:t>
            </a:r>
            <a:r>
              <a:rPr lang="en-US" altLang="zh-CN" sz="2000" dirty="0" smtClean="0"/>
              <a:t>, and the learned function varying linearly along the underlying manifold.</a:t>
            </a:r>
          </a:p>
          <a:p>
            <a:r>
              <a:rPr lang="en-US" altLang="zh-CN" sz="2000" dirty="0" smtClean="0"/>
              <a:t>It extrapolates linearly even when the solution is beyond the training data domain.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13"/>
          <p:cNvSpPr>
            <a:spLocks noEditPoints="1"/>
          </p:cNvSpPr>
          <p:nvPr/>
        </p:nvSpPr>
        <p:spPr bwMode="auto">
          <a:xfrm>
            <a:off x="812300" y="2827025"/>
            <a:ext cx="331506" cy="41187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24"/>
          <p:cNvSpPr>
            <a:spLocks noEditPoints="1"/>
          </p:cNvSpPr>
          <p:nvPr/>
        </p:nvSpPr>
        <p:spPr bwMode="auto">
          <a:xfrm>
            <a:off x="812665" y="4378965"/>
            <a:ext cx="345600" cy="410400"/>
          </a:xfrm>
          <a:custGeom>
            <a:avLst/>
            <a:gdLst>
              <a:gd name="T0" fmla="*/ 233 w 233"/>
              <a:gd name="T1" fmla="*/ 199 h 199"/>
              <a:gd name="T2" fmla="*/ 193 w 233"/>
              <a:gd name="T3" fmla="*/ 187 h 199"/>
              <a:gd name="T4" fmla="*/ 193 w 233"/>
              <a:gd name="T5" fmla="*/ 9 h 199"/>
              <a:gd name="T6" fmla="*/ 137 w 233"/>
              <a:gd name="T7" fmla="*/ 55 h 199"/>
              <a:gd name="T8" fmla="*/ 199 w 233"/>
              <a:gd name="T9" fmla="*/ 55 h 199"/>
              <a:gd name="T10" fmla="*/ 137 w 233"/>
              <a:gd name="T11" fmla="*/ 81 h 199"/>
              <a:gd name="T12" fmla="*/ 137 w 233"/>
              <a:gd name="T13" fmla="*/ 77 h 199"/>
              <a:gd name="T14" fmla="*/ 199 w 233"/>
              <a:gd name="T15" fmla="*/ 102 h 199"/>
              <a:gd name="T16" fmla="*/ 137 w 233"/>
              <a:gd name="T17" fmla="*/ 119 h 199"/>
              <a:gd name="T18" fmla="*/ 199 w 233"/>
              <a:gd name="T19" fmla="*/ 119 h 199"/>
              <a:gd name="T20" fmla="*/ 137 w 233"/>
              <a:gd name="T21" fmla="*/ 145 h 199"/>
              <a:gd name="T22" fmla="*/ 137 w 233"/>
              <a:gd name="T23" fmla="*/ 140 h 199"/>
              <a:gd name="T24" fmla="*/ 96 w 233"/>
              <a:gd name="T25" fmla="*/ 60 h 199"/>
              <a:gd name="T26" fmla="*/ 33 w 233"/>
              <a:gd name="T27" fmla="*/ 77 h 199"/>
              <a:gd name="T28" fmla="*/ 33 w 233"/>
              <a:gd name="T29" fmla="*/ 81 h 199"/>
              <a:gd name="T30" fmla="*/ 96 w 233"/>
              <a:gd name="T31" fmla="*/ 98 h 199"/>
              <a:gd name="T32" fmla="*/ 33 w 233"/>
              <a:gd name="T33" fmla="*/ 98 h 199"/>
              <a:gd name="T34" fmla="*/ 96 w 233"/>
              <a:gd name="T35" fmla="*/ 124 h 199"/>
              <a:gd name="T36" fmla="*/ 33 w 233"/>
              <a:gd name="T37" fmla="*/ 140 h 199"/>
              <a:gd name="T38" fmla="*/ 33 w 233"/>
              <a:gd name="T39" fmla="*/ 145 h 199"/>
              <a:gd name="T40" fmla="*/ 16 w 233"/>
              <a:gd name="T41" fmla="*/ 34 h 199"/>
              <a:gd name="T42" fmla="*/ 114 w 233"/>
              <a:gd name="T43" fmla="*/ 183 h 199"/>
              <a:gd name="T44" fmla="*/ 102 w 233"/>
              <a:gd name="T45" fmla="*/ 157 h 199"/>
              <a:gd name="T46" fmla="*/ 102 w 233"/>
              <a:gd name="T47" fmla="*/ 48 h 199"/>
              <a:gd name="T48" fmla="*/ 114 w 233"/>
              <a:gd name="T49" fmla="*/ 12 h 199"/>
              <a:gd name="T50" fmla="*/ 191 w 233"/>
              <a:gd name="T51" fmla="*/ 183 h 199"/>
              <a:gd name="T52" fmla="*/ 191 w 233"/>
              <a:gd name="T53" fmla="*/ 12 h 199"/>
              <a:gd name="T54" fmla="*/ 131 w 233"/>
              <a:gd name="T55" fmla="*/ 38 h 199"/>
              <a:gd name="T56" fmla="*/ 118 w 233"/>
              <a:gd name="T57" fmla="*/ 157 h 199"/>
              <a:gd name="T58" fmla="*/ 118 w 233"/>
              <a:gd name="T59" fmla="*/ 168 h 199"/>
              <a:gd name="T60" fmla="*/ 0 w 233"/>
              <a:gd name="T61" fmla="*/ 199 h 199"/>
              <a:gd name="T62" fmla="*/ 114 w 233"/>
              <a:gd name="T63" fmla="*/ 187 h 199"/>
              <a:gd name="T64" fmla="*/ 11 w 233"/>
              <a:gd name="T65" fmla="*/ 34 h 199"/>
              <a:gd name="T66" fmla="*/ 114 w 233"/>
              <a:gd name="T67" fmla="*/ 9 h 199"/>
              <a:gd name="T68" fmla="*/ 114 w 233"/>
              <a:gd name="T69" fmla="*/ 41 h 199"/>
              <a:gd name="T70" fmla="*/ 104 w 233"/>
              <a:gd name="T71" fmla="*/ 45 h 199"/>
              <a:gd name="T72" fmla="*/ 114 w 233"/>
              <a:gd name="T73" fmla="*/ 41 h 199"/>
              <a:gd name="T74" fmla="*/ 114 w 233"/>
              <a:gd name="T75" fmla="*/ 165 h 199"/>
              <a:gd name="T76" fmla="*/ 114 w 233"/>
              <a:gd name="T77" fmla="*/ 161 h 199"/>
              <a:gd name="T78" fmla="*/ 129 w 233"/>
              <a:gd name="T79" fmla="*/ 165 h 199"/>
              <a:gd name="T80" fmla="*/ 118 w 233"/>
              <a:gd name="T81" fmla="*/ 165 h 199"/>
              <a:gd name="T82" fmla="*/ 129 w 233"/>
              <a:gd name="T83" fmla="*/ 4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3" h="199">
                <a:moveTo>
                  <a:pt x="118" y="0"/>
                </a:moveTo>
                <a:cubicBezTo>
                  <a:pt x="233" y="0"/>
                  <a:pt x="233" y="0"/>
                  <a:pt x="233" y="0"/>
                </a:cubicBezTo>
                <a:cubicBezTo>
                  <a:pt x="233" y="199"/>
                  <a:pt x="233" y="199"/>
                  <a:pt x="233" y="199"/>
                </a:cubicBezTo>
                <a:cubicBezTo>
                  <a:pt x="118" y="199"/>
                  <a:pt x="118" y="199"/>
                  <a:pt x="118" y="199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93" y="187"/>
                  <a:pt x="193" y="187"/>
                  <a:pt x="193" y="187"/>
                </a:cubicBezTo>
                <a:cubicBezTo>
                  <a:pt x="209" y="187"/>
                  <a:pt x="222" y="175"/>
                  <a:pt x="222" y="161"/>
                </a:cubicBezTo>
                <a:cubicBezTo>
                  <a:pt x="222" y="34"/>
                  <a:pt x="222" y="34"/>
                  <a:pt x="222" y="34"/>
                </a:cubicBezTo>
                <a:cubicBezTo>
                  <a:pt x="222" y="20"/>
                  <a:pt x="209" y="9"/>
                  <a:pt x="193" y="9"/>
                </a:cubicBezTo>
                <a:cubicBezTo>
                  <a:pt x="118" y="9"/>
                  <a:pt x="118" y="9"/>
                  <a:pt x="118" y="9"/>
                </a:cubicBezTo>
                <a:cubicBezTo>
                  <a:pt x="118" y="0"/>
                  <a:pt x="118" y="0"/>
                  <a:pt x="118" y="0"/>
                </a:cubicBezTo>
                <a:close/>
                <a:moveTo>
                  <a:pt x="137" y="55"/>
                </a:moveTo>
                <a:cubicBezTo>
                  <a:pt x="137" y="60"/>
                  <a:pt x="137" y="60"/>
                  <a:pt x="137" y="60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9" y="55"/>
                  <a:pt x="199" y="55"/>
                  <a:pt x="199" y="55"/>
                </a:cubicBezTo>
                <a:cubicBezTo>
                  <a:pt x="137" y="55"/>
                  <a:pt x="137" y="55"/>
                  <a:pt x="137" y="55"/>
                </a:cubicBezTo>
                <a:close/>
                <a:moveTo>
                  <a:pt x="137" y="77"/>
                </a:moveTo>
                <a:cubicBezTo>
                  <a:pt x="137" y="81"/>
                  <a:pt x="137" y="81"/>
                  <a:pt x="137" y="81"/>
                </a:cubicBezTo>
                <a:cubicBezTo>
                  <a:pt x="199" y="81"/>
                  <a:pt x="199" y="81"/>
                  <a:pt x="199" y="81"/>
                </a:cubicBezTo>
                <a:cubicBezTo>
                  <a:pt x="199" y="77"/>
                  <a:pt x="199" y="77"/>
                  <a:pt x="199" y="77"/>
                </a:cubicBezTo>
                <a:cubicBezTo>
                  <a:pt x="137" y="77"/>
                  <a:pt x="137" y="77"/>
                  <a:pt x="137" y="77"/>
                </a:cubicBezTo>
                <a:close/>
                <a:moveTo>
                  <a:pt x="137" y="98"/>
                </a:moveTo>
                <a:cubicBezTo>
                  <a:pt x="137" y="102"/>
                  <a:pt x="137" y="102"/>
                  <a:pt x="137" y="102"/>
                </a:cubicBezTo>
                <a:cubicBezTo>
                  <a:pt x="199" y="102"/>
                  <a:pt x="199" y="102"/>
                  <a:pt x="199" y="102"/>
                </a:cubicBezTo>
                <a:cubicBezTo>
                  <a:pt x="199" y="98"/>
                  <a:pt x="199" y="98"/>
                  <a:pt x="199" y="98"/>
                </a:cubicBezTo>
                <a:cubicBezTo>
                  <a:pt x="137" y="98"/>
                  <a:pt x="137" y="98"/>
                  <a:pt x="137" y="98"/>
                </a:cubicBezTo>
                <a:close/>
                <a:moveTo>
                  <a:pt x="137" y="119"/>
                </a:moveTo>
                <a:cubicBezTo>
                  <a:pt x="137" y="124"/>
                  <a:pt x="137" y="124"/>
                  <a:pt x="137" y="124"/>
                </a:cubicBezTo>
                <a:cubicBezTo>
                  <a:pt x="199" y="124"/>
                  <a:pt x="199" y="124"/>
                  <a:pt x="199" y="124"/>
                </a:cubicBezTo>
                <a:cubicBezTo>
                  <a:pt x="199" y="119"/>
                  <a:pt x="199" y="119"/>
                  <a:pt x="199" y="119"/>
                </a:cubicBezTo>
                <a:cubicBezTo>
                  <a:pt x="137" y="119"/>
                  <a:pt x="137" y="119"/>
                  <a:pt x="137" y="119"/>
                </a:cubicBezTo>
                <a:close/>
                <a:moveTo>
                  <a:pt x="137" y="140"/>
                </a:moveTo>
                <a:cubicBezTo>
                  <a:pt x="137" y="145"/>
                  <a:pt x="137" y="145"/>
                  <a:pt x="137" y="145"/>
                </a:cubicBezTo>
                <a:cubicBezTo>
                  <a:pt x="199" y="145"/>
                  <a:pt x="199" y="145"/>
                  <a:pt x="199" y="145"/>
                </a:cubicBezTo>
                <a:cubicBezTo>
                  <a:pt x="199" y="140"/>
                  <a:pt x="199" y="140"/>
                  <a:pt x="199" y="140"/>
                </a:cubicBezTo>
                <a:cubicBezTo>
                  <a:pt x="137" y="140"/>
                  <a:pt x="137" y="140"/>
                  <a:pt x="137" y="140"/>
                </a:cubicBezTo>
                <a:close/>
                <a:moveTo>
                  <a:pt x="33" y="55"/>
                </a:moveTo>
                <a:cubicBezTo>
                  <a:pt x="96" y="55"/>
                  <a:pt x="96" y="55"/>
                  <a:pt x="96" y="55"/>
                </a:cubicBezTo>
                <a:cubicBezTo>
                  <a:pt x="96" y="60"/>
                  <a:pt x="96" y="60"/>
                  <a:pt x="96" y="60"/>
                </a:cubicBezTo>
                <a:cubicBezTo>
                  <a:pt x="33" y="60"/>
                  <a:pt x="33" y="60"/>
                  <a:pt x="33" y="60"/>
                </a:cubicBezTo>
                <a:cubicBezTo>
                  <a:pt x="33" y="55"/>
                  <a:pt x="33" y="55"/>
                  <a:pt x="33" y="55"/>
                </a:cubicBezTo>
                <a:close/>
                <a:moveTo>
                  <a:pt x="33" y="77"/>
                </a:moveTo>
                <a:cubicBezTo>
                  <a:pt x="96" y="77"/>
                  <a:pt x="96" y="77"/>
                  <a:pt x="96" y="77"/>
                </a:cubicBezTo>
                <a:cubicBezTo>
                  <a:pt x="96" y="81"/>
                  <a:pt x="96" y="81"/>
                  <a:pt x="96" y="81"/>
                </a:cubicBezTo>
                <a:cubicBezTo>
                  <a:pt x="33" y="81"/>
                  <a:pt x="33" y="81"/>
                  <a:pt x="33" y="81"/>
                </a:cubicBezTo>
                <a:cubicBezTo>
                  <a:pt x="33" y="77"/>
                  <a:pt x="33" y="77"/>
                  <a:pt x="33" y="77"/>
                </a:cubicBezTo>
                <a:close/>
                <a:moveTo>
                  <a:pt x="33" y="98"/>
                </a:moveTo>
                <a:cubicBezTo>
                  <a:pt x="96" y="98"/>
                  <a:pt x="96" y="98"/>
                  <a:pt x="96" y="98"/>
                </a:cubicBezTo>
                <a:cubicBezTo>
                  <a:pt x="96" y="102"/>
                  <a:pt x="96" y="102"/>
                  <a:pt x="96" y="102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33" y="98"/>
                  <a:pt x="33" y="98"/>
                  <a:pt x="33" y="98"/>
                </a:cubicBezTo>
                <a:close/>
                <a:moveTo>
                  <a:pt x="33" y="119"/>
                </a:moveTo>
                <a:cubicBezTo>
                  <a:pt x="96" y="119"/>
                  <a:pt x="96" y="119"/>
                  <a:pt x="96" y="119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33" y="124"/>
                  <a:pt x="33" y="124"/>
                  <a:pt x="33" y="124"/>
                </a:cubicBezTo>
                <a:cubicBezTo>
                  <a:pt x="33" y="119"/>
                  <a:pt x="33" y="119"/>
                  <a:pt x="33" y="119"/>
                </a:cubicBezTo>
                <a:close/>
                <a:moveTo>
                  <a:pt x="33" y="140"/>
                </a:moveTo>
                <a:cubicBezTo>
                  <a:pt x="96" y="140"/>
                  <a:pt x="96" y="140"/>
                  <a:pt x="96" y="140"/>
                </a:cubicBezTo>
                <a:cubicBezTo>
                  <a:pt x="96" y="145"/>
                  <a:pt x="96" y="145"/>
                  <a:pt x="96" y="145"/>
                </a:cubicBezTo>
                <a:cubicBezTo>
                  <a:pt x="33" y="145"/>
                  <a:pt x="33" y="145"/>
                  <a:pt x="33" y="145"/>
                </a:cubicBezTo>
                <a:cubicBezTo>
                  <a:pt x="33" y="140"/>
                  <a:pt x="33" y="140"/>
                  <a:pt x="33" y="140"/>
                </a:cubicBezTo>
                <a:close/>
                <a:moveTo>
                  <a:pt x="41" y="12"/>
                </a:moveTo>
                <a:cubicBezTo>
                  <a:pt x="29" y="12"/>
                  <a:pt x="16" y="21"/>
                  <a:pt x="16" y="34"/>
                </a:cubicBezTo>
                <a:cubicBezTo>
                  <a:pt x="16" y="161"/>
                  <a:pt x="16" y="161"/>
                  <a:pt x="16" y="161"/>
                </a:cubicBezTo>
                <a:cubicBezTo>
                  <a:pt x="16" y="174"/>
                  <a:pt x="29" y="183"/>
                  <a:pt x="41" y="183"/>
                </a:cubicBezTo>
                <a:cubicBezTo>
                  <a:pt x="114" y="183"/>
                  <a:pt x="114" y="183"/>
                  <a:pt x="114" y="183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02" y="168"/>
                  <a:pt x="102" y="168"/>
                  <a:pt x="102" y="168"/>
                </a:cubicBezTo>
                <a:cubicBezTo>
                  <a:pt x="102" y="157"/>
                  <a:pt x="102" y="157"/>
                  <a:pt x="102" y="157"/>
                </a:cubicBezTo>
                <a:cubicBezTo>
                  <a:pt x="114" y="157"/>
                  <a:pt x="114" y="157"/>
                  <a:pt x="114" y="157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02" y="38"/>
                  <a:pt x="102" y="38"/>
                  <a:pt x="102" y="38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41" y="12"/>
                  <a:pt x="41" y="12"/>
                  <a:pt x="41" y="12"/>
                </a:cubicBezTo>
                <a:close/>
                <a:moveTo>
                  <a:pt x="118" y="183"/>
                </a:moveTo>
                <a:cubicBezTo>
                  <a:pt x="191" y="183"/>
                  <a:pt x="191" y="183"/>
                  <a:pt x="191" y="183"/>
                </a:cubicBezTo>
                <a:cubicBezTo>
                  <a:pt x="204" y="183"/>
                  <a:pt x="217" y="174"/>
                  <a:pt x="217" y="161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7" y="21"/>
                  <a:pt x="204" y="12"/>
                  <a:pt x="191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8" y="38"/>
                  <a:pt x="118" y="38"/>
                  <a:pt x="118" y="38"/>
                </a:cubicBezTo>
                <a:cubicBezTo>
                  <a:pt x="131" y="38"/>
                  <a:pt x="131" y="38"/>
                  <a:pt x="131" y="38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18" y="48"/>
                  <a:pt x="118" y="48"/>
                  <a:pt x="118" y="48"/>
                </a:cubicBezTo>
                <a:cubicBezTo>
                  <a:pt x="118" y="157"/>
                  <a:pt x="118" y="157"/>
                  <a:pt x="118" y="157"/>
                </a:cubicBezTo>
                <a:cubicBezTo>
                  <a:pt x="131" y="157"/>
                  <a:pt x="131" y="157"/>
                  <a:pt x="131" y="157"/>
                </a:cubicBezTo>
                <a:cubicBezTo>
                  <a:pt x="131" y="168"/>
                  <a:pt x="131" y="168"/>
                  <a:pt x="131" y="168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8" y="183"/>
                  <a:pt x="118" y="183"/>
                  <a:pt x="118" y="183"/>
                </a:cubicBezTo>
                <a:close/>
                <a:moveTo>
                  <a:pt x="0" y="0"/>
                </a:moveTo>
                <a:cubicBezTo>
                  <a:pt x="0" y="199"/>
                  <a:pt x="0" y="199"/>
                  <a:pt x="0" y="199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114" y="187"/>
                  <a:pt x="114" y="187"/>
                  <a:pt x="114" y="187"/>
                </a:cubicBezTo>
                <a:cubicBezTo>
                  <a:pt x="114" y="187"/>
                  <a:pt x="114" y="187"/>
                  <a:pt x="114" y="187"/>
                </a:cubicBezTo>
                <a:cubicBezTo>
                  <a:pt x="39" y="187"/>
                  <a:pt x="39" y="187"/>
                  <a:pt x="39" y="187"/>
                </a:cubicBezTo>
                <a:cubicBezTo>
                  <a:pt x="23" y="187"/>
                  <a:pt x="11" y="175"/>
                  <a:pt x="11" y="161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20"/>
                  <a:pt x="23" y="9"/>
                  <a:pt x="39" y="9"/>
                </a:cubicBezTo>
                <a:cubicBezTo>
                  <a:pt x="114" y="9"/>
                  <a:pt x="114" y="9"/>
                  <a:pt x="114" y="9"/>
                </a:cubicBezTo>
                <a:cubicBezTo>
                  <a:pt x="114" y="9"/>
                  <a:pt x="114" y="9"/>
                  <a:pt x="114" y="9"/>
                </a:cubicBezTo>
                <a:cubicBezTo>
                  <a:pt x="114" y="0"/>
                  <a:pt x="114" y="0"/>
                  <a:pt x="114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114" y="41"/>
                </a:moveTo>
                <a:cubicBezTo>
                  <a:pt x="114" y="45"/>
                  <a:pt x="114" y="45"/>
                  <a:pt x="114" y="45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4" y="41"/>
                  <a:pt x="114" y="41"/>
                  <a:pt x="114" y="41"/>
                </a:cubicBezTo>
                <a:close/>
                <a:moveTo>
                  <a:pt x="114" y="161"/>
                </a:moveTo>
                <a:cubicBezTo>
                  <a:pt x="114" y="165"/>
                  <a:pt x="114" y="165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04" y="165"/>
                  <a:pt x="104" y="165"/>
                  <a:pt x="104" y="165"/>
                </a:cubicBezTo>
                <a:cubicBezTo>
                  <a:pt x="104" y="161"/>
                  <a:pt x="104" y="161"/>
                  <a:pt x="104" y="161"/>
                </a:cubicBezTo>
                <a:cubicBezTo>
                  <a:pt x="114" y="161"/>
                  <a:pt x="114" y="161"/>
                  <a:pt x="114" y="161"/>
                </a:cubicBezTo>
                <a:cubicBezTo>
                  <a:pt x="114" y="161"/>
                  <a:pt x="114" y="161"/>
                  <a:pt x="114" y="161"/>
                </a:cubicBezTo>
                <a:close/>
                <a:moveTo>
                  <a:pt x="118" y="165"/>
                </a:moveTo>
                <a:cubicBezTo>
                  <a:pt x="129" y="165"/>
                  <a:pt x="129" y="165"/>
                  <a:pt x="129" y="165"/>
                </a:cubicBezTo>
                <a:cubicBezTo>
                  <a:pt x="129" y="161"/>
                  <a:pt x="129" y="161"/>
                  <a:pt x="129" y="161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8" y="165"/>
                  <a:pt x="118" y="165"/>
                  <a:pt x="118" y="165"/>
                </a:cubicBezTo>
                <a:close/>
                <a:moveTo>
                  <a:pt x="118" y="45"/>
                </a:moveTo>
                <a:cubicBezTo>
                  <a:pt x="129" y="45"/>
                  <a:pt x="129" y="45"/>
                  <a:pt x="129" y="45"/>
                </a:cubicBezTo>
                <a:cubicBezTo>
                  <a:pt x="129" y="41"/>
                  <a:pt x="129" y="41"/>
                  <a:pt x="129" y="41"/>
                </a:cubicBezTo>
                <a:cubicBezTo>
                  <a:pt x="118" y="41"/>
                  <a:pt x="118" y="41"/>
                  <a:pt x="118" y="41"/>
                </a:cubicBezTo>
                <a:lnTo>
                  <a:pt x="118" y="4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9" name="文本框 97"/>
          <p:cNvSpPr txBox="1"/>
          <p:nvPr/>
        </p:nvSpPr>
        <p:spPr>
          <a:xfrm>
            <a:off x="1302771" y="4361685"/>
            <a:ext cx="9852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p-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Regularization</a:t>
            </a:r>
          </a:p>
          <a:p>
            <a:r>
              <a:rPr lang="en-US" altLang="zh-CN" sz="2000" dirty="0" smtClean="0"/>
              <a:t>It is a nonlinear generalization of the graph </a:t>
            </a:r>
            <a:r>
              <a:rPr lang="en-US" altLang="zh-CN" sz="2000" dirty="0" err="1" smtClean="0"/>
              <a:t>Laplacian</a:t>
            </a:r>
            <a:r>
              <a:rPr lang="en-US" altLang="zh-CN" sz="2000" dirty="0" smtClean="0"/>
              <a:t> (p-</a:t>
            </a:r>
            <a:r>
              <a:rPr lang="en-US" altLang="zh-CN" sz="2000" dirty="0" err="1" smtClean="0"/>
              <a:t>Laplacian</a:t>
            </a:r>
            <a:r>
              <a:rPr lang="en-US" altLang="zh-CN" sz="2000" dirty="0" smtClean="0"/>
              <a:t> becomes standard </a:t>
            </a:r>
            <a:r>
              <a:rPr lang="en-US" altLang="zh-CN" sz="2000" dirty="0" err="1" smtClean="0"/>
              <a:t>Laplacian</a:t>
            </a:r>
            <a:r>
              <a:rPr lang="en-US" altLang="zh-CN" sz="2000" dirty="0" smtClean="0"/>
              <a:t> when p=2) .</a:t>
            </a:r>
          </a:p>
          <a:p>
            <a:r>
              <a:rPr lang="en-US" altLang="zh-CN" sz="2000" dirty="0" smtClean="0"/>
              <a:t>It has tighter isoperimetric inequality.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0" grpId="0"/>
      <p:bldP spid="91" grpId="0" animBg="1"/>
      <p:bldP spid="98" grpId="0"/>
      <p:bldP spid="100" grpId="0" animBg="1"/>
      <p:bldP spid="38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3" y="318442"/>
            <a:ext cx="1118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semi-supervised regression by using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 Hessian, </a:t>
            </a: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 p-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regularization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637497" y="1156190"/>
            <a:ext cx="8871137" cy="4858871"/>
            <a:chOff x="-1000125" y="-400050"/>
            <a:chExt cx="14163675" cy="8096250"/>
          </a:xfrm>
        </p:grpSpPr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02325" y="-400050"/>
              <a:ext cx="3810000" cy="809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53550" y="-400050"/>
              <a:ext cx="3810000" cy="809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51100" y="-400050"/>
              <a:ext cx="3810000" cy="809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000125" y="-400050"/>
              <a:ext cx="3810000" cy="809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285999"/>
            <a:ext cx="2812869" cy="281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P-</a:t>
            </a:r>
            <a:r>
              <a:rPr lang="en-US" altLang="zh-CN" sz="3600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r>
              <a:rPr lang="en-US" altLang="zh-CN" sz="3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Regularization</a:t>
            </a:r>
            <a:endParaRPr lang="zh-CN" altLang="en-US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PART</a:t>
            </a:r>
          </a:p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TWO</a:t>
            </a:r>
            <a:endParaRPr lang="zh-CN" altLang="en-US" sz="4800" b="1" dirty="0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直角三角形 3"/>
          <p:cNvSpPr>
            <a:spLocks noChangeAspect="1"/>
          </p:cNvSpPr>
          <p:nvPr/>
        </p:nvSpPr>
        <p:spPr>
          <a:xfrm>
            <a:off x="4210051" y="2786002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589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P-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regularization(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pLapR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730" y="1556239"/>
            <a:ext cx="11464428" cy="410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49" y="4978520"/>
            <a:ext cx="6155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Hypergraph</a:t>
            </a:r>
            <a:r>
              <a:rPr lang="en-US" altLang="zh-CN" sz="3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p-</a:t>
            </a:r>
            <a:r>
              <a:rPr lang="en-US" altLang="zh-CN" sz="3600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r>
              <a:rPr lang="en-US" altLang="zh-CN" sz="3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Regularization</a:t>
            </a:r>
            <a:endParaRPr lang="zh-CN" altLang="en-US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PART</a:t>
            </a:r>
          </a:p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THREE</a:t>
            </a:r>
            <a:endParaRPr lang="zh-CN" altLang="en-US" sz="4800" b="1" dirty="0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直角三角形 10"/>
          <p:cNvSpPr>
            <a:spLocks noChangeAspect="1"/>
          </p:cNvSpPr>
          <p:nvPr/>
        </p:nvSpPr>
        <p:spPr>
          <a:xfrm rot="16200000">
            <a:off x="6181948" y="2786002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12061</TotalTime>
  <Words>468</Words>
  <Application>Microsoft Office PowerPoint</Application>
  <PresentationFormat>宽屏</PresentationFormat>
  <Paragraphs>108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FuSichao</cp:lastModifiedBy>
  <cp:revision>877</cp:revision>
  <dcterms:created xsi:type="dcterms:W3CDTF">2015-03-26T07:55:00Z</dcterms:created>
  <dcterms:modified xsi:type="dcterms:W3CDTF">2019-01-17T14:27:33Z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