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78" r:id="rId3"/>
    <p:sldId id="352" r:id="rId4"/>
    <p:sldId id="330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6" r:id="rId13"/>
    <p:sldId id="362" r:id="rId14"/>
    <p:sldId id="364" r:id="rId15"/>
    <p:sldId id="367" r:id="rId16"/>
    <p:sldId id="369" r:id="rId17"/>
    <p:sldId id="368" r:id="rId18"/>
    <p:sldId id="3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5864" autoAdjust="0"/>
  </p:normalViewPr>
  <p:slideViewPr>
    <p:cSldViewPr snapToGrid="0">
      <p:cViewPr varScale="1">
        <p:scale>
          <a:sx n="98" d="100"/>
          <a:sy n="98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301C3-8178-4C2C-9420-CC42A9C2D43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7A3F7-4DC4-4FF2-9EA9-ED830B3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0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而</a:t>
            </a:r>
            <a:r>
              <a:rPr lang="en-US" altLang="zh-CN" dirty="0" smtClean="0"/>
              <a:t>SRC</a:t>
            </a:r>
            <a:r>
              <a:rPr lang="zh-CN" altLang="en-US" dirty="0" smtClean="0"/>
              <a:t>用的规则项是稀疏约束。</a:t>
            </a:r>
            <a:endParaRPr lang="en-US" altLang="zh-CN" dirty="0" smtClean="0"/>
          </a:p>
          <a:p>
            <a:r>
              <a:rPr lang="zh-CN" altLang="en-US" dirty="0" smtClean="0"/>
              <a:t>那这里为什么用</a:t>
            </a:r>
            <a:r>
              <a:rPr lang="en-US" altLang="zh-CN" dirty="0" smtClean="0"/>
              <a:t>L1</a:t>
            </a:r>
            <a:r>
              <a:rPr lang="zh-CN" altLang="en-US" dirty="0" smtClean="0"/>
              <a:t>范数来表示呢？其实最原始最本质的形式是用</a:t>
            </a:r>
            <a:r>
              <a:rPr lang="en-US" altLang="zh-CN" dirty="0" smtClean="0"/>
              <a:t>L0</a:t>
            </a:r>
            <a:r>
              <a:rPr lang="zh-CN" altLang="en-US" dirty="0" smtClean="0"/>
              <a:t>范数，</a:t>
            </a:r>
            <a:r>
              <a:rPr lang="zh-CN" altLang="en-US" dirty="0" smtClean="0">
                <a:effectLst/>
              </a:rPr>
              <a:t> </a:t>
            </a:r>
            <a:r>
              <a:rPr lang="en-US" altLang="zh-CN" dirty="0" smtClean="0">
                <a:effectLst/>
              </a:rPr>
              <a:t>L0</a:t>
            </a:r>
            <a:r>
              <a:rPr lang="zh-CN" altLang="en-US" dirty="0" smtClean="0">
                <a:effectLst/>
              </a:rPr>
              <a:t>范数是指向量中非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的元素的个数。如果我们用</a:t>
            </a:r>
            <a:r>
              <a:rPr lang="en-US" altLang="zh-CN" dirty="0" smtClean="0">
                <a:effectLst/>
              </a:rPr>
              <a:t>L0</a:t>
            </a:r>
            <a:r>
              <a:rPr lang="zh-CN" altLang="en-US" dirty="0" smtClean="0">
                <a:effectLst/>
              </a:rPr>
              <a:t>范数来规则化一个参数矩阵的话，就是希望矩阵的大部分元素都是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。但是用</a:t>
            </a:r>
            <a:r>
              <a:rPr lang="en-US" altLang="zh-CN" dirty="0" smtClean="0">
                <a:effectLst/>
              </a:rPr>
              <a:t>L1</a:t>
            </a:r>
            <a:r>
              <a:rPr lang="zh-CN" altLang="en-US" dirty="0" smtClean="0">
                <a:effectLst/>
              </a:rPr>
              <a:t>范数却有</a:t>
            </a:r>
            <a:r>
              <a:rPr lang="en-US" altLang="zh-CN" dirty="0" smtClean="0">
                <a:effectLst/>
              </a:rPr>
              <a:t>NP</a:t>
            </a:r>
            <a:r>
              <a:rPr lang="zh-CN" altLang="en-US" dirty="0" smtClean="0">
                <a:effectLst/>
              </a:rPr>
              <a:t>难问题，因此采用近似的</a:t>
            </a:r>
            <a:r>
              <a:rPr lang="en-US" altLang="zh-CN" dirty="0" smtClean="0">
                <a:effectLst/>
              </a:rPr>
              <a:t>L1</a:t>
            </a:r>
            <a:r>
              <a:rPr lang="zh-CN" altLang="en-US" dirty="0" smtClean="0">
                <a:effectLst/>
              </a:rPr>
              <a:t>范数约束，</a:t>
            </a:r>
            <a:r>
              <a:rPr lang="en-US" altLang="zh-CN" dirty="0" smtClean="0">
                <a:effectLst/>
              </a:rPr>
              <a:t>SRC</a:t>
            </a:r>
            <a:r>
              <a:rPr lang="zh-CN" altLang="en-US" dirty="0" smtClean="0">
                <a:effectLst/>
              </a:rPr>
              <a:t>就诞生了。它的</a:t>
            </a:r>
            <a:r>
              <a:rPr lang="zh-CN" altLang="en-US" dirty="0" smtClean="0"/>
              <a:t>物理意义是什么呢</a:t>
            </a:r>
            <a:r>
              <a:rPr lang="zh-CN" altLang="en-US" dirty="0" smtClean="0"/>
              <a:t>？只参考同一类的样本特征，其他类的特征为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然后有人在</a:t>
            </a:r>
            <a:r>
              <a:rPr lang="en-US" altLang="zh-CN" dirty="0" smtClean="0"/>
              <a:t>11</a:t>
            </a:r>
            <a:r>
              <a:rPr lang="zh-CN" altLang="en-US" dirty="0" smtClean="0"/>
              <a:t>年将</a:t>
            </a:r>
            <a:r>
              <a:rPr lang="en-US" altLang="zh-CN" dirty="0" smtClean="0"/>
              <a:t>L1</a:t>
            </a:r>
            <a:r>
              <a:rPr lang="zh-CN" altLang="en-US" dirty="0" smtClean="0"/>
              <a:t>范数约束改成了</a:t>
            </a:r>
            <a:r>
              <a:rPr lang="en-US" altLang="zh-CN" dirty="0" smtClean="0"/>
              <a:t>L2</a:t>
            </a:r>
            <a:r>
              <a:rPr lang="zh-CN" altLang="en-US" dirty="0" smtClean="0"/>
              <a:t>范数约束，这样就不具备稀疏性了，叫做协同表示，它有什么物理意义呢</a:t>
            </a:r>
            <a:r>
              <a:rPr lang="zh-CN" altLang="en-US" dirty="0" smtClean="0"/>
              <a:t>？使用所有类</a:t>
            </a:r>
            <a:r>
              <a:rPr lang="zh-CN" altLang="en-US" dirty="0" smtClean="0"/>
              <a:t>的特征进行描述一个物体，最合理的解释就是在人脸数据库上，大家都是两个眼睛一个鼻子，所有不同的人脸都在描述一个人脸时都有一定的贡献，只不过不同类的人脸贡献小，也就是权重小，而相同类的人脸权重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53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先来简单介绍一下字典学习，首先来看字典学习的最终目标是什么，这是我自己的理解？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66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接下来要介绍的是我最近做的另一项工作，在经典算法“</a:t>
            </a:r>
            <a:r>
              <a:rPr lang="en-US" altLang="zh-CN" dirty="0" smtClean="0"/>
              <a:t>LC-KSVD”</a:t>
            </a:r>
            <a:r>
              <a:rPr lang="zh-CN" altLang="en-US" dirty="0" smtClean="0"/>
              <a:t>的基础上进行改进的一种算法；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23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改进说难也难，说简单也简单，为什么说它简单呢，因为在形式上，只是把稀疏约束的</a:t>
            </a:r>
            <a:r>
              <a:rPr lang="en-US" altLang="zh-CN" dirty="0" smtClean="0"/>
              <a:t>L0</a:t>
            </a:r>
            <a:r>
              <a:rPr lang="zh-CN" altLang="en-US" dirty="0" smtClean="0"/>
              <a:t>范数改成了</a:t>
            </a:r>
            <a:r>
              <a:rPr lang="en-US" altLang="zh-CN" dirty="0" smtClean="0"/>
              <a:t>L1</a:t>
            </a:r>
            <a:r>
              <a:rPr lang="zh-CN" altLang="en-US" dirty="0" smtClean="0"/>
              <a:t>范数。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为什么说它难呢？因为求解思路的不同。大家做这方面工作的时候，都是用</a:t>
            </a:r>
            <a:r>
              <a:rPr lang="en-US" altLang="zh-CN" dirty="0" smtClean="0"/>
              <a:t>KSVD</a:t>
            </a:r>
            <a:r>
              <a:rPr lang="zh-CN" altLang="en-US" dirty="0" smtClean="0"/>
              <a:t>的方法，而</a:t>
            </a:r>
            <a:r>
              <a:rPr lang="en-US" altLang="zh-CN" dirty="0" smtClean="0"/>
              <a:t>KSVD</a:t>
            </a:r>
            <a:r>
              <a:rPr lang="zh-CN" altLang="en-US" dirty="0" smtClean="0"/>
              <a:t>的方法，很难求</a:t>
            </a:r>
            <a:r>
              <a:rPr lang="en-US" altLang="zh-CN" dirty="0" smtClean="0"/>
              <a:t>L1</a:t>
            </a:r>
            <a:r>
              <a:rPr lang="zh-CN" altLang="en-US" dirty="0" smtClean="0"/>
              <a:t>范数的约束，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而我们这里之所以能推导出</a:t>
            </a:r>
            <a:r>
              <a:rPr lang="en-US" altLang="zh-CN" dirty="0" smtClean="0"/>
              <a:t>L1</a:t>
            </a:r>
            <a:r>
              <a:rPr lang="zh-CN" altLang="en-US" dirty="0" smtClean="0"/>
              <a:t>范数约束的表达式，是参考了宝弟老师的一篇文章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9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57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8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目前我所涉猎的改进思路，基本分为三大类。</a:t>
            </a:r>
            <a:endParaRPr lang="en-US" altLang="zh-CN" dirty="0" smtClean="0"/>
          </a:p>
          <a:p>
            <a:r>
              <a:rPr lang="zh-CN" altLang="en-US" dirty="0" smtClean="0"/>
              <a:t>第一块主要是谢文阳在做，叫混合协同表示，也就是用上了弹性网络的思想，既有</a:t>
            </a:r>
            <a:r>
              <a:rPr lang="en-US" altLang="zh-CN" dirty="0" smtClean="0"/>
              <a:t>L1</a:t>
            </a:r>
            <a:r>
              <a:rPr lang="zh-CN" altLang="en-US" dirty="0" smtClean="0"/>
              <a:t>范数约束，也有</a:t>
            </a:r>
            <a:r>
              <a:rPr lang="en-US" altLang="zh-CN" dirty="0" smtClean="0"/>
              <a:t>L2</a:t>
            </a:r>
            <a:r>
              <a:rPr lang="zh-CN" altLang="en-US" dirty="0" smtClean="0"/>
              <a:t>范数约束。</a:t>
            </a:r>
            <a:endParaRPr lang="en-US" altLang="zh-CN" dirty="0" smtClean="0"/>
          </a:p>
          <a:p>
            <a:r>
              <a:rPr lang="zh-CN" altLang="en-US" dirty="0" smtClean="0"/>
              <a:t>物理含义是，</a:t>
            </a:r>
            <a:r>
              <a:rPr lang="en-US" altLang="zh-CN" dirty="0" smtClean="0"/>
              <a:t>CRC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SRC</a:t>
            </a:r>
            <a:r>
              <a:rPr lang="zh-CN" altLang="en-US" dirty="0" smtClean="0"/>
              <a:t>只有全局表示，但实际上，与测试样本同一类的训练样本在表示测试样本时贡献值更大。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它们三个并不是独立存在的，可以相互结合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1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看</a:t>
            </a:r>
            <a:r>
              <a:rPr lang="en-US" altLang="zh-CN" dirty="0" smtClean="0"/>
              <a:t>SRC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CRC</a:t>
            </a:r>
            <a:r>
              <a:rPr lang="zh-CN" altLang="en-US" dirty="0" smtClean="0"/>
              <a:t>原始表达式，前面这一部分是欧式距离</a:t>
            </a:r>
          </a:p>
          <a:p>
            <a:r>
              <a:rPr lang="zh-CN" altLang="en-US" dirty="0" smtClean="0"/>
              <a:t>那既然可以用欧式距离来表示，那能不能在约束项不变的情况下，换成其它距离呢？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答案当然是肯定的，目前我看到的主要有两种一种是马氏距离，表达式为，，，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另一种是</a:t>
            </a:r>
            <a:r>
              <a:rPr lang="en-US" altLang="zh-CN" dirty="0" smtClean="0"/>
              <a:t>cos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下面着重介绍一下余弦距离，在这上面的改进以及遇到的问题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7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先看直观表达式，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是两个向量；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向量</a:t>
            </a:r>
            <a:r>
              <a:rPr lang="en-US" altLang="zh-CN" dirty="0" smtClean="0"/>
              <a:t>OA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OB</a:t>
            </a:r>
            <a:r>
              <a:rPr lang="zh-CN" altLang="en-US" dirty="0" smtClean="0"/>
              <a:t>是两个样本，如何比较这两个样本的相似度呢？就是看这个夹角的大小；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而欧式距离，则是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之间的直线距离</a:t>
            </a:r>
            <a:endParaRPr lang="en-US" altLang="zh-CN" dirty="0" smtClean="0"/>
          </a:p>
          <a:p>
            <a:r>
              <a:rPr lang="zh-CN" altLang="en-US" dirty="0" smtClean="0"/>
              <a:t>欧氏距离和余弦距离各自有不同的计算方式和衡量特征，因此它们适用于不同的数据分析模型：</a:t>
            </a:r>
          </a:p>
          <a:p>
            <a:r>
              <a:rPr lang="zh-CN" altLang="en-US" dirty="0" smtClean="0"/>
              <a:t>可以看出欧氏距离能够体现个体数值特征的绝对差异，所以更多的用于需要从维度的数值大小中体现差异的分析，</a:t>
            </a:r>
          </a:p>
          <a:p>
            <a:r>
              <a:rPr lang="zh-CN" altLang="en-US" dirty="0" smtClean="0"/>
              <a:t>余弦距离更多的是从方向上区分差异，而对绝对的数值不敏感，同时修正了用户间可能存在的度量标准不统一的问题（因为余弦距离对绝对数值不敏感）。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8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经过</a:t>
            </a:r>
            <a:r>
              <a:rPr lang="en-US" altLang="zh-CN" dirty="0" smtClean="0"/>
              <a:t>Fitch</a:t>
            </a:r>
            <a:r>
              <a:rPr lang="zh-CN" altLang="en-US" dirty="0" smtClean="0"/>
              <a:t>等人的推导，可以将 余弦距离转换成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范数的形式，这就能够跟</a:t>
            </a:r>
            <a:r>
              <a:rPr lang="en-US" altLang="zh-CN" dirty="0" smtClean="0"/>
              <a:t>SRC</a:t>
            </a:r>
            <a:r>
              <a:rPr lang="zh-CN" altLang="en-US" dirty="0" smtClean="0"/>
              <a:t>结合在一起了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就是把样本映射到了复数域。把训练样本</a:t>
            </a:r>
            <a:r>
              <a:rPr lang="en-US" altLang="zh-CN" dirty="0" smtClean="0"/>
              <a:t>X</a:t>
            </a:r>
            <a:r>
              <a:rPr lang="zh-CN" altLang="en-US" dirty="0" smtClean="0"/>
              <a:t>映射到复数域，定义为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，把测试样本</a:t>
            </a:r>
            <a:r>
              <a:rPr lang="en-US" altLang="zh-CN" dirty="0" smtClean="0"/>
              <a:t>y</a:t>
            </a:r>
            <a:r>
              <a:rPr lang="zh-CN" altLang="en-US" dirty="0" smtClean="0"/>
              <a:t>映射到复数域，叫做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，然后寻找一个稀疏约束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肯定也是在复数域的。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8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在推导过程中，涉及到复数域的求导，式（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）到式（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）这一步，我怎么也推不出来，我把我的推导过程发给了作者，问哪里有问题，作者也没有回复。它这个如果是实数域的话，是对的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81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我按照那本书的提示，对这个</a:t>
            </a:r>
            <a:r>
              <a:rPr lang="en-US" altLang="zh-CN" dirty="0" smtClean="0"/>
              <a:t>Euler SRC</a:t>
            </a:r>
            <a:r>
              <a:rPr lang="zh-CN" altLang="en-US" dirty="0" smtClean="0"/>
              <a:t>的公式进行了一些小的改动，将</a:t>
            </a:r>
            <a:r>
              <a:rPr lang="en-US" altLang="zh-CN" dirty="0" smtClean="0"/>
              <a:t>L1</a:t>
            </a:r>
            <a:r>
              <a:rPr lang="zh-CN" altLang="en-US" dirty="0" smtClean="0"/>
              <a:t>范数约束改成了</a:t>
            </a:r>
            <a:r>
              <a:rPr lang="en-US" altLang="zh-CN" dirty="0" smtClean="0"/>
              <a:t>L2</a:t>
            </a:r>
            <a:r>
              <a:rPr lang="zh-CN" altLang="en-US" dirty="0" smtClean="0"/>
              <a:t>范数约束，推导的公式跟在实数域中的</a:t>
            </a:r>
            <a:r>
              <a:rPr lang="en-US" altLang="zh-CN" dirty="0" smtClean="0"/>
              <a:t>CRC</a:t>
            </a:r>
            <a:r>
              <a:rPr lang="zh-CN" altLang="en-US" dirty="0" smtClean="0"/>
              <a:t>十分像，只是把实数域的转置换成了复数域的共轭转置，但是可惜的是，效果并没有特别好，跟</a:t>
            </a:r>
            <a:r>
              <a:rPr lang="en-US" altLang="zh-CN" dirty="0" smtClean="0"/>
              <a:t>CRC</a:t>
            </a:r>
            <a:r>
              <a:rPr lang="zh-CN" altLang="en-US" dirty="0" smtClean="0"/>
              <a:t>基本一样，很多库还不如</a:t>
            </a:r>
            <a:r>
              <a:rPr lang="en-US" altLang="zh-CN" dirty="0" smtClean="0"/>
              <a:t>CRC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0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B3D3-8DBA-4E4E-8EDF-06D0E0575327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3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9551-20AE-4502-9EC2-6DDBE45C74C1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2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7E2D-B25F-498A-B90F-3BB694C850F3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420-1ABE-41DA-94DD-B60DEFEB3C00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0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0701-721F-4EFC-A519-181E73DEA340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5F74-82F8-4123-BFC7-039B4404469F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7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006-A9B2-41E1-8920-6D88FE907CFD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7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C566-5B8A-4535-809F-6449CAED9FBC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0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E4E6-4B37-4E5D-967F-FCF1687D0ABB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1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C37-D389-425D-AFB9-B54EEAD9AC4A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3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EA5-DBD2-4413-B24C-F4C62A3E185D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7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0680-F4D8-4B02-8184-D371D5D3DC07}" type="datetime1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6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1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7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4000" y="3547268"/>
            <a:ext cx="9153526" cy="3311526"/>
            <a:chOff x="-4763" y="1841500"/>
            <a:chExt cx="9153526" cy="3311526"/>
          </a:xfrm>
        </p:grpSpPr>
        <p:sp>
          <p:nvSpPr>
            <p:cNvPr id="1024" name="Freeform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Freeform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Freeform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Freeform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2089624" y="908720"/>
            <a:ext cx="8038825" cy="49685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103563" y="2741555"/>
            <a:ext cx="6242758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传统</a:t>
            </a:r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SRC</a:t>
            </a:r>
            <a:r>
              <a:rPr lang="zh-CN" altLang="en-US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CRC</a:t>
            </a:r>
            <a:r>
              <a:rPr lang="zh-CN" altLang="en-US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改进</a:t>
            </a:r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r>
              <a:rPr lang="zh-CN" altLang="en-US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介绍</a:t>
            </a:r>
            <a:endParaRPr lang="zh-CN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2" name="Group 16"/>
          <p:cNvGrpSpPr>
            <a:grpSpLocks/>
          </p:cNvGrpSpPr>
          <p:nvPr/>
        </p:nvGrpSpPr>
        <p:grpSpPr bwMode="auto">
          <a:xfrm>
            <a:off x="7308157" y="4994621"/>
            <a:ext cx="222365" cy="334745"/>
            <a:chOff x="4441" y="3144"/>
            <a:chExt cx="215" cy="345"/>
          </a:xfrm>
          <a:solidFill>
            <a:schemeClr val="tx2"/>
          </a:solidFill>
        </p:grpSpPr>
        <p:sp>
          <p:nvSpPr>
            <p:cNvPr id="53" name="Freeform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7599935" y="4979216"/>
            <a:ext cx="19111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汇报人</a:t>
            </a:r>
            <a:r>
              <a:rPr lang="zh-CN" altLang="en-US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：邵   帅</a:t>
            </a:r>
            <a:endParaRPr lang="en-US" altLang="zh-CN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稻壳儿小白白(http://dwz.cn/Wu2UP)"/>
          <p:cNvSpPr>
            <a:spLocks noEditPoints="1"/>
          </p:cNvSpPr>
          <p:nvPr/>
        </p:nvSpPr>
        <p:spPr bwMode="auto">
          <a:xfrm>
            <a:off x="5648845" y="1777001"/>
            <a:ext cx="788984" cy="599832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32" y="1145448"/>
            <a:ext cx="584015" cy="58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4" descr="校名(红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20" y="1209237"/>
            <a:ext cx="2336062" cy="45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6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5" y="13910"/>
            <a:ext cx="460551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Euler SRC</a:t>
            </a:r>
            <a:endParaRPr lang="zh-CN" altLang="en-US" sz="36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695955" y="904151"/>
            <a:ext cx="441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Euler SRC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617" y="1888936"/>
            <a:ext cx="8190892" cy="40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545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5" y="13910"/>
            <a:ext cx="460551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Euler SRC</a:t>
            </a:r>
            <a:endParaRPr lang="zh-CN" altLang="en-US" sz="36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695955" y="904151"/>
            <a:ext cx="441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）遇到的问题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427" y="1382037"/>
            <a:ext cx="7638095" cy="29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287" y="4795435"/>
            <a:ext cx="1990476" cy="6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024" y="4969037"/>
            <a:ext cx="15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938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5" y="13910"/>
            <a:ext cx="460551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Euler 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CRC</a:t>
            </a:r>
            <a:endParaRPr lang="zh-CN" altLang="en-US" sz="36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695955" y="904151"/>
            <a:ext cx="441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Euler CRC</a:t>
            </a:r>
            <a:endParaRPr lang="zh-CN" altLang="en-US" sz="28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808237"/>
              </p:ext>
            </p:extLst>
          </p:nvPr>
        </p:nvGraphicFramePr>
        <p:xfrm>
          <a:off x="3360907" y="1809344"/>
          <a:ext cx="4722638" cy="93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5" imgW="1689100" imgH="330200" progId="Equation.DSMT4">
                  <p:embed/>
                </p:oleObj>
              </mc:Choice>
              <mc:Fallback>
                <p:oleObj name="Equation" r:id="rId5" imgW="1689100" imgH="330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907" y="1809344"/>
                        <a:ext cx="4722638" cy="933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下箭头 7"/>
          <p:cNvSpPr/>
          <p:nvPr/>
        </p:nvSpPr>
        <p:spPr>
          <a:xfrm>
            <a:off x="5476671" y="2979455"/>
            <a:ext cx="233464" cy="851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777568"/>
              </p:ext>
            </p:extLst>
          </p:nvPr>
        </p:nvGraphicFramePr>
        <p:xfrm>
          <a:off x="3779912" y="4279091"/>
          <a:ext cx="3884628" cy="58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7" imgW="1511280" imgH="228600" progId="Equation.DSMT4">
                  <p:embed/>
                </p:oleObj>
              </mc:Choice>
              <mc:Fallback>
                <p:oleObj name="Equation" r:id="rId7" imgW="15112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279091"/>
                        <a:ext cx="3884628" cy="584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418977"/>
              </p:ext>
            </p:extLst>
          </p:nvPr>
        </p:nvGraphicFramePr>
        <p:xfrm>
          <a:off x="3959784" y="5444458"/>
          <a:ext cx="35671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9" imgW="1434960" imgH="228600" progId="Equation.DSMT4">
                  <p:embed/>
                </p:oleObj>
              </mc:Choice>
              <mc:Fallback>
                <p:oleObj name="Equation" r:id="rId9" imgW="14349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784" y="5444458"/>
                        <a:ext cx="3567113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4075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SRC&amp;&amp;CRC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311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Exchange the Distance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Dictionary Learning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198" cy="3147050"/>
            <a:chOff x="2787957" y="876825"/>
            <a:chExt cx="608198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89006" y="931784"/>
              <a:ext cx="307149" cy="413301"/>
              <a:chOff x="4211960" y="594800"/>
              <a:chExt cx="374475" cy="662059"/>
            </a:xfrm>
          </p:grpSpPr>
          <p:sp>
            <p:nvSpPr>
              <p:cNvPr id="37" name="直角三角形 36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37" idx="4"/>
                <a:endCxn id="37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089006" y="1631670"/>
              <a:ext cx="307149" cy="413301"/>
              <a:chOff x="4211960" y="594800"/>
              <a:chExt cx="374475" cy="662059"/>
            </a:xfrm>
          </p:grpSpPr>
          <p:sp>
            <p:nvSpPr>
              <p:cNvPr id="45" name="直角三角形 44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>
                <a:stCxn id="45" idx="4"/>
                <a:endCxn id="4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3089006" y="2292779"/>
              <a:ext cx="307149" cy="413301"/>
              <a:chOff x="4211960" y="594800"/>
              <a:chExt cx="374475" cy="662059"/>
            </a:xfrm>
          </p:grpSpPr>
          <p:sp>
            <p:nvSpPr>
              <p:cNvPr id="48" name="直角三角形 47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>
                <a:stCxn id="48" idx="4"/>
                <a:endCxn id="48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452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5" y="13910"/>
            <a:ext cx="460551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Dictionary Learning</a:t>
            </a:r>
            <a:endParaRPr lang="zh-CN" altLang="en-US" sz="36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882495" y="1020883"/>
            <a:ext cx="441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最终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目的：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TextBox 28"/>
          <p:cNvSpPr txBox="1"/>
          <p:nvPr/>
        </p:nvSpPr>
        <p:spPr>
          <a:xfrm>
            <a:off x="1584928" y="1843189"/>
            <a:ext cx="9066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学出来一个字典，让它能够更好的表达原始数据的特征，从而让拟合误差变小。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882495" y="2887585"/>
            <a:ext cx="441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字典学习过程：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Box 28"/>
          <p:cNvSpPr txBox="1"/>
          <p:nvPr/>
        </p:nvSpPr>
        <p:spPr>
          <a:xfrm>
            <a:off x="1459669" y="3747870"/>
            <a:ext cx="622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Step1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：通过下式训练出一个字典；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1459669" y="5129331"/>
            <a:ext cx="902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Step2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：将训练好的字典替代原始样本，进行拟合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989751"/>
              </p:ext>
            </p:extLst>
          </p:nvPr>
        </p:nvGraphicFramePr>
        <p:xfrm>
          <a:off x="3153006" y="4283661"/>
          <a:ext cx="4296917" cy="84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5" imgW="1790640" imgH="355320" progId="Equation.DSMT4">
                  <p:embed/>
                </p:oleObj>
              </mc:Choice>
              <mc:Fallback>
                <p:oleObj name="Equation" r:id="rId5" imgW="1790640" imgH="355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006" y="4283661"/>
                        <a:ext cx="4296917" cy="8456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162050"/>
              </p:ext>
            </p:extLst>
          </p:nvPr>
        </p:nvGraphicFramePr>
        <p:xfrm>
          <a:off x="3153006" y="5752223"/>
          <a:ext cx="3740073" cy="81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7" imgW="1562100" imgH="342900" progId="Equation.DSMT4">
                  <p:embed/>
                </p:oleObj>
              </mc:Choice>
              <mc:Fallback>
                <p:oleObj name="Equation" r:id="rId7" imgW="1562100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006" y="5752223"/>
                        <a:ext cx="3740073" cy="8160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0241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2" grpId="0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5" y="13910"/>
            <a:ext cx="460551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LC-KSVD</a:t>
            </a:r>
            <a:endParaRPr lang="zh-CN" altLang="en-US" sz="36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882494" y="1020883"/>
            <a:ext cx="644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1.LC-KSVD(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Label Consistent 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K-SVD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)[4]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TextBox 28"/>
          <p:cNvSpPr txBox="1"/>
          <p:nvPr/>
        </p:nvSpPr>
        <p:spPr>
          <a:xfrm>
            <a:off x="695955" y="6272908"/>
            <a:ext cx="969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[4] </a:t>
            </a:r>
            <a:r>
              <a:rPr lang="en-US" altLang="zh-CN" sz="1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Zhuolin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Jiang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et al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Label Consistent K-SVD: Learning 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Discriminative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Dictionary for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Recognition.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IEEE TRANSACTIONS ON PATTERN ANALYSIS AND MACHINE INTELLIGENCE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NOVEMBER 2013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1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94349" y="1534242"/>
          <a:ext cx="1448851" cy="617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647700" imgH="279400" progId="Equation.DSMT4">
                  <p:embed/>
                </p:oleObj>
              </mc:Choice>
              <mc:Fallback>
                <p:oleObj name="Equation" r:id="rId5" imgW="647700" imgH="2794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349" y="1534242"/>
                        <a:ext cx="1448851" cy="617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492" y="2441175"/>
            <a:ext cx="6020599" cy="137707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586835" y="2396525"/>
            <a:ext cx="1907342" cy="733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488330" y="3213928"/>
            <a:ext cx="1956190" cy="733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71949" y="2396525"/>
            <a:ext cx="1907342" cy="733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8"/>
          <p:cNvSpPr txBox="1"/>
          <p:nvPr/>
        </p:nvSpPr>
        <p:spPr>
          <a:xfrm>
            <a:off x="270649" y="4476961"/>
            <a:ext cx="222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 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类别标签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380928" y="3110493"/>
            <a:ext cx="335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800" i="1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所对应的字典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100" y="5237443"/>
            <a:ext cx="695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物理意义：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加入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标签项约束，考虑标签信息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75024" y="1587540"/>
            <a:ext cx="48670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are 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the “discriminative” sparse 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codes of 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input signals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TextBox 28"/>
          <p:cNvSpPr txBox="1"/>
          <p:nvPr/>
        </p:nvSpPr>
        <p:spPr>
          <a:xfrm>
            <a:off x="2743200" y="4500324"/>
            <a:ext cx="335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 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800" i="1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所对应的字典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7349987" y="3887593"/>
            <a:ext cx="47792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物理意义：</a:t>
            </a:r>
            <a:r>
              <a:rPr lang="zh-CN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有鉴别性，让拟合出来的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值，有个隐含的类别信息</a:t>
            </a:r>
            <a:r>
              <a:rPr lang="zh-CN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然后</a:t>
            </a:r>
            <a:r>
              <a:rPr lang="zh-CN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再</a:t>
            </a:r>
            <a:r>
              <a:rPr lang="zh-CN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去</a:t>
            </a:r>
            <a:r>
              <a:rPr lang="zh-CN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影响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endParaRPr lang="zh-CN" altLang="zh-CN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2912165" y="1843188"/>
            <a:ext cx="579700" cy="4428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24130" y="3978285"/>
            <a:ext cx="477885" cy="4499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302991" y="3987798"/>
            <a:ext cx="481005" cy="485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331271" y="3237684"/>
            <a:ext cx="892343" cy="100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484596" y="1737813"/>
            <a:ext cx="1494695" cy="505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028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4" grpId="0" animBg="1"/>
      <p:bldP spid="25" grpId="0" animBg="1"/>
      <p:bldP spid="26" grpId="0" animBg="1"/>
      <p:bldP spid="27" grpId="0"/>
      <p:bldP spid="28" grpId="0"/>
      <p:bldP spid="29" grpId="0"/>
      <p:bldP spid="10" grpId="0"/>
      <p:bldP spid="30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5" y="13910"/>
            <a:ext cx="460551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LEDL</a:t>
            </a:r>
            <a:endParaRPr lang="zh-CN" altLang="en-US" sz="36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882494" y="954483"/>
            <a:ext cx="693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2.LEDL(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Label embedded dictionary learning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2591685" y="2203419"/>
          <a:ext cx="70453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5" imgW="3555720" imgH="660240" progId="Equation.DSMT4">
                  <p:embed/>
                </p:oleObj>
              </mc:Choice>
              <mc:Fallback>
                <p:oleObj name="Equation" r:id="rId5" imgW="3555720" imgH="660240" progId="Equation.DSMT4">
                  <p:embed/>
                  <p:pic>
                    <p:nvPicPr>
                      <p:cNvPr id="45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685" y="2203419"/>
                        <a:ext cx="7045325" cy="1319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28"/>
          <p:cNvSpPr txBox="1"/>
          <p:nvPr/>
        </p:nvSpPr>
        <p:spPr>
          <a:xfrm>
            <a:off x="1258631" y="1550253"/>
            <a:ext cx="693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）训练过程表达式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" name="TextBox 28"/>
          <p:cNvSpPr txBox="1"/>
          <p:nvPr/>
        </p:nvSpPr>
        <p:spPr>
          <a:xfrm>
            <a:off x="1258631" y="3641420"/>
            <a:ext cx="693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）字典求解思路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[5]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" name="TextBox 28"/>
          <p:cNvSpPr txBox="1"/>
          <p:nvPr/>
        </p:nvSpPr>
        <p:spPr>
          <a:xfrm>
            <a:off x="466102" y="6385023"/>
            <a:ext cx="1100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[5] </a:t>
            </a:r>
            <a:r>
              <a:rPr lang="en-US" altLang="zh-CN" sz="1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Bao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-Di 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Liu et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al. 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Blockwise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Coordinate Descent Schemes for Efficient 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and Effective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Dictionary 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Learning, NEUROCOMPUTING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2015</a:t>
            </a:r>
            <a:endParaRPr lang="zh-CN" altLang="en-US" sz="1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2494" y="4321902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固定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B,W,A,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Q</a:t>
            </a:r>
            <a:r>
              <a:rPr lang="zh-CN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>
          <a:xfrm>
            <a:off x="2818391" y="4453066"/>
            <a:ext cx="787940" cy="10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734886" y="4336451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固定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W,A,S,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Q</a:t>
            </a:r>
            <a:r>
              <a:rPr lang="zh-CN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747589" y="4336451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固定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B,A,S,Q</a:t>
            </a:r>
            <a:r>
              <a:rPr lang="zh-CN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W</a:t>
            </a:r>
            <a:endParaRPr lang="zh-CN" altLang="en-US" dirty="0"/>
          </a:p>
        </p:txBody>
      </p:sp>
      <p:sp>
        <p:nvSpPr>
          <p:cNvPr id="54" name="右箭头 53"/>
          <p:cNvSpPr/>
          <p:nvPr/>
        </p:nvSpPr>
        <p:spPr>
          <a:xfrm>
            <a:off x="5744495" y="4467615"/>
            <a:ext cx="787940" cy="10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5304" y="5079582"/>
          <a:ext cx="294957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7" imgW="2349360" imgH="888840" progId="Equation.DSMT4">
                  <p:embed/>
                </p:oleObj>
              </mc:Choice>
              <mc:Fallback>
                <p:oleObj name="Equation" r:id="rId7" imgW="2349360" imgH="8888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04" y="5079582"/>
                        <a:ext cx="2949575" cy="1135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31271" y="5325317"/>
          <a:ext cx="24495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9" imgW="1790640" imgH="507960" progId="Equation.DSMT4">
                  <p:embed/>
                </p:oleObj>
              </mc:Choice>
              <mc:Fallback>
                <p:oleObj name="Equation" r:id="rId9" imgW="1790640" imgH="50796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271" y="5325317"/>
                        <a:ext cx="2449512" cy="696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512501" y="5333036"/>
          <a:ext cx="2480624" cy="711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11" imgW="1815840" imgH="520560" progId="Equation.DSMT4">
                  <p:embed/>
                </p:oleObj>
              </mc:Choice>
              <mc:Fallback>
                <p:oleObj name="Equation" r:id="rId11" imgW="1815840" imgH="52056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2501" y="5333036"/>
                        <a:ext cx="2480624" cy="711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576014" y="5322982"/>
          <a:ext cx="2441256" cy="659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3" imgW="1879560" imgH="507960" progId="Equation.DSMT4">
                  <p:embed/>
                </p:oleObj>
              </mc:Choice>
              <mc:Fallback>
                <p:oleObj name="Equation" r:id="rId13" imgW="1879560" imgH="50796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6014" y="5322982"/>
                        <a:ext cx="2441256" cy="659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9742249" y="4321902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固定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B,A,S,W</a:t>
            </a:r>
            <a:r>
              <a:rPr lang="zh-CN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求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Q</a:t>
            </a:r>
            <a:endParaRPr lang="zh-CN" altLang="en-US" dirty="0"/>
          </a:p>
        </p:txBody>
      </p:sp>
      <p:sp>
        <p:nvSpPr>
          <p:cNvPr id="27" name="右箭头 26"/>
          <p:cNvSpPr/>
          <p:nvPr/>
        </p:nvSpPr>
        <p:spPr>
          <a:xfrm>
            <a:off x="8739155" y="4453066"/>
            <a:ext cx="787940" cy="10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838528" y="4705783"/>
            <a:ext cx="155642" cy="37379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634855" y="4767992"/>
            <a:ext cx="155642" cy="37379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7641000" y="4810419"/>
            <a:ext cx="155642" cy="37379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10631918" y="4784494"/>
            <a:ext cx="155642" cy="37379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526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7" grpId="0"/>
      <p:bldP spid="48" grpId="0"/>
      <p:bldP spid="49" grpId="0"/>
      <p:bldP spid="46" grpId="0"/>
      <p:bldP spid="50" grpId="0" animBg="1"/>
      <p:bldP spid="51" grpId="0"/>
      <p:bldP spid="52" grpId="0"/>
      <p:bldP spid="54" grpId="0" animBg="1"/>
      <p:bldP spid="26" grpId="0"/>
      <p:bldP spid="27" grpId="0" animBg="1"/>
      <p:bldP spid="13" grpId="0" animBg="1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5" y="13910"/>
            <a:ext cx="460551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LEDL</a:t>
            </a:r>
            <a:endParaRPr lang="zh-CN" altLang="en-US" sz="36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Box 28"/>
          <p:cNvSpPr txBox="1"/>
          <p:nvPr/>
        </p:nvSpPr>
        <p:spPr>
          <a:xfrm>
            <a:off x="1165583" y="1023034"/>
            <a:ext cx="693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）测试过程表达式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763215"/>
              </p:ext>
            </p:extLst>
          </p:nvPr>
        </p:nvGraphicFramePr>
        <p:xfrm>
          <a:off x="3850829" y="2235184"/>
          <a:ext cx="3659480" cy="79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5" imgW="1562100" imgH="342900" progId="Equation.DSMT4">
                  <p:embed/>
                </p:oleObj>
              </mc:Choice>
              <mc:Fallback>
                <p:oleObj name="Equation" r:id="rId5" imgW="1562100" imgH="342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829" y="2235184"/>
                        <a:ext cx="3659480" cy="798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554198"/>
              </p:ext>
            </p:extLst>
          </p:nvPr>
        </p:nvGraphicFramePr>
        <p:xfrm>
          <a:off x="4844266" y="4298213"/>
          <a:ext cx="1412312" cy="54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7" imgW="672808" imgH="253890" progId="Equation.DSMT4">
                  <p:embed/>
                </p:oleObj>
              </mc:Choice>
              <mc:Fallback>
                <p:oleObj name="Equation" r:id="rId7" imgW="672808" imgH="25389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4266" y="4298213"/>
                        <a:ext cx="1412312" cy="544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下箭头 18"/>
          <p:cNvSpPr/>
          <p:nvPr/>
        </p:nvSpPr>
        <p:spPr>
          <a:xfrm>
            <a:off x="5418307" y="3140621"/>
            <a:ext cx="262262" cy="84630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089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8"/>
          <p:cNvSpPr txBox="1"/>
          <p:nvPr/>
        </p:nvSpPr>
        <p:spPr>
          <a:xfrm>
            <a:off x="4599447" y="2336268"/>
            <a:ext cx="6938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96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5030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SRC&amp;&amp;CRC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311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Exchange the Distance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Dictionary Learning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198" cy="3147050"/>
            <a:chOff x="2787957" y="876825"/>
            <a:chExt cx="608198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89006" y="931784"/>
              <a:ext cx="307149" cy="413301"/>
              <a:chOff x="4211960" y="594800"/>
              <a:chExt cx="374475" cy="662059"/>
            </a:xfrm>
          </p:grpSpPr>
          <p:sp>
            <p:nvSpPr>
              <p:cNvPr id="37" name="直角三角形 36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37" idx="4"/>
                <a:endCxn id="37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089006" y="1631670"/>
              <a:ext cx="307149" cy="413301"/>
              <a:chOff x="4211960" y="594800"/>
              <a:chExt cx="374475" cy="662059"/>
            </a:xfrm>
          </p:grpSpPr>
          <p:sp>
            <p:nvSpPr>
              <p:cNvPr id="45" name="直角三角形 44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>
                <a:stCxn id="45" idx="4"/>
                <a:endCxn id="4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3089006" y="2292779"/>
              <a:ext cx="307149" cy="413301"/>
              <a:chOff x="4211960" y="594800"/>
              <a:chExt cx="374475" cy="662059"/>
            </a:xfrm>
          </p:grpSpPr>
          <p:sp>
            <p:nvSpPr>
              <p:cNvPr id="48" name="直角三角形 47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>
                <a:stCxn id="48" idx="4"/>
                <a:endCxn id="48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78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5" y="13910"/>
            <a:ext cx="333383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0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演化过程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123830" y="2267113"/>
            <a:ext cx="14302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defTabSz="1219170">
              <a:defRPr/>
            </a:pP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SRC(2009)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630032" y="3359350"/>
            <a:ext cx="103238" cy="5257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3057617" y="4045534"/>
            <a:ext cx="1351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defTabSz="1219170">
              <a:defRPr/>
            </a:pP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CRC(2011)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206895"/>
              </p:ext>
            </p:extLst>
          </p:nvPr>
        </p:nvGraphicFramePr>
        <p:xfrm>
          <a:off x="1974387" y="4501664"/>
          <a:ext cx="3588213" cy="71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5" imgW="1663700" imgH="330200" progId="Equation.DSMT4">
                  <p:embed/>
                </p:oleObj>
              </mc:Choice>
              <mc:Fallback>
                <p:oleObj name="Equation" r:id="rId5" imgW="1663700" imgH="3302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387" y="4501664"/>
                        <a:ext cx="3588213" cy="717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653653"/>
              </p:ext>
            </p:extLst>
          </p:nvPr>
        </p:nvGraphicFramePr>
        <p:xfrm>
          <a:off x="1875465" y="2685504"/>
          <a:ext cx="3927010" cy="74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Equation" r:id="rId7" imgW="1701720" imgH="330120" progId="Equation.DSMT4">
                  <p:embed/>
                </p:oleObj>
              </mc:Choice>
              <mc:Fallback>
                <p:oleObj name="Equation" r:id="rId7" imgW="1701720" imgH="33012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465" y="2685504"/>
                        <a:ext cx="3927010" cy="743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584960" y="921734"/>
            <a:ext cx="8343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监督机器学习</a:t>
            </a:r>
            <a:r>
              <a:rPr lang="zh-CN" altLang="en-US" b="1" dirty="0" smtClean="0"/>
              <a:t>问题</a:t>
            </a:r>
            <a:r>
              <a:rPr lang="zh-CN" altLang="en-US" dirty="0" smtClean="0"/>
              <a:t>：就是</a:t>
            </a:r>
            <a:r>
              <a:rPr lang="zh-CN" altLang="en-US" dirty="0"/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minimize your </a:t>
            </a:r>
            <a:r>
              <a:rPr lang="en-US" altLang="zh-CN" dirty="0">
                <a:solidFill>
                  <a:srgbClr val="FF0000"/>
                </a:solidFill>
              </a:rPr>
              <a:t>error while regularizing your parameters</a:t>
            </a:r>
            <a:r>
              <a:rPr lang="en-US" altLang="zh-CN" dirty="0"/>
              <a:t>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也就是在规则化参数的同时最小化误差</a:t>
            </a:r>
            <a:r>
              <a:rPr lang="zh-CN" altLang="en-US" dirty="0"/>
              <a:t>。最小化误差是为了让我们的模型拟合我们的训练数据，而规则化参数是防止我们的模型过分拟合我们的训练数据。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33622"/>
              </p:ext>
            </p:extLst>
          </p:nvPr>
        </p:nvGraphicFramePr>
        <p:xfrm>
          <a:off x="7027544" y="2722158"/>
          <a:ext cx="3687167" cy="67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Equation" r:id="rId9" imgW="1384200" imgH="253800" progId="Equation.DSMT4">
                  <p:embed/>
                </p:oleObj>
              </mc:Choice>
              <mc:Fallback>
                <p:oleObj name="Equation" r:id="rId9" imgW="13842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544" y="2722158"/>
                        <a:ext cx="3687167" cy="670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左箭头 7"/>
          <p:cNvSpPr/>
          <p:nvPr/>
        </p:nvSpPr>
        <p:spPr>
          <a:xfrm>
            <a:off x="6042062" y="3007269"/>
            <a:ext cx="603175" cy="9996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483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" grpId="0" animBg="1"/>
      <p:bldP spid="40" grpId="0"/>
      <p:bldP spid="2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5" y="13910"/>
            <a:ext cx="333383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0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演化过程</a:t>
            </a: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1301470" y="2606675"/>
            <a:ext cx="14302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defTabSz="1219170">
              <a:defRPr/>
            </a:pP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SRC(2009)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1940014" y="3610745"/>
            <a:ext cx="103238" cy="5257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1301470" y="4200418"/>
            <a:ext cx="1351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defTabSz="1219170">
              <a:defRPr/>
            </a:pP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CRC(2011)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740047"/>
              </p:ext>
            </p:extLst>
          </p:nvPr>
        </p:nvGraphicFramePr>
        <p:xfrm>
          <a:off x="695955" y="4591093"/>
          <a:ext cx="2771775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5" imgW="1663700" imgH="330200" progId="Equation.DSMT4">
                  <p:embed/>
                </p:oleObj>
              </mc:Choice>
              <mc:Fallback>
                <p:oleObj name="Equation" r:id="rId5" imgW="16637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55" y="4591093"/>
                        <a:ext cx="2771775" cy="554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809812"/>
              </p:ext>
            </p:extLst>
          </p:nvPr>
        </p:nvGraphicFramePr>
        <p:xfrm>
          <a:off x="699653" y="3021073"/>
          <a:ext cx="2768077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7" imgW="1701800" imgH="330200" progId="Equation.DSMT4">
                  <p:embed/>
                </p:oleObj>
              </mc:Choice>
              <mc:Fallback>
                <p:oleObj name="Equation" r:id="rId7" imgW="1701800" imgH="330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53" y="3021073"/>
                        <a:ext cx="2768077" cy="525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 rot="19576687">
            <a:off x="3768385" y="2888989"/>
            <a:ext cx="927747" cy="150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25245" y="2422009"/>
            <a:ext cx="2797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Hybrid CRC,SRC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" name="右箭头 47"/>
          <p:cNvSpPr/>
          <p:nvPr/>
        </p:nvSpPr>
        <p:spPr>
          <a:xfrm rot="1680074">
            <a:off x="3725939" y="5006987"/>
            <a:ext cx="959062" cy="1315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flipV="1">
            <a:off x="3804943" y="3868107"/>
            <a:ext cx="903583" cy="1643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224332" y="3688691"/>
            <a:ext cx="3610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Exchange the Distance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25245" y="5062471"/>
            <a:ext cx="3223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Dictionary Learning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2" name="右箭头 51"/>
          <p:cNvSpPr/>
          <p:nvPr/>
        </p:nvSpPr>
        <p:spPr>
          <a:xfrm flipV="1">
            <a:off x="8962645" y="3847297"/>
            <a:ext cx="903583" cy="1643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rot="1680074">
            <a:off x="8937384" y="3024168"/>
            <a:ext cx="959062" cy="1315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 rot="19576687">
            <a:off x="8982404" y="4834754"/>
            <a:ext cx="927747" cy="1648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877847" y="3703727"/>
            <a:ext cx="2238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Combinatio</a:t>
            </a:r>
            <a:r>
              <a:rPr lang="en-US" altLang="zh-CN" sz="2800" dirty="0" smtClean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endParaRPr lang="zh-CN" altLang="en-US" sz="28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812630"/>
              </p:ext>
            </p:extLst>
          </p:nvPr>
        </p:nvGraphicFramePr>
        <p:xfrm>
          <a:off x="3103337" y="974486"/>
          <a:ext cx="6774510" cy="90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9" imgW="3429000" imgH="457200" progId="Equation.DSMT4">
                  <p:embed/>
                </p:oleObj>
              </mc:Choice>
              <mc:Fallback>
                <p:oleObj name="Equation" r:id="rId9" imgW="3429000" imgH="457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337" y="974486"/>
                        <a:ext cx="6774510" cy="903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上箭头 15"/>
          <p:cNvSpPr/>
          <p:nvPr/>
        </p:nvSpPr>
        <p:spPr>
          <a:xfrm>
            <a:off x="6400800" y="1806339"/>
            <a:ext cx="89792" cy="54425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621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" grpId="0" animBg="1"/>
      <p:bldP spid="40" grpId="0"/>
      <p:bldP spid="13" grpId="0" animBg="1"/>
      <p:bldP spid="14" grpId="0"/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79" grpId="0" animBg="1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SRC&amp;&amp;CRC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311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Exchange the Distance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Dictionary Learning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198" cy="3147050"/>
            <a:chOff x="2787957" y="876825"/>
            <a:chExt cx="608198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89006" y="931784"/>
              <a:ext cx="307149" cy="413301"/>
              <a:chOff x="4211960" y="594800"/>
              <a:chExt cx="374475" cy="662059"/>
            </a:xfrm>
          </p:grpSpPr>
          <p:sp>
            <p:nvSpPr>
              <p:cNvPr id="37" name="直角三角形 36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37" idx="4"/>
                <a:endCxn id="37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089006" y="1631670"/>
              <a:ext cx="307149" cy="413301"/>
              <a:chOff x="4211960" y="594800"/>
              <a:chExt cx="374475" cy="662059"/>
            </a:xfrm>
          </p:grpSpPr>
          <p:sp>
            <p:nvSpPr>
              <p:cNvPr id="45" name="直角三角形 44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>
                <a:stCxn id="45" idx="4"/>
                <a:endCxn id="4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3089006" y="2292779"/>
              <a:ext cx="307149" cy="413301"/>
              <a:chOff x="4211960" y="594800"/>
              <a:chExt cx="374475" cy="662059"/>
            </a:xfrm>
          </p:grpSpPr>
          <p:sp>
            <p:nvSpPr>
              <p:cNvPr id="48" name="直角三角形 47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>
                <a:stCxn id="48" idx="4"/>
                <a:endCxn id="48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127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692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5" y="13910"/>
            <a:ext cx="460551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Exchange the Distance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6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188669" y="1522015"/>
            <a:ext cx="14302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defTabSz="1219170">
              <a:defRPr/>
            </a:pP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SRC(2009)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7919388" y="1543050"/>
            <a:ext cx="1351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defTabSz="1219170">
              <a:defRPr/>
            </a:pP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CRC(2011)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8199"/>
              </p:ext>
            </p:extLst>
          </p:nvPr>
        </p:nvGraphicFramePr>
        <p:xfrm>
          <a:off x="6616489" y="1943160"/>
          <a:ext cx="3957105" cy="791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5" imgW="1663700" imgH="330200" progId="Equation.DSMT4">
                  <p:embed/>
                </p:oleObj>
              </mc:Choice>
              <mc:Fallback>
                <p:oleObj name="Equation" r:id="rId5" imgW="1663700" imgH="3302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489" y="1943160"/>
                        <a:ext cx="3957105" cy="7914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472901"/>
              </p:ext>
            </p:extLst>
          </p:nvPr>
        </p:nvGraphicFramePr>
        <p:xfrm>
          <a:off x="1574027" y="1922125"/>
          <a:ext cx="4250176" cy="80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7" imgW="1701800" imgH="330200" progId="Equation.DSMT4">
                  <p:embed/>
                </p:oleObj>
              </mc:Choice>
              <mc:Fallback>
                <p:oleObj name="Equation" r:id="rId7" imgW="1701800" imgH="3302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027" y="1922125"/>
                        <a:ext cx="4250176" cy="807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921815" y="1959179"/>
            <a:ext cx="1421586" cy="733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19388" y="1922125"/>
            <a:ext cx="1351305" cy="7702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857625" y="2880631"/>
            <a:ext cx="1966578" cy="1133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524625" y="2852056"/>
            <a:ext cx="1743075" cy="1162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28"/>
          <p:cNvSpPr txBox="1"/>
          <p:nvPr/>
        </p:nvSpPr>
        <p:spPr>
          <a:xfrm>
            <a:off x="5377664" y="4244838"/>
            <a:ext cx="168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欧式距离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5377664" y="5444988"/>
            <a:ext cx="168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其它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距离？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6127356" y="4821511"/>
            <a:ext cx="95250" cy="570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611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0" grpId="0"/>
      <p:bldP spid="23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5" y="13910"/>
            <a:ext cx="460551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Exchange the Distance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6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Box 28"/>
          <p:cNvSpPr txBox="1"/>
          <p:nvPr/>
        </p:nvSpPr>
        <p:spPr>
          <a:xfrm>
            <a:off x="1138328" y="3691909"/>
            <a:ext cx="269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、余弦距离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[2]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52" y="1911145"/>
            <a:ext cx="6407305" cy="1200000"/>
          </a:xfrm>
          <a:prstGeom prst="rect">
            <a:avLst/>
          </a:prstGeom>
        </p:spPr>
      </p:pic>
      <p:sp>
        <p:nvSpPr>
          <p:cNvPr id="21" name="TextBox 28"/>
          <p:cNvSpPr txBox="1"/>
          <p:nvPr/>
        </p:nvSpPr>
        <p:spPr>
          <a:xfrm>
            <a:off x="1138328" y="1409321"/>
            <a:ext cx="289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、马氏距离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[1]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99628"/>
              </p:ext>
            </p:extLst>
          </p:nvPr>
        </p:nvGraphicFramePr>
        <p:xfrm>
          <a:off x="1004978" y="4321890"/>
          <a:ext cx="474181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6" imgW="1676400" imgH="330200" progId="Equation.DSMT4">
                  <p:embed/>
                </p:oleObj>
              </mc:Choice>
              <mc:Fallback>
                <p:oleObj name="Equation" r:id="rId6" imgW="16764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978" y="4321890"/>
                        <a:ext cx="4741817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8"/>
          <p:cNvSpPr txBox="1"/>
          <p:nvPr/>
        </p:nvSpPr>
        <p:spPr>
          <a:xfrm>
            <a:off x="624686" y="5663616"/>
            <a:ext cx="1017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[1]  </a:t>
            </a:r>
            <a:r>
              <a:rPr lang="en-US" altLang="zh-CN" sz="1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Jianping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Gou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et al.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Several robust extensions of collaborative representation for image 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classification, </a:t>
            </a:r>
            <a:r>
              <a:rPr lang="en-US" altLang="zh-CN" sz="1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Neurocomputing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2018 </a:t>
            </a:r>
            <a:endParaRPr lang="zh-CN" altLang="en-US" sz="1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TextBox 28"/>
          <p:cNvSpPr txBox="1"/>
          <p:nvPr/>
        </p:nvSpPr>
        <p:spPr>
          <a:xfrm>
            <a:off x="624687" y="6232606"/>
            <a:ext cx="9690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[2]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Yang Liu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et al.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fr-FR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Euler </a:t>
            </a:r>
            <a:r>
              <a:rPr lang="fr-FR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Sparse Representation for Image </a:t>
            </a:r>
            <a:r>
              <a:rPr lang="fr-FR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Classification, 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AAAI 2018 </a:t>
            </a:r>
            <a:endParaRPr lang="zh-CN" altLang="en-US" sz="1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005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5" y="13910"/>
            <a:ext cx="460551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Euler SRC</a:t>
            </a:r>
            <a:endParaRPr lang="zh-CN" altLang="en-US" sz="36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911432"/>
              </p:ext>
            </p:extLst>
          </p:nvPr>
        </p:nvGraphicFramePr>
        <p:xfrm>
          <a:off x="4448174" y="1533525"/>
          <a:ext cx="2234119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990170" imgH="444307" progId="Equation.DSMT4">
                  <p:embed/>
                </p:oleObj>
              </mc:Choice>
              <mc:Fallback>
                <p:oleObj name="Equation" r:id="rId5" imgW="990170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4" y="1533525"/>
                        <a:ext cx="2234119" cy="1009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28"/>
          <p:cNvSpPr txBox="1"/>
          <p:nvPr/>
        </p:nvSpPr>
        <p:spPr>
          <a:xfrm>
            <a:off x="695955" y="904151"/>
            <a:ext cx="3371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）直观表达式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695954" y="3193633"/>
            <a:ext cx="3752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）物理意义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以及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欧式距离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的比较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674" y="2874754"/>
            <a:ext cx="4132626" cy="38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76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5" y="13910"/>
            <a:ext cx="460551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Euler SRC</a:t>
            </a:r>
            <a:endParaRPr lang="zh-CN" altLang="en-US" sz="36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695955" y="904151"/>
            <a:ext cx="441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Fitch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推导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[3]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1397832"/>
            <a:ext cx="7166537" cy="25684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560" y="3966290"/>
            <a:ext cx="5523809" cy="1733333"/>
          </a:xfrm>
          <a:prstGeom prst="rect">
            <a:avLst/>
          </a:prstGeom>
        </p:spPr>
      </p:pic>
      <p:sp>
        <p:nvSpPr>
          <p:cNvPr id="13" name="TextBox 28"/>
          <p:cNvSpPr txBox="1"/>
          <p:nvPr/>
        </p:nvSpPr>
        <p:spPr>
          <a:xfrm>
            <a:off x="695955" y="6272908"/>
            <a:ext cx="9690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[3] Fitch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et al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 </a:t>
            </a:r>
            <a:r>
              <a:rPr lang="en-US" altLang="zh-CN" sz="1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Fast robust correlation. IEEE Transactions on Image </a:t>
            </a:r>
            <a:r>
              <a:rPr lang="en-US" altLang="zh-CN" sz="1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Processing 2005 </a:t>
            </a:r>
            <a:endParaRPr lang="zh-CN" altLang="en-US" sz="1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548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7336</TotalTime>
  <Words>1221</Words>
  <Application>Microsoft Office PowerPoint</Application>
  <PresentationFormat>宽屏</PresentationFormat>
  <Paragraphs>142</Paragraphs>
  <Slides>18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华文新魏</vt:lpstr>
      <vt:lpstr>微软雅黑</vt:lpstr>
      <vt:lpstr>微软雅黑 Light</vt:lpstr>
      <vt:lpstr>Arial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WYJ</dc:creator>
  <cp:lastModifiedBy>Administrator</cp:lastModifiedBy>
  <cp:revision>251</cp:revision>
  <dcterms:created xsi:type="dcterms:W3CDTF">2018-05-08T23:55:09Z</dcterms:created>
  <dcterms:modified xsi:type="dcterms:W3CDTF">2019-01-02T15:07:40Z</dcterms:modified>
</cp:coreProperties>
</file>