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F6E1-0B92-41A9-B3CC-0BBAC6D881B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53E81B-1818-460A-A3CD-749ECDAC15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9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F6E1-0B92-41A9-B3CC-0BBAC6D881B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E81B-1818-460A-A3CD-749ECDAC15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9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F6E1-0B92-41A9-B3CC-0BBAC6D881B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E81B-1818-460A-A3CD-749ECDAC15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6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F6E1-0B92-41A9-B3CC-0BBAC6D881B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E81B-1818-460A-A3CD-749ECDAC15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2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F6E1-0B92-41A9-B3CC-0BBAC6D881B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E81B-1818-460A-A3CD-749ECDAC15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84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F6E1-0B92-41A9-B3CC-0BBAC6D881B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E81B-1818-460A-A3CD-749ECDAC15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6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F6E1-0B92-41A9-B3CC-0BBAC6D881B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E81B-1818-460A-A3CD-749ECDAC15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F6E1-0B92-41A9-B3CC-0BBAC6D881B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E81B-1818-460A-A3CD-749ECDAC15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F6E1-0B92-41A9-B3CC-0BBAC6D881B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E81B-1818-460A-A3CD-749ECDAC1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9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F6E1-0B92-41A9-B3CC-0BBAC6D881B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E81B-1818-460A-A3CD-749ECDAC15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0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E8F6E1-0B92-41A9-B3CC-0BBAC6D881B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E81B-1818-460A-A3CD-749ECDAC15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6E1-0B92-41A9-B3CC-0BBAC6D881B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53E81B-1818-460A-A3CD-749ECDAC15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4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879090-379D-41FB-BD0A-6333167B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3FDAF62E-6AA2-4565-B7EE-E0F37E56F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1" b="-4"/>
          <a:stretch/>
        </p:blipFill>
        <p:spPr>
          <a:xfrm>
            <a:off x="6094411" y="1503662"/>
            <a:ext cx="4960442" cy="32646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03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09C5E-63F4-4CF0-95AC-261721A6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3FC5C-A4A5-4976-B1F1-ECF6552CC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733040"/>
            <a:ext cx="9603275" cy="27333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08657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0EBF7-7E54-4687-B1D6-88D13268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Our method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CCE3D-53FB-4D51-AAF5-4E3836229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80" y="2015732"/>
            <a:ext cx="9936479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Adaptation with Few Labeled Source Samples by Graph Regularization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Source domain: large-scale data with few label information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Target domain: unlabeled data</a:t>
            </a:r>
          </a:p>
          <a:p>
            <a:pPr marL="514350" indent="-514350">
              <a:buFont typeface="+mj-lt"/>
              <a:buAutoNum type="romanUcPeriod" startAt="2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415ED9B-75FE-4674-A9C8-219228F9D445}"/>
                  </a:ext>
                </a:extLst>
              </p:cNvPr>
              <p:cNvSpPr/>
              <p:nvPr/>
            </p:nvSpPr>
            <p:spPr>
              <a:xfrm>
                <a:off x="1300480" y="4768023"/>
                <a:ext cx="10607040" cy="860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𝑎𝑟𝑔𝑚𝑖𝑛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</m:sSub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𝑀𝑀𝐷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𝑠𝑟𝑐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𝑡𝑎𝑟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415ED9B-75FE-4674-A9C8-219228F9D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80" y="4768023"/>
                <a:ext cx="10607040" cy="860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2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FD1BF-85DF-41BA-8160-037A9F5B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Our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991523-B946-47EA-9AE9-BD75E854C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romanUcPeriod" startAt="3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 algorithms: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𝐿𝑓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𝑀𝑀𝐷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𝑡𝑎𝑟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𝑀𝑀𝐷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𝑠𝑟𝑐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𝑡𝑎𝑟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𝐿𝑓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𝑀𝑀𝐷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𝑡𝑎𝑟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991523-B946-47EA-9AE9-BD75E854C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 b="-15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39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6DF7F-D498-4F97-929A-213D7396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358D-408A-4D46-A7C8-8AAE1060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MMD</a:t>
            </a: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6CEA88C-CD04-488C-8681-EADC6C1DF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77568"/>
              </p:ext>
            </p:extLst>
          </p:nvPr>
        </p:nvGraphicFramePr>
        <p:xfrm>
          <a:off x="2075392" y="3946512"/>
          <a:ext cx="8355648" cy="182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AxMath" r:id="rId3" imgW="4589640" imgH="1001520" progId="Equation.AxMath">
                  <p:embed/>
                </p:oleObj>
              </mc:Choice>
              <mc:Fallback>
                <p:oleObj name="AxMath" r:id="rId3" imgW="4589640" imgH="100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5392" y="3946512"/>
                        <a:ext cx="8355648" cy="1823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CE566D1-6454-4CBF-BEBC-C25C4960A0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10263"/>
              </p:ext>
            </p:extLst>
          </p:nvPr>
        </p:nvGraphicFramePr>
        <p:xfrm>
          <a:off x="2075392" y="2682801"/>
          <a:ext cx="7740015" cy="95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AxMath" r:id="rId5" imgW="3994920" imgH="494640" progId="Equation.AxMath">
                  <p:embed/>
                </p:oleObj>
              </mc:Choice>
              <mc:Fallback>
                <p:oleObj name="AxMath" r:id="rId5" imgW="3994920" imgH="494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5392" y="2682801"/>
                        <a:ext cx="7740015" cy="959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30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44111-F0FE-4D2D-AD53-C2E9AA7D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Our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3D60-130F-454F-B7C8-CE736DB6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9885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unbiased estimate of MMD is obtained by drawing pairs from source and target domain.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5911367-04BC-46E3-88F8-8DF7D1476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992857"/>
              </p:ext>
            </p:extLst>
          </p:nvPr>
        </p:nvGraphicFramePr>
        <p:xfrm>
          <a:off x="2051738" y="3078231"/>
          <a:ext cx="7590102" cy="159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AxMath" r:id="rId3" imgW="4770360" imgH="1002600" progId="Equation.AxMath">
                  <p:embed/>
                </p:oleObj>
              </mc:Choice>
              <mc:Fallback>
                <p:oleObj name="AxMath" r:id="rId3" imgW="4770360" imgH="1002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38" y="3078231"/>
                        <a:ext cx="7590102" cy="1596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06AE00E-C123-4761-AAA9-5ABD049930C5}"/>
              </a:ext>
            </a:extLst>
          </p:cNvPr>
          <p:cNvSpPr txBox="1"/>
          <p:nvPr/>
        </p:nvSpPr>
        <p:spPr>
          <a:xfrm>
            <a:off x="548640" y="5166225"/>
            <a:ext cx="1085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A. </a:t>
            </a:r>
            <a:r>
              <a:rPr lang="en-US" altLang="zh-CN" dirty="0" err="1">
                <a:solidFill>
                  <a:srgbClr val="000000"/>
                </a:solidFill>
                <a:latin typeface="TimesNewRomanPSMT"/>
              </a:rPr>
              <a:t>Gretton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, K. </a:t>
            </a:r>
            <a:r>
              <a:rPr lang="en-US" altLang="zh-CN" dirty="0" err="1">
                <a:solidFill>
                  <a:srgbClr val="000000"/>
                </a:solidFill>
                <a:latin typeface="TimesNewRomanPSMT"/>
              </a:rPr>
              <a:t>Borgwardt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, M. Rasch, B. </a:t>
            </a:r>
            <a:r>
              <a:rPr lang="en-US" altLang="zh-CN" dirty="0" err="1">
                <a:solidFill>
                  <a:srgbClr val="000000"/>
                </a:solidFill>
                <a:latin typeface="TimesNewRomanPSMT"/>
              </a:rPr>
              <a:t>Scholkopf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, and A. </a:t>
            </a:r>
            <a:r>
              <a:rPr lang="en-US" altLang="zh-CN" dirty="0" err="1">
                <a:solidFill>
                  <a:srgbClr val="000000"/>
                </a:solidFill>
                <a:latin typeface="TimesNewRomanPSMT"/>
              </a:rPr>
              <a:t>Smola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, “A kernel two-sample test,” </a:t>
            </a:r>
            <a:r>
              <a:rPr lang="en-US" altLang="zh-CN" i="1" dirty="0">
                <a:solidFill>
                  <a:srgbClr val="000000"/>
                </a:solidFill>
                <a:latin typeface="TimesNewRomanPS-ItalicMT"/>
              </a:rPr>
              <a:t>J. Mach. Learn.</a:t>
            </a:r>
            <a:br>
              <a:rPr lang="en-US" altLang="zh-CN" i="1" dirty="0">
                <a:solidFill>
                  <a:srgbClr val="000000"/>
                </a:solidFill>
                <a:latin typeface="TimesNewRomanPS-ItalicMT"/>
              </a:rPr>
            </a:br>
            <a:r>
              <a:rPr lang="en-US" altLang="zh-CN" i="1" dirty="0">
                <a:solidFill>
                  <a:srgbClr val="000000"/>
                </a:solidFill>
                <a:latin typeface="TimesNewRomanPS-ItalicMT"/>
              </a:rPr>
              <a:t>Res. 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NewRomanPS-ItalicMT"/>
              </a:rPr>
              <a:t>JMLR)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, vol. 13, pp. 723–773, Mar. 2012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6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D22B6BBF-BEEC-4568-887B-7C1C070E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94648B4-10D1-4E03-A85E-EC99047B5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571734"/>
              </p:ext>
            </p:extLst>
          </p:nvPr>
        </p:nvGraphicFramePr>
        <p:xfrm>
          <a:off x="1524000" y="2355846"/>
          <a:ext cx="9530855" cy="2770386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462983">
                  <a:extLst>
                    <a:ext uri="{9D8B030D-6E8A-4147-A177-3AD203B41FA5}">
                      <a16:colId xmlns:a16="http://schemas.microsoft.com/office/drawing/2014/main" val="3061860162"/>
                    </a:ext>
                  </a:extLst>
                </a:gridCol>
                <a:gridCol w="1396715">
                  <a:extLst>
                    <a:ext uri="{9D8B030D-6E8A-4147-A177-3AD203B41FA5}">
                      <a16:colId xmlns:a16="http://schemas.microsoft.com/office/drawing/2014/main" val="3202947302"/>
                    </a:ext>
                  </a:extLst>
                </a:gridCol>
                <a:gridCol w="1774959">
                  <a:extLst>
                    <a:ext uri="{9D8B030D-6E8A-4147-A177-3AD203B41FA5}">
                      <a16:colId xmlns:a16="http://schemas.microsoft.com/office/drawing/2014/main" val="4002611650"/>
                    </a:ext>
                  </a:extLst>
                </a:gridCol>
                <a:gridCol w="1661485">
                  <a:extLst>
                    <a:ext uri="{9D8B030D-6E8A-4147-A177-3AD203B41FA5}">
                      <a16:colId xmlns:a16="http://schemas.microsoft.com/office/drawing/2014/main" val="3953613658"/>
                    </a:ext>
                  </a:extLst>
                </a:gridCol>
                <a:gridCol w="1566924">
                  <a:extLst>
                    <a:ext uri="{9D8B030D-6E8A-4147-A177-3AD203B41FA5}">
                      <a16:colId xmlns:a16="http://schemas.microsoft.com/office/drawing/2014/main" val="1746058979"/>
                    </a:ext>
                  </a:extLst>
                </a:gridCol>
                <a:gridCol w="1667789">
                  <a:extLst>
                    <a:ext uri="{9D8B030D-6E8A-4147-A177-3AD203B41FA5}">
                      <a16:colId xmlns:a16="http://schemas.microsoft.com/office/drawing/2014/main" val="2941700057"/>
                    </a:ext>
                  </a:extLst>
                </a:gridCol>
              </a:tblGrid>
              <a:tr h="375218"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Subset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extLst>
                  <a:ext uri="{0D108BD9-81ED-4DB2-BD59-A6C34878D82A}">
                    <a16:rowId xmlns:a16="http://schemas.microsoft.com/office/drawing/2014/main" val="3493431990"/>
                  </a:ext>
                </a:extLst>
              </a:tr>
              <a:tr h="375218"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MNIST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MNIST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extLst>
                  <a:ext uri="{0D108BD9-81ED-4DB2-BD59-A6C34878D82A}">
                    <a16:rowId xmlns:a16="http://schemas.microsoft.com/office/drawing/2014/main" val="2529924333"/>
                  </a:ext>
                </a:extLst>
              </a:tr>
              <a:tr h="375218"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USPS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USPS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extLst>
                  <a:ext uri="{0D108BD9-81ED-4DB2-BD59-A6C34878D82A}">
                    <a16:rowId xmlns:a16="http://schemas.microsoft.com/office/drawing/2014/main" val="4158552255"/>
                  </a:ext>
                </a:extLst>
              </a:tr>
              <a:tr h="677813">
                <a:tc>
                  <a:txBody>
                    <a:bodyPr/>
                    <a:lstStyle/>
                    <a:p>
                      <a:pPr indent="1016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COIL20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1440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marL="13335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COIL1    COIL2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extLst>
                  <a:ext uri="{0D108BD9-81ED-4DB2-BD59-A6C34878D82A}">
                    <a16:rowId xmlns:a16="http://schemas.microsoft.com/office/drawing/2014/main" val="2517333082"/>
                  </a:ext>
                </a:extLst>
              </a:tr>
              <a:tr h="591701">
                <a:tc>
                  <a:txBody>
                    <a:bodyPr/>
                    <a:lstStyle/>
                    <a:p>
                      <a:pPr indent="1016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1410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W, D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extLst>
                  <a:ext uri="{0D108BD9-81ED-4DB2-BD59-A6C34878D82A}">
                    <a16:rowId xmlns:a16="http://schemas.microsoft.com/office/drawing/2014/main" val="2122697049"/>
                  </a:ext>
                </a:extLst>
              </a:tr>
              <a:tr h="375218"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Caltech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1123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1016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tc>
                  <a:txBody>
                    <a:bodyPr/>
                    <a:lstStyle/>
                    <a:p>
                      <a:pPr indent="2032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252" marR="132252" marT="0" marB="0"/>
                </a:tc>
                <a:extLst>
                  <a:ext uri="{0D108BD9-81ED-4DB2-BD59-A6C34878D82A}">
                    <a16:rowId xmlns:a16="http://schemas.microsoft.com/office/drawing/2014/main" val="80294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0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1919F-E6C0-413B-8DAB-B2AE7FA0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840B6D-01C1-45ED-A31A-938FE520F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9" y="1985646"/>
            <a:ext cx="3453978" cy="2590484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0963BF-BF68-4A03-9BE7-DEE67315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371" y="1985646"/>
            <a:ext cx="3453978" cy="25904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C9E4D1-698F-4272-B1D7-7DE36B737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23" y="1985646"/>
            <a:ext cx="3453978" cy="2590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4DB94B-221D-482F-908C-945211582507}"/>
                  </a:ext>
                </a:extLst>
              </p:cNvPr>
              <p:cNvSpPr txBox="1"/>
              <p:nvPr/>
            </p:nvSpPr>
            <p:spPr>
              <a:xfrm>
                <a:off x="538480" y="5004247"/>
                <a:ext cx="11263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and only source labeled data;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source labeled data;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4DB94B-221D-482F-908C-945211582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" y="5004247"/>
                <a:ext cx="11263621" cy="369332"/>
              </a:xfrm>
              <a:prstGeom prst="rect">
                <a:avLst/>
              </a:prstGeom>
              <a:blipFill>
                <a:blip r:embed="rId5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14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77BD87-6B77-4FF9-B47F-8C9301422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793"/>
            <a:ext cx="6497645" cy="48732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7828D2-23A5-4814-93F5-58F80D14D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60" y="520468"/>
            <a:ext cx="6825642" cy="51192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9A9747-FE08-47D5-AD4C-4F4BE7BD6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91" y="20141"/>
            <a:ext cx="6651663" cy="498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230</Words>
  <Application>Microsoft Office PowerPoint</Application>
  <PresentationFormat>宽屏</PresentationFormat>
  <Paragraphs>62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TimesNewRomanPS-ItalicMT</vt:lpstr>
      <vt:lpstr>TimesNewRomanPSMT</vt:lpstr>
      <vt:lpstr>Arial</vt:lpstr>
      <vt:lpstr>Cambria Math</vt:lpstr>
      <vt:lpstr>Gill Sans MT</vt:lpstr>
      <vt:lpstr>Times New Roman</vt:lpstr>
      <vt:lpstr>Wingdings</vt:lpstr>
      <vt:lpstr>画廊</vt:lpstr>
      <vt:lpstr>AxMath</vt:lpstr>
      <vt:lpstr>Transfer Learning</vt:lpstr>
      <vt:lpstr>CONTENT:</vt:lpstr>
      <vt:lpstr>Our method</vt:lpstr>
      <vt:lpstr>Our method</vt:lpstr>
      <vt:lpstr>Our method</vt:lpstr>
      <vt:lpstr>Our method</vt:lpstr>
      <vt:lpstr>EXPERIMENT</vt:lpstr>
      <vt:lpstr>EXPERIMENT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DELL</dc:creator>
  <cp:lastModifiedBy>DELL</cp:lastModifiedBy>
  <cp:revision>3</cp:revision>
  <dcterms:created xsi:type="dcterms:W3CDTF">2019-01-10T14:08:30Z</dcterms:created>
  <dcterms:modified xsi:type="dcterms:W3CDTF">2019-01-10T14:51:55Z</dcterms:modified>
</cp:coreProperties>
</file>