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7" r:id="rId2"/>
    <p:sldId id="278" r:id="rId3"/>
    <p:sldId id="352" r:id="rId4"/>
    <p:sldId id="371" r:id="rId5"/>
    <p:sldId id="372" r:id="rId6"/>
    <p:sldId id="373" r:id="rId7"/>
    <p:sldId id="375" r:id="rId8"/>
    <p:sldId id="376" r:id="rId9"/>
    <p:sldId id="377" r:id="rId10"/>
    <p:sldId id="374" r:id="rId11"/>
    <p:sldId id="379" r:id="rId12"/>
    <p:sldId id="380" r:id="rId13"/>
    <p:sldId id="381" r:id="rId14"/>
    <p:sldId id="382" r:id="rId15"/>
    <p:sldId id="383" r:id="rId16"/>
    <p:sldId id="3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5864" autoAdjust="0"/>
  </p:normalViewPr>
  <p:slideViewPr>
    <p:cSldViewPr snapToGrid="0">
      <p:cViewPr varScale="1">
        <p:scale>
          <a:sx n="98" d="100"/>
          <a:sy n="98" d="100"/>
        </p:scale>
        <p:origin x="10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301C3-8178-4C2C-9420-CC42A9C2D43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7A3F7-4DC4-4FF2-9EA9-ED830B32E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0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53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47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987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38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644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97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ADMM</a:t>
            </a:r>
            <a:r>
              <a:rPr lang="zh-CN" altLang="en-US" dirty="0" smtClean="0"/>
              <a:t>方法是</a:t>
            </a:r>
            <a:r>
              <a:rPr lang="en-US" altLang="zh-CN" dirty="0" smtClean="0"/>
              <a:t>ALM</a:t>
            </a:r>
            <a:r>
              <a:rPr lang="zh-CN" altLang="en-US" dirty="0" smtClean="0"/>
              <a:t>方法的扩展，先介绍</a:t>
            </a:r>
            <a:r>
              <a:rPr lang="en-US" altLang="zh-CN" dirty="0" smtClean="0"/>
              <a:t>ALM</a:t>
            </a:r>
            <a:r>
              <a:rPr lang="zh-CN" altLang="en-US" dirty="0" smtClean="0"/>
              <a:t>方法。它用来求解这样一个目标函数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898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</a:t>
            </a:r>
            <a:r>
              <a:rPr lang="en-US" altLang="zh-CN" dirty="0" smtClean="0"/>
              <a:t>pho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5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140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7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</a:t>
            </a:r>
            <a:r>
              <a:rPr lang="en-US" altLang="zh-CN" dirty="0" smtClean="0"/>
              <a:t>pho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11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4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B3D3-8DBA-4E4E-8EDF-06D0E0575327}" type="datetime1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3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9551-20AE-4502-9EC2-6DDBE45C74C1}" type="datetime1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2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7E2D-B25F-498A-B90F-3BB694C850F3}" type="datetime1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7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1420-1ABE-41DA-94DD-B60DEFEB3C00}" type="datetime1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10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0701-721F-4EFC-A519-181E73DEA340}" type="datetime1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5F74-82F8-4123-BFC7-039B4404469F}" type="datetime1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7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0006-A9B2-41E1-8920-6D88FE907CFD}" type="datetime1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7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C566-5B8A-4535-809F-6449CAED9FBC}" type="datetime1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0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E4E6-4B37-4E5D-967F-FCF1687D0ABB}" type="datetime1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01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C37-D389-425D-AFB9-B54EEAD9AC4A}" type="datetime1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53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EA5-DBD2-4413-B24C-F4C62A3E185D}" type="datetime1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7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0680-F4D8-4B02-8184-D371D5D3DC07}" type="datetime1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56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2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image" Target="../media/image26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.png"/><Relationship Id="rId9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4000" y="3547268"/>
            <a:ext cx="9153526" cy="3311526"/>
            <a:chOff x="-4763" y="1841500"/>
            <a:chExt cx="9153526" cy="3311526"/>
          </a:xfrm>
        </p:grpSpPr>
        <p:sp>
          <p:nvSpPr>
            <p:cNvPr id="1024" name="Freeform 36"/>
            <p:cNvSpPr>
              <a:spLocks/>
            </p:cNvSpPr>
            <p:nvPr/>
          </p:nvSpPr>
          <p:spPr bwMode="auto">
            <a:xfrm>
              <a:off x="3036887" y="3662363"/>
              <a:ext cx="4049713" cy="1490663"/>
            </a:xfrm>
            <a:custGeom>
              <a:avLst/>
              <a:gdLst>
                <a:gd name="T0" fmla="*/ 1369 w 2551"/>
                <a:gd name="T1" fmla="*/ 939 h 939"/>
                <a:gd name="T2" fmla="*/ 2551 w 2551"/>
                <a:gd name="T3" fmla="*/ 442 h 939"/>
                <a:gd name="T4" fmla="*/ 2485 w 2551"/>
                <a:gd name="T5" fmla="*/ 0 h 939"/>
                <a:gd name="T6" fmla="*/ 0 w 2551"/>
                <a:gd name="T7" fmla="*/ 295 h 939"/>
                <a:gd name="T8" fmla="*/ 745 w 2551"/>
                <a:gd name="T9" fmla="*/ 939 h 939"/>
                <a:gd name="T10" fmla="*/ 1369 w 2551"/>
                <a:gd name="T11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1" h="939">
                  <a:moveTo>
                    <a:pt x="1369" y="939"/>
                  </a:moveTo>
                  <a:lnTo>
                    <a:pt x="2551" y="442"/>
                  </a:lnTo>
                  <a:lnTo>
                    <a:pt x="2485" y="0"/>
                  </a:lnTo>
                  <a:lnTo>
                    <a:pt x="0" y="295"/>
                  </a:lnTo>
                  <a:lnTo>
                    <a:pt x="745" y="939"/>
                  </a:lnTo>
                  <a:lnTo>
                    <a:pt x="1369" y="9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Freeform 37"/>
            <p:cNvSpPr>
              <a:spLocks/>
            </p:cNvSpPr>
            <p:nvPr/>
          </p:nvSpPr>
          <p:spPr bwMode="auto">
            <a:xfrm>
              <a:off x="379412" y="1841500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" name="Freeform 38"/>
            <p:cNvSpPr>
              <a:spLocks/>
            </p:cNvSpPr>
            <p:nvPr/>
          </p:nvSpPr>
          <p:spPr bwMode="auto">
            <a:xfrm>
              <a:off x="-4763" y="1841500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Freeform 39"/>
            <p:cNvSpPr>
              <a:spLocks/>
            </p:cNvSpPr>
            <p:nvPr/>
          </p:nvSpPr>
          <p:spPr bwMode="auto">
            <a:xfrm>
              <a:off x="-4763" y="4770438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" name="Freeform 40"/>
            <p:cNvSpPr>
              <a:spLocks/>
            </p:cNvSpPr>
            <p:nvPr/>
          </p:nvSpPr>
          <p:spPr bwMode="auto">
            <a:xfrm>
              <a:off x="5210175" y="3490913"/>
              <a:ext cx="3938588" cy="1662113"/>
            </a:xfrm>
            <a:custGeom>
              <a:avLst/>
              <a:gdLst>
                <a:gd name="T0" fmla="*/ 0 w 2481"/>
                <a:gd name="T1" fmla="*/ 1047 h 1047"/>
                <a:gd name="T2" fmla="*/ 1254 w 2481"/>
                <a:gd name="T3" fmla="*/ 1047 h 1047"/>
                <a:gd name="T4" fmla="*/ 1868 w 2481"/>
                <a:gd name="T5" fmla="*/ 1047 h 1047"/>
                <a:gd name="T6" fmla="*/ 2481 w 2481"/>
                <a:gd name="T7" fmla="*/ 263 h 1047"/>
                <a:gd name="T8" fmla="*/ 2481 w 2481"/>
                <a:gd name="T9" fmla="*/ 0 h 1047"/>
                <a:gd name="T10" fmla="*/ 0 w 2481"/>
                <a:gd name="T11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1047">
                  <a:moveTo>
                    <a:pt x="0" y="1047"/>
                  </a:moveTo>
                  <a:lnTo>
                    <a:pt x="1254" y="1047"/>
                  </a:lnTo>
                  <a:lnTo>
                    <a:pt x="1868" y="1047"/>
                  </a:lnTo>
                  <a:lnTo>
                    <a:pt x="2481" y="263"/>
                  </a:lnTo>
                  <a:lnTo>
                    <a:pt x="2481" y="0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Freeform 41"/>
            <p:cNvSpPr>
              <a:spLocks/>
            </p:cNvSpPr>
            <p:nvPr/>
          </p:nvSpPr>
          <p:spPr bwMode="auto">
            <a:xfrm>
              <a:off x="6965950" y="3357563"/>
              <a:ext cx="2182813" cy="1006475"/>
            </a:xfrm>
            <a:custGeom>
              <a:avLst/>
              <a:gdLst>
                <a:gd name="T0" fmla="*/ 0 w 1375"/>
                <a:gd name="T1" fmla="*/ 126 h 634"/>
                <a:gd name="T2" fmla="*/ 76 w 1375"/>
                <a:gd name="T3" fmla="*/ 634 h 634"/>
                <a:gd name="T4" fmla="*/ 1375 w 1375"/>
                <a:gd name="T5" fmla="*/ 84 h 634"/>
                <a:gd name="T6" fmla="*/ 1375 w 1375"/>
                <a:gd name="T7" fmla="*/ 36 h 634"/>
                <a:gd name="T8" fmla="*/ 1375 w 1375"/>
                <a:gd name="T9" fmla="*/ 0 h 634"/>
                <a:gd name="T10" fmla="*/ 0 w 1375"/>
                <a:gd name="T11" fmla="*/ 12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634">
                  <a:moveTo>
                    <a:pt x="0" y="126"/>
                  </a:moveTo>
                  <a:lnTo>
                    <a:pt x="76" y="634"/>
                  </a:lnTo>
                  <a:lnTo>
                    <a:pt x="1375" y="84"/>
                  </a:lnTo>
                  <a:lnTo>
                    <a:pt x="1375" y="36"/>
                  </a:lnTo>
                  <a:lnTo>
                    <a:pt x="1375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2089624" y="908720"/>
            <a:ext cx="8038825" cy="49685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91755" y="2621809"/>
            <a:ext cx="7736694" cy="175432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</a:t>
            </a:r>
            <a:r>
              <a:rPr lang="zh-CN" altLang="en-US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交替方向乘子法</a:t>
            </a:r>
            <a:endParaRPr lang="en-US" altLang="zh-CN" sz="4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Alternating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irection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method of 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multipliers</a:t>
            </a:r>
          </a:p>
          <a:p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（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ADMM)</a:t>
            </a:r>
            <a:endParaRPr lang="zh-CN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52" name="Group 16"/>
          <p:cNvGrpSpPr>
            <a:grpSpLocks/>
          </p:cNvGrpSpPr>
          <p:nvPr/>
        </p:nvGrpSpPr>
        <p:grpSpPr bwMode="auto">
          <a:xfrm>
            <a:off x="7308157" y="4994621"/>
            <a:ext cx="222365" cy="334745"/>
            <a:chOff x="4441" y="3144"/>
            <a:chExt cx="215" cy="345"/>
          </a:xfrm>
          <a:solidFill>
            <a:schemeClr val="tx2"/>
          </a:solidFill>
        </p:grpSpPr>
        <p:sp>
          <p:nvSpPr>
            <p:cNvPr id="53" name="Freeform 17"/>
            <p:cNvSpPr>
              <a:spLocks noEditPoints="1"/>
            </p:cNvSpPr>
            <p:nvPr/>
          </p:nvSpPr>
          <p:spPr bwMode="auto">
            <a:xfrm>
              <a:off x="4474" y="3144"/>
              <a:ext cx="149" cy="253"/>
            </a:xfrm>
            <a:custGeom>
              <a:avLst/>
              <a:gdLst>
                <a:gd name="T0" fmla="*/ 31 w 63"/>
                <a:gd name="T1" fmla="*/ 107 h 107"/>
                <a:gd name="T2" fmla="*/ 63 w 63"/>
                <a:gd name="T3" fmla="*/ 78 h 107"/>
                <a:gd name="T4" fmla="*/ 63 w 63"/>
                <a:gd name="T5" fmla="*/ 29 h 107"/>
                <a:gd name="T6" fmla="*/ 31 w 63"/>
                <a:gd name="T7" fmla="*/ 0 h 107"/>
                <a:gd name="T8" fmla="*/ 0 w 63"/>
                <a:gd name="T9" fmla="*/ 29 h 107"/>
                <a:gd name="T10" fmla="*/ 0 w 63"/>
                <a:gd name="T11" fmla="*/ 78 h 107"/>
                <a:gd name="T12" fmla="*/ 31 w 63"/>
                <a:gd name="T13" fmla="*/ 107 h 107"/>
                <a:gd name="T14" fmla="*/ 10 w 63"/>
                <a:gd name="T15" fmla="*/ 29 h 107"/>
                <a:gd name="T16" fmla="*/ 31 w 63"/>
                <a:gd name="T17" fmla="*/ 10 h 107"/>
                <a:gd name="T18" fmla="*/ 53 w 63"/>
                <a:gd name="T19" fmla="*/ 29 h 107"/>
                <a:gd name="T20" fmla="*/ 53 w 63"/>
                <a:gd name="T21" fmla="*/ 78 h 107"/>
                <a:gd name="T22" fmla="*/ 31 w 63"/>
                <a:gd name="T23" fmla="*/ 97 h 107"/>
                <a:gd name="T24" fmla="*/ 10 w 63"/>
                <a:gd name="T25" fmla="*/ 78 h 107"/>
                <a:gd name="T26" fmla="*/ 10 w 63"/>
                <a:gd name="T27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107">
                  <a:moveTo>
                    <a:pt x="31" y="107"/>
                  </a:moveTo>
                  <a:cubicBezTo>
                    <a:pt x="49" y="107"/>
                    <a:pt x="63" y="94"/>
                    <a:pt x="63" y="78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13"/>
                    <a:pt x="49" y="0"/>
                    <a:pt x="31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4"/>
                    <a:pt x="14" y="107"/>
                    <a:pt x="31" y="107"/>
                  </a:cubicBezTo>
                  <a:close/>
                  <a:moveTo>
                    <a:pt x="10" y="29"/>
                  </a:moveTo>
                  <a:cubicBezTo>
                    <a:pt x="10" y="18"/>
                    <a:pt x="19" y="10"/>
                    <a:pt x="31" y="10"/>
                  </a:cubicBezTo>
                  <a:cubicBezTo>
                    <a:pt x="43" y="10"/>
                    <a:pt x="53" y="18"/>
                    <a:pt x="53" y="29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3" y="88"/>
                    <a:pt x="43" y="97"/>
                    <a:pt x="31" y="97"/>
                  </a:cubicBezTo>
                  <a:cubicBezTo>
                    <a:pt x="19" y="97"/>
                    <a:pt x="10" y="88"/>
                    <a:pt x="10" y="78"/>
                  </a:cubicBezTo>
                  <a:lnTo>
                    <a:pt x="10" y="29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4" name="Freeform 18"/>
            <p:cNvSpPr>
              <a:spLocks/>
            </p:cNvSpPr>
            <p:nvPr/>
          </p:nvSpPr>
          <p:spPr bwMode="auto">
            <a:xfrm>
              <a:off x="4441" y="3267"/>
              <a:ext cx="215" cy="222"/>
            </a:xfrm>
            <a:custGeom>
              <a:avLst/>
              <a:gdLst>
                <a:gd name="T0" fmla="*/ 86 w 91"/>
                <a:gd name="T1" fmla="*/ 0 h 94"/>
                <a:gd name="T2" fmla="*/ 81 w 91"/>
                <a:gd name="T3" fmla="*/ 5 h 94"/>
                <a:gd name="T4" fmla="*/ 81 w 91"/>
                <a:gd name="T5" fmla="*/ 28 h 94"/>
                <a:gd name="T6" fmla="*/ 45 w 91"/>
                <a:gd name="T7" fmla="*/ 59 h 94"/>
                <a:gd name="T8" fmla="*/ 10 w 91"/>
                <a:gd name="T9" fmla="*/ 28 h 94"/>
                <a:gd name="T10" fmla="*/ 10 w 91"/>
                <a:gd name="T11" fmla="*/ 5 h 94"/>
                <a:gd name="T12" fmla="*/ 5 w 91"/>
                <a:gd name="T13" fmla="*/ 0 h 94"/>
                <a:gd name="T14" fmla="*/ 0 w 91"/>
                <a:gd name="T15" fmla="*/ 5 h 94"/>
                <a:gd name="T16" fmla="*/ 0 w 91"/>
                <a:gd name="T17" fmla="*/ 28 h 94"/>
                <a:gd name="T18" fmla="*/ 40 w 91"/>
                <a:gd name="T19" fmla="*/ 69 h 94"/>
                <a:gd name="T20" fmla="*/ 40 w 91"/>
                <a:gd name="T21" fmla="*/ 84 h 94"/>
                <a:gd name="T22" fmla="*/ 20 w 91"/>
                <a:gd name="T23" fmla="*/ 84 h 94"/>
                <a:gd name="T24" fmla="*/ 15 w 91"/>
                <a:gd name="T25" fmla="*/ 89 h 94"/>
                <a:gd name="T26" fmla="*/ 20 w 91"/>
                <a:gd name="T27" fmla="*/ 94 h 94"/>
                <a:gd name="T28" fmla="*/ 70 w 91"/>
                <a:gd name="T29" fmla="*/ 94 h 94"/>
                <a:gd name="T30" fmla="*/ 75 w 91"/>
                <a:gd name="T31" fmla="*/ 89 h 94"/>
                <a:gd name="T32" fmla="*/ 70 w 91"/>
                <a:gd name="T33" fmla="*/ 84 h 94"/>
                <a:gd name="T34" fmla="*/ 50 w 91"/>
                <a:gd name="T35" fmla="*/ 84 h 94"/>
                <a:gd name="T36" fmla="*/ 50 w 91"/>
                <a:gd name="T37" fmla="*/ 69 h 94"/>
                <a:gd name="T38" fmla="*/ 91 w 91"/>
                <a:gd name="T39" fmla="*/ 28 h 94"/>
                <a:gd name="T40" fmla="*/ 91 w 91"/>
                <a:gd name="T41" fmla="*/ 5 h 94"/>
                <a:gd name="T42" fmla="*/ 86 w 91"/>
                <a:gd name="T4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94">
                  <a:moveTo>
                    <a:pt x="86" y="0"/>
                  </a:moveTo>
                  <a:cubicBezTo>
                    <a:pt x="83" y="0"/>
                    <a:pt x="81" y="3"/>
                    <a:pt x="81" y="5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1" y="45"/>
                    <a:pt x="65" y="59"/>
                    <a:pt x="45" y="59"/>
                  </a:cubicBezTo>
                  <a:cubicBezTo>
                    <a:pt x="26" y="59"/>
                    <a:pt x="10" y="45"/>
                    <a:pt x="10" y="2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9"/>
                    <a:pt x="18" y="67"/>
                    <a:pt x="40" y="69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4"/>
                    <a:pt x="15" y="86"/>
                    <a:pt x="15" y="89"/>
                  </a:cubicBezTo>
                  <a:cubicBezTo>
                    <a:pt x="15" y="92"/>
                    <a:pt x="18" y="94"/>
                    <a:pt x="20" y="94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73" y="94"/>
                    <a:pt x="75" y="92"/>
                    <a:pt x="75" y="89"/>
                  </a:cubicBezTo>
                  <a:cubicBezTo>
                    <a:pt x="75" y="86"/>
                    <a:pt x="73" y="84"/>
                    <a:pt x="7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73" y="67"/>
                    <a:pt x="91" y="49"/>
                    <a:pt x="91" y="2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3"/>
                    <a:pt x="88" y="0"/>
                    <a:pt x="86" y="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7599935" y="4979216"/>
            <a:ext cx="19111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汇报人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：邵   帅</a:t>
            </a:r>
            <a:endParaRPr lang="en-US" altLang="zh-CN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稻壳儿小白白(http://dwz.cn/Wu2UP)"/>
          <p:cNvSpPr>
            <a:spLocks noEditPoints="1"/>
          </p:cNvSpPr>
          <p:nvPr/>
        </p:nvSpPr>
        <p:spPr bwMode="auto">
          <a:xfrm>
            <a:off x="5648845" y="1777001"/>
            <a:ext cx="788984" cy="599832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2" descr="标志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32" y="1145448"/>
            <a:ext cx="584015" cy="58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4" descr="校名(红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20" y="1209237"/>
            <a:ext cx="2336062" cy="45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6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49419" y="1168072"/>
            <a:ext cx="7228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交替方向乘子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法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ADMM)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ADMM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055" y="2209982"/>
            <a:ext cx="4264044" cy="1229509"/>
          </a:xfrm>
          <a:prstGeom prst="rect">
            <a:avLst/>
          </a:prstGeom>
        </p:spPr>
      </p:pic>
      <p:sp>
        <p:nvSpPr>
          <p:cNvPr id="8" name="AutoShape 2" descr="x"/>
          <p:cNvSpPr>
            <a:spLocks noChangeAspect="1" noChangeArrowheads="1"/>
          </p:cNvSpPr>
          <p:nvPr/>
        </p:nvSpPr>
        <p:spPr bwMode="auto">
          <a:xfrm>
            <a:off x="891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3" descr="z"/>
          <p:cNvSpPr>
            <a:spLocks noChangeAspect="1" noChangeArrowheads="1"/>
          </p:cNvSpPr>
          <p:nvPr/>
        </p:nvSpPr>
        <p:spPr bwMode="auto">
          <a:xfrm>
            <a:off x="94043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43962" y="2286000"/>
            <a:ext cx="746335" cy="515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52161" y="2845921"/>
            <a:ext cx="622571" cy="4395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409" y="4794891"/>
            <a:ext cx="10125391" cy="107174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49419" y="4118432"/>
            <a:ext cx="7228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增广拉格朗日函数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89355" y="5079831"/>
            <a:ext cx="562031" cy="4815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784955" y="5089999"/>
            <a:ext cx="562031" cy="4815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282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3" grpId="0" animBg="1"/>
      <p:bldP spid="16" grpId="0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49420" y="990866"/>
            <a:ext cx="7228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ADMM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求解方法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ADMM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2" descr="x"/>
          <p:cNvSpPr>
            <a:spLocks noChangeAspect="1" noChangeArrowheads="1"/>
          </p:cNvSpPr>
          <p:nvPr/>
        </p:nvSpPr>
        <p:spPr bwMode="auto">
          <a:xfrm>
            <a:off x="891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3" descr="z"/>
          <p:cNvSpPr>
            <a:spLocks noChangeAspect="1" noChangeArrowheads="1"/>
          </p:cNvSpPr>
          <p:nvPr/>
        </p:nvSpPr>
        <p:spPr bwMode="auto">
          <a:xfrm>
            <a:off x="94043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06101" y="1820222"/>
            <a:ext cx="9763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Step1: fixing lambda and z 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06101" y="3417384"/>
            <a:ext cx="9763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Step2: fixing lambda and x 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48" y="2562911"/>
            <a:ext cx="4171429" cy="6952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306" y="4213113"/>
            <a:ext cx="4476190" cy="7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432" y="5794891"/>
            <a:ext cx="5057143" cy="68571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306101" y="5014546"/>
            <a:ext cx="9763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Step3: fixing x and z 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959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16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6627" y="47985"/>
            <a:ext cx="1952862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1651" y="1135652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Why choose ADMM?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1649" y="1835537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How it works?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91649" y="2496647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Application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6627" y="1135653"/>
            <a:ext cx="608198" cy="3147050"/>
            <a:chOff x="2787957" y="876825"/>
            <a:chExt cx="608198" cy="3147050"/>
          </a:xfrm>
        </p:grpSpPr>
        <p:sp>
          <p:nvSpPr>
            <p:cNvPr id="17" name="TextBox 16"/>
            <p:cNvSpPr txBox="1"/>
            <p:nvPr/>
          </p:nvSpPr>
          <p:spPr>
            <a:xfrm>
              <a:off x="2787957" y="876825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089006" y="931784"/>
              <a:ext cx="307149" cy="413301"/>
              <a:chOff x="4211960" y="594800"/>
              <a:chExt cx="374475" cy="662059"/>
            </a:xfrm>
          </p:grpSpPr>
          <p:sp>
            <p:nvSpPr>
              <p:cNvPr id="37" name="直角三角形 36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>
                <a:stCxn id="37" idx="4"/>
                <a:endCxn id="37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2787957" y="1576711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7957" y="2237820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3089006" y="1631670"/>
              <a:ext cx="307149" cy="413301"/>
              <a:chOff x="4211960" y="594800"/>
              <a:chExt cx="374475" cy="662059"/>
            </a:xfrm>
          </p:grpSpPr>
          <p:sp>
            <p:nvSpPr>
              <p:cNvPr id="45" name="直角三角形 44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>
                <a:stCxn id="45" idx="4"/>
                <a:endCxn id="45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3089006" y="2292779"/>
              <a:ext cx="307149" cy="413301"/>
              <a:chOff x="4211960" y="594800"/>
              <a:chExt cx="374475" cy="662059"/>
            </a:xfrm>
          </p:grpSpPr>
          <p:sp>
            <p:nvSpPr>
              <p:cNvPr id="48" name="直角三角形 47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>
                <a:stCxn id="48" idx="4"/>
                <a:endCxn id="48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直角三角形 50"/>
            <p:cNvSpPr/>
            <p:nvPr/>
          </p:nvSpPr>
          <p:spPr>
            <a:xfrm rot="16200000">
              <a:off x="3035930" y="3663650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rot="16200000">
              <a:off x="3035930" y="3017876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273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95954" y="1168072"/>
            <a:ext cx="7228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采用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ADMM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迭代算法的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SRC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表达式：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069642"/>
              </p:ext>
            </p:extLst>
          </p:nvPr>
        </p:nvGraphicFramePr>
        <p:xfrm>
          <a:off x="3283084" y="1911351"/>
          <a:ext cx="4737370" cy="1729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5" imgW="1803400" imgH="660400" progId="Equation.DSMT4">
                  <p:embed/>
                </p:oleObj>
              </mc:Choice>
              <mc:Fallback>
                <p:oleObj name="Equation" r:id="rId5" imgW="1803400" imgH="6604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3084" y="1911351"/>
                        <a:ext cx="4737370" cy="17295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185849"/>
              </p:ext>
            </p:extLst>
          </p:nvPr>
        </p:nvGraphicFramePr>
        <p:xfrm>
          <a:off x="4036977" y="4662986"/>
          <a:ext cx="2704290" cy="1554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7" imgW="1143000" imgH="660240" progId="Equation.DSMT4">
                  <p:embed/>
                </p:oleObj>
              </mc:Choice>
              <mc:Fallback>
                <p:oleObj name="Equation" r:id="rId7" imgW="1143000" imgH="660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6977" y="4662986"/>
                        <a:ext cx="2704290" cy="15549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下箭头 7"/>
          <p:cNvSpPr/>
          <p:nvPr/>
        </p:nvSpPr>
        <p:spPr>
          <a:xfrm>
            <a:off x="5262662" y="3748614"/>
            <a:ext cx="252919" cy="628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791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2" descr="x"/>
          <p:cNvSpPr>
            <a:spLocks noChangeAspect="1" noChangeArrowheads="1"/>
          </p:cNvSpPr>
          <p:nvPr/>
        </p:nvSpPr>
        <p:spPr bwMode="auto">
          <a:xfrm>
            <a:off x="891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3" descr="z"/>
          <p:cNvSpPr>
            <a:spLocks noChangeAspect="1" noChangeArrowheads="1"/>
          </p:cNvSpPr>
          <p:nvPr/>
        </p:nvSpPr>
        <p:spPr bwMode="auto">
          <a:xfrm>
            <a:off x="94043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18552" y="1003383"/>
            <a:ext cx="9763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Step1: Updating c while fixing delta and z 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8552" y="2813232"/>
            <a:ext cx="9763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Step2: Updating z while fixing delta and z 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74698" y="4886602"/>
            <a:ext cx="9763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Step3: Updating the </a:t>
            </a:r>
            <a:r>
              <a:rPr lang="en-US" altLang="zh-CN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Lagrangian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multiplier delta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103027"/>
              </p:ext>
            </p:extLst>
          </p:nvPr>
        </p:nvGraphicFramePr>
        <p:xfrm>
          <a:off x="338557" y="1826423"/>
          <a:ext cx="4513992" cy="880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5" imgW="1562100" imgH="304800" progId="Equation.DSMT4">
                  <p:embed/>
                </p:oleObj>
              </mc:Choice>
              <mc:Fallback>
                <p:oleObj name="Equation" r:id="rId5" imgW="1562100" imgH="304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57" y="1826423"/>
                        <a:ext cx="4513992" cy="880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967531"/>
              </p:ext>
            </p:extLst>
          </p:nvPr>
        </p:nvGraphicFramePr>
        <p:xfrm>
          <a:off x="5893829" y="1786813"/>
          <a:ext cx="6354292" cy="72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Equation" r:id="rId7" imgW="2184400" imgH="241300" progId="Equation.DSMT4">
                  <p:embed/>
                </p:oleObj>
              </mc:Choice>
              <mc:Fallback>
                <p:oleObj name="Equation" r:id="rId7" imgW="21844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3829" y="1786813"/>
                        <a:ext cx="6354292" cy="721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327188"/>
              </p:ext>
            </p:extLst>
          </p:nvPr>
        </p:nvGraphicFramePr>
        <p:xfrm>
          <a:off x="338557" y="3834283"/>
          <a:ext cx="4384063" cy="81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9" imgW="1651000" imgH="304800" progId="Equation.DSMT4">
                  <p:embed/>
                </p:oleObj>
              </mc:Choice>
              <mc:Fallback>
                <p:oleObj name="Equation" r:id="rId9" imgW="1651000" imgH="30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57" y="3834283"/>
                        <a:ext cx="4384063" cy="810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96624"/>
              </p:ext>
            </p:extLst>
          </p:nvPr>
        </p:nvGraphicFramePr>
        <p:xfrm>
          <a:off x="5500255" y="3645027"/>
          <a:ext cx="6747866" cy="996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11" imgW="3098800" imgH="457200" progId="Equation.DSMT4">
                  <p:embed/>
                </p:oleObj>
              </mc:Choice>
              <mc:Fallback>
                <p:oleObj name="Equation" r:id="rId11" imgW="30988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255" y="3645027"/>
                        <a:ext cx="6747866" cy="996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559038"/>
              </p:ext>
            </p:extLst>
          </p:nvPr>
        </p:nvGraphicFramePr>
        <p:xfrm>
          <a:off x="3959784" y="5728971"/>
          <a:ext cx="368604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Equation" r:id="rId13" imgW="1422400" imgH="228600" progId="Equation.DSMT4">
                  <p:embed/>
                </p:oleObj>
              </mc:Choice>
              <mc:Fallback>
                <p:oleObj name="Equation" r:id="rId13" imgW="14224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784" y="5728971"/>
                        <a:ext cx="3686043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右箭头 23"/>
          <p:cNvSpPr/>
          <p:nvPr/>
        </p:nvSpPr>
        <p:spPr>
          <a:xfrm>
            <a:off x="5062487" y="2092146"/>
            <a:ext cx="564205" cy="153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4852549" y="4044234"/>
            <a:ext cx="578888" cy="151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4073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  <p:bldP spid="24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Attention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2" descr="x"/>
          <p:cNvSpPr>
            <a:spLocks noChangeAspect="1" noChangeArrowheads="1"/>
          </p:cNvSpPr>
          <p:nvPr/>
        </p:nvSpPr>
        <p:spPr bwMode="auto">
          <a:xfrm>
            <a:off x="891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3" descr="z"/>
          <p:cNvSpPr>
            <a:spLocks noChangeAspect="1" noChangeArrowheads="1"/>
          </p:cNvSpPr>
          <p:nvPr/>
        </p:nvSpPr>
        <p:spPr bwMode="auto">
          <a:xfrm>
            <a:off x="94043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129106"/>
              </p:ext>
            </p:extLst>
          </p:nvPr>
        </p:nvGraphicFramePr>
        <p:xfrm>
          <a:off x="3752657" y="1652318"/>
          <a:ext cx="4513992" cy="880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5" imgW="1562100" imgH="304800" progId="Equation.DSMT4">
                  <p:embed/>
                </p:oleObj>
              </mc:Choice>
              <mc:Fallback>
                <p:oleObj name="Equation" r:id="rId5" imgW="1562100" imgH="3048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657" y="1652318"/>
                        <a:ext cx="4513992" cy="880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848354" y="2604142"/>
            <a:ext cx="11010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因为是无约束条件的，所以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梯度下降法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，牛顿法等等都可以。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48354" y="934920"/>
            <a:ext cx="9763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如何求解？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5819" y="3400433"/>
            <a:ext cx="4264044" cy="1229509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7333622" y="3688589"/>
            <a:ext cx="42716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f(x), g(z)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有梯度</a:t>
            </a:r>
            <a:endParaRPr lang="zh-CN" alt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5867553" y="3882212"/>
            <a:ext cx="972015" cy="132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518541"/>
              </p:ext>
            </p:extLst>
          </p:nvPr>
        </p:nvGraphicFramePr>
        <p:xfrm>
          <a:off x="993599" y="4809396"/>
          <a:ext cx="4737370" cy="1729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8" imgW="1803240" imgH="660240" progId="Equation.DSMT4">
                  <p:embed/>
                </p:oleObj>
              </mc:Choice>
              <mc:Fallback>
                <p:oleObj name="Equation" r:id="rId8" imgW="1803240" imgH="6602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599" y="4809396"/>
                        <a:ext cx="4737370" cy="17295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161124"/>
              </p:ext>
            </p:extLst>
          </p:nvPr>
        </p:nvGraphicFramePr>
        <p:xfrm>
          <a:off x="6583362" y="4708482"/>
          <a:ext cx="4770438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10" imgW="1815840" imgH="660240" progId="Equation.DSMT4">
                  <p:embed/>
                </p:oleObj>
              </mc:Choice>
              <mc:Fallback>
                <p:oleObj name="Equation" r:id="rId10" imgW="1815840" imgH="66024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362" y="4708482"/>
                        <a:ext cx="4770438" cy="1728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3515162" y="6148281"/>
            <a:ext cx="241526" cy="2042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3761371" y="5971426"/>
            <a:ext cx="454078" cy="3537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9773275" y="6102515"/>
            <a:ext cx="291433" cy="3329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9773275" y="6102515"/>
            <a:ext cx="324036" cy="334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838163" y="5071262"/>
            <a:ext cx="599598" cy="5999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457507" y="4885740"/>
            <a:ext cx="599598" cy="5999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824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8" grpId="0"/>
      <p:bldP spid="2" grpId="0" animBg="1"/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8"/>
          <p:cNvSpPr txBox="1"/>
          <p:nvPr/>
        </p:nvSpPr>
        <p:spPr>
          <a:xfrm>
            <a:off x="4599447" y="2336268"/>
            <a:ext cx="6938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zh-CN" altLang="en-US" sz="96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5030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6627" y="47985"/>
            <a:ext cx="1952862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1651" y="1135652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Why choose ADMM?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1649" y="1835537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How it works?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91649" y="2496647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pplication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6627" y="1135653"/>
            <a:ext cx="608198" cy="3147050"/>
            <a:chOff x="2787957" y="876825"/>
            <a:chExt cx="608198" cy="3147050"/>
          </a:xfrm>
        </p:grpSpPr>
        <p:sp>
          <p:nvSpPr>
            <p:cNvPr id="17" name="TextBox 16"/>
            <p:cNvSpPr txBox="1"/>
            <p:nvPr/>
          </p:nvSpPr>
          <p:spPr>
            <a:xfrm>
              <a:off x="2787957" y="876825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089006" y="931784"/>
              <a:ext cx="307149" cy="413301"/>
              <a:chOff x="4211960" y="594800"/>
              <a:chExt cx="374475" cy="662059"/>
            </a:xfrm>
          </p:grpSpPr>
          <p:sp>
            <p:nvSpPr>
              <p:cNvPr id="37" name="直角三角形 36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>
                <a:stCxn id="37" idx="4"/>
                <a:endCxn id="37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2787957" y="1576711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7957" y="2237820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3089006" y="1631670"/>
              <a:ext cx="307149" cy="413301"/>
              <a:chOff x="4211960" y="594800"/>
              <a:chExt cx="374475" cy="662059"/>
            </a:xfrm>
          </p:grpSpPr>
          <p:sp>
            <p:nvSpPr>
              <p:cNvPr id="45" name="直角三角形 44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>
                <a:stCxn id="45" idx="4"/>
                <a:endCxn id="45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3089006" y="2292779"/>
              <a:ext cx="307149" cy="413301"/>
              <a:chOff x="4211960" y="594800"/>
              <a:chExt cx="374475" cy="662059"/>
            </a:xfrm>
          </p:grpSpPr>
          <p:sp>
            <p:nvSpPr>
              <p:cNvPr id="48" name="直角三角形 47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>
                <a:stCxn id="48" idx="4"/>
                <a:endCxn id="48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直角三角形 50"/>
            <p:cNvSpPr/>
            <p:nvPr/>
          </p:nvSpPr>
          <p:spPr>
            <a:xfrm rot="16200000">
              <a:off x="3035930" y="3663650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rot="16200000">
              <a:off x="3035930" y="3017876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378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Why choose ADMM?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695607"/>
              </p:ext>
            </p:extLst>
          </p:nvPr>
        </p:nvGraphicFramePr>
        <p:xfrm>
          <a:off x="3549522" y="2233608"/>
          <a:ext cx="3927010" cy="743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Equation" r:id="rId5" imgW="1701720" imgH="330120" progId="Equation.DSMT4">
                  <p:embed/>
                </p:oleObj>
              </mc:Choice>
              <mc:Fallback>
                <p:oleObj name="Equation" r:id="rId5" imgW="1701720" imgH="33012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522" y="2233608"/>
                        <a:ext cx="3927010" cy="743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139437" y="930873"/>
            <a:ext cx="72282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在求解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L1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范数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约束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时候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，以前的方法都不可避免的有个的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迭代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过程，以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SRC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为例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2613" y="4408404"/>
            <a:ext cx="8379462" cy="16618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22436" y="3431144"/>
            <a:ext cx="7462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这个迭代的过程，对应代码，就是一个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for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17229483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71599" y="2379793"/>
            <a:ext cx="7228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采用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ADMM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迭代算法的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SRC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表达式：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2119" y="4690147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经过求解后代码为：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567226"/>
              </p:ext>
            </p:extLst>
          </p:nvPr>
        </p:nvGraphicFramePr>
        <p:xfrm>
          <a:off x="3565435" y="2971368"/>
          <a:ext cx="4178875" cy="1525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5" imgW="1803400" imgH="660400" progId="Equation.DSMT4">
                  <p:embed/>
                </p:oleObj>
              </mc:Choice>
              <mc:Fallback>
                <p:oleObj name="Equation" r:id="rId5" imgW="1803400" imgH="660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435" y="2971368"/>
                        <a:ext cx="4178875" cy="15256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008277"/>
              </p:ext>
            </p:extLst>
          </p:nvPr>
        </p:nvGraphicFramePr>
        <p:xfrm>
          <a:off x="3691368" y="1429682"/>
          <a:ext cx="3927010" cy="743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7" imgW="1701720" imgH="330120" progId="Equation.DSMT4">
                  <p:embed/>
                </p:oleObj>
              </mc:Choice>
              <mc:Fallback>
                <p:oleObj name="Equation" r:id="rId7" imgW="1701720" imgH="33012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1368" y="1429682"/>
                        <a:ext cx="3927010" cy="743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871599" y="820766"/>
            <a:ext cx="7228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传统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SRC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表达式：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5726" y="5406525"/>
            <a:ext cx="7597502" cy="1140190"/>
          </a:xfrm>
          <a:prstGeom prst="rect">
            <a:avLst/>
          </a:prstGeom>
        </p:spPr>
      </p:pic>
      <p:sp>
        <p:nvSpPr>
          <p:cNvPr id="1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Why choose ADMM?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869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6627" y="47985"/>
            <a:ext cx="1952862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1651" y="1135652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Why choose ADMM?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1649" y="1835537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How it works?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91649" y="2496647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pplication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6627" y="1135653"/>
            <a:ext cx="608198" cy="3147050"/>
            <a:chOff x="2787957" y="876825"/>
            <a:chExt cx="608198" cy="3147050"/>
          </a:xfrm>
        </p:grpSpPr>
        <p:sp>
          <p:nvSpPr>
            <p:cNvPr id="17" name="TextBox 16"/>
            <p:cNvSpPr txBox="1"/>
            <p:nvPr/>
          </p:nvSpPr>
          <p:spPr>
            <a:xfrm>
              <a:off x="2787957" y="876825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089006" y="931784"/>
              <a:ext cx="307149" cy="413301"/>
              <a:chOff x="4211960" y="594800"/>
              <a:chExt cx="374475" cy="662059"/>
            </a:xfrm>
          </p:grpSpPr>
          <p:sp>
            <p:nvSpPr>
              <p:cNvPr id="37" name="直角三角形 36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>
                <a:stCxn id="37" idx="4"/>
                <a:endCxn id="37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2787957" y="1576711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7957" y="2237820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3089006" y="1631670"/>
              <a:ext cx="307149" cy="413301"/>
              <a:chOff x="4211960" y="594800"/>
              <a:chExt cx="374475" cy="662059"/>
            </a:xfrm>
          </p:grpSpPr>
          <p:sp>
            <p:nvSpPr>
              <p:cNvPr id="45" name="直角三角形 44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>
                <a:stCxn id="45" idx="4"/>
                <a:endCxn id="45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3089006" y="2292779"/>
              <a:ext cx="307149" cy="413301"/>
              <a:chOff x="4211960" y="594800"/>
              <a:chExt cx="374475" cy="662059"/>
            </a:xfrm>
          </p:grpSpPr>
          <p:sp>
            <p:nvSpPr>
              <p:cNvPr id="48" name="直角三角形 47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>
                <a:stCxn id="48" idx="4"/>
                <a:endCxn id="48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直角三角形 50"/>
            <p:cNvSpPr/>
            <p:nvPr/>
          </p:nvSpPr>
          <p:spPr>
            <a:xfrm rot="16200000">
              <a:off x="3035930" y="3663650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rot="16200000">
              <a:off x="3035930" y="3017876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80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90683" y="3852511"/>
            <a:ext cx="101012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交替方向乘子法（</a:t>
            </a:r>
            <a:r>
              <a:rPr lang="en-US" altLang="zh-CN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Alternating Direction Method of Multipliers</a:t>
            </a:r>
            <a:r>
              <a:rPr lang="zh-CN" altLang="en-US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ADMM</a:t>
            </a:r>
            <a:r>
              <a:rPr lang="zh-CN" altLang="en-US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）是一种</a:t>
            </a:r>
            <a:r>
              <a:rPr lang="zh-CN" altLang="en-US" sz="2400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求解优化问题的计算框架</a:t>
            </a:r>
            <a:r>
              <a:rPr lang="en-US" altLang="zh-CN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适用于求解分布式凸优化问题，特别是统计学习问题。 </a:t>
            </a:r>
            <a:r>
              <a:rPr lang="en-US" altLang="zh-CN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ADMM </a:t>
            </a:r>
            <a:r>
              <a:rPr lang="zh-CN" altLang="en-US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通过分解协调（</a:t>
            </a:r>
            <a:r>
              <a:rPr lang="en-US" altLang="zh-CN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Decomposition-Coordination</a:t>
            </a:r>
            <a:r>
              <a:rPr lang="zh-CN" altLang="en-US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）过程，将大的全局问题</a:t>
            </a:r>
            <a:r>
              <a:rPr lang="zh-CN" altLang="en-US" sz="2400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分解为多个较小、较容易求解的局部子问题</a:t>
            </a:r>
            <a:r>
              <a:rPr lang="zh-CN" altLang="en-US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，并通过协调子问题的解而得到大的全局问题的解。</a:t>
            </a:r>
            <a:endParaRPr lang="zh-CN" altLang="zh-CN" sz="2400" dirty="0">
              <a:ln w="0"/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9420" y="990866"/>
            <a:ext cx="7228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ADMM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算法简介：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ADMM</a:t>
            </a: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算法简介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2" descr="x"/>
          <p:cNvSpPr>
            <a:spLocks noChangeAspect="1" noChangeArrowheads="1"/>
          </p:cNvSpPr>
          <p:nvPr/>
        </p:nvSpPr>
        <p:spPr bwMode="auto">
          <a:xfrm>
            <a:off x="891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3" descr="z"/>
          <p:cNvSpPr>
            <a:spLocks noChangeAspect="1" noChangeArrowheads="1"/>
          </p:cNvSpPr>
          <p:nvPr/>
        </p:nvSpPr>
        <p:spPr bwMode="auto">
          <a:xfrm>
            <a:off x="94043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TextBox 28"/>
          <p:cNvSpPr txBox="1"/>
          <p:nvPr/>
        </p:nvSpPr>
        <p:spPr>
          <a:xfrm>
            <a:off x="873958" y="6277302"/>
            <a:ext cx="10176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[1] </a:t>
            </a:r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S. Boyd et al. Distributed optimization and statistical learning 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via the alternating direction method of multipliers. 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Found. 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Trends Mach. </a:t>
            </a:r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Learn. January 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2011</a:t>
            </a:r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endParaRPr lang="zh-CN" altLang="en-US" sz="1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3958" y="1797052"/>
            <a:ext cx="99346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ADMM </a:t>
            </a:r>
            <a:r>
              <a:rPr lang="zh-CN" altLang="en-US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最早分别由 </a:t>
            </a:r>
            <a:r>
              <a:rPr lang="en-US" altLang="zh-CN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Glowinski &amp; </a:t>
            </a:r>
            <a:r>
              <a:rPr lang="en-US" altLang="zh-CN" sz="2400" dirty="0" err="1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Marrocco</a:t>
            </a:r>
            <a:r>
              <a:rPr lang="en-US" altLang="zh-CN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及 </a:t>
            </a:r>
            <a:r>
              <a:rPr lang="en-US" altLang="zh-CN" sz="2400" dirty="0" err="1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Gabay</a:t>
            </a:r>
            <a:r>
              <a:rPr lang="en-US" altLang="zh-CN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&amp; Mercier </a:t>
            </a:r>
            <a:r>
              <a:rPr lang="zh-CN" altLang="en-US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于 </a:t>
            </a:r>
            <a:r>
              <a:rPr lang="en-US" altLang="zh-CN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1975 </a:t>
            </a:r>
            <a:r>
              <a:rPr lang="zh-CN" altLang="en-US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年和 </a:t>
            </a:r>
            <a:r>
              <a:rPr lang="en-US" altLang="zh-CN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1976 </a:t>
            </a:r>
            <a:r>
              <a:rPr lang="zh-CN" altLang="en-US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年提出，并被 </a:t>
            </a:r>
            <a:r>
              <a:rPr lang="en-US" altLang="zh-CN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Boyd </a:t>
            </a:r>
            <a:r>
              <a:rPr lang="zh-CN" altLang="en-US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  <a:r>
              <a:rPr lang="zh-CN" altLang="en-US" sz="2400" dirty="0" smtClean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人</a:t>
            </a:r>
            <a:r>
              <a:rPr lang="en-US" altLang="zh-CN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[1]</a:t>
            </a:r>
            <a:r>
              <a:rPr lang="zh-CN" altLang="en-US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于 </a:t>
            </a:r>
            <a:r>
              <a:rPr lang="en-US" altLang="zh-CN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2011 </a:t>
            </a:r>
            <a:r>
              <a:rPr lang="zh-CN" altLang="en-US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</a:t>
            </a:r>
            <a:r>
              <a:rPr lang="zh-CN" altLang="en-US" sz="2400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重新综述并证明其适用于大规模分布式优化问题</a:t>
            </a:r>
            <a:r>
              <a:rPr lang="zh-CN" altLang="en-US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。由于 </a:t>
            </a:r>
            <a:r>
              <a:rPr lang="en-US" altLang="zh-CN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ADMM </a:t>
            </a:r>
            <a:r>
              <a:rPr lang="zh-CN" altLang="en-US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的提出早于大规模分布式计算系统和大规模优化问题的出现，所以在 </a:t>
            </a:r>
            <a:r>
              <a:rPr lang="en-US" altLang="zh-CN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2011 </a:t>
            </a:r>
            <a:r>
              <a:rPr lang="zh-CN" altLang="en-US" sz="2400" dirty="0">
                <a:ln w="0"/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年以前，这种方法并不广为人知。</a:t>
            </a:r>
          </a:p>
        </p:txBody>
      </p:sp>
    </p:spTree>
    <p:extLst>
      <p:ext uri="{BB962C8B-B14F-4D97-AF65-F5344CB8AC3E}">
        <p14:creationId xmlns:p14="http://schemas.microsoft.com/office/powerpoint/2010/main" val="13134099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49420" y="990866"/>
            <a:ext cx="7228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增广拉格朗日法（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ALM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			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ALM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2" descr="x"/>
          <p:cNvSpPr>
            <a:spLocks noChangeAspect="1" noChangeArrowheads="1"/>
          </p:cNvSpPr>
          <p:nvPr/>
        </p:nvSpPr>
        <p:spPr bwMode="auto">
          <a:xfrm>
            <a:off x="891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3" descr="z"/>
          <p:cNvSpPr>
            <a:spLocks noChangeAspect="1" noChangeArrowheads="1"/>
          </p:cNvSpPr>
          <p:nvPr/>
        </p:nvSpPr>
        <p:spPr bwMode="auto">
          <a:xfrm>
            <a:off x="94043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332" y="1745963"/>
            <a:ext cx="2239061" cy="91961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72637" y="2741911"/>
            <a:ext cx="9763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将式中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minimize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问题与约束条件，通过一个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对偶变量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，耦合在一起，形成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Lagrange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601" y="3895463"/>
            <a:ext cx="5100244" cy="94783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606647" y="5012524"/>
            <a:ext cx="35781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原来带约束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问题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25574" y="4990503"/>
            <a:ext cx="40946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现在求解对偶问题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2934" y="5736691"/>
            <a:ext cx="1466667" cy="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7661" y="5792467"/>
            <a:ext cx="2285714" cy="63809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756826" y="5597299"/>
            <a:ext cx="1197799" cy="1951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280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16" grpId="0"/>
      <p:bldP spid="17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49420" y="990866"/>
            <a:ext cx="7228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ALM	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求解方法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对偶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上升法：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ALM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2" descr="x"/>
          <p:cNvSpPr>
            <a:spLocks noChangeAspect="1" noChangeArrowheads="1"/>
          </p:cNvSpPr>
          <p:nvPr/>
        </p:nvSpPr>
        <p:spPr bwMode="auto">
          <a:xfrm>
            <a:off x="891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3" descr="z"/>
          <p:cNvSpPr>
            <a:spLocks noChangeAspect="1" noChangeArrowheads="1"/>
          </p:cNvSpPr>
          <p:nvPr/>
        </p:nvSpPr>
        <p:spPr bwMode="auto">
          <a:xfrm>
            <a:off x="94043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06101" y="1820222"/>
            <a:ext cx="9763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Step1: fixing lambda 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119" y="2674066"/>
            <a:ext cx="3639495" cy="68603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306101" y="3743904"/>
            <a:ext cx="9763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Step2: fixing x 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119" y="4845485"/>
            <a:ext cx="3847619" cy="67619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477745" y="5040462"/>
            <a:ext cx="242118" cy="2862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225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00781" y="1137294"/>
            <a:ext cx="7228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ALM	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改进：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ALM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2" descr="x"/>
          <p:cNvSpPr>
            <a:spLocks noChangeAspect="1" noChangeArrowheads="1"/>
          </p:cNvSpPr>
          <p:nvPr/>
        </p:nvSpPr>
        <p:spPr bwMode="auto">
          <a:xfrm>
            <a:off x="891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3" descr="z"/>
          <p:cNvSpPr>
            <a:spLocks noChangeAspect="1" noChangeArrowheads="1"/>
          </p:cNvSpPr>
          <p:nvPr/>
        </p:nvSpPr>
        <p:spPr bwMode="auto">
          <a:xfrm>
            <a:off x="94043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03378" y="2307513"/>
            <a:ext cx="9763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后来有人嫌弃这个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Lagrange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函数还</a:t>
            </a:r>
            <a:r>
              <a:rPr lang="zh-CN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不够凸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，又对约束增加一个惩罚项，变成</a:t>
            </a:r>
            <a:r>
              <a:rPr lang="zh-CN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增广拉格朗日函数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720" y="4124982"/>
            <a:ext cx="6514286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651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7616</TotalTime>
  <Words>537</Words>
  <Application>Microsoft Office PowerPoint</Application>
  <PresentationFormat>宽屏</PresentationFormat>
  <Paragraphs>98</Paragraphs>
  <Slides>16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等线 Light</vt:lpstr>
      <vt:lpstr>华文新魏</vt:lpstr>
      <vt:lpstr>微软雅黑</vt:lpstr>
      <vt:lpstr>微软雅黑 Light</vt:lpstr>
      <vt:lpstr>Arial</vt:lpstr>
      <vt:lpstr>Times New Roman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WYJ</dc:creator>
  <cp:lastModifiedBy>Administrator</cp:lastModifiedBy>
  <cp:revision>278</cp:revision>
  <dcterms:created xsi:type="dcterms:W3CDTF">2018-05-08T23:55:09Z</dcterms:created>
  <dcterms:modified xsi:type="dcterms:W3CDTF">2019-01-09T07:16:11Z</dcterms:modified>
</cp:coreProperties>
</file>