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1"/>
  </p:notesMasterIdLst>
  <p:handoutMasterIdLst>
    <p:handoutMasterId r:id="rId32"/>
  </p:handoutMasterIdLst>
  <p:sldIdLst>
    <p:sldId id="3220" r:id="rId2"/>
    <p:sldId id="3213" r:id="rId3"/>
    <p:sldId id="3214" r:id="rId4"/>
    <p:sldId id="3233" r:id="rId5"/>
    <p:sldId id="3234" r:id="rId6"/>
    <p:sldId id="3235" r:id="rId7"/>
    <p:sldId id="3236" r:id="rId8"/>
    <p:sldId id="3239" r:id="rId9"/>
    <p:sldId id="3230" r:id="rId10"/>
    <p:sldId id="3241" r:id="rId11"/>
    <p:sldId id="3240" r:id="rId12"/>
    <p:sldId id="3242" r:id="rId13"/>
    <p:sldId id="3243" r:id="rId14"/>
    <p:sldId id="3244" r:id="rId15"/>
    <p:sldId id="3247" r:id="rId16"/>
    <p:sldId id="3246" r:id="rId17"/>
    <p:sldId id="3248" r:id="rId18"/>
    <p:sldId id="3245" r:id="rId19"/>
    <p:sldId id="3250" r:id="rId20"/>
    <p:sldId id="3251" r:id="rId21"/>
    <p:sldId id="3252" r:id="rId22"/>
    <p:sldId id="3253" r:id="rId23"/>
    <p:sldId id="3249" r:id="rId24"/>
    <p:sldId id="3232" r:id="rId25"/>
    <p:sldId id="3257" r:id="rId26"/>
    <p:sldId id="3258" r:id="rId27"/>
    <p:sldId id="3259" r:id="rId28"/>
    <p:sldId id="3256" r:id="rId29"/>
    <p:sldId id="3228" r:id="rId30"/>
  </p:sldIdLst>
  <p:sldSz cx="12858750" cy="7232650"/>
  <p:notesSz cx="6858000" cy="9144000"/>
  <p:custDataLst>
    <p:tags r:id="rId3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9EB6"/>
    <a:srgbClr val="004236"/>
    <a:srgbClr val="169274"/>
    <a:srgbClr val="60AEA9"/>
    <a:srgbClr val="84004C"/>
    <a:srgbClr val="8B2FC3"/>
    <a:srgbClr val="C9247B"/>
    <a:srgbClr val="F3C5BE"/>
    <a:srgbClr val="00B369"/>
    <a:srgbClr val="1A8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2986" autoAdjust="0"/>
  </p:normalViewPr>
  <p:slideViewPr>
    <p:cSldViewPr>
      <p:cViewPr varScale="1">
        <p:scale>
          <a:sx n="81" d="100"/>
          <a:sy n="81" d="100"/>
        </p:scale>
        <p:origin x="486" y="90"/>
      </p:cViewPr>
      <p:guideLst>
        <p:guide orient="horz" pos="328"/>
        <p:guide pos="4050"/>
        <p:guide orient="horz" pos="4183"/>
        <p:guide pos="7588"/>
        <p:guide pos="376"/>
        <p:guide pos="1350"/>
      </p:guideLst>
    </p:cSldViewPr>
  </p:slideViewPr>
  <p:outlineViewPr>
    <p:cViewPr>
      <p:scale>
        <a:sx n="100" d="100"/>
        <a:sy n="100" d="100"/>
      </p:scale>
      <p:origin x="0" y="-14412"/>
    </p:cViewPr>
  </p:outlineViewPr>
  <p:notesTextViewPr>
    <p:cViewPr>
      <p:scale>
        <a:sx n="3" d="2"/>
        <a:sy n="3" d="2"/>
      </p:scale>
      <p:origin x="0" y="0"/>
    </p:cViewPr>
  </p:notesTextViewPr>
  <p:sorterViewPr>
    <p:cViewPr>
      <p:scale>
        <a:sx n="132" d="100"/>
        <a:sy n="132" d="100"/>
      </p:scale>
      <p:origin x="0" y="0"/>
    </p:cViewPr>
  </p:sorterViewPr>
  <p:notesViewPr>
    <p:cSldViewPr showGuides="1">
      <p:cViewPr varScale="1">
        <p:scale>
          <a:sx n="66" d="100"/>
          <a:sy n="66" d="100"/>
        </p:scale>
        <p:origin x="3134"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2019/1/18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2019/1/18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1203712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10</a:t>
            </a:fld>
            <a:endParaRPr lang="zh-CN" altLang="en-US" dirty="0"/>
          </a:p>
        </p:txBody>
      </p:sp>
    </p:spTree>
    <p:extLst>
      <p:ext uri="{BB962C8B-B14F-4D97-AF65-F5344CB8AC3E}">
        <p14:creationId xmlns:p14="http://schemas.microsoft.com/office/powerpoint/2010/main" val="2650878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11</a:t>
            </a:fld>
            <a:endParaRPr lang="zh-CN" altLang="en-US" dirty="0"/>
          </a:p>
        </p:txBody>
      </p:sp>
    </p:spTree>
    <p:extLst>
      <p:ext uri="{BB962C8B-B14F-4D97-AF65-F5344CB8AC3E}">
        <p14:creationId xmlns:p14="http://schemas.microsoft.com/office/powerpoint/2010/main" val="3861028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同一个原子不会被选中俩次，最多</a:t>
            </a:r>
            <a:r>
              <a:rPr lang="en-US" altLang="zh-CN" dirty="0" smtClean="0"/>
              <a:t>K</a:t>
            </a:r>
            <a:r>
              <a:rPr lang="zh-CN" altLang="en-US" dirty="0" smtClean="0"/>
              <a:t>次迭代就能收敛</a:t>
            </a:r>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12</a:t>
            </a:fld>
            <a:endParaRPr lang="zh-CN" altLang="en-US" dirty="0"/>
          </a:p>
        </p:txBody>
      </p:sp>
    </p:spTree>
    <p:extLst>
      <p:ext uri="{BB962C8B-B14F-4D97-AF65-F5344CB8AC3E}">
        <p14:creationId xmlns:p14="http://schemas.microsoft.com/office/powerpoint/2010/main" val="2770053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13</a:t>
            </a:fld>
            <a:endParaRPr lang="zh-CN" altLang="en-US" dirty="0"/>
          </a:p>
        </p:txBody>
      </p:sp>
    </p:spTree>
    <p:extLst>
      <p:ext uri="{BB962C8B-B14F-4D97-AF65-F5344CB8AC3E}">
        <p14:creationId xmlns:p14="http://schemas.microsoft.com/office/powerpoint/2010/main" val="67887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14</a:t>
            </a:fld>
            <a:endParaRPr lang="zh-CN" altLang="en-US" dirty="0"/>
          </a:p>
        </p:txBody>
      </p:sp>
    </p:spTree>
    <p:extLst>
      <p:ext uri="{BB962C8B-B14F-4D97-AF65-F5344CB8AC3E}">
        <p14:creationId xmlns:p14="http://schemas.microsoft.com/office/powerpoint/2010/main" val="494994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val="2528433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16</a:t>
            </a:fld>
            <a:endParaRPr lang="zh-CN" altLang="en-US" dirty="0"/>
          </a:p>
        </p:txBody>
      </p:sp>
    </p:spTree>
    <p:extLst>
      <p:ext uri="{BB962C8B-B14F-4D97-AF65-F5344CB8AC3E}">
        <p14:creationId xmlns:p14="http://schemas.microsoft.com/office/powerpoint/2010/main" val="3667921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17</a:t>
            </a:fld>
            <a:endParaRPr lang="zh-CN" altLang="en-US" dirty="0"/>
          </a:p>
        </p:txBody>
      </p:sp>
    </p:spTree>
    <p:extLst>
      <p:ext uri="{BB962C8B-B14F-4D97-AF65-F5344CB8AC3E}">
        <p14:creationId xmlns:p14="http://schemas.microsoft.com/office/powerpoint/2010/main" val="1453534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18</a:t>
            </a:fld>
            <a:endParaRPr lang="zh-CN" altLang="en-US" dirty="0"/>
          </a:p>
        </p:txBody>
      </p:sp>
    </p:spTree>
    <p:extLst>
      <p:ext uri="{BB962C8B-B14F-4D97-AF65-F5344CB8AC3E}">
        <p14:creationId xmlns:p14="http://schemas.microsoft.com/office/powerpoint/2010/main" val="1985816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19</a:t>
            </a:fld>
            <a:endParaRPr lang="zh-CN" altLang="en-US" dirty="0"/>
          </a:p>
        </p:txBody>
      </p:sp>
    </p:spTree>
    <p:extLst>
      <p:ext uri="{BB962C8B-B14F-4D97-AF65-F5344CB8AC3E}">
        <p14:creationId xmlns:p14="http://schemas.microsoft.com/office/powerpoint/2010/main" val="153465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745335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20</a:t>
            </a:fld>
            <a:endParaRPr lang="zh-CN" altLang="en-US" dirty="0"/>
          </a:p>
        </p:txBody>
      </p:sp>
    </p:spTree>
    <p:extLst>
      <p:ext uri="{BB962C8B-B14F-4D97-AF65-F5344CB8AC3E}">
        <p14:creationId xmlns:p14="http://schemas.microsoft.com/office/powerpoint/2010/main" val="1800488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21</a:t>
            </a:fld>
            <a:endParaRPr lang="zh-CN" altLang="en-US" dirty="0"/>
          </a:p>
        </p:txBody>
      </p:sp>
    </p:spTree>
    <p:extLst>
      <p:ext uri="{BB962C8B-B14F-4D97-AF65-F5344CB8AC3E}">
        <p14:creationId xmlns:p14="http://schemas.microsoft.com/office/powerpoint/2010/main" val="2526582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22</a:t>
            </a:fld>
            <a:endParaRPr lang="zh-CN" altLang="en-US" dirty="0"/>
          </a:p>
        </p:txBody>
      </p:sp>
    </p:spTree>
    <p:extLst>
      <p:ext uri="{BB962C8B-B14F-4D97-AF65-F5344CB8AC3E}">
        <p14:creationId xmlns:p14="http://schemas.microsoft.com/office/powerpoint/2010/main" val="3251510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extLst>
      <p:ext uri="{BB962C8B-B14F-4D97-AF65-F5344CB8AC3E}">
        <p14:creationId xmlns:p14="http://schemas.microsoft.com/office/powerpoint/2010/main" val="2643278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361560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25</a:t>
            </a:fld>
            <a:endParaRPr lang="zh-CN" altLang="en-US" dirty="0"/>
          </a:p>
        </p:txBody>
      </p:sp>
    </p:spTree>
    <p:extLst>
      <p:ext uri="{BB962C8B-B14F-4D97-AF65-F5344CB8AC3E}">
        <p14:creationId xmlns:p14="http://schemas.microsoft.com/office/powerpoint/2010/main" val="1388304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26</a:t>
            </a:fld>
            <a:endParaRPr lang="zh-CN" altLang="en-US" dirty="0"/>
          </a:p>
        </p:txBody>
      </p:sp>
    </p:spTree>
    <p:extLst>
      <p:ext uri="{BB962C8B-B14F-4D97-AF65-F5344CB8AC3E}">
        <p14:creationId xmlns:p14="http://schemas.microsoft.com/office/powerpoint/2010/main" val="1045956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27</a:t>
            </a:fld>
            <a:endParaRPr lang="zh-CN" altLang="en-US" dirty="0"/>
          </a:p>
        </p:txBody>
      </p:sp>
    </p:spTree>
    <p:extLst>
      <p:ext uri="{BB962C8B-B14F-4D97-AF65-F5344CB8AC3E}">
        <p14:creationId xmlns:p14="http://schemas.microsoft.com/office/powerpoint/2010/main" val="25059788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28</a:t>
            </a:fld>
            <a:endParaRPr lang="zh-CN" altLang="en-US" dirty="0"/>
          </a:p>
        </p:txBody>
      </p:sp>
    </p:spTree>
    <p:extLst>
      <p:ext uri="{BB962C8B-B14F-4D97-AF65-F5344CB8AC3E}">
        <p14:creationId xmlns:p14="http://schemas.microsoft.com/office/powerpoint/2010/main" val="9011445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29</a:t>
            </a:fld>
            <a:endParaRPr lang="zh-CN" altLang="en-US" dirty="0"/>
          </a:p>
        </p:txBody>
      </p:sp>
    </p:spTree>
    <p:extLst>
      <p:ext uri="{BB962C8B-B14F-4D97-AF65-F5344CB8AC3E}">
        <p14:creationId xmlns:p14="http://schemas.microsoft.com/office/powerpoint/2010/main" val="849348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3780709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1754013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2538015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p14="http://schemas.microsoft.com/office/powerpoint/2010/main" val="3446369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7</a:t>
            </a:fld>
            <a:endParaRPr lang="zh-CN" altLang="en-US" dirty="0"/>
          </a:p>
        </p:txBody>
      </p:sp>
    </p:spTree>
    <p:extLst>
      <p:ext uri="{BB962C8B-B14F-4D97-AF65-F5344CB8AC3E}">
        <p14:creationId xmlns:p14="http://schemas.microsoft.com/office/powerpoint/2010/main" val="3313788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8</a:t>
            </a:fld>
            <a:endParaRPr lang="zh-CN" altLang="en-US" dirty="0"/>
          </a:p>
        </p:txBody>
      </p:sp>
    </p:spTree>
    <p:extLst>
      <p:ext uri="{BB962C8B-B14F-4D97-AF65-F5344CB8AC3E}">
        <p14:creationId xmlns:p14="http://schemas.microsoft.com/office/powerpoint/2010/main" val="3626297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592552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5" name="矩形 4"/>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3" name="图片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681" y="5789"/>
            <a:ext cx="12855388" cy="7221071"/>
          </a:xfrm>
          <a:prstGeom prst="rect">
            <a:avLst/>
          </a:prstGeom>
        </p:spPr>
      </p:pic>
    </p:spTree>
    <p:extLst>
      <p:ext uri="{BB962C8B-B14F-4D97-AF65-F5344CB8AC3E}">
        <p14:creationId xmlns:p14="http://schemas.microsoft.com/office/powerpoint/2010/main" val="40122856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2019/1/18</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6"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23"/>
          <p:cNvSpPr txBox="1"/>
          <p:nvPr/>
        </p:nvSpPr>
        <p:spPr>
          <a:xfrm>
            <a:off x="9597727" y="5200501"/>
            <a:ext cx="2413934" cy="514085"/>
          </a:xfrm>
          <a:prstGeom prst="rect">
            <a:avLst/>
          </a:prstGeom>
          <a:noFill/>
        </p:spPr>
        <p:txBody>
          <a:bodyPr wrap="none" lIns="128494" tIns="64247" rIns="128494" bIns="64247" rtlCol="0">
            <a:spAutoFit/>
          </a:bodyPr>
          <a:lstStyle/>
          <a:p>
            <a:pPr algn="ctr">
              <a:lnSpc>
                <a:spcPct val="120000"/>
              </a:lnSpc>
              <a:defRPr/>
            </a:pPr>
            <a:r>
              <a:rPr lang="zh-CN" altLang="en-US" sz="2400" cap="all" dirty="0" smtClean="0">
                <a:solidFill>
                  <a:schemeClr val="accent1"/>
                </a:solidFill>
                <a:latin typeface="楷体" panose="02010609060101010101" pitchFamily="49" charset="-122"/>
                <a:ea typeface="楷体" panose="02010609060101010101" pitchFamily="49" charset="-122"/>
                <a:cs typeface="+mn-ea"/>
                <a:sym typeface="+mn-lt"/>
              </a:rPr>
              <a:t>汇报人：张厚德</a:t>
            </a:r>
            <a:endParaRPr lang="zh-CN" altLang="zh-CN" sz="2400" cap="all" dirty="0">
              <a:solidFill>
                <a:schemeClr val="accent1"/>
              </a:solidFill>
              <a:latin typeface="楷体" panose="02010609060101010101" pitchFamily="49" charset="-122"/>
              <a:ea typeface="楷体" panose="02010609060101010101" pitchFamily="49" charset="-122"/>
              <a:cs typeface="+mn-ea"/>
              <a:sym typeface="+mn-lt"/>
            </a:endParaRPr>
          </a:p>
        </p:txBody>
      </p:sp>
      <p:sp>
        <p:nvSpPr>
          <p:cNvPr id="63" name="TextBox 1"/>
          <p:cNvSpPr txBox="1"/>
          <p:nvPr/>
        </p:nvSpPr>
        <p:spPr>
          <a:xfrm>
            <a:off x="812751" y="1744117"/>
            <a:ext cx="10974438" cy="960746"/>
          </a:xfrm>
          <a:prstGeom prst="rect">
            <a:avLst/>
          </a:prstGeom>
          <a:noFill/>
        </p:spPr>
        <p:txBody>
          <a:bodyPr wrap="square" lIns="128494" tIns="64247" rIns="128494" bIns="64247" rtlCol="0">
            <a:spAutoFit/>
          </a:bodyPr>
          <a:lstStyle/>
          <a:p>
            <a:pPr algn="ctr"/>
            <a:r>
              <a:rPr lang="zh-CN" altLang="en-US" sz="5400" b="1" dirty="0" smtClean="0">
                <a:solidFill>
                  <a:schemeClr val="accent1"/>
                </a:solidFill>
                <a:latin typeface="楷体" panose="02010609060101010101" pitchFamily="49" charset="-122"/>
                <a:ea typeface="楷体" panose="02010609060101010101" pitchFamily="49" charset="-122"/>
                <a:cs typeface="+mn-ea"/>
                <a:sym typeface="+mn-lt"/>
              </a:rPr>
              <a:t>压缩感知重构算法之贪婪迭代算法</a:t>
            </a:r>
            <a:endParaRPr lang="zh-CN" altLang="en-US" sz="5400" b="1" dirty="0">
              <a:solidFill>
                <a:schemeClr val="accent1"/>
              </a:solidFill>
              <a:latin typeface="楷体" panose="02010609060101010101" pitchFamily="49" charset="-122"/>
              <a:ea typeface="楷体" panose="02010609060101010101" pitchFamily="49" charset="-122"/>
              <a:cs typeface="+mn-ea"/>
              <a:sym typeface="+mn-lt"/>
            </a:endParaRPr>
          </a:p>
        </p:txBody>
      </p:sp>
    </p:spTree>
    <p:extLst>
      <p:ext uri="{BB962C8B-B14F-4D97-AF65-F5344CB8AC3E}">
        <p14:creationId xmlns:p14="http://schemas.microsoft.com/office/powerpoint/2010/main" val="31195036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lt">
                                    <p:tmPct val="23333"/>
                                  </p:iterate>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1+#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400"/>
                                  </p:stCondLst>
                                  <p:childTnLst>
                                    <p:set>
                                      <p:cBhvr>
                                        <p:cTn id="10" dur="1" fill="hold">
                                          <p:stCondLst>
                                            <p:cond delay="0"/>
                                          </p:stCondLst>
                                        </p:cTn>
                                        <p:tgtEl>
                                          <p:spTgt spid="62"/>
                                        </p:tgtEl>
                                        <p:attrNameLst>
                                          <p:attrName>style.visibility</p:attrName>
                                        </p:attrNameLst>
                                      </p:cBhvr>
                                      <p:to>
                                        <p:strVal val="visible"/>
                                      </p:to>
                                    </p:set>
                                    <p:animEffect transition="in" filter="wipe(left)">
                                      <p:cBhvr>
                                        <p:cTn id="11" dur="16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646331"/>
            <a:ext cx="282897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0"/>
            <a:ext cx="3478696" cy="646331"/>
          </a:xfrm>
          <a:prstGeom prst="rect">
            <a:avLst/>
          </a:prstGeom>
          <a:noFill/>
        </p:spPr>
        <p:txBody>
          <a:bodyPr wrap="square" rtlCol="0">
            <a:spAutoFit/>
          </a:bodyPr>
          <a:lstStyle/>
          <a:p>
            <a:r>
              <a:rPr lang="zh-CN" altLang="en-US" sz="3600" dirty="0" smtClean="0">
                <a:solidFill>
                  <a:srgbClr val="FF0000"/>
                </a:solidFill>
                <a:latin typeface="楷体" panose="02010609060101010101" pitchFamily="49" charset="-122"/>
                <a:ea typeface="楷体" panose="02010609060101010101" pitchFamily="49" charset="-122"/>
              </a:rPr>
              <a:t>贪婪迭代算法</a:t>
            </a:r>
            <a:endParaRPr lang="zh-CN" altLang="en-US" sz="3600" dirty="0">
              <a:solidFill>
                <a:srgbClr val="FF0000"/>
              </a:solidFill>
              <a:latin typeface="楷体" panose="02010609060101010101" pitchFamily="49" charset="-122"/>
              <a:ea typeface="楷体" panose="02010609060101010101" pitchFamily="49" charset="-122"/>
            </a:endParaRPr>
          </a:p>
        </p:txBody>
      </p:sp>
      <p:sp>
        <p:nvSpPr>
          <p:cNvPr id="8" name="文本框 7"/>
          <p:cNvSpPr txBox="1"/>
          <p:nvPr/>
        </p:nvSpPr>
        <p:spPr>
          <a:xfrm>
            <a:off x="1100783" y="1744117"/>
            <a:ext cx="9865096" cy="3416320"/>
          </a:xfrm>
          <a:prstGeom prst="rect">
            <a:avLst/>
          </a:prstGeom>
          <a:noFill/>
        </p:spPr>
        <p:txBody>
          <a:bodyPr wrap="square" rtlCol="0">
            <a:spAutoFit/>
          </a:bodyPr>
          <a:lstStyle/>
          <a:p>
            <a:pPr>
              <a:lnSpc>
                <a:spcPct val="150000"/>
              </a:lnSpc>
            </a:pPr>
            <a:r>
              <a:rPr lang="zh-CN" altLang="en-US" sz="3600" b="1" dirty="0">
                <a:latin typeface="楷体" panose="02010609060101010101" pitchFamily="49" charset="-122"/>
                <a:ea typeface="楷体" panose="02010609060101010101" pitchFamily="49" charset="-122"/>
              </a:rPr>
              <a:t>重构</a:t>
            </a:r>
            <a:r>
              <a:rPr lang="zh-CN" altLang="en-US" sz="3600" b="1" dirty="0" smtClean="0">
                <a:latin typeface="楷体" panose="02010609060101010101" pitchFamily="49" charset="-122"/>
                <a:ea typeface="楷体" panose="02010609060101010101" pitchFamily="49" charset="-122"/>
              </a:rPr>
              <a:t>算法主要分类：</a:t>
            </a:r>
            <a:endParaRPr lang="en-US" altLang="zh-CN" sz="3600" b="1" dirty="0" smtClean="0">
              <a:latin typeface="楷体" panose="02010609060101010101" pitchFamily="49" charset="-122"/>
              <a:ea typeface="楷体" panose="02010609060101010101" pitchFamily="49" charset="-122"/>
            </a:endParaRPr>
          </a:p>
          <a:p>
            <a:pPr>
              <a:lnSpc>
                <a:spcPct val="150000"/>
              </a:lnSpc>
            </a:pPr>
            <a:r>
              <a:rPr lang="en-US" altLang="zh-CN" sz="3600" b="1" dirty="0" smtClean="0">
                <a:latin typeface="楷体" panose="02010609060101010101" pitchFamily="49" charset="-122"/>
                <a:ea typeface="楷体" panose="02010609060101010101" pitchFamily="49" charset="-122"/>
              </a:rPr>
              <a:t>              </a:t>
            </a:r>
            <a:r>
              <a:rPr lang="zh-CN" altLang="en-US" sz="3600" b="1" dirty="0" smtClean="0">
                <a:solidFill>
                  <a:srgbClr val="FF0000"/>
                </a:solidFill>
                <a:latin typeface="楷体" panose="02010609060101010101" pitchFamily="49" charset="-122"/>
                <a:ea typeface="楷体" panose="02010609060101010101" pitchFamily="49" charset="-122"/>
              </a:rPr>
              <a:t>一、贪婪迭代算法</a:t>
            </a:r>
            <a:endParaRPr lang="en-US" altLang="zh-CN" sz="3600" b="1" dirty="0" smtClean="0">
              <a:solidFill>
                <a:srgbClr val="FF0000"/>
              </a:solidFill>
              <a:latin typeface="楷体" panose="02010609060101010101" pitchFamily="49" charset="-122"/>
              <a:ea typeface="楷体" panose="02010609060101010101" pitchFamily="49" charset="-122"/>
            </a:endParaRPr>
          </a:p>
          <a:p>
            <a:pPr>
              <a:lnSpc>
                <a:spcPct val="150000"/>
              </a:lnSpc>
            </a:pPr>
            <a:r>
              <a:rPr lang="en-US" altLang="zh-CN" sz="3600" b="1" dirty="0">
                <a:latin typeface="楷体" panose="02010609060101010101" pitchFamily="49" charset="-122"/>
                <a:ea typeface="楷体" panose="02010609060101010101" pitchFamily="49" charset="-122"/>
              </a:rPr>
              <a:t> </a:t>
            </a:r>
            <a:r>
              <a:rPr lang="en-US" altLang="zh-CN" sz="3600" b="1" dirty="0" smtClean="0">
                <a:latin typeface="楷体" panose="02010609060101010101" pitchFamily="49" charset="-122"/>
                <a:ea typeface="楷体" panose="02010609060101010101" pitchFamily="49" charset="-122"/>
              </a:rPr>
              <a:t>             </a:t>
            </a:r>
            <a:r>
              <a:rPr lang="zh-CN" altLang="en-US" sz="3600" b="1" dirty="0" smtClean="0">
                <a:latin typeface="楷体" panose="02010609060101010101" pitchFamily="49" charset="-122"/>
                <a:ea typeface="楷体" panose="02010609060101010101" pitchFamily="49" charset="-122"/>
              </a:rPr>
              <a:t>二、凸优化算法</a:t>
            </a:r>
            <a:endParaRPr lang="en-US" altLang="zh-CN" sz="3600" b="1" dirty="0" smtClean="0">
              <a:latin typeface="楷体" panose="02010609060101010101" pitchFamily="49" charset="-122"/>
              <a:ea typeface="楷体" panose="02010609060101010101" pitchFamily="49" charset="-122"/>
            </a:endParaRPr>
          </a:p>
          <a:p>
            <a:pPr>
              <a:lnSpc>
                <a:spcPct val="150000"/>
              </a:lnSpc>
            </a:pPr>
            <a:r>
              <a:rPr lang="en-US" altLang="zh-CN" sz="3600" b="1" dirty="0">
                <a:latin typeface="楷体" panose="02010609060101010101" pitchFamily="49" charset="-122"/>
                <a:ea typeface="楷体" panose="02010609060101010101" pitchFamily="49" charset="-122"/>
              </a:rPr>
              <a:t> </a:t>
            </a:r>
            <a:r>
              <a:rPr lang="en-US" altLang="zh-CN" sz="3600" b="1" dirty="0" smtClean="0">
                <a:latin typeface="楷体" panose="02010609060101010101" pitchFamily="49" charset="-122"/>
                <a:ea typeface="楷体" panose="02010609060101010101" pitchFamily="49" charset="-122"/>
              </a:rPr>
              <a:t>             </a:t>
            </a:r>
            <a:r>
              <a:rPr lang="zh-CN" altLang="en-US" sz="3600" b="1" dirty="0" smtClean="0">
                <a:latin typeface="楷体" panose="02010609060101010101" pitchFamily="49" charset="-122"/>
                <a:ea typeface="楷体" panose="02010609060101010101" pitchFamily="49" charset="-122"/>
              </a:rPr>
              <a:t>三、基于贝叶斯框架提出的算法</a:t>
            </a:r>
            <a:endParaRPr lang="zh-CN" altLang="en-US" sz="36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370944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646331"/>
            <a:ext cx="282897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0"/>
            <a:ext cx="3478696"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贪婪迭代</a:t>
            </a:r>
            <a:r>
              <a:rPr lang="zh-CN" altLang="en-US" sz="3600" dirty="0" smtClean="0">
                <a:solidFill>
                  <a:srgbClr val="FF0000"/>
                </a:solidFill>
                <a:latin typeface="楷体" panose="02010609060101010101" pitchFamily="49" charset="-122"/>
                <a:ea typeface="楷体" panose="02010609060101010101" pitchFamily="49" charset="-122"/>
              </a:rPr>
              <a:t>算法</a:t>
            </a:r>
            <a:endParaRPr lang="zh-CN" altLang="en-US" sz="3600" dirty="0">
              <a:solidFill>
                <a:srgbClr val="FF0000"/>
              </a:solidFill>
              <a:latin typeface="楷体" panose="02010609060101010101" pitchFamily="49" charset="-122"/>
              <a:ea typeface="楷体" panose="02010609060101010101" pitchFamily="49" charset="-122"/>
            </a:endParaRPr>
          </a:p>
        </p:txBody>
      </p:sp>
      <p:sp>
        <p:nvSpPr>
          <p:cNvPr id="8" name="文本框 7"/>
          <p:cNvSpPr txBox="1"/>
          <p:nvPr/>
        </p:nvSpPr>
        <p:spPr>
          <a:xfrm>
            <a:off x="1028775" y="1816125"/>
            <a:ext cx="10775528" cy="4216539"/>
          </a:xfrm>
          <a:prstGeom prst="rect">
            <a:avLst/>
          </a:prstGeom>
          <a:noFill/>
        </p:spPr>
        <p:txBody>
          <a:bodyPr wrap="square" rtlCol="0">
            <a:spAutoFit/>
          </a:bodyPr>
          <a:lstStyle/>
          <a:p>
            <a:pPr>
              <a:lnSpc>
                <a:spcPct val="150000"/>
              </a:lnSpc>
            </a:pPr>
            <a:r>
              <a:rPr lang="zh-CN" altLang="en-US" sz="3200" b="1" dirty="0" smtClean="0">
                <a:latin typeface="楷体" panose="02010609060101010101" pitchFamily="49" charset="-122"/>
                <a:ea typeface="楷体" panose="02010609060101010101" pitchFamily="49" charset="-122"/>
              </a:rPr>
              <a:t>    贪婪</a:t>
            </a:r>
            <a:r>
              <a:rPr lang="zh-CN" altLang="en-US" sz="3200" b="1" dirty="0">
                <a:latin typeface="楷体" panose="02010609060101010101" pitchFamily="49" charset="-122"/>
                <a:ea typeface="楷体" panose="02010609060101010101" pitchFamily="49" charset="-122"/>
              </a:rPr>
              <a:t>迭代</a:t>
            </a:r>
            <a:r>
              <a:rPr lang="zh-CN" altLang="en-US" sz="3200" b="1" dirty="0" smtClean="0">
                <a:latin typeface="楷体" panose="02010609060101010101" pitchFamily="49" charset="-122"/>
                <a:ea typeface="楷体" panose="02010609060101010101" pitchFamily="49" charset="-122"/>
              </a:rPr>
              <a:t>算法：包括俩个基本步骤，原子的选择和支撑集的更新。</a:t>
            </a:r>
            <a:r>
              <a:rPr lang="zh-CN" altLang="en-US" sz="3200" b="1" dirty="0">
                <a:latin typeface="楷体" panose="02010609060101010101" pitchFamily="49" charset="-122"/>
                <a:ea typeface="楷体" panose="02010609060101010101" pitchFamily="49" charset="-122"/>
              </a:rPr>
              <a:t>主要</a:t>
            </a:r>
            <a:r>
              <a:rPr lang="zh-CN" altLang="en-US" sz="3200" b="1" dirty="0" smtClean="0">
                <a:latin typeface="楷体" panose="02010609060101010101" pitchFamily="49" charset="-122"/>
                <a:ea typeface="楷体" panose="02010609060101010101" pitchFamily="49" charset="-122"/>
              </a:rPr>
              <a:t>有：正交匹配追踪（</a:t>
            </a:r>
            <a:r>
              <a:rPr lang="en-US" altLang="zh-CN" sz="3200" b="1" dirty="0" smtClean="0">
                <a:latin typeface="Franklin Gothic Book" panose="020B0503020102020204" pitchFamily="34" charset="0"/>
                <a:ea typeface="楷体" panose="02010609060101010101" pitchFamily="49" charset="-122"/>
              </a:rPr>
              <a:t>OMP</a:t>
            </a:r>
            <a:r>
              <a:rPr lang="zh-CN" altLang="en-US" sz="3200" b="1" dirty="0" smtClean="0">
                <a:latin typeface="楷体" panose="02010609060101010101" pitchFamily="49" charset="-122"/>
                <a:ea typeface="楷体" panose="02010609060101010101" pitchFamily="49" charset="-122"/>
              </a:rPr>
              <a:t>）、正则化正交匹配追踪（</a:t>
            </a:r>
            <a:r>
              <a:rPr lang="en-US" altLang="zh-CN" sz="3200" b="1" dirty="0" smtClean="0">
                <a:latin typeface="Franklin Gothic Book" panose="020B0503020102020204" pitchFamily="34" charset="0"/>
                <a:ea typeface="楷体" panose="02010609060101010101" pitchFamily="49" charset="-122"/>
              </a:rPr>
              <a:t>ROMP</a:t>
            </a:r>
            <a:r>
              <a:rPr lang="zh-CN" altLang="en-US" sz="3200" b="1" dirty="0" smtClean="0">
                <a:latin typeface="楷体" panose="02010609060101010101" pitchFamily="49" charset="-122"/>
                <a:ea typeface="楷体" panose="02010609060101010101" pitchFamily="49" charset="-122"/>
              </a:rPr>
              <a:t>）、分段正交匹配追踪（</a:t>
            </a:r>
            <a:r>
              <a:rPr lang="en-US" altLang="zh-CN" sz="3200" b="1" dirty="0" err="1" smtClean="0">
                <a:latin typeface="Franklin Gothic Book" panose="020B0503020102020204" pitchFamily="34" charset="0"/>
                <a:ea typeface="楷体" panose="02010609060101010101" pitchFamily="49" charset="-122"/>
              </a:rPr>
              <a:t>StOMP</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 压缩采样匹配追踪（</a:t>
            </a:r>
            <a:r>
              <a:rPr lang="en-US" altLang="zh-CN" sz="3200" b="1" dirty="0" err="1" smtClean="0">
                <a:latin typeface="Franklin Gothic Book" panose="020B0503020102020204" pitchFamily="34" charset="0"/>
                <a:ea typeface="楷体" panose="02010609060101010101" pitchFamily="49" charset="-122"/>
              </a:rPr>
              <a:t>CoSaMP</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 子空间追踪 （</a:t>
            </a:r>
            <a:r>
              <a:rPr lang="en-US" altLang="zh-CN" sz="3200" b="1" dirty="0" smtClean="0">
                <a:latin typeface="Franklin Gothic Book" panose="020B0503020102020204" pitchFamily="34" charset="0"/>
                <a:ea typeface="楷体" panose="02010609060101010101" pitchFamily="49" charset="-122"/>
              </a:rPr>
              <a:t>SP</a:t>
            </a:r>
            <a:r>
              <a:rPr lang="zh-CN" altLang="en-US" sz="3200" b="1" dirty="0" smtClean="0">
                <a:latin typeface="楷体" panose="02010609060101010101" pitchFamily="49" charset="-122"/>
                <a:ea typeface="楷体" panose="02010609060101010101" pitchFamily="49" charset="-122"/>
              </a:rPr>
              <a:t>）及稀疏度自适应匹配追踪算法（</a:t>
            </a:r>
            <a:r>
              <a:rPr lang="en-US" altLang="zh-CN" sz="3200" b="1" dirty="0" smtClean="0">
                <a:latin typeface="Franklin Gothic Book" panose="020B0503020102020204" pitchFamily="34" charset="0"/>
                <a:ea typeface="楷体" panose="02010609060101010101" pitchFamily="49" charset="-122"/>
              </a:rPr>
              <a:t>SAMP</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等算法</a:t>
            </a:r>
            <a:r>
              <a:rPr lang="zh-CN" altLang="en-US" sz="3200" b="1" dirty="0">
                <a:latin typeface="楷体" panose="02010609060101010101" pitchFamily="49" charset="-122"/>
                <a:ea typeface="楷体" panose="02010609060101010101" pitchFamily="49" charset="-122"/>
              </a:rPr>
              <a:t>。</a:t>
            </a:r>
            <a:endParaRPr lang="en-US" altLang="zh-CN" sz="3200" b="1" dirty="0">
              <a:latin typeface="楷体" panose="02010609060101010101" pitchFamily="49" charset="-122"/>
              <a:ea typeface="楷体" panose="02010609060101010101" pitchFamily="49" charset="-122"/>
            </a:endParaRPr>
          </a:p>
          <a:p>
            <a:pPr algn="ct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88341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646331"/>
            <a:ext cx="2900983"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0"/>
            <a:ext cx="3478696"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贪婪迭代</a:t>
            </a:r>
            <a:r>
              <a:rPr lang="zh-CN" altLang="en-US" sz="3600" dirty="0" smtClean="0">
                <a:solidFill>
                  <a:srgbClr val="FF0000"/>
                </a:solidFill>
                <a:latin typeface="楷体" panose="02010609060101010101" pitchFamily="49" charset="-122"/>
                <a:ea typeface="楷体" panose="02010609060101010101" pitchFamily="49" charset="-122"/>
              </a:rPr>
              <a:t>算法</a:t>
            </a:r>
            <a:endParaRPr lang="zh-CN" altLang="en-US" sz="3600" dirty="0">
              <a:solidFill>
                <a:srgbClr val="FF0000"/>
              </a:solidFill>
              <a:latin typeface="楷体" panose="02010609060101010101" pitchFamily="49" charset="-122"/>
              <a:ea typeface="楷体" panose="02010609060101010101" pitchFamily="49" charset="-122"/>
            </a:endParaRPr>
          </a:p>
        </p:txBody>
      </p:sp>
      <p:sp>
        <p:nvSpPr>
          <p:cNvPr id="8" name="文本框 7"/>
          <p:cNvSpPr txBox="1"/>
          <p:nvPr/>
        </p:nvSpPr>
        <p:spPr>
          <a:xfrm>
            <a:off x="740743" y="1960141"/>
            <a:ext cx="10441160" cy="4216539"/>
          </a:xfrm>
          <a:prstGeom prst="rect">
            <a:avLst/>
          </a:prstGeom>
          <a:noFill/>
        </p:spPr>
        <p:txBody>
          <a:bodyPr wrap="square" rtlCol="0">
            <a:spAutoFit/>
          </a:bodyPr>
          <a:lstStyle/>
          <a:p>
            <a:pPr>
              <a:lnSpc>
                <a:spcPct val="150000"/>
              </a:lnSpc>
            </a:pPr>
            <a:r>
              <a:rPr lang="zh-CN" altLang="en-US" sz="3200" b="1" dirty="0" smtClean="0">
                <a:latin typeface="楷体" panose="02010609060101010101" pitchFamily="49" charset="-122"/>
                <a:ea typeface="楷体" panose="02010609060101010101" pitchFamily="49" charset="-122"/>
              </a:rPr>
              <a:t>    </a:t>
            </a:r>
            <a:r>
              <a:rPr lang="zh-CN" altLang="en-US" sz="3200" b="1" dirty="0" smtClean="0">
                <a:solidFill>
                  <a:srgbClr val="FF0000"/>
                </a:solidFill>
                <a:latin typeface="楷体" panose="02010609060101010101" pitchFamily="49" charset="-122"/>
                <a:ea typeface="楷体" panose="02010609060101010101" pitchFamily="49" charset="-122"/>
              </a:rPr>
              <a:t>正交匹配追踪算法</a:t>
            </a:r>
            <a:r>
              <a:rPr lang="en-US" altLang="zh-CN" sz="3200" b="1" dirty="0" smtClean="0">
                <a:solidFill>
                  <a:srgbClr val="FF0000"/>
                </a:solidFill>
                <a:latin typeface="楷体" panose="02010609060101010101" pitchFamily="49" charset="-122"/>
                <a:ea typeface="楷体" panose="02010609060101010101" pitchFamily="49" charset="-122"/>
              </a:rPr>
              <a:t>(</a:t>
            </a:r>
            <a:r>
              <a:rPr lang="en-US" altLang="zh-CN" sz="3200" b="1" dirty="0" smtClean="0">
                <a:solidFill>
                  <a:srgbClr val="FF0000"/>
                </a:solidFill>
                <a:latin typeface="Franklin Gothic Book" panose="020B0503020102020204" pitchFamily="34" charset="0"/>
                <a:ea typeface="楷体" panose="02010609060101010101" pitchFamily="49" charset="-122"/>
              </a:rPr>
              <a:t>OMP</a:t>
            </a:r>
            <a:r>
              <a:rPr lang="en-US" altLang="zh-CN" sz="3200" b="1" dirty="0" smtClean="0">
                <a:solidFill>
                  <a:srgbClr val="FF0000"/>
                </a:solidFill>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在</a:t>
            </a:r>
            <a:r>
              <a:rPr lang="zh-CN" altLang="en-US" sz="3200" b="1" dirty="0" smtClean="0">
                <a:latin typeface="楷体" panose="02010609060101010101" pitchFamily="49" charset="-122"/>
                <a:ea typeface="楷体" panose="02010609060101010101" pitchFamily="49" charset="-122"/>
              </a:rPr>
              <a:t>每次迭代中选择与残差最相关的原子扩充原子支撑集，正交化选中原子并计算信号在这些正交原子张成空间内的分量和残差，不断迭代到满足停止条件。</a:t>
            </a:r>
            <a:endParaRPr lang="en-US" altLang="zh-CN" sz="3200" b="1" dirty="0" smtClean="0">
              <a:latin typeface="楷体" panose="02010609060101010101" pitchFamily="49" charset="-122"/>
              <a:ea typeface="楷体" panose="02010609060101010101" pitchFamily="49" charset="-122"/>
            </a:endParaRPr>
          </a:p>
          <a:p>
            <a:pPr>
              <a:lnSpc>
                <a:spcPct val="150000"/>
              </a:lnSpc>
            </a:pPr>
            <a:endParaRPr lang="en-US" altLang="zh-CN" sz="3200" dirty="0">
              <a:latin typeface="楷体" panose="02010609060101010101" pitchFamily="49" charset="-122"/>
              <a:ea typeface="楷体" panose="02010609060101010101" pitchFamily="49" charset="-122"/>
            </a:endParaRPr>
          </a:p>
          <a:p>
            <a:pPr algn="ct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084583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646331"/>
            <a:ext cx="282897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0"/>
            <a:ext cx="3478696"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贪婪迭代</a:t>
            </a:r>
            <a:r>
              <a:rPr lang="zh-CN" altLang="en-US" sz="3600" dirty="0" smtClean="0">
                <a:solidFill>
                  <a:srgbClr val="FF0000"/>
                </a:solidFill>
                <a:latin typeface="楷体" panose="02010609060101010101" pitchFamily="49" charset="-122"/>
                <a:ea typeface="楷体" panose="02010609060101010101" pitchFamily="49" charset="-122"/>
              </a:rPr>
              <a:t>算法</a:t>
            </a:r>
            <a:endParaRPr lang="zh-CN" altLang="en-US" sz="3600" dirty="0">
              <a:solidFill>
                <a:srgbClr val="FF000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9" name="文本框 8"/>
              <p:cNvSpPr txBox="1"/>
              <p:nvPr/>
            </p:nvSpPr>
            <p:spPr>
              <a:xfrm>
                <a:off x="1172791" y="656779"/>
                <a:ext cx="12097344" cy="6539995"/>
              </a:xfrm>
              <a:prstGeom prst="rect">
                <a:avLst/>
              </a:prstGeom>
              <a:noFill/>
            </p:spPr>
            <p:txBody>
              <a:bodyPr wrap="square" rtlCol="0">
                <a:spAutoFit/>
              </a:bodyPr>
              <a:lstStyle/>
              <a:p>
                <a:pPr>
                  <a:lnSpc>
                    <a:spcPct val="150000"/>
                  </a:lnSpc>
                </a:pPr>
                <a:r>
                  <a:rPr lang="en-US" altLang="zh-CN" sz="2400" b="1" dirty="0" smtClean="0">
                    <a:latin typeface="Franklin Gothic Book" panose="020B0503020102020204" pitchFamily="34" charset="0"/>
                  </a:rPr>
                  <a:t>OMP</a:t>
                </a:r>
                <a:r>
                  <a:rPr lang="zh-CN" altLang="en-US" sz="2400" b="1" dirty="0" smtClean="0">
                    <a:latin typeface="楷体" panose="02010609060101010101" pitchFamily="49" charset="-122"/>
                    <a:ea typeface="楷体" panose="02010609060101010101" pitchFamily="49" charset="-122"/>
                  </a:rPr>
                  <a:t>算法流程：</a:t>
                </a:r>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b="1" dirty="0" smtClean="0">
                    <a:latin typeface="楷体" panose="02010609060101010101" pitchFamily="49" charset="-122"/>
                    <a:ea typeface="楷体" panose="02010609060101010101" pitchFamily="49" charset="-122"/>
                  </a:rPr>
                  <a:t>            输入：压缩感知矩阵</a:t>
                </a:r>
                <a14:m>
                  <m:oMath xmlns:m="http://schemas.openxmlformats.org/officeDocument/2006/math">
                    <m:r>
                      <a:rPr lang="en-US" altLang="zh-CN" sz="2400" b="1" i="1" dirty="0">
                        <a:latin typeface="Cambria Math" panose="02040503050406030204" pitchFamily="18" charset="0"/>
                      </a:rPr>
                      <m:t>𝑨</m:t>
                    </m:r>
                    <m:r>
                      <a:rPr lang="zh-CN" altLang="en-US" sz="2400" b="1" i="1">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𝑹</m:t>
                        </m:r>
                      </m:e>
                      <m:sup>
                        <m:r>
                          <a:rPr lang="en-US" altLang="zh-CN" sz="2400" b="1" i="1" smtClean="0">
                            <a:latin typeface="Cambria Math" panose="02040503050406030204" pitchFamily="18" charset="0"/>
                          </a:rPr>
                          <m:t>𝑴</m:t>
                        </m:r>
                        <m:r>
                          <a:rPr lang="en-US" altLang="zh-CN" sz="2400" b="1" i="1">
                            <a:latin typeface="Cambria Math" panose="02040503050406030204" pitchFamily="18" charset="0"/>
                          </a:rPr>
                          <m:t>×</m:t>
                        </m:r>
                        <m:r>
                          <a:rPr lang="en-US" altLang="zh-CN" sz="2400" b="1" i="1" smtClean="0">
                            <a:latin typeface="Cambria Math" panose="02040503050406030204" pitchFamily="18" charset="0"/>
                          </a:rPr>
                          <m:t>𝑵</m:t>
                        </m:r>
                      </m:sup>
                    </m:sSup>
                  </m:oMath>
                </a14:m>
                <a:r>
                  <a:rPr lang="zh-CN" altLang="en-US" sz="2400" b="1" dirty="0" smtClean="0">
                    <a:latin typeface="楷体" panose="02010609060101010101" pitchFamily="49" charset="-122"/>
                    <a:ea typeface="楷体" panose="02010609060101010101" pitchFamily="49" charset="-122"/>
                  </a:rPr>
                  <a:t>、观测值</a:t>
                </a:r>
                <a14:m>
                  <m:oMath xmlns:m="http://schemas.openxmlformats.org/officeDocument/2006/math">
                    <m:r>
                      <m:rPr>
                        <m:nor/>
                      </m:rPr>
                      <a:rPr lang="en-US" altLang="zh-CN" sz="2400" b="1" dirty="0">
                        <a:latin typeface="楷体" panose="02010609060101010101" pitchFamily="49" charset="-122"/>
                        <a:ea typeface="楷体" panose="02010609060101010101" pitchFamily="49" charset="-122"/>
                      </a:rPr>
                      <m:t>y</m:t>
                    </m:r>
                    <m:r>
                      <a:rPr lang="zh-CN" altLang="en-US" sz="2400" b="1" i="1">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a:latin typeface="Cambria Math" panose="02040503050406030204" pitchFamily="18" charset="0"/>
                          </a:rPr>
                          <m:t>𝑹</m:t>
                        </m:r>
                      </m:e>
                      <m:sup>
                        <m:r>
                          <a:rPr lang="en-US" altLang="zh-CN" sz="2400" b="1" i="1" smtClean="0">
                            <a:latin typeface="Cambria Math" panose="02040503050406030204" pitchFamily="18" charset="0"/>
                          </a:rPr>
                          <m:t>𝒎</m:t>
                        </m:r>
                      </m:sup>
                    </m:sSup>
                  </m:oMath>
                </a14:m>
                <a:r>
                  <a:rPr lang="zh-CN" altLang="en-US" sz="2400" b="1" dirty="0" smtClean="0">
                    <a:latin typeface="楷体" panose="02010609060101010101" pitchFamily="49" charset="-122"/>
                    <a:ea typeface="楷体" panose="02010609060101010101" pitchFamily="49" charset="-122"/>
                  </a:rPr>
                  <a:t>、稀疏度</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𝑲</m:t>
                    </m:r>
                  </m:oMath>
                </a14:m>
                <a:r>
                  <a:rPr lang="en-US" altLang="zh-CN" sz="2400" b="1" dirty="0" smtClean="0">
                    <a:latin typeface="楷体" panose="02010609060101010101" pitchFamily="49" charset="-122"/>
                    <a:ea typeface="楷体" panose="02010609060101010101" pitchFamily="49" charset="-122"/>
                  </a:rPr>
                  <a:t>	</a:t>
                </a:r>
              </a:p>
              <a:p>
                <a:pPr>
                  <a:lnSpc>
                    <a:spcPct val="150000"/>
                  </a:lnSpc>
                </a:pPr>
                <a:r>
                  <a:rPr lang="en-US" altLang="zh-CN" sz="2400" b="1" dirty="0" smtClean="0">
                    <a:latin typeface="楷体" panose="02010609060101010101" pitchFamily="49" charset="-122"/>
                    <a:ea typeface="楷体" panose="02010609060101010101" pitchFamily="49" charset="-122"/>
                  </a:rPr>
                  <a:t>            1.</a:t>
                </a:r>
                <a:r>
                  <a:rPr lang="zh-CN" altLang="en-US" sz="2400" b="1" dirty="0" smtClean="0">
                    <a:latin typeface="楷体" panose="02010609060101010101" pitchFamily="49" charset="-122"/>
                    <a:ea typeface="楷体" panose="02010609060101010101" pitchFamily="49" charset="-122"/>
                  </a:rPr>
                  <a:t>初始化</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𝟏</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ea typeface="楷体" panose="02010609060101010101" pitchFamily="49" charset="-122"/>
                          </a:rPr>
                          <m:t>𝒓</m:t>
                        </m:r>
                      </m:e>
                      <m:sub>
                        <m:r>
                          <a:rPr lang="en-US" altLang="zh-CN" sz="2400" b="1" i="1" dirty="0" smtClean="0">
                            <a:latin typeface="Cambria Math" panose="02040503050406030204" pitchFamily="18" charset="0"/>
                            <a:ea typeface="楷体" panose="02010609060101010101" pitchFamily="49" charset="-122"/>
                          </a:rPr>
                          <m:t>𝟎</m:t>
                        </m:r>
                      </m:sub>
                    </m:sSub>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𝒚</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 </m:t>
                    </m:r>
                    <m:sSub>
                      <m:sSubPr>
                        <m:ctrlPr>
                          <a:rPr lang="en-US" altLang="zh-CN" sz="2400" b="1" i="1" dirty="0" smtClean="0">
                            <a:latin typeface="Cambria Math" panose="02040503050406030204" pitchFamily="18" charset="0"/>
                          </a:rPr>
                        </m:ctrlPr>
                      </m:sSubPr>
                      <m:e>
                        <m:acc>
                          <m:accPr>
                            <m:chr m:val="̂"/>
                            <m:ctrlPr>
                              <a:rPr lang="en-US" altLang="zh-CN" sz="2400" b="1" i="1" dirty="0" smtClean="0">
                                <a:latin typeface="Cambria Math" panose="02040503050406030204" pitchFamily="18" charset="0"/>
                              </a:rPr>
                            </m:ctrlPr>
                          </m:accPr>
                          <m:e>
                            <m:r>
                              <a:rPr lang="en-US" altLang="zh-CN" sz="2400" b="1" i="1" dirty="0" smtClean="0">
                                <a:latin typeface="Cambria Math" panose="02040503050406030204" pitchFamily="18" charset="0"/>
                              </a:rPr>
                              <m:t>𝜽</m:t>
                            </m:r>
                          </m:e>
                        </m:acc>
                      </m:e>
                      <m:sub>
                        <m:r>
                          <a:rPr lang="en-US" altLang="zh-CN" sz="2400" b="1" i="0" dirty="0" smtClean="0">
                            <a:latin typeface="Cambria Math" panose="02040503050406030204" pitchFamily="18" charset="0"/>
                          </a:rPr>
                          <m:t>𝟎</m:t>
                        </m:r>
                      </m:sub>
                    </m:sSub>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𝟎</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rPr>
                          <m:t>∧</m:t>
                        </m:r>
                      </m:e>
                      <m:sub>
                        <m:r>
                          <a:rPr lang="en-US" altLang="zh-CN" sz="2400" b="1" i="1" dirty="0" smtClean="0">
                            <a:latin typeface="Cambria Math" panose="02040503050406030204" pitchFamily="18" charset="0"/>
                            <a:ea typeface="楷体" panose="02010609060101010101" pitchFamily="49" charset="-122"/>
                          </a:rPr>
                          <m:t>𝟎</m:t>
                        </m:r>
                      </m:sub>
                    </m:sSub>
                    <m:r>
                      <a:rPr lang="en-US" altLang="zh-CN" sz="2400" b="1" i="1" dirty="0" smtClean="0">
                        <a:latin typeface="Cambria Math" panose="02040503050406030204" pitchFamily="18" charset="0"/>
                        <a:ea typeface="楷体" panose="02010609060101010101" pitchFamily="49" charset="-122"/>
                      </a:rPr>
                      <m:t>=</m:t>
                    </m:r>
                    <m:r>
                      <a:rPr lang="en-US" altLang="zh-CN" sz="2400" b="1" dirty="0" smtClean="0">
                        <a:latin typeface="Cambria Math" panose="02040503050406030204" pitchFamily="18" charset="0"/>
                      </a:rPr>
                      <m:t>∅</m:t>
                    </m:r>
                  </m:oMath>
                </a14:m>
                <a:r>
                  <a:rPr lang="en-US" altLang="zh-CN" sz="2400" b="1" dirty="0" smtClean="0">
                    <a:latin typeface="楷体" panose="02010609060101010101" pitchFamily="49" charset="-122"/>
                    <a:ea typeface="楷体" panose="02010609060101010101" pitchFamily="49" charset="-122"/>
                  </a:rPr>
                  <a:t>,</a:t>
                </a:r>
                <a:r>
                  <a:rPr lang="en-US" altLang="zh-CN" sz="2400" b="1" dirty="0">
                    <a:ea typeface="楷体" panose="02010609060101010101" pitchFamily="49" charset="-122"/>
                  </a:rPr>
                  <a:t> </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𝟎</m:t>
                        </m:r>
                      </m:sub>
                    </m:sSub>
                    <m:r>
                      <a:rPr lang="en-US" altLang="zh-CN" sz="2400" b="1" i="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rPr>
                      <m:t>∅</m:t>
                    </m:r>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            2.</a:t>
                </a:r>
                <a:r>
                  <a:rPr lang="zh-CN" altLang="en-US" sz="2400" b="1" dirty="0">
                    <a:latin typeface="楷体" panose="02010609060101010101" pitchFamily="49" charset="-122"/>
                    <a:ea typeface="楷体" panose="02010609060101010101" pitchFamily="49" charset="-122"/>
                  </a:rPr>
                  <a:t>寻找</a:t>
                </a:r>
                <a14:m>
                  <m:oMath xmlns:m="http://schemas.openxmlformats.org/officeDocument/2006/math">
                    <m:sSub>
                      <m:sSubPr>
                        <m:ctrlPr>
                          <a:rPr lang="en-US" altLang="zh-CN" sz="2400" b="1" i="1" smtClean="0">
                            <a:latin typeface="Cambria Math" panose="02040503050406030204" pitchFamily="18" charset="0"/>
                            <a:ea typeface="楷体" panose="02010609060101010101" pitchFamily="49" charset="-122"/>
                          </a:rPr>
                        </m:ctrlPr>
                      </m:sSubPr>
                      <m:e>
                        <m:r>
                          <a:rPr lang="en-US" altLang="zh-CN" sz="2400" b="1" i="1" smtClean="0">
                            <a:latin typeface="Cambria Math" panose="02040503050406030204" pitchFamily="18" charset="0"/>
                          </a:rPr>
                          <m:t>𝝀</m:t>
                        </m:r>
                      </m:e>
                      <m:sub>
                        <m:r>
                          <a:rPr lang="en-US" altLang="zh-CN" sz="2400" b="1" i="1" smtClean="0">
                            <a:latin typeface="Cambria Math" panose="02040503050406030204" pitchFamily="18" charset="0"/>
                            <a:ea typeface="楷体" panose="02010609060101010101" pitchFamily="49" charset="-122"/>
                          </a:rPr>
                          <m:t>𝒕</m:t>
                        </m:r>
                      </m:sub>
                    </m:sSub>
                  </m:oMath>
                </a14:m>
                <a:r>
                  <a:rPr lang="zh-CN" altLang="en-US"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rPr>
                          <m:t>𝝀</m:t>
                        </m:r>
                      </m:e>
                      <m:sub>
                        <m:r>
                          <a:rPr lang="en-US" altLang="zh-CN" sz="2400" b="1" i="1" smtClean="0">
                            <a:latin typeface="Cambria Math" panose="02040503050406030204" pitchFamily="18" charset="0"/>
                          </a:rPr>
                          <m:t>𝒕</m:t>
                        </m:r>
                      </m:sub>
                    </m:sSub>
                    <m:r>
                      <a:rPr lang="en-US" altLang="zh-CN" sz="2400" b="1" i="1">
                        <a:latin typeface="Cambria Math" panose="02040503050406030204" pitchFamily="18" charset="0"/>
                        <a:ea typeface="楷体" panose="02010609060101010101" pitchFamily="49" charset="-122"/>
                      </a:rPr>
                      <m:t>=</m:t>
                    </m:r>
                    <m:limLow>
                      <m:limLowPr>
                        <m:ctrlPr>
                          <a:rPr lang="en-US" altLang="zh-CN" sz="2400" b="1" i="1">
                            <a:latin typeface="Cambria Math" panose="02040503050406030204" pitchFamily="18" charset="0"/>
                          </a:rPr>
                        </m:ctrlPr>
                      </m:limLowPr>
                      <m:e>
                        <m:r>
                          <a:rPr lang="en-US" altLang="zh-CN" sz="2400" b="1" i="1" smtClean="0">
                            <a:latin typeface="Cambria Math" panose="02040503050406030204" pitchFamily="18" charset="0"/>
                          </a:rPr>
                          <m:t>𝒂𝒓𝒈</m:t>
                        </m:r>
                      </m:e>
                      <m:lim>
                        <m:r>
                          <a:rPr lang="en-US" altLang="zh-CN" sz="2400" b="1" i="1" smtClean="0">
                            <a:latin typeface="Cambria Math" panose="02040503050406030204" pitchFamily="18" charset="0"/>
                          </a:rPr>
                          <m:t>             </m:t>
                        </m:r>
                      </m:lim>
                    </m:limLow>
                    <m:func>
                      <m:funcPr>
                        <m:ctrlPr>
                          <a:rPr lang="en-US" altLang="zh-CN" sz="2400" b="1" i="1" smtClean="0">
                            <a:latin typeface="Cambria Math" panose="02040503050406030204" pitchFamily="18" charset="0"/>
                          </a:rPr>
                        </m:ctrlPr>
                      </m:funcPr>
                      <m:fName>
                        <m:limLow>
                          <m:limLowPr>
                            <m:ctrlPr>
                              <a:rPr lang="en-US" altLang="zh-CN" sz="2400" b="1" i="1">
                                <a:latin typeface="Cambria Math" panose="02040503050406030204" pitchFamily="18" charset="0"/>
                              </a:rPr>
                            </m:ctrlPr>
                          </m:limLowPr>
                          <m:e>
                            <m:r>
                              <a:rPr lang="en-US" altLang="zh-CN" sz="2400" b="1" i="1">
                                <a:latin typeface="Cambria Math" panose="02040503050406030204" pitchFamily="18" charset="0"/>
                              </a:rPr>
                              <m:t>𝒎</m:t>
                            </m:r>
                            <m:r>
                              <a:rPr lang="en-US" altLang="zh-CN" sz="2400" b="1" i="1" smtClean="0">
                                <a:latin typeface="Cambria Math" panose="02040503050406030204" pitchFamily="18" charset="0"/>
                              </a:rPr>
                              <m:t>𝒂𝒙</m:t>
                            </m:r>
                          </m:e>
                          <m:lim>
                            <m:r>
                              <a:rPr lang="en-US" altLang="zh-CN" sz="2400" b="1" i="1" smtClean="0">
                                <a:latin typeface="Cambria Math" panose="02040503050406030204" pitchFamily="18" charset="0"/>
                              </a:rPr>
                              <m:t>𝒋</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𝑵</m:t>
                            </m:r>
                          </m:lim>
                        </m:limLow>
                      </m:fName>
                      <m:e>
                        <m:d>
                          <m:dPr>
                            <m:begChr m:val="|"/>
                            <m:endChr m:val="|"/>
                            <m:ctrlPr>
                              <a:rPr lang="en-US" altLang="zh-CN" sz="2400" b="1" i="1" smtClean="0">
                                <a:latin typeface="Cambria Math" panose="02040503050406030204" pitchFamily="18" charset="0"/>
                              </a:rPr>
                            </m:ctrlPr>
                          </m:dPr>
                          <m:e>
                            <m:d>
                              <m:dPr>
                                <m:begChr m:val="⟨"/>
                                <m:endChr m:val="⟩"/>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𝒓</m:t>
                                    </m:r>
                                  </m:e>
                                  <m:sub>
                                    <m:r>
                                      <a:rPr lang="en-US" altLang="zh-CN" sz="2400" b="1" i="1" smtClean="0">
                                        <a:latin typeface="Cambria Math" panose="02040503050406030204" pitchFamily="18" charset="0"/>
                                      </a:rPr>
                                      <m:t>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𝒋</m:t>
                                    </m:r>
                                  </m:sub>
                                </m:sSub>
                              </m:e>
                            </m:d>
                          </m:e>
                        </m:d>
                      </m:e>
                    </m:func>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            3.</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smtClean="0">
                            <a:latin typeface="Cambria Math" panose="02040503050406030204" pitchFamily="18" charset="0"/>
                          </a:rPr>
                          <m:t>𝒕</m:t>
                        </m:r>
                      </m:sub>
                    </m:sSub>
                    <m:r>
                      <a:rPr lang="en-US" altLang="zh-CN" sz="2400" b="1" i="1" dirty="0">
                        <a:latin typeface="Cambria Math" panose="02040503050406030204" pitchFamily="18" charset="0"/>
                        <a:ea typeface="楷体" panose="02010609060101010101" pitchFamily="49" charset="-122"/>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a:latin typeface="Cambria Math" panose="02040503050406030204" pitchFamily="18" charset="0"/>
                          </a:rPr>
                          <m:t>𝒕</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sub>
                    </m:sSub>
                    <m:r>
                      <a:rPr lang="en-US" altLang="zh-CN" sz="2400" b="1" i="1" dirty="0" smtClean="0">
                        <a:latin typeface="Cambria Math" panose="02040503050406030204" pitchFamily="18" charset="0"/>
                        <a:ea typeface="Cambria Math" panose="02040503050406030204" pitchFamily="18" charset="0"/>
                      </a:rPr>
                      <m:t>∪</m:t>
                    </m:r>
                    <m:d>
                      <m:dPr>
                        <m:begChr m:val="{"/>
                        <m:endChr m:val="}"/>
                        <m:ctrlPr>
                          <a:rPr lang="en-US" altLang="zh-CN" sz="2400" b="1" i="1" dirty="0" smtClean="0">
                            <a:latin typeface="Cambria Math" panose="02040503050406030204" pitchFamily="18" charset="0"/>
                            <a:ea typeface="Cambria Math" panose="02040503050406030204" pitchFamily="18" charset="0"/>
                          </a:rPr>
                        </m:ctrlPr>
                      </m:dPr>
                      <m:e>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rPr>
                              <m:t>𝝀</m:t>
                            </m:r>
                          </m:e>
                          <m:sub>
                            <m:r>
                              <a:rPr lang="en-US" altLang="zh-CN" sz="2400" b="1" i="1">
                                <a:latin typeface="Cambria Math" panose="02040503050406030204" pitchFamily="18" charset="0"/>
                              </a:rPr>
                              <m:t>𝒕</m:t>
                            </m:r>
                          </m:sub>
                        </m:sSub>
                      </m:e>
                    </m:d>
                  </m:oMath>
                </a14:m>
                <a:r>
                  <a:rPr lang="en-US" altLang="zh-CN" sz="2400" b="1" dirty="0" smtClean="0">
                    <a:latin typeface="楷体" panose="02010609060101010101" pitchFamily="49" charset="-122"/>
                    <a:ea typeface="楷体" panose="02010609060101010101" pitchFamily="49" charset="-122"/>
                  </a:rPr>
                  <a:t>,</a:t>
                </a:r>
                <a:r>
                  <a:rPr lang="en-US" altLang="zh-CN" sz="2400" b="1" dirty="0">
                    <a:ea typeface="楷体" panose="02010609060101010101" pitchFamily="49" charset="-122"/>
                  </a:rPr>
                  <a:t> </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smtClean="0">
                            <a:latin typeface="Cambria Math" panose="02040503050406030204" pitchFamily="18" charset="0"/>
                            <a:ea typeface="楷体" panose="02010609060101010101" pitchFamily="49" charset="-122"/>
                          </a:rPr>
                          <m:t>𝒕</m:t>
                        </m:r>
                      </m:sub>
                    </m:sSub>
                    <m:r>
                      <a:rPr lang="en-US" altLang="zh-CN" sz="2400" b="1" i="1" dirty="0">
                        <a:latin typeface="Cambria Math" panose="02040503050406030204" pitchFamily="18" charset="0"/>
                        <a:ea typeface="楷体" panose="02010609060101010101" pitchFamily="49" charset="-122"/>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smtClean="0">
                            <a:latin typeface="Cambria Math" panose="02040503050406030204" pitchFamily="18" charset="0"/>
                            <a:ea typeface="楷体" panose="02010609060101010101" pitchFamily="49" charset="-122"/>
                          </a:rPr>
                          <m:t>𝒕</m:t>
                        </m:r>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𝟏</m:t>
                        </m:r>
                      </m:sub>
                    </m:sSub>
                    <m:r>
                      <a:rPr lang="en-US" altLang="zh-CN" sz="2400" b="1" i="1" dirty="0">
                        <a:latin typeface="Cambria Math" panose="02040503050406030204" pitchFamily="18" charset="0"/>
                        <a:ea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𝒋</m:t>
                        </m:r>
                      </m:sub>
                    </m:sSub>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            4.</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𝒕</m:t>
                        </m:r>
                      </m:sub>
                    </m:sSub>
                    <m:r>
                      <a:rPr lang="en-US" altLang="zh-CN" sz="2400" b="1" i="0" dirty="0" smtClean="0">
                        <a:latin typeface="Cambria Math" panose="02040503050406030204" pitchFamily="18" charset="0"/>
                      </a:rPr>
                      <m:t>=</m:t>
                    </m:r>
                    <m:limLow>
                      <m:limLowPr>
                        <m:ctrlPr>
                          <a:rPr lang="en-US" altLang="zh-CN" sz="2400" b="1" i="1">
                            <a:latin typeface="Cambria Math" panose="02040503050406030204" pitchFamily="18" charset="0"/>
                          </a:rPr>
                        </m:ctrlPr>
                      </m:limLowPr>
                      <m:e>
                        <m:r>
                          <a:rPr lang="en-US" altLang="zh-CN" sz="2400" b="1" i="1">
                            <a:latin typeface="Cambria Math" panose="02040503050406030204" pitchFamily="18" charset="0"/>
                          </a:rPr>
                          <m:t>𝒂𝒓𝒈</m:t>
                        </m:r>
                      </m:e>
                      <m:lim>
                        <m:r>
                          <a:rPr lang="en-US" altLang="zh-CN" sz="2400" b="1" i="1">
                            <a:latin typeface="Cambria Math" panose="02040503050406030204" pitchFamily="18" charset="0"/>
                          </a:rPr>
                          <m:t>             </m:t>
                        </m:r>
                      </m:lim>
                    </m:limLow>
                    <m:func>
                      <m:funcPr>
                        <m:ctrlPr>
                          <a:rPr lang="en-US" altLang="zh-CN" sz="2400" b="1" i="1">
                            <a:latin typeface="Cambria Math" panose="02040503050406030204" pitchFamily="18" charset="0"/>
                          </a:rPr>
                        </m:ctrlPr>
                      </m:funcPr>
                      <m:fName>
                        <m:limLow>
                          <m:limLowPr>
                            <m:ctrlPr>
                              <a:rPr lang="en-US" altLang="zh-CN" sz="2400" b="1" i="1" smtClean="0">
                                <a:latin typeface="Cambria Math" panose="02040503050406030204" pitchFamily="18" charset="0"/>
                              </a:rPr>
                            </m:ctrlPr>
                          </m:limLowPr>
                          <m:e>
                            <m:r>
                              <a:rPr lang="en-US" altLang="zh-CN" sz="2400" b="1" i="1">
                                <a:latin typeface="Cambria Math" panose="02040503050406030204" pitchFamily="18" charset="0"/>
                              </a:rPr>
                              <m:t>𝒎</m:t>
                            </m:r>
                            <m:r>
                              <a:rPr lang="en-US" altLang="zh-CN" sz="2400" b="1" i="1" smtClean="0">
                                <a:latin typeface="Cambria Math" panose="02040503050406030204" pitchFamily="18" charset="0"/>
                              </a:rPr>
                              <m:t>𝒊𝒏</m:t>
                            </m:r>
                          </m:e>
                          <m:lim>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𝜽</m:t>
                                </m:r>
                              </m:e>
                              <m:sub>
                                <m:r>
                                  <a:rPr lang="en-US" altLang="zh-CN" sz="2400" b="1" i="1" smtClean="0">
                                    <a:latin typeface="Cambria Math" panose="02040503050406030204" pitchFamily="18" charset="0"/>
                                  </a:rPr>
                                  <m:t>𝒕</m:t>
                                </m:r>
                              </m:sub>
                            </m:sSub>
                          </m:lim>
                        </m:limLow>
                      </m:fName>
                      <m:e>
                        <m:d>
                          <m:dPr>
                            <m:begChr m:val="‖"/>
                            <m:endChr m:val="‖"/>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rPr>
                                  <m:t>𝜽</m:t>
                                </m:r>
                              </m:e>
                              <m:sub>
                                <m:r>
                                  <a:rPr lang="en-US" altLang="zh-CN" sz="2400" b="1" i="1" dirty="0" smtClean="0">
                                    <a:latin typeface="Cambria Math" panose="02040503050406030204" pitchFamily="18" charset="0"/>
                                    <a:ea typeface="楷体" panose="02010609060101010101" pitchFamily="49" charset="-122"/>
                                  </a:rPr>
                                  <m:t>𝒕</m:t>
                                </m:r>
                              </m:sub>
                            </m:sSub>
                          </m:e>
                        </m:d>
                      </m:e>
                    </m:func>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sup>
                                <m:r>
                                  <a:rPr lang="en-US" altLang="zh-CN" sz="2400" b="1" i="1" smtClean="0">
                                    <a:latin typeface="Cambria Math" panose="02040503050406030204" pitchFamily="18" charset="0"/>
                                  </a:rPr>
                                  <m:t>𝑻</m:t>
                                </m:r>
                              </m:sup>
                            </m:sSup>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d>
                      </m:e>
                      <m: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sSup>
                      <m:sSupPr>
                        <m:ctrlPr>
                          <a:rPr lang="en-US" altLang="zh-CN" sz="2400" b="1" i="1">
                            <a:latin typeface="Cambria Math" panose="02040503050406030204" pitchFamily="18" charset="0"/>
                          </a:rPr>
                        </m:ctrlPr>
                      </m:sSupPr>
                      <m:e>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sup>
                        <m:r>
                          <a:rPr lang="en-US" altLang="zh-CN" sz="2400" b="1" i="1">
                            <a:latin typeface="Cambria Math" panose="02040503050406030204" pitchFamily="18" charset="0"/>
                          </a:rPr>
                          <m:t>𝑻</m:t>
                        </m:r>
                      </m:sup>
                    </m:sSup>
                    <m:r>
                      <a:rPr lang="en-US" altLang="zh-CN" sz="2400" b="1" i="0" smtClean="0">
                        <a:latin typeface="Cambria Math" panose="02040503050406030204" pitchFamily="18" charset="0"/>
                      </a:rPr>
                      <m:t>𝐲</m:t>
                    </m:r>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            5.</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𝒓</m:t>
                        </m:r>
                      </m:e>
                      <m:sub>
                        <m:r>
                          <a:rPr lang="en-US" altLang="zh-CN" sz="2400" b="1" i="1" dirty="0" smtClean="0">
                            <a:latin typeface="Cambria Math" panose="02040503050406030204" pitchFamily="18" charset="0"/>
                            <a:ea typeface="楷体" panose="02010609060101010101" pitchFamily="49" charset="-122"/>
                          </a:rPr>
                          <m:t>𝒕</m:t>
                        </m:r>
                      </m:sub>
                    </m:sSub>
                    <m:r>
                      <a:rPr lang="en-US" altLang="zh-CN" sz="2400" b="1" i="0" dirty="0" smtClean="0">
                        <a:latin typeface="Cambria Math" panose="02040503050406030204" pitchFamily="18" charset="0"/>
                        <a:ea typeface="楷体" panose="02010609060101010101" pitchFamily="49" charset="-122"/>
                      </a:rPr>
                      <m:t>=</m:t>
                    </m:r>
                    <m:r>
                      <a:rPr lang="en-US" altLang="zh-CN" sz="2400" b="1" i="1">
                        <a:latin typeface="Cambria Math" panose="02040503050406030204" pitchFamily="18" charset="0"/>
                      </a:rPr>
                      <m:t>𝒚</m:t>
                    </m:r>
                    <m:r>
                      <a:rPr lang="en-US" altLang="zh-CN" sz="2400" b="1" i="1">
                        <a:latin typeface="Cambria Math" panose="02040503050406030204" pitchFamily="18" charset="0"/>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a:latin typeface="Cambria Math" panose="02040503050406030204" pitchFamily="18" charset="0"/>
                          </a:rPr>
                          <m:t>𝒕</m:t>
                        </m:r>
                      </m:sub>
                    </m:sSub>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            6.</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𝟏</m:t>
                    </m:r>
                  </m:oMath>
                </a14:m>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若</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𝒕</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𝑲</m:t>
                    </m:r>
                  </m:oMath>
                </a14:m>
                <a:r>
                  <a:rPr lang="zh-CN" altLang="en-US" sz="2400" b="1" dirty="0" smtClean="0">
                    <a:latin typeface="楷体" panose="02010609060101010101" pitchFamily="49" charset="-122"/>
                    <a:ea typeface="楷体" panose="02010609060101010101" pitchFamily="49" charset="-122"/>
                  </a:rPr>
                  <a:t>则返回第</a:t>
                </a:r>
                <a:r>
                  <a:rPr lang="en-US" altLang="zh-CN" sz="2400" b="1" dirty="0" smtClean="0">
                    <a:latin typeface="楷体" panose="02010609060101010101" pitchFamily="49" charset="-122"/>
                    <a:ea typeface="楷体" panose="02010609060101010101" pitchFamily="49" charset="-122"/>
                  </a:rPr>
                  <a:t>2</a:t>
                </a:r>
                <a:r>
                  <a:rPr lang="zh-CN" altLang="en-US" sz="2400" b="1" dirty="0" smtClean="0">
                    <a:latin typeface="楷体" panose="02010609060101010101" pitchFamily="49" charset="-122"/>
                    <a:ea typeface="楷体" panose="02010609060101010101" pitchFamily="49" charset="-122"/>
                  </a:rPr>
                  <a:t>步，否则进入第</a:t>
                </a:r>
                <a:r>
                  <a:rPr lang="en-US" altLang="zh-CN" sz="2400" b="1" dirty="0" smtClean="0">
                    <a:latin typeface="楷体" panose="02010609060101010101" pitchFamily="49" charset="-122"/>
                    <a:ea typeface="楷体" panose="02010609060101010101" pitchFamily="49" charset="-122"/>
                  </a:rPr>
                  <a:t>7</a:t>
                </a:r>
                <a:r>
                  <a:rPr lang="zh-CN" altLang="en-US" sz="2400" b="1" dirty="0" smtClean="0">
                    <a:latin typeface="楷体" panose="02010609060101010101" pitchFamily="49" charset="-122"/>
                    <a:ea typeface="楷体" panose="02010609060101010101" pitchFamily="49" charset="-122"/>
                  </a:rPr>
                  <a:t>步；</a:t>
                </a:r>
                <a:endParaRPr lang="en-US" altLang="zh-CN" sz="2400" b="1" dirty="0" smtClean="0">
                  <a:latin typeface="楷体" panose="02010609060101010101" pitchFamily="49" charset="-122"/>
                  <a:ea typeface="楷体" panose="02010609060101010101" pitchFamily="49" charset="-122"/>
                </a:endParaRPr>
              </a:p>
              <a:p>
                <a:pPr>
                  <a:lnSpc>
                    <a:spcPct val="150000"/>
                  </a:lnSpc>
                </a:pPr>
                <a:r>
                  <a:rPr lang="en-US" altLang="zh-CN" sz="2400" b="1" dirty="0" smtClean="0">
                    <a:latin typeface="楷体" panose="02010609060101010101" pitchFamily="49" charset="-122"/>
                    <a:ea typeface="楷体" panose="02010609060101010101" pitchFamily="49" charset="-122"/>
                  </a:rPr>
                  <a:t>            7.</a:t>
                </a:r>
                <a:r>
                  <a:rPr lang="zh-CN" altLang="en-US" sz="2400" b="1" dirty="0">
                    <a:latin typeface="楷体" panose="02010609060101010101" pitchFamily="49" charset="-122"/>
                    <a:ea typeface="楷体" panose="02010609060101010101" pitchFamily="49" charset="-122"/>
                  </a:rPr>
                  <a:t>得到</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 </m:t>
                        </m:r>
                      </m:sub>
                    </m:sSub>
                  </m:oMath>
                </a14:m>
                <a:r>
                  <a:rPr lang="zh-CN" altLang="en-US" sz="2400" b="1" dirty="0" smtClean="0">
                    <a:latin typeface="楷体" panose="02010609060101010101" pitchFamily="49" charset="-122"/>
                    <a:ea typeface="楷体" panose="02010609060101010101" pitchFamily="49" charset="-122"/>
                  </a:rPr>
                  <a:t>在</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a:latin typeface="Cambria Math" panose="02040503050406030204" pitchFamily="18" charset="0"/>
                          </a:rPr>
                          <m:t>𝒕</m:t>
                        </m:r>
                      </m:sub>
                    </m:sSub>
                  </m:oMath>
                </a14:m>
                <a:r>
                  <a:rPr lang="zh-CN" altLang="en-US" sz="2400" b="1" dirty="0" smtClean="0">
                    <a:latin typeface="楷体" panose="02010609060101010101" pitchFamily="49" charset="-122"/>
                    <a:ea typeface="楷体" panose="02010609060101010101" pitchFamily="49" charset="-122"/>
                  </a:rPr>
                  <a:t>处有非零项，其值为</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a:latin typeface="Cambria Math" panose="02040503050406030204" pitchFamily="18" charset="0"/>
                          </a:rPr>
                          <m:t>𝒕</m:t>
                        </m:r>
                      </m:sub>
                    </m:sSub>
                  </m:oMath>
                </a14:m>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b="1" dirty="0" smtClean="0">
                    <a:latin typeface="楷体" panose="02010609060101010101" pitchFamily="49" charset="-122"/>
                    <a:ea typeface="楷体" panose="02010609060101010101" pitchFamily="49" charset="-122"/>
                  </a:rPr>
                  <a:t>            输出：信号稀疏表稀疏估计</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 </m:t>
                        </m:r>
                      </m:sub>
                    </m:sSub>
                  </m:oMath>
                </a14:m>
                <a:endParaRPr lang="en-US" altLang="zh-CN" sz="2400" b="1" dirty="0" smtClean="0">
                  <a:latin typeface="楷体" panose="02010609060101010101" pitchFamily="49" charset="-122"/>
                  <a:ea typeface="楷体" panose="02010609060101010101" pitchFamily="49"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172791" y="656779"/>
                <a:ext cx="12097344" cy="6539995"/>
              </a:xfrm>
              <a:prstGeom prst="rect">
                <a:avLst/>
              </a:prstGeom>
              <a:blipFill>
                <a:blip r:embed="rId4"/>
                <a:stretch>
                  <a:fillRect l="-7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92270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646331"/>
            <a:ext cx="282897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0"/>
            <a:ext cx="3478696"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贪婪迭代</a:t>
            </a:r>
            <a:r>
              <a:rPr lang="zh-CN" altLang="en-US" sz="3600" dirty="0" smtClean="0">
                <a:solidFill>
                  <a:srgbClr val="FF0000"/>
                </a:solidFill>
                <a:latin typeface="楷体" panose="02010609060101010101" pitchFamily="49" charset="-122"/>
                <a:ea typeface="楷体" panose="02010609060101010101" pitchFamily="49" charset="-122"/>
              </a:rPr>
              <a:t>算法</a:t>
            </a:r>
            <a:endParaRPr lang="zh-CN" altLang="en-US" sz="3600" dirty="0">
              <a:solidFill>
                <a:srgbClr val="FF000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8" name="文本框 7"/>
              <p:cNvSpPr txBox="1"/>
              <p:nvPr/>
            </p:nvSpPr>
            <p:spPr>
              <a:xfrm>
                <a:off x="1100783" y="1277756"/>
                <a:ext cx="9865096" cy="6447663"/>
              </a:xfrm>
              <a:prstGeom prst="rect">
                <a:avLst/>
              </a:prstGeom>
              <a:noFill/>
            </p:spPr>
            <p:txBody>
              <a:bodyPr wrap="square" rtlCol="0">
                <a:spAutoFit/>
              </a:bodyPr>
              <a:lstStyle/>
              <a:p>
                <a:pPr>
                  <a:lnSpc>
                    <a:spcPct val="150000"/>
                  </a:lnSpc>
                </a:pPr>
                <a:r>
                  <a:rPr lang="zh-CN" altLang="en-US" sz="3200" b="1" dirty="0" smtClean="0">
                    <a:latin typeface="楷体" panose="02010609060101010101" pitchFamily="49" charset="-122"/>
                    <a:ea typeface="楷体" panose="02010609060101010101" pitchFamily="49" charset="-122"/>
                  </a:rPr>
                  <a:t>    </a:t>
                </a:r>
                <a:r>
                  <a:rPr lang="zh-CN" altLang="en-US" sz="3200" b="1" dirty="0">
                    <a:solidFill>
                      <a:srgbClr val="FF0000"/>
                    </a:solidFill>
                    <a:latin typeface="楷体" panose="02010609060101010101" pitchFamily="49" charset="-122"/>
                    <a:ea typeface="楷体" panose="02010609060101010101" pitchFamily="49" charset="-122"/>
                  </a:rPr>
                  <a:t>分段</a:t>
                </a:r>
                <a:r>
                  <a:rPr lang="zh-CN" altLang="en-US" sz="3200" b="1" dirty="0" smtClean="0">
                    <a:solidFill>
                      <a:srgbClr val="FF0000"/>
                    </a:solidFill>
                    <a:latin typeface="楷体" panose="02010609060101010101" pitchFamily="49" charset="-122"/>
                    <a:ea typeface="楷体" panose="02010609060101010101" pitchFamily="49" charset="-122"/>
                  </a:rPr>
                  <a:t>正交匹配追踪算法（</a:t>
                </a:r>
                <a:r>
                  <a:rPr lang="en-US" altLang="zh-CN" sz="3200" b="1" dirty="0" err="1" smtClean="0">
                    <a:solidFill>
                      <a:srgbClr val="FF0000"/>
                    </a:solidFill>
                    <a:latin typeface="Franklin Gothic Book" panose="020B0503020102020204" pitchFamily="34" charset="0"/>
                    <a:ea typeface="楷体" panose="02010609060101010101" pitchFamily="49" charset="-122"/>
                  </a:rPr>
                  <a:t>StOMP</a:t>
                </a:r>
                <a:r>
                  <a:rPr lang="zh-CN" altLang="en-US" sz="3200" b="1" dirty="0" smtClean="0">
                    <a:solidFill>
                      <a:srgbClr val="FF0000"/>
                    </a:solidFill>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：基本思想与</a:t>
                </a:r>
                <a:r>
                  <a:rPr lang="en-US" altLang="zh-CN" sz="3200" b="1" dirty="0" smtClean="0">
                    <a:latin typeface="Franklin Gothic Book" panose="020B0503020102020204" pitchFamily="34" charset="0"/>
                    <a:ea typeface="楷体" panose="02010609060101010101" pitchFamily="49" charset="-122"/>
                  </a:rPr>
                  <a:t>OMP</a:t>
                </a:r>
                <a:r>
                  <a:rPr lang="zh-CN" altLang="en-US" sz="3200" b="1" dirty="0" smtClean="0">
                    <a:latin typeface="Franklin Gothic Book" panose="020B0503020102020204" pitchFamily="34" charset="0"/>
                    <a:ea typeface="楷体" panose="02010609060101010101" pitchFamily="49" charset="-122"/>
                  </a:rPr>
                  <a:t>算法类似，每次迭代过程中</a:t>
                </a:r>
                <a:r>
                  <a:rPr lang="en-US" altLang="zh-CN" sz="3200" b="1" dirty="0" err="1" smtClean="0">
                    <a:latin typeface="Franklin Gothic Book" panose="020B0503020102020204" pitchFamily="34" charset="0"/>
                    <a:ea typeface="楷体" panose="02010609060101010101" pitchFamily="49" charset="-122"/>
                  </a:rPr>
                  <a:t>StOMP</a:t>
                </a:r>
                <a:r>
                  <a:rPr lang="zh-CN" altLang="en-US" sz="3200" b="1" dirty="0" smtClean="0">
                    <a:latin typeface="Franklin Gothic Book" panose="020B0503020102020204" pitchFamily="34" charset="0"/>
                    <a:ea typeface="楷体" panose="02010609060101010101" pitchFamily="49" charset="-122"/>
                  </a:rPr>
                  <a:t>直接从冗余字典中选取一个原子集合</a:t>
                </a:r>
                <a:endParaRPr lang="en-US" altLang="zh-CN" sz="3200" b="1" dirty="0" smtClean="0">
                  <a:latin typeface="Franklin Gothic Book" panose="020B0503020102020204" pitchFamily="34" charset="0"/>
                  <a:ea typeface="楷体"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ea typeface="楷体" panose="02010609060101010101" pitchFamily="49" charset="-122"/>
                        </a:rPr>
                        <m:t>𝒖</m:t>
                      </m:r>
                      <m:r>
                        <a:rPr lang="en-US" altLang="zh-CN" sz="2800" b="1" i="1" smtClean="0">
                          <a:latin typeface="Cambria Math" panose="02040503050406030204" pitchFamily="18" charset="0"/>
                          <a:ea typeface="楷体" panose="02010609060101010101" pitchFamily="49" charset="-122"/>
                        </a:rPr>
                        <m:t>=</m:t>
                      </m:r>
                      <m:d>
                        <m:dPr>
                          <m:begChr m:val="{"/>
                          <m:endChr m:val="}"/>
                          <m:ctrlPr>
                            <a:rPr lang="en-US" altLang="zh-CN" sz="2800" b="1" i="1" smtClean="0">
                              <a:latin typeface="Cambria Math" panose="02040503050406030204" pitchFamily="18" charset="0"/>
                              <a:ea typeface="楷体" panose="02010609060101010101" pitchFamily="49" charset="-122"/>
                            </a:rPr>
                          </m:ctrlPr>
                        </m:dPr>
                        <m:e>
                          <m:sSub>
                            <m:sSubPr>
                              <m:ctrlPr>
                                <a:rPr lang="en-US" altLang="zh-CN" sz="2800" b="1" i="1" smtClean="0">
                                  <a:latin typeface="Cambria Math" panose="02040503050406030204" pitchFamily="18" charset="0"/>
                                  <a:ea typeface="楷体" panose="02010609060101010101" pitchFamily="49" charset="-122"/>
                                </a:rPr>
                              </m:ctrlPr>
                            </m:sSubPr>
                            <m:e>
                              <m:r>
                                <a:rPr lang="en-US" altLang="zh-CN" sz="2800" b="1" i="1" smtClean="0">
                                  <a:latin typeface="Cambria Math" panose="02040503050406030204" pitchFamily="18" charset="0"/>
                                  <a:ea typeface="楷体" panose="02010609060101010101" pitchFamily="49" charset="-122"/>
                                </a:rPr>
                                <m:t>𝒖</m:t>
                              </m:r>
                            </m:e>
                            <m:sub>
                              <m:r>
                                <a:rPr lang="en-US" altLang="zh-CN" sz="2800" b="1" i="1" smtClean="0">
                                  <a:latin typeface="Cambria Math" panose="02040503050406030204" pitchFamily="18" charset="0"/>
                                  <a:ea typeface="楷体" panose="02010609060101010101" pitchFamily="49" charset="-122"/>
                                </a:rPr>
                                <m:t>𝒋</m:t>
                              </m:r>
                            </m:sub>
                          </m:sSub>
                          <m:r>
                            <a:rPr lang="en-US" altLang="zh-CN" sz="2800" b="1" i="1" smtClean="0">
                              <a:latin typeface="Cambria Math" panose="02040503050406030204" pitchFamily="18" charset="0"/>
                            </a:rPr>
                            <m:t>|</m:t>
                          </m:r>
                          <m:sSub>
                            <m:sSubPr>
                              <m:ctrlPr>
                                <a:rPr lang="en-US" altLang="zh-CN" sz="2800" b="1" i="1">
                                  <a:latin typeface="Cambria Math" panose="02040503050406030204" pitchFamily="18" charset="0"/>
                                  <a:ea typeface="楷体" panose="02010609060101010101" pitchFamily="49" charset="-122"/>
                                </a:rPr>
                              </m:ctrlPr>
                            </m:sSubPr>
                            <m:e>
                              <m:r>
                                <a:rPr lang="en-US" altLang="zh-CN" sz="2800" b="1" i="1">
                                  <a:latin typeface="Cambria Math" panose="02040503050406030204" pitchFamily="18" charset="0"/>
                                  <a:ea typeface="楷体" panose="02010609060101010101" pitchFamily="49" charset="-122"/>
                                </a:rPr>
                                <m:t>𝒖</m:t>
                              </m:r>
                            </m:e>
                            <m:sub>
                              <m:r>
                                <a:rPr lang="en-US" altLang="zh-CN" sz="2800" b="1" i="1">
                                  <a:latin typeface="Cambria Math" panose="02040503050406030204" pitchFamily="18" charset="0"/>
                                  <a:ea typeface="楷体" panose="02010609060101010101" pitchFamily="49" charset="-122"/>
                                </a:rPr>
                                <m:t>𝒋</m:t>
                              </m:r>
                            </m:sub>
                          </m:sSub>
                          <m:r>
                            <a:rPr lang="en-US" altLang="zh-CN" sz="2800" b="1" i="1" smtClean="0">
                              <a:latin typeface="Cambria Math" panose="02040503050406030204" pitchFamily="18" charset="0"/>
                              <a:ea typeface="楷体" panose="02010609060101010101" pitchFamily="49" charset="-122"/>
                            </a:rPr>
                            <m:t>=</m:t>
                          </m:r>
                          <m:d>
                            <m:dPr>
                              <m:begChr m:val="|"/>
                              <m:endChr m:val="|"/>
                              <m:ctrlPr>
                                <a:rPr lang="en-US" altLang="zh-CN" sz="2800" b="1" i="1" smtClean="0">
                                  <a:latin typeface="Cambria Math" panose="02040503050406030204" pitchFamily="18" charset="0"/>
                                  <a:ea typeface="楷体" panose="02010609060101010101" pitchFamily="49" charset="-122"/>
                                </a:rPr>
                              </m:ctrlPr>
                            </m:dPr>
                            <m:e>
                              <m:d>
                                <m:dPr>
                                  <m:begChr m:val="⟨"/>
                                  <m:endChr m:val="⟩"/>
                                  <m:ctrlPr>
                                    <a:rPr lang="en-US" altLang="zh-CN" sz="2800" b="1" i="1" smtClean="0">
                                      <a:latin typeface="Cambria Math" panose="02040503050406030204" pitchFamily="18" charset="0"/>
                                      <a:ea typeface="楷体" panose="02010609060101010101" pitchFamily="49" charset="-122"/>
                                    </a:rPr>
                                  </m:ctrlPr>
                                </m:dPr>
                                <m:e>
                                  <m:sSub>
                                    <m:sSubPr>
                                      <m:ctrlPr>
                                        <a:rPr lang="en-US" altLang="zh-CN" sz="2800" b="1" i="1" smtClean="0">
                                          <a:latin typeface="Cambria Math" panose="02040503050406030204" pitchFamily="18" charset="0"/>
                                          <a:ea typeface="楷体" panose="02010609060101010101" pitchFamily="49" charset="-122"/>
                                        </a:rPr>
                                      </m:ctrlPr>
                                    </m:sSubPr>
                                    <m:e>
                                      <m:r>
                                        <a:rPr lang="en-US" altLang="zh-CN" sz="2800" b="1" i="1" smtClean="0">
                                          <a:latin typeface="Cambria Math" panose="02040503050406030204" pitchFamily="18" charset="0"/>
                                          <a:ea typeface="楷体" panose="02010609060101010101" pitchFamily="49" charset="-122"/>
                                        </a:rPr>
                                        <m:t>𝒓</m:t>
                                      </m:r>
                                    </m:e>
                                    <m:sub>
                                      <m:r>
                                        <a:rPr lang="en-US" altLang="zh-CN" sz="2800" b="1" i="1" smtClean="0">
                                          <a:latin typeface="Cambria Math" panose="02040503050406030204" pitchFamily="18" charset="0"/>
                                          <a:ea typeface="楷体" panose="02010609060101010101" pitchFamily="49" charset="-122"/>
                                        </a:rPr>
                                        <m:t>𝒕</m:t>
                                      </m:r>
                                      <m:r>
                                        <a:rPr lang="en-US" altLang="zh-CN" sz="2800" b="1" i="1" smtClean="0">
                                          <a:latin typeface="Cambria Math" panose="02040503050406030204" pitchFamily="18" charset="0"/>
                                          <a:ea typeface="楷体" panose="02010609060101010101" pitchFamily="49" charset="-122"/>
                                        </a:rPr>
                                        <m:t>−</m:t>
                                      </m:r>
                                      <m:r>
                                        <a:rPr lang="en-US" altLang="zh-CN" sz="2800" b="1" i="1" smtClean="0">
                                          <a:latin typeface="Cambria Math" panose="02040503050406030204" pitchFamily="18" charset="0"/>
                                          <a:ea typeface="楷体" panose="02010609060101010101" pitchFamily="49" charset="-122"/>
                                        </a:rPr>
                                        <m:t>𝟏</m:t>
                                      </m:r>
                                    </m:sub>
                                  </m:sSub>
                                  <m:r>
                                    <a:rPr lang="en-US" altLang="zh-CN" sz="2800" b="1" i="1" smtClean="0">
                                      <a:latin typeface="Cambria Math" panose="02040503050406030204" pitchFamily="18" charset="0"/>
                                      <a:ea typeface="楷体" panose="02010609060101010101" pitchFamily="49" charset="-122"/>
                                    </a:rPr>
                                    <m:t>,</m:t>
                                  </m:r>
                                  <m:sSub>
                                    <m:sSubPr>
                                      <m:ctrlPr>
                                        <a:rPr lang="en-US" altLang="zh-CN" sz="2800" b="1" i="1" smtClean="0">
                                          <a:latin typeface="Cambria Math" panose="02040503050406030204" pitchFamily="18" charset="0"/>
                                          <a:ea typeface="楷体" panose="02010609060101010101" pitchFamily="49" charset="-122"/>
                                        </a:rPr>
                                      </m:ctrlPr>
                                    </m:sSubPr>
                                    <m:e>
                                      <m:r>
                                        <a:rPr lang="en-US" altLang="zh-CN" sz="2800" b="1" i="1" smtClean="0">
                                          <a:latin typeface="Cambria Math" panose="02040503050406030204" pitchFamily="18" charset="0"/>
                                          <a:ea typeface="楷体" panose="02010609060101010101" pitchFamily="49" charset="-122"/>
                                        </a:rPr>
                                        <m:t>𝒂</m:t>
                                      </m:r>
                                    </m:e>
                                    <m:sub>
                                      <m:r>
                                        <a:rPr lang="en-US" altLang="zh-CN" sz="2800" b="1" i="1" smtClean="0">
                                          <a:latin typeface="Cambria Math" panose="02040503050406030204" pitchFamily="18" charset="0"/>
                                          <a:ea typeface="楷体" panose="02010609060101010101" pitchFamily="49" charset="-122"/>
                                        </a:rPr>
                                        <m:t>𝒋</m:t>
                                      </m:r>
                                    </m:sub>
                                  </m:sSub>
                                </m:e>
                              </m:d>
                            </m:e>
                          </m:d>
                          <m:r>
                            <a:rPr lang="en-US" altLang="zh-CN" sz="2800" b="1" i="1" smtClean="0">
                              <a:latin typeface="Cambria Math" panose="02040503050406030204" pitchFamily="18" charset="0"/>
                              <a:ea typeface="楷体" panose="02010609060101010101" pitchFamily="49" charset="-122"/>
                            </a:rPr>
                            <m:t>,</m:t>
                          </m:r>
                          <m:r>
                            <a:rPr lang="en-US" altLang="zh-CN" sz="2800" b="1" i="1" smtClean="0">
                              <a:latin typeface="Cambria Math" panose="02040503050406030204" pitchFamily="18" charset="0"/>
                              <a:ea typeface="楷体" panose="02010609060101010101" pitchFamily="49" charset="-122"/>
                            </a:rPr>
                            <m:t>𝟏</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𝒋</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𝑵</m:t>
                          </m:r>
                        </m:e>
                      </m:d>
                      <m:r>
                        <a:rPr lang="en-US" altLang="zh-CN" sz="2800" b="1" i="1" smtClean="0">
                          <a:latin typeface="Cambria Math" panose="02040503050406030204" pitchFamily="18" charset="0"/>
                          <a:ea typeface="楷体" panose="02010609060101010101" pitchFamily="49" charset="-122"/>
                        </a:rPr>
                        <m:t>,</m:t>
                      </m:r>
                      <m:sSub>
                        <m:sSubPr>
                          <m:ctrlPr>
                            <a:rPr lang="en-US" altLang="zh-CN" sz="2800" b="1" i="1" smtClean="0">
                              <a:latin typeface="Cambria Math" panose="02040503050406030204" pitchFamily="18" charset="0"/>
                              <a:ea typeface="楷体" panose="02010609060101010101" pitchFamily="49" charset="-122"/>
                            </a:rPr>
                          </m:ctrlPr>
                        </m:sSubPr>
                        <m:e>
                          <m:r>
                            <a:rPr lang="en-US" altLang="zh-CN" sz="2800" b="1" i="1" smtClean="0">
                              <a:latin typeface="Cambria Math" panose="02040503050406030204" pitchFamily="18" charset="0"/>
                              <a:ea typeface="楷体" panose="02010609060101010101" pitchFamily="49" charset="-122"/>
                            </a:rPr>
                            <m:t>𝑱</m:t>
                          </m:r>
                        </m:e>
                        <m:sub>
                          <m:r>
                            <a:rPr lang="en-US" altLang="zh-CN" sz="2800" b="1" i="1" smtClean="0">
                              <a:latin typeface="Cambria Math" panose="02040503050406030204" pitchFamily="18" charset="0"/>
                              <a:ea typeface="楷体" panose="02010609060101010101" pitchFamily="49" charset="-122"/>
                            </a:rPr>
                            <m:t>𝟎</m:t>
                          </m:r>
                        </m:sub>
                      </m:sSub>
                      <m:r>
                        <a:rPr lang="en-US" altLang="zh-CN" sz="2800" b="1" i="1" smtClean="0">
                          <a:latin typeface="Cambria Math" panose="02040503050406030204" pitchFamily="18" charset="0"/>
                          <a:ea typeface="楷体" panose="02010609060101010101" pitchFamily="49" charset="-122"/>
                        </a:rPr>
                        <m:t>=</m:t>
                      </m:r>
                      <m:d>
                        <m:dPr>
                          <m:begChr m:val="{"/>
                          <m:endChr m:val="}"/>
                          <m:ctrlPr>
                            <a:rPr lang="en-US" altLang="zh-CN" sz="2800" b="1" i="1" smtClean="0">
                              <a:latin typeface="Cambria Math" panose="02040503050406030204" pitchFamily="18" charset="0"/>
                              <a:ea typeface="楷体" panose="02010609060101010101" pitchFamily="49" charset="-122"/>
                            </a:rPr>
                          </m:ctrlPr>
                        </m:dPr>
                        <m:e>
                          <m:r>
                            <a:rPr lang="en-US" altLang="zh-CN" sz="2800" b="1" i="1" smtClean="0">
                              <a:latin typeface="Cambria Math" panose="02040503050406030204" pitchFamily="18" charset="0"/>
                              <a:ea typeface="楷体" panose="02010609060101010101" pitchFamily="49" charset="-122"/>
                            </a:rPr>
                            <m:t>𝒋</m:t>
                          </m:r>
                          <m:r>
                            <a:rPr lang="en-US" altLang="zh-CN" sz="2800" b="1" i="1">
                              <a:latin typeface="Cambria Math" panose="02040503050406030204" pitchFamily="18" charset="0"/>
                            </a:rPr>
                            <m:t>|</m:t>
                          </m:r>
                          <m:sSub>
                            <m:sSubPr>
                              <m:ctrlPr>
                                <a:rPr lang="en-US" altLang="zh-CN" sz="2800" b="1" i="1">
                                  <a:latin typeface="Cambria Math" panose="02040503050406030204" pitchFamily="18" charset="0"/>
                                  <a:ea typeface="楷体" panose="02010609060101010101" pitchFamily="49" charset="-122"/>
                                </a:rPr>
                              </m:ctrlPr>
                            </m:sSubPr>
                            <m:e>
                              <m:r>
                                <a:rPr lang="en-US" altLang="zh-CN" sz="2800" b="1" i="1">
                                  <a:latin typeface="Cambria Math" panose="02040503050406030204" pitchFamily="18" charset="0"/>
                                  <a:ea typeface="楷体" panose="02010609060101010101" pitchFamily="49" charset="-122"/>
                                </a:rPr>
                                <m:t>𝒖</m:t>
                              </m:r>
                            </m:e>
                            <m:sub>
                              <m:r>
                                <a:rPr lang="en-US" altLang="zh-CN" sz="2800" b="1" i="1">
                                  <a:latin typeface="Cambria Math" panose="02040503050406030204" pitchFamily="18" charset="0"/>
                                  <a:ea typeface="楷体" panose="02010609060101010101" pitchFamily="49" charset="-122"/>
                                </a:rPr>
                                <m:t>𝒋</m:t>
                              </m:r>
                            </m:sub>
                          </m:sSub>
                          <m:r>
                            <a:rPr lang="en-US" altLang="zh-CN" sz="2800" b="1" i="1" smtClean="0">
                              <a:latin typeface="Cambria Math" panose="02040503050406030204" pitchFamily="18" charset="0"/>
                              <a:ea typeface="Cambria Math" panose="02040503050406030204" pitchFamily="18" charset="0"/>
                            </a:rPr>
                            <m:t>&gt;</m:t>
                          </m:r>
                          <m:r>
                            <a:rPr lang="en-US" altLang="zh-CN" sz="2800" b="1" i="1" smtClean="0">
                              <a:latin typeface="Cambria Math" panose="02040503050406030204" pitchFamily="18" charset="0"/>
                              <a:ea typeface="Cambria Math" panose="02040503050406030204" pitchFamily="18" charset="0"/>
                            </a:rPr>
                            <m:t>𝑻𝒉</m:t>
                          </m:r>
                        </m:e>
                      </m:d>
                    </m:oMath>
                  </m:oMathPara>
                </a14:m>
                <a:endParaRPr lang="en-US" altLang="zh-CN" sz="2800" b="1" dirty="0" smtClean="0">
                  <a:latin typeface="Franklin Gothic Book" panose="020B0503020102020204" pitchFamily="34" charset="0"/>
                  <a:ea typeface="楷体" panose="02010609060101010101" pitchFamily="49" charset="-122"/>
                </a:endParaRPr>
              </a:p>
              <a:p>
                <a:pPr>
                  <a:lnSpc>
                    <a:spcPct val="150000"/>
                  </a:lnSpc>
                </a:pPr>
                <a:r>
                  <a:rPr lang="zh-CN" altLang="en-US" sz="2800" b="1" dirty="0">
                    <a:latin typeface="Franklin Gothic Book" panose="020B0503020102020204" pitchFamily="34" charset="0"/>
                    <a:ea typeface="楷体" panose="02010609060101010101" pitchFamily="49" charset="-122"/>
                  </a:rPr>
                  <a:t>其中</a:t>
                </a:r>
                <a14:m>
                  <m:oMath xmlns:m="http://schemas.openxmlformats.org/officeDocument/2006/math">
                    <m:r>
                      <a:rPr lang="en-US" altLang="zh-CN" sz="2800" b="1" i="1">
                        <a:latin typeface="Cambria Math" panose="02040503050406030204" pitchFamily="18" charset="0"/>
                        <a:ea typeface="Cambria Math" panose="02040503050406030204" pitchFamily="18" charset="0"/>
                      </a:rPr>
                      <m:t>𝑻𝒉</m:t>
                    </m:r>
                    <m:r>
                      <a:rPr lang="en-US" altLang="zh-CN" sz="2800" b="1" i="1" smtClean="0">
                        <a:latin typeface="Cambria Math" panose="02040503050406030204" pitchFamily="18" charset="0"/>
                        <a:ea typeface="Cambria Math" panose="02040503050406030204" pitchFamily="18" charset="0"/>
                      </a:rPr>
                      <m:t>=</m:t>
                    </m:r>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i="1" smtClean="0">
                            <a:latin typeface="Cambria Math" panose="02040503050406030204" pitchFamily="18" charset="0"/>
                            <a:ea typeface="Cambria Math" panose="02040503050406030204" pitchFamily="18" charset="0"/>
                          </a:rPr>
                          <m:t>𝜎</m:t>
                        </m:r>
                      </m:e>
                      <m:sub>
                        <m:r>
                          <a:rPr lang="en-US" altLang="zh-CN" sz="2800" b="1" i="1" smtClean="0">
                            <a:latin typeface="Cambria Math" panose="02040503050406030204" pitchFamily="18" charset="0"/>
                            <a:ea typeface="Cambria Math" panose="02040503050406030204" pitchFamily="18" charset="0"/>
                          </a:rPr>
                          <m:t>𝒏</m:t>
                        </m:r>
                      </m:sub>
                    </m:sSub>
                    <m:sSub>
                      <m:sSubPr>
                        <m:ctrlPr>
                          <a:rPr lang="en-US" altLang="zh-CN" sz="2800" b="1" i="1" smtClean="0">
                            <a:latin typeface="Cambria Math" panose="02040503050406030204" pitchFamily="18" charset="0"/>
                            <a:ea typeface="Cambria Math" panose="02040503050406030204" pitchFamily="18" charset="0"/>
                          </a:rPr>
                        </m:ctrlPr>
                      </m:sSubPr>
                      <m:e>
                        <m:r>
                          <a:rPr lang="en-US" altLang="zh-CN" sz="2800" b="1" i="1" smtClean="0">
                            <a:latin typeface="Cambria Math" panose="02040503050406030204" pitchFamily="18" charset="0"/>
                            <a:ea typeface="Cambria Math" panose="02040503050406030204" pitchFamily="18" charset="0"/>
                          </a:rPr>
                          <m:t>𝒕</m:t>
                        </m:r>
                      </m:e>
                      <m:sub>
                        <m:r>
                          <a:rPr lang="en-US" altLang="zh-CN" sz="2800" b="1" i="1" smtClean="0">
                            <a:latin typeface="Cambria Math" panose="02040503050406030204" pitchFamily="18" charset="0"/>
                            <a:ea typeface="Cambria Math" panose="02040503050406030204" pitchFamily="18" charset="0"/>
                          </a:rPr>
                          <m:t>𝒏</m:t>
                        </m:r>
                      </m:sub>
                    </m:sSub>
                  </m:oMath>
                </a14:m>
                <a:r>
                  <a:rPr lang="zh-CN" altLang="en-US" sz="2800" b="1" dirty="0" smtClean="0">
                    <a:latin typeface="Franklin Gothic Book" panose="020B0503020102020204" pitchFamily="34" charset="0"/>
                    <a:ea typeface="楷体" panose="02010609060101010101" pitchFamily="49" charset="-122"/>
                  </a:rPr>
                  <a:t>，</a:t>
                </a:r>
                <a14:m>
                  <m:oMath xmlns:m="http://schemas.openxmlformats.org/officeDocument/2006/math">
                    <m:sSub>
                      <m:sSubPr>
                        <m:ctrlPr>
                          <a:rPr lang="en-US" altLang="zh-CN" sz="2800" b="1" i="1">
                            <a:latin typeface="Cambria Math" panose="02040503050406030204" pitchFamily="18" charset="0"/>
                            <a:ea typeface="Cambria Math" panose="02040503050406030204" pitchFamily="18" charset="0"/>
                          </a:rPr>
                        </m:ctrlPr>
                      </m:sSubPr>
                      <m:e>
                        <m:r>
                          <a:rPr lang="en-US" altLang="zh-CN" sz="2800" b="1" i="1">
                            <a:latin typeface="Cambria Math" panose="02040503050406030204" pitchFamily="18" charset="0"/>
                            <a:ea typeface="Cambria Math" panose="02040503050406030204" pitchFamily="18" charset="0"/>
                          </a:rPr>
                          <m:t>𝜎</m:t>
                        </m:r>
                      </m:e>
                      <m:sub>
                        <m:r>
                          <a:rPr lang="en-US" altLang="zh-CN" sz="2800" b="1" i="1">
                            <a:latin typeface="Cambria Math" panose="02040503050406030204" pitchFamily="18" charset="0"/>
                            <a:ea typeface="Cambria Math" panose="02040503050406030204" pitchFamily="18" charset="0"/>
                          </a:rPr>
                          <m:t>𝒏</m:t>
                        </m:r>
                      </m:sub>
                    </m:sSub>
                    <m:r>
                      <a:rPr lang="en-US" altLang="zh-CN" sz="2800" b="1" i="1" smtClean="0">
                        <a:latin typeface="Cambria Math" panose="02040503050406030204" pitchFamily="18" charset="0"/>
                        <a:ea typeface="Cambria Math" panose="02040503050406030204" pitchFamily="18" charset="0"/>
                      </a:rPr>
                      <m:t>=</m:t>
                    </m:r>
                    <m:f>
                      <m:fPr>
                        <m:type m:val="lin"/>
                        <m:ctrlPr>
                          <a:rPr lang="en-US" altLang="zh-CN" sz="2800" b="1" i="1" smtClean="0">
                            <a:latin typeface="Cambria Math" panose="02040503050406030204" pitchFamily="18" charset="0"/>
                            <a:ea typeface="Cambria Math" panose="02040503050406030204" pitchFamily="18" charset="0"/>
                          </a:rPr>
                        </m:ctrlPr>
                      </m:fPr>
                      <m:num>
                        <m:sSub>
                          <m:sSubPr>
                            <m:ctrlPr>
                              <a:rPr lang="en-US" altLang="zh-CN" sz="2800" b="1" i="1">
                                <a:latin typeface="Cambria Math" panose="02040503050406030204" pitchFamily="18" charset="0"/>
                                <a:ea typeface="Cambria Math" panose="02040503050406030204" pitchFamily="18" charset="0"/>
                              </a:rPr>
                            </m:ctrlPr>
                          </m:sSubPr>
                          <m:e>
                            <m:d>
                              <m:dPr>
                                <m:begChr m:val="‖"/>
                                <m:endChr m:val="‖"/>
                                <m:ctrlPr>
                                  <a:rPr lang="en-US" altLang="zh-CN" sz="2800" b="1" i="1">
                                    <a:latin typeface="Cambria Math" panose="02040503050406030204" pitchFamily="18" charset="0"/>
                                    <a:ea typeface="Cambria Math" panose="02040503050406030204" pitchFamily="18" charset="0"/>
                                  </a:rPr>
                                </m:ctrlPr>
                              </m:dPr>
                              <m:e>
                                <m:sSub>
                                  <m:sSubPr>
                                    <m:ctrlPr>
                                      <a:rPr lang="en-US" altLang="zh-CN" sz="2800" b="1" i="1">
                                        <a:latin typeface="Cambria Math" panose="02040503050406030204" pitchFamily="18" charset="0"/>
                                        <a:ea typeface="Cambria Math" panose="02040503050406030204" pitchFamily="18" charset="0"/>
                                      </a:rPr>
                                    </m:ctrlPr>
                                  </m:sSubPr>
                                  <m:e>
                                    <m:r>
                                      <a:rPr lang="en-US" altLang="zh-CN" sz="2800" b="1" i="1">
                                        <a:latin typeface="Cambria Math" panose="02040503050406030204" pitchFamily="18" charset="0"/>
                                        <a:ea typeface="Cambria Math" panose="02040503050406030204" pitchFamily="18" charset="0"/>
                                      </a:rPr>
                                      <m:t>𝒓</m:t>
                                    </m:r>
                                  </m:e>
                                  <m:sub>
                                    <m:r>
                                      <a:rPr lang="en-US" altLang="zh-CN" sz="2800" b="1" i="1">
                                        <a:latin typeface="Cambria Math" panose="02040503050406030204" pitchFamily="18" charset="0"/>
                                        <a:ea typeface="Cambria Math" panose="02040503050406030204" pitchFamily="18" charset="0"/>
                                      </a:rPr>
                                      <m:t>𝒏</m:t>
                                    </m:r>
                                    <m:r>
                                      <a:rPr lang="en-US" altLang="zh-CN" sz="2800" b="1" i="1">
                                        <a:latin typeface="Cambria Math" panose="02040503050406030204" pitchFamily="18" charset="0"/>
                                        <a:ea typeface="Cambria Math" panose="02040503050406030204" pitchFamily="18" charset="0"/>
                                      </a:rPr>
                                      <m:t>−</m:t>
                                    </m:r>
                                    <m:r>
                                      <a:rPr lang="en-US" altLang="zh-CN" sz="2800" b="1" i="1">
                                        <a:latin typeface="Cambria Math" panose="02040503050406030204" pitchFamily="18" charset="0"/>
                                        <a:ea typeface="Cambria Math" panose="02040503050406030204" pitchFamily="18" charset="0"/>
                                      </a:rPr>
                                      <m:t>𝟏</m:t>
                                    </m:r>
                                  </m:sub>
                                </m:sSub>
                              </m:e>
                            </m:d>
                          </m:e>
                          <m:sub>
                            <m:r>
                              <a:rPr lang="en-US" altLang="zh-CN" sz="2800" b="1" i="1">
                                <a:latin typeface="Cambria Math" panose="02040503050406030204" pitchFamily="18" charset="0"/>
                                <a:ea typeface="Cambria Math" panose="02040503050406030204" pitchFamily="18" charset="0"/>
                              </a:rPr>
                              <m:t>𝟐</m:t>
                            </m:r>
                          </m:sub>
                        </m:sSub>
                      </m:num>
                      <m:den>
                        <m:rad>
                          <m:radPr>
                            <m:degHide m:val="on"/>
                            <m:ctrlPr>
                              <a:rPr lang="en-US" altLang="zh-CN" sz="2800" b="1" i="1" smtClean="0">
                                <a:latin typeface="Cambria Math" panose="02040503050406030204" pitchFamily="18" charset="0"/>
                                <a:ea typeface="Cambria Math" panose="02040503050406030204" pitchFamily="18" charset="0"/>
                              </a:rPr>
                            </m:ctrlPr>
                          </m:radPr>
                          <m:deg/>
                          <m:e>
                            <m:r>
                              <a:rPr lang="en-US" altLang="zh-CN" sz="2800" b="1" i="1" smtClean="0">
                                <a:latin typeface="Cambria Math" panose="02040503050406030204" pitchFamily="18" charset="0"/>
                                <a:ea typeface="Cambria Math" panose="02040503050406030204" pitchFamily="18" charset="0"/>
                              </a:rPr>
                              <m:t>𝑴</m:t>
                            </m:r>
                          </m:e>
                        </m:rad>
                      </m:den>
                    </m:f>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𝟐</m:t>
                    </m:r>
                    <m:r>
                      <a:rPr lang="en-US" altLang="zh-CN" sz="2800" b="1" i="1" smtClean="0">
                        <a:latin typeface="Cambria Math" panose="02040503050406030204" pitchFamily="18" charset="0"/>
                        <a:ea typeface="Cambria Math" panose="02040503050406030204" pitchFamily="18" charset="0"/>
                      </a:rPr>
                      <m:t>≤</m:t>
                    </m:r>
                    <m:sSub>
                      <m:sSubPr>
                        <m:ctrlPr>
                          <a:rPr lang="en-US" altLang="zh-CN" sz="2800" b="1" i="1">
                            <a:latin typeface="Cambria Math" panose="02040503050406030204" pitchFamily="18" charset="0"/>
                            <a:ea typeface="Cambria Math" panose="02040503050406030204" pitchFamily="18" charset="0"/>
                          </a:rPr>
                        </m:ctrlPr>
                      </m:sSubPr>
                      <m:e>
                        <m:r>
                          <a:rPr lang="en-US" altLang="zh-CN" sz="2800" b="1" i="1">
                            <a:latin typeface="Cambria Math" panose="02040503050406030204" pitchFamily="18" charset="0"/>
                            <a:ea typeface="Cambria Math" panose="02040503050406030204" pitchFamily="18" charset="0"/>
                          </a:rPr>
                          <m:t>𝒕</m:t>
                        </m:r>
                      </m:e>
                      <m:sub>
                        <m:r>
                          <a:rPr lang="en-US" altLang="zh-CN" sz="2800" b="1" i="1">
                            <a:latin typeface="Cambria Math" panose="02040503050406030204" pitchFamily="18" charset="0"/>
                            <a:ea typeface="Cambria Math" panose="02040503050406030204" pitchFamily="18" charset="0"/>
                          </a:rPr>
                          <m:t>𝒏</m:t>
                        </m:r>
                      </m:sub>
                    </m:sSub>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𝟑</m:t>
                    </m:r>
                    <m:r>
                      <a:rPr lang="zh-CN" altLang="en-US" sz="2800" b="1" i="1">
                        <a:latin typeface="Cambria Math" panose="02040503050406030204" pitchFamily="18" charset="0"/>
                        <a:ea typeface="Cambria Math" panose="02040503050406030204" pitchFamily="18" charset="0"/>
                      </a:rPr>
                      <m:t>，</m:t>
                    </m:r>
                  </m:oMath>
                </a14:m>
                <a:r>
                  <a:rPr lang="zh-CN" altLang="en-US" sz="3200" b="1" dirty="0" smtClean="0">
                    <a:latin typeface="Franklin Gothic Book" panose="020B0503020102020204" pitchFamily="34" charset="0"/>
                    <a:ea typeface="楷体" panose="02010609060101010101" pitchFamily="49" charset="-122"/>
                  </a:rPr>
                  <a:t>该集合中的原子属于残差与冗余字典的列相关性大于一定阈值的集合。</a:t>
                </a:r>
                <a:endParaRPr lang="en-US" altLang="zh-CN" sz="3200" b="1" dirty="0" smtClean="0">
                  <a:latin typeface="Franklin Gothic Book" panose="020B0503020102020204" pitchFamily="34" charset="0"/>
                  <a:ea typeface="楷体" panose="02010609060101010101" pitchFamily="49" charset="-122"/>
                </a:endParaRPr>
              </a:p>
              <a:p>
                <a:pPr>
                  <a:lnSpc>
                    <a:spcPct val="150000"/>
                  </a:lnSpc>
                </a:pPr>
                <a:endParaRPr lang="en-US" altLang="zh-CN" sz="3200" dirty="0">
                  <a:latin typeface="楷体" panose="02010609060101010101" pitchFamily="49" charset="-122"/>
                  <a:ea typeface="楷体" panose="02010609060101010101" pitchFamily="49" charset="-122"/>
                </a:endParaRPr>
              </a:p>
              <a:p>
                <a:pPr algn="ctr"/>
                <a:endParaRPr lang="zh-CN" altLang="en-US" sz="2800" dirty="0">
                  <a:latin typeface="楷体" panose="02010609060101010101" pitchFamily="49" charset="-122"/>
                  <a:ea typeface="楷体" panose="02010609060101010101" pitchFamily="49"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100783" y="1277756"/>
                <a:ext cx="9865096" cy="6447663"/>
              </a:xfrm>
              <a:prstGeom prst="rect">
                <a:avLst/>
              </a:prstGeom>
              <a:blipFill>
                <a:blip r:embed="rId4"/>
                <a:stretch>
                  <a:fillRect l="-16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83898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646331"/>
            <a:ext cx="282897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0"/>
            <a:ext cx="3478696"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贪婪迭代</a:t>
            </a:r>
            <a:r>
              <a:rPr lang="zh-CN" altLang="en-US" sz="3600" dirty="0" smtClean="0">
                <a:solidFill>
                  <a:srgbClr val="FF0000"/>
                </a:solidFill>
                <a:latin typeface="楷体" panose="02010609060101010101" pitchFamily="49" charset="-122"/>
                <a:ea typeface="楷体" panose="02010609060101010101" pitchFamily="49" charset="-122"/>
              </a:rPr>
              <a:t>算法</a:t>
            </a:r>
            <a:endParaRPr lang="zh-CN" altLang="en-US" sz="3600" dirty="0">
              <a:solidFill>
                <a:srgbClr val="FF000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9" name="文本框 8"/>
              <p:cNvSpPr txBox="1"/>
              <p:nvPr/>
            </p:nvSpPr>
            <p:spPr>
              <a:xfrm>
                <a:off x="164679" y="690122"/>
                <a:ext cx="11089232" cy="6539995"/>
              </a:xfrm>
              <a:prstGeom prst="rect">
                <a:avLst/>
              </a:prstGeom>
              <a:noFill/>
            </p:spPr>
            <p:txBody>
              <a:bodyPr wrap="square" rtlCol="0">
                <a:spAutoFit/>
              </a:bodyPr>
              <a:lstStyle/>
              <a:p>
                <a:pPr>
                  <a:lnSpc>
                    <a:spcPct val="150000"/>
                  </a:lnSpc>
                </a:pPr>
                <a:r>
                  <a:rPr lang="en-US" altLang="zh-CN" sz="2400" b="1" dirty="0" err="1" smtClean="0">
                    <a:latin typeface="Franklin Gothic Book" panose="020B0503020102020204" pitchFamily="34" charset="0"/>
                  </a:rPr>
                  <a:t>StOMP</a:t>
                </a:r>
                <a:r>
                  <a:rPr lang="zh-CN" altLang="en-US" sz="2400" b="1" dirty="0" smtClean="0">
                    <a:latin typeface="楷体" panose="02010609060101010101" pitchFamily="49" charset="-122"/>
                    <a:ea typeface="楷体" panose="02010609060101010101" pitchFamily="49" charset="-122"/>
                  </a:rPr>
                  <a:t>算法流程：</a:t>
                </a:r>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b="1" dirty="0" smtClean="0">
                    <a:latin typeface="楷体" panose="02010609060101010101" pitchFamily="49" charset="-122"/>
                    <a:ea typeface="楷体" panose="02010609060101010101" pitchFamily="49" charset="-122"/>
                  </a:rPr>
                  <a:t>输入：压缩感知矩阵</a:t>
                </a:r>
                <a14:m>
                  <m:oMath xmlns:m="http://schemas.openxmlformats.org/officeDocument/2006/math">
                    <m:r>
                      <a:rPr lang="en-US" altLang="zh-CN" sz="2400" b="1" i="1" dirty="0">
                        <a:latin typeface="Cambria Math" panose="02040503050406030204" pitchFamily="18" charset="0"/>
                      </a:rPr>
                      <m:t>𝑨</m:t>
                    </m:r>
                    <m:r>
                      <a:rPr lang="zh-CN" altLang="en-US" sz="2400" b="1" i="1">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𝑹</m:t>
                        </m:r>
                      </m:e>
                      <m:sup>
                        <m:r>
                          <a:rPr lang="en-US" altLang="zh-CN" sz="2400" b="1" i="1" smtClean="0">
                            <a:latin typeface="Cambria Math" panose="02040503050406030204" pitchFamily="18" charset="0"/>
                          </a:rPr>
                          <m:t>𝑴</m:t>
                        </m:r>
                        <m:r>
                          <a:rPr lang="en-US" altLang="zh-CN" sz="2400" b="1" i="1">
                            <a:latin typeface="Cambria Math" panose="02040503050406030204" pitchFamily="18" charset="0"/>
                          </a:rPr>
                          <m:t>×</m:t>
                        </m:r>
                        <m:r>
                          <a:rPr lang="en-US" altLang="zh-CN" sz="2400" b="1" i="1" smtClean="0">
                            <a:latin typeface="Cambria Math" panose="02040503050406030204" pitchFamily="18" charset="0"/>
                          </a:rPr>
                          <m:t>𝑵</m:t>
                        </m:r>
                      </m:sup>
                    </m:sSup>
                  </m:oMath>
                </a14:m>
                <a:r>
                  <a:rPr lang="zh-CN" altLang="en-US" sz="2400" b="1" dirty="0" smtClean="0">
                    <a:latin typeface="楷体" panose="02010609060101010101" pitchFamily="49" charset="-122"/>
                    <a:ea typeface="楷体" panose="02010609060101010101" pitchFamily="49" charset="-122"/>
                  </a:rPr>
                  <a:t>、观测值</a:t>
                </a:r>
                <a14:m>
                  <m:oMath xmlns:m="http://schemas.openxmlformats.org/officeDocument/2006/math">
                    <m:r>
                      <m:rPr>
                        <m:nor/>
                      </m:rPr>
                      <a:rPr lang="en-US" altLang="zh-CN" sz="2400" b="1" dirty="0">
                        <a:latin typeface="楷体" panose="02010609060101010101" pitchFamily="49" charset="-122"/>
                        <a:ea typeface="楷体" panose="02010609060101010101" pitchFamily="49" charset="-122"/>
                      </a:rPr>
                      <m:t>y</m:t>
                    </m:r>
                    <m:r>
                      <a:rPr lang="zh-CN" altLang="en-US" sz="2400" b="1" i="1">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a:latin typeface="Cambria Math" panose="02040503050406030204" pitchFamily="18" charset="0"/>
                          </a:rPr>
                          <m:t>𝑹</m:t>
                        </m:r>
                      </m:e>
                      <m:sup>
                        <m:r>
                          <a:rPr lang="en-US" altLang="zh-CN" sz="2400" b="1" i="1" smtClean="0">
                            <a:latin typeface="Cambria Math" panose="02040503050406030204" pitchFamily="18" charset="0"/>
                          </a:rPr>
                          <m:t>𝒎</m:t>
                        </m:r>
                      </m:sup>
                    </m:sSup>
                  </m:oMath>
                </a14:m>
                <a:r>
                  <a:rPr lang="zh-CN" altLang="en-US" sz="2400" b="1" dirty="0" smtClean="0">
                    <a:latin typeface="楷体" panose="02010609060101010101" pitchFamily="49" charset="-122"/>
                    <a:ea typeface="楷体" panose="02010609060101010101" pitchFamily="49" charset="-122"/>
                  </a:rPr>
                  <a:t>、稀疏度</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𝑲</m:t>
                    </m:r>
                  </m:oMath>
                </a14:m>
                <a:r>
                  <a:rPr lang="en-US" altLang="zh-CN" sz="2400" b="1" dirty="0" smtClean="0">
                    <a:latin typeface="楷体" panose="02010609060101010101" pitchFamily="49" charset="-122"/>
                    <a:ea typeface="楷体" panose="02010609060101010101" pitchFamily="49" charset="-122"/>
                  </a:rPr>
                  <a:t>	</a:t>
                </a:r>
              </a:p>
              <a:p>
                <a:pPr>
                  <a:lnSpc>
                    <a:spcPct val="150000"/>
                  </a:lnSpc>
                </a:pPr>
                <a:r>
                  <a:rPr lang="en-US" altLang="zh-CN" sz="2400" b="1" dirty="0" smtClean="0">
                    <a:latin typeface="楷体" panose="02010609060101010101" pitchFamily="49" charset="-122"/>
                    <a:ea typeface="楷体" panose="02010609060101010101" pitchFamily="49" charset="-122"/>
                  </a:rPr>
                  <a:t>1.</a:t>
                </a:r>
                <a:r>
                  <a:rPr lang="zh-CN" altLang="en-US" sz="2400" b="1" dirty="0" smtClean="0">
                    <a:latin typeface="楷体" panose="02010609060101010101" pitchFamily="49" charset="-122"/>
                    <a:ea typeface="楷体" panose="02010609060101010101" pitchFamily="49" charset="-122"/>
                  </a:rPr>
                  <a:t>初始化</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𝟏</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ea typeface="楷体" panose="02010609060101010101" pitchFamily="49" charset="-122"/>
                          </a:rPr>
                          <m:t>𝒓</m:t>
                        </m:r>
                      </m:e>
                      <m:sub>
                        <m:r>
                          <a:rPr lang="en-US" altLang="zh-CN" sz="2400" b="1" i="1" dirty="0" smtClean="0">
                            <a:latin typeface="Cambria Math" panose="02040503050406030204" pitchFamily="18" charset="0"/>
                            <a:ea typeface="楷体" panose="02010609060101010101" pitchFamily="49" charset="-122"/>
                          </a:rPr>
                          <m:t>𝟎</m:t>
                        </m:r>
                      </m:sub>
                    </m:sSub>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𝒚</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 </m:t>
                    </m:r>
                    <m:sSub>
                      <m:sSubPr>
                        <m:ctrlPr>
                          <a:rPr lang="en-US" altLang="zh-CN" sz="2400" b="1" i="1" dirty="0" smtClean="0">
                            <a:latin typeface="Cambria Math" panose="02040503050406030204" pitchFamily="18" charset="0"/>
                          </a:rPr>
                        </m:ctrlPr>
                      </m:sSubPr>
                      <m:e>
                        <m:acc>
                          <m:accPr>
                            <m:chr m:val="̂"/>
                            <m:ctrlPr>
                              <a:rPr lang="en-US" altLang="zh-CN" sz="2400" b="1" i="1" dirty="0" smtClean="0">
                                <a:latin typeface="Cambria Math" panose="02040503050406030204" pitchFamily="18" charset="0"/>
                              </a:rPr>
                            </m:ctrlPr>
                          </m:accPr>
                          <m:e>
                            <m:r>
                              <a:rPr lang="en-US" altLang="zh-CN" sz="2400" b="1" i="1" dirty="0" smtClean="0">
                                <a:latin typeface="Cambria Math" panose="02040503050406030204" pitchFamily="18" charset="0"/>
                              </a:rPr>
                              <m:t>𝜽</m:t>
                            </m:r>
                          </m:e>
                        </m:acc>
                      </m:e>
                      <m:sub>
                        <m:r>
                          <a:rPr lang="en-US" altLang="zh-CN" sz="2400" b="1" i="0" dirty="0" smtClean="0">
                            <a:latin typeface="Cambria Math" panose="02040503050406030204" pitchFamily="18" charset="0"/>
                          </a:rPr>
                          <m:t>𝟎</m:t>
                        </m:r>
                      </m:sub>
                    </m:sSub>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𝟎</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rPr>
                          <m:t>∧</m:t>
                        </m:r>
                      </m:e>
                      <m:sub>
                        <m:r>
                          <a:rPr lang="en-US" altLang="zh-CN" sz="2400" b="1" i="1" dirty="0" smtClean="0">
                            <a:latin typeface="Cambria Math" panose="02040503050406030204" pitchFamily="18" charset="0"/>
                            <a:ea typeface="楷体" panose="02010609060101010101" pitchFamily="49" charset="-122"/>
                          </a:rPr>
                          <m:t>𝟎</m:t>
                        </m:r>
                      </m:sub>
                    </m:sSub>
                    <m:r>
                      <a:rPr lang="en-US" altLang="zh-CN" sz="2400" b="1" i="1" dirty="0" smtClean="0">
                        <a:latin typeface="Cambria Math" panose="02040503050406030204" pitchFamily="18" charset="0"/>
                        <a:ea typeface="楷体" panose="02010609060101010101" pitchFamily="49" charset="-122"/>
                      </a:rPr>
                      <m:t>=</m:t>
                    </m:r>
                    <m:r>
                      <a:rPr lang="en-US" altLang="zh-CN" sz="2400" b="1" dirty="0" smtClean="0">
                        <a:latin typeface="Cambria Math" panose="02040503050406030204" pitchFamily="18" charset="0"/>
                      </a:rPr>
                      <m:t>∅</m:t>
                    </m:r>
                  </m:oMath>
                </a14:m>
                <a:r>
                  <a:rPr lang="en-US" altLang="zh-CN" sz="2400" b="1" dirty="0" smtClean="0">
                    <a:latin typeface="楷体" panose="02010609060101010101" pitchFamily="49" charset="-122"/>
                    <a:ea typeface="楷体" panose="02010609060101010101" pitchFamily="49" charset="-122"/>
                  </a:rPr>
                  <a:t>,</a:t>
                </a:r>
                <a:r>
                  <a:rPr lang="en-US" altLang="zh-CN" sz="2400" b="1" dirty="0">
                    <a:ea typeface="楷体" panose="02010609060101010101" pitchFamily="49" charset="-122"/>
                  </a:rPr>
                  <a:t> </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𝟎</m:t>
                        </m:r>
                      </m:sub>
                    </m:sSub>
                    <m:r>
                      <a:rPr lang="en-US" altLang="zh-CN" sz="2400" b="1" i="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rPr>
                      <m:t>∅</m:t>
                    </m:r>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寻找</a:t>
                </a:r>
                <a14:m>
                  <m:oMath xmlns:m="http://schemas.openxmlformats.org/officeDocument/2006/math">
                    <m:sSub>
                      <m:sSubPr>
                        <m:ctrlPr>
                          <a:rPr lang="en-US" altLang="zh-CN" sz="2400" b="1" i="1" smtClean="0">
                            <a:latin typeface="Cambria Math" panose="02040503050406030204" pitchFamily="18" charset="0"/>
                            <a:ea typeface="楷体" panose="02010609060101010101" pitchFamily="49" charset="-122"/>
                          </a:rPr>
                        </m:ctrlPr>
                      </m:sSubPr>
                      <m:e>
                        <m:r>
                          <a:rPr lang="en-US" altLang="zh-CN" sz="2400" b="1" i="1" smtClean="0">
                            <a:latin typeface="Cambria Math" panose="02040503050406030204" pitchFamily="18" charset="0"/>
                          </a:rPr>
                          <m:t>𝜆</m:t>
                        </m:r>
                      </m:e>
                      <m:sub>
                        <m:r>
                          <a:rPr lang="en-US" altLang="zh-CN" sz="2400" b="1" i="1" smtClean="0">
                            <a:latin typeface="Cambria Math" panose="02040503050406030204" pitchFamily="18" charset="0"/>
                            <a:ea typeface="楷体" panose="02010609060101010101" pitchFamily="49" charset="-122"/>
                          </a:rPr>
                          <m:t>𝒕</m:t>
                        </m:r>
                      </m:sub>
                    </m:sSub>
                  </m:oMath>
                </a14:m>
                <a:r>
                  <a:rPr lang="zh-CN" altLang="en-US"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rPr>
                          <m:t>𝜆</m:t>
                        </m:r>
                      </m:e>
                      <m:sub>
                        <m:r>
                          <a:rPr lang="en-US" altLang="zh-CN" sz="2400" b="1" i="1" smtClean="0">
                            <a:latin typeface="Cambria Math" panose="02040503050406030204" pitchFamily="18" charset="0"/>
                          </a:rPr>
                          <m:t>𝒕</m:t>
                        </m:r>
                      </m:sub>
                    </m:sSub>
                    <m:r>
                      <a:rPr lang="en-US" altLang="zh-CN" sz="2400" b="1" i="1">
                        <a:latin typeface="Cambria Math" panose="02040503050406030204" pitchFamily="18" charset="0"/>
                        <a:ea typeface="楷体" panose="02010609060101010101" pitchFamily="49" charset="-122"/>
                      </a:rPr>
                      <m:t>=</m:t>
                    </m:r>
                    <m:limLow>
                      <m:limLowPr>
                        <m:ctrlPr>
                          <a:rPr lang="en-US" altLang="zh-CN" sz="2400" b="1" i="1">
                            <a:latin typeface="Cambria Math" panose="02040503050406030204" pitchFamily="18" charset="0"/>
                          </a:rPr>
                        </m:ctrlPr>
                      </m:limLowPr>
                      <m:e>
                        <m:r>
                          <a:rPr lang="en-US" altLang="zh-CN" sz="2400" b="1" i="1" smtClean="0">
                            <a:latin typeface="Cambria Math" panose="02040503050406030204" pitchFamily="18" charset="0"/>
                          </a:rPr>
                          <m:t>𝒂𝒓𝒈</m:t>
                        </m:r>
                      </m:e>
                      <m:lim>
                        <m:r>
                          <a:rPr lang="en-US" altLang="zh-CN" sz="2400" b="1" i="1" smtClean="0">
                            <a:latin typeface="Cambria Math" panose="02040503050406030204" pitchFamily="18" charset="0"/>
                          </a:rPr>
                          <m:t>             </m:t>
                        </m:r>
                      </m:lim>
                    </m:limLow>
                    <m:func>
                      <m:funcPr>
                        <m:ctrlPr>
                          <a:rPr lang="en-US" altLang="zh-CN" sz="2400" b="1" i="1" smtClean="0">
                            <a:latin typeface="Cambria Math" panose="02040503050406030204" pitchFamily="18" charset="0"/>
                          </a:rPr>
                        </m:ctrlPr>
                      </m:funcPr>
                      <m:fName>
                        <m:limLow>
                          <m:limLowPr>
                            <m:ctrlPr>
                              <a:rPr lang="en-US" altLang="zh-CN" sz="2400" b="1" i="1">
                                <a:latin typeface="Cambria Math" panose="02040503050406030204" pitchFamily="18" charset="0"/>
                              </a:rPr>
                            </m:ctrlPr>
                          </m:limLowPr>
                          <m:e>
                            <m:r>
                              <a:rPr lang="en-US" altLang="zh-CN" sz="2400" b="1" i="1">
                                <a:latin typeface="Cambria Math" panose="02040503050406030204" pitchFamily="18" charset="0"/>
                              </a:rPr>
                              <m:t>𝒎</m:t>
                            </m:r>
                            <m:r>
                              <a:rPr lang="en-US" altLang="zh-CN" sz="2400" b="1" i="1" smtClean="0">
                                <a:latin typeface="Cambria Math" panose="02040503050406030204" pitchFamily="18" charset="0"/>
                              </a:rPr>
                              <m:t>𝒂𝒙</m:t>
                            </m:r>
                          </m:e>
                          <m:lim>
                            <m:r>
                              <a:rPr lang="en-US" altLang="zh-CN" sz="2400" b="1" i="1" smtClean="0">
                                <a:latin typeface="Cambria Math" panose="02040503050406030204" pitchFamily="18" charset="0"/>
                              </a:rPr>
                              <m:t>𝒋</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𝑵</m:t>
                            </m:r>
                          </m:lim>
                        </m:limLow>
                      </m:fName>
                      <m:e>
                        <m:d>
                          <m:dPr>
                            <m:begChr m:val="|"/>
                            <m:endChr m:val="|"/>
                            <m:ctrlPr>
                              <a:rPr lang="en-US" altLang="zh-CN" sz="2400" b="1" i="1" smtClean="0">
                                <a:latin typeface="Cambria Math" panose="02040503050406030204" pitchFamily="18" charset="0"/>
                              </a:rPr>
                            </m:ctrlPr>
                          </m:dPr>
                          <m:e>
                            <m:d>
                              <m:dPr>
                                <m:begChr m:val="⟨"/>
                                <m:endChr m:val="⟩"/>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𝒓</m:t>
                                    </m:r>
                                  </m:e>
                                  <m:sub>
                                    <m:r>
                                      <a:rPr lang="en-US" altLang="zh-CN" sz="2400" b="1" i="1" smtClean="0">
                                        <a:latin typeface="Cambria Math" panose="02040503050406030204" pitchFamily="18" charset="0"/>
                                      </a:rPr>
                                      <m:t>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𝒋</m:t>
                                    </m:r>
                                  </m:sub>
                                </m:sSub>
                              </m:e>
                            </m:d>
                          </m:e>
                        </m:d>
                      </m:e>
                    </m:func>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3.</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smtClean="0">
                            <a:latin typeface="Cambria Math" panose="02040503050406030204" pitchFamily="18" charset="0"/>
                          </a:rPr>
                          <m:t>𝒕</m:t>
                        </m:r>
                      </m:sub>
                    </m:sSub>
                    <m:r>
                      <a:rPr lang="en-US" altLang="zh-CN" sz="2400" b="1" i="1" dirty="0">
                        <a:latin typeface="Cambria Math" panose="02040503050406030204" pitchFamily="18" charset="0"/>
                        <a:ea typeface="楷体" panose="02010609060101010101" pitchFamily="49" charset="-122"/>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a:latin typeface="Cambria Math" panose="02040503050406030204" pitchFamily="18" charset="0"/>
                          </a:rPr>
                          <m:t>𝒕</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sub>
                    </m:sSub>
                    <m:r>
                      <a:rPr lang="en-US" altLang="zh-CN" sz="2400" b="1" i="1" dirty="0" smtClean="0">
                        <a:latin typeface="Cambria Math" panose="02040503050406030204" pitchFamily="18" charset="0"/>
                        <a:ea typeface="Cambria Math" panose="02040503050406030204" pitchFamily="18" charset="0"/>
                      </a:rPr>
                      <m:t>∪</m:t>
                    </m:r>
                    <m:d>
                      <m:dPr>
                        <m:begChr m:val="{"/>
                        <m:endChr m:val="}"/>
                        <m:ctrlPr>
                          <a:rPr lang="en-US" altLang="zh-CN" sz="2400" b="1" i="1" dirty="0" smtClean="0">
                            <a:latin typeface="Cambria Math" panose="02040503050406030204" pitchFamily="18" charset="0"/>
                            <a:ea typeface="Cambria Math" panose="02040503050406030204" pitchFamily="18" charset="0"/>
                          </a:rPr>
                        </m:ctrlPr>
                      </m:dPr>
                      <m:e>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rPr>
                              <m:t>𝜆</m:t>
                            </m:r>
                          </m:e>
                          <m:sub>
                            <m:r>
                              <a:rPr lang="en-US" altLang="zh-CN" sz="2400" b="1" i="1">
                                <a:latin typeface="Cambria Math" panose="02040503050406030204" pitchFamily="18" charset="0"/>
                              </a:rPr>
                              <m:t>𝒕</m:t>
                            </m:r>
                          </m:sub>
                        </m:sSub>
                      </m:e>
                    </m:d>
                  </m:oMath>
                </a14:m>
                <a:r>
                  <a:rPr lang="en-US" altLang="zh-CN" sz="2400" b="1" dirty="0" smtClean="0">
                    <a:latin typeface="楷体" panose="02010609060101010101" pitchFamily="49" charset="-122"/>
                    <a:ea typeface="楷体" panose="02010609060101010101" pitchFamily="49" charset="-122"/>
                  </a:rPr>
                  <a:t>,</a:t>
                </a:r>
                <a:r>
                  <a:rPr lang="en-US" altLang="zh-CN" sz="2400" b="1" dirty="0">
                    <a:ea typeface="楷体" panose="02010609060101010101" pitchFamily="49" charset="-122"/>
                  </a:rPr>
                  <a:t> </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smtClean="0">
                            <a:latin typeface="Cambria Math" panose="02040503050406030204" pitchFamily="18" charset="0"/>
                            <a:ea typeface="楷体" panose="02010609060101010101" pitchFamily="49" charset="-122"/>
                          </a:rPr>
                          <m:t>𝒕</m:t>
                        </m:r>
                      </m:sub>
                    </m:sSub>
                    <m:r>
                      <a:rPr lang="en-US" altLang="zh-CN" sz="2400" b="1" i="1" dirty="0">
                        <a:latin typeface="Cambria Math" panose="02040503050406030204" pitchFamily="18" charset="0"/>
                        <a:ea typeface="楷体" panose="02010609060101010101" pitchFamily="49" charset="-122"/>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smtClean="0">
                            <a:latin typeface="Cambria Math" panose="02040503050406030204" pitchFamily="18" charset="0"/>
                            <a:ea typeface="楷体" panose="02010609060101010101" pitchFamily="49" charset="-122"/>
                          </a:rPr>
                          <m:t>𝒕</m:t>
                        </m:r>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𝟏</m:t>
                        </m:r>
                      </m:sub>
                    </m:sSub>
                    <m:r>
                      <a:rPr lang="en-US" altLang="zh-CN" sz="2400" b="1" i="1" dirty="0">
                        <a:latin typeface="Cambria Math" panose="02040503050406030204" pitchFamily="18" charset="0"/>
                        <a:ea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𝒋</m:t>
                        </m:r>
                      </m:sub>
                    </m:sSub>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4.</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𝒕</m:t>
                        </m:r>
                      </m:sub>
                    </m:sSub>
                    <m:r>
                      <a:rPr lang="en-US" altLang="zh-CN" sz="2400" b="1" i="0" dirty="0" smtClean="0">
                        <a:latin typeface="Cambria Math" panose="02040503050406030204" pitchFamily="18" charset="0"/>
                      </a:rPr>
                      <m:t>=</m:t>
                    </m:r>
                    <m:limLow>
                      <m:limLowPr>
                        <m:ctrlPr>
                          <a:rPr lang="en-US" altLang="zh-CN" sz="2400" b="1" i="1">
                            <a:latin typeface="Cambria Math" panose="02040503050406030204" pitchFamily="18" charset="0"/>
                          </a:rPr>
                        </m:ctrlPr>
                      </m:limLowPr>
                      <m:e>
                        <m:r>
                          <a:rPr lang="en-US" altLang="zh-CN" sz="2400" b="1" i="1">
                            <a:latin typeface="Cambria Math" panose="02040503050406030204" pitchFamily="18" charset="0"/>
                          </a:rPr>
                          <m:t>𝒂𝒓𝒈</m:t>
                        </m:r>
                      </m:e>
                      <m:lim>
                        <m:r>
                          <a:rPr lang="en-US" altLang="zh-CN" sz="2400" b="1" i="1">
                            <a:latin typeface="Cambria Math" panose="02040503050406030204" pitchFamily="18" charset="0"/>
                          </a:rPr>
                          <m:t>             </m:t>
                        </m:r>
                      </m:lim>
                    </m:limLow>
                    <m:func>
                      <m:funcPr>
                        <m:ctrlPr>
                          <a:rPr lang="en-US" altLang="zh-CN" sz="2400" b="1" i="1">
                            <a:latin typeface="Cambria Math" panose="02040503050406030204" pitchFamily="18" charset="0"/>
                          </a:rPr>
                        </m:ctrlPr>
                      </m:funcPr>
                      <m:fName>
                        <m:limLow>
                          <m:limLowPr>
                            <m:ctrlPr>
                              <a:rPr lang="en-US" altLang="zh-CN" sz="2400" b="1" i="1" smtClean="0">
                                <a:latin typeface="Cambria Math" panose="02040503050406030204" pitchFamily="18" charset="0"/>
                              </a:rPr>
                            </m:ctrlPr>
                          </m:limLowPr>
                          <m:e>
                            <m:r>
                              <a:rPr lang="en-US" altLang="zh-CN" sz="2400" b="1" i="1">
                                <a:latin typeface="Cambria Math" panose="02040503050406030204" pitchFamily="18" charset="0"/>
                              </a:rPr>
                              <m:t>𝒎</m:t>
                            </m:r>
                            <m:r>
                              <a:rPr lang="en-US" altLang="zh-CN" sz="2400" b="1" i="1" smtClean="0">
                                <a:latin typeface="Cambria Math" panose="02040503050406030204" pitchFamily="18" charset="0"/>
                              </a:rPr>
                              <m:t>𝒊𝒏</m:t>
                            </m:r>
                          </m:e>
                          <m:lim>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𝜃</m:t>
                                </m:r>
                              </m:e>
                              <m:sub>
                                <m:r>
                                  <a:rPr lang="en-US" altLang="zh-CN" sz="2400" b="1" i="1" smtClean="0">
                                    <a:latin typeface="Cambria Math" panose="02040503050406030204" pitchFamily="18" charset="0"/>
                                  </a:rPr>
                                  <m:t>𝒕</m:t>
                                </m:r>
                              </m:sub>
                            </m:sSub>
                          </m:lim>
                        </m:limLow>
                      </m:fName>
                      <m:e>
                        <m:d>
                          <m:dPr>
                            <m:begChr m:val="‖"/>
                            <m:endChr m:val="‖"/>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rPr>
                                  <m:t>𝜃</m:t>
                                </m:r>
                              </m:e>
                              <m:sub>
                                <m:r>
                                  <a:rPr lang="en-US" altLang="zh-CN" sz="2400" b="1" i="1" dirty="0" smtClean="0">
                                    <a:latin typeface="Cambria Math" panose="02040503050406030204" pitchFamily="18" charset="0"/>
                                    <a:ea typeface="楷体" panose="02010609060101010101" pitchFamily="49" charset="-122"/>
                                  </a:rPr>
                                  <m:t>𝒕</m:t>
                                </m:r>
                              </m:sub>
                            </m:sSub>
                          </m:e>
                        </m:d>
                      </m:e>
                    </m:func>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sup>
                                <m:r>
                                  <a:rPr lang="en-US" altLang="zh-CN" sz="2400" b="1" i="1" smtClean="0">
                                    <a:latin typeface="Cambria Math" panose="02040503050406030204" pitchFamily="18" charset="0"/>
                                  </a:rPr>
                                  <m:t>𝑻</m:t>
                                </m:r>
                              </m:sup>
                            </m:sSup>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d>
                      </m:e>
                      <m: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sSup>
                      <m:sSupPr>
                        <m:ctrlPr>
                          <a:rPr lang="en-US" altLang="zh-CN" sz="2400" b="1" i="1">
                            <a:latin typeface="Cambria Math" panose="02040503050406030204" pitchFamily="18" charset="0"/>
                          </a:rPr>
                        </m:ctrlPr>
                      </m:sSupPr>
                      <m:e>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sup>
                        <m:r>
                          <a:rPr lang="en-US" altLang="zh-CN" sz="2400" b="1" i="1">
                            <a:latin typeface="Cambria Math" panose="02040503050406030204" pitchFamily="18" charset="0"/>
                          </a:rPr>
                          <m:t>𝑻</m:t>
                        </m:r>
                      </m:sup>
                    </m:sSup>
                    <m:r>
                      <a:rPr lang="en-US" altLang="zh-CN" sz="2400" b="1" i="0" smtClean="0">
                        <a:latin typeface="Cambria Math" panose="02040503050406030204" pitchFamily="18" charset="0"/>
                      </a:rPr>
                      <m:t>𝐲</m:t>
                    </m:r>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5.</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𝒓</m:t>
                        </m:r>
                      </m:e>
                      <m:sub>
                        <m:r>
                          <a:rPr lang="en-US" altLang="zh-CN" sz="2400" b="1" i="1" dirty="0" smtClean="0">
                            <a:latin typeface="Cambria Math" panose="02040503050406030204" pitchFamily="18" charset="0"/>
                            <a:ea typeface="楷体" panose="02010609060101010101" pitchFamily="49" charset="-122"/>
                          </a:rPr>
                          <m:t>𝒕</m:t>
                        </m:r>
                      </m:sub>
                    </m:sSub>
                    <m:r>
                      <a:rPr lang="en-US" altLang="zh-CN" sz="2400" b="1" i="0" dirty="0" smtClean="0">
                        <a:latin typeface="Cambria Math" panose="02040503050406030204" pitchFamily="18" charset="0"/>
                        <a:ea typeface="楷体" panose="02010609060101010101" pitchFamily="49" charset="-122"/>
                      </a:rPr>
                      <m:t>=</m:t>
                    </m:r>
                    <m:r>
                      <a:rPr lang="en-US" altLang="zh-CN" sz="2400" b="1" i="1">
                        <a:latin typeface="Cambria Math" panose="02040503050406030204" pitchFamily="18" charset="0"/>
                      </a:rPr>
                      <m:t>𝒚</m:t>
                    </m:r>
                    <m:r>
                      <a:rPr lang="en-US" altLang="zh-CN" sz="2400" b="1" i="1">
                        <a:latin typeface="Cambria Math" panose="02040503050406030204" pitchFamily="18" charset="0"/>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a:latin typeface="Cambria Math" panose="02040503050406030204" pitchFamily="18" charset="0"/>
                          </a:rPr>
                          <m:t>𝒕</m:t>
                        </m:r>
                      </m:sub>
                    </m:sSub>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6.</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𝟏</m:t>
                    </m:r>
                  </m:oMath>
                </a14:m>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若</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𝒕</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𝑲</m:t>
                    </m:r>
                  </m:oMath>
                </a14:m>
                <a:r>
                  <a:rPr lang="zh-CN" altLang="en-US" sz="2400" b="1" dirty="0" smtClean="0">
                    <a:latin typeface="楷体" panose="02010609060101010101" pitchFamily="49" charset="-122"/>
                    <a:ea typeface="楷体" panose="02010609060101010101" pitchFamily="49" charset="-122"/>
                  </a:rPr>
                  <a:t>则返回第</a:t>
                </a:r>
                <a:r>
                  <a:rPr lang="en-US" altLang="zh-CN" sz="2400" b="1" dirty="0" smtClean="0">
                    <a:latin typeface="楷体" panose="02010609060101010101" pitchFamily="49" charset="-122"/>
                    <a:ea typeface="楷体" panose="02010609060101010101" pitchFamily="49" charset="-122"/>
                  </a:rPr>
                  <a:t>2</a:t>
                </a:r>
                <a:r>
                  <a:rPr lang="zh-CN" altLang="en-US" sz="2400" b="1" dirty="0" smtClean="0">
                    <a:latin typeface="楷体" panose="02010609060101010101" pitchFamily="49" charset="-122"/>
                    <a:ea typeface="楷体" panose="02010609060101010101" pitchFamily="49" charset="-122"/>
                  </a:rPr>
                  <a:t>步，否则进入第</a:t>
                </a:r>
                <a:r>
                  <a:rPr lang="en-US" altLang="zh-CN" sz="2400" b="1" dirty="0" smtClean="0">
                    <a:latin typeface="楷体" panose="02010609060101010101" pitchFamily="49" charset="-122"/>
                    <a:ea typeface="楷体" panose="02010609060101010101" pitchFamily="49" charset="-122"/>
                  </a:rPr>
                  <a:t>7</a:t>
                </a:r>
                <a:r>
                  <a:rPr lang="zh-CN" altLang="en-US" sz="2400" b="1" dirty="0" smtClean="0">
                    <a:latin typeface="楷体" panose="02010609060101010101" pitchFamily="49" charset="-122"/>
                    <a:ea typeface="楷体" panose="02010609060101010101" pitchFamily="49" charset="-122"/>
                  </a:rPr>
                  <a:t>步；</a:t>
                </a:r>
                <a:endParaRPr lang="en-US" altLang="zh-CN" sz="2400" b="1" dirty="0">
                  <a:latin typeface="楷体" panose="02010609060101010101" pitchFamily="49" charset="-122"/>
                  <a:ea typeface="楷体" panose="02010609060101010101" pitchFamily="49" charset="-122"/>
                </a:endParaRPr>
              </a:p>
              <a:p>
                <a:pPr>
                  <a:lnSpc>
                    <a:spcPct val="150000"/>
                  </a:lnSpc>
                </a:pPr>
                <a:r>
                  <a:rPr lang="en-US" altLang="zh-CN" sz="2400" b="1" dirty="0" smtClean="0">
                    <a:latin typeface="楷体" panose="02010609060101010101" pitchFamily="49" charset="-122"/>
                    <a:ea typeface="楷体" panose="02010609060101010101" pitchFamily="49" charset="-122"/>
                  </a:rPr>
                  <a:t>7.</a:t>
                </a:r>
                <a:r>
                  <a:rPr lang="zh-CN" altLang="en-US" sz="2400" b="1" dirty="0">
                    <a:latin typeface="楷体" panose="02010609060101010101" pitchFamily="49" charset="-122"/>
                    <a:ea typeface="楷体" panose="02010609060101010101" pitchFamily="49" charset="-122"/>
                  </a:rPr>
                  <a:t>得到</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 </m:t>
                        </m:r>
                      </m:sub>
                    </m:sSub>
                  </m:oMath>
                </a14:m>
                <a:r>
                  <a:rPr lang="zh-CN" altLang="en-US" sz="2400" b="1" dirty="0" smtClean="0">
                    <a:latin typeface="楷体" panose="02010609060101010101" pitchFamily="49" charset="-122"/>
                    <a:ea typeface="楷体" panose="02010609060101010101" pitchFamily="49" charset="-122"/>
                  </a:rPr>
                  <a:t>在</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a:latin typeface="Cambria Math" panose="02040503050406030204" pitchFamily="18" charset="0"/>
                          </a:rPr>
                          <m:t>𝒕</m:t>
                        </m:r>
                      </m:sub>
                    </m:sSub>
                  </m:oMath>
                </a14:m>
                <a:r>
                  <a:rPr lang="zh-CN" altLang="en-US" sz="2400" b="1" dirty="0" smtClean="0">
                    <a:latin typeface="楷体" panose="02010609060101010101" pitchFamily="49" charset="-122"/>
                    <a:ea typeface="楷体" panose="02010609060101010101" pitchFamily="49" charset="-122"/>
                  </a:rPr>
                  <a:t>处有非零项，其值为</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a:latin typeface="Cambria Math" panose="02040503050406030204" pitchFamily="18" charset="0"/>
                          </a:rPr>
                          <m:t>𝒕</m:t>
                        </m:r>
                      </m:sub>
                    </m:sSub>
                  </m:oMath>
                </a14:m>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b="1" dirty="0" smtClean="0">
                    <a:latin typeface="楷体" panose="02010609060101010101" pitchFamily="49" charset="-122"/>
                    <a:ea typeface="楷体" panose="02010609060101010101" pitchFamily="49" charset="-122"/>
                  </a:rPr>
                  <a:t>输出：信号稀疏表稀疏估计</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 </m:t>
                        </m:r>
                      </m:sub>
                    </m:sSub>
                  </m:oMath>
                </a14:m>
                <a:endParaRPr lang="en-US" altLang="zh-CN" sz="2400" b="1" dirty="0" smtClean="0">
                  <a:latin typeface="楷体" panose="02010609060101010101" pitchFamily="49" charset="-122"/>
                  <a:ea typeface="楷体" panose="02010609060101010101" pitchFamily="49"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64679" y="690122"/>
                <a:ext cx="11089232" cy="6539995"/>
              </a:xfrm>
              <a:prstGeom prst="rect">
                <a:avLst/>
              </a:prstGeom>
              <a:blipFill>
                <a:blip r:embed="rId4"/>
                <a:stretch>
                  <a:fillRect l="-825"/>
                </a:stretch>
              </a:blipFill>
            </p:spPr>
            <p:txBody>
              <a:bodyPr/>
              <a:lstStyle/>
              <a:p>
                <a:r>
                  <a:rPr lang="zh-CN" altLang="en-US">
                    <a:noFill/>
                  </a:rPr>
                  <a:t> </a:t>
                </a:r>
              </a:p>
            </p:txBody>
          </p:sp>
        </mc:Fallback>
      </mc:AlternateContent>
      <p:sp>
        <p:nvSpPr>
          <p:cNvPr id="2" name="矩形 1"/>
          <p:cNvSpPr/>
          <p:nvPr/>
        </p:nvSpPr>
        <p:spPr>
          <a:xfrm>
            <a:off x="6789415" y="1292662"/>
            <a:ext cx="1224136" cy="5954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p:cNvSpPr txBox="1"/>
              <p:nvPr/>
            </p:nvSpPr>
            <p:spPr>
              <a:xfrm>
                <a:off x="8949655" y="1358605"/>
                <a:ext cx="3384376" cy="461665"/>
              </a:xfrm>
              <a:prstGeom prst="rect">
                <a:avLst/>
              </a:prstGeom>
              <a:noFill/>
            </p:spPr>
            <p:txBody>
              <a:bodyPr wrap="square" rtlCol="0">
                <a:spAutoFit/>
              </a:bodyPr>
              <a:lstStyle/>
              <a:p>
                <a:r>
                  <a:rPr lang="zh-CN" altLang="en-US" sz="2400" b="1" dirty="0" smtClean="0"/>
                  <a:t>迭代次数</a:t>
                </a:r>
                <a14:m>
                  <m:oMath xmlns:m="http://schemas.openxmlformats.org/officeDocument/2006/math">
                    <m:r>
                      <a:rPr lang="en-US" altLang="zh-CN" sz="2400" b="1" i="1" smtClean="0">
                        <a:latin typeface="Cambria Math" panose="02040503050406030204" pitchFamily="18" charset="0"/>
                      </a:rPr>
                      <m:t>𝑺</m:t>
                    </m:r>
                  </m:oMath>
                </a14:m>
                <a:r>
                  <a:rPr lang="zh-CN" altLang="en-US" sz="2400" b="1" dirty="0" smtClean="0"/>
                  <a:t>，阈值</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𝒕</m:t>
                        </m:r>
                      </m:e>
                      <m:sub>
                        <m:r>
                          <a:rPr lang="en-US" altLang="zh-CN" sz="2400" b="1" i="1" smtClean="0">
                            <a:latin typeface="Cambria Math" panose="02040503050406030204" pitchFamily="18" charset="0"/>
                          </a:rPr>
                          <m:t>𝒔</m:t>
                        </m:r>
                      </m:sub>
                    </m:sSub>
                  </m:oMath>
                </a14:m>
                <a:endParaRPr lang="zh-CN" altLang="en-US" sz="2400" b="1" dirty="0"/>
              </a:p>
            </p:txBody>
          </p:sp>
        </mc:Choice>
        <mc:Fallback xmlns="">
          <p:sp>
            <p:nvSpPr>
              <p:cNvPr id="3" name="文本框 2"/>
              <p:cNvSpPr txBox="1">
                <a:spLocks noRot="1" noChangeAspect="1" noMove="1" noResize="1" noEditPoints="1" noAdjustHandles="1" noChangeArrowheads="1" noChangeShapeType="1" noTextEdit="1"/>
              </p:cNvSpPr>
              <p:nvPr/>
            </p:nvSpPr>
            <p:spPr>
              <a:xfrm>
                <a:off x="8949655" y="1358605"/>
                <a:ext cx="3384376" cy="461665"/>
              </a:xfrm>
              <a:prstGeom prst="rect">
                <a:avLst/>
              </a:prstGeom>
              <a:blipFill>
                <a:blip r:embed="rId5"/>
                <a:stretch>
                  <a:fillRect l="-2703" t="-15789" b="-23684"/>
                </a:stretch>
              </a:blipFill>
            </p:spPr>
            <p:txBody>
              <a:bodyPr/>
              <a:lstStyle/>
              <a:p>
                <a:r>
                  <a:rPr lang="zh-CN" altLang="en-US">
                    <a:noFill/>
                  </a:rPr>
                  <a:t> </a:t>
                </a:r>
              </a:p>
            </p:txBody>
          </p:sp>
        </mc:Fallback>
      </mc:AlternateContent>
      <p:sp>
        <p:nvSpPr>
          <p:cNvPr id="4" name="矩形 3"/>
          <p:cNvSpPr/>
          <p:nvPr/>
        </p:nvSpPr>
        <p:spPr>
          <a:xfrm>
            <a:off x="8949655" y="1281746"/>
            <a:ext cx="2952328" cy="6153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endCxn id="2" idx="3"/>
          </p:cNvCxnSpPr>
          <p:nvPr/>
        </p:nvCxnSpPr>
        <p:spPr>
          <a:xfrm flipH="1">
            <a:off x="8013551" y="1589437"/>
            <a:ext cx="936104" cy="9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59683" y="2608213"/>
            <a:ext cx="5005595"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12"/>
              <p:cNvSpPr txBox="1"/>
              <p:nvPr/>
            </p:nvSpPr>
            <p:spPr>
              <a:xfrm>
                <a:off x="6636068" y="2393109"/>
                <a:ext cx="5580620" cy="9529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楷体" panose="02010609060101010101" pitchFamily="49" charset="-122"/>
                        </a:rPr>
                        <m:t>𝒖</m:t>
                      </m:r>
                      <m:r>
                        <a:rPr lang="en-US" altLang="zh-CN" sz="2400" b="1" i="1" smtClean="0">
                          <a:latin typeface="Cambria Math" panose="02040503050406030204" pitchFamily="18" charset="0"/>
                          <a:ea typeface="楷体" panose="02010609060101010101" pitchFamily="49" charset="-122"/>
                        </a:rPr>
                        <m:t>=</m:t>
                      </m:r>
                      <m:d>
                        <m:dPr>
                          <m:begChr m:val="{"/>
                          <m:endChr m:val="}"/>
                          <m:ctrlPr>
                            <a:rPr lang="en-US" altLang="zh-CN" sz="2400" b="1" i="1">
                              <a:latin typeface="Cambria Math" panose="02040503050406030204" pitchFamily="18" charset="0"/>
                              <a:ea typeface="楷体" panose="02010609060101010101" pitchFamily="49" charset="-122"/>
                            </a:rPr>
                          </m:ctrlPr>
                        </m:dPr>
                        <m:e>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ea typeface="楷体" panose="02010609060101010101" pitchFamily="49" charset="-122"/>
                                </a:rPr>
                                <m:t>𝒖</m:t>
                              </m:r>
                            </m:e>
                            <m:sub>
                              <m:r>
                                <a:rPr lang="en-US" altLang="zh-CN" sz="2400" b="1" i="1">
                                  <a:latin typeface="Cambria Math" panose="02040503050406030204" pitchFamily="18" charset="0"/>
                                  <a:ea typeface="楷体" panose="02010609060101010101" pitchFamily="49" charset="-122"/>
                                </a:rPr>
                                <m:t>𝒋</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ea typeface="楷体" panose="02010609060101010101" pitchFamily="49" charset="-122"/>
                                </a:rPr>
                                <m:t>𝒖</m:t>
                              </m:r>
                            </m:e>
                            <m:sub>
                              <m:r>
                                <a:rPr lang="en-US" altLang="zh-CN" sz="2400" b="1" i="1">
                                  <a:latin typeface="Cambria Math" panose="02040503050406030204" pitchFamily="18" charset="0"/>
                                  <a:ea typeface="楷体" panose="02010609060101010101" pitchFamily="49" charset="-122"/>
                                </a:rPr>
                                <m:t>𝒋</m:t>
                              </m:r>
                            </m:sub>
                          </m:sSub>
                          <m:r>
                            <a:rPr lang="en-US" altLang="zh-CN" sz="2400" b="1" i="1">
                              <a:latin typeface="Cambria Math" panose="02040503050406030204" pitchFamily="18" charset="0"/>
                              <a:ea typeface="楷体" panose="02010609060101010101" pitchFamily="49" charset="-122"/>
                            </a:rPr>
                            <m:t>=</m:t>
                          </m:r>
                          <m:d>
                            <m:dPr>
                              <m:begChr m:val="|"/>
                              <m:endChr m:val="|"/>
                              <m:ctrlPr>
                                <a:rPr lang="en-US" altLang="zh-CN" sz="2400" b="1" i="1">
                                  <a:latin typeface="Cambria Math" panose="02040503050406030204" pitchFamily="18" charset="0"/>
                                  <a:ea typeface="楷体" panose="02010609060101010101" pitchFamily="49" charset="-122"/>
                                </a:rPr>
                              </m:ctrlPr>
                            </m:dPr>
                            <m:e>
                              <m:d>
                                <m:dPr>
                                  <m:begChr m:val="⟨"/>
                                  <m:endChr m:val="⟩"/>
                                  <m:ctrlPr>
                                    <a:rPr lang="en-US" altLang="zh-CN" sz="2400" b="1" i="1">
                                      <a:latin typeface="Cambria Math" panose="02040503050406030204" pitchFamily="18" charset="0"/>
                                      <a:ea typeface="楷体" panose="02010609060101010101" pitchFamily="49" charset="-122"/>
                                    </a:rPr>
                                  </m:ctrlPr>
                                </m:dPr>
                                <m:e>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ea typeface="楷体" panose="02010609060101010101" pitchFamily="49" charset="-122"/>
                                        </a:rPr>
                                        <m:t>𝒓</m:t>
                                      </m:r>
                                    </m:e>
                                    <m:sub>
                                      <m:r>
                                        <a:rPr lang="en-US" altLang="zh-CN" sz="2400" b="1" i="1">
                                          <a:latin typeface="Cambria Math" panose="02040503050406030204" pitchFamily="18" charset="0"/>
                                          <a:ea typeface="楷体" panose="02010609060101010101" pitchFamily="49" charset="-122"/>
                                        </a:rPr>
                                        <m:t>𝒕</m:t>
                                      </m:r>
                                      <m:r>
                                        <a:rPr lang="en-US" altLang="zh-CN" sz="2400" b="1" i="1">
                                          <a:latin typeface="Cambria Math" panose="02040503050406030204" pitchFamily="18" charset="0"/>
                                          <a:ea typeface="楷体" panose="02010609060101010101" pitchFamily="49" charset="-122"/>
                                        </a:rPr>
                                        <m:t>−</m:t>
                                      </m:r>
                                      <m:r>
                                        <a:rPr lang="en-US" altLang="zh-CN" sz="2400" b="1" i="1">
                                          <a:latin typeface="Cambria Math" panose="02040503050406030204" pitchFamily="18" charset="0"/>
                                          <a:ea typeface="楷体" panose="02010609060101010101" pitchFamily="49" charset="-122"/>
                                        </a:rPr>
                                        <m:t>𝟏</m:t>
                                      </m:r>
                                    </m:sub>
                                  </m:sSub>
                                  <m:r>
                                    <a:rPr lang="en-US" altLang="zh-CN" sz="2400" b="1" i="1">
                                      <a:latin typeface="Cambria Math" panose="02040503050406030204" pitchFamily="18" charset="0"/>
                                      <a:ea typeface="楷体" panose="02010609060101010101" pitchFamily="49" charset="-122"/>
                                    </a:rPr>
                                    <m:t>,</m:t>
                                  </m:r>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ea typeface="楷体" panose="02010609060101010101" pitchFamily="49" charset="-122"/>
                                        </a:rPr>
                                        <m:t>𝒂</m:t>
                                      </m:r>
                                    </m:e>
                                    <m:sub>
                                      <m:r>
                                        <a:rPr lang="en-US" altLang="zh-CN" sz="2400" b="1" i="1">
                                          <a:latin typeface="Cambria Math" panose="02040503050406030204" pitchFamily="18" charset="0"/>
                                          <a:ea typeface="楷体" panose="02010609060101010101" pitchFamily="49" charset="-122"/>
                                        </a:rPr>
                                        <m:t>𝒋</m:t>
                                      </m:r>
                                    </m:sub>
                                  </m:sSub>
                                </m:e>
                              </m:d>
                            </m:e>
                          </m:d>
                          <m:r>
                            <a:rPr lang="en-US" altLang="zh-CN" sz="2400" b="1" i="1">
                              <a:latin typeface="Cambria Math" panose="02040503050406030204" pitchFamily="18" charset="0"/>
                              <a:ea typeface="楷体" panose="02010609060101010101" pitchFamily="49" charset="-122"/>
                            </a:rPr>
                            <m:t>,</m:t>
                          </m:r>
                          <m:r>
                            <a:rPr lang="en-US" altLang="zh-CN" sz="2400" b="1" i="1">
                              <a:latin typeface="Cambria Math" panose="02040503050406030204" pitchFamily="18" charset="0"/>
                              <a:ea typeface="楷体" panose="02010609060101010101" pitchFamily="49" charset="-122"/>
                            </a:rPr>
                            <m:t>𝟏</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𝒋</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𝑵</m:t>
                          </m:r>
                        </m:e>
                      </m:d>
                      <m:r>
                        <a:rPr lang="en-US" altLang="zh-CN" sz="2400" b="1" i="1">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  </m:t>
                      </m:r>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ea typeface="楷体" panose="02010609060101010101" pitchFamily="49" charset="-122"/>
                            </a:rPr>
                            <m:t>𝑱</m:t>
                          </m:r>
                        </m:e>
                        <m:sub>
                          <m:r>
                            <a:rPr lang="en-US" altLang="zh-CN" sz="2400" b="1" i="1">
                              <a:latin typeface="Cambria Math" panose="02040503050406030204" pitchFamily="18" charset="0"/>
                              <a:ea typeface="楷体" panose="02010609060101010101" pitchFamily="49" charset="-122"/>
                            </a:rPr>
                            <m:t>𝟎</m:t>
                          </m:r>
                        </m:sub>
                      </m:sSub>
                      <m:r>
                        <a:rPr lang="en-US" altLang="zh-CN" sz="2400" b="1" i="1">
                          <a:latin typeface="Cambria Math" panose="02040503050406030204" pitchFamily="18" charset="0"/>
                          <a:ea typeface="楷体" panose="02010609060101010101" pitchFamily="49" charset="-122"/>
                        </a:rPr>
                        <m:t>=</m:t>
                      </m:r>
                      <m:d>
                        <m:dPr>
                          <m:begChr m:val="{"/>
                          <m:endChr m:val="}"/>
                          <m:ctrlPr>
                            <a:rPr lang="en-US" altLang="zh-CN" sz="2400" b="1" i="1">
                              <a:latin typeface="Cambria Math" panose="02040503050406030204" pitchFamily="18" charset="0"/>
                              <a:ea typeface="楷体" panose="02010609060101010101" pitchFamily="49" charset="-122"/>
                            </a:rPr>
                          </m:ctrlPr>
                        </m:dPr>
                        <m:e>
                          <m:r>
                            <a:rPr lang="en-US" altLang="zh-CN" sz="2400" b="1" i="1">
                              <a:latin typeface="Cambria Math" panose="02040503050406030204" pitchFamily="18" charset="0"/>
                              <a:ea typeface="楷体" panose="02010609060101010101" pitchFamily="49" charset="-122"/>
                            </a:rPr>
                            <m:t>𝒋</m:t>
                          </m:r>
                          <m:r>
                            <a:rPr lang="en-US" altLang="zh-CN" sz="2400" b="1" i="1">
                              <a:latin typeface="Cambria Math" panose="02040503050406030204" pitchFamily="18" charset="0"/>
                            </a:rPr>
                            <m:t>|</m:t>
                          </m:r>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ea typeface="楷体" panose="02010609060101010101" pitchFamily="49" charset="-122"/>
                                </a:rPr>
                                <m:t>𝒖</m:t>
                              </m:r>
                            </m:e>
                            <m:sub>
                              <m:r>
                                <a:rPr lang="en-US" altLang="zh-CN" sz="2400" b="1" i="1">
                                  <a:latin typeface="Cambria Math" panose="02040503050406030204" pitchFamily="18" charset="0"/>
                                  <a:ea typeface="楷体" panose="02010609060101010101" pitchFamily="49" charset="-122"/>
                                </a:rPr>
                                <m:t>𝒋</m:t>
                              </m:r>
                            </m:sub>
                          </m:sSub>
                          <m:r>
                            <a:rPr lang="en-US" altLang="zh-CN" sz="2400" b="1" i="1">
                              <a:latin typeface="Cambria Math" panose="02040503050406030204" pitchFamily="18" charset="0"/>
                              <a:ea typeface="Cambria Math" panose="02040503050406030204" pitchFamily="18" charset="0"/>
                            </a:rPr>
                            <m:t>&gt;</m:t>
                          </m:r>
                          <m:r>
                            <a:rPr lang="en-US" altLang="zh-CN" sz="2400" b="1" i="1">
                              <a:latin typeface="Cambria Math" panose="02040503050406030204" pitchFamily="18" charset="0"/>
                              <a:ea typeface="Cambria Math" panose="02040503050406030204" pitchFamily="18" charset="0"/>
                            </a:rPr>
                            <m:t>𝑻𝒉</m:t>
                          </m:r>
                        </m:e>
                      </m:d>
                    </m:oMath>
                  </m:oMathPara>
                </a14:m>
                <a:endParaRPr lang="zh-CN" altLang="en-US" sz="24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636068" y="2393109"/>
                <a:ext cx="5580620" cy="952953"/>
              </a:xfrm>
              <a:prstGeom prst="rect">
                <a:avLst/>
              </a:prstGeom>
              <a:blipFill>
                <a:blip r:embed="rId6"/>
                <a:stretch>
                  <a:fillRect/>
                </a:stretch>
              </a:blipFill>
            </p:spPr>
            <p:txBody>
              <a:bodyPr/>
              <a:lstStyle/>
              <a:p>
                <a:r>
                  <a:rPr lang="zh-CN" altLang="en-US">
                    <a:noFill/>
                  </a:rPr>
                  <a:t> </a:t>
                </a:r>
              </a:p>
            </p:txBody>
          </p:sp>
        </mc:Fallback>
      </mc:AlternateContent>
      <p:sp>
        <p:nvSpPr>
          <p:cNvPr id="14" name="矩形 13"/>
          <p:cNvSpPr/>
          <p:nvPr/>
        </p:nvSpPr>
        <p:spPr>
          <a:xfrm>
            <a:off x="6826965" y="2428521"/>
            <a:ext cx="5148572" cy="8835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flipH="1">
            <a:off x="5565278" y="2869585"/>
            <a:ext cx="126168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540943" y="3426426"/>
            <a:ext cx="504056" cy="4059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p:cNvSpPr txBox="1"/>
              <p:nvPr/>
            </p:nvSpPr>
            <p:spPr>
              <a:xfrm>
                <a:off x="3351033" y="3832350"/>
                <a:ext cx="7200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𝐽</m:t>
                          </m:r>
                        </m:e>
                        <m:sub>
                          <m:r>
                            <a:rPr lang="en-US" altLang="zh-CN" i="1">
                              <a:latin typeface="Cambria Math" panose="02040503050406030204" pitchFamily="18" charset="0"/>
                            </a:rPr>
                            <m:t>0</m:t>
                          </m:r>
                        </m:sub>
                      </m:sSub>
                    </m:oMath>
                  </m:oMathPara>
                </a14:m>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3351033" y="3832350"/>
                <a:ext cx="720080" cy="369332"/>
              </a:xfrm>
              <a:prstGeom prst="rect">
                <a:avLst/>
              </a:prstGeom>
              <a:blipFill>
                <a:blip r:embed="rId7"/>
                <a:stretch>
                  <a:fillRect b="-10000"/>
                </a:stretch>
              </a:blipFill>
            </p:spPr>
            <p:txBody>
              <a:bodyPr/>
              <a:lstStyle/>
              <a:p>
                <a:r>
                  <a:rPr lang="zh-CN" altLang="en-US">
                    <a:noFill/>
                  </a:rPr>
                  <a:t> </a:t>
                </a:r>
              </a:p>
            </p:txBody>
          </p:sp>
        </mc:Fallback>
      </mc:AlternateContent>
      <p:sp>
        <p:nvSpPr>
          <p:cNvPr id="20" name="矩形 19"/>
          <p:cNvSpPr/>
          <p:nvPr/>
        </p:nvSpPr>
        <p:spPr>
          <a:xfrm>
            <a:off x="3459045" y="3839548"/>
            <a:ext cx="504056" cy="4059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p:cNvCxnSpPr>
            <a:stCxn id="20" idx="1"/>
          </p:cNvCxnSpPr>
          <p:nvPr/>
        </p:nvCxnSpPr>
        <p:spPr>
          <a:xfrm flipH="1" flipV="1">
            <a:off x="3026997" y="3657309"/>
            <a:ext cx="432048" cy="385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845199" y="3426427"/>
            <a:ext cx="432048" cy="4059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p:cNvSpPr txBox="1"/>
              <p:nvPr/>
            </p:nvSpPr>
            <p:spPr>
              <a:xfrm>
                <a:off x="5702881" y="3572405"/>
                <a:ext cx="33843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𝒇𝒐𝒓</m:t>
                          </m:r>
                          <m:r>
                            <a:rPr lang="en-US" altLang="zh-CN" b="1" i="1" smtClean="0">
                              <a:latin typeface="Cambria Math" panose="02040503050406030204" pitchFamily="18" charset="0"/>
                            </a:rPr>
                            <m:t> </m:t>
                          </m:r>
                          <m:r>
                            <a:rPr lang="en-US" altLang="zh-CN" b="1" i="1" smtClean="0">
                              <a:latin typeface="Cambria Math" panose="02040503050406030204" pitchFamily="18" charset="0"/>
                            </a:rPr>
                            <m:t>𝒂𝒍𝒍</m:t>
                          </m:r>
                          <m:r>
                            <a:rPr lang="en-US" altLang="zh-CN" b="1" i="1" smtClean="0">
                              <a:latin typeface="Cambria Math" panose="02040503050406030204" pitchFamily="18" charset="0"/>
                            </a:rPr>
                            <m:t> </m:t>
                          </m:r>
                          <m:r>
                            <a:rPr lang="en-US" altLang="zh-CN" b="1" i="1" smtClean="0">
                              <a:latin typeface="Cambria Math" panose="02040503050406030204" pitchFamily="18" charset="0"/>
                            </a:rPr>
                            <m:t>𝒋</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𝑱</m:t>
                              </m:r>
                            </m:e>
                            <m:sub>
                              <m:r>
                                <a:rPr lang="en-US" altLang="zh-CN" b="1" i="1" smtClean="0">
                                  <a:latin typeface="Cambria Math" panose="02040503050406030204" pitchFamily="18" charset="0"/>
                                  <a:ea typeface="Cambria Math" panose="02040503050406030204" pitchFamily="18" charset="0"/>
                                </a:rPr>
                                <m:t>𝟎</m:t>
                              </m:r>
                            </m:sub>
                          </m:sSub>
                        </m:e>
                      </m:d>
                    </m:oMath>
                  </m:oMathPara>
                </a14:m>
                <a:endParaRPr lang="zh-CN" altLang="en-US" b="1" dirty="0"/>
              </a:p>
            </p:txBody>
          </p:sp>
        </mc:Choice>
        <mc:Fallback xmlns="">
          <p:sp>
            <p:nvSpPr>
              <p:cNvPr id="25" name="文本框 24"/>
              <p:cNvSpPr txBox="1">
                <a:spLocks noRot="1" noChangeAspect="1" noMove="1" noResize="1" noEditPoints="1" noAdjustHandles="1" noChangeArrowheads="1" noChangeShapeType="1" noTextEdit="1"/>
              </p:cNvSpPr>
              <p:nvPr/>
            </p:nvSpPr>
            <p:spPr>
              <a:xfrm>
                <a:off x="5702881" y="3572405"/>
                <a:ext cx="3384376" cy="369332"/>
              </a:xfrm>
              <a:prstGeom prst="rect">
                <a:avLst/>
              </a:prstGeom>
              <a:blipFill>
                <a:blip r:embed="rId8"/>
                <a:stretch>
                  <a:fillRect b="-13115"/>
                </a:stretch>
              </a:blipFill>
            </p:spPr>
            <p:txBody>
              <a:bodyPr/>
              <a:lstStyle/>
              <a:p>
                <a:r>
                  <a:rPr lang="zh-CN" altLang="en-US">
                    <a:noFill/>
                  </a:rPr>
                  <a:t> </a:t>
                </a:r>
              </a:p>
            </p:txBody>
          </p:sp>
        </mc:Fallback>
      </mc:AlternateContent>
      <p:sp>
        <p:nvSpPr>
          <p:cNvPr id="26" name="矩形 25"/>
          <p:cNvSpPr/>
          <p:nvPr/>
        </p:nvSpPr>
        <p:spPr>
          <a:xfrm>
            <a:off x="6615200" y="3486807"/>
            <a:ext cx="1674185" cy="4250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p:nvPr/>
        </p:nvCxnSpPr>
        <p:spPr>
          <a:xfrm flipH="1" flipV="1">
            <a:off x="5270835" y="3652659"/>
            <a:ext cx="1365233" cy="46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821370" y="5525525"/>
            <a:ext cx="5357571" cy="449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9" name="文本框 38"/>
              <p:cNvSpPr txBox="1"/>
              <p:nvPr/>
            </p:nvSpPr>
            <p:spPr>
              <a:xfrm>
                <a:off x="7637820" y="5431094"/>
                <a:ext cx="5112568" cy="830997"/>
              </a:xfrm>
              <a:prstGeom prst="rect">
                <a:avLst/>
              </a:prstGeom>
              <a:noFill/>
            </p:spPr>
            <p:txBody>
              <a:bodyPr wrap="square" rtlCol="0">
                <a:spAutoFit/>
              </a:bodyPr>
              <a:lstStyle/>
              <a:p>
                <a:r>
                  <a:rPr lang="zh-CN" altLang="en-US" sz="2400" b="1" dirty="0" smtClean="0">
                    <a:latin typeface="楷体" panose="02010609060101010101" pitchFamily="49" charset="-122"/>
                    <a:ea typeface="楷体" panose="02010609060101010101" pitchFamily="49" charset="-122"/>
                  </a:rPr>
                  <a:t>若</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𝑺</m:t>
                    </m:r>
                  </m:oMath>
                </a14:m>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返回第</a:t>
                </a:r>
                <a:r>
                  <a:rPr lang="en-US" altLang="zh-CN" sz="2400" b="1" dirty="0" smtClean="0">
                    <a:latin typeface="楷体" panose="02010609060101010101" pitchFamily="49" charset="-122"/>
                    <a:ea typeface="楷体" panose="02010609060101010101" pitchFamily="49" charset="-122"/>
                  </a:rPr>
                  <a:t>2</a:t>
                </a:r>
                <a:r>
                  <a:rPr lang="zh-CN" altLang="en-US" sz="2400" b="1" dirty="0" smtClean="0">
                    <a:latin typeface="楷体" panose="02010609060101010101" pitchFamily="49" charset="-122"/>
                    <a:ea typeface="楷体" panose="02010609060101010101" pitchFamily="49" charset="-122"/>
                  </a:rPr>
                  <a:t>步，</a:t>
                </a:r>
                <a:r>
                  <a:rPr lang="en-US" altLang="zh-CN" sz="2400" b="1" dirty="0">
                    <a:ea typeface="楷体" panose="02010609060101010101" pitchFamily="49" charset="-122"/>
                  </a:rPr>
                  <a:t> </a:t>
                </a:r>
                <a14:m>
                  <m:oMath xmlns:m="http://schemas.openxmlformats.org/officeDocument/2006/math">
                    <m:r>
                      <a:rPr lang="en-US" altLang="zh-CN" sz="2400" b="1" i="1">
                        <a:latin typeface="Cambria Math" panose="02040503050406030204" pitchFamily="18" charset="0"/>
                        <a:ea typeface="楷体" panose="02010609060101010101" pitchFamily="49" charset="-122"/>
                      </a:rPr>
                      <m:t>𝒕</m:t>
                    </m:r>
                    <m:r>
                      <a:rPr lang="en-US" altLang="zh-CN" sz="2400" b="1" i="1">
                        <a:latin typeface="Cambria Math" panose="02040503050406030204" pitchFamily="18" charset="0"/>
                        <a:ea typeface="Cambria Math" panose="02040503050406030204" pitchFamily="18" charset="0"/>
                      </a:rPr>
                      <m:t>&gt;</m:t>
                    </m:r>
                    <m:r>
                      <a:rPr lang="en-US" altLang="zh-CN" sz="2400" b="1" i="1">
                        <a:latin typeface="Cambria Math" panose="02040503050406030204" pitchFamily="18" charset="0"/>
                        <a:ea typeface="Cambria Math" panose="02040503050406030204" pitchFamily="18" charset="0"/>
                      </a:rPr>
                      <m:t>𝑺</m:t>
                    </m:r>
                  </m:oMath>
                </a14:m>
                <a:r>
                  <a:rPr lang="zh-CN" altLang="en-US" sz="2400" b="1" dirty="0" smtClean="0">
                    <a:latin typeface="楷体" panose="02010609060101010101" pitchFamily="49" charset="-122"/>
                    <a:ea typeface="楷体" panose="02010609060101010101" pitchFamily="49" charset="-122"/>
                  </a:rPr>
                  <a:t>或</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𝒓</m:t>
                        </m:r>
                      </m:e>
                      <m:sub>
                        <m:r>
                          <a:rPr lang="en-US" altLang="zh-CN" sz="2400" b="1" i="1" dirty="0">
                            <a:latin typeface="Cambria Math" panose="02040503050406030204" pitchFamily="18" charset="0"/>
                            <a:ea typeface="楷体" panose="02010609060101010101" pitchFamily="49" charset="-122"/>
                          </a:rPr>
                          <m:t>𝒕</m:t>
                        </m:r>
                      </m:sub>
                    </m:sSub>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𝟎</m:t>
                    </m:r>
                  </m:oMath>
                </a14:m>
                <a:endParaRPr lang="en-US" altLang="zh-CN" sz="2400" b="1" dirty="0" smtClean="0">
                  <a:latin typeface="楷体" panose="02010609060101010101" pitchFamily="49" charset="-122"/>
                  <a:ea typeface="楷体" panose="02010609060101010101" pitchFamily="49" charset="-122"/>
                </a:endParaRPr>
              </a:p>
              <a:p>
                <a:r>
                  <a:rPr lang="zh-CN" altLang="en-US" sz="2400" b="1" dirty="0" smtClean="0">
                    <a:latin typeface="楷体" panose="02010609060101010101" pitchFamily="49" charset="-122"/>
                    <a:ea typeface="楷体" panose="02010609060101010101" pitchFamily="49" charset="-122"/>
                  </a:rPr>
                  <a:t>进入第</a:t>
                </a:r>
                <a:r>
                  <a:rPr lang="en-US" altLang="zh-CN" sz="2400" b="1" dirty="0" smtClean="0">
                    <a:latin typeface="楷体" panose="02010609060101010101" pitchFamily="49" charset="-122"/>
                    <a:ea typeface="楷体" panose="02010609060101010101" pitchFamily="49" charset="-122"/>
                  </a:rPr>
                  <a:t>7</a:t>
                </a:r>
                <a:r>
                  <a:rPr lang="zh-CN" altLang="en-US" sz="2400" b="1" dirty="0" smtClean="0">
                    <a:latin typeface="楷体" panose="02010609060101010101" pitchFamily="49" charset="-122"/>
                    <a:ea typeface="楷体" panose="02010609060101010101" pitchFamily="49" charset="-122"/>
                  </a:rPr>
                  <a:t>步</a:t>
                </a:r>
                <a:endParaRPr lang="zh-CN" altLang="en-US" sz="2400" b="1" dirty="0">
                  <a:latin typeface="楷体" panose="02010609060101010101" pitchFamily="49" charset="-122"/>
                  <a:ea typeface="楷体" panose="02010609060101010101" pitchFamily="49" charset="-122"/>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7637820" y="5431094"/>
                <a:ext cx="5112568" cy="830997"/>
              </a:xfrm>
              <a:prstGeom prst="rect">
                <a:avLst/>
              </a:prstGeom>
              <a:blipFill>
                <a:blip r:embed="rId9"/>
                <a:stretch>
                  <a:fillRect l="-1907" t="-8824" b="-16176"/>
                </a:stretch>
              </a:blipFill>
            </p:spPr>
            <p:txBody>
              <a:bodyPr/>
              <a:lstStyle/>
              <a:p>
                <a:r>
                  <a:rPr lang="zh-CN" altLang="en-US">
                    <a:noFill/>
                  </a:rPr>
                  <a:t> </a:t>
                </a:r>
              </a:p>
            </p:txBody>
          </p:sp>
        </mc:Fallback>
      </mc:AlternateContent>
      <p:sp>
        <p:nvSpPr>
          <p:cNvPr id="40" name="矩形 39"/>
          <p:cNvSpPr/>
          <p:nvPr/>
        </p:nvSpPr>
        <p:spPr>
          <a:xfrm>
            <a:off x="7649430" y="5470830"/>
            <a:ext cx="5100958" cy="7515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a:stCxn id="40" idx="1"/>
          </p:cNvCxnSpPr>
          <p:nvPr/>
        </p:nvCxnSpPr>
        <p:spPr>
          <a:xfrm flipH="1" flipV="1">
            <a:off x="7178941" y="5733501"/>
            <a:ext cx="470489" cy="1130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5138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circle(in)">
                                      <p:cBhvr>
                                        <p:cTn id="34" dur="2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circle(in)">
                                      <p:cBhvr>
                                        <p:cTn id="46" dur="20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circle(in)">
                                      <p:cBhvr>
                                        <p:cTn id="57" dur="20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anim calcmode="lin" valueType="num">
                                      <p:cBhvr>
                                        <p:cTn id="63" dur="1000" fill="hold"/>
                                        <p:tgtEl>
                                          <p:spTgt spid="18"/>
                                        </p:tgtEl>
                                        <p:attrNameLst>
                                          <p:attrName>ppt_x</p:attrName>
                                        </p:attrNameLst>
                                      </p:cBhvr>
                                      <p:tavLst>
                                        <p:tav tm="0">
                                          <p:val>
                                            <p:strVal val="#ppt_x"/>
                                          </p:val>
                                        </p:tav>
                                        <p:tav tm="100000">
                                          <p:val>
                                            <p:strVal val="#ppt_x"/>
                                          </p:val>
                                        </p:tav>
                                      </p:tavLst>
                                    </p:anim>
                                    <p:anim calcmode="lin" valueType="num">
                                      <p:cBhvr>
                                        <p:cTn id="6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circle(in)">
                                      <p:cBhvr>
                                        <p:cTn id="69" dur="20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1000"/>
                                        <p:tgtEl>
                                          <p:spTgt spid="21"/>
                                        </p:tgtEl>
                                      </p:cBhvr>
                                    </p:animEffect>
                                    <p:anim calcmode="lin" valueType="num">
                                      <p:cBhvr>
                                        <p:cTn id="75" dur="1000" fill="hold"/>
                                        <p:tgtEl>
                                          <p:spTgt spid="21"/>
                                        </p:tgtEl>
                                        <p:attrNameLst>
                                          <p:attrName>ppt_x</p:attrName>
                                        </p:attrNameLst>
                                      </p:cBhvr>
                                      <p:tavLst>
                                        <p:tav tm="0">
                                          <p:val>
                                            <p:strVal val="#ppt_x"/>
                                          </p:val>
                                        </p:tav>
                                        <p:tav tm="100000">
                                          <p:val>
                                            <p:strVal val="#ppt_x"/>
                                          </p:val>
                                        </p:tav>
                                      </p:tavLst>
                                    </p:anim>
                                    <p:anim calcmode="lin" valueType="num">
                                      <p:cBhvr>
                                        <p:cTn id="7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grpId="0"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circle(in)">
                                      <p:cBhvr>
                                        <p:cTn id="81" dur="2000"/>
                                        <p:tgtEl>
                                          <p:spTgt spid="24"/>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circle(in)">
                                      <p:cBhvr>
                                        <p:cTn id="86" dur="2000"/>
                                        <p:tgtEl>
                                          <p:spTgt spid="26"/>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1000"/>
                                        <p:tgtEl>
                                          <p:spTgt spid="25"/>
                                        </p:tgtEl>
                                      </p:cBhvr>
                                    </p:animEffect>
                                    <p:anim calcmode="lin" valueType="num">
                                      <p:cBhvr>
                                        <p:cTn id="92" dur="1000" fill="hold"/>
                                        <p:tgtEl>
                                          <p:spTgt spid="25"/>
                                        </p:tgtEl>
                                        <p:attrNameLst>
                                          <p:attrName>ppt_x</p:attrName>
                                        </p:attrNameLst>
                                      </p:cBhvr>
                                      <p:tavLst>
                                        <p:tav tm="0">
                                          <p:val>
                                            <p:strVal val="#ppt_x"/>
                                          </p:val>
                                        </p:tav>
                                        <p:tav tm="100000">
                                          <p:val>
                                            <p:strVal val="#ppt_x"/>
                                          </p:val>
                                        </p:tav>
                                      </p:tavLst>
                                    </p:anim>
                                    <p:anim calcmode="lin" valueType="num">
                                      <p:cBhvr>
                                        <p:cTn id="9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1000"/>
                                        <p:tgtEl>
                                          <p:spTgt spid="27"/>
                                        </p:tgtEl>
                                      </p:cBhvr>
                                    </p:animEffect>
                                    <p:anim calcmode="lin" valueType="num">
                                      <p:cBhvr>
                                        <p:cTn id="99" dur="1000" fill="hold"/>
                                        <p:tgtEl>
                                          <p:spTgt spid="27"/>
                                        </p:tgtEl>
                                        <p:attrNameLst>
                                          <p:attrName>ppt_x</p:attrName>
                                        </p:attrNameLst>
                                      </p:cBhvr>
                                      <p:tavLst>
                                        <p:tav tm="0">
                                          <p:val>
                                            <p:strVal val="#ppt_x"/>
                                          </p:val>
                                        </p:tav>
                                        <p:tav tm="100000">
                                          <p:val>
                                            <p:strVal val="#ppt_x"/>
                                          </p:val>
                                        </p:tav>
                                      </p:tavLst>
                                    </p:anim>
                                    <p:anim calcmode="lin" valueType="num">
                                      <p:cBhvr>
                                        <p:cTn id="10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6" presetClass="entr" presetSubtype="16" fill="hold" grpId="0" nodeType="clickEffect">
                                  <p:stCondLst>
                                    <p:cond delay="0"/>
                                  </p:stCondLst>
                                  <p:childTnLst>
                                    <p:set>
                                      <p:cBhvr>
                                        <p:cTn id="104" dur="1" fill="hold">
                                          <p:stCondLst>
                                            <p:cond delay="0"/>
                                          </p:stCondLst>
                                        </p:cTn>
                                        <p:tgtEl>
                                          <p:spTgt spid="37"/>
                                        </p:tgtEl>
                                        <p:attrNameLst>
                                          <p:attrName>style.visibility</p:attrName>
                                        </p:attrNameLst>
                                      </p:cBhvr>
                                      <p:to>
                                        <p:strVal val="visible"/>
                                      </p:to>
                                    </p:set>
                                    <p:animEffect transition="in" filter="circle(in)">
                                      <p:cBhvr>
                                        <p:cTn id="105" dur="2000"/>
                                        <p:tgtEl>
                                          <p:spTgt spid="37"/>
                                        </p:tgtEl>
                                      </p:cBhvr>
                                    </p:animEffect>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1000"/>
                                        <p:tgtEl>
                                          <p:spTgt spid="39"/>
                                        </p:tgtEl>
                                      </p:cBhvr>
                                    </p:animEffect>
                                    <p:anim calcmode="lin" valueType="num">
                                      <p:cBhvr>
                                        <p:cTn id="111" dur="1000" fill="hold"/>
                                        <p:tgtEl>
                                          <p:spTgt spid="39"/>
                                        </p:tgtEl>
                                        <p:attrNameLst>
                                          <p:attrName>ppt_x</p:attrName>
                                        </p:attrNameLst>
                                      </p:cBhvr>
                                      <p:tavLst>
                                        <p:tav tm="0">
                                          <p:val>
                                            <p:strVal val="#ppt_x"/>
                                          </p:val>
                                        </p:tav>
                                        <p:tav tm="100000">
                                          <p:val>
                                            <p:strVal val="#ppt_x"/>
                                          </p:val>
                                        </p:tav>
                                      </p:tavLst>
                                    </p:anim>
                                    <p:anim calcmode="lin" valueType="num">
                                      <p:cBhvr>
                                        <p:cTn id="112"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6" presetClass="entr" presetSubtype="16" fill="hold" grpId="0"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circle(in)">
                                      <p:cBhvr>
                                        <p:cTn id="117" dur="2000"/>
                                        <p:tgtEl>
                                          <p:spTgt spid="40"/>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nodeType="click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fade">
                                      <p:cBhvr>
                                        <p:cTn id="122" dur="1000"/>
                                        <p:tgtEl>
                                          <p:spTgt spid="41"/>
                                        </p:tgtEl>
                                      </p:cBhvr>
                                    </p:animEffect>
                                    <p:anim calcmode="lin" valueType="num">
                                      <p:cBhvr>
                                        <p:cTn id="123" dur="1000" fill="hold"/>
                                        <p:tgtEl>
                                          <p:spTgt spid="41"/>
                                        </p:tgtEl>
                                        <p:attrNameLst>
                                          <p:attrName>ppt_x</p:attrName>
                                        </p:attrNameLst>
                                      </p:cBhvr>
                                      <p:tavLst>
                                        <p:tav tm="0">
                                          <p:val>
                                            <p:strVal val="#ppt_x"/>
                                          </p:val>
                                        </p:tav>
                                        <p:tav tm="100000">
                                          <p:val>
                                            <p:strVal val="#ppt_x"/>
                                          </p:val>
                                        </p:tav>
                                      </p:tavLst>
                                    </p:anim>
                                    <p:anim calcmode="lin" valueType="num">
                                      <p:cBhvr>
                                        <p:cTn id="12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3" grpId="0"/>
      <p:bldP spid="4" grpId="0" animBg="1"/>
      <p:bldP spid="11" grpId="0" animBg="1"/>
      <p:bldP spid="13" grpId="0"/>
      <p:bldP spid="14" grpId="0" animBg="1"/>
      <p:bldP spid="17" grpId="0" animBg="1"/>
      <p:bldP spid="18" grpId="0"/>
      <p:bldP spid="20" grpId="0" animBg="1"/>
      <p:bldP spid="24" grpId="0" animBg="1"/>
      <p:bldP spid="25" grpId="0"/>
      <p:bldP spid="26" grpId="0" animBg="1"/>
      <p:bldP spid="37" grpId="0" animBg="1"/>
      <p:bldP spid="39" grpId="0"/>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646331"/>
            <a:ext cx="282897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0"/>
            <a:ext cx="3478696"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贪婪迭代</a:t>
            </a:r>
            <a:r>
              <a:rPr lang="zh-CN" altLang="en-US" sz="3600" dirty="0" smtClean="0">
                <a:solidFill>
                  <a:srgbClr val="FF0000"/>
                </a:solidFill>
                <a:latin typeface="楷体" panose="02010609060101010101" pitchFamily="49" charset="-122"/>
                <a:ea typeface="楷体" panose="02010609060101010101" pitchFamily="49" charset="-122"/>
              </a:rPr>
              <a:t>算法</a:t>
            </a:r>
            <a:endParaRPr lang="zh-CN" altLang="en-US" sz="3600" dirty="0">
              <a:solidFill>
                <a:srgbClr val="FF000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8" name="文本框 7"/>
              <p:cNvSpPr txBox="1"/>
              <p:nvPr/>
            </p:nvSpPr>
            <p:spPr>
              <a:xfrm>
                <a:off x="1316807" y="1888133"/>
                <a:ext cx="9793088" cy="3477875"/>
              </a:xfrm>
              <a:prstGeom prst="rect">
                <a:avLst/>
              </a:prstGeom>
              <a:noFill/>
            </p:spPr>
            <p:txBody>
              <a:bodyPr wrap="square" rtlCol="0">
                <a:spAutoFit/>
              </a:bodyPr>
              <a:lstStyle/>
              <a:p>
                <a:pPr>
                  <a:lnSpc>
                    <a:spcPct val="150000"/>
                  </a:lnSpc>
                </a:pPr>
                <a:r>
                  <a:rPr lang="zh-CN" altLang="en-US" sz="3200" b="1" dirty="0" smtClean="0">
                    <a:latin typeface="楷体" panose="02010609060101010101" pitchFamily="49" charset="-122"/>
                    <a:ea typeface="楷体" panose="02010609060101010101" pitchFamily="49" charset="-122"/>
                  </a:rPr>
                  <a:t>    </a:t>
                </a:r>
                <a:r>
                  <a:rPr lang="zh-CN" altLang="en-US" sz="3200" b="1" dirty="0">
                    <a:solidFill>
                      <a:srgbClr val="FF0000"/>
                    </a:solidFill>
                    <a:latin typeface="楷体" panose="02010609060101010101" pitchFamily="49" charset="-122"/>
                    <a:ea typeface="楷体" panose="02010609060101010101" pitchFamily="49" charset="-122"/>
                  </a:rPr>
                  <a:t>正则化</a:t>
                </a:r>
                <a:r>
                  <a:rPr lang="zh-CN" altLang="en-US" sz="3200" b="1" dirty="0" smtClean="0">
                    <a:solidFill>
                      <a:srgbClr val="FF0000"/>
                    </a:solidFill>
                    <a:latin typeface="楷体" panose="02010609060101010101" pitchFamily="49" charset="-122"/>
                    <a:ea typeface="楷体" panose="02010609060101010101" pitchFamily="49" charset="-122"/>
                  </a:rPr>
                  <a:t>正交匹配追踪算法（</a:t>
                </a:r>
                <a:r>
                  <a:rPr lang="en-US" altLang="zh-CN" sz="3200" b="1" dirty="0" smtClean="0">
                    <a:solidFill>
                      <a:srgbClr val="FF0000"/>
                    </a:solidFill>
                    <a:latin typeface="Franklin Gothic Book" panose="020B0503020102020204" pitchFamily="34" charset="0"/>
                    <a:ea typeface="楷体" panose="02010609060101010101" pitchFamily="49" charset="-122"/>
                  </a:rPr>
                  <a:t>ROMP</a:t>
                </a:r>
                <a:r>
                  <a:rPr lang="zh-CN" altLang="en-US" sz="3200" b="1" dirty="0" smtClean="0">
                    <a:solidFill>
                      <a:srgbClr val="FF0000"/>
                    </a:solidFill>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：与</a:t>
                </a:r>
                <a:r>
                  <a:rPr lang="en-US" altLang="zh-CN" sz="3200" b="1" dirty="0" smtClean="0">
                    <a:latin typeface="Franklin Gothic Book" panose="020B0503020102020204" pitchFamily="34" charset="0"/>
                    <a:ea typeface="楷体" panose="02010609060101010101" pitchFamily="49" charset="-122"/>
                  </a:rPr>
                  <a:t>OMP</a:t>
                </a:r>
                <a:r>
                  <a:rPr lang="zh-CN" altLang="en-US" sz="3200" b="1" dirty="0" smtClean="0">
                    <a:latin typeface="Franklin Gothic Book" panose="020B0503020102020204" pitchFamily="34" charset="0"/>
                    <a:ea typeface="楷体" panose="02010609060101010101" pitchFamily="49" charset="-122"/>
                  </a:rPr>
                  <a:t>算法不同的是在每次迭代过程中进行俩次原子的筛选，采用相关性最大且能量分布近似的</a:t>
                </a:r>
                <a14:m>
                  <m:oMath xmlns:m="http://schemas.openxmlformats.org/officeDocument/2006/math">
                    <m:r>
                      <a:rPr lang="en-US" altLang="zh-CN" sz="3200" b="1" i="1" smtClean="0">
                        <a:latin typeface="Cambria Math" panose="02040503050406030204" pitchFamily="18" charset="0"/>
                        <a:ea typeface="楷体" panose="02010609060101010101" pitchFamily="49" charset="-122"/>
                      </a:rPr>
                      <m:t>𝑲</m:t>
                    </m:r>
                  </m:oMath>
                </a14:m>
                <a:r>
                  <a:rPr lang="zh-CN" altLang="en-US" sz="3200" b="1" dirty="0" smtClean="0">
                    <a:latin typeface="楷体" panose="02010609060101010101" pitchFamily="49" charset="-122"/>
                    <a:ea typeface="楷体" panose="02010609060101010101" pitchFamily="49" charset="-122"/>
                  </a:rPr>
                  <a:t>个原子扩充原子支撑集。</a:t>
                </a:r>
                <a:endParaRPr lang="en-US" altLang="zh-CN" sz="3200" b="1" dirty="0">
                  <a:latin typeface="楷体" panose="02010609060101010101" pitchFamily="49" charset="-122"/>
                  <a:ea typeface="楷体" panose="02010609060101010101" pitchFamily="49" charset="-122"/>
                </a:endParaRPr>
              </a:p>
              <a:p>
                <a:pPr algn="ctr"/>
                <a:endParaRPr lang="zh-CN" altLang="en-US" sz="2800" dirty="0">
                  <a:latin typeface="楷体" panose="02010609060101010101" pitchFamily="49" charset="-122"/>
                  <a:ea typeface="楷体" panose="02010609060101010101" pitchFamily="49"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316807" y="1888133"/>
                <a:ext cx="9793088" cy="3477875"/>
              </a:xfrm>
              <a:prstGeom prst="rect">
                <a:avLst/>
              </a:prstGeom>
              <a:blipFill>
                <a:blip r:embed="rId4"/>
                <a:stretch>
                  <a:fillRect l="-1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14943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646331"/>
            <a:ext cx="282897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0"/>
            <a:ext cx="3478696"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贪婪迭代</a:t>
            </a:r>
            <a:r>
              <a:rPr lang="zh-CN" altLang="en-US" sz="3600" dirty="0" smtClean="0">
                <a:solidFill>
                  <a:srgbClr val="FF0000"/>
                </a:solidFill>
                <a:latin typeface="楷体" panose="02010609060101010101" pitchFamily="49" charset="-122"/>
                <a:ea typeface="楷体" panose="02010609060101010101" pitchFamily="49" charset="-122"/>
              </a:rPr>
              <a:t>算法</a:t>
            </a:r>
            <a:endParaRPr lang="zh-CN" altLang="en-US" sz="3600" dirty="0">
              <a:solidFill>
                <a:srgbClr val="FF000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9" name="文本框 8"/>
              <p:cNvSpPr txBox="1"/>
              <p:nvPr/>
            </p:nvSpPr>
            <p:spPr>
              <a:xfrm>
                <a:off x="1172791" y="656779"/>
                <a:ext cx="12097344" cy="6539995"/>
              </a:xfrm>
              <a:prstGeom prst="rect">
                <a:avLst/>
              </a:prstGeom>
              <a:noFill/>
            </p:spPr>
            <p:txBody>
              <a:bodyPr wrap="square" rtlCol="0">
                <a:spAutoFit/>
              </a:bodyPr>
              <a:lstStyle/>
              <a:p>
                <a:pPr>
                  <a:lnSpc>
                    <a:spcPct val="150000"/>
                  </a:lnSpc>
                </a:pPr>
                <a:r>
                  <a:rPr lang="en-US" altLang="zh-CN" sz="2400" b="1" dirty="0" smtClean="0">
                    <a:latin typeface="Franklin Gothic Book" panose="020B0503020102020204" pitchFamily="34" charset="0"/>
                  </a:rPr>
                  <a:t>ROMP</a:t>
                </a:r>
                <a:r>
                  <a:rPr lang="zh-CN" altLang="en-US" sz="2400" b="1" dirty="0" smtClean="0">
                    <a:latin typeface="楷体" panose="02010609060101010101" pitchFamily="49" charset="-122"/>
                    <a:ea typeface="楷体" panose="02010609060101010101" pitchFamily="49" charset="-122"/>
                  </a:rPr>
                  <a:t>算法流程：</a:t>
                </a:r>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b="1" dirty="0" smtClean="0">
                    <a:latin typeface="楷体" panose="02010609060101010101" pitchFamily="49" charset="-122"/>
                    <a:ea typeface="楷体" panose="02010609060101010101" pitchFamily="49" charset="-122"/>
                  </a:rPr>
                  <a:t>输入：压缩感知矩阵</a:t>
                </a:r>
                <a14:m>
                  <m:oMath xmlns:m="http://schemas.openxmlformats.org/officeDocument/2006/math">
                    <m:r>
                      <a:rPr lang="en-US" altLang="zh-CN" sz="2400" b="1" i="1" dirty="0">
                        <a:latin typeface="Cambria Math" panose="02040503050406030204" pitchFamily="18" charset="0"/>
                      </a:rPr>
                      <m:t>𝑨</m:t>
                    </m:r>
                    <m:r>
                      <a:rPr lang="zh-CN" altLang="en-US" sz="2400" b="1" i="1">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𝑹</m:t>
                        </m:r>
                      </m:e>
                      <m:sup>
                        <m:r>
                          <a:rPr lang="en-US" altLang="zh-CN" sz="2400" b="1" i="1" smtClean="0">
                            <a:latin typeface="Cambria Math" panose="02040503050406030204" pitchFamily="18" charset="0"/>
                          </a:rPr>
                          <m:t>𝑴</m:t>
                        </m:r>
                        <m:r>
                          <a:rPr lang="en-US" altLang="zh-CN" sz="2400" b="1" i="1">
                            <a:latin typeface="Cambria Math" panose="02040503050406030204" pitchFamily="18" charset="0"/>
                          </a:rPr>
                          <m:t>×</m:t>
                        </m:r>
                        <m:r>
                          <a:rPr lang="en-US" altLang="zh-CN" sz="2400" b="1" i="1" smtClean="0">
                            <a:latin typeface="Cambria Math" panose="02040503050406030204" pitchFamily="18" charset="0"/>
                          </a:rPr>
                          <m:t>𝑵</m:t>
                        </m:r>
                      </m:sup>
                    </m:sSup>
                  </m:oMath>
                </a14:m>
                <a:r>
                  <a:rPr lang="zh-CN" altLang="en-US" sz="2400" b="1" dirty="0" smtClean="0">
                    <a:latin typeface="楷体" panose="02010609060101010101" pitchFamily="49" charset="-122"/>
                    <a:ea typeface="楷体" panose="02010609060101010101" pitchFamily="49" charset="-122"/>
                  </a:rPr>
                  <a:t>、观测值</a:t>
                </a:r>
                <a14:m>
                  <m:oMath xmlns:m="http://schemas.openxmlformats.org/officeDocument/2006/math">
                    <m:r>
                      <m:rPr>
                        <m:nor/>
                      </m:rPr>
                      <a:rPr lang="en-US" altLang="zh-CN" sz="2400" b="1" dirty="0">
                        <a:latin typeface="楷体" panose="02010609060101010101" pitchFamily="49" charset="-122"/>
                        <a:ea typeface="楷体" panose="02010609060101010101" pitchFamily="49" charset="-122"/>
                      </a:rPr>
                      <m:t>y</m:t>
                    </m:r>
                    <m:r>
                      <a:rPr lang="zh-CN" altLang="en-US" sz="2400" b="1" i="1">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a:latin typeface="Cambria Math" panose="02040503050406030204" pitchFamily="18" charset="0"/>
                          </a:rPr>
                          <m:t>𝑹</m:t>
                        </m:r>
                      </m:e>
                      <m:sup>
                        <m:r>
                          <a:rPr lang="en-US" altLang="zh-CN" sz="2400" b="1" i="1" smtClean="0">
                            <a:latin typeface="Cambria Math" panose="02040503050406030204" pitchFamily="18" charset="0"/>
                          </a:rPr>
                          <m:t>𝒎</m:t>
                        </m:r>
                      </m:sup>
                    </m:sSup>
                  </m:oMath>
                </a14:m>
                <a:r>
                  <a:rPr lang="zh-CN" altLang="en-US" sz="2400" b="1" dirty="0" smtClean="0">
                    <a:latin typeface="楷体" panose="02010609060101010101" pitchFamily="49" charset="-122"/>
                    <a:ea typeface="楷体" panose="02010609060101010101" pitchFamily="49" charset="-122"/>
                  </a:rPr>
                  <a:t>、稀疏度</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𝑲</m:t>
                    </m:r>
                  </m:oMath>
                </a14:m>
                <a:r>
                  <a:rPr lang="en-US" altLang="zh-CN" sz="2400" b="1" dirty="0" smtClean="0">
                    <a:latin typeface="楷体" panose="02010609060101010101" pitchFamily="49" charset="-122"/>
                    <a:ea typeface="楷体" panose="02010609060101010101" pitchFamily="49" charset="-122"/>
                  </a:rPr>
                  <a:t>	</a:t>
                </a:r>
              </a:p>
              <a:p>
                <a:pPr>
                  <a:lnSpc>
                    <a:spcPct val="150000"/>
                  </a:lnSpc>
                </a:pPr>
                <a:r>
                  <a:rPr lang="en-US" altLang="zh-CN" sz="2400" b="1" dirty="0" smtClean="0">
                    <a:latin typeface="楷体" panose="02010609060101010101" pitchFamily="49" charset="-122"/>
                    <a:ea typeface="楷体" panose="02010609060101010101" pitchFamily="49" charset="-122"/>
                  </a:rPr>
                  <a:t>1.</a:t>
                </a:r>
                <a:r>
                  <a:rPr lang="zh-CN" altLang="en-US" sz="2400" b="1" dirty="0" smtClean="0">
                    <a:latin typeface="楷体" panose="02010609060101010101" pitchFamily="49" charset="-122"/>
                    <a:ea typeface="楷体" panose="02010609060101010101" pitchFamily="49" charset="-122"/>
                  </a:rPr>
                  <a:t>初始化</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𝟏</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ea typeface="楷体" panose="02010609060101010101" pitchFamily="49" charset="-122"/>
                          </a:rPr>
                          <m:t>𝒓</m:t>
                        </m:r>
                      </m:e>
                      <m:sub>
                        <m:r>
                          <a:rPr lang="en-US" altLang="zh-CN" sz="2400" b="1" i="1" dirty="0" smtClean="0">
                            <a:latin typeface="Cambria Math" panose="02040503050406030204" pitchFamily="18" charset="0"/>
                            <a:ea typeface="楷体" panose="02010609060101010101" pitchFamily="49" charset="-122"/>
                          </a:rPr>
                          <m:t>𝟎</m:t>
                        </m:r>
                      </m:sub>
                    </m:sSub>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𝒚</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 </m:t>
                    </m:r>
                    <m:sSub>
                      <m:sSubPr>
                        <m:ctrlPr>
                          <a:rPr lang="en-US" altLang="zh-CN" sz="2400" b="1" i="1" dirty="0" smtClean="0">
                            <a:latin typeface="Cambria Math" panose="02040503050406030204" pitchFamily="18" charset="0"/>
                          </a:rPr>
                        </m:ctrlPr>
                      </m:sSubPr>
                      <m:e>
                        <m:acc>
                          <m:accPr>
                            <m:chr m:val="̂"/>
                            <m:ctrlPr>
                              <a:rPr lang="en-US" altLang="zh-CN" sz="2400" b="1" i="1" dirty="0" smtClean="0">
                                <a:latin typeface="Cambria Math" panose="02040503050406030204" pitchFamily="18" charset="0"/>
                              </a:rPr>
                            </m:ctrlPr>
                          </m:accPr>
                          <m:e>
                            <m:r>
                              <a:rPr lang="en-US" altLang="zh-CN" sz="2400" b="1" i="1" dirty="0" smtClean="0">
                                <a:latin typeface="Cambria Math" panose="02040503050406030204" pitchFamily="18" charset="0"/>
                              </a:rPr>
                              <m:t>𝜽</m:t>
                            </m:r>
                          </m:e>
                        </m:acc>
                      </m:e>
                      <m:sub>
                        <m:r>
                          <a:rPr lang="en-US" altLang="zh-CN" sz="2400" b="1" i="0" dirty="0" smtClean="0">
                            <a:latin typeface="Cambria Math" panose="02040503050406030204" pitchFamily="18" charset="0"/>
                          </a:rPr>
                          <m:t>𝟎</m:t>
                        </m:r>
                      </m:sub>
                    </m:sSub>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𝟎</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rPr>
                          <m:t>∧</m:t>
                        </m:r>
                      </m:e>
                      <m:sub>
                        <m:r>
                          <a:rPr lang="en-US" altLang="zh-CN" sz="2400" b="1" i="1" dirty="0" smtClean="0">
                            <a:latin typeface="Cambria Math" panose="02040503050406030204" pitchFamily="18" charset="0"/>
                            <a:ea typeface="楷体" panose="02010609060101010101" pitchFamily="49" charset="-122"/>
                          </a:rPr>
                          <m:t>𝟎</m:t>
                        </m:r>
                      </m:sub>
                    </m:sSub>
                    <m:r>
                      <a:rPr lang="en-US" altLang="zh-CN" sz="2400" b="1" i="1" dirty="0" smtClean="0">
                        <a:latin typeface="Cambria Math" panose="02040503050406030204" pitchFamily="18" charset="0"/>
                        <a:ea typeface="楷体" panose="02010609060101010101" pitchFamily="49" charset="-122"/>
                      </a:rPr>
                      <m:t>=</m:t>
                    </m:r>
                    <m:r>
                      <a:rPr lang="en-US" altLang="zh-CN" sz="2400" b="1" dirty="0" smtClean="0">
                        <a:latin typeface="Cambria Math" panose="02040503050406030204" pitchFamily="18" charset="0"/>
                      </a:rPr>
                      <m:t>∅</m:t>
                    </m:r>
                  </m:oMath>
                </a14:m>
                <a:r>
                  <a:rPr lang="en-US" altLang="zh-CN" sz="2400" b="1" dirty="0" smtClean="0">
                    <a:latin typeface="楷体" panose="02010609060101010101" pitchFamily="49" charset="-122"/>
                    <a:ea typeface="楷体" panose="02010609060101010101" pitchFamily="49" charset="-122"/>
                  </a:rPr>
                  <a:t>,</a:t>
                </a:r>
                <a:r>
                  <a:rPr lang="en-US" altLang="zh-CN" sz="2400" b="1" dirty="0">
                    <a:ea typeface="楷体" panose="02010609060101010101" pitchFamily="49" charset="-122"/>
                  </a:rPr>
                  <a:t> </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𝟎</m:t>
                        </m:r>
                      </m:sub>
                    </m:sSub>
                    <m:r>
                      <a:rPr lang="en-US" altLang="zh-CN" sz="2400" b="1" i="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rPr>
                      <m:t>∅</m:t>
                    </m:r>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寻找</a:t>
                </a:r>
                <a14:m>
                  <m:oMath xmlns:m="http://schemas.openxmlformats.org/officeDocument/2006/math">
                    <m:sSub>
                      <m:sSubPr>
                        <m:ctrlPr>
                          <a:rPr lang="en-US" altLang="zh-CN" sz="2400" b="1" i="1" smtClean="0">
                            <a:latin typeface="Cambria Math" panose="02040503050406030204" pitchFamily="18" charset="0"/>
                            <a:ea typeface="楷体" panose="02010609060101010101" pitchFamily="49" charset="-122"/>
                          </a:rPr>
                        </m:ctrlPr>
                      </m:sSubPr>
                      <m:e>
                        <m:r>
                          <a:rPr lang="en-US" altLang="zh-CN" sz="2400" b="1" i="1" smtClean="0">
                            <a:latin typeface="Cambria Math" panose="02040503050406030204" pitchFamily="18" charset="0"/>
                          </a:rPr>
                          <m:t>𝜆</m:t>
                        </m:r>
                      </m:e>
                      <m:sub>
                        <m:r>
                          <a:rPr lang="en-US" altLang="zh-CN" sz="2400" b="1" i="1" smtClean="0">
                            <a:latin typeface="Cambria Math" panose="02040503050406030204" pitchFamily="18" charset="0"/>
                            <a:ea typeface="楷体" panose="02010609060101010101" pitchFamily="49" charset="-122"/>
                          </a:rPr>
                          <m:t>𝒕</m:t>
                        </m:r>
                      </m:sub>
                    </m:sSub>
                  </m:oMath>
                </a14:m>
                <a:r>
                  <a:rPr lang="zh-CN" altLang="en-US"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rPr>
                          <m:t>𝜆</m:t>
                        </m:r>
                      </m:e>
                      <m:sub>
                        <m:r>
                          <a:rPr lang="en-US" altLang="zh-CN" sz="2400" b="1" i="1" smtClean="0">
                            <a:latin typeface="Cambria Math" panose="02040503050406030204" pitchFamily="18" charset="0"/>
                          </a:rPr>
                          <m:t>𝒕</m:t>
                        </m:r>
                      </m:sub>
                    </m:sSub>
                    <m:r>
                      <a:rPr lang="en-US" altLang="zh-CN" sz="2400" b="1" i="1">
                        <a:latin typeface="Cambria Math" panose="02040503050406030204" pitchFamily="18" charset="0"/>
                        <a:ea typeface="楷体" panose="02010609060101010101" pitchFamily="49" charset="-122"/>
                      </a:rPr>
                      <m:t>=</m:t>
                    </m:r>
                    <m:limLow>
                      <m:limLowPr>
                        <m:ctrlPr>
                          <a:rPr lang="en-US" altLang="zh-CN" sz="2400" b="1" i="1">
                            <a:latin typeface="Cambria Math" panose="02040503050406030204" pitchFamily="18" charset="0"/>
                          </a:rPr>
                        </m:ctrlPr>
                      </m:limLowPr>
                      <m:e>
                        <m:r>
                          <a:rPr lang="en-US" altLang="zh-CN" sz="2400" b="1" i="1" smtClean="0">
                            <a:latin typeface="Cambria Math" panose="02040503050406030204" pitchFamily="18" charset="0"/>
                          </a:rPr>
                          <m:t>𝒂𝒓𝒈</m:t>
                        </m:r>
                      </m:e>
                      <m:lim>
                        <m:r>
                          <a:rPr lang="en-US" altLang="zh-CN" sz="2400" b="1" i="1" smtClean="0">
                            <a:latin typeface="Cambria Math" panose="02040503050406030204" pitchFamily="18" charset="0"/>
                          </a:rPr>
                          <m:t>             </m:t>
                        </m:r>
                      </m:lim>
                    </m:limLow>
                    <m:func>
                      <m:funcPr>
                        <m:ctrlPr>
                          <a:rPr lang="en-US" altLang="zh-CN" sz="2400" b="1" i="1" smtClean="0">
                            <a:latin typeface="Cambria Math" panose="02040503050406030204" pitchFamily="18" charset="0"/>
                          </a:rPr>
                        </m:ctrlPr>
                      </m:funcPr>
                      <m:fName>
                        <m:limLow>
                          <m:limLowPr>
                            <m:ctrlPr>
                              <a:rPr lang="en-US" altLang="zh-CN" sz="2400" b="1" i="1">
                                <a:latin typeface="Cambria Math" panose="02040503050406030204" pitchFamily="18" charset="0"/>
                              </a:rPr>
                            </m:ctrlPr>
                          </m:limLowPr>
                          <m:e>
                            <m:r>
                              <a:rPr lang="en-US" altLang="zh-CN" sz="2400" b="1" i="1">
                                <a:latin typeface="Cambria Math" panose="02040503050406030204" pitchFamily="18" charset="0"/>
                              </a:rPr>
                              <m:t>𝒎</m:t>
                            </m:r>
                            <m:r>
                              <a:rPr lang="en-US" altLang="zh-CN" sz="2400" b="1" i="1" smtClean="0">
                                <a:latin typeface="Cambria Math" panose="02040503050406030204" pitchFamily="18" charset="0"/>
                              </a:rPr>
                              <m:t>𝒂𝒙</m:t>
                            </m:r>
                          </m:e>
                          <m:lim>
                            <m:r>
                              <a:rPr lang="en-US" altLang="zh-CN" sz="2400" b="1" i="1" smtClean="0">
                                <a:latin typeface="Cambria Math" panose="02040503050406030204" pitchFamily="18" charset="0"/>
                              </a:rPr>
                              <m:t>𝒋</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𝑵</m:t>
                            </m:r>
                          </m:lim>
                        </m:limLow>
                      </m:fName>
                      <m:e>
                        <m:d>
                          <m:dPr>
                            <m:begChr m:val="|"/>
                            <m:endChr m:val="|"/>
                            <m:ctrlPr>
                              <a:rPr lang="en-US" altLang="zh-CN" sz="2400" b="1" i="1" smtClean="0">
                                <a:latin typeface="Cambria Math" panose="02040503050406030204" pitchFamily="18" charset="0"/>
                              </a:rPr>
                            </m:ctrlPr>
                          </m:dPr>
                          <m:e>
                            <m:d>
                              <m:dPr>
                                <m:begChr m:val="⟨"/>
                                <m:endChr m:val="⟩"/>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𝒓</m:t>
                                    </m:r>
                                  </m:e>
                                  <m:sub>
                                    <m:r>
                                      <a:rPr lang="en-US" altLang="zh-CN" sz="2400" b="1" i="1" smtClean="0">
                                        <a:latin typeface="Cambria Math" panose="02040503050406030204" pitchFamily="18" charset="0"/>
                                      </a:rPr>
                                      <m:t>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𝒋</m:t>
                                    </m:r>
                                  </m:sub>
                                </m:sSub>
                              </m:e>
                            </m:d>
                          </m:e>
                        </m:d>
                      </m:e>
                    </m:func>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3.</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smtClean="0">
                            <a:latin typeface="Cambria Math" panose="02040503050406030204" pitchFamily="18" charset="0"/>
                          </a:rPr>
                          <m:t>𝒕</m:t>
                        </m:r>
                      </m:sub>
                    </m:sSub>
                    <m:r>
                      <a:rPr lang="en-US" altLang="zh-CN" sz="2400" b="1" i="1" dirty="0">
                        <a:latin typeface="Cambria Math" panose="02040503050406030204" pitchFamily="18" charset="0"/>
                        <a:ea typeface="楷体" panose="02010609060101010101" pitchFamily="49" charset="-122"/>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a:latin typeface="Cambria Math" panose="02040503050406030204" pitchFamily="18" charset="0"/>
                          </a:rPr>
                          <m:t>𝒕</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sub>
                    </m:sSub>
                    <m:r>
                      <a:rPr lang="en-US" altLang="zh-CN" sz="2400" b="1" i="1" dirty="0" smtClean="0">
                        <a:latin typeface="Cambria Math" panose="02040503050406030204" pitchFamily="18" charset="0"/>
                        <a:ea typeface="Cambria Math" panose="02040503050406030204" pitchFamily="18" charset="0"/>
                      </a:rPr>
                      <m:t>∪</m:t>
                    </m:r>
                    <m:d>
                      <m:dPr>
                        <m:begChr m:val="{"/>
                        <m:endChr m:val="}"/>
                        <m:ctrlPr>
                          <a:rPr lang="en-US" altLang="zh-CN" sz="2400" b="1" i="1" dirty="0" smtClean="0">
                            <a:latin typeface="Cambria Math" panose="02040503050406030204" pitchFamily="18" charset="0"/>
                            <a:ea typeface="Cambria Math" panose="02040503050406030204" pitchFamily="18" charset="0"/>
                          </a:rPr>
                        </m:ctrlPr>
                      </m:dPr>
                      <m:e>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rPr>
                              <m:t>𝜆</m:t>
                            </m:r>
                          </m:e>
                          <m:sub>
                            <m:r>
                              <a:rPr lang="en-US" altLang="zh-CN" sz="2400" b="1" i="1">
                                <a:latin typeface="Cambria Math" panose="02040503050406030204" pitchFamily="18" charset="0"/>
                              </a:rPr>
                              <m:t>𝒕</m:t>
                            </m:r>
                          </m:sub>
                        </m:sSub>
                      </m:e>
                    </m:d>
                  </m:oMath>
                </a14:m>
                <a:r>
                  <a:rPr lang="en-US" altLang="zh-CN" sz="2400" b="1" dirty="0" smtClean="0">
                    <a:latin typeface="楷体" panose="02010609060101010101" pitchFamily="49" charset="-122"/>
                    <a:ea typeface="楷体" panose="02010609060101010101" pitchFamily="49" charset="-122"/>
                  </a:rPr>
                  <a:t>,</a:t>
                </a:r>
                <a:r>
                  <a:rPr lang="en-US" altLang="zh-CN" sz="2400" b="1" dirty="0">
                    <a:ea typeface="楷体" panose="02010609060101010101" pitchFamily="49" charset="-122"/>
                  </a:rPr>
                  <a:t> </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smtClean="0">
                            <a:latin typeface="Cambria Math" panose="02040503050406030204" pitchFamily="18" charset="0"/>
                            <a:ea typeface="楷体" panose="02010609060101010101" pitchFamily="49" charset="-122"/>
                          </a:rPr>
                          <m:t>𝒕</m:t>
                        </m:r>
                      </m:sub>
                    </m:sSub>
                    <m:r>
                      <a:rPr lang="en-US" altLang="zh-CN" sz="2400" b="1" i="1" dirty="0">
                        <a:latin typeface="Cambria Math" panose="02040503050406030204" pitchFamily="18" charset="0"/>
                        <a:ea typeface="楷体" panose="02010609060101010101" pitchFamily="49" charset="-122"/>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smtClean="0">
                            <a:latin typeface="Cambria Math" panose="02040503050406030204" pitchFamily="18" charset="0"/>
                            <a:ea typeface="楷体" panose="02010609060101010101" pitchFamily="49" charset="-122"/>
                          </a:rPr>
                          <m:t>𝒕</m:t>
                        </m:r>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𝟏</m:t>
                        </m:r>
                      </m:sub>
                    </m:sSub>
                    <m:r>
                      <a:rPr lang="en-US" altLang="zh-CN" sz="2400" b="1" i="1" dirty="0">
                        <a:latin typeface="Cambria Math" panose="02040503050406030204" pitchFamily="18" charset="0"/>
                        <a:ea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𝒋</m:t>
                        </m:r>
                      </m:sub>
                    </m:sSub>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4.</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𝒕</m:t>
                        </m:r>
                      </m:sub>
                    </m:sSub>
                    <m:r>
                      <a:rPr lang="en-US" altLang="zh-CN" sz="2400" b="1" i="0" dirty="0" smtClean="0">
                        <a:latin typeface="Cambria Math" panose="02040503050406030204" pitchFamily="18" charset="0"/>
                      </a:rPr>
                      <m:t>=</m:t>
                    </m:r>
                    <m:limLow>
                      <m:limLowPr>
                        <m:ctrlPr>
                          <a:rPr lang="en-US" altLang="zh-CN" sz="2400" b="1" i="1">
                            <a:latin typeface="Cambria Math" panose="02040503050406030204" pitchFamily="18" charset="0"/>
                          </a:rPr>
                        </m:ctrlPr>
                      </m:limLowPr>
                      <m:e>
                        <m:r>
                          <a:rPr lang="en-US" altLang="zh-CN" sz="2400" b="1" i="1">
                            <a:latin typeface="Cambria Math" panose="02040503050406030204" pitchFamily="18" charset="0"/>
                          </a:rPr>
                          <m:t>𝒂𝒓𝒈</m:t>
                        </m:r>
                      </m:e>
                      <m:lim>
                        <m:r>
                          <a:rPr lang="en-US" altLang="zh-CN" sz="2400" b="1" i="1">
                            <a:latin typeface="Cambria Math" panose="02040503050406030204" pitchFamily="18" charset="0"/>
                          </a:rPr>
                          <m:t>             </m:t>
                        </m:r>
                      </m:lim>
                    </m:limLow>
                    <m:func>
                      <m:funcPr>
                        <m:ctrlPr>
                          <a:rPr lang="en-US" altLang="zh-CN" sz="2400" b="1" i="1">
                            <a:latin typeface="Cambria Math" panose="02040503050406030204" pitchFamily="18" charset="0"/>
                          </a:rPr>
                        </m:ctrlPr>
                      </m:funcPr>
                      <m:fName>
                        <m:limLow>
                          <m:limLowPr>
                            <m:ctrlPr>
                              <a:rPr lang="en-US" altLang="zh-CN" sz="2400" b="1" i="1" smtClean="0">
                                <a:latin typeface="Cambria Math" panose="02040503050406030204" pitchFamily="18" charset="0"/>
                              </a:rPr>
                            </m:ctrlPr>
                          </m:limLowPr>
                          <m:e>
                            <m:r>
                              <a:rPr lang="en-US" altLang="zh-CN" sz="2400" b="1" i="1">
                                <a:latin typeface="Cambria Math" panose="02040503050406030204" pitchFamily="18" charset="0"/>
                              </a:rPr>
                              <m:t>𝒎</m:t>
                            </m:r>
                            <m:r>
                              <a:rPr lang="en-US" altLang="zh-CN" sz="2400" b="1" i="1" smtClean="0">
                                <a:latin typeface="Cambria Math" panose="02040503050406030204" pitchFamily="18" charset="0"/>
                              </a:rPr>
                              <m:t>𝒊𝒏</m:t>
                            </m:r>
                          </m:e>
                          <m:lim>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𝜃</m:t>
                                </m:r>
                              </m:e>
                              <m:sub>
                                <m:r>
                                  <a:rPr lang="en-US" altLang="zh-CN" sz="2400" b="1" i="1" smtClean="0">
                                    <a:latin typeface="Cambria Math" panose="02040503050406030204" pitchFamily="18" charset="0"/>
                                  </a:rPr>
                                  <m:t>𝒕</m:t>
                                </m:r>
                              </m:sub>
                            </m:sSub>
                          </m:lim>
                        </m:limLow>
                      </m:fName>
                      <m:e>
                        <m:d>
                          <m:dPr>
                            <m:begChr m:val="‖"/>
                            <m:endChr m:val="‖"/>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rPr>
                                  <m:t>𝜃</m:t>
                                </m:r>
                              </m:e>
                              <m:sub>
                                <m:r>
                                  <a:rPr lang="en-US" altLang="zh-CN" sz="2400" b="1" i="1" dirty="0" smtClean="0">
                                    <a:latin typeface="Cambria Math" panose="02040503050406030204" pitchFamily="18" charset="0"/>
                                    <a:ea typeface="楷体" panose="02010609060101010101" pitchFamily="49" charset="-122"/>
                                  </a:rPr>
                                  <m:t>𝒕</m:t>
                                </m:r>
                              </m:sub>
                            </m:sSub>
                          </m:e>
                        </m:d>
                      </m:e>
                    </m:func>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sup>
                                <m:r>
                                  <a:rPr lang="en-US" altLang="zh-CN" sz="2400" b="1" i="1" smtClean="0">
                                    <a:latin typeface="Cambria Math" panose="02040503050406030204" pitchFamily="18" charset="0"/>
                                  </a:rPr>
                                  <m:t>𝑻</m:t>
                                </m:r>
                              </m:sup>
                            </m:sSup>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d>
                      </m:e>
                      <m: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sSup>
                      <m:sSupPr>
                        <m:ctrlPr>
                          <a:rPr lang="en-US" altLang="zh-CN" sz="2400" b="1" i="1">
                            <a:latin typeface="Cambria Math" panose="02040503050406030204" pitchFamily="18" charset="0"/>
                          </a:rPr>
                        </m:ctrlPr>
                      </m:sSupPr>
                      <m:e>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sup>
                        <m:r>
                          <a:rPr lang="en-US" altLang="zh-CN" sz="2400" b="1" i="1">
                            <a:latin typeface="Cambria Math" panose="02040503050406030204" pitchFamily="18" charset="0"/>
                          </a:rPr>
                          <m:t>𝑻</m:t>
                        </m:r>
                      </m:sup>
                    </m:sSup>
                    <m:r>
                      <a:rPr lang="en-US" altLang="zh-CN" sz="2400" b="1" i="0" smtClean="0">
                        <a:latin typeface="Cambria Math" panose="02040503050406030204" pitchFamily="18" charset="0"/>
                      </a:rPr>
                      <m:t>𝐲</m:t>
                    </m:r>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5.</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𝒓</m:t>
                        </m:r>
                      </m:e>
                      <m:sub>
                        <m:r>
                          <a:rPr lang="en-US" altLang="zh-CN" sz="2400" b="1" i="1" dirty="0" smtClean="0">
                            <a:latin typeface="Cambria Math" panose="02040503050406030204" pitchFamily="18" charset="0"/>
                            <a:ea typeface="楷体" panose="02010609060101010101" pitchFamily="49" charset="-122"/>
                          </a:rPr>
                          <m:t>𝒕</m:t>
                        </m:r>
                      </m:sub>
                    </m:sSub>
                    <m:r>
                      <a:rPr lang="en-US" altLang="zh-CN" sz="2400" b="1" i="0" dirty="0" smtClean="0">
                        <a:latin typeface="Cambria Math" panose="02040503050406030204" pitchFamily="18" charset="0"/>
                        <a:ea typeface="楷体" panose="02010609060101010101" pitchFamily="49" charset="-122"/>
                      </a:rPr>
                      <m:t>=</m:t>
                    </m:r>
                    <m:r>
                      <a:rPr lang="en-US" altLang="zh-CN" sz="2400" b="1" i="1">
                        <a:latin typeface="Cambria Math" panose="02040503050406030204" pitchFamily="18" charset="0"/>
                      </a:rPr>
                      <m:t>𝒚</m:t>
                    </m:r>
                    <m:r>
                      <a:rPr lang="en-US" altLang="zh-CN" sz="2400" b="1" i="1">
                        <a:latin typeface="Cambria Math" panose="02040503050406030204" pitchFamily="18" charset="0"/>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a:latin typeface="Cambria Math" panose="02040503050406030204" pitchFamily="18" charset="0"/>
                          </a:rPr>
                          <m:t>𝒕</m:t>
                        </m:r>
                      </m:sub>
                    </m:sSub>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6.</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𝟏</m:t>
                    </m:r>
                  </m:oMath>
                </a14:m>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若</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𝒕</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𝑲</m:t>
                    </m:r>
                  </m:oMath>
                </a14:m>
                <a:r>
                  <a:rPr lang="zh-CN" altLang="en-US" sz="2400" b="1" dirty="0" smtClean="0">
                    <a:latin typeface="楷体" panose="02010609060101010101" pitchFamily="49" charset="-122"/>
                    <a:ea typeface="楷体" panose="02010609060101010101" pitchFamily="49" charset="-122"/>
                  </a:rPr>
                  <a:t>则返回第</a:t>
                </a:r>
                <a:r>
                  <a:rPr lang="en-US" altLang="zh-CN" sz="2400" b="1" dirty="0" smtClean="0">
                    <a:latin typeface="楷体" panose="02010609060101010101" pitchFamily="49" charset="-122"/>
                    <a:ea typeface="楷体" panose="02010609060101010101" pitchFamily="49" charset="-122"/>
                  </a:rPr>
                  <a:t>2</a:t>
                </a:r>
                <a:r>
                  <a:rPr lang="zh-CN" altLang="en-US" sz="2400" b="1" dirty="0" smtClean="0">
                    <a:latin typeface="楷体" panose="02010609060101010101" pitchFamily="49" charset="-122"/>
                    <a:ea typeface="楷体" panose="02010609060101010101" pitchFamily="49" charset="-122"/>
                  </a:rPr>
                  <a:t>步，否则进入第</a:t>
                </a:r>
                <a:r>
                  <a:rPr lang="en-US" altLang="zh-CN" sz="2400" b="1" dirty="0" smtClean="0">
                    <a:latin typeface="楷体" panose="02010609060101010101" pitchFamily="49" charset="-122"/>
                    <a:ea typeface="楷体" panose="02010609060101010101" pitchFamily="49" charset="-122"/>
                  </a:rPr>
                  <a:t>7</a:t>
                </a:r>
                <a:r>
                  <a:rPr lang="zh-CN" altLang="en-US" sz="2400" b="1" dirty="0" smtClean="0">
                    <a:latin typeface="楷体" panose="02010609060101010101" pitchFamily="49" charset="-122"/>
                    <a:ea typeface="楷体" panose="02010609060101010101" pitchFamily="49" charset="-122"/>
                  </a:rPr>
                  <a:t>步；</a:t>
                </a:r>
                <a:endParaRPr lang="en-US" altLang="zh-CN" sz="2400" b="1" dirty="0" smtClean="0">
                  <a:latin typeface="楷体" panose="02010609060101010101" pitchFamily="49" charset="-122"/>
                  <a:ea typeface="楷体" panose="02010609060101010101" pitchFamily="49" charset="-122"/>
                </a:endParaRPr>
              </a:p>
              <a:p>
                <a:pPr>
                  <a:lnSpc>
                    <a:spcPct val="150000"/>
                  </a:lnSpc>
                </a:pPr>
                <a:r>
                  <a:rPr lang="en-US" altLang="zh-CN" sz="2400" b="1" dirty="0" smtClean="0">
                    <a:latin typeface="楷体" panose="02010609060101010101" pitchFamily="49" charset="-122"/>
                    <a:ea typeface="楷体" panose="02010609060101010101" pitchFamily="49" charset="-122"/>
                  </a:rPr>
                  <a:t>7.</a:t>
                </a:r>
                <a:r>
                  <a:rPr lang="zh-CN" altLang="en-US" sz="2400" b="1" dirty="0">
                    <a:latin typeface="楷体" panose="02010609060101010101" pitchFamily="49" charset="-122"/>
                    <a:ea typeface="楷体" panose="02010609060101010101" pitchFamily="49" charset="-122"/>
                  </a:rPr>
                  <a:t>得到</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 </m:t>
                        </m:r>
                      </m:sub>
                    </m:sSub>
                  </m:oMath>
                </a14:m>
                <a:r>
                  <a:rPr lang="zh-CN" altLang="en-US" sz="2400" b="1" dirty="0" smtClean="0">
                    <a:latin typeface="楷体" panose="02010609060101010101" pitchFamily="49" charset="-122"/>
                    <a:ea typeface="楷体" panose="02010609060101010101" pitchFamily="49" charset="-122"/>
                  </a:rPr>
                  <a:t>在</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a:latin typeface="Cambria Math" panose="02040503050406030204" pitchFamily="18" charset="0"/>
                          </a:rPr>
                          <m:t>𝒕</m:t>
                        </m:r>
                      </m:sub>
                    </m:sSub>
                  </m:oMath>
                </a14:m>
                <a:r>
                  <a:rPr lang="zh-CN" altLang="en-US" sz="2400" b="1" dirty="0" smtClean="0">
                    <a:latin typeface="楷体" panose="02010609060101010101" pitchFamily="49" charset="-122"/>
                    <a:ea typeface="楷体" panose="02010609060101010101" pitchFamily="49" charset="-122"/>
                  </a:rPr>
                  <a:t>处有非零项，其值为</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a:latin typeface="Cambria Math" panose="02040503050406030204" pitchFamily="18" charset="0"/>
                          </a:rPr>
                          <m:t>𝒕</m:t>
                        </m:r>
                      </m:sub>
                    </m:sSub>
                  </m:oMath>
                </a14:m>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b="1" dirty="0" smtClean="0">
                    <a:latin typeface="楷体" panose="02010609060101010101" pitchFamily="49" charset="-122"/>
                    <a:ea typeface="楷体" panose="02010609060101010101" pitchFamily="49" charset="-122"/>
                  </a:rPr>
                  <a:t>输出：信号稀疏表稀疏估计</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 </m:t>
                        </m:r>
                      </m:sub>
                    </m:sSub>
                  </m:oMath>
                </a14:m>
                <a:endParaRPr lang="en-US" altLang="zh-CN" sz="2400" b="1" dirty="0" smtClean="0">
                  <a:latin typeface="楷体" panose="02010609060101010101" pitchFamily="49" charset="-122"/>
                  <a:ea typeface="楷体" panose="02010609060101010101" pitchFamily="49"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172791" y="656779"/>
                <a:ext cx="12097344" cy="6539995"/>
              </a:xfrm>
              <a:prstGeom prst="rect">
                <a:avLst/>
              </a:prstGeom>
              <a:blipFill>
                <a:blip r:embed="rId4"/>
                <a:stretch>
                  <a:fillRect l="-756"/>
                </a:stretch>
              </a:blipFill>
            </p:spPr>
            <p:txBody>
              <a:bodyPr/>
              <a:lstStyle/>
              <a:p>
                <a:r>
                  <a:rPr lang="zh-CN" altLang="en-US">
                    <a:noFill/>
                  </a:rPr>
                  <a:t> </a:t>
                </a:r>
              </a:p>
            </p:txBody>
          </p:sp>
        </mc:Fallback>
      </mc:AlternateContent>
      <p:sp>
        <p:nvSpPr>
          <p:cNvPr id="8" name="矩形 7"/>
          <p:cNvSpPr/>
          <p:nvPr/>
        </p:nvSpPr>
        <p:spPr>
          <a:xfrm>
            <a:off x="1532831" y="2536205"/>
            <a:ext cx="5112568"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725518" y="2074037"/>
            <a:ext cx="5063251" cy="830997"/>
          </a:xfrm>
          <a:prstGeom prst="rect">
            <a:avLst/>
          </a:prstGeom>
          <a:noFill/>
        </p:spPr>
        <p:txBody>
          <a:bodyPr wrap="square" rtlCol="0">
            <a:spAutoFit/>
          </a:bodyPr>
          <a:lstStyle/>
          <a:p>
            <a:r>
              <a:rPr lang="zh-CN" altLang="en-US" sz="2400" b="1" dirty="0" smtClean="0">
                <a:latin typeface="楷体" panose="02010609060101010101" pitchFamily="49" charset="-122"/>
                <a:ea typeface="楷体" panose="02010609060101010101" pitchFamily="49" charset="-122"/>
              </a:rPr>
              <a:t>先选出</a:t>
            </a:r>
            <a:r>
              <a:rPr lang="en-US" altLang="zh-CN" sz="2400" b="1" dirty="0" smtClean="0">
                <a:latin typeface="楷体" panose="02010609060101010101" pitchFamily="49" charset="-122"/>
                <a:ea typeface="楷体" panose="02010609060101010101" pitchFamily="49" charset="-122"/>
              </a:rPr>
              <a:t>K</a:t>
            </a:r>
            <a:r>
              <a:rPr lang="zh-CN" altLang="en-US" sz="2400" b="1" dirty="0" smtClean="0">
                <a:latin typeface="楷体" panose="02010609060101010101" pitchFamily="49" charset="-122"/>
                <a:ea typeface="楷体" panose="02010609060101010101" pitchFamily="49" charset="-122"/>
              </a:rPr>
              <a:t>个相关性最大的原子，在选择出满足正则化条件的原子集合。</a:t>
            </a:r>
            <a:endParaRPr lang="zh-CN" altLang="en-US" sz="2400" b="1" dirty="0">
              <a:latin typeface="楷体" panose="02010609060101010101" pitchFamily="49" charset="-122"/>
              <a:ea typeface="楷体" panose="02010609060101010101" pitchFamily="49" charset="-122"/>
            </a:endParaRPr>
          </a:p>
        </p:txBody>
      </p:sp>
      <p:sp>
        <p:nvSpPr>
          <p:cNvPr id="10" name="矩形 9"/>
          <p:cNvSpPr/>
          <p:nvPr/>
        </p:nvSpPr>
        <p:spPr>
          <a:xfrm>
            <a:off x="7581503" y="2129495"/>
            <a:ext cx="5112568"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10" idx="1"/>
          </p:cNvCxnSpPr>
          <p:nvPr/>
        </p:nvCxnSpPr>
        <p:spPr>
          <a:xfrm flipH="1">
            <a:off x="6630161" y="2489535"/>
            <a:ext cx="951342" cy="3648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093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P spid="2"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646331"/>
            <a:ext cx="282897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0"/>
            <a:ext cx="3478696"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贪婪迭代</a:t>
            </a:r>
            <a:r>
              <a:rPr lang="zh-CN" altLang="en-US" sz="3600" dirty="0" smtClean="0">
                <a:solidFill>
                  <a:srgbClr val="FF0000"/>
                </a:solidFill>
                <a:latin typeface="楷体" panose="02010609060101010101" pitchFamily="49" charset="-122"/>
                <a:ea typeface="楷体" panose="02010609060101010101" pitchFamily="49" charset="-122"/>
              </a:rPr>
              <a:t>算法</a:t>
            </a:r>
            <a:endParaRPr lang="zh-CN" altLang="en-US" sz="3600" dirty="0">
              <a:solidFill>
                <a:srgbClr val="FF0000"/>
              </a:solidFill>
              <a:latin typeface="楷体" panose="02010609060101010101" pitchFamily="49" charset="-122"/>
              <a:ea typeface="楷体" panose="02010609060101010101" pitchFamily="49" charset="-122"/>
            </a:endParaRPr>
          </a:p>
        </p:txBody>
      </p:sp>
      <p:sp>
        <p:nvSpPr>
          <p:cNvPr id="8" name="文本框 7"/>
          <p:cNvSpPr txBox="1"/>
          <p:nvPr/>
        </p:nvSpPr>
        <p:spPr>
          <a:xfrm>
            <a:off x="1172791" y="1888133"/>
            <a:ext cx="9865096" cy="3477875"/>
          </a:xfrm>
          <a:prstGeom prst="rect">
            <a:avLst/>
          </a:prstGeom>
          <a:noFill/>
        </p:spPr>
        <p:txBody>
          <a:bodyPr wrap="square" rtlCol="0">
            <a:spAutoFit/>
          </a:bodyPr>
          <a:lstStyle/>
          <a:p>
            <a:pPr>
              <a:lnSpc>
                <a:spcPct val="150000"/>
              </a:lnSpc>
            </a:pPr>
            <a:r>
              <a:rPr lang="zh-CN" altLang="en-US" sz="3200" b="1" dirty="0" smtClean="0">
                <a:latin typeface="楷体" panose="02010609060101010101" pitchFamily="49" charset="-122"/>
                <a:ea typeface="楷体" panose="02010609060101010101" pitchFamily="49" charset="-122"/>
              </a:rPr>
              <a:t>    </a:t>
            </a:r>
            <a:r>
              <a:rPr lang="zh-CN" altLang="en-US" sz="3200" b="1" dirty="0" smtClean="0">
                <a:solidFill>
                  <a:srgbClr val="FF0000"/>
                </a:solidFill>
                <a:latin typeface="楷体" panose="02010609060101010101" pitchFamily="49" charset="-122"/>
                <a:ea typeface="楷体" panose="02010609060101010101" pitchFamily="49" charset="-122"/>
              </a:rPr>
              <a:t>压缩采样匹配追踪算法（</a:t>
            </a:r>
            <a:r>
              <a:rPr lang="en-US" altLang="zh-CN" sz="3200" b="1" dirty="0">
                <a:latin typeface="Franklin Gothic Book" panose="020B0503020102020204" pitchFamily="34" charset="0"/>
                <a:ea typeface="楷体" panose="02010609060101010101" pitchFamily="49" charset="-122"/>
              </a:rPr>
              <a:t> </a:t>
            </a:r>
            <a:r>
              <a:rPr lang="en-US" altLang="zh-CN" sz="3200" b="1" dirty="0" err="1">
                <a:solidFill>
                  <a:srgbClr val="FF0000"/>
                </a:solidFill>
                <a:latin typeface="Franklin Gothic Book" panose="020B0503020102020204" pitchFamily="34" charset="0"/>
                <a:ea typeface="楷体" panose="02010609060101010101" pitchFamily="49" charset="-122"/>
              </a:rPr>
              <a:t>CoSaMP</a:t>
            </a:r>
            <a:r>
              <a:rPr lang="en-US" altLang="zh-CN" sz="3200" b="1" dirty="0">
                <a:latin typeface="Franklin Gothic Book" panose="020B0503020102020204" pitchFamily="34" charset="0"/>
                <a:ea typeface="楷体" panose="02010609060101010101" pitchFamily="49" charset="-122"/>
              </a:rPr>
              <a:t> </a:t>
            </a:r>
            <a:r>
              <a:rPr lang="zh-CN" altLang="en-US" sz="3200" b="1" dirty="0" smtClean="0">
                <a:solidFill>
                  <a:srgbClr val="FF0000"/>
                </a:solidFill>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：在</a:t>
            </a:r>
            <a:r>
              <a:rPr lang="en-US" altLang="zh-CN" sz="3200" b="1" dirty="0" smtClean="0">
                <a:latin typeface="Franklin Gothic Book" panose="020B0503020102020204" pitchFamily="34" charset="0"/>
                <a:ea typeface="楷体" panose="02010609060101010101" pitchFamily="49" charset="-122"/>
              </a:rPr>
              <a:t>OMP</a:t>
            </a:r>
            <a:r>
              <a:rPr lang="zh-CN" altLang="en-US" sz="3200" b="1" dirty="0" smtClean="0">
                <a:latin typeface="楷体" panose="02010609060101010101" pitchFamily="49" charset="-122"/>
                <a:ea typeface="楷体" panose="02010609060101010101" pitchFamily="49" charset="-122"/>
              </a:rPr>
              <a:t>算法的基础上引入回溯思想，每次迭代都选择一定数量与残差较相关的原子，然后剔除这些原子中与观测值相关性较低的原子。</a:t>
            </a:r>
            <a:endParaRPr lang="en-US" altLang="zh-CN" sz="3200" dirty="0">
              <a:latin typeface="楷体" panose="02010609060101010101" pitchFamily="49" charset="-122"/>
              <a:ea typeface="楷体" panose="02010609060101010101" pitchFamily="49" charset="-122"/>
            </a:endParaRPr>
          </a:p>
          <a:p>
            <a:pPr algn="ct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54706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646331"/>
            <a:ext cx="2900983"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0"/>
            <a:ext cx="3478696"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贪婪迭代</a:t>
            </a:r>
            <a:r>
              <a:rPr lang="zh-CN" altLang="en-US" sz="3600" dirty="0" smtClean="0">
                <a:solidFill>
                  <a:srgbClr val="FF0000"/>
                </a:solidFill>
                <a:latin typeface="楷体" panose="02010609060101010101" pitchFamily="49" charset="-122"/>
                <a:ea typeface="楷体" panose="02010609060101010101" pitchFamily="49" charset="-122"/>
              </a:rPr>
              <a:t>算法</a:t>
            </a:r>
            <a:endParaRPr lang="zh-CN" altLang="en-US" sz="3600" dirty="0">
              <a:solidFill>
                <a:srgbClr val="FF000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9" name="文本框 8"/>
              <p:cNvSpPr txBox="1"/>
              <p:nvPr/>
            </p:nvSpPr>
            <p:spPr>
              <a:xfrm>
                <a:off x="1163370" y="591989"/>
                <a:ext cx="10569938" cy="6539995"/>
              </a:xfrm>
              <a:prstGeom prst="rect">
                <a:avLst/>
              </a:prstGeom>
              <a:noFill/>
            </p:spPr>
            <p:txBody>
              <a:bodyPr wrap="square" rtlCol="0">
                <a:spAutoFit/>
              </a:bodyPr>
              <a:lstStyle/>
              <a:p>
                <a:pPr>
                  <a:lnSpc>
                    <a:spcPct val="150000"/>
                  </a:lnSpc>
                </a:pPr>
                <a:r>
                  <a:rPr lang="en-US" altLang="zh-CN" sz="2400" b="1" dirty="0" err="1" smtClean="0">
                    <a:latin typeface="Franklin Gothic Book" panose="020B0503020102020204" pitchFamily="34" charset="0"/>
                  </a:rPr>
                  <a:t>CoSaMP</a:t>
                </a:r>
                <a:r>
                  <a:rPr lang="zh-CN" altLang="en-US" sz="2400" b="1" dirty="0" smtClean="0">
                    <a:latin typeface="楷体" panose="02010609060101010101" pitchFamily="49" charset="-122"/>
                    <a:ea typeface="楷体" panose="02010609060101010101" pitchFamily="49" charset="-122"/>
                  </a:rPr>
                  <a:t>算法流程：</a:t>
                </a:r>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b="1" dirty="0" smtClean="0">
                    <a:latin typeface="楷体" panose="02010609060101010101" pitchFamily="49" charset="-122"/>
                    <a:ea typeface="楷体" panose="02010609060101010101" pitchFamily="49" charset="-122"/>
                  </a:rPr>
                  <a:t>输入：压缩感知矩阵</a:t>
                </a:r>
                <a14:m>
                  <m:oMath xmlns:m="http://schemas.openxmlformats.org/officeDocument/2006/math">
                    <m:r>
                      <a:rPr lang="en-US" altLang="zh-CN" sz="2400" b="1" i="1" dirty="0">
                        <a:latin typeface="Cambria Math" panose="02040503050406030204" pitchFamily="18" charset="0"/>
                      </a:rPr>
                      <m:t>𝑨</m:t>
                    </m:r>
                    <m:r>
                      <a:rPr lang="zh-CN" altLang="en-US" sz="2400" b="1" i="1">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𝑹</m:t>
                        </m:r>
                      </m:e>
                      <m:sup>
                        <m:r>
                          <a:rPr lang="en-US" altLang="zh-CN" sz="2400" b="1" i="1" smtClean="0">
                            <a:latin typeface="Cambria Math" panose="02040503050406030204" pitchFamily="18" charset="0"/>
                          </a:rPr>
                          <m:t>𝑴</m:t>
                        </m:r>
                        <m:r>
                          <a:rPr lang="en-US" altLang="zh-CN" sz="2400" b="1" i="1">
                            <a:latin typeface="Cambria Math" panose="02040503050406030204" pitchFamily="18" charset="0"/>
                          </a:rPr>
                          <m:t>×</m:t>
                        </m:r>
                        <m:r>
                          <a:rPr lang="en-US" altLang="zh-CN" sz="2400" b="1" i="1" smtClean="0">
                            <a:latin typeface="Cambria Math" panose="02040503050406030204" pitchFamily="18" charset="0"/>
                          </a:rPr>
                          <m:t>𝑵</m:t>
                        </m:r>
                      </m:sup>
                    </m:sSup>
                  </m:oMath>
                </a14:m>
                <a:r>
                  <a:rPr lang="zh-CN" altLang="en-US" sz="2400" b="1" dirty="0" smtClean="0">
                    <a:latin typeface="楷体" panose="02010609060101010101" pitchFamily="49" charset="-122"/>
                    <a:ea typeface="楷体" panose="02010609060101010101" pitchFamily="49" charset="-122"/>
                  </a:rPr>
                  <a:t>、观测值</a:t>
                </a:r>
                <a14:m>
                  <m:oMath xmlns:m="http://schemas.openxmlformats.org/officeDocument/2006/math">
                    <m:r>
                      <m:rPr>
                        <m:nor/>
                      </m:rPr>
                      <a:rPr lang="en-US" altLang="zh-CN" sz="2400" b="1" dirty="0">
                        <a:latin typeface="楷体" panose="02010609060101010101" pitchFamily="49" charset="-122"/>
                        <a:ea typeface="楷体" panose="02010609060101010101" pitchFamily="49" charset="-122"/>
                      </a:rPr>
                      <m:t>y</m:t>
                    </m:r>
                    <m:r>
                      <a:rPr lang="zh-CN" altLang="en-US" sz="2400" b="1" i="1">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a:latin typeface="Cambria Math" panose="02040503050406030204" pitchFamily="18" charset="0"/>
                          </a:rPr>
                          <m:t>𝑹</m:t>
                        </m:r>
                      </m:e>
                      <m:sup>
                        <m:r>
                          <a:rPr lang="en-US" altLang="zh-CN" sz="2400" b="1" i="1" smtClean="0">
                            <a:latin typeface="Cambria Math" panose="02040503050406030204" pitchFamily="18" charset="0"/>
                          </a:rPr>
                          <m:t>𝒎</m:t>
                        </m:r>
                      </m:sup>
                    </m:sSup>
                  </m:oMath>
                </a14:m>
                <a:r>
                  <a:rPr lang="zh-CN" altLang="en-US" sz="2400" b="1" dirty="0" smtClean="0">
                    <a:latin typeface="楷体" panose="02010609060101010101" pitchFamily="49" charset="-122"/>
                    <a:ea typeface="楷体" panose="02010609060101010101" pitchFamily="49" charset="-122"/>
                  </a:rPr>
                  <a:t>、稀疏度</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𝑲</m:t>
                    </m:r>
                  </m:oMath>
                </a14:m>
                <a:r>
                  <a:rPr lang="en-US" altLang="zh-CN" sz="2400" b="1" dirty="0" smtClean="0">
                    <a:latin typeface="楷体" panose="02010609060101010101" pitchFamily="49" charset="-122"/>
                    <a:ea typeface="楷体" panose="02010609060101010101" pitchFamily="49" charset="-122"/>
                  </a:rPr>
                  <a:t>	</a:t>
                </a:r>
              </a:p>
              <a:p>
                <a:pPr>
                  <a:lnSpc>
                    <a:spcPct val="150000"/>
                  </a:lnSpc>
                </a:pPr>
                <a:r>
                  <a:rPr lang="en-US" altLang="zh-CN" sz="2400" b="1" dirty="0" smtClean="0">
                    <a:latin typeface="楷体" panose="02010609060101010101" pitchFamily="49" charset="-122"/>
                    <a:ea typeface="楷体" panose="02010609060101010101" pitchFamily="49" charset="-122"/>
                  </a:rPr>
                  <a:t>1.</a:t>
                </a:r>
                <a:r>
                  <a:rPr lang="zh-CN" altLang="en-US" sz="2400" b="1" dirty="0" smtClean="0">
                    <a:latin typeface="楷体" panose="02010609060101010101" pitchFamily="49" charset="-122"/>
                    <a:ea typeface="楷体" panose="02010609060101010101" pitchFamily="49" charset="-122"/>
                  </a:rPr>
                  <a:t>初始化</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𝟏</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ea typeface="楷体" panose="02010609060101010101" pitchFamily="49" charset="-122"/>
                          </a:rPr>
                          <m:t>𝒓</m:t>
                        </m:r>
                      </m:e>
                      <m:sub>
                        <m:r>
                          <a:rPr lang="en-US" altLang="zh-CN" sz="2400" b="1" i="1" dirty="0" smtClean="0">
                            <a:latin typeface="Cambria Math" panose="02040503050406030204" pitchFamily="18" charset="0"/>
                            <a:ea typeface="楷体" panose="02010609060101010101" pitchFamily="49" charset="-122"/>
                          </a:rPr>
                          <m:t>𝟎</m:t>
                        </m:r>
                      </m:sub>
                    </m:sSub>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𝒚</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 </m:t>
                    </m:r>
                    <m:sSub>
                      <m:sSubPr>
                        <m:ctrlPr>
                          <a:rPr lang="en-US" altLang="zh-CN" sz="2400" b="1" i="1" dirty="0" smtClean="0">
                            <a:latin typeface="Cambria Math" panose="02040503050406030204" pitchFamily="18" charset="0"/>
                          </a:rPr>
                        </m:ctrlPr>
                      </m:sSubPr>
                      <m:e>
                        <m:acc>
                          <m:accPr>
                            <m:chr m:val="̂"/>
                            <m:ctrlPr>
                              <a:rPr lang="en-US" altLang="zh-CN" sz="2400" b="1" i="1" dirty="0" smtClean="0">
                                <a:latin typeface="Cambria Math" panose="02040503050406030204" pitchFamily="18" charset="0"/>
                              </a:rPr>
                            </m:ctrlPr>
                          </m:accPr>
                          <m:e>
                            <m:r>
                              <a:rPr lang="en-US" altLang="zh-CN" sz="2400" b="1" i="1" dirty="0" smtClean="0">
                                <a:latin typeface="Cambria Math" panose="02040503050406030204" pitchFamily="18" charset="0"/>
                              </a:rPr>
                              <m:t>𝜽</m:t>
                            </m:r>
                          </m:e>
                        </m:acc>
                      </m:e>
                      <m:sub>
                        <m:r>
                          <a:rPr lang="en-US" altLang="zh-CN" sz="2400" b="1" i="0" dirty="0" smtClean="0">
                            <a:latin typeface="Cambria Math" panose="02040503050406030204" pitchFamily="18" charset="0"/>
                          </a:rPr>
                          <m:t>𝟎</m:t>
                        </m:r>
                      </m:sub>
                    </m:sSub>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𝟎</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rPr>
                          <m:t>∧</m:t>
                        </m:r>
                      </m:e>
                      <m:sub>
                        <m:r>
                          <a:rPr lang="en-US" altLang="zh-CN" sz="2400" b="1" i="1" dirty="0" smtClean="0">
                            <a:latin typeface="Cambria Math" panose="02040503050406030204" pitchFamily="18" charset="0"/>
                            <a:ea typeface="楷体" panose="02010609060101010101" pitchFamily="49" charset="-122"/>
                          </a:rPr>
                          <m:t>𝟎</m:t>
                        </m:r>
                      </m:sub>
                    </m:sSub>
                    <m:r>
                      <a:rPr lang="en-US" altLang="zh-CN" sz="2400" b="1" i="1" dirty="0" smtClean="0">
                        <a:latin typeface="Cambria Math" panose="02040503050406030204" pitchFamily="18" charset="0"/>
                        <a:ea typeface="楷体" panose="02010609060101010101" pitchFamily="49" charset="-122"/>
                      </a:rPr>
                      <m:t>=</m:t>
                    </m:r>
                    <m:r>
                      <a:rPr lang="en-US" altLang="zh-CN" sz="2400" b="1" dirty="0" smtClean="0">
                        <a:latin typeface="Cambria Math" panose="02040503050406030204" pitchFamily="18" charset="0"/>
                      </a:rPr>
                      <m:t>∅</m:t>
                    </m:r>
                  </m:oMath>
                </a14:m>
                <a:r>
                  <a:rPr lang="en-US" altLang="zh-CN" sz="2400" b="1" dirty="0" smtClean="0">
                    <a:latin typeface="楷体" panose="02010609060101010101" pitchFamily="49" charset="-122"/>
                    <a:ea typeface="楷体" panose="02010609060101010101" pitchFamily="49" charset="-122"/>
                  </a:rPr>
                  <a:t>,</a:t>
                </a:r>
                <a:r>
                  <a:rPr lang="en-US" altLang="zh-CN" sz="2400" b="1" dirty="0">
                    <a:ea typeface="楷体" panose="02010609060101010101" pitchFamily="49" charset="-122"/>
                  </a:rPr>
                  <a:t> </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𝟎</m:t>
                        </m:r>
                      </m:sub>
                    </m:sSub>
                    <m:r>
                      <a:rPr lang="en-US" altLang="zh-CN" sz="2400" b="1" i="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rPr>
                      <m:t>∅</m:t>
                    </m:r>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寻找</a:t>
                </a:r>
                <a14:m>
                  <m:oMath xmlns:m="http://schemas.openxmlformats.org/officeDocument/2006/math">
                    <m:sSub>
                      <m:sSubPr>
                        <m:ctrlPr>
                          <a:rPr lang="en-US" altLang="zh-CN" sz="2400" b="1" i="1" smtClean="0">
                            <a:latin typeface="Cambria Math" panose="02040503050406030204" pitchFamily="18" charset="0"/>
                            <a:ea typeface="楷体" panose="02010609060101010101" pitchFamily="49" charset="-122"/>
                          </a:rPr>
                        </m:ctrlPr>
                      </m:sSubPr>
                      <m:e>
                        <m:r>
                          <a:rPr lang="en-US" altLang="zh-CN" sz="2400" b="1" i="1" smtClean="0">
                            <a:latin typeface="Cambria Math" panose="02040503050406030204" pitchFamily="18" charset="0"/>
                          </a:rPr>
                          <m:t>𝜆</m:t>
                        </m:r>
                      </m:e>
                      <m:sub>
                        <m:r>
                          <a:rPr lang="en-US" altLang="zh-CN" sz="2400" b="1" i="1" smtClean="0">
                            <a:latin typeface="Cambria Math" panose="02040503050406030204" pitchFamily="18" charset="0"/>
                            <a:ea typeface="楷体" panose="02010609060101010101" pitchFamily="49" charset="-122"/>
                          </a:rPr>
                          <m:t>𝒕</m:t>
                        </m:r>
                      </m:sub>
                    </m:sSub>
                  </m:oMath>
                </a14:m>
                <a:r>
                  <a:rPr lang="zh-CN" altLang="en-US"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rPr>
                          <m:t>𝜆</m:t>
                        </m:r>
                      </m:e>
                      <m:sub>
                        <m:r>
                          <a:rPr lang="en-US" altLang="zh-CN" sz="2400" b="1" i="1" smtClean="0">
                            <a:latin typeface="Cambria Math" panose="02040503050406030204" pitchFamily="18" charset="0"/>
                          </a:rPr>
                          <m:t>𝒕</m:t>
                        </m:r>
                      </m:sub>
                    </m:sSub>
                    <m:r>
                      <a:rPr lang="en-US" altLang="zh-CN" sz="2400" b="1" i="1">
                        <a:latin typeface="Cambria Math" panose="02040503050406030204" pitchFamily="18" charset="0"/>
                        <a:ea typeface="楷体" panose="02010609060101010101" pitchFamily="49" charset="-122"/>
                      </a:rPr>
                      <m:t>=</m:t>
                    </m:r>
                    <m:limLow>
                      <m:limLowPr>
                        <m:ctrlPr>
                          <a:rPr lang="en-US" altLang="zh-CN" sz="2400" b="1" i="1">
                            <a:latin typeface="Cambria Math" panose="02040503050406030204" pitchFamily="18" charset="0"/>
                          </a:rPr>
                        </m:ctrlPr>
                      </m:limLowPr>
                      <m:e>
                        <m:r>
                          <a:rPr lang="en-US" altLang="zh-CN" sz="2400" b="1" i="1" smtClean="0">
                            <a:latin typeface="Cambria Math" panose="02040503050406030204" pitchFamily="18" charset="0"/>
                          </a:rPr>
                          <m:t>𝒂𝒓𝒈</m:t>
                        </m:r>
                      </m:e>
                      <m:lim>
                        <m:r>
                          <a:rPr lang="en-US" altLang="zh-CN" sz="2400" b="1" i="1" smtClean="0">
                            <a:latin typeface="Cambria Math" panose="02040503050406030204" pitchFamily="18" charset="0"/>
                          </a:rPr>
                          <m:t>             </m:t>
                        </m:r>
                      </m:lim>
                    </m:limLow>
                    <m:func>
                      <m:funcPr>
                        <m:ctrlPr>
                          <a:rPr lang="en-US" altLang="zh-CN" sz="2400" b="1" i="1" smtClean="0">
                            <a:latin typeface="Cambria Math" panose="02040503050406030204" pitchFamily="18" charset="0"/>
                          </a:rPr>
                        </m:ctrlPr>
                      </m:funcPr>
                      <m:fName>
                        <m:limLow>
                          <m:limLowPr>
                            <m:ctrlPr>
                              <a:rPr lang="en-US" altLang="zh-CN" sz="2400" b="1" i="1">
                                <a:latin typeface="Cambria Math" panose="02040503050406030204" pitchFamily="18" charset="0"/>
                              </a:rPr>
                            </m:ctrlPr>
                          </m:limLowPr>
                          <m:e>
                            <m:r>
                              <a:rPr lang="en-US" altLang="zh-CN" sz="2400" b="1" i="1">
                                <a:latin typeface="Cambria Math" panose="02040503050406030204" pitchFamily="18" charset="0"/>
                              </a:rPr>
                              <m:t>𝒎</m:t>
                            </m:r>
                            <m:r>
                              <a:rPr lang="en-US" altLang="zh-CN" sz="2400" b="1" i="1" smtClean="0">
                                <a:latin typeface="Cambria Math" panose="02040503050406030204" pitchFamily="18" charset="0"/>
                              </a:rPr>
                              <m:t>𝒂𝒙</m:t>
                            </m:r>
                          </m:e>
                          <m:lim>
                            <m:r>
                              <a:rPr lang="en-US" altLang="zh-CN" sz="2400" b="1" i="1" smtClean="0">
                                <a:latin typeface="Cambria Math" panose="02040503050406030204" pitchFamily="18" charset="0"/>
                              </a:rPr>
                              <m:t>𝒋</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𝑵</m:t>
                            </m:r>
                          </m:lim>
                        </m:limLow>
                      </m:fName>
                      <m:e>
                        <m:d>
                          <m:dPr>
                            <m:begChr m:val="|"/>
                            <m:endChr m:val="|"/>
                            <m:ctrlPr>
                              <a:rPr lang="en-US" altLang="zh-CN" sz="2400" b="1" i="1" smtClean="0">
                                <a:latin typeface="Cambria Math" panose="02040503050406030204" pitchFamily="18" charset="0"/>
                              </a:rPr>
                            </m:ctrlPr>
                          </m:dPr>
                          <m:e>
                            <m:d>
                              <m:dPr>
                                <m:begChr m:val="⟨"/>
                                <m:endChr m:val="⟩"/>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𝒓</m:t>
                                    </m:r>
                                  </m:e>
                                  <m:sub>
                                    <m:r>
                                      <a:rPr lang="en-US" altLang="zh-CN" sz="2400" b="1" i="1" smtClean="0">
                                        <a:latin typeface="Cambria Math" panose="02040503050406030204" pitchFamily="18" charset="0"/>
                                      </a:rPr>
                                      <m:t>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𝒋</m:t>
                                    </m:r>
                                  </m:sub>
                                </m:sSub>
                              </m:e>
                            </m:d>
                          </m:e>
                        </m:d>
                      </m:e>
                    </m:func>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3.</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smtClean="0">
                            <a:latin typeface="Cambria Math" panose="02040503050406030204" pitchFamily="18" charset="0"/>
                          </a:rPr>
                          <m:t>𝒕</m:t>
                        </m:r>
                      </m:sub>
                    </m:sSub>
                    <m:r>
                      <a:rPr lang="en-US" altLang="zh-CN" sz="2400" b="1" i="1" dirty="0">
                        <a:latin typeface="Cambria Math" panose="02040503050406030204" pitchFamily="18" charset="0"/>
                        <a:ea typeface="楷体" panose="02010609060101010101" pitchFamily="49" charset="-122"/>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a:latin typeface="Cambria Math" panose="02040503050406030204" pitchFamily="18" charset="0"/>
                          </a:rPr>
                          <m:t>𝒕</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sub>
                    </m:sSub>
                    <m:r>
                      <a:rPr lang="en-US" altLang="zh-CN" sz="2400" b="1" i="1" dirty="0" smtClean="0">
                        <a:latin typeface="Cambria Math" panose="02040503050406030204" pitchFamily="18" charset="0"/>
                        <a:ea typeface="Cambria Math" panose="02040503050406030204" pitchFamily="18" charset="0"/>
                      </a:rPr>
                      <m:t>∪</m:t>
                    </m:r>
                    <m:d>
                      <m:dPr>
                        <m:begChr m:val="{"/>
                        <m:endChr m:val="}"/>
                        <m:ctrlPr>
                          <a:rPr lang="en-US" altLang="zh-CN" sz="2400" b="1" i="1" dirty="0" smtClean="0">
                            <a:latin typeface="Cambria Math" panose="02040503050406030204" pitchFamily="18" charset="0"/>
                            <a:ea typeface="Cambria Math" panose="02040503050406030204" pitchFamily="18" charset="0"/>
                          </a:rPr>
                        </m:ctrlPr>
                      </m:dPr>
                      <m:e>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rPr>
                              <m:t>𝜆</m:t>
                            </m:r>
                          </m:e>
                          <m:sub>
                            <m:r>
                              <a:rPr lang="en-US" altLang="zh-CN" sz="2400" b="1" i="1">
                                <a:latin typeface="Cambria Math" panose="02040503050406030204" pitchFamily="18" charset="0"/>
                              </a:rPr>
                              <m:t>𝒕</m:t>
                            </m:r>
                          </m:sub>
                        </m:sSub>
                      </m:e>
                    </m:d>
                  </m:oMath>
                </a14:m>
                <a:r>
                  <a:rPr lang="en-US" altLang="zh-CN" sz="2400" b="1" dirty="0" smtClean="0">
                    <a:latin typeface="楷体" panose="02010609060101010101" pitchFamily="49" charset="-122"/>
                    <a:ea typeface="楷体" panose="02010609060101010101" pitchFamily="49" charset="-122"/>
                  </a:rPr>
                  <a:t>,</a:t>
                </a:r>
                <a:r>
                  <a:rPr lang="en-US" altLang="zh-CN" sz="2400" b="1" dirty="0">
                    <a:ea typeface="楷体" panose="02010609060101010101" pitchFamily="49" charset="-122"/>
                  </a:rPr>
                  <a:t> </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smtClean="0">
                            <a:latin typeface="Cambria Math" panose="02040503050406030204" pitchFamily="18" charset="0"/>
                            <a:ea typeface="楷体" panose="02010609060101010101" pitchFamily="49" charset="-122"/>
                          </a:rPr>
                          <m:t>𝒕</m:t>
                        </m:r>
                      </m:sub>
                    </m:sSub>
                    <m:r>
                      <a:rPr lang="en-US" altLang="zh-CN" sz="2400" b="1" i="1" dirty="0">
                        <a:latin typeface="Cambria Math" panose="02040503050406030204" pitchFamily="18" charset="0"/>
                        <a:ea typeface="楷体" panose="02010609060101010101" pitchFamily="49" charset="-122"/>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smtClean="0">
                            <a:latin typeface="Cambria Math" panose="02040503050406030204" pitchFamily="18" charset="0"/>
                            <a:ea typeface="楷体" panose="02010609060101010101" pitchFamily="49" charset="-122"/>
                          </a:rPr>
                          <m:t>𝒕</m:t>
                        </m:r>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𝟏</m:t>
                        </m:r>
                      </m:sub>
                    </m:sSub>
                    <m:r>
                      <a:rPr lang="en-US" altLang="zh-CN" sz="2400" b="1" i="1" dirty="0">
                        <a:latin typeface="Cambria Math" panose="02040503050406030204" pitchFamily="18" charset="0"/>
                        <a:ea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𝒋</m:t>
                        </m:r>
                      </m:sub>
                    </m:sSub>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4.</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𝒕</m:t>
                        </m:r>
                      </m:sub>
                    </m:sSub>
                    <m:r>
                      <a:rPr lang="en-US" altLang="zh-CN" sz="2400" b="1" i="0" dirty="0" smtClean="0">
                        <a:latin typeface="Cambria Math" panose="02040503050406030204" pitchFamily="18" charset="0"/>
                      </a:rPr>
                      <m:t>=</m:t>
                    </m:r>
                    <m:limLow>
                      <m:limLowPr>
                        <m:ctrlPr>
                          <a:rPr lang="en-US" altLang="zh-CN" sz="2400" b="1" i="1">
                            <a:latin typeface="Cambria Math" panose="02040503050406030204" pitchFamily="18" charset="0"/>
                          </a:rPr>
                        </m:ctrlPr>
                      </m:limLowPr>
                      <m:e>
                        <m:r>
                          <a:rPr lang="en-US" altLang="zh-CN" sz="2400" b="1" i="1">
                            <a:latin typeface="Cambria Math" panose="02040503050406030204" pitchFamily="18" charset="0"/>
                          </a:rPr>
                          <m:t>𝒂𝒓𝒈</m:t>
                        </m:r>
                      </m:e>
                      <m:lim>
                        <m:r>
                          <a:rPr lang="en-US" altLang="zh-CN" sz="2400" b="1" i="1">
                            <a:latin typeface="Cambria Math" panose="02040503050406030204" pitchFamily="18" charset="0"/>
                          </a:rPr>
                          <m:t>             </m:t>
                        </m:r>
                      </m:lim>
                    </m:limLow>
                    <m:func>
                      <m:funcPr>
                        <m:ctrlPr>
                          <a:rPr lang="en-US" altLang="zh-CN" sz="2400" b="1" i="1">
                            <a:latin typeface="Cambria Math" panose="02040503050406030204" pitchFamily="18" charset="0"/>
                          </a:rPr>
                        </m:ctrlPr>
                      </m:funcPr>
                      <m:fName>
                        <m:limLow>
                          <m:limLowPr>
                            <m:ctrlPr>
                              <a:rPr lang="en-US" altLang="zh-CN" sz="2400" b="1" i="1" smtClean="0">
                                <a:latin typeface="Cambria Math" panose="02040503050406030204" pitchFamily="18" charset="0"/>
                              </a:rPr>
                            </m:ctrlPr>
                          </m:limLowPr>
                          <m:e>
                            <m:r>
                              <a:rPr lang="en-US" altLang="zh-CN" sz="2400" b="1" i="1">
                                <a:latin typeface="Cambria Math" panose="02040503050406030204" pitchFamily="18" charset="0"/>
                              </a:rPr>
                              <m:t>𝒎</m:t>
                            </m:r>
                            <m:r>
                              <a:rPr lang="en-US" altLang="zh-CN" sz="2400" b="1" i="1" smtClean="0">
                                <a:latin typeface="Cambria Math" panose="02040503050406030204" pitchFamily="18" charset="0"/>
                              </a:rPr>
                              <m:t>𝒊𝒏</m:t>
                            </m:r>
                          </m:e>
                          <m:lim>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𝜃</m:t>
                                </m:r>
                              </m:e>
                              <m:sub>
                                <m:r>
                                  <a:rPr lang="en-US" altLang="zh-CN" sz="2400" b="1" i="1" smtClean="0">
                                    <a:latin typeface="Cambria Math" panose="02040503050406030204" pitchFamily="18" charset="0"/>
                                  </a:rPr>
                                  <m:t>𝒕</m:t>
                                </m:r>
                              </m:sub>
                            </m:sSub>
                          </m:lim>
                        </m:limLow>
                      </m:fName>
                      <m:e>
                        <m:d>
                          <m:dPr>
                            <m:begChr m:val="‖"/>
                            <m:endChr m:val="‖"/>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rPr>
                                  <m:t>𝜃</m:t>
                                </m:r>
                              </m:e>
                              <m:sub>
                                <m:r>
                                  <a:rPr lang="en-US" altLang="zh-CN" sz="2400" b="1" i="1" dirty="0" smtClean="0">
                                    <a:latin typeface="Cambria Math" panose="02040503050406030204" pitchFamily="18" charset="0"/>
                                    <a:ea typeface="楷体" panose="02010609060101010101" pitchFamily="49" charset="-122"/>
                                  </a:rPr>
                                  <m:t>𝒕</m:t>
                                </m:r>
                              </m:sub>
                            </m:sSub>
                          </m:e>
                        </m:d>
                      </m:e>
                    </m:func>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sup>
                                <m:r>
                                  <a:rPr lang="en-US" altLang="zh-CN" sz="2400" b="1" i="1" smtClean="0">
                                    <a:latin typeface="Cambria Math" panose="02040503050406030204" pitchFamily="18" charset="0"/>
                                  </a:rPr>
                                  <m:t>𝑻</m:t>
                                </m:r>
                              </m:sup>
                            </m:sSup>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d>
                      </m:e>
                      <m: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sSup>
                      <m:sSupPr>
                        <m:ctrlPr>
                          <a:rPr lang="en-US" altLang="zh-CN" sz="2400" b="1" i="1">
                            <a:latin typeface="Cambria Math" panose="02040503050406030204" pitchFamily="18" charset="0"/>
                          </a:rPr>
                        </m:ctrlPr>
                      </m:sSupPr>
                      <m:e>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sup>
                        <m:r>
                          <a:rPr lang="en-US" altLang="zh-CN" sz="2400" b="1" i="1">
                            <a:latin typeface="Cambria Math" panose="02040503050406030204" pitchFamily="18" charset="0"/>
                          </a:rPr>
                          <m:t>𝑻</m:t>
                        </m:r>
                      </m:sup>
                    </m:sSup>
                    <m:r>
                      <a:rPr lang="en-US" altLang="zh-CN" sz="2400" b="1" i="0" smtClean="0">
                        <a:latin typeface="Cambria Math" panose="02040503050406030204" pitchFamily="18" charset="0"/>
                      </a:rPr>
                      <m:t>𝐲</m:t>
                    </m:r>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5.</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𝒓</m:t>
                        </m:r>
                      </m:e>
                      <m:sub>
                        <m:r>
                          <a:rPr lang="en-US" altLang="zh-CN" sz="2400" b="1" i="1" dirty="0" smtClean="0">
                            <a:latin typeface="Cambria Math" panose="02040503050406030204" pitchFamily="18" charset="0"/>
                            <a:ea typeface="楷体" panose="02010609060101010101" pitchFamily="49" charset="-122"/>
                          </a:rPr>
                          <m:t>𝒕</m:t>
                        </m:r>
                      </m:sub>
                    </m:sSub>
                    <m:r>
                      <a:rPr lang="en-US" altLang="zh-CN" sz="2400" b="1" i="0" dirty="0" smtClean="0">
                        <a:latin typeface="Cambria Math" panose="02040503050406030204" pitchFamily="18" charset="0"/>
                        <a:ea typeface="楷体" panose="02010609060101010101" pitchFamily="49" charset="-122"/>
                      </a:rPr>
                      <m:t>=</m:t>
                    </m:r>
                    <m:r>
                      <a:rPr lang="en-US" altLang="zh-CN" sz="2400" b="1" i="1">
                        <a:latin typeface="Cambria Math" panose="02040503050406030204" pitchFamily="18" charset="0"/>
                      </a:rPr>
                      <m:t>𝒚</m:t>
                    </m:r>
                    <m:r>
                      <a:rPr lang="en-US" altLang="zh-CN" sz="2400" b="1" i="1">
                        <a:latin typeface="Cambria Math" panose="02040503050406030204" pitchFamily="18" charset="0"/>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a:latin typeface="Cambria Math" panose="02040503050406030204" pitchFamily="18" charset="0"/>
                          </a:rPr>
                          <m:t>𝒕</m:t>
                        </m:r>
                      </m:sub>
                    </m:sSub>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6.</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𝟏</m:t>
                    </m:r>
                  </m:oMath>
                </a14:m>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若</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𝒕</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𝑲</m:t>
                    </m:r>
                  </m:oMath>
                </a14:m>
                <a:r>
                  <a:rPr lang="zh-CN" altLang="en-US" sz="2400" b="1" dirty="0" smtClean="0">
                    <a:latin typeface="楷体" panose="02010609060101010101" pitchFamily="49" charset="-122"/>
                    <a:ea typeface="楷体" panose="02010609060101010101" pitchFamily="49" charset="-122"/>
                  </a:rPr>
                  <a:t>则返回第</a:t>
                </a:r>
                <a:r>
                  <a:rPr lang="en-US" altLang="zh-CN" sz="2400" b="1" dirty="0" smtClean="0">
                    <a:latin typeface="楷体" panose="02010609060101010101" pitchFamily="49" charset="-122"/>
                    <a:ea typeface="楷体" panose="02010609060101010101" pitchFamily="49" charset="-122"/>
                  </a:rPr>
                  <a:t>2</a:t>
                </a:r>
                <a:r>
                  <a:rPr lang="zh-CN" altLang="en-US" sz="2400" b="1" dirty="0" smtClean="0">
                    <a:latin typeface="楷体" panose="02010609060101010101" pitchFamily="49" charset="-122"/>
                    <a:ea typeface="楷体" panose="02010609060101010101" pitchFamily="49" charset="-122"/>
                  </a:rPr>
                  <a:t>步，否则进入第</a:t>
                </a:r>
                <a:r>
                  <a:rPr lang="en-US" altLang="zh-CN" sz="2400" b="1" dirty="0" smtClean="0">
                    <a:latin typeface="楷体" panose="02010609060101010101" pitchFamily="49" charset="-122"/>
                    <a:ea typeface="楷体" panose="02010609060101010101" pitchFamily="49" charset="-122"/>
                  </a:rPr>
                  <a:t>7</a:t>
                </a:r>
                <a:r>
                  <a:rPr lang="zh-CN" altLang="en-US" sz="2400" b="1" dirty="0" smtClean="0">
                    <a:latin typeface="楷体" panose="02010609060101010101" pitchFamily="49" charset="-122"/>
                    <a:ea typeface="楷体" panose="02010609060101010101" pitchFamily="49" charset="-122"/>
                  </a:rPr>
                  <a:t>步；</a:t>
                </a:r>
                <a:endParaRPr lang="en-US" altLang="zh-CN" sz="2400" b="1" dirty="0" smtClean="0">
                  <a:latin typeface="楷体" panose="02010609060101010101" pitchFamily="49" charset="-122"/>
                  <a:ea typeface="楷体" panose="02010609060101010101" pitchFamily="49" charset="-122"/>
                </a:endParaRPr>
              </a:p>
              <a:p>
                <a:pPr>
                  <a:lnSpc>
                    <a:spcPct val="150000"/>
                  </a:lnSpc>
                </a:pPr>
                <a:r>
                  <a:rPr lang="en-US" altLang="zh-CN" sz="2400" b="1" dirty="0" smtClean="0">
                    <a:latin typeface="楷体" panose="02010609060101010101" pitchFamily="49" charset="-122"/>
                    <a:ea typeface="楷体" panose="02010609060101010101" pitchFamily="49" charset="-122"/>
                  </a:rPr>
                  <a:t>7.</a:t>
                </a:r>
                <a:r>
                  <a:rPr lang="zh-CN" altLang="en-US" sz="2400" b="1" dirty="0">
                    <a:latin typeface="楷体" panose="02010609060101010101" pitchFamily="49" charset="-122"/>
                    <a:ea typeface="楷体" panose="02010609060101010101" pitchFamily="49" charset="-122"/>
                  </a:rPr>
                  <a:t>得到</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 </m:t>
                        </m:r>
                      </m:sub>
                    </m:sSub>
                  </m:oMath>
                </a14:m>
                <a:r>
                  <a:rPr lang="zh-CN" altLang="en-US" sz="2400" b="1" dirty="0" smtClean="0">
                    <a:latin typeface="楷体" panose="02010609060101010101" pitchFamily="49" charset="-122"/>
                    <a:ea typeface="楷体" panose="02010609060101010101" pitchFamily="49" charset="-122"/>
                  </a:rPr>
                  <a:t>在</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a:latin typeface="Cambria Math" panose="02040503050406030204" pitchFamily="18" charset="0"/>
                          </a:rPr>
                          <m:t>𝒕</m:t>
                        </m:r>
                      </m:sub>
                    </m:sSub>
                  </m:oMath>
                </a14:m>
                <a:r>
                  <a:rPr lang="zh-CN" altLang="en-US" sz="2400" b="1" dirty="0" smtClean="0">
                    <a:latin typeface="楷体" panose="02010609060101010101" pitchFamily="49" charset="-122"/>
                    <a:ea typeface="楷体" panose="02010609060101010101" pitchFamily="49" charset="-122"/>
                  </a:rPr>
                  <a:t>处有非零项，其值为</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a:latin typeface="Cambria Math" panose="02040503050406030204" pitchFamily="18" charset="0"/>
                          </a:rPr>
                          <m:t>𝒕</m:t>
                        </m:r>
                      </m:sub>
                    </m:sSub>
                  </m:oMath>
                </a14:m>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b="1" dirty="0" smtClean="0">
                    <a:latin typeface="楷体" panose="02010609060101010101" pitchFamily="49" charset="-122"/>
                    <a:ea typeface="楷体" panose="02010609060101010101" pitchFamily="49" charset="-122"/>
                  </a:rPr>
                  <a:t>输出：信号稀疏表稀疏估计</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 </m:t>
                        </m:r>
                      </m:sub>
                    </m:sSub>
                  </m:oMath>
                </a14:m>
                <a:endParaRPr lang="en-US" altLang="zh-CN" sz="2400" b="1" dirty="0" smtClean="0">
                  <a:latin typeface="楷体" panose="02010609060101010101" pitchFamily="49" charset="-122"/>
                  <a:ea typeface="楷体" panose="02010609060101010101" pitchFamily="49"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163370" y="591989"/>
                <a:ext cx="10569938" cy="6539995"/>
              </a:xfrm>
              <a:prstGeom prst="rect">
                <a:avLst/>
              </a:prstGeom>
              <a:blipFill>
                <a:blip r:embed="rId4"/>
                <a:stretch>
                  <a:fillRect l="-923"/>
                </a:stretch>
              </a:blipFill>
            </p:spPr>
            <p:txBody>
              <a:bodyPr/>
              <a:lstStyle/>
              <a:p>
                <a:r>
                  <a:rPr lang="zh-CN" altLang="en-US">
                    <a:noFill/>
                  </a:rPr>
                  <a:t> </a:t>
                </a:r>
              </a:p>
            </p:txBody>
          </p:sp>
        </mc:Fallback>
      </mc:AlternateContent>
      <p:sp>
        <p:nvSpPr>
          <p:cNvPr id="8" name="矩形 7"/>
          <p:cNvSpPr/>
          <p:nvPr/>
        </p:nvSpPr>
        <p:spPr>
          <a:xfrm>
            <a:off x="1532831" y="2536205"/>
            <a:ext cx="5112568"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615582" y="2370236"/>
            <a:ext cx="5063251" cy="461665"/>
          </a:xfrm>
          <a:prstGeom prst="rect">
            <a:avLst/>
          </a:prstGeom>
          <a:noFill/>
        </p:spPr>
        <p:txBody>
          <a:bodyPr wrap="square" rtlCol="0">
            <a:spAutoFit/>
          </a:bodyPr>
          <a:lstStyle/>
          <a:p>
            <a:r>
              <a:rPr lang="zh-CN" altLang="en-US" sz="2400" b="1" dirty="0" smtClean="0">
                <a:latin typeface="楷体" panose="02010609060101010101" pitchFamily="49" charset="-122"/>
                <a:ea typeface="楷体" panose="02010609060101010101" pitchFamily="49" charset="-122"/>
              </a:rPr>
              <a:t>选出</a:t>
            </a:r>
            <a:r>
              <a:rPr lang="en-US" altLang="zh-CN" sz="2400" b="1" dirty="0" smtClean="0">
                <a:latin typeface="楷体" panose="02010609060101010101" pitchFamily="49" charset="-122"/>
                <a:ea typeface="楷体" panose="02010609060101010101" pitchFamily="49" charset="-122"/>
              </a:rPr>
              <a:t>2K</a:t>
            </a:r>
            <a:r>
              <a:rPr lang="zh-CN" altLang="en-US" sz="2400" b="1" dirty="0" smtClean="0">
                <a:latin typeface="楷体" panose="02010609060101010101" pitchFamily="49" charset="-122"/>
                <a:ea typeface="楷体" panose="02010609060101010101" pitchFamily="49" charset="-122"/>
              </a:rPr>
              <a:t>个相关性最大的原子</a:t>
            </a:r>
            <a:endParaRPr lang="zh-CN" altLang="en-US" sz="2400" b="1" dirty="0">
              <a:latin typeface="楷体" panose="02010609060101010101" pitchFamily="49" charset="-122"/>
              <a:ea typeface="楷体" panose="02010609060101010101" pitchFamily="49" charset="-122"/>
            </a:endParaRPr>
          </a:p>
        </p:txBody>
      </p:sp>
      <p:sp>
        <p:nvSpPr>
          <p:cNvPr id="10" name="矩形 9"/>
          <p:cNvSpPr/>
          <p:nvPr/>
        </p:nvSpPr>
        <p:spPr>
          <a:xfrm>
            <a:off x="7581503" y="2370235"/>
            <a:ext cx="4161226" cy="4841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10" idx="1"/>
          </p:cNvCxnSpPr>
          <p:nvPr/>
        </p:nvCxnSpPr>
        <p:spPr>
          <a:xfrm flipH="1">
            <a:off x="6630161" y="2612324"/>
            <a:ext cx="951342" cy="2420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542223" y="4048372"/>
            <a:ext cx="6471327" cy="7502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8725095" y="4097973"/>
            <a:ext cx="3816424" cy="830997"/>
          </a:xfrm>
          <a:prstGeom prst="rect">
            <a:avLst/>
          </a:prstGeom>
          <a:noFill/>
        </p:spPr>
        <p:txBody>
          <a:bodyPr wrap="square" rtlCol="0">
            <a:spAutoFit/>
          </a:bodyPr>
          <a:lstStyle/>
          <a:p>
            <a:r>
              <a:rPr lang="zh-CN" altLang="en-US" sz="2400" b="1" dirty="0" smtClean="0">
                <a:latin typeface="楷体" panose="02010609060101010101" pitchFamily="49" charset="-122"/>
                <a:ea typeface="楷体" panose="02010609060101010101" pitchFamily="49" charset="-122"/>
              </a:rPr>
              <a:t>更新之后选出绝对值最大的</a:t>
            </a:r>
            <a:r>
              <a:rPr lang="en-US" altLang="zh-CN" sz="2400" b="1" dirty="0" smtClean="0">
                <a:latin typeface="楷体" panose="02010609060101010101" pitchFamily="49" charset="-122"/>
                <a:ea typeface="楷体" panose="02010609060101010101" pitchFamily="49" charset="-122"/>
              </a:rPr>
              <a:t>K</a:t>
            </a:r>
            <a:r>
              <a:rPr lang="zh-CN" altLang="en-US" sz="2400" b="1" dirty="0" smtClean="0">
                <a:latin typeface="楷体" panose="02010609060101010101" pitchFamily="49" charset="-122"/>
                <a:ea typeface="楷体" panose="02010609060101010101" pitchFamily="49" charset="-122"/>
              </a:rPr>
              <a:t>项</a:t>
            </a:r>
            <a:endParaRPr lang="zh-CN" altLang="en-US" sz="2400" b="1" dirty="0">
              <a:latin typeface="楷体" panose="02010609060101010101" pitchFamily="49" charset="-122"/>
              <a:ea typeface="楷体" panose="02010609060101010101" pitchFamily="49" charset="-122"/>
            </a:endParaRPr>
          </a:p>
        </p:txBody>
      </p:sp>
      <p:sp>
        <p:nvSpPr>
          <p:cNvPr id="14" name="矩形 13"/>
          <p:cNvSpPr/>
          <p:nvPr/>
        </p:nvSpPr>
        <p:spPr>
          <a:xfrm>
            <a:off x="8758551" y="4147576"/>
            <a:ext cx="3647488" cy="7317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14" idx="1"/>
          </p:cNvCxnSpPr>
          <p:nvPr/>
        </p:nvCxnSpPr>
        <p:spPr>
          <a:xfrm flipH="1" flipV="1">
            <a:off x="8051497" y="4513471"/>
            <a:ext cx="707054" cy="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957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ircle(in)">
                                      <p:cBhvr>
                                        <p:cTn id="36" dur="20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circle(in)">
                                      <p:cBhvr>
                                        <p:cTn id="48" dur="20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anim calcmode="lin" valueType="num">
                                      <p:cBhvr>
                                        <p:cTn id="54" dur="1000" fill="hold"/>
                                        <p:tgtEl>
                                          <p:spTgt spid="15"/>
                                        </p:tgtEl>
                                        <p:attrNameLst>
                                          <p:attrName>ppt_x</p:attrName>
                                        </p:attrNameLst>
                                      </p:cBhvr>
                                      <p:tavLst>
                                        <p:tav tm="0">
                                          <p:val>
                                            <p:strVal val="#ppt_x"/>
                                          </p:val>
                                        </p:tav>
                                        <p:tav tm="100000">
                                          <p:val>
                                            <p:strVal val="#ppt_x"/>
                                          </p:val>
                                        </p:tav>
                                      </p:tavLst>
                                    </p:anim>
                                    <p:anim calcmode="lin" valueType="num">
                                      <p:cBhvr>
                                        <p:cTn id="5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P spid="2" grpId="0"/>
      <p:bldP spid="10" grpId="0" animBg="1"/>
      <p:bldP spid="12" grpId="0" animBg="1"/>
      <p:bldP spid="13" grpId="0"/>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5171352" y="695280"/>
            <a:ext cx="2516048" cy="647844"/>
            <a:chOff x="4071938" y="642938"/>
            <a:chExt cx="2386012" cy="614362"/>
          </a:xfrm>
        </p:grpSpPr>
        <p:cxnSp>
          <p:nvCxnSpPr>
            <p:cNvPr id="9" name="直接连接符 8"/>
            <p:cNvCxnSpPr/>
            <p:nvPr/>
          </p:nvCxnSpPr>
          <p:spPr>
            <a:xfrm>
              <a:off x="4071938" y="642938"/>
              <a:ext cx="2386012" cy="0"/>
            </a:xfrm>
            <a:prstGeom prst="line">
              <a:avLst/>
            </a:prstGeom>
            <a:ln>
              <a:solidFill>
                <a:srgbClr val="484848"/>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071938" y="1257300"/>
              <a:ext cx="2386012" cy="0"/>
            </a:xfrm>
            <a:prstGeom prst="line">
              <a:avLst/>
            </a:prstGeom>
            <a:ln>
              <a:solidFill>
                <a:srgbClr val="484848"/>
              </a:solidFill>
              <a:prstDash val="dash"/>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4881371" y="678425"/>
            <a:ext cx="3095654" cy="646251"/>
          </a:xfrm>
          <a:prstGeom prst="rect">
            <a:avLst/>
          </a:prstGeom>
          <a:noFill/>
        </p:spPr>
        <p:txBody>
          <a:bodyPr wrap="square" rtlCol="0">
            <a:spAutoFit/>
          </a:bodyPr>
          <a:lstStyle/>
          <a:p>
            <a:pPr algn="ctr"/>
            <a:r>
              <a:rPr lang="en-US" altLang="zh-HK" sz="3600" b="1" dirty="0">
                <a:solidFill>
                  <a:schemeClr val="accent3"/>
                </a:solidFill>
                <a:latin typeface="微软雅黑" panose="020B0503020204020204" pitchFamily="34" charset="-122"/>
                <a:ea typeface="微软雅黑" panose="020B0503020204020204" pitchFamily="34" charset="-122"/>
              </a:rPr>
              <a:t>Dir</a:t>
            </a:r>
            <a:r>
              <a:rPr lang="en-US" altLang="zh-HK" sz="3600" b="1" dirty="0">
                <a:solidFill>
                  <a:schemeClr val="accent2"/>
                </a:solidFill>
                <a:latin typeface="微软雅黑" panose="020B0503020204020204" pitchFamily="34" charset="-122"/>
                <a:ea typeface="微软雅黑" panose="020B0503020204020204" pitchFamily="34" charset="-122"/>
              </a:rPr>
              <a:t>ectory</a:t>
            </a:r>
            <a:endParaRPr lang="zh-HK"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2537287" y="4311856"/>
            <a:ext cx="2811380" cy="461665"/>
          </a:xfrm>
          <a:prstGeom prst="rect">
            <a:avLst/>
          </a:prstGeom>
          <a:noFill/>
        </p:spPr>
        <p:txBody>
          <a:bodyPr wrap="square" rtlCol="0">
            <a:spAutoFit/>
          </a:bodyPr>
          <a:lstStyle/>
          <a:p>
            <a:pPr algn="ctr"/>
            <a:r>
              <a:rPr lang="zh-CN" altLang="en-US" sz="2400" dirty="0" smtClean="0">
                <a:solidFill>
                  <a:srgbClr val="FF0000"/>
                </a:solidFill>
                <a:latin typeface="楷体" panose="02010609060101010101" pitchFamily="49" charset="-122"/>
                <a:ea typeface="楷体" panose="02010609060101010101" pitchFamily="49" charset="-122"/>
              </a:rPr>
              <a:t>压缩感知简介</a:t>
            </a:r>
            <a:endParaRPr lang="zh-CN" altLang="en-US" sz="2400" dirty="0">
              <a:solidFill>
                <a:srgbClr val="FF0000"/>
              </a:solidFill>
              <a:latin typeface="楷体" panose="02010609060101010101" pitchFamily="49" charset="-122"/>
              <a:ea typeface="楷体" panose="02010609060101010101" pitchFamily="49" charset="-122"/>
            </a:endParaRPr>
          </a:p>
        </p:txBody>
      </p:sp>
      <p:sp>
        <p:nvSpPr>
          <p:cNvPr id="27" name="椭圆 26"/>
          <p:cNvSpPr/>
          <p:nvPr/>
        </p:nvSpPr>
        <p:spPr>
          <a:xfrm>
            <a:off x="3147482" y="2824237"/>
            <a:ext cx="1210087" cy="1210087"/>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218" b="1" dirty="0">
                <a:solidFill>
                  <a:srgbClr val="FF0000"/>
                </a:solidFill>
                <a:latin typeface="微软雅黑" panose="020B0503020204020204" pitchFamily="34" charset="-122"/>
                <a:ea typeface="微软雅黑" panose="020B0503020204020204" pitchFamily="34" charset="-122"/>
              </a:rPr>
              <a:t>01</a:t>
            </a:r>
            <a:endParaRPr lang="zh-HK" altLang="en-US" sz="4218" b="1" dirty="0">
              <a:solidFill>
                <a:srgbClr val="FF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260765" y="4329299"/>
            <a:ext cx="2262134" cy="461665"/>
          </a:xfrm>
          <a:prstGeom prst="rect">
            <a:avLst/>
          </a:prstGeom>
          <a:noFill/>
        </p:spPr>
        <p:txBody>
          <a:bodyPr wrap="square" rtlCol="0">
            <a:spAutoFit/>
          </a:bodyPr>
          <a:lstStyle/>
          <a:p>
            <a:pPr algn="ctr"/>
            <a:r>
              <a:rPr lang="zh-CN" altLang="en-US" sz="2400" dirty="0" smtClean="0">
                <a:solidFill>
                  <a:schemeClr val="accent1"/>
                </a:solidFill>
                <a:latin typeface="楷体" panose="02010609060101010101" pitchFamily="49" charset="-122"/>
                <a:ea typeface="楷体" panose="02010609060101010101" pitchFamily="49" charset="-122"/>
              </a:rPr>
              <a:t>贪婪迭代算法</a:t>
            </a:r>
            <a:endParaRPr lang="zh-CN" altLang="en-US" sz="2400" dirty="0">
              <a:solidFill>
                <a:schemeClr val="accent1"/>
              </a:solidFill>
              <a:latin typeface="楷体" panose="02010609060101010101" pitchFamily="49" charset="-122"/>
              <a:ea typeface="楷体" panose="02010609060101010101" pitchFamily="49" charset="-122"/>
            </a:endParaRPr>
          </a:p>
        </p:txBody>
      </p:sp>
      <p:sp>
        <p:nvSpPr>
          <p:cNvPr id="18" name="椭圆 17"/>
          <p:cNvSpPr/>
          <p:nvPr/>
        </p:nvSpPr>
        <p:spPr>
          <a:xfrm>
            <a:off x="5709295" y="2824237"/>
            <a:ext cx="1210087" cy="1210087"/>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218" b="1" dirty="0">
                <a:solidFill>
                  <a:schemeClr val="accent2"/>
                </a:solidFill>
                <a:latin typeface="微软雅黑" panose="020B0503020204020204" pitchFamily="34" charset="-122"/>
                <a:ea typeface="微软雅黑" panose="020B0503020204020204" pitchFamily="34" charset="-122"/>
              </a:rPr>
              <a:t>02</a:t>
            </a:r>
            <a:endParaRPr lang="zh-HK" altLang="en-US" sz="4218" b="1" dirty="0">
              <a:solidFill>
                <a:schemeClr val="accent2"/>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793872" y="4336295"/>
            <a:ext cx="2063636" cy="461665"/>
          </a:xfrm>
          <a:prstGeom prst="rect">
            <a:avLst/>
          </a:prstGeom>
          <a:noFill/>
        </p:spPr>
        <p:txBody>
          <a:bodyPr wrap="square" rtlCol="0">
            <a:spAutoFit/>
          </a:bodyPr>
          <a:lstStyle/>
          <a:p>
            <a:pPr algn="ctr"/>
            <a:r>
              <a:rPr lang="zh-CN" altLang="en-US" sz="2400" dirty="0">
                <a:solidFill>
                  <a:srgbClr val="535353"/>
                </a:solidFill>
                <a:latin typeface="楷体" panose="02010609060101010101" pitchFamily="49" charset="-122"/>
                <a:ea typeface="楷体" panose="02010609060101010101" pitchFamily="49" charset="-122"/>
              </a:rPr>
              <a:t>实验结果展示</a:t>
            </a:r>
            <a:endParaRPr lang="zh-CN" altLang="en-US" sz="2400" dirty="0">
              <a:solidFill>
                <a:schemeClr val="accent1"/>
              </a:solidFill>
              <a:latin typeface="楷体" panose="02010609060101010101" pitchFamily="49" charset="-122"/>
              <a:ea typeface="楷体" panose="02010609060101010101" pitchFamily="49" charset="-122"/>
            </a:endParaRPr>
          </a:p>
        </p:txBody>
      </p:sp>
      <p:sp>
        <p:nvSpPr>
          <p:cNvPr id="20" name="椭圆 19"/>
          <p:cNvSpPr/>
          <p:nvPr/>
        </p:nvSpPr>
        <p:spPr>
          <a:xfrm>
            <a:off x="8225849" y="2824237"/>
            <a:ext cx="1210087" cy="1210087"/>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218" b="1" dirty="0">
                <a:solidFill>
                  <a:schemeClr val="accent2"/>
                </a:solidFill>
                <a:latin typeface="微软雅黑" panose="020B0503020204020204" pitchFamily="34" charset="-122"/>
                <a:ea typeface="微软雅黑" panose="020B0503020204020204" pitchFamily="34" charset="-122"/>
              </a:rPr>
              <a:t>03</a:t>
            </a:r>
            <a:endParaRPr lang="zh-HK" altLang="en-US" sz="4218" b="1"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55605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Vertical)">
                                      <p:cBhvr>
                                        <p:cTn id="7" dur="500"/>
                                        <p:tgtEl>
                                          <p:spTgt spid="2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1000"/>
                            </p:stCondLst>
                            <p:childTnLst>
                              <p:par>
                                <p:cTn id="15" presetID="15"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1000" fill="hold"/>
                                        <p:tgtEl>
                                          <p:spTgt spid="27"/>
                                        </p:tgtEl>
                                        <p:attrNameLst>
                                          <p:attrName>ppt_w</p:attrName>
                                        </p:attrNameLst>
                                      </p:cBhvr>
                                      <p:tavLst>
                                        <p:tav tm="0">
                                          <p:val>
                                            <p:fltVal val="0"/>
                                          </p:val>
                                        </p:tav>
                                        <p:tav tm="100000">
                                          <p:val>
                                            <p:strVal val="#ppt_w"/>
                                          </p:val>
                                        </p:tav>
                                      </p:tavLst>
                                    </p:anim>
                                    <p:anim calcmode="lin" valueType="num">
                                      <p:cBhvr>
                                        <p:cTn id="18" dur="1000" fill="hold"/>
                                        <p:tgtEl>
                                          <p:spTgt spid="27"/>
                                        </p:tgtEl>
                                        <p:attrNameLst>
                                          <p:attrName>ppt_h</p:attrName>
                                        </p:attrNameLst>
                                      </p:cBhvr>
                                      <p:tavLst>
                                        <p:tav tm="0">
                                          <p:val>
                                            <p:fltVal val="0"/>
                                          </p:val>
                                        </p:tav>
                                        <p:tav tm="100000">
                                          <p:val>
                                            <p:strVal val="#ppt_h"/>
                                          </p:val>
                                        </p:tav>
                                      </p:tavLst>
                                    </p:anim>
                                    <p:anim calcmode="lin" valueType="num">
                                      <p:cBhvr>
                                        <p:cTn id="19"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27"/>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grpId="0" nodeType="withEffect">
                                  <p:stCondLst>
                                    <p:cond delay="250"/>
                                  </p:stCondLst>
                                  <p:childTnLst>
                                    <p:set>
                                      <p:cBhvr>
                                        <p:cTn id="22" dur="1" fill="hold">
                                          <p:stCondLst>
                                            <p:cond delay="0"/>
                                          </p:stCondLst>
                                        </p:cTn>
                                        <p:tgtEl>
                                          <p:spTgt spid="18"/>
                                        </p:tgtEl>
                                        <p:attrNameLst>
                                          <p:attrName>style.visibility</p:attrName>
                                        </p:attrNameLst>
                                      </p:cBhvr>
                                      <p:to>
                                        <p:strVal val="visible"/>
                                      </p:to>
                                    </p:set>
                                    <p:anim calcmode="lin" valueType="num">
                                      <p:cBhvr>
                                        <p:cTn id="23" dur="1000" fill="hold"/>
                                        <p:tgtEl>
                                          <p:spTgt spid="18"/>
                                        </p:tgtEl>
                                        <p:attrNameLst>
                                          <p:attrName>ppt_w</p:attrName>
                                        </p:attrNameLst>
                                      </p:cBhvr>
                                      <p:tavLst>
                                        <p:tav tm="0">
                                          <p:val>
                                            <p:fltVal val="0"/>
                                          </p:val>
                                        </p:tav>
                                        <p:tav tm="100000">
                                          <p:val>
                                            <p:strVal val="#ppt_w"/>
                                          </p:val>
                                        </p:tav>
                                      </p:tavLst>
                                    </p:anim>
                                    <p:anim calcmode="lin" valueType="num">
                                      <p:cBhvr>
                                        <p:cTn id="24" dur="1000" fill="hold"/>
                                        <p:tgtEl>
                                          <p:spTgt spid="18"/>
                                        </p:tgtEl>
                                        <p:attrNameLst>
                                          <p:attrName>ppt_h</p:attrName>
                                        </p:attrNameLst>
                                      </p:cBhvr>
                                      <p:tavLst>
                                        <p:tav tm="0">
                                          <p:val>
                                            <p:fltVal val="0"/>
                                          </p:val>
                                        </p:tav>
                                        <p:tav tm="100000">
                                          <p:val>
                                            <p:strVal val="#ppt_h"/>
                                          </p:val>
                                        </p:tav>
                                      </p:tavLst>
                                    </p:anim>
                                    <p:anim calcmode="lin" valueType="num">
                                      <p:cBhvr>
                                        <p:cTn id="25"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8"/>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 calcmode="lin" valueType="num">
                                      <p:cBhvr>
                                        <p:cTn id="29" dur="1000" fill="hold"/>
                                        <p:tgtEl>
                                          <p:spTgt spid="20"/>
                                        </p:tgtEl>
                                        <p:attrNameLst>
                                          <p:attrName>ppt_w</p:attrName>
                                        </p:attrNameLst>
                                      </p:cBhvr>
                                      <p:tavLst>
                                        <p:tav tm="0">
                                          <p:val>
                                            <p:fltVal val="0"/>
                                          </p:val>
                                        </p:tav>
                                        <p:tav tm="100000">
                                          <p:val>
                                            <p:strVal val="#ppt_w"/>
                                          </p:val>
                                        </p:tav>
                                      </p:tavLst>
                                    </p:anim>
                                    <p:anim calcmode="lin" valueType="num">
                                      <p:cBhvr>
                                        <p:cTn id="30" dur="1000" fill="hold"/>
                                        <p:tgtEl>
                                          <p:spTgt spid="20"/>
                                        </p:tgtEl>
                                        <p:attrNameLst>
                                          <p:attrName>ppt_h</p:attrName>
                                        </p:attrNameLst>
                                      </p:cBhvr>
                                      <p:tavLst>
                                        <p:tav tm="0">
                                          <p:val>
                                            <p:fltVal val="0"/>
                                          </p:val>
                                        </p:tav>
                                        <p:tav tm="100000">
                                          <p:val>
                                            <p:strVal val="#ppt_h"/>
                                          </p:val>
                                        </p:tav>
                                      </p:tavLst>
                                    </p:anim>
                                    <p:anim calcmode="lin" valueType="num">
                                      <p:cBhvr>
                                        <p:cTn id="31"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2500"/>
                            </p:stCondLst>
                            <p:childTnLst>
                              <p:par>
                                <p:cTn id="34" presetID="22" presetClass="entr" presetSubtype="4"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down)">
                                      <p:cBhvr>
                                        <p:cTn id="36" dur="500"/>
                                        <p:tgtEl>
                                          <p:spTgt spid="32"/>
                                        </p:tgtEl>
                                      </p:cBhvr>
                                    </p:animEffect>
                                  </p:childTnLst>
                                </p:cTn>
                              </p:par>
                            </p:childTnLst>
                          </p:cTn>
                        </p:par>
                        <p:par>
                          <p:cTn id="37" fill="hold">
                            <p:stCondLst>
                              <p:cond delay="3000"/>
                            </p:stCondLst>
                            <p:childTnLst>
                              <p:par>
                                <p:cTn id="38" presetID="22" presetClass="entr" presetSubtype="4"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2" grpId="0"/>
      <p:bldP spid="27" grpId="0" animBg="1"/>
      <p:bldP spid="17" grpId="0"/>
      <p:bldP spid="18" grpId="0" animBg="1"/>
      <p:bldP spid="19" grpId="0"/>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646331"/>
            <a:ext cx="2900983"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0"/>
            <a:ext cx="3478696"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贪婪迭代</a:t>
            </a:r>
            <a:r>
              <a:rPr lang="zh-CN" altLang="en-US" sz="3600" dirty="0" smtClean="0">
                <a:solidFill>
                  <a:srgbClr val="FF0000"/>
                </a:solidFill>
                <a:latin typeface="楷体" panose="02010609060101010101" pitchFamily="49" charset="-122"/>
                <a:ea typeface="楷体" panose="02010609060101010101" pitchFamily="49" charset="-122"/>
              </a:rPr>
              <a:t>算法</a:t>
            </a:r>
            <a:endParaRPr lang="zh-CN" altLang="en-US" sz="3600" dirty="0">
              <a:solidFill>
                <a:srgbClr val="FF000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8" name="文本框 7"/>
              <p:cNvSpPr txBox="1"/>
              <p:nvPr/>
            </p:nvSpPr>
            <p:spPr>
              <a:xfrm>
                <a:off x="1172791" y="1888133"/>
                <a:ext cx="9865096" cy="3046988"/>
              </a:xfrm>
              <a:prstGeom prst="rect">
                <a:avLst/>
              </a:prstGeom>
              <a:noFill/>
            </p:spPr>
            <p:txBody>
              <a:bodyPr wrap="square" rtlCol="0">
                <a:spAutoFit/>
              </a:bodyPr>
              <a:lstStyle/>
              <a:p>
                <a:pPr>
                  <a:lnSpc>
                    <a:spcPct val="150000"/>
                  </a:lnSpc>
                </a:pPr>
                <a:r>
                  <a:rPr lang="zh-CN" altLang="en-US" sz="3200" b="1" dirty="0" smtClean="0">
                    <a:latin typeface="楷体" panose="02010609060101010101" pitchFamily="49" charset="-122"/>
                    <a:ea typeface="楷体" panose="02010609060101010101" pitchFamily="49" charset="-122"/>
                  </a:rPr>
                  <a:t>    </a:t>
                </a:r>
                <a:r>
                  <a:rPr lang="zh-CN" altLang="en-US" sz="3200" b="1" dirty="0" smtClean="0">
                    <a:solidFill>
                      <a:srgbClr val="FF0000"/>
                    </a:solidFill>
                    <a:latin typeface="楷体" panose="02010609060101010101" pitchFamily="49" charset="-122"/>
                    <a:ea typeface="楷体" panose="02010609060101010101" pitchFamily="49" charset="-122"/>
                  </a:rPr>
                  <a:t>子空间追踪算法（</a:t>
                </a:r>
                <a:r>
                  <a:rPr lang="en-US" altLang="zh-CN" sz="3200" b="1" dirty="0" smtClean="0">
                    <a:solidFill>
                      <a:srgbClr val="FF0000"/>
                    </a:solidFill>
                    <a:latin typeface="Franklin Gothic Book" panose="020B0503020102020204" pitchFamily="34" charset="0"/>
                    <a:ea typeface="楷体" panose="02010609060101010101" pitchFamily="49" charset="-122"/>
                  </a:rPr>
                  <a:t>SP</a:t>
                </a:r>
                <a:r>
                  <a:rPr lang="zh-CN" altLang="en-US" sz="3200" b="1" dirty="0" smtClean="0">
                    <a:solidFill>
                      <a:srgbClr val="FF0000"/>
                    </a:solidFill>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：子空间追踪算法基本思想和</a:t>
                </a:r>
                <a:r>
                  <a:rPr lang="en-US" altLang="zh-CN" sz="3200" b="1" dirty="0" err="1" smtClean="0">
                    <a:latin typeface="Franklin Gothic Book" panose="020B0503020102020204" pitchFamily="34" charset="0"/>
                    <a:ea typeface="楷体" panose="02010609060101010101" pitchFamily="49" charset="-122"/>
                  </a:rPr>
                  <a:t>CoSaMP</a:t>
                </a:r>
                <a:r>
                  <a:rPr lang="zh-CN" altLang="en-US" sz="3200" b="1" dirty="0" smtClean="0">
                    <a:latin typeface="Franklin Gothic Book" panose="020B0503020102020204" pitchFamily="34" charset="0"/>
                    <a:ea typeface="楷体" panose="02010609060101010101" pitchFamily="49" charset="-122"/>
                  </a:rPr>
                  <a:t>算法一致，不同点在于选择新原子加入支撑集时只选择</a:t>
                </a:r>
                <a14:m>
                  <m:oMath xmlns:m="http://schemas.openxmlformats.org/officeDocument/2006/math">
                    <m:r>
                      <a:rPr lang="en-US" altLang="zh-CN" sz="3200" b="1" i="1" smtClean="0">
                        <a:latin typeface="Cambria Math" panose="02040503050406030204" pitchFamily="18" charset="0"/>
                        <a:ea typeface="楷体" panose="02010609060101010101" pitchFamily="49" charset="-122"/>
                      </a:rPr>
                      <m:t>𝑲</m:t>
                    </m:r>
                  </m:oMath>
                </a14:m>
                <a:r>
                  <a:rPr lang="zh-CN" altLang="en-US" sz="3200" b="1" dirty="0" smtClean="0">
                    <a:latin typeface="Franklin Gothic Book" panose="020B0503020102020204" pitchFamily="34" charset="0"/>
                    <a:ea typeface="楷体" panose="02010609060101010101" pitchFamily="49" charset="-122"/>
                  </a:rPr>
                  <a:t>列原子，因此算法具有更高的计算效率。</a:t>
                </a:r>
                <a:endParaRPr lang="zh-CN" altLang="en-US" sz="2800" dirty="0">
                  <a:latin typeface="Franklin Gothic Book" panose="020B0503020102020204" pitchFamily="34" charset="0"/>
                  <a:ea typeface="楷体" panose="02010609060101010101" pitchFamily="49"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172791" y="1888133"/>
                <a:ext cx="9865096" cy="3046988"/>
              </a:xfrm>
              <a:prstGeom prst="rect">
                <a:avLst/>
              </a:prstGeom>
              <a:blipFill>
                <a:blip r:embed="rId4"/>
                <a:stretch>
                  <a:fillRect l="-1544" r="-1050" b="-18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21824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646331"/>
            <a:ext cx="2900983"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0"/>
            <a:ext cx="3478696"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贪婪迭代</a:t>
            </a:r>
            <a:r>
              <a:rPr lang="zh-CN" altLang="en-US" sz="3600" dirty="0" smtClean="0">
                <a:solidFill>
                  <a:srgbClr val="FF0000"/>
                </a:solidFill>
                <a:latin typeface="楷体" panose="02010609060101010101" pitchFamily="49" charset="-122"/>
                <a:ea typeface="楷体" panose="02010609060101010101" pitchFamily="49" charset="-122"/>
              </a:rPr>
              <a:t>算法</a:t>
            </a:r>
            <a:endParaRPr lang="zh-CN" altLang="en-US" sz="3600" dirty="0">
              <a:solidFill>
                <a:srgbClr val="FF000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9" name="文本框 8"/>
              <p:cNvSpPr txBox="1"/>
              <p:nvPr/>
            </p:nvSpPr>
            <p:spPr>
              <a:xfrm>
                <a:off x="1163370" y="591989"/>
                <a:ext cx="10569938" cy="6539995"/>
              </a:xfrm>
              <a:prstGeom prst="rect">
                <a:avLst/>
              </a:prstGeom>
              <a:noFill/>
            </p:spPr>
            <p:txBody>
              <a:bodyPr wrap="square" rtlCol="0">
                <a:spAutoFit/>
              </a:bodyPr>
              <a:lstStyle/>
              <a:p>
                <a:pPr>
                  <a:lnSpc>
                    <a:spcPct val="150000"/>
                  </a:lnSpc>
                </a:pPr>
                <a:r>
                  <a:rPr lang="en-US" altLang="zh-CN" sz="2400" b="1" dirty="0" smtClean="0">
                    <a:latin typeface="Franklin Gothic Book" panose="020B0503020102020204" pitchFamily="34" charset="0"/>
                  </a:rPr>
                  <a:t>SP</a:t>
                </a:r>
                <a:r>
                  <a:rPr lang="zh-CN" altLang="en-US" sz="2400" b="1" dirty="0" smtClean="0">
                    <a:latin typeface="楷体" panose="02010609060101010101" pitchFamily="49" charset="-122"/>
                    <a:ea typeface="楷体" panose="02010609060101010101" pitchFamily="49" charset="-122"/>
                  </a:rPr>
                  <a:t>算法流程：</a:t>
                </a:r>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b="1" dirty="0" smtClean="0">
                    <a:latin typeface="楷体" panose="02010609060101010101" pitchFamily="49" charset="-122"/>
                    <a:ea typeface="楷体" panose="02010609060101010101" pitchFamily="49" charset="-122"/>
                  </a:rPr>
                  <a:t>输入：压缩感知矩阵</a:t>
                </a:r>
                <a14:m>
                  <m:oMath xmlns:m="http://schemas.openxmlformats.org/officeDocument/2006/math">
                    <m:r>
                      <a:rPr lang="en-US" altLang="zh-CN" sz="2400" b="1" i="1" dirty="0">
                        <a:latin typeface="Cambria Math" panose="02040503050406030204" pitchFamily="18" charset="0"/>
                      </a:rPr>
                      <m:t>𝑨</m:t>
                    </m:r>
                    <m:r>
                      <a:rPr lang="zh-CN" altLang="en-US" sz="2400" b="1" i="1">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𝑹</m:t>
                        </m:r>
                      </m:e>
                      <m:sup>
                        <m:r>
                          <a:rPr lang="en-US" altLang="zh-CN" sz="2400" b="1" i="1" smtClean="0">
                            <a:latin typeface="Cambria Math" panose="02040503050406030204" pitchFamily="18" charset="0"/>
                          </a:rPr>
                          <m:t>𝑴</m:t>
                        </m:r>
                        <m:r>
                          <a:rPr lang="en-US" altLang="zh-CN" sz="2400" b="1" i="1">
                            <a:latin typeface="Cambria Math" panose="02040503050406030204" pitchFamily="18" charset="0"/>
                          </a:rPr>
                          <m:t>×</m:t>
                        </m:r>
                        <m:r>
                          <a:rPr lang="en-US" altLang="zh-CN" sz="2400" b="1" i="1" smtClean="0">
                            <a:latin typeface="Cambria Math" panose="02040503050406030204" pitchFamily="18" charset="0"/>
                          </a:rPr>
                          <m:t>𝑵</m:t>
                        </m:r>
                      </m:sup>
                    </m:sSup>
                  </m:oMath>
                </a14:m>
                <a:r>
                  <a:rPr lang="zh-CN" altLang="en-US" sz="2400" b="1" dirty="0" smtClean="0">
                    <a:latin typeface="楷体" panose="02010609060101010101" pitchFamily="49" charset="-122"/>
                    <a:ea typeface="楷体" panose="02010609060101010101" pitchFamily="49" charset="-122"/>
                  </a:rPr>
                  <a:t>、观测值</a:t>
                </a:r>
                <a14:m>
                  <m:oMath xmlns:m="http://schemas.openxmlformats.org/officeDocument/2006/math">
                    <m:r>
                      <m:rPr>
                        <m:nor/>
                      </m:rPr>
                      <a:rPr lang="en-US" altLang="zh-CN" sz="2400" b="1" dirty="0">
                        <a:latin typeface="楷体" panose="02010609060101010101" pitchFamily="49" charset="-122"/>
                        <a:ea typeface="楷体" panose="02010609060101010101" pitchFamily="49" charset="-122"/>
                      </a:rPr>
                      <m:t>y</m:t>
                    </m:r>
                    <m:r>
                      <a:rPr lang="zh-CN" altLang="en-US" sz="2400" b="1" i="1">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a:latin typeface="Cambria Math" panose="02040503050406030204" pitchFamily="18" charset="0"/>
                          </a:rPr>
                          <m:t>𝑹</m:t>
                        </m:r>
                      </m:e>
                      <m:sup>
                        <m:r>
                          <a:rPr lang="en-US" altLang="zh-CN" sz="2400" b="1" i="1" smtClean="0">
                            <a:latin typeface="Cambria Math" panose="02040503050406030204" pitchFamily="18" charset="0"/>
                          </a:rPr>
                          <m:t>𝒎</m:t>
                        </m:r>
                      </m:sup>
                    </m:sSup>
                  </m:oMath>
                </a14:m>
                <a:r>
                  <a:rPr lang="zh-CN" altLang="en-US" sz="2400" b="1" dirty="0" smtClean="0">
                    <a:latin typeface="楷体" panose="02010609060101010101" pitchFamily="49" charset="-122"/>
                    <a:ea typeface="楷体" panose="02010609060101010101" pitchFamily="49" charset="-122"/>
                  </a:rPr>
                  <a:t>、稀疏度</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𝑲</m:t>
                    </m:r>
                  </m:oMath>
                </a14:m>
                <a:r>
                  <a:rPr lang="en-US" altLang="zh-CN" sz="2400" b="1" dirty="0" smtClean="0">
                    <a:latin typeface="楷体" panose="02010609060101010101" pitchFamily="49" charset="-122"/>
                    <a:ea typeface="楷体" panose="02010609060101010101" pitchFamily="49" charset="-122"/>
                  </a:rPr>
                  <a:t>	</a:t>
                </a:r>
              </a:p>
              <a:p>
                <a:pPr>
                  <a:lnSpc>
                    <a:spcPct val="150000"/>
                  </a:lnSpc>
                </a:pPr>
                <a:r>
                  <a:rPr lang="en-US" altLang="zh-CN" sz="2400" b="1" dirty="0" smtClean="0">
                    <a:latin typeface="楷体" panose="02010609060101010101" pitchFamily="49" charset="-122"/>
                    <a:ea typeface="楷体" panose="02010609060101010101" pitchFamily="49" charset="-122"/>
                  </a:rPr>
                  <a:t>1.</a:t>
                </a:r>
                <a:r>
                  <a:rPr lang="zh-CN" altLang="en-US" sz="2400" b="1" dirty="0" smtClean="0">
                    <a:latin typeface="楷体" panose="02010609060101010101" pitchFamily="49" charset="-122"/>
                    <a:ea typeface="楷体" panose="02010609060101010101" pitchFamily="49" charset="-122"/>
                  </a:rPr>
                  <a:t>初始化</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𝟏</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ea typeface="楷体" panose="02010609060101010101" pitchFamily="49" charset="-122"/>
                          </a:rPr>
                          <m:t>𝒓</m:t>
                        </m:r>
                      </m:e>
                      <m:sub>
                        <m:r>
                          <a:rPr lang="en-US" altLang="zh-CN" sz="2400" b="1" i="1" dirty="0" smtClean="0">
                            <a:latin typeface="Cambria Math" panose="02040503050406030204" pitchFamily="18" charset="0"/>
                            <a:ea typeface="楷体" panose="02010609060101010101" pitchFamily="49" charset="-122"/>
                          </a:rPr>
                          <m:t>𝟎</m:t>
                        </m:r>
                      </m:sub>
                    </m:sSub>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𝒚</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 </m:t>
                    </m:r>
                    <m:sSub>
                      <m:sSubPr>
                        <m:ctrlPr>
                          <a:rPr lang="en-US" altLang="zh-CN" sz="2400" b="1" i="1" dirty="0" smtClean="0">
                            <a:latin typeface="Cambria Math" panose="02040503050406030204" pitchFamily="18" charset="0"/>
                          </a:rPr>
                        </m:ctrlPr>
                      </m:sSubPr>
                      <m:e>
                        <m:acc>
                          <m:accPr>
                            <m:chr m:val="̂"/>
                            <m:ctrlPr>
                              <a:rPr lang="en-US" altLang="zh-CN" sz="2400" b="1" i="1" dirty="0" smtClean="0">
                                <a:latin typeface="Cambria Math" panose="02040503050406030204" pitchFamily="18" charset="0"/>
                              </a:rPr>
                            </m:ctrlPr>
                          </m:accPr>
                          <m:e>
                            <m:r>
                              <a:rPr lang="en-US" altLang="zh-CN" sz="2400" b="1" i="1" dirty="0" smtClean="0">
                                <a:latin typeface="Cambria Math" panose="02040503050406030204" pitchFamily="18" charset="0"/>
                              </a:rPr>
                              <m:t>𝜽</m:t>
                            </m:r>
                          </m:e>
                        </m:acc>
                      </m:e>
                      <m:sub>
                        <m:r>
                          <a:rPr lang="en-US" altLang="zh-CN" sz="2400" b="1" i="0" dirty="0" smtClean="0">
                            <a:latin typeface="Cambria Math" panose="02040503050406030204" pitchFamily="18" charset="0"/>
                          </a:rPr>
                          <m:t>𝟎</m:t>
                        </m:r>
                      </m:sub>
                    </m:sSub>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𝟎</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rPr>
                          <m:t>∧</m:t>
                        </m:r>
                      </m:e>
                      <m:sub>
                        <m:r>
                          <a:rPr lang="en-US" altLang="zh-CN" sz="2400" b="1" i="1" dirty="0" smtClean="0">
                            <a:latin typeface="Cambria Math" panose="02040503050406030204" pitchFamily="18" charset="0"/>
                            <a:ea typeface="楷体" panose="02010609060101010101" pitchFamily="49" charset="-122"/>
                          </a:rPr>
                          <m:t>𝟎</m:t>
                        </m:r>
                      </m:sub>
                    </m:sSub>
                    <m:r>
                      <a:rPr lang="en-US" altLang="zh-CN" sz="2400" b="1" i="1" dirty="0" smtClean="0">
                        <a:latin typeface="Cambria Math" panose="02040503050406030204" pitchFamily="18" charset="0"/>
                        <a:ea typeface="楷体" panose="02010609060101010101" pitchFamily="49" charset="-122"/>
                      </a:rPr>
                      <m:t>=</m:t>
                    </m:r>
                    <m:r>
                      <a:rPr lang="en-US" altLang="zh-CN" sz="2400" b="1" dirty="0" smtClean="0">
                        <a:latin typeface="Cambria Math" panose="02040503050406030204" pitchFamily="18" charset="0"/>
                      </a:rPr>
                      <m:t>∅</m:t>
                    </m:r>
                  </m:oMath>
                </a14:m>
                <a:r>
                  <a:rPr lang="en-US" altLang="zh-CN" sz="2400" b="1" dirty="0" smtClean="0">
                    <a:latin typeface="楷体" panose="02010609060101010101" pitchFamily="49" charset="-122"/>
                    <a:ea typeface="楷体" panose="02010609060101010101" pitchFamily="49" charset="-122"/>
                  </a:rPr>
                  <a:t>,</a:t>
                </a:r>
                <a:r>
                  <a:rPr lang="en-US" altLang="zh-CN" sz="2400" b="1" dirty="0">
                    <a:ea typeface="楷体" panose="02010609060101010101" pitchFamily="49" charset="-122"/>
                  </a:rPr>
                  <a:t> </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𝟎</m:t>
                        </m:r>
                      </m:sub>
                    </m:sSub>
                    <m:r>
                      <a:rPr lang="en-US" altLang="zh-CN" sz="2400" b="1" i="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rPr>
                      <m:t>∅</m:t>
                    </m:r>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寻找</a:t>
                </a:r>
                <a14:m>
                  <m:oMath xmlns:m="http://schemas.openxmlformats.org/officeDocument/2006/math">
                    <m:sSub>
                      <m:sSubPr>
                        <m:ctrlPr>
                          <a:rPr lang="en-US" altLang="zh-CN" sz="2400" b="1" i="1" smtClean="0">
                            <a:latin typeface="Cambria Math" panose="02040503050406030204" pitchFamily="18" charset="0"/>
                            <a:ea typeface="楷体" panose="02010609060101010101" pitchFamily="49" charset="-122"/>
                          </a:rPr>
                        </m:ctrlPr>
                      </m:sSubPr>
                      <m:e>
                        <m:r>
                          <a:rPr lang="en-US" altLang="zh-CN" sz="2400" b="1" i="1" smtClean="0">
                            <a:latin typeface="Cambria Math" panose="02040503050406030204" pitchFamily="18" charset="0"/>
                          </a:rPr>
                          <m:t>𝜆</m:t>
                        </m:r>
                      </m:e>
                      <m:sub>
                        <m:r>
                          <a:rPr lang="en-US" altLang="zh-CN" sz="2400" b="1" i="1" smtClean="0">
                            <a:latin typeface="Cambria Math" panose="02040503050406030204" pitchFamily="18" charset="0"/>
                            <a:ea typeface="楷体" panose="02010609060101010101" pitchFamily="49" charset="-122"/>
                          </a:rPr>
                          <m:t>𝒕</m:t>
                        </m:r>
                      </m:sub>
                    </m:sSub>
                  </m:oMath>
                </a14:m>
                <a:r>
                  <a:rPr lang="zh-CN" altLang="en-US"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rPr>
                          <m:t>𝜆</m:t>
                        </m:r>
                      </m:e>
                      <m:sub>
                        <m:r>
                          <a:rPr lang="en-US" altLang="zh-CN" sz="2400" b="1" i="1" smtClean="0">
                            <a:latin typeface="Cambria Math" panose="02040503050406030204" pitchFamily="18" charset="0"/>
                          </a:rPr>
                          <m:t>𝒕</m:t>
                        </m:r>
                      </m:sub>
                    </m:sSub>
                    <m:r>
                      <a:rPr lang="en-US" altLang="zh-CN" sz="2400" b="1" i="1">
                        <a:latin typeface="Cambria Math" panose="02040503050406030204" pitchFamily="18" charset="0"/>
                        <a:ea typeface="楷体" panose="02010609060101010101" pitchFamily="49" charset="-122"/>
                      </a:rPr>
                      <m:t>=</m:t>
                    </m:r>
                    <m:limLow>
                      <m:limLowPr>
                        <m:ctrlPr>
                          <a:rPr lang="en-US" altLang="zh-CN" sz="2400" b="1" i="1">
                            <a:latin typeface="Cambria Math" panose="02040503050406030204" pitchFamily="18" charset="0"/>
                          </a:rPr>
                        </m:ctrlPr>
                      </m:limLowPr>
                      <m:e>
                        <m:r>
                          <a:rPr lang="en-US" altLang="zh-CN" sz="2400" b="1" i="1" smtClean="0">
                            <a:latin typeface="Cambria Math" panose="02040503050406030204" pitchFamily="18" charset="0"/>
                          </a:rPr>
                          <m:t>𝒂𝒓𝒈</m:t>
                        </m:r>
                      </m:e>
                      <m:lim>
                        <m:r>
                          <a:rPr lang="en-US" altLang="zh-CN" sz="2400" b="1" i="1" smtClean="0">
                            <a:latin typeface="Cambria Math" panose="02040503050406030204" pitchFamily="18" charset="0"/>
                          </a:rPr>
                          <m:t>             </m:t>
                        </m:r>
                      </m:lim>
                    </m:limLow>
                    <m:func>
                      <m:funcPr>
                        <m:ctrlPr>
                          <a:rPr lang="en-US" altLang="zh-CN" sz="2400" b="1" i="1" smtClean="0">
                            <a:latin typeface="Cambria Math" panose="02040503050406030204" pitchFamily="18" charset="0"/>
                          </a:rPr>
                        </m:ctrlPr>
                      </m:funcPr>
                      <m:fName>
                        <m:limLow>
                          <m:limLowPr>
                            <m:ctrlPr>
                              <a:rPr lang="en-US" altLang="zh-CN" sz="2400" b="1" i="1">
                                <a:latin typeface="Cambria Math" panose="02040503050406030204" pitchFamily="18" charset="0"/>
                              </a:rPr>
                            </m:ctrlPr>
                          </m:limLowPr>
                          <m:e>
                            <m:r>
                              <a:rPr lang="en-US" altLang="zh-CN" sz="2400" b="1" i="1">
                                <a:latin typeface="Cambria Math" panose="02040503050406030204" pitchFamily="18" charset="0"/>
                              </a:rPr>
                              <m:t>𝒎</m:t>
                            </m:r>
                            <m:r>
                              <a:rPr lang="en-US" altLang="zh-CN" sz="2400" b="1" i="1" smtClean="0">
                                <a:latin typeface="Cambria Math" panose="02040503050406030204" pitchFamily="18" charset="0"/>
                              </a:rPr>
                              <m:t>𝒂𝒙</m:t>
                            </m:r>
                          </m:e>
                          <m:lim>
                            <m:r>
                              <a:rPr lang="en-US" altLang="zh-CN" sz="2400" b="1" i="1" smtClean="0">
                                <a:latin typeface="Cambria Math" panose="02040503050406030204" pitchFamily="18" charset="0"/>
                              </a:rPr>
                              <m:t>𝒋</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𝑵</m:t>
                            </m:r>
                          </m:lim>
                        </m:limLow>
                      </m:fName>
                      <m:e>
                        <m:d>
                          <m:dPr>
                            <m:begChr m:val="|"/>
                            <m:endChr m:val="|"/>
                            <m:ctrlPr>
                              <a:rPr lang="en-US" altLang="zh-CN" sz="2400" b="1" i="1" smtClean="0">
                                <a:latin typeface="Cambria Math" panose="02040503050406030204" pitchFamily="18" charset="0"/>
                              </a:rPr>
                            </m:ctrlPr>
                          </m:dPr>
                          <m:e>
                            <m:d>
                              <m:dPr>
                                <m:begChr m:val="⟨"/>
                                <m:endChr m:val="⟩"/>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𝒓</m:t>
                                    </m:r>
                                  </m:e>
                                  <m:sub>
                                    <m:r>
                                      <a:rPr lang="en-US" altLang="zh-CN" sz="2400" b="1" i="1" smtClean="0">
                                        <a:latin typeface="Cambria Math" panose="02040503050406030204" pitchFamily="18" charset="0"/>
                                      </a:rPr>
                                      <m:t>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𝒋</m:t>
                                    </m:r>
                                  </m:sub>
                                </m:sSub>
                              </m:e>
                            </m:d>
                          </m:e>
                        </m:d>
                      </m:e>
                    </m:func>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3.</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smtClean="0">
                            <a:latin typeface="Cambria Math" panose="02040503050406030204" pitchFamily="18" charset="0"/>
                          </a:rPr>
                          <m:t>𝒕</m:t>
                        </m:r>
                      </m:sub>
                    </m:sSub>
                    <m:r>
                      <a:rPr lang="en-US" altLang="zh-CN" sz="2400" b="1" i="1" dirty="0">
                        <a:latin typeface="Cambria Math" panose="02040503050406030204" pitchFamily="18" charset="0"/>
                        <a:ea typeface="楷体" panose="02010609060101010101" pitchFamily="49" charset="-122"/>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a:latin typeface="Cambria Math" panose="02040503050406030204" pitchFamily="18" charset="0"/>
                          </a:rPr>
                          <m:t>𝒕</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sub>
                    </m:sSub>
                    <m:r>
                      <a:rPr lang="en-US" altLang="zh-CN" sz="2400" b="1" i="1" dirty="0" smtClean="0">
                        <a:latin typeface="Cambria Math" panose="02040503050406030204" pitchFamily="18" charset="0"/>
                        <a:ea typeface="Cambria Math" panose="02040503050406030204" pitchFamily="18" charset="0"/>
                      </a:rPr>
                      <m:t>∪</m:t>
                    </m:r>
                    <m:d>
                      <m:dPr>
                        <m:begChr m:val="{"/>
                        <m:endChr m:val="}"/>
                        <m:ctrlPr>
                          <a:rPr lang="en-US" altLang="zh-CN" sz="2400" b="1" i="1" dirty="0" smtClean="0">
                            <a:latin typeface="Cambria Math" panose="02040503050406030204" pitchFamily="18" charset="0"/>
                            <a:ea typeface="Cambria Math" panose="02040503050406030204" pitchFamily="18" charset="0"/>
                          </a:rPr>
                        </m:ctrlPr>
                      </m:dPr>
                      <m:e>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rPr>
                              <m:t>𝜆</m:t>
                            </m:r>
                          </m:e>
                          <m:sub>
                            <m:r>
                              <a:rPr lang="en-US" altLang="zh-CN" sz="2400" b="1" i="1">
                                <a:latin typeface="Cambria Math" panose="02040503050406030204" pitchFamily="18" charset="0"/>
                              </a:rPr>
                              <m:t>𝒕</m:t>
                            </m:r>
                          </m:sub>
                        </m:sSub>
                      </m:e>
                    </m:d>
                  </m:oMath>
                </a14:m>
                <a:r>
                  <a:rPr lang="en-US" altLang="zh-CN" sz="2400" b="1" dirty="0" smtClean="0">
                    <a:latin typeface="楷体" panose="02010609060101010101" pitchFamily="49" charset="-122"/>
                    <a:ea typeface="楷体" panose="02010609060101010101" pitchFamily="49" charset="-122"/>
                  </a:rPr>
                  <a:t>,</a:t>
                </a:r>
                <a:r>
                  <a:rPr lang="en-US" altLang="zh-CN" sz="2400" b="1" dirty="0">
                    <a:ea typeface="楷体" panose="02010609060101010101" pitchFamily="49" charset="-122"/>
                  </a:rPr>
                  <a:t> </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smtClean="0">
                            <a:latin typeface="Cambria Math" panose="02040503050406030204" pitchFamily="18" charset="0"/>
                            <a:ea typeface="楷体" panose="02010609060101010101" pitchFamily="49" charset="-122"/>
                          </a:rPr>
                          <m:t>𝒕</m:t>
                        </m:r>
                      </m:sub>
                    </m:sSub>
                    <m:r>
                      <a:rPr lang="en-US" altLang="zh-CN" sz="2400" b="1" i="1" dirty="0">
                        <a:latin typeface="Cambria Math" panose="02040503050406030204" pitchFamily="18" charset="0"/>
                        <a:ea typeface="楷体" panose="02010609060101010101" pitchFamily="49" charset="-122"/>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smtClean="0">
                            <a:latin typeface="Cambria Math" panose="02040503050406030204" pitchFamily="18" charset="0"/>
                            <a:ea typeface="楷体" panose="02010609060101010101" pitchFamily="49" charset="-122"/>
                          </a:rPr>
                          <m:t>𝒕</m:t>
                        </m:r>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𝟏</m:t>
                        </m:r>
                      </m:sub>
                    </m:sSub>
                    <m:r>
                      <a:rPr lang="en-US" altLang="zh-CN" sz="2400" b="1" i="1" dirty="0">
                        <a:latin typeface="Cambria Math" panose="02040503050406030204" pitchFamily="18" charset="0"/>
                        <a:ea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𝒋</m:t>
                        </m:r>
                      </m:sub>
                    </m:sSub>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4.</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𝒕</m:t>
                        </m:r>
                      </m:sub>
                    </m:sSub>
                    <m:r>
                      <a:rPr lang="en-US" altLang="zh-CN" sz="2400" b="1" i="0" dirty="0" smtClean="0">
                        <a:latin typeface="Cambria Math" panose="02040503050406030204" pitchFamily="18" charset="0"/>
                      </a:rPr>
                      <m:t>=</m:t>
                    </m:r>
                    <m:limLow>
                      <m:limLowPr>
                        <m:ctrlPr>
                          <a:rPr lang="en-US" altLang="zh-CN" sz="2400" b="1" i="1">
                            <a:latin typeface="Cambria Math" panose="02040503050406030204" pitchFamily="18" charset="0"/>
                          </a:rPr>
                        </m:ctrlPr>
                      </m:limLowPr>
                      <m:e>
                        <m:r>
                          <a:rPr lang="en-US" altLang="zh-CN" sz="2400" b="1" i="1">
                            <a:latin typeface="Cambria Math" panose="02040503050406030204" pitchFamily="18" charset="0"/>
                          </a:rPr>
                          <m:t>𝒂𝒓𝒈</m:t>
                        </m:r>
                      </m:e>
                      <m:lim>
                        <m:r>
                          <a:rPr lang="en-US" altLang="zh-CN" sz="2400" b="1" i="1">
                            <a:latin typeface="Cambria Math" panose="02040503050406030204" pitchFamily="18" charset="0"/>
                          </a:rPr>
                          <m:t>             </m:t>
                        </m:r>
                      </m:lim>
                    </m:limLow>
                    <m:func>
                      <m:funcPr>
                        <m:ctrlPr>
                          <a:rPr lang="en-US" altLang="zh-CN" sz="2400" b="1" i="1">
                            <a:latin typeface="Cambria Math" panose="02040503050406030204" pitchFamily="18" charset="0"/>
                          </a:rPr>
                        </m:ctrlPr>
                      </m:funcPr>
                      <m:fName>
                        <m:limLow>
                          <m:limLowPr>
                            <m:ctrlPr>
                              <a:rPr lang="en-US" altLang="zh-CN" sz="2400" b="1" i="1" smtClean="0">
                                <a:latin typeface="Cambria Math" panose="02040503050406030204" pitchFamily="18" charset="0"/>
                              </a:rPr>
                            </m:ctrlPr>
                          </m:limLowPr>
                          <m:e>
                            <m:r>
                              <a:rPr lang="en-US" altLang="zh-CN" sz="2400" b="1" i="1">
                                <a:latin typeface="Cambria Math" panose="02040503050406030204" pitchFamily="18" charset="0"/>
                              </a:rPr>
                              <m:t>𝒎</m:t>
                            </m:r>
                            <m:r>
                              <a:rPr lang="en-US" altLang="zh-CN" sz="2400" b="1" i="1" smtClean="0">
                                <a:latin typeface="Cambria Math" panose="02040503050406030204" pitchFamily="18" charset="0"/>
                              </a:rPr>
                              <m:t>𝒊𝒏</m:t>
                            </m:r>
                          </m:e>
                          <m:lim>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𝜃</m:t>
                                </m:r>
                              </m:e>
                              <m:sub>
                                <m:r>
                                  <a:rPr lang="en-US" altLang="zh-CN" sz="2400" b="1" i="1" smtClean="0">
                                    <a:latin typeface="Cambria Math" panose="02040503050406030204" pitchFamily="18" charset="0"/>
                                  </a:rPr>
                                  <m:t>𝒕</m:t>
                                </m:r>
                              </m:sub>
                            </m:sSub>
                          </m:lim>
                        </m:limLow>
                      </m:fName>
                      <m:e>
                        <m:d>
                          <m:dPr>
                            <m:begChr m:val="‖"/>
                            <m:endChr m:val="‖"/>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rPr>
                                  <m:t>𝜃</m:t>
                                </m:r>
                              </m:e>
                              <m:sub>
                                <m:r>
                                  <a:rPr lang="en-US" altLang="zh-CN" sz="2400" b="1" i="1" dirty="0" smtClean="0">
                                    <a:latin typeface="Cambria Math" panose="02040503050406030204" pitchFamily="18" charset="0"/>
                                    <a:ea typeface="楷体" panose="02010609060101010101" pitchFamily="49" charset="-122"/>
                                  </a:rPr>
                                  <m:t>𝒕</m:t>
                                </m:r>
                              </m:sub>
                            </m:sSub>
                          </m:e>
                        </m:d>
                      </m:e>
                    </m:func>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sup>
                                <m:r>
                                  <a:rPr lang="en-US" altLang="zh-CN" sz="2400" b="1" i="1" smtClean="0">
                                    <a:latin typeface="Cambria Math" panose="02040503050406030204" pitchFamily="18" charset="0"/>
                                  </a:rPr>
                                  <m:t>𝑻</m:t>
                                </m:r>
                              </m:sup>
                            </m:sSup>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d>
                      </m:e>
                      <m: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sSup>
                      <m:sSupPr>
                        <m:ctrlPr>
                          <a:rPr lang="en-US" altLang="zh-CN" sz="2400" b="1" i="1">
                            <a:latin typeface="Cambria Math" panose="02040503050406030204" pitchFamily="18" charset="0"/>
                          </a:rPr>
                        </m:ctrlPr>
                      </m:sSupPr>
                      <m:e>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sup>
                        <m:r>
                          <a:rPr lang="en-US" altLang="zh-CN" sz="2400" b="1" i="1">
                            <a:latin typeface="Cambria Math" panose="02040503050406030204" pitchFamily="18" charset="0"/>
                          </a:rPr>
                          <m:t>𝑻</m:t>
                        </m:r>
                      </m:sup>
                    </m:sSup>
                    <m:r>
                      <a:rPr lang="en-US" altLang="zh-CN" sz="2400" b="1" i="0" smtClean="0">
                        <a:latin typeface="Cambria Math" panose="02040503050406030204" pitchFamily="18" charset="0"/>
                      </a:rPr>
                      <m:t>𝐲</m:t>
                    </m:r>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5.</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𝒓</m:t>
                        </m:r>
                      </m:e>
                      <m:sub>
                        <m:r>
                          <a:rPr lang="en-US" altLang="zh-CN" sz="2400" b="1" i="1" dirty="0" smtClean="0">
                            <a:latin typeface="Cambria Math" panose="02040503050406030204" pitchFamily="18" charset="0"/>
                            <a:ea typeface="楷体" panose="02010609060101010101" pitchFamily="49" charset="-122"/>
                          </a:rPr>
                          <m:t>𝒕</m:t>
                        </m:r>
                      </m:sub>
                    </m:sSub>
                    <m:r>
                      <a:rPr lang="en-US" altLang="zh-CN" sz="2400" b="1" i="0" dirty="0" smtClean="0">
                        <a:latin typeface="Cambria Math" panose="02040503050406030204" pitchFamily="18" charset="0"/>
                        <a:ea typeface="楷体" panose="02010609060101010101" pitchFamily="49" charset="-122"/>
                      </a:rPr>
                      <m:t>=</m:t>
                    </m:r>
                    <m:r>
                      <a:rPr lang="en-US" altLang="zh-CN" sz="2400" b="1" i="1">
                        <a:latin typeface="Cambria Math" panose="02040503050406030204" pitchFamily="18" charset="0"/>
                      </a:rPr>
                      <m:t>𝒚</m:t>
                    </m:r>
                    <m:r>
                      <a:rPr lang="en-US" altLang="zh-CN" sz="2400" b="1" i="1">
                        <a:latin typeface="Cambria Math" panose="02040503050406030204" pitchFamily="18" charset="0"/>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a:latin typeface="Cambria Math" panose="02040503050406030204" pitchFamily="18" charset="0"/>
                          </a:rPr>
                          <m:t>𝒕</m:t>
                        </m:r>
                      </m:sub>
                    </m:sSub>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6.</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𝟏</m:t>
                    </m:r>
                  </m:oMath>
                </a14:m>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若</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𝒕</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𝑲</m:t>
                    </m:r>
                  </m:oMath>
                </a14:m>
                <a:r>
                  <a:rPr lang="zh-CN" altLang="en-US" sz="2400" b="1" dirty="0" smtClean="0">
                    <a:latin typeface="楷体" panose="02010609060101010101" pitchFamily="49" charset="-122"/>
                    <a:ea typeface="楷体" panose="02010609060101010101" pitchFamily="49" charset="-122"/>
                  </a:rPr>
                  <a:t>则返回第</a:t>
                </a:r>
                <a:r>
                  <a:rPr lang="en-US" altLang="zh-CN" sz="2400" b="1" dirty="0" smtClean="0">
                    <a:latin typeface="楷体" panose="02010609060101010101" pitchFamily="49" charset="-122"/>
                    <a:ea typeface="楷体" panose="02010609060101010101" pitchFamily="49" charset="-122"/>
                  </a:rPr>
                  <a:t>2</a:t>
                </a:r>
                <a:r>
                  <a:rPr lang="zh-CN" altLang="en-US" sz="2400" b="1" dirty="0" smtClean="0">
                    <a:latin typeface="楷体" panose="02010609060101010101" pitchFamily="49" charset="-122"/>
                    <a:ea typeface="楷体" panose="02010609060101010101" pitchFamily="49" charset="-122"/>
                  </a:rPr>
                  <a:t>步，否则进入第</a:t>
                </a:r>
                <a:r>
                  <a:rPr lang="en-US" altLang="zh-CN" sz="2400" b="1" dirty="0" smtClean="0">
                    <a:latin typeface="楷体" panose="02010609060101010101" pitchFamily="49" charset="-122"/>
                    <a:ea typeface="楷体" panose="02010609060101010101" pitchFamily="49" charset="-122"/>
                  </a:rPr>
                  <a:t>7</a:t>
                </a:r>
                <a:r>
                  <a:rPr lang="zh-CN" altLang="en-US" sz="2400" b="1" dirty="0" smtClean="0">
                    <a:latin typeface="楷体" panose="02010609060101010101" pitchFamily="49" charset="-122"/>
                    <a:ea typeface="楷体" panose="02010609060101010101" pitchFamily="49" charset="-122"/>
                  </a:rPr>
                  <a:t>步；</a:t>
                </a:r>
                <a:endParaRPr lang="en-US" altLang="zh-CN" sz="2400" b="1" dirty="0" smtClean="0">
                  <a:latin typeface="楷体" panose="02010609060101010101" pitchFamily="49" charset="-122"/>
                  <a:ea typeface="楷体" panose="02010609060101010101" pitchFamily="49" charset="-122"/>
                </a:endParaRPr>
              </a:p>
              <a:p>
                <a:pPr>
                  <a:lnSpc>
                    <a:spcPct val="150000"/>
                  </a:lnSpc>
                </a:pPr>
                <a:r>
                  <a:rPr lang="en-US" altLang="zh-CN" sz="2400" b="1" dirty="0" smtClean="0">
                    <a:latin typeface="楷体" panose="02010609060101010101" pitchFamily="49" charset="-122"/>
                    <a:ea typeface="楷体" panose="02010609060101010101" pitchFamily="49" charset="-122"/>
                  </a:rPr>
                  <a:t>7.</a:t>
                </a:r>
                <a:r>
                  <a:rPr lang="zh-CN" altLang="en-US" sz="2400" b="1" dirty="0">
                    <a:latin typeface="楷体" panose="02010609060101010101" pitchFamily="49" charset="-122"/>
                    <a:ea typeface="楷体" panose="02010609060101010101" pitchFamily="49" charset="-122"/>
                  </a:rPr>
                  <a:t>得到</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 </m:t>
                        </m:r>
                      </m:sub>
                    </m:sSub>
                  </m:oMath>
                </a14:m>
                <a:r>
                  <a:rPr lang="zh-CN" altLang="en-US" sz="2400" b="1" dirty="0" smtClean="0">
                    <a:latin typeface="楷体" panose="02010609060101010101" pitchFamily="49" charset="-122"/>
                    <a:ea typeface="楷体" panose="02010609060101010101" pitchFamily="49" charset="-122"/>
                  </a:rPr>
                  <a:t>在</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a:latin typeface="Cambria Math" panose="02040503050406030204" pitchFamily="18" charset="0"/>
                          </a:rPr>
                          <m:t>𝒕</m:t>
                        </m:r>
                      </m:sub>
                    </m:sSub>
                  </m:oMath>
                </a14:m>
                <a:r>
                  <a:rPr lang="zh-CN" altLang="en-US" sz="2400" b="1" dirty="0" smtClean="0">
                    <a:latin typeface="楷体" panose="02010609060101010101" pitchFamily="49" charset="-122"/>
                    <a:ea typeface="楷体" panose="02010609060101010101" pitchFamily="49" charset="-122"/>
                  </a:rPr>
                  <a:t>处有非零项，其值为</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a:latin typeface="Cambria Math" panose="02040503050406030204" pitchFamily="18" charset="0"/>
                          </a:rPr>
                          <m:t>𝒕</m:t>
                        </m:r>
                      </m:sub>
                    </m:sSub>
                  </m:oMath>
                </a14:m>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b="1" dirty="0" smtClean="0">
                    <a:latin typeface="楷体" panose="02010609060101010101" pitchFamily="49" charset="-122"/>
                    <a:ea typeface="楷体" panose="02010609060101010101" pitchFamily="49" charset="-122"/>
                  </a:rPr>
                  <a:t>输出：信号稀疏表稀疏估计</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 </m:t>
                        </m:r>
                      </m:sub>
                    </m:sSub>
                  </m:oMath>
                </a14:m>
                <a:endParaRPr lang="en-US" altLang="zh-CN" sz="2400" b="1" dirty="0" smtClean="0">
                  <a:latin typeface="楷体" panose="02010609060101010101" pitchFamily="49" charset="-122"/>
                  <a:ea typeface="楷体" panose="02010609060101010101" pitchFamily="49"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163370" y="591989"/>
                <a:ext cx="10569938" cy="6539995"/>
              </a:xfrm>
              <a:prstGeom prst="rect">
                <a:avLst/>
              </a:prstGeom>
              <a:blipFill>
                <a:blip r:embed="rId4"/>
                <a:stretch>
                  <a:fillRect l="-923"/>
                </a:stretch>
              </a:blipFill>
            </p:spPr>
            <p:txBody>
              <a:bodyPr/>
              <a:lstStyle/>
              <a:p>
                <a:r>
                  <a:rPr lang="zh-CN" altLang="en-US">
                    <a:noFill/>
                  </a:rPr>
                  <a:t> </a:t>
                </a:r>
              </a:p>
            </p:txBody>
          </p:sp>
        </mc:Fallback>
      </mc:AlternateContent>
      <p:sp>
        <p:nvSpPr>
          <p:cNvPr id="8" name="矩形 7"/>
          <p:cNvSpPr/>
          <p:nvPr/>
        </p:nvSpPr>
        <p:spPr>
          <a:xfrm>
            <a:off x="1532831" y="2536205"/>
            <a:ext cx="5112568"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615582" y="2370236"/>
            <a:ext cx="5063251" cy="461665"/>
          </a:xfrm>
          <a:prstGeom prst="rect">
            <a:avLst/>
          </a:prstGeom>
          <a:noFill/>
        </p:spPr>
        <p:txBody>
          <a:bodyPr wrap="square" rtlCol="0">
            <a:spAutoFit/>
          </a:bodyPr>
          <a:lstStyle/>
          <a:p>
            <a:r>
              <a:rPr lang="zh-CN" altLang="en-US" sz="2400" b="1" dirty="0" smtClean="0">
                <a:latin typeface="楷体" panose="02010609060101010101" pitchFamily="49" charset="-122"/>
                <a:ea typeface="楷体" panose="02010609060101010101" pitchFamily="49" charset="-122"/>
              </a:rPr>
              <a:t>选出</a:t>
            </a:r>
            <a:r>
              <a:rPr lang="en-US" altLang="zh-CN" sz="2400" b="1" dirty="0" smtClean="0">
                <a:latin typeface="楷体" panose="02010609060101010101" pitchFamily="49" charset="-122"/>
                <a:ea typeface="楷体" panose="02010609060101010101" pitchFamily="49" charset="-122"/>
              </a:rPr>
              <a:t>K</a:t>
            </a:r>
            <a:r>
              <a:rPr lang="zh-CN" altLang="en-US" sz="2400" b="1" dirty="0" smtClean="0">
                <a:latin typeface="楷体" panose="02010609060101010101" pitchFamily="49" charset="-122"/>
                <a:ea typeface="楷体" panose="02010609060101010101" pitchFamily="49" charset="-122"/>
              </a:rPr>
              <a:t>个相关性最大的原子</a:t>
            </a:r>
            <a:endParaRPr lang="zh-CN" altLang="en-US" sz="2400" b="1" dirty="0">
              <a:latin typeface="楷体" panose="02010609060101010101" pitchFamily="49" charset="-122"/>
              <a:ea typeface="楷体" panose="02010609060101010101" pitchFamily="49" charset="-122"/>
            </a:endParaRPr>
          </a:p>
        </p:txBody>
      </p:sp>
      <p:sp>
        <p:nvSpPr>
          <p:cNvPr id="10" name="矩形 9"/>
          <p:cNvSpPr/>
          <p:nvPr/>
        </p:nvSpPr>
        <p:spPr>
          <a:xfrm>
            <a:off x="7581503" y="2370235"/>
            <a:ext cx="4161226" cy="4841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10" idx="1"/>
          </p:cNvCxnSpPr>
          <p:nvPr/>
        </p:nvCxnSpPr>
        <p:spPr>
          <a:xfrm flipH="1">
            <a:off x="6630161" y="2612324"/>
            <a:ext cx="951342" cy="2420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542223" y="4048372"/>
            <a:ext cx="6471327" cy="7502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8725095" y="4097973"/>
            <a:ext cx="3816424" cy="830997"/>
          </a:xfrm>
          <a:prstGeom prst="rect">
            <a:avLst/>
          </a:prstGeom>
          <a:noFill/>
        </p:spPr>
        <p:txBody>
          <a:bodyPr wrap="square" rtlCol="0">
            <a:spAutoFit/>
          </a:bodyPr>
          <a:lstStyle/>
          <a:p>
            <a:r>
              <a:rPr lang="zh-CN" altLang="en-US" sz="2400" b="1" dirty="0" smtClean="0">
                <a:latin typeface="楷体" panose="02010609060101010101" pitchFamily="49" charset="-122"/>
                <a:ea typeface="楷体" panose="02010609060101010101" pitchFamily="49" charset="-122"/>
              </a:rPr>
              <a:t>更新之后选出绝对值最大的</a:t>
            </a:r>
            <a:r>
              <a:rPr lang="en-US" altLang="zh-CN" sz="2400" b="1" dirty="0" smtClean="0">
                <a:latin typeface="楷体" panose="02010609060101010101" pitchFamily="49" charset="-122"/>
                <a:ea typeface="楷体" panose="02010609060101010101" pitchFamily="49" charset="-122"/>
              </a:rPr>
              <a:t>K</a:t>
            </a:r>
            <a:r>
              <a:rPr lang="zh-CN" altLang="en-US" sz="2400" b="1" dirty="0" smtClean="0">
                <a:latin typeface="楷体" panose="02010609060101010101" pitchFamily="49" charset="-122"/>
                <a:ea typeface="楷体" panose="02010609060101010101" pitchFamily="49" charset="-122"/>
              </a:rPr>
              <a:t>项</a:t>
            </a:r>
            <a:endParaRPr lang="zh-CN" altLang="en-US" sz="2400" b="1" dirty="0">
              <a:latin typeface="楷体" panose="02010609060101010101" pitchFamily="49" charset="-122"/>
              <a:ea typeface="楷体" panose="02010609060101010101" pitchFamily="49" charset="-122"/>
            </a:endParaRPr>
          </a:p>
        </p:txBody>
      </p:sp>
      <p:sp>
        <p:nvSpPr>
          <p:cNvPr id="14" name="矩形 13"/>
          <p:cNvSpPr/>
          <p:nvPr/>
        </p:nvSpPr>
        <p:spPr>
          <a:xfrm>
            <a:off x="8758551" y="4147576"/>
            <a:ext cx="3647488" cy="7317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14" idx="1"/>
          </p:cNvCxnSpPr>
          <p:nvPr/>
        </p:nvCxnSpPr>
        <p:spPr>
          <a:xfrm flipH="1" flipV="1">
            <a:off x="8051497" y="4513471"/>
            <a:ext cx="707054" cy="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2646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ircle(in)">
                                      <p:cBhvr>
                                        <p:cTn id="36" dur="20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circle(in)">
                                      <p:cBhvr>
                                        <p:cTn id="48" dur="20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anim calcmode="lin" valueType="num">
                                      <p:cBhvr>
                                        <p:cTn id="54" dur="1000" fill="hold"/>
                                        <p:tgtEl>
                                          <p:spTgt spid="15"/>
                                        </p:tgtEl>
                                        <p:attrNameLst>
                                          <p:attrName>ppt_x</p:attrName>
                                        </p:attrNameLst>
                                      </p:cBhvr>
                                      <p:tavLst>
                                        <p:tav tm="0">
                                          <p:val>
                                            <p:strVal val="#ppt_x"/>
                                          </p:val>
                                        </p:tav>
                                        <p:tav tm="100000">
                                          <p:val>
                                            <p:strVal val="#ppt_x"/>
                                          </p:val>
                                        </p:tav>
                                      </p:tavLst>
                                    </p:anim>
                                    <p:anim calcmode="lin" valueType="num">
                                      <p:cBhvr>
                                        <p:cTn id="5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P spid="2" grpId="0"/>
      <p:bldP spid="10" grpId="0" animBg="1"/>
      <p:bldP spid="12" grpId="0" animBg="1"/>
      <p:bldP spid="13" grpId="0"/>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646331"/>
            <a:ext cx="2972991"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0"/>
            <a:ext cx="3478696"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贪婪迭代</a:t>
            </a:r>
            <a:r>
              <a:rPr lang="zh-CN" altLang="en-US" sz="3600" dirty="0" smtClean="0">
                <a:solidFill>
                  <a:srgbClr val="FF0000"/>
                </a:solidFill>
                <a:latin typeface="楷体" panose="02010609060101010101" pitchFamily="49" charset="-122"/>
                <a:ea typeface="楷体" panose="02010609060101010101" pitchFamily="49" charset="-122"/>
              </a:rPr>
              <a:t>算法</a:t>
            </a:r>
            <a:endParaRPr lang="zh-CN" altLang="en-US" sz="3600" dirty="0">
              <a:solidFill>
                <a:srgbClr val="FF000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8" name="文本框 7"/>
              <p:cNvSpPr txBox="1"/>
              <p:nvPr/>
            </p:nvSpPr>
            <p:spPr>
              <a:xfrm>
                <a:off x="1172791" y="1888133"/>
                <a:ext cx="9865096" cy="3693319"/>
              </a:xfrm>
              <a:prstGeom prst="rect">
                <a:avLst/>
              </a:prstGeom>
              <a:noFill/>
            </p:spPr>
            <p:txBody>
              <a:bodyPr wrap="square" rtlCol="0">
                <a:spAutoFit/>
              </a:bodyPr>
              <a:lstStyle/>
              <a:p>
                <a:pPr>
                  <a:lnSpc>
                    <a:spcPct val="150000"/>
                  </a:lnSpc>
                </a:pPr>
                <a:r>
                  <a:rPr lang="zh-CN" altLang="en-US" sz="3200" b="1" dirty="0" smtClean="0">
                    <a:solidFill>
                      <a:srgbClr val="FF0000"/>
                    </a:solidFill>
                    <a:latin typeface="楷体" panose="02010609060101010101" pitchFamily="49" charset="-122"/>
                    <a:ea typeface="楷体" panose="02010609060101010101" pitchFamily="49" charset="-122"/>
                  </a:rPr>
                  <a:t>稀疏度自适应匹配追踪算法（</a:t>
                </a:r>
                <a:r>
                  <a:rPr lang="en-US" altLang="zh-CN" sz="3200" b="1" dirty="0" smtClean="0">
                    <a:solidFill>
                      <a:srgbClr val="FF0000"/>
                    </a:solidFill>
                    <a:latin typeface="Franklin Gothic Book" panose="020B0503020102020204" pitchFamily="34" charset="0"/>
                    <a:ea typeface="楷体" panose="02010609060101010101" pitchFamily="49" charset="-122"/>
                  </a:rPr>
                  <a:t>SAMP</a:t>
                </a:r>
                <a:r>
                  <a:rPr lang="zh-CN" altLang="en-US" sz="3200" b="1" dirty="0" smtClean="0">
                    <a:solidFill>
                      <a:srgbClr val="FF0000"/>
                    </a:solidFill>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：该算法沿用了</a:t>
                </a:r>
                <a:r>
                  <a:rPr lang="en-US" altLang="zh-CN" sz="3200" b="1" dirty="0" err="1" smtClean="0">
                    <a:latin typeface="Franklin Gothic Book" panose="020B0503020102020204" pitchFamily="34" charset="0"/>
                    <a:ea typeface="楷体" panose="02010609060101010101" pitchFamily="49" charset="-122"/>
                  </a:rPr>
                  <a:t>StOMP</a:t>
                </a:r>
                <a:r>
                  <a:rPr lang="zh-CN" altLang="en-US" sz="3200" b="1" dirty="0" smtClean="0">
                    <a:latin typeface="楷体" panose="02010609060101010101" pitchFamily="49" charset="-122"/>
                    <a:ea typeface="楷体" panose="02010609060101010101" pitchFamily="49" charset="-122"/>
                  </a:rPr>
                  <a:t>算法分段的方式扩充原子的支撑集，并使用类似回溯的方式对原子进行挑选获取最终支撑集。</a:t>
                </a:r>
                <a:r>
                  <a:rPr lang="en-US" altLang="zh-CN" sz="3200" b="1" dirty="0" smtClean="0">
                    <a:latin typeface="Franklin Gothic Book" panose="020B0503020102020204" pitchFamily="34" charset="0"/>
                    <a:ea typeface="楷体" panose="02010609060101010101" pitchFamily="49" charset="-122"/>
                  </a:rPr>
                  <a:t>SAMP</a:t>
                </a:r>
                <a:r>
                  <a:rPr lang="zh-CN" altLang="en-US" sz="3200" b="1" dirty="0" smtClean="0">
                    <a:latin typeface="楷体" panose="02010609060101010101" pitchFamily="49" charset="-122"/>
                    <a:ea typeface="楷体" panose="02010609060101010101" pitchFamily="49" charset="-122"/>
                  </a:rPr>
                  <a:t>算法输入参数中不需要稀疏度</a:t>
                </a:r>
                <a14:m>
                  <m:oMath xmlns:m="http://schemas.openxmlformats.org/officeDocument/2006/math">
                    <m:r>
                      <a:rPr lang="en-US" altLang="zh-CN" sz="3200" b="1" i="1" smtClean="0">
                        <a:latin typeface="Cambria Math" panose="02040503050406030204" pitchFamily="18" charset="0"/>
                        <a:ea typeface="楷体" panose="02010609060101010101" pitchFamily="49" charset="-122"/>
                      </a:rPr>
                      <m:t>𝑲</m:t>
                    </m:r>
                  </m:oMath>
                </a14:m>
                <a:r>
                  <a:rPr lang="zh-CN" altLang="en-US" sz="2800" dirty="0" smtClean="0">
                    <a:latin typeface="Franklin Gothic Book" panose="020B0503020102020204" pitchFamily="34" charset="0"/>
                    <a:ea typeface="楷体" panose="02010609060101010101" pitchFamily="49" charset="-122"/>
                  </a:rPr>
                  <a:t>，</a:t>
                </a:r>
                <a:r>
                  <a:rPr lang="zh-CN" altLang="en-US" sz="3200" b="1" dirty="0" smtClean="0">
                    <a:latin typeface="Franklin Gothic Book" panose="020B0503020102020204" pitchFamily="34" charset="0"/>
                    <a:ea typeface="楷体" panose="02010609060101010101" pitchFamily="49" charset="-122"/>
                  </a:rPr>
                  <a:t>由迭代过程自适应更改步长逼近原始信号。</a:t>
                </a:r>
                <a:endParaRPr lang="zh-CN" altLang="en-US" sz="3200" b="1" dirty="0">
                  <a:latin typeface="Franklin Gothic Book" panose="020B0503020102020204" pitchFamily="34" charset="0"/>
                  <a:ea typeface="楷体" panose="02010609060101010101" pitchFamily="49"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172791" y="1888133"/>
                <a:ext cx="9865096" cy="3693319"/>
              </a:xfrm>
              <a:prstGeom prst="rect">
                <a:avLst/>
              </a:prstGeom>
              <a:blipFill>
                <a:blip r:embed="rId4"/>
                <a:stretch>
                  <a:fillRect l="-1544" r="-1112" b="-37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35741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646331"/>
            <a:ext cx="2828975"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0"/>
            <a:ext cx="3478696"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贪婪迭代</a:t>
            </a:r>
            <a:r>
              <a:rPr lang="zh-CN" altLang="en-US" sz="3600" dirty="0" smtClean="0">
                <a:solidFill>
                  <a:srgbClr val="FF0000"/>
                </a:solidFill>
                <a:latin typeface="楷体" panose="02010609060101010101" pitchFamily="49" charset="-122"/>
                <a:ea typeface="楷体" panose="02010609060101010101" pitchFamily="49" charset="-122"/>
              </a:rPr>
              <a:t>算法</a:t>
            </a:r>
            <a:endParaRPr lang="zh-CN" altLang="en-US" sz="3600" dirty="0">
              <a:solidFill>
                <a:srgbClr val="FF000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9" name="文本框 8"/>
              <p:cNvSpPr txBox="1"/>
              <p:nvPr/>
            </p:nvSpPr>
            <p:spPr>
              <a:xfrm>
                <a:off x="452711" y="712821"/>
                <a:ext cx="12097344" cy="6539995"/>
              </a:xfrm>
              <a:prstGeom prst="rect">
                <a:avLst/>
              </a:prstGeom>
              <a:noFill/>
            </p:spPr>
            <p:txBody>
              <a:bodyPr wrap="square" rtlCol="0">
                <a:spAutoFit/>
              </a:bodyPr>
              <a:lstStyle/>
              <a:p>
                <a:pPr>
                  <a:lnSpc>
                    <a:spcPct val="150000"/>
                  </a:lnSpc>
                </a:pPr>
                <a:r>
                  <a:rPr lang="en-US" altLang="zh-CN" sz="2400" b="1" dirty="0" smtClean="0">
                    <a:latin typeface="Franklin Gothic Book" panose="020B0503020102020204" pitchFamily="34" charset="0"/>
                  </a:rPr>
                  <a:t>SAMP</a:t>
                </a:r>
                <a:r>
                  <a:rPr lang="zh-CN" altLang="en-US" sz="2400" b="1" dirty="0" smtClean="0">
                    <a:latin typeface="楷体" panose="02010609060101010101" pitchFamily="49" charset="-122"/>
                    <a:ea typeface="楷体" panose="02010609060101010101" pitchFamily="49" charset="-122"/>
                  </a:rPr>
                  <a:t>算法流程：</a:t>
                </a:r>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b="1" dirty="0" smtClean="0">
                    <a:latin typeface="楷体" panose="02010609060101010101" pitchFamily="49" charset="-122"/>
                    <a:ea typeface="楷体" panose="02010609060101010101" pitchFamily="49" charset="-122"/>
                  </a:rPr>
                  <a:t>输入：压缩感知矩阵</a:t>
                </a:r>
                <a14:m>
                  <m:oMath xmlns:m="http://schemas.openxmlformats.org/officeDocument/2006/math">
                    <m:r>
                      <a:rPr lang="en-US" altLang="zh-CN" sz="2400" b="1" i="1" dirty="0">
                        <a:latin typeface="Cambria Math" panose="02040503050406030204" pitchFamily="18" charset="0"/>
                      </a:rPr>
                      <m:t>𝑨</m:t>
                    </m:r>
                    <m:r>
                      <a:rPr lang="zh-CN" altLang="en-US" sz="2400" b="1" i="1">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𝑹</m:t>
                        </m:r>
                      </m:e>
                      <m:sup>
                        <m:r>
                          <a:rPr lang="en-US" altLang="zh-CN" sz="2400" b="1" i="1" smtClean="0">
                            <a:latin typeface="Cambria Math" panose="02040503050406030204" pitchFamily="18" charset="0"/>
                          </a:rPr>
                          <m:t>𝑴</m:t>
                        </m:r>
                        <m:r>
                          <a:rPr lang="en-US" altLang="zh-CN" sz="2400" b="1" i="1">
                            <a:latin typeface="Cambria Math" panose="02040503050406030204" pitchFamily="18" charset="0"/>
                          </a:rPr>
                          <m:t>×</m:t>
                        </m:r>
                        <m:r>
                          <a:rPr lang="en-US" altLang="zh-CN" sz="2400" b="1" i="1" smtClean="0">
                            <a:latin typeface="Cambria Math" panose="02040503050406030204" pitchFamily="18" charset="0"/>
                          </a:rPr>
                          <m:t>𝑵</m:t>
                        </m:r>
                      </m:sup>
                    </m:sSup>
                  </m:oMath>
                </a14:m>
                <a:r>
                  <a:rPr lang="zh-CN" altLang="en-US" sz="2400" b="1" dirty="0" smtClean="0">
                    <a:latin typeface="楷体" panose="02010609060101010101" pitchFamily="49" charset="-122"/>
                    <a:ea typeface="楷体" panose="02010609060101010101" pitchFamily="49" charset="-122"/>
                  </a:rPr>
                  <a:t>、观测值</a:t>
                </a:r>
                <a14:m>
                  <m:oMath xmlns:m="http://schemas.openxmlformats.org/officeDocument/2006/math">
                    <m:r>
                      <m:rPr>
                        <m:nor/>
                      </m:rPr>
                      <a:rPr lang="en-US" altLang="zh-CN" sz="2400" b="1" dirty="0">
                        <a:latin typeface="楷体" panose="02010609060101010101" pitchFamily="49" charset="-122"/>
                        <a:ea typeface="楷体" panose="02010609060101010101" pitchFamily="49" charset="-122"/>
                      </a:rPr>
                      <m:t>y</m:t>
                    </m:r>
                    <m:r>
                      <a:rPr lang="zh-CN" altLang="en-US" sz="2400" b="1" i="1">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a:latin typeface="Cambria Math" panose="02040503050406030204" pitchFamily="18" charset="0"/>
                          </a:rPr>
                          <m:t>𝑹</m:t>
                        </m:r>
                      </m:e>
                      <m:sup>
                        <m:r>
                          <a:rPr lang="en-US" altLang="zh-CN" sz="2400" b="1" i="1" smtClean="0">
                            <a:latin typeface="Cambria Math" panose="02040503050406030204" pitchFamily="18" charset="0"/>
                          </a:rPr>
                          <m:t>𝒎</m:t>
                        </m:r>
                      </m:sup>
                    </m:sSup>
                  </m:oMath>
                </a14:m>
                <a:r>
                  <a:rPr lang="zh-CN" altLang="en-US" sz="2400" b="1" dirty="0" smtClean="0">
                    <a:latin typeface="楷体" panose="02010609060101010101" pitchFamily="49" charset="-122"/>
                    <a:ea typeface="楷体" panose="02010609060101010101" pitchFamily="49" charset="-122"/>
                  </a:rPr>
                  <a:t>、步长</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𝑺</m:t>
                    </m:r>
                  </m:oMath>
                </a14:m>
                <a:r>
                  <a:rPr lang="en-US" altLang="zh-CN" sz="2400" b="1" dirty="0" smtClean="0">
                    <a:latin typeface="楷体" panose="02010609060101010101" pitchFamily="49" charset="-122"/>
                    <a:ea typeface="楷体" panose="02010609060101010101" pitchFamily="49" charset="-122"/>
                  </a:rPr>
                  <a:t>	</a:t>
                </a:r>
              </a:p>
              <a:p>
                <a:pPr>
                  <a:lnSpc>
                    <a:spcPct val="150000"/>
                  </a:lnSpc>
                </a:pPr>
                <a:r>
                  <a:rPr lang="en-US" altLang="zh-CN" sz="2400" b="1" dirty="0" smtClean="0">
                    <a:latin typeface="楷体" panose="02010609060101010101" pitchFamily="49" charset="-122"/>
                    <a:ea typeface="楷体" panose="02010609060101010101" pitchFamily="49" charset="-122"/>
                  </a:rPr>
                  <a:t>1.</a:t>
                </a:r>
                <a:r>
                  <a:rPr lang="zh-CN" altLang="en-US" sz="2400" b="1" dirty="0" smtClean="0">
                    <a:latin typeface="楷体" panose="02010609060101010101" pitchFamily="49" charset="-122"/>
                    <a:ea typeface="楷体" panose="02010609060101010101" pitchFamily="49" charset="-122"/>
                  </a:rPr>
                  <a:t>初始化</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𝟏</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ea typeface="楷体" panose="02010609060101010101" pitchFamily="49" charset="-122"/>
                          </a:rPr>
                          <m:t>𝒓</m:t>
                        </m:r>
                      </m:e>
                      <m:sub>
                        <m:r>
                          <a:rPr lang="en-US" altLang="zh-CN" sz="2400" b="1" i="1" dirty="0" smtClean="0">
                            <a:latin typeface="Cambria Math" panose="02040503050406030204" pitchFamily="18" charset="0"/>
                            <a:ea typeface="楷体" panose="02010609060101010101" pitchFamily="49" charset="-122"/>
                          </a:rPr>
                          <m:t>𝟎</m:t>
                        </m:r>
                      </m:sub>
                    </m:sSub>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𝒚</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 </m:t>
                    </m:r>
                    <m:sSub>
                      <m:sSubPr>
                        <m:ctrlPr>
                          <a:rPr lang="en-US" altLang="zh-CN" sz="2400" b="1" i="1" dirty="0" smtClean="0">
                            <a:latin typeface="Cambria Math" panose="02040503050406030204" pitchFamily="18" charset="0"/>
                          </a:rPr>
                        </m:ctrlPr>
                      </m:sSubPr>
                      <m:e>
                        <m:acc>
                          <m:accPr>
                            <m:chr m:val="̂"/>
                            <m:ctrlPr>
                              <a:rPr lang="en-US" altLang="zh-CN" sz="2400" b="1" i="1" dirty="0" smtClean="0">
                                <a:latin typeface="Cambria Math" panose="02040503050406030204" pitchFamily="18" charset="0"/>
                              </a:rPr>
                            </m:ctrlPr>
                          </m:accPr>
                          <m:e>
                            <m:r>
                              <a:rPr lang="en-US" altLang="zh-CN" sz="2400" b="1" i="1" dirty="0" smtClean="0">
                                <a:latin typeface="Cambria Math" panose="02040503050406030204" pitchFamily="18" charset="0"/>
                              </a:rPr>
                              <m:t>𝜽</m:t>
                            </m:r>
                          </m:e>
                        </m:acc>
                      </m:e>
                      <m:sub>
                        <m:r>
                          <a:rPr lang="en-US" altLang="zh-CN" sz="2400" b="1" i="0" dirty="0" smtClean="0">
                            <a:latin typeface="Cambria Math" panose="02040503050406030204" pitchFamily="18" charset="0"/>
                          </a:rPr>
                          <m:t>𝟎</m:t>
                        </m:r>
                      </m:sub>
                    </m:sSub>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𝟎</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rPr>
                          <m:t>∧</m:t>
                        </m:r>
                      </m:e>
                      <m:sub>
                        <m:r>
                          <a:rPr lang="en-US" altLang="zh-CN" sz="2400" b="1" i="1" dirty="0" smtClean="0">
                            <a:latin typeface="Cambria Math" panose="02040503050406030204" pitchFamily="18" charset="0"/>
                            <a:ea typeface="楷体" panose="02010609060101010101" pitchFamily="49" charset="-122"/>
                          </a:rPr>
                          <m:t>𝟎</m:t>
                        </m:r>
                      </m:sub>
                    </m:sSub>
                    <m:r>
                      <a:rPr lang="en-US" altLang="zh-CN" sz="2400" b="1" i="1" dirty="0" smtClean="0">
                        <a:latin typeface="Cambria Math" panose="02040503050406030204" pitchFamily="18" charset="0"/>
                        <a:ea typeface="楷体" panose="02010609060101010101" pitchFamily="49" charset="-122"/>
                      </a:rPr>
                      <m:t>=</m:t>
                    </m:r>
                    <m:r>
                      <a:rPr lang="en-US" altLang="zh-CN" sz="2400" b="1" dirty="0" smtClean="0">
                        <a:latin typeface="Cambria Math" panose="02040503050406030204" pitchFamily="18" charset="0"/>
                      </a:rPr>
                      <m:t>∅</m:t>
                    </m:r>
                  </m:oMath>
                </a14:m>
                <a:r>
                  <a:rPr lang="en-US" altLang="zh-CN" sz="2400" b="1" dirty="0" smtClean="0">
                    <a:latin typeface="楷体" panose="02010609060101010101" pitchFamily="49" charset="-122"/>
                    <a:ea typeface="楷体" panose="02010609060101010101" pitchFamily="49" charset="-122"/>
                  </a:rPr>
                  <a:t>,</a:t>
                </a:r>
                <a:r>
                  <a:rPr lang="en-US" altLang="zh-CN" sz="2400" b="1" dirty="0">
                    <a:ea typeface="楷体" panose="02010609060101010101" pitchFamily="49" charset="-122"/>
                  </a:rPr>
                  <a:t> </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𝟎</m:t>
                        </m:r>
                      </m:sub>
                    </m:sSub>
                    <m:r>
                      <a:rPr lang="en-US" altLang="zh-CN" sz="2400" b="1" i="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rPr>
                      <m:t>∅</m:t>
                    </m:r>
                  </m:oMath>
                </a14:m>
                <a:r>
                  <a:rPr lang="zh-CN" altLang="en-US" sz="2400" b="1" dirty="0" smtClean="0">
                    <a:latin typeface="楷体" panose="02010609060101010101" pitchFamily="49" charset="-122"/>
                    <a:ea typeface="楷体" panose="02010609060101010101" pitchFamily="49" charset="-122"/>
                  </a:rPr>
                  <a:t>，</a:t>
                </a:r>
                <a14:m>
                  <m:oMath xmlns:m="http://schemas.openxmlformats.org/officeDocument/2006/math">
                    <m:r>
                      <a:rPr lang="en-US" altLang="zh-CN" sz="2400" b="1" i="1" dirty="0" smtClean="0">
                        <a:solidFill>
                          <a:srgbClr val="FF0000"/>
                        </a:solidFill>
                        <a:latin typeface="Cambria Math" panose="02040503050406030204" pitchFamily="18" charset="0"/>
                        <a:ea typeface="楷体" panose="02010609060101010101" pitchFamily="49" charset="-122"/>
                      </a:rPr>
                      <m:t>𝑳</m:t>
                    </m:r>
                    <m:r>
                      <a:rPr lang="en-US" altLang="zh-CN" sz="2400" b="1" i="1" dirty="0" smtClean="0">
                        <a:solidFill>
                          <a:srgbClr val="FF0000"/>
                        </a:solidFill>
                        <a:latin typeface="Cambria Math" panose="02040503050406030204" pitchFamily="18" charset="0"/>
                        <a:ea typeface="楷体" panose="02010609060101010101" pitchFamily="49" charset="-122"/>
                      </a:rPr>
                      <m:t>=</m:t>
                    </m:r>
                    <m:r>
                      <a:rPr lang="en-US" altLang="zh-CN" sz="2400" b="1" i="1" dirty="0" smtClean="0">
                        <a:solidFill>
                          <a:srgbClr val="FF0000"/>
                        </a:solidFill>
                        <a:latin typeface="Cambria Math" panose="02040503050406030204" pitchFamily="18" charset="0"/>
                        <a:ea typeface="楷体" panose="02010609060101010101" pitchFamily="49" charset="-122"/>
                      </a:rPr>
                      <m:t>𝑺</m:t>
                    </m:r>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寻找</a:t>
                </a:r>
                <a14:m>
                  <m:oMath xmlns:m="http://schemas.openxmlformats.org/officeDocument/2006/math">
                    <m:sSub>
                      <m:sSubPr>
                        <m:ctrlPr>
                          <a:rPr lang="en-US" altLang="zh-CN" sz="2400" b="1" i="1" smtClean="0">
                            <a:latin typeface="Cambria Math" panose="02040503050406030204" pitchFamily="18" charset="0"/>
                            <a:ea typeface="楷体" panose="02010609060101010101" pitchFamily="49" charset="-122"/>
                          </a:rPr>
                        </m:ctrlPr>
                      </m:sSubPr>
                      <m:e>
                        <m:r>
                          <a:rPr lang="en-US" altLang="zh-CN" sz="2400" b="1" i="1" smtClean="0">
                            <a:latin typeface="Cambria Math" panose="02040503050406030204" pitchFamily="18" charset="0"/>
                          </a:rPr>
                          <m:t>𝜆</m:t>
                        </m:r>
                      </m:e>
                      <m:sub>
                        <m:r>
                          <a:rPr lang="en-US" altLang="zh-CN" sz="2400" b="1" i="1" smtClean="0">
                            <a:latin typeface="Cambria Math" panose="02040503050406030204" pitchFamily="18" charset="0"/>
                            <a:ea typeface="楷体" panose="02010609060101010101" pitchFamily="49" charset="-122"/>
                          </a:rPr>
                          <m:t>𝒕</m:t>
                        </m:r>
                      </m:sub>
                    </m:sSub>
                  </m:oMath>
                </a14:m>
                <a:r>
                  <a:rPr lang="zh-CN" altLang="en-US"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rPr>
                          <m:t>𝜆</m:t>
                        </m:r>
                      </m:e>
                      <m:sub>
                        <m:r>
                          <a:rPr lang="en-US" altLang="zh-CN" sz="2400" b="1" i="1" smtClean="0">
                            <a:latin typeface="Cambria Math" panose="02040503050406030204" pitchFamily="18" charset="0"/>
                          </a:rPr>
                          <m:t>𝒕</m:t>
                        </m:r>
                      </m:sub>
                    </m:sSub>
                    <m:r>
                      <a:rPr lang="en-US" altLang="zh-CN" sz="2400" b="1" i="1">
                        <a:latin typeface="Cambria Math" panose="02040503050406030204" pitchFamily="18" charset="0"/>
                        <a:ea typeface="楷体" panose="02010609060101010101" pitchFamily="49" charset="-122"/>
                      </a:rPr>
                      <m:t>=</m:t>
                    </m:r>
                    <m:limLow>
                      <m:limLowPr>
                        <m:ctrlPr>
                          <a:rPr lang="en-US" altLang="zh-CN" sz="2400" b="1" i="1">
                            <a:latin typeface="Cambria Math" panose="02040503050406030204" pitchFamily="18" charset="0"/>
                          </a:rPr>
                        </m:ctrlPr>
                      </m:limLowPr>
                      <m:e>
                        <m:r>
                          <a:rPr lang="en-US" altLang="zh-CN" sz="2400" b="1" i="1" smtClean="0">
                            <a:latin typeface="Cambria Math" panose="02040503050406030204" pitchFamily="18" charset="0"/>
                          </a:rPr>
                          <m:t>𝒂𝒓𝒈</m:t>
                        </m:r>
                      </m:e>
                      <m:lim>
                        <m:r>
                          <a:rPr lang="en-US" altLang="zh-CN" sz="2400" b="1" i="1" smtClean="0">
                            <a:latin typeface="Cambria Math" panose="02040503050406030204" pitchFamily="18" charset="0"/>
                          </a:rPr>
                          <m:t>             </m:t>
                        </m:r>
                      </m:lim>
                    </m:limLow>
                    <m:func>
                      <m:funcPr>
                        <m:ctrlPr>
                          <a:rPr lang="en-US" altLang="zh-CN" sz="2400" b="1" i="1" smtClean="0">
                            <a:latin typeface="Cambria Math" panose="02040503050406030204" pitchFamily="18" charset="0"/>
                          </a:rPr>
                        </m:ctrlPr>
                      </m:funcPr>
                      <m:fName>
                        <m:limLow>
                          <m:limLowPr>
                            <m:ctrlPr>
                              <a:rPr lang="en-US" altLang="zh-CN" sz="2400" b="1" i="1">
                                <a:latin typeface="Cambria Math" panose="02040503050406030204" pitchFamily="18" charset="0"/>
                              </a:rPr>
                            </m:ctrlPr>
                          </m:limLowPr>
                          <m:e>
                            <m:r>
                              <a:rPr lang="en-US" altLang="zh-CN" sz="2400" b="1" i="1">
                                <a:latin typeface="Cambria Math" panose="02040503050406030204" pitchFamily="18" charset="0"/>
                              </a:rPr>
                              <m:t>𝒎</m:t>
                            </m:r>
                            <m:r>
                              <a:rPr lang="en-US" altLang="zh-CN" sz="2400" b="1" i="1" smtClean="0">
                                <a:latin typeface="Cambria Math" panose="02040503050406030204" pitchFamily="18" charset="0"/>
                              </a:rPr>
                              <m:t>𝒂𝒙</m:t>
                            </m:r>
                          </m:e>
                          <m:lim>
                            <m:r>
                              <a:rPr lang="en-US" altLang="zh-CN" sz="2400" b="1" i="1" smtClean="0">
                                <a:latin typeface="Cambria Math" panose="02040503050406030204" pitchFamily="18" charset="0"/>
                              </a:rPr>
                              <m:t>𝒋</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𝑵</m:t>
                            </m:r>
                          </m:lim>
                        </m:limLow>
                      </m:fName>
                      <m:e>
                        <m:d>
                          <m:dPr>
                            <m:begChr m:val="|"/>
                            <m:endChr m:val="|"/>
                            <m:ctrlPr>
                              <a:rPr lang="en-US" altLang="zh-CN" sz="2400" b="1" i="1" smtClean="0">
                                <a:latin typeface="Cambria Math" panose="02040503050406030204" pitchFamily="18" charset="0"/>
                              </a:rPr>
                            </m:ctrlPr>
                          </m:dPr>
                          <m:e>
                            <m:d>
                              <m:dPr>
                                <m:begChr m:val="⟨"/>
                                <m:endChr m:val="⟩"/>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𝒓</m:t>
                                    </m:r>
                                  </m:e>
                                  <m:sub>
                                    <m:r>
                                      <a:rPr lang="en-US" altLang="zh-CN" sz="2400" b="1" i="1" smtClean="0">
                                        <a:latin typeface="Cambria Math" panose="02040503050406030204" pitchFamily="18" charset="0"/>
                                      </a:rPr>
                                      <m:t>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𝒋</m:t>
                                    </m:r>
                                  </m:sub>
                                </m:sSub>
                              </m:e>
                            </m:d>
                          </m:e>
                        </m:d>
                      </m:e>
                    </m:func>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3.</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smtClean="0">
                            <a:latin typeface="Cambria Math" panose="02040503050406030204" pitchFamily="18" charset="0"/>
                          </a:rPr>
                          <m:t>𝒕</m:t>
                        </m:r>
                      </m:sub>
                    </m:sSub>
                    <m:r>
                      <a:rPr lang="en-US" altLang="zh-CN" sz="2400" b="1" i="1" dirty="0">
                        <a:latin typeface="Cambria Math" panose="02040503050406030204" pitchFamily="18" charset="0"/>
                        <a:ea typeface="楷体" panose="02010609060101010101" pitchFamily="49" charset="-122"/>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a:latin typeface="Cambria Math" panose="02040503050406030204" pitchFamily="18" charset="0"/>
                          </a:rPr>
                          <m:t>𝒕</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sub>
                    </m:sSub>
                    <m:r>
                      <a:rPr lang="en-US" altLang="zh-CN" sz="2400" b="1" i="1" dirty="0" smtClean="0">
                        <a:latin typeface="Cambria Math" panose="02040503050406030204" pitchFamily="18" charset="0"/>
                        <a:ea typeface="Cambria Math" panose="02040503050406030204" pitchFamily="18" charset="0"/>
                      </a:rPr>
                      <m:t>∪</m:t>
                    </m:r>
                    <m:d>
                      <m:dPr>
                        <m:begChr m:val="{"/>
                        <m:endChr m:val="}"/>
                        <m:ctrlPr>
                          <a:rPr lang="en-US" altLang="zh-CN" sz="2400" b="1" i="1" dirty="0" smtClean="0">
                            <a:latin typeface="Cambria Math" panose="02040503050406030204" pitchFamily="18" charset="0"/>
                            <a:ea typeface="Cambria Math" panose="02040503050406030204" pitchFamily="18" charset="0"/>
                          </a:rPr>
                        </m:ctrlPr>
                      </m:dPr>
                      <m:e>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rPr>
                              <m:t>𝜆</m:t>
                            </m:r>
                          </m:e>
                          <m:sub>
                            <m:r>
                              <a:rPr lang="en-US" altLang="zh-CN" sz="2400" b="1" i="1">
                                <a:latin typeface="Cambria Math" panose="02040503050406030204" pitchFamily="18" charset="0"/>
                              </a:rPr>
                              <m:t>𝒕</m:t>
                            </m:r>
                          </m:sub>
                        </m:sSub>
                      </m:e>
                    </m:d>
                  </m:oMath>
                </a14:m>
                <a:r>
                  <a:rPr lang="en-US" altLang="zh-CN" sz="2400" b="1" dirty="0" smtClean="0">
                    <a:latin typeface="楷体" panose="02010609060101010101" pitchFamily="49" charset="-122"/>
                    <a:ea typeface="楷体" panose="02010609060101010101" pitchFamily="49" charset="-122"/>
                  </a:rPr>
                  <a:t>,</a:t>
                </a:r>
                <a:r>
                  <a:rPr lang="en-US" altLang="zh-CN" sz="2400" b="1" dirty="0">
                    <a:ea typeface="楷体" panose="02010609060101010101" pitchFamily="49" charset="-122"/>
                  </a:rPr>
                  <a:t> </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smtClean="0">
                            <a:latin typeface="Cambria Math" panose="02040503050406030204" pitchFamily="18" charset="0"/>
                            <a:ea typeface="楷体" panose="02010609060101010101" pitchFamily="49" charset="-122"/>
                          </a:rPr>
                          <m:t>𝒕</m:t>
                        </m:r>
                      </m:sub>
                    </m:sSub>
                    <m:r>
                      <a:rPr lang="en-US" altLang="zh-CN" sz="2400" b="1" i="1" dirty="0">
                        <a:latin typeface="Cambria Math" panose="02040503050406030204" pitchFamily="18" charset="0"/>
                        <a:ea typeface="楷体" panose="02010609060101010101" pitchFamily="49" charset="-122"/>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smtClean="0">
                            <a:latin typeface="Cambria Math" panose="02040503050406030204" pitchFamily="18" charset="0"/>
                            <a:ea typeface="楷体" panose="02010609060101010101" pitchFamily="49" charset="-122"/>
                          </a:rPr>
                          <m:t>𝒕</m:t>
                        </m:r>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𝟏</m:t>
                        </m:r>
                      </m:sub>
                    </m:sSub>
                    <m:r>
                      <a:rPr lang="en-US" altLang="zh-CN" sz="2400" b="1" i="1" dirty="0">
                        <a:latin typeface="Cambria Math" panose="02040503050406030204" pitchFamily="18" charset="0"/>
                        <a:ea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𝒋</m:t>
                        </m:r>
                      </m:sub>
                    </m:sSub>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4.</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𝒕</m:t>
                        </m:r>
                      </m:sub>
                    </m:sSub>
                    <m:r>
                      <a:rPr lang="en-US" altLang="zh-CN" sz="2400" b="1" i="0" dirty="0" smtClean="0">
                        <a:latin typeface="Cambria Math" panose="02040503050406030204" pitchFamily="18" charset="0"/>
                      </a:rPr>
                      <m:t>=</m:t>
                    </m:r>
                    <m:limLow>
                      <m:limLowPr>
                        <m:ctrlPr>
                          <a:rPr lang="en-US" altLang="zh-CN" sz="2400" b="1" i="1">
                            <a:latin typeface="Cambria Math" panose="02040503050406030204" pitchFamily="18" charset="0"/>
                          </a:rPr>
                        </m:ctrlPr>
                      </m:limLowPr>
                      <m:e>
                        <m:r>
                          <a:rPr lang="en-US" altLang="zh-CN" sz="2400" b="1" i="1">
                            <a:latin typeface="Cambria Math" panose="02040503050406030204" pitchFamily="18" charset="0"/>
                          </a:rPr>
                          <m:t>𝒂𝒓𝒈</m:t>
                        </m:r>
                      </m:e>
                      <m:lim>
                        <m:r>
                          <a:rPr lang="en-US" altLang="zh-CN" sz="2400" b="1" i="1">
                            <a:latin typeface="Cambria Math" panose="02040503050406030204" pitchFamily="18" charset="0"/>
                          </a:rPr>
                          <m:t>             </m:t>
                        </m:r>
                      </m:lim>
                    </m:limLow>
                    <m:func>
                      <m:funcPr>
                        <m:ctrlPr>
                          <a:rPr lang="en-US" altLang="zh-CN" sz="2400" b="1" i="1">
                            <a:latin typeface="Cambria Math" panose="02040503050406030204" pitchFamily="18" charset="0"/>
                          </a:rPr>
                        </m:ctrlPr>
                      </m:funcPr>
                      <m:fName>
                        <m:limLow>
                          <m:limLowPr>
                            <m:ctrlPr>
                              <a:rPr lang="en-US" altLang="zh-CN" sz="2400" b="1" i="1" smtClean="0">
                                <a:latin typeface="Cambria Math" panose="02040503050406030204" pitchFamily="18" charset="0"/>
                              </a:rPr>
                            </m:ctrlPr>
                          </m:limLowPr>
                          <m:e>
                            <m:r>
                              <a:rPr lang="en-US" altLang="zh-CN" sz="2400" b="1" i="1">
                                <a:latin typeface="Cambria Math" panose="02040503050406030204" pitchFamily="18" charset="0"/>
                              </a:rPr>
                              <m:t>𝒎</m:t>
                            </m:r>
                            <m:r>
                              <a:rPr lang="en-US" altLang="zh-CN" sz="2400" b="1" i="1" smtClean="0">
                                <a:latin typeface="Cambria Math" panose="02040503050406030204" pitchFamily="18" charset="0"/>
                              </a:rPr>
                              <m:t>𝒊𝒏</m:t>
                            </m:r>
                          </m:e>
                          <m:lim>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𝜃</m:t>
                                </m:r>
                              </m:e>
                              <m:sub>
                                <m:r>
                                  <a:rPr lang="en-US" altLang="zh-CN" sz="2400" b="1" i="1" smtClean="0">
                                    <a:latin typeface="Cambria Math" panose="02040503050406030204" pitchFamily="18" charset="0"/>
                                  </a:rPr>
                                  <m:t>𝒕</m:t>
                                </m:r>
                              </m:sub>
                            </m:sSub>
                          </m:lim>
                        </m:limLow>
                      </m:fName>
                      <m:e>
                        <m:d>
                          <m:dPr>
                            <m:begChr m:val="‖"/>
                            <m:endChr m:val="‖"/>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rPr>
                                  <m:t>𝜃</m:t>
                                </m:r>
                              </m:e>
                              <m:sub>
                                <m:r>
                                  <a:rPr lang="en-US" altLang="zh-CN" sz="2400" b="1" i="1" dirty="0" smtClean="0">
                                    <a:latin typeface="Cambria Math" panose="02040503050406030204" pitchFamily="18" charset="0"/>
                                    <a:ea typeface="楷体" panose="02010609060101010101" pitchFamily="49" charset="-122"/>
                                  </a:rPr>
                                  <m:t>𝒕</m:t>
                                </m:r>
                              </m:sub>
                            </m:sSub>
                          </m:e>
                        </m:d>
                      </m:e>
                    </m:func>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sup>
                                <m:r>
                                  <a:rPr lang="en-US" altLang="zh-CN" sz="2400" b="1" i="1" smtClean="0">
                                    <a:latin typeface="Cambria Math" panose="02040503050406030204" pitchFamily="18" charset="0"/>
                                  </a:rPr>
                                  <m:t>𝑻</m:t>
                                </m:r>
                              </m:sup>
                            </m:sSup>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d>
                      </m:e>
                      <m: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sSup>
                      <m:sSupPr>
                        <m:ctrlPr>
                          <a:rPr lang="en-US" altLang="zh-CN" sz="2400" b="1" i="1">
                            <a:latin typeface="Cambria Math" panose="02040503050406030204" pitchFamily="18" charset="0"/>
                          </a:rPr>
                        </m:ctrlPr>
                      </m:sSupPr>
                      <m:e>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sup>
                        <m:r>
                          <a:rPr lang="en-US" altLang="zh-CN" sz="2400" b="1" i="1">
                            <a:latin typeface="Cambria Math" panose="02040503050406030204" pitchFamily="18" charset="0"/>
                          </a:rPr>
                          <m:t>𝑻</m:t>
                        </m:r>
                      </m:sup>
                    </m:sSup>
                    <m:r>
                      <a:rPr lang="en-US" altLang="zh-CN" sz="2400" b="1" i="0" smtClean="0">
                        <a:latin typeface="Cambria Math" panose="02040503050406030204" pitchFamily="18" charset="0"/>
                      </a:rPr>
                      <m:t>𝐲</m:t>
                    </m:r>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5.</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𝒓</m:t>
                        </m:r>
                      </m:e>
                      <m:sub>
                        <m:r>
                          <a:rPr lang="en-US" altLang="zh-CN" sz="2400" b="1" i="1" dirty="0" smtClean="0">
                            <a:latin typeface="Cambria Math" panose="02040503050406030204" pitchFamily="18" charset="0"/>
                            <a:ea typeface="楷体" panose="02010609060101010101" pitchFamily="49" charset="-122"/>
                          </a:rPr>
                          <m:t>𝒕</m:t>
                        </m:r>
                      </m:sub>
                    </m:sSub>
                    <m:r>
                      <a:rPr lang="en-US" altLang="zh-CN" sz="2400" b="1" i="0" dirty="0" smtClean="0">
                        <a:latin typeface="Cambria Math" panose="02040503050406030204" pitchFamily="18" charset="0"/>
                        <a:ea typeface="楷体" panose="02010609060101010101" pitchFamily="49" charset="-122"/>
                      </a:rPr>
                      <m:t>=</m:t>
                    </m:r>
                    <m:r>
                      <a:rPr lang="en-US" altLang="zh-CN" sz="2400" b="1" i="1">
                        <a:latin typeface="Cambria Math" panose="02040503050406030204" pitchFamily="18" charset="0"/>
                      </a:rPr>
                      <m:t>𝒚</m:t>
                    </m:r>
                    <m:r>
                      <a:rPr lang="en-US" altLang="zh-CN" sz="2400" b="1" i="1">
                        <a:latin typeface="Cambria Math" panose="02040503050406030204" pitchFamily="18" charset="0"/>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a:latin typeface="Cambria Math" panose="02040503050406030204" pitchFamily="18" charset="0"/>
                          </a:rPr>
                          <m:t>𝒕</m:t>
                        </m:r>
                      </m:sub>
                    </m:sSub>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6.</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𝟏</m:t>
                    </m:r>
                  </m:oMath>
                </a14:m>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若</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𝒕</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𝑲</m:t>
                    </m:r>
                  </m:oMath>
                </a14:m>
                <a:r>
                  <a:rPr lang="zh-CN" altLang="en-US" sz="2400" b="1" dirty="0" smtClean="0">
                    <a:latin typeface="楷体" panose="02010609060101010101" pitchFamily="49" charset="-122"/>
                    <a:ea typeface="楷体" panose="02010609060101010101" pitchFamily="49" charset="-122"/>
                  </a:rPr>
                  <a:t>则返回第</a:t>
                </a:r>
                <a:r>
                  <a:rPr lang="en-US" altLang="zh-CN" sz="2400" b="1" dirty="0" smtClean="0">
                    <a:latin typeface="楷体" panose="02010609060101010101" pitchFamily="49" charset="-122"/>
                    <a:ea typeface="楷体" panose="02010609060101010101" pitchFamily="49" charset="-122"/>
                  </a:rPr>
                  <a:t>2</a:t>
                </a:r>
                <a:r>
                  <a:rPr lang="zh-CN" altLang="en-US" sz="2400" b="1" dirty="0" smtClean="0">
                    <a:latin typeface="楷体" panose="02010609060101010101" pitchFamily="49" charset="-122"/>
                    <a:ea typeface="楷体" panose="02010609060101010101" pitchFamily="49" charset="-122"/>
                  </a:rPr>
                  <a:t>步，否则进入第</a:t>
                </a:r>
                <a:r>
                  <a:rPr lang="en-US" altLang="zh-CN" sz="2400" b="1" dirty="0" smtClean="0">
                    <a:latin typeface="楷体" panose="02010609060101010101" pitchFamily="49" charset="-122"/>
                    <a:ea typeface="楷体" panose="02010609060101010101" pitchFamily="49" charset="-122"/>
                  </a:rPr>
                  <a:t>7</a:t>
                </a:r>
                <a:r>
                  <a:rPr lang="zh-CN" altLang="en-US" sz="2400" b="1" dirty="0" smtClean="0">
                    <a:latin typeface="楷体" panose="02010609060101010101" pitchFamily="49" charset="-122"/>
                    <a:ea typeface="楷体" panose="02010609060101010101" pitchFamily="49" charset="-122"/>
                  </a:rPr>
                  <a:t>步；</a:t>
                </a:r>
                <a:endParaRPr lang="en-US" altLang="zh-CN" sz="2400" b="1" dirty="0" smtClean="0">
                  <a:latin typeface="楷体" panose="02010609060101010101" pitchFamily="49" charset="-122"/>
                  <a:ea typeface="楷体" panose="02010609060101010101" pitchFamily="49" charset="-122"/>
                </a:endParaRPr>
              </a:p>
              <a:p>
                <a:pPr>
                  <a:lnSpc>
                    <a:spcPct val="150000"/>
                  </a:lnSpc>
                </a:pPr>
                <a:r>
                  <a:rPr lang="en-US" altLang="zh-CN" sz="2400" b="1" dirty="0" smtClean="0">
                    <a:latin typeface="楷体" panose="02010609060101010101" pitchFamily="49" charset="-122"/>
                    <a:ea typeface="楷体" panose="02010609060101010101" pitchFamily="49" charset="-122"/>
                  </a:rPr>
                  <a:t>7.</a:t>
                </a:r>
                <a:r>
                  <a:rPr lang="zh-CN" altLang="en-US" sz="2400" b="1" dirty="0">
                    <a:latin typeface="楷体" panose="02010609060101010101" pitchFamily="49" charset="-122"/>
                    <a:ea typeface="楷体" panose="02010609060101010101" pitchFamily="49" charset="-122"/>
                  </a:rPr>
                  <a:t>得到</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 </m:t>
                        </m:r>
                      </m:sub>
                    </m:sSub>
                  </m:oMath>
                </a14:m>
                <a:r>
                  <a:rPr lang="zh-CN" altLang="en-US" sz="2400" b="1" dirty="0" smtClean="0">
                    <a:latin typeface="楷体" panose="02010609060101010101" pitchFamily="49" charset="-122"/>
                    <a:ea typeface="楷体" panose="02010609060101010101" pitchFamily="49" charset="-122"/>
                  </a:rPr>
                  <a:t>在</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a:latin typeface="Cambria Math" panose="02040503050406030204" pitchFamily="18" charset="0"/>
                          </a:rPr>
                          <m:t>𝒕</m:t>
                        </m:r>
                      </m:sub>
                    </m:sSub>
                  </m:oMath>
                </a14:m>
                <a:r>
                  <a:rPr lang="zh-CN" altLang="en-US" sz="2400" b="1" dirty="0" smtClean="0">
                    <a:latin typeface="楷体" panose="02010609060101010101" pitchFamily="49" charset="-122"/>
                    <a:ea typeface="楷体" panose="02010609060101010101" pitchFamily="49" charset="-122"/>
                  </a:rPr>
                  <a:t>处有非零项，其值为</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a:latin typeface="Cambria Math" panose="02040503050406030204" pitchFamily="18" charset="0"/>
                          </a:rPr>
                          <m:t>𝒕</m:t>
                        </m:r>
                      </m:sub>
                    </m:sSub>
                  </m:oMath>
                </a14:m>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b="1" dirty="0" smtClean="0">
                    <a:latin typeface="楷体" panose="02010609060101010101" pitchFamily="49" charset="-122"/>
                    <a:ea typeface="楷体" panose="02010609060101010101" pitchFamily="49" charset="-122"/>
                  </a:rPr>
                  <a:t>输出：信号稀疏表稀疏估计</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 </m:t>
                        </m:r>
                      </m:sub>
                    </m:sSub>
                  </m:oMath>
                </a14:m>
                <a:endParaRPr lang="en-US" altLang="zh-CN" sz="2400" b="1" dirty="0" smtClean="0">
                  <a:latin typeface="楷体" panose="02010609060101010101" pitchFamily="49" charset="-122"/>
                  <a:ea typeface="楷体" panose="02010609060101010101" pitchFamily="49"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52711" y="712821"/>
                <a:ext cx="12097344" cy="6539995"/>
              </a:xfrm>
              <a:prstGeom prst="rect">
                <a:avLst/>
              </a:prstGeom>
              <a:blipFill>
                <a:blip r:embed="rId4"/>
                <a:stretch>
                  <a:fillRect l="-756"/>
                </a:stretch>
              </a:blipFill>
            </p:spPr>
            <p:txBody>
              <a:bodyPr/>
              <a:lstStyle/>
              <a:p>
                <a:r>
                  <a:rPr lang="zh-CN" altLang="en-US">
                    <a:noFill/>
                  </a:rPr>
                  <a:t> </a:t>
                </a:r>
              </a:p>
            </p:txBody>
          </p:sp>
        </mc:Fallback>
      </mc:AlternateContent>
      <p:sp>
        <p:nvSpPr>
          <p:cNvPr id="8" name="矩形 7"/>
          <p:cNvSpPr/>
          <p:nvPr/>
        </p:nvSpPr>
        <p:spPr>
          <a:xfrm>
            <a:off x="812751" y="2592247"/>
            <a:ext cx="5112568"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p:cNvSpPr txBox="1"/>
              <p:nvPr/>
            </p:nvSpPr>
            <p:spPr>
              <a:xfrm>
                <a:off x="7149455" y="2592247"/>
                <a:ext cx="4176464" cy="461665"/>
              </a:xfrm>
              <a:prstGeom prst="rect">
                <a:avLst/>
              </a:prstGeom>
              <a:noFill/>
            </p:spPr>
            <p:txBody>
              <a:bodyPr wrap="square" rtlCol="0">
                <a:spAutoFit/>
              </a:bodyPr>
              <a:lstStyle/>
              <a:p>
                <a:r>
                  <a:rPr lang="zh-CN" altLang="en-US" sz="2400" b="1" dirty="0" smtClean="0">
                    <a:latin typeface="楷体" panose="02010609060101010101" pitchFamily="49" charset="-122"/>
                    <a:ea typeface="楷体" panose="02010609060101010101" pitchFamily="49" charset="-122"/>
                  </a:rPr>
                  <a:t>选出</a:t>
                </a:r>
                <a14:m>
                  <m:oMath xmlns:m="http://schemas.openxmlformats.org/officeDocument/2006/math">
                    <m:r>
                      <a:rPr lang="en-US" altLang="zh-CN" sz="2400" b="1" i="1" smtClean="0">
                        <a:latin typeface="Cambria Math" panose="02040503050406030204" pitchFamily="18" charset="0"/>
                      </a:rPr>
                      <m:t>𝑳</m:t>
                    </m:r>
                  </m:oMath>
                </a14:m>
                <a:r>
                  <a:rPr lang="zh-CN" altLang="en-US" sz="2400" b="1" dirty="0" smtClean="0">
                    <a:latin typeface="楷体" panose="02010609060101010101" pitchFamily="49" charset="-122"/>
                    <a:ea typeface="楷体" panose="02010609060101010101" pitchFamily="49" charset="-122"/>
                  </a:rPr>
                  <a:t>个相关性最大的原子</a:t>
                </a:r>
                <a:endParaRPr lang="zh-CN" altLang="en-US" sz="2400" b="1" dirty="0">
                  <a:latin typeface="楷体" panose="02010609060101010101" pitchFamily="49" charset="-122"/>
                  <a:ea typeface="楷体" panose="02010609060101010101" pitchFamily="49"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149455" y="2592247"/>
                <a:ext cx="4176464" cy="461665"/>
              </a:xfrm>
              <a:prstGeom prst="rect">
                <a:avLst/>
              </a:prstGeom>
              <a:blipFill>
                <a:blip r:embed="rId5"/>
                <a:stretch>
                  <a:fillRect l="-2336" t="-14474" b="-25000"/>
                </a:stretch>
              </a:blipFill>
            </p:spPr>
            <p:txBody>
              <a:bodyPr/>
              <a:lstStyle/>
              <a:p>
                <a:r>
                  <a:rPr lang="zh-CN" altLang="en-US">
                    <a:noFill/>
                  </a:rPr>
                  <a:t> </a:t>
                </a:r>
              </a:p>
            </p:txBody>
          </p:sp>
        </mc:Fallback>
      </mc:AlternateContent>
      <p:sp>
        <p:nvSpPr>
          <p:cNvPr id="10" name="矩形 9"/>
          <p:cNvSpPr/>
          <p:nvPr/>
        </p:nvSpPr>
        <p:spPr>
          <a:xfrm>
            <a:off x="7149455" y="2520239"/>
            <a:ext cx="3744416" cy="6628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10" idx="1"/>
          </p:cNvCxnSpPr>
          <p:nvPr/>
        </p:nvCxnSpPr>
        <p:spPr>
          <a:xfrm flipH="1">
            <a:off x="5925319" y="2851679"/>
            <a:ext cx="1224136" cy="698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本框 11"/>
              <p:cNvSpPr txBox="1"/>
              <p:nvPr/>
            </p:nvSpPr>
            <p:spPr>
              <a:xfrm>
                <a:off x="8061397" y="4021073"/>
                <a:ext cx="3816424" cy="830997"/>
              </a:xfrm>
              <a:prstGeom prst="rect">
                <a:avLst/>
              </a:prstGeom>
              <a:noFill/>
            </p:spPr>
            <p:txBody>
              <a:bodyPr wrap="square" rtlCol="0">
                <a:spAutoFit/>
              </a:bodyPr>
              <a:lstStyle/>
              <a:p>
                <a:r>
                  <a:rPr lang="zh-CN" altLang="en-US" sz="2400" b="1" dirty="0" smtClean="0">
                    <a:latin typeface="楷体" panose="02010609060101010101" pitchFamily="49" charset="-122"/>
                    <a:ea typeface="楷体" panose="02010609060101010101" pitchFamily="49" charset="-122"/>
                  </a:rPr>
                  <a:t>更新之后选出绝对值最大的</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𝑳</m:t>
                    </m:r>
                  </m:oMath>
                </a14:m>
                <a:r>
                  <a:rPr lang="zh-CN" altLang="en-US" sz="2400" b="1" dirty="0" smtClean="0">
                    <a:latin typeface="楷体" panose="02010609060101010101" pitchFamily="49" charset="-122"/>
                    <a:ea typeface="楷体" panose="02010609060101010101" pitchFamily="49" charset="-122"/>
                  </a:rPr>
                  <a:t>项</a:t>
                </a:r>
                <a:endParaRPr lang="zh-CN" altLang="en-US" sz="2400" b="1" dirty="0">
                  <a:latin typeface="楷体" panose="02010609060101010101" pitchFamily="49" charset="-122"/>
                  <a:ea typeface="楷体" panose="02010609060101010101" pitchFamily="49"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8061397" y="4021073"/>
                <a:ext cx="3816424" cy="830997"/>
              </a:xfrm>
              <a:prstGeom prst="rect">
                <a:avLst/>
              </a:prstGeom>
              <a:blipFill>
                <a:blip r:embed="rId6"/>
                <a:stretch>
                  <a:fillRect l="-2396" t="-5882" b="-13971"/>
                </a:stretch>
              </a:blipFill>
            </p:spPr>
            <p:txBody>
              <a:bodyPr/>
              <a:lstStyle/>
              <a:p>
                <a:r>
                  <a:rPr lang="zh-CN" altLang="en-US">
                    <a:noFill/>
                  </a:rPr>
                  <a:t> </a:t>
                </a:r>
              </a:p>
            </p:txBody>
          </p:sp>
        </mc:Fallback>
      </mc:AlternateContent>
      <p:sp>
        <p:nvSpPr>
          <p:cNvPr id="13" name="矩形 12"/>
          <p:cNvSpPr/>
          <p:nvPr/>
        </p:nvSpPr>
        <p:spPr>
          <a:xfrm>
            <a:off x="8094853" y="4070676"/>
            <a:ext cx="3647488" cy="7317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0149" y="4154014"/>
            <a:ext cx="6565330" cy="7793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13" idx="1"/>
          </p:cNvCxnSpPr>
          <p:nvPr/>
        </p:nvCxnSpPr>
        <p:spPr>
          <a:xfrm flipH="1">
            <a:off x="7392590" y="4436573"/>
            <a:ext cx="702263" cy="759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452711" y="702373"/>
                <a:ext cx="12097344" cy="6539995"/>
              </a:xfrm>
              <a:prstGeom prst="rect">
                <a:avLst/>
              </a:prstGeom>
              <a:noFill/>
            </p:spPr>
            <p:txBody>
              <a:bodyPr wrap="square" rtlCol="0">
                <a:spAutoFit/>
              </a:bodyPr>
              <a:lstStyle/>
              <a:p>
                <a:pPr>
                  <a:lnSpc>
                    <a:spcPct val="150000"/>
                  </a:lnSpc>
                </a:pPr>
                <a:r>
                  <a:rPr lang="en-US" altLang="zh-CN" sz="2400" b="1" dirty="0" smtClean="0">
                    <a:latin typeface="Franklin Gothic Book" panose="020B0503020102020204" pitchFamily="34" charset="0"/>
                  </a:rPr>
                  <a:t>SAMP</a:t>
                </a:r>
                <a:r>
                  <a:rPr lang="zh-CN" altLang="en-US" sz="2400" b="1" dirty="0" smtClean="0">
                    <a:latin typeface="楷体" panose="02010609060101010101" pitchFamily="49" charset="-122"/>
                    <a:ea typeface="楷体" panose="02010609060101010101" pitchFamily="49" charset="-122"/>
                  </a:rPr>
                  <a:t>算法流程：</a:t>
                </a:r>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b="1" dirty="0" smtClean="0">
                    <a:latin typeface="楷体" panose="02010609060101010101" pitchFamily="49" charset="-122"/>
                    <a:ea typeface="楷体" panose="02010609060101010101" pitchFamily="49" charset="-122"/>
                  </a:rPr>
                  <a:t>输入：压缩感知矩阵</a:t>
                </a:r>
                <a14:m>
                  <m:oMath xmlns:m="http://schemas.openxmlformats.org/officeDocument/2006/math">
                    <m:r>
                      <a:rPr lang="en-US" altLang="zh-CN" sz="2400" b="1" i="1" dirty="0">
                        <a:latin typeface="Cambria Math" panose="02040503050406030204" pitchFamily="18" charset="0"/>
                      </a:rPr>
                      <m:t>𝑨</m:t>
                    </m:r>
                    <m:r>
                      <a:rPr lang="zh-CN" altLang="en-US" sz="2400" b="1" i="1">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𝑹</m:t>
                        </m:r>
                      </m:e>
                      <m:sup>
                        <m:r>
                          <a:rPr lang="en-US" altLang="zh-CN" sz="2400" b="1" i="1" smtClean="0">
                            <a:latin typeface="Cambria Math" panose="02040503050406030204" pitchFamily="18" charset="0"/>
                          </a:rPr>
                          <m:t>𝑴</m:t>
                        </m:r>
                        <m:r>
                          <a:rPr lang="en-US" altLang="zh-CN" sz="2400" b="1" i="1">
                            <a:latin typeface="Cambria Math" panose="02040503050406030204" pitchFamily="18" charset="0"/>
                          </a:rPr>
                          <m:t>×</m:t>
                        </m:r>
                        <m:r>
                          <a:rPr lang="en-US" altLang="zh-CN" sz="2400" b="1" i="1" smtClean="0">
                            <a:latin typeface="Cambria Math" panose="02040503050406030204" pitchFamily="18" charset="0"/>
                          </a:rPr>
                          <m:t>𝑵</m:t>
                        </m:r>
                      </m:sup>
                    </m:sSup>
                  </m:oMath>
                </a14:m>
                <a:r>
                  <a:rPr lang="zh-CN" altLang="en-US" sz="2400" b="1" dirty="0" smtClean="0">
                    <a:latin typeface="楷体" panose="02010609060101010101" pitchFamily="49" charset="-122"/>
                    <a:ea typeface="楷体" panose="02010609060101010101" pitchFamily="49" charset="-122"/>
                  </a:rPr>
                  <a:t>、观测值</a:t>
                </a:r>
                <a14:m>
                  <m:oMath xmlns:m="http://schemas.openxmlformats.org/officeDocument/2006/math">
                    <m:r>
                      <m:rPr>
                        <m:nor/>
                      </m:rPr>
                      <a:rPr lang="en-US" altLang="zh-CN" sz="2400" b="1" dirty="0">
                        <a:latin typeface="楷体" panose="02010609060101010101" pitchFamily="49" charset="-122"/>
                        <a:ea typeface="楷体" panose="02010609060101010101" pitchFamily="49" charset="-122"/>
                      </a:rPr>
                      <m:t>y</m:t>
                    </m:r>
                    <m:r>
                      <a:rPr lang="zh-CN" altLang="en-US" sz="2400" b="1" i="1">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a:latin typeface="Cambria Math" panose="02040503050406030204" pitchFamily="18" charset="0"/>
                          </a:rPr>
                          <m:t>𝑹</m:t>
                        </m:r>
                      </m:e>
                      <m:sup>
                        <m:r>
                          <a:rPr lang="en-US" altLang="zh-CN" sz="2400" b="1" i="1" smtClean="0">
                            <a:latin typeface="Cambria Math" panose="02040503050406030204" pitchFamily="18" charset="0"/>
                          </a:rPr>
                          <m:t>𝒎</m:t>
                        </m:r>
                      </m:sup>
                    </m:sSup>
                  </m:oMath>
                </a14:m>
                <a:r>
                  <a:rPr lang="zh-CN" altLang="en-US" sz="2400" b="1" dirty="0" smtClean="0">
                    <a:latin typeface="楷体" panose="02010609060101010101" pitchFamily="49" charset="-122"/>
                    <a:ea typeface="楷体" panose="02010609060101010101" pitchFamily="49" charset="-122"/>
                  </a:rPr>
                  <a:t>、步长</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𝑺</m:t>
                    </m:r>
                  </m:oMath>
                </a14:m>
                <a:r>
                  <a:rPr lang="en-US" altLang="zh-CN" sz="2400" b="1" dirty="0" smtClean="0">
                    <a:latin typeface="楷体" panose="02010609060101010101" pitchFamily="49" charset="-122"/>
                    <a:ea typeface="楷体" panose="02010609060101010101" pitchFamily="49" charset="-122"/>
                  </a:rPr>
                  <a:t>	</a:t>
                </a:r>
              </a:p>
              <a:p>
                <a:pPr>
                  <a:lnSpc>
                    <a:spcPct val="150000"/>
                  </a:lnSpc>
                </a:pPr>
                <a:r>
                  <a:rPr lang="en-US" altLang="zh-CN" sz="2400" b="1" dirty="0" smtClean="0">
                    <a:latin typeface="楷体" panose="02010609060101010101" pitchFamily="49" charset="-122"/>
                    <a:ea typeface="楷体" panose="02010609060101010101" pitchFamily="49" charset="-122"/>
                  </a:rPr>
                  <a:t>1.</a:t>
                </a:r>
                <a:r>
                  <a:rPr lang="zh-CN" altLang="en-US" sz="2400" b="1" dirty="0" smtClean="0">
                    <a:latin typeface="楷体" panose="02010609060101010101" pitchFamily="49" charset="-122"/>
                    <a:ea typeface="楷体" panose="02010609060101010101" pitchFamily="49" charset="-122"/>
                  </a:rPr>
                  <a:t>初始化</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𝟏</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ea typeface="楷体" panose="02010609060101010101" pitchFamily="49" charset="-122"/>
                          </a:rPr>
                          <m:t>𝒓</m:t>
                        </m:r>
                      </m:e>
                      <m:sub>
                        <m:r>
                          <a:rPr lang="en-US" altLang="zh-CN" sz="2400" b="1" i="1" dirty="0" smtClean="0">
                            <a:latin typeface="Cambria Math" panose="02040503050406030204" pitchFamily="18" charset="0"/>
                            <a:ea typeface="楷体" panose="02010609060101010101" pitchFamily="49" charset="-122"/>
                          </a:rPr>
                          <m:t>𝟎</m:t>
                        </m:r>
                      </m:sub>
                    </m:sSub>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𝒚</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 </m:t>
                    </m:r>
                    <m:sSub>
                      <m:sSubPr>
                        <m:ctrlPr>
                          <a:rPr lang="en-US" altLang="zh-CN" sz="2400" b="1" i="1" dirty="0" smtClean="0">
                            <a:latin typeface="Cambria Math" panose="02040503050406030204" pitchFamily="18" charset="0"/>
                          </a:rPr>
                        </m:ctrlPr>
                      </m:sSubPr>
                      <m:e>
                        <m:acc>
                          <m:accPr>
                            <m:chr m:val="̂"/>
                            <m:ctrlPr>
                              <a:rPr lang="en-US" altLang="zh-CN" sz="2400" b="1" i="1" dirty="0" smtClean="0">
                                <a:latin typeface="Cambria Math" panose="02040503050406030204" pitchFamily="18" charset="0"/>
                              </a:rPr>
                            </m:ctrlPr>
                          </m:accPr>
                          <m:e>
                            <m:r>
                              <a:rPr lang="en-US" altLang="zh-CN" sz="2400" b="1" i="1" dirty="0" smtClean="0">
                                <a:latin typeface="Cambria Math" panose="02040503050406030204" pitchFamily="18" charset="0"/>
                              </a:rPr>
                              <m:t>𝜽</m:t>
                            </m:r>
                          </m:e>
                        </m:acc>
                      </m:e>
                      <m:sub>
                        <m:r>
                          <a:rPr lang="en-US" altLang="zh-CN" sz="2400" b="1" i="0" dirty="0" smtClean="0">
                            <a:latin typeface="Cambria Math" panose="02040503050406030204" pitchFamily="18" charset="0"/>
                          </a:rPr>
                          <m:t>𝟎</m:t>
                        </m:r>
                      </m:sub>
                    </m:sSub>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𝟎</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rPr>
                          <m:t>∧</m:t>
                        </m:r>
                      </m:e>
                      <m:sub>
                        <m:r>
                          <a:rPr lang="en-US" altLang="zh-CN" sz="2400" b="1" i="1" dirty="0" smtClean="0">
                            <a:latin typeface="Cambria Math" panose="02040503050406030204" pitchFamily="18" charset="0"/>
                            <a:ea typeface="楷体" panose="02010609060101010101" pitchFamily="49" charset="-122"/>
                          </a:rPr>
                          <m:t>𝟎</m:t>
                        </m:r>
                      </m:sub>
                    </m:sSub>
                    <m:r>
                      <a:rPr lang="en-US" altLang="zh-CN" sz="2400" b="1" i="1" dirty="0" smtClean="0">
                        <a:latin typeface="Cambria Math" panose="02040503050406030204" pitchFamily="18" charset="0"/>
                        <a:ea typeface="楷体" panose="02010609060101010101" pitchFamily="49" charset="-122"/>
                      </a:rPr>
                      <m:t>=</m:t>
                    </m:r>
                    <m:r>
                      <a:rPr lang="en-US" altLang="zh-CN" sz="2400" b="1" dirty="0" smtClean="0">
                        <a:latin typeface="Cambria Math" panose="02040503050406030204" pitchFamily="18" charset="0"/>
                      </a:rPr>
                      <m:t>∅</m:t>
                    </m:r>
                  </m:oMath>
                </a14:m>
                <a:r>
                  <a:rPr lang="en-US" altLang="zh-CN" sz="2400" b="1" dirty="0" smtClean="0">
                    <a:latin typeface="楷体" panose="02010609060101010101" pitchFamily="49" charset="-122"/>
                    <a:ea typeface="楷体" panose="02010609060101010101" pitchFamily="49" charset="-122"/>
                  </a:rPr>
                  <a:t>,</a:t>
                </a:r>
                <a:r>
                  <a:rPr lang="en-US" altLang="zh-CN" sz="2400" b="1" dirty="0">
                    <a:ea typeface="楷体" panose="02010609060101010101" pitchFamily="49" charset="-122"/>
                  </a:rPr>
                  <a:t> </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𝟎</m:t>
                        </m:r>
                      </m:sub>
                    </m:sSub>
                    <m:r>
                      <a:rPr lang="en-US" altLang="zh-CN" sz="2400" b="1" i="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rPr>
                      <m:t>∅</m:t>
                    </m:r>
                  </m:oMath>
                </a14:m>
                <a:r>
                  <a:rPr lang="zh-CN" altLang="en-US" sz="2400" b="1" dirty="0" smtClean="0">
                    <a:latin typeface="楷体" panose="02010609060101010101" pitchFamily="49" charset="-122"/>
                    <a:ea typeface="楷体" panose="02010609060101010101" pitchFamily="49" charset="-122"/>
                  </a:rPr>
                  <a:t>，</a:t>
                </a:r>
                <a14:m>
                  <m:oMath xmlns:m="http://schemas.openxmlformats.org/officeDocument/2006/math">
                    <m:r>
                      <a:rPr lang="en-US" altLang="zh-CN" sz="2400" b="1" i="1" dirty="0" smtClean="0">
                        <a:solidFill>
                          <a:srgbClr val="FF0000"/>
                        </a:solidFill>
                        <a:latin typeface="Cambria Math" panose="02040503050406030204" pitchFamily="18" charset="0"/>
                        <a:ea typeface="楷体" panose="02010609060101010101" pitchFamily="49" charset="-122"/>
                      </a:rPr>
                      <m:t>𝑳</m:t>
                    </m:r>
                    <m:r>
                      <a:rPr lang="en-US" altLang="zh-CN" sz="2400" b="1" i="1" dirty="0" smtClean="0">
                        <a:solidFill>
                          <a:srgbClr val="FF0000"/>
                        </a:solidFill>
                        <a:latin typeface="Cambria Math" panose="02040503050406030204" pitchFamily="18" charset="0"/>
                        <a:ea typeface="楷体" panose="02010609060101010101" pitchFamily="49" charset="-122"/>
                      </a:rPr>
                      <m:t>=</m:t>
                    </m:r>
                    <m:r>
                      <a:rPr lang="en-US" altLang="zh-CN" sz="2400" b="1" i="1" dirty="0" smtClean="0">
                        <a:solidFill>
                          <a:srgbClr val="FF0000"/>
                        </a:solidFill>
                        <a:latin typeface="Cambria Math" panose="02040503050406030204" pitchFamily="18" charset="0"/>
                        <a:ea typeface="楷体" panose="02010609060101010101" pitchFamily="49" charset="-122"/>
                      </a:rPr>
                      <m:t>𝑺</m:t>
                    </m:r>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寻找</a:t>
                </a:r>
                <a14:m>
                  <m:oMath xmlns:m="http://schemas.openxmlformats.org/officeDocument/2006/math">
                    <m:sSub>
                      <m:sSubPr>
                        <m:ctrlPr>
                          <a:rPr lang="en-US" altLang="zh-CN" sz="2400" b="1" i="1" smtClean="0">
                            <a:latin typeface="Cambria Math" panose="02040503050406030204" pitchFamily="18" charset="0"/>
                            <a:ea typeface="楷体" panose="02010609060101010101" pitchFamily="49" charset="-122"/>
                          </a:rPr>
                        </m:ctrlPr>
                      </m:sSubPr>
                      <m:e>
                        <m:r>
                          <a:rPr lang="en-US" altLang="zh-CN" sz="2400" b="1" i="1" smtClean="0">
                            <a:latin typeface="Cambria Math" panose="02040503050406030204" pitchFamily="18" charset="0"/>
                          </a:rPr>
                          <m:t>𝜆</m:t>
                        </m:r>
                      </m:e>
                      <m:sub>
                        <m:r>
                          <a:rPr lang="en-US" altLang="zh-CN" sz="2400" b="1" i="1" smtClean="0">
                            <a:latin typeface="Cambria Math" panose="02040503050406030204" pitchFamily="18" charset="0"/>
                            <a:ea typeface="楷体" panose="02010609060101010101" pitchFamily="49" charset="-122"/>
                          </a:rPr>
                          <m:t>𝒕</m:t>
                        </m:r>
                      </m:sub>
                    </m:sSub>
                  </m:oMath>
                </a14:m>
                <a:r>
                  <a:rPr lang="zh-CN" altLang="en-US"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rPr>
                          <m:t>𝜆</m:t>
                        </m:r>
                      </m:e>
                      <m:sub>
                        <m:r>
                          <a:rPr lang="en-US" altLang="zh-CN" sz="2400" b="1" i="1" smtClean="0">
                            <a:latin typeface="Cambria Math" panose="02040503050406030204" pitchFamily="18" charset="0"/>
                          </a:rPr>
                          <m:t>𝒕</m:t>
                        </m:r>
                      </m:sub>
                    </m:sSub>
                    <m:r>
                      <a:rPr lang="en-US" altLang="zh-CN" sz="2400" b="1" i="1">
                        <a:latin typeface="Cambria Math" panose="02040503050406030204" pitchFamily="18" charset="0"/>
                        <a:ea typeface="楷体" panose="02010609060101010101" pitchFamily="49" charset="-122"/>
                      </a:rPr>
                      <m:t>=</m:t>
                    </m:r>
                    <m:limLow>
                      <m:limLowPr>
                        <m:ctrlPr>
                          <a:rPr lang="en-US" altLang="zh-CN" sz="2400" b="1" i="1">
                            <a:latin typeface="Cambria Math" panose="02040503050406030204" pitchFamily="18" charset="0"/>
                          </a:rPr>
                        </m:ctrlPr>
                      </m:limLowPr>
                      <m:e>
                        <m:r>
                          <a:rPr lang="en-US" altLang="zh-CN" sz="2400" b="1" i="1" smtClean="0">
                            <a:latin typeface="Cambria Math" panose="02040503050406030204" pitchFamily="18" charset="0"/>
                          </a:rPr>
                          <m:t>𝒂𝒓𝒈</m:t>
                        </m:r>
                      </m:e>
                      <m:lim>
                        <m:r>
                          <a:rPr lang="en-US" altLang="zh-CN" sz="2400" b="1" i="1" smtClean="0">
                            <a:latin typeface="Cambria Math" panose="02040503050406030204" pitchFamily="18" charset="0"/>
                          </a:rPr>
                          <m:t>             </m:t>
                        </m:r>
                      </m:lim>
                    </m:limLow>
                    <m:func>
                      <m:funcPr>
                        <m:ctrlPr>
                          <a:rPr lang="en-US" altLang="zh-CN" sz="2400" b="1" i="1" smtClean="0">
                            <a:latin typeface="Cambria Math" panose="02040503050406030204" pitchFamily="18" charset="0"/>
                          </a:rPr>
                        </m:ctrlPr>
                      </m:funcPr>
                      <m:fName>
                        <m:limLow>
                          <m:limLowPr>
                            <m:ctrlPr>
                              <a:rPr lang="en-US" altLang="zh-CN" sz="2400" b="1" i="1">
                                <a:latin typeface="Cambria Math" panose="02040503050406030204" pitchFamily="18" charset="0"/>
                              </a:rPr>
                            </m:ctrlPr>
                          </m:limLowPr>
                          <m:e>
                            <m:r>
                              <a:rPr lang="en-US" altLang="zh-CN" sz="2400" b="1" i="1">
                                <a:latin typeface="Cambria Math" panose="02040503050406030204" pitchFamily="18" charset="0"/>
                              </a:rPr>
                              <m:t>𝒎</m:t>
                            </m:r>
                            <m:r>
                              <a:rPr lang="en-US" altLang="zh-CN" sz="2400" b="1" i="1" smtClean="0">
                                <a:latin typeface="Cambria Math" panose="02040503050406030204" pitchFamily="18" charset="0"/>
                              </a:rPr>
                              <m:t>𝒂𝒙</m:t>
                            </m:r>
                          </m:e>
                          <m:lim>
                            <m:r>
                              <a:rPr lang="en-US" altLang="zh-CN" sz="2400" b="1" i="1" smtClean="0">
                                <a:latin typeface="Cambria Math" panose="02040503050406030204" pitchFamily="18" charset="0"/>
                              </a:rPr>
                              <m:t>𝒋</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𝑵</m:t>
                            </m:r>
                          </m:lim>
                        </m:limLow>
                      </m:fName>
                      <m:e>
                        <m:d>
                          <m:dPr>
                            <m:begChr m:val="|"/>
                            <m:endChr m:val="|"/>
                            <m:ctrlPr>
                              <a:rPr lang="en-US" altLang="zh-CN" sz="2400" b="1" i="1" smtClean="0">
                                <a:latin typeface="Cambria Math" panose="02040503050406030204" pitchFamily="18" charset="0"/>
                              </a:rPr>
                            </m:ctrlPr>
                          </m:dPr>
                          <m:e>
                            <m:d>
                              <m:dPr>
                                <m:begChr m:val="⟨"/>
                                <m:endChr m:val="⟩"/>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𝒓</m:t>
                                    </m:r>
                                  </m:e>
                                  <m:sub>
                                    <m:r>
                                      <a:rPr lang="en-US" altLang="zh-CN" sz="2400" b="1" i="1" smtClean="0">
                                        <a:latin typeface="Cambria Math" panose="02040503050406030204" pitchFamily="18" charset="0"/>
                                      </a:rPr>
                                      <m:t>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𝒋</m:t>
                                    </m:r>
                                  </m:sub>
                                </m:sSub>
                              </m:e>
                            </m:d>
                          </m:e>
                        </m:d>
                      </m:e>
                    </m:func>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3.</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smtClean="0">
                            <a:latin typeface="Cambria Math" panose="02040503050406030204" pitchFamily="18" charset="0"/>
                          </a:rPr>
                          <m:t>𝒕</m:t>
                        </m:r>
                      </m:sub>
                    </m:sSub>
                    <m:r>
                      <a:rPr lang="en-US" altLang="zh-CN" sz="2400" b="1" i="1" dirty="0">
                        <a:latin typeface="Cambria Math" panose="02040503050406030204" pitchFamily="18" charset="0"/>
                        <a:ea typeface="楷体" panose="02010609060101010101" pitchFamily="49" charset="-122"/>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a:latin typeface="Cambria Math" panose="02040503050406030204" pitchFamily="18" charset="0"/>
                          </a:rPr>
                          <m:t>𝒕</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sub>
                    </m:sSub>
                    <m:r>
                      <a:rPr lang="en-US" altLang="zh-CN" sz="2400" b="1" i="1" dirty="0" smtClean="0">
                        <a:latin typeface="Cambria Math" panose="02040503050406030204" pitchFamily="18" charset="0"/>
                        <a:ea typeface="Cambria Math" panose="02040503050406030204" pitchFamily="18" charset="0"/>
                      </a:rPr>
                      <m:t>∪</m:t>
                    </m:r>
                    <m:d>
                      <m:dPr>
                        <m:begChr m:val="{"/>
                        <m:endChr m:val="}"/>
                        <m:ctrlPr>
                          <a:rPr lang="en-US" altLang="zh-CN" sz="2400" b="1" i="1" dirty="0" smtClean="0">
                            <a:latin typeface="Cambria Math" panose="02040503050406030204" pitchFamily="18" charset="0"/>
                            <a:ea typeface="Cambria Math" panose="02040503050406030204" pitchFamily="18" charset="0"/>
                          </a:rPr>
                        </m:ctrlPr>
                      </m:dPr>
                      <m:e>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rPr>
                              <m:t>𝜆</m:t>
                            </m:r>
                          </m:e>
                          <m:sub>
                            <m:r>
                              <a:rPr lang="en-US" altLang="zh-CN" sz="2400" b="1" i="1">
                                <a:latin typeface="Cambria Math" panose="02040503050406030204" pitchFamily="18" charset="0"/>
                              </a:rPr>
                              <m:t>𝒕</m:t>
                            </m:r>
                          </m:sub>
                        </m:sSub>
                      </m:e>
                    </m:d>
                  </m:oMath>
                </a14:m>
                <a:r>
                  <a:rPr lang="en-US" altLang="zh-CN" sz="2400" b="1" dirty="0" smtClean="0">
                    <a:latin typeface="楷体" panose="02010609060101010101" pitchFamily="49" charset="-122"/>
                    <a:ea typeface="楷体" panose="02010609060101010101" pitchFamily="49" charset="-122"/>
                  </a:rPr>
                  <a:t>,</a:t>
                </a:r>
                <a:r>
                  <a:rPr lang="en-US" altLang="zh-CN" sz="2400" b="1" dirty="0">
                    <a:ea typeface="楷体" panose="02010609060101010101" pitchFamily="49" charset="-122"/>
                  </a:rPr>
                  <a:t> </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smtClean="0">
                            <a:latin typeface="Cambria Math" panose="02040503050406030204" pitchFamily="18" charset="0"/>
                            <a:ea typeface="楷体" panose="02010609060101010101" pitchFamily="49" charset="-122"/>
                          </a:rPr>
                          <m:t>𝒕</m:t>
                        </m:r>
                      </m:sub>
                    </m:sSub>
                    <m:r>
                      <a:rPr lang="en-US" altLang="zh-CN" sz="2400" b="1" i="1" dirty="0">
                        <a:latin typeface="Cambria Math" panose="02040503050406030204" pitchFamily="18" charset="0"/>
                        <a:ea typeface="楷体" panose="02010609060101010101" pitchFamily="49" charset="-122"/>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smtClean="0">
                            <a:latin typeface="Cambria Math" panose="02040503050406030204" pitchFamily="18" charset="0"/>
                            <a:ea typeface="楷体" panose="02010609060101010101" pitchFamily="49" charset="-122"/>
                          </a:rPr>
                          <m:t>𝒕</m:t>
                        </m:r>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𝟏</m:t>
                        </m:r>
                      </m:sub>
                    </m:sSub>
                    <m:r>
                      <a:rPr lang="en-US" altLang="zh-CN" sz="2400" b="1" i="1" dirty="0">
                        <a:latin typeface="Cambria Math" panose="02040503050406030204" pitchFamily="18" charset="0"/>
                        <a:ea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𝒋</m:t>
                        </m:r>
                      </m:sub>
                    </m:sSub>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4.</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𝒕</m:t>
                        </m:r>
                      </m:sub>
                    </m:sSub>
                    <m:r>
                      <a:rPr lang="en-US" altLang="zh-CN" sz="2400" b="1" i="0" dirty="0" smtClean="0">
                        <a:latin typeface="Cambria Math" panose="02040503050406030204" pitchFamily="18" charset="0"/>
                      </a:rPr>
                      <m:t>=</m:t>
                    </m:r>
                    <m:limLow>
                      <m:limLowPr>
                        <m:ctrlPr>
                          <a:rPr lang="en-US" altLang="zh-CN" sz="2400" b="1" i="1">
                            <a:latin typeface="Cambria Math" panose="02040503050406030204" pitchFamily="18" charset="0"/>
                          </a:rPr>
                        </m:ctrlPr>
                      </m:limLowPr>
                      <m:e>
                        <m:r>
                          <a:rPr lang="en-US" altLang="zh-CN" sz="2400" b="1" i="1">
                            <a:latin typeface="Cambria Math" panose="02040503050406030204" pitchFamily="18" charset="0"/>
                          </a:rPr>
                          <m:t>𝒂𝒓𝒈</m:t>
                        </m:r>
                      </m:e>
                      <m:lim>
                        <m:r>
                          <a:rPr lang="en-US" altLang="zh-CN" sz="2400" b="1" i="1">
                            <a:latin typeface="Cambria Math" panose="02040503050406030204" pitchFamily="18" charset="0"/>
                          </a:rPr>
                          <m:t>             </m:t>
                        </m:r>
                      </m:lim>
                    </m:limLow>
                    <m:func>
                      <m:funcPr>
                        <m:ctrlPr>
                          <a:rPr lang="en-US" altLang="zh-CN" sz="2400" b="1" i="1">
                            <a:latin typeface="Cambria Math" panose="02040503050406030204" pitchFamily="18" charset="0"/>
                          </a:rPr>
                        </m:ctrlPr>
                      </m:funcPr>
                      <m:fName>
                        <m:limLow>
                          <m:limLowPr>
                            <m:ctrlPr>
                              <a:rPr lang="en-US" altLang="zh-CN" sz="2400" b="1" i="1" smtClean="0">
                                <a:latin typeface="Cambria Math" panose="02040503050406030204" pitchFamily="18" charset="0"/>
                              </a:rPr>
                            </m:ctrlPr>
                          </m:limLowPr>
                          <m:e>
                            <m:r>
                              <a:rPr lang="en-US" altLang="zh-CN" sz="2400" b="1" i="1">
                                <a:latin typeface="Cambria Math" panose="02040503050406030204" pitchFamily="18" charset="0"/>
                              </a:rPr>
                              <m:t>𝒎</m:t>
                            </m:r>
                            <m:r>
                              <a:rPr lang="en-US" altLang="zh-CN" sz="2400" b="1" i="1" smtClean="0">
                                <a:latin typeface="Cambria Math" panose="02040503050406030204" pitchFamily="18" charset="0"/>
                              </a:rPr>
                              <m:t>𝒊𝒏</m:t>
                            </m:r>
                          </m:e>
                          <m:lim>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𝜃</m:t>
                                </m:r>
                              </m:e>
                              <m:sub>
                                <m:r>
                                  <a:rPr lang="en-US" altLang="zh-CN" sz="2400" b="1" i="1" smtClean="0">
                                    <a:latin typeface="Cambria Math" panose="02040503050406030204" pitchFamily="18" charset="0"/>
                                  </a:rPr>
                                  <m:t>𝒕</m:t>
                                </m:r>
                              </m:sub>
                            </m:sSub>
                          </m:lim>
                        </m:limLow>
                      </m:fName>
                      <m:e>
                        <m:d>
                          <m:dPr>
                            <m:begChr m:val="‖"/>
                            <m:endChr m:val="‖"/>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rPr>
                                  <m:t>𝜃</m:t>
                                </m:r>
                              </m:e>
                              <m:sub>
                                <m:r>
                                  <a:rPr lang="en-US" altLang="zh-CN" sz="2400" b="1" i="1" dirty="0" smtClean="0">
                                    <a:latin typeface="Cambria Math" panose="02040503050406030204" pitchFamily="18" charset="0"/>
                                    <a:ea typeface="楷体" panose="02010609060101010101" pitchFamily="49" charset="-122"/>
                                  </a:rPr>
                                  <m:t>𝒕</m:t>
                                </m:r>
                              </m:sub>
                            </m:sSub>
                          </m:e>
                        </m:d>
                      </m:e>
                    </m:func>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sup>
                                <m:r>
                                  <a:rPr lang="en-US" altLang="zh-CN" sz="2400" b="1" i="1" smtClean="0">
                                    <a:latin typeface="Cambria Math" panose="02040503050406030204" pitchFamily="18" charset="0"/>
                                  </a:rPr>
                                  <m:t>𝑻</m:t>
                                </m:r>
                              </m:sup>
                            </m:sSup>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d>
                      </m:e>
                      <m: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sSup>
                      <m:sSupPr>
                        <m:ctrlPr>
                          <a:rPr lang="en-US" altLang="zh-CN" sz="2400" b="1" i="1">
                            <a:latin typeface="Cambria Math" panose="02040503050406030204" pitchFamily="18" charset="0"/>
                          </a:rPr>
                        </m:ctrlPr>
                      </m:sSupPr>
                      <m:e>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sup>
                        <m:r>
                          <a:rPr lang="en-US" altLang="zh-CN" sz="2400" b="1" i="1">
                            <a:latin typeface="Cambria Math" panose="02040503050406030204" pitchFamily="18" charset="0"/>
                          </a:rPr>
                          <m:t>𝑻</m:t>
                        </m:r>
                      </m:sup>
                    </m:sSup>
                    <m:r>
                      <a:rPr lang="en-US" altLang="zh-CN" sz="2400" b="1" i="0" smtClean="0">
                        <a:latin typeface="Cambria Math" panose="02040503050406030204" pitchFamily="18" charset="0"/>
                      </a:rPr>
                      <m:t>𝐲</m:t>
                    </m:r>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5.</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𝒓</m:t>
                        </m:r>
                      </m:e>
                      <m:sub>
                        <m:r>
                          <a:rPr lang="en-US" altLang="zh-CN" sz="2400" b="1" i="1" dirty="0" smtClean="0">
                            <a:latin typeface="Cambria Math" panose="02040503050406030204" pitchFamily="18" charset="0"/>
                            <a:ea typeface="楷体" panose="02010609060101010101" pitchFamily="49" charset="-122"/>
                          </a:rPr>
                          <m:t>𝒕</m:t>
                        </m:r>
                      </m:sub>
                    </m:sSub>
                    <m:r>
                      <a:rPr lang="en-US" altLang="zh-CN" sz="2400" b="1" i="0" dirty="0" smtClean="0">
                        <a:latin typeface="Cambria Math" panose="02040503050406030204" pitchFamily="18" charset="0"/>
                        <a:ea typeface="楷体" panose="02010609060101010101" pitchFamily="49" charset="-122"/>
                      </a:rPr>
                      <m:t>=</m:t>
                    </m:r>
                    <m:r>
                      <a:rPr lang="en-US" altLang="zh-CN" sz="2400" b="1" i="1">
                        <a:latin typeface="Cambria Math" panose="02040503050406030204" pitchFamily="18" charset="0"/>
                      </a:rPr>
                      <m:t>𝒚</m:t>
                    </m:r>
                    <m:r>
                      <a:rPr lang="en-US" altLang="zh-CN" sz="2400" b="1" i="1">
                        <a:latin typeface="Cambria Math" panose="02040503050406030204" pitchFamily="18" charset="0"/>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a:latin typeface="Cambria Math" panose="02040503050406030204" pitchFamily="18" charset="0"/>
                          </a:rPr>
                          <m:t>𝒕</m:t>
                        </m:r>
                      </m:sub>
                    </m:sSub>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6.</a:t>
                </a:r>
              </a:p>
              <a:p>
                <a:pPr>
                  <a:lnSpc>
                    <a:spcPct val="150000"/>
                  </a:lnSpc>
                </a:pPr>
                <a:r>
                  <a:rPr lang="en-US" altLang="zh-CN" sz="2400" b="1" dirty="0" smtClean="0">
                    <a:latin typeface="楷体" panose="02010609060101010101" pitchFamily="49" charset="-122"/>
                    <a:ea typeface="楷体" panose="02010609060101010101" pitchFamily="49" charset="-122"/>
                  </a:rPr>
                  <a:t>7.</a:t>
                </a:r>
                <a:r>
                  <a:rPr lang="zh-CN" altLang="en-US" sz="2400" b="1" dirty="0">
                    <a:latin typeface="楷体" panose="02010609060101010101" pitchFamily="49" charset="-122"/>
                    <a:ea typeface="楷体" panose="02010609060101010101" pitchFamily="49" charset="-122"/>
                  </a:rPr>
                  <a:t>得到</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 </m:t>
                        </m:r>
                      </m:sub>
                    </m:sSub>
                  </m:oMath>
                </a14:m>
                <a:r>
                  <a:rPr lang="zh-CN" altLang="en-US" sz="2400" b="1" dirty="0" smtClean="0">
                    <a:latin typeface="楷体" panose="02010609060101010101" pitchFamily="49" charset="-122"/>
                    <a:ea typeface="楷体" panose="02010609060101010101" pitchFamily="49" charset="-122"/>
                  </a:rPr>
                  <a:t>在</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a:latin typeface="Cambria Math" panose="02040503050406030204" pitchFamily="18" charset="0"/>
                          </a:rPr>
                          <m:t>𝒕</m:t>
                        </m:r>
                      </m:sub>
                    </m:sSub>
                  </m:oMath>
                </a14:m>
                <a:r>
                  <a:rPr lang="zh-CN" altLang="en-US" sz="2400" b="1" dirty="0" smtClean="0">
                    <a:latin typeface="楷体" panose="02010609060101010101" pitchFamily="49" charset="-122"/>
                    <a:ea typeface="楷体" panose="02010609060101010101" pitchFamily="49" charset="-122"/>
                  </a:rPr>
                  <a:t>处有非零项，其值为</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a:latin typeface="Cambria Math" panose="02040503050406030204" pitchFamily="18" charset="0"/>
                          </a:rPr>
                          <m:t>𝒕</m:t>
                        </m:r>
                      </m:sub>
                    </m:sSub>
                  </m:oMath>
                </a14:m>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b="1" dirty="0" smtClean="0">
                    <a:latin typeface="楷体" panose="02010609060101010101" pitchFamily="49" charset="-122"/>
                    <a:ea typeface="楷体" panose="02010609060101010101" pitchFamily="49" charset="-122"/>
                  </a:rPr>
                  <a:t>输出：信号稀疏表稀疏估计</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 </m:t>
                        </m:r>
                      </m:sub>
                    </m:sSub>
                  </m:oMath>
                </a14:m>
                <a:endParaRPr lang="en-US" altLang="zh-CN" sz="2400" b="1" dirty="0" smtClean="0">
                  <a:latin typeface="楷体" panose="02010609060101010101" pitchFamily="49" charset="-122"/>
                  <a:ea typeface="楷体" panose="02010609060101010101" pitchFamily="49" charset="-122"/>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452711" y="702373"/>
                <a:ext cx="12097344" cy="6539995"/>
              </a:xfrm>
              <a:prstGeom prst="rect">
                <a:avLst/>
              </a:prstGeom>
              <a:blipFill>
                <a:blip r:embed="rId7"/>
                <a:stretch>
                  <a:fillRect l="-7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452711" y="712820"/>
                <a:ext cx="12097344" cy="6539995"/>
              </a:xfrm>
              <a:prstGeom prst="rect">
                <a:avLst/>
              </a:prstGeom>
              <a:noFill/>
            </p:spPr>
            <p:txBody>
              <a:bodyPr wrap="square" rtlCol="0">
                <a:spAutoFit/>
              </a:bodyPr>
              <a:lstStyle/>
              <a:p>
                <a:pPr>
                  <a:lnSpc>
                    <a:spcPct val="150000"/>
                  </a:lnSpc>
                </a:pPr>
                <a:r>
                  <a:rPr lang="en-US" altLang="zh-CN" sz="2400" b="1" dirty="0" smtClean="0">
                    <a:latin typeface="Franklin Gothic Book" panose="020B0503020102020204" pitchFamily="34" charset="0"/>
                  </a:rPr>
                  <a:t>SAMP</a:t>
                </a:r>
                <a:r>
                  <a:rPr lang="zh-CN" altLang="en-US" sz="2400" b="1" dirty="0" smtClean="0">
                    <a:latin typeface="楷体" panose="02010609060101010101" pitchFamily="49" charset="-122"/>
                    <a:ea typeface="楷体" panose="02010609060101010101" pitchFamily="49" charset="-122"/>
                  </a:rPr>
                  <a:t>算法流程：</a:t>
                </a:r>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b="1" dirty="0" smtClean="0">
                    <a:latin typeface="楷体" panose="02010609060101010101" pitchFamily="49" charset="-122"/>
                    <a:ea typeface="楷体" panose="02010609060101010101" pitchFamily="49" charset="-122"/>
                  </a:rPr>
                  <a:t>输入：压缩感知矩阵</a:t>
                </a:r>
                <a14:m>
                  <m:oMath xmlns:m="http://schemas.openxmlformats.org/officeDocument/2006/math">
                    <m:r>
                      <a:rPr lang="en-US" altLang="zh-CN" sz="2400" b="1" i="1" dirty="0">
                        <a:latin typeface="Cambria Math" panose="02040503050406030204" pitchFamily="18" charset="0"/>
                      </a:rPr>
                      <m:t>𝑨</m:t>
                    </m:r>
                    <m:r>
                      <a:rPr lang="zh-CN" altLang="en-US" sz="2400" b="1" i="1">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𝑹</m:t>
                        </m:r>
                      </m:e>
                      <m:sup>
                        <m:r>
                          <a:rPr lang="en-US" altLang="zh-CN" sz="2400" b="1" i="1" smtClean="0">
                            <a:latin typeface="Cambria Math" panose="02040503050406030204" pitchFamily="18" charset="0"/>
                          </a:rPr>
                          <m:t>𝑴</m:t>
                        </m:r>
                        <m:r>
                          <a:rPr lang="en-US" altLang="zh-CN" sz="2400" b="1" i="1">
                            <a:latin typeface="Cambria Math" panose="02040503050406030204" pitchFamily="18" charset="0"/>
                          </a:rPr>
                          <m:t>×</m:t>
                        </m:r>
                        <m:r>
                          <a:rPr lang="en-US" altLang="zh-CN" sz="2400" b="1" i="1" smtClean="0">
                            <a:latin typeface="Cambria Math" panose="02040503050406030204" pitchFamily="18" charset="0"/>
                          </a:rPr>
                          <m:t>𝑵</m:t>
                        </m:r>
                      </m:sup>
                    </m:sSup>
                  </m:oMath>
                </a14:m>
                <a:r>
                  <a:rPr lang="zh-CN" altLang="en-US" sz="2400" b="1" dirty="0" smtClean="0">
                    <a:latin typeface="楷体" panose="02010609060101010101" pitchFamily="49" charset="-122"/>
                    <a:ea typeface="楷体" panose="02010609060101010101" pitchFamily="49" charset="-122"/>
                  </a:rPr>
                  <a:t>、观测值</a:t>
                </a:r>
                <a14:m>
                  <m:oMath xmlns:m="http://schemas.openxmlformats.org/officeDocument/2006/math">
                    <m:r>
                      <m:rPr>
                        <m:nor/>
                      </m:rPr>
                      <a:rPr lang="en-US" altLang="zh-CN" sz="2400" b="1" dirty="0">
                        <a:latin typeface="楷体" panose="02010609060101010101" pitchFamily="49" charset="-122"/>
                        <a:ea typeface="楷体" panose="02010609060101010101" pitchFamily="49" charset="-122"/>
                      </a:rPr>
                      <m:t>y</m:t>
                    </m:r>
                    <m:r>
                      <a:rPr lang="zh-CN" altLang="en-US" sz="2400" b="1" i="1">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a:latin typeface="Cambria Math" panose="02040503050406030204" pitchFamily="18" charset="0"/>
                          </a:rPr>
                          <m:t>𝑹</m:t>
                        </m:r>
                      </m:e>
                      <m:sup>
                        <m:r>
                          <a:rPr lang="en-US" altLang="zh-CN" sz="2400" b="1" i="1" smtClean="0">
                            <a:latin typeface="Cambria Math" panose="02040503050406030204" pitchFamily="18" charset="0"/>
                          </a:rPr>
                          <m:t>𝒎</m:t>
                        </m:r>
                      </m:sup>
                    </m:sSup>
                  </m:oMath>
                </a14:m>
                <a:r>
                  <a:rPr lang="zh-CN" altLang="en-US" sz="2400" b="1" dirty="0" smtClean="0">
                    <a:latin typeface="楷体" panose="02010609060101010101" pitchFamily="49" charset="-122"/>
                    <a:ea typeface="楷体" panose="02010609060101010101" pitchFamily="49" charset="-122"/>
                  </a:rPr>
                  <a:t>、步长</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𝑺</m:t>
                    </m:r>
                  </m:oMath>
                </a14:m>
                <a:r>
                  <a:rPr lang="en-US" altLang="zh-CN" sz="2400" b="1" dirty="0" smtClean="0">
                    <a:latin typeface="楷体" panose="02010609060101010101" pitchFamily="49" charset="-122"/>
                    <a:ea typeface="楷体" panose="02010609060101010101" pitchFamily="49" charset="-122"/>
                  </a:rPr>
                  <a:t>	</a:t>
                </a:r>
              </a:p>
              <a:p>
                <a:pPr>
                  <a:lnSpc>
                    <a:spcPct val="150000"/>
                  </a:lnSpc>
                </a:pPr>
                <a:r>
                  <a:rPr lang="en-US" altLang="zh-CN" sz="2400" b="1" dirty="0" smtClean="0">
                    <a:latin typeface="楷体" panose="02010609060101010101" pitchFamily="49" charset="-122"/>
                    <a:ea typeface="楷体" panose="02010609060101010101" pitchFamily="49" charset="-122"/>
                  </a:rPr>
                  <a:t>1.</a:t>
                </a:r>
                <a:r>
                  <a:rPr lang="zh-CN" altLang="en-US" sz="2400" b="1" dirty="0" smtClean="0">
                    <a:latin typeface="楷体" panose="02010609060101010101" pitchFamily="49" charset="-122"/>
                    <a:ea typeface="楷体" panose="02010609060101010101" pitchFamily="49" charset="-122"/>
                  </a:rPr>
                  <a:t>初始化</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𝒕</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𝟏</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ea typeface="楷体" panose="02010609060101010101" pitchFamily="49" charset="-122"/>
                          </a:rPr>
                          <m:t>𝒓</m:t>
                        </m:r>
                      </m:e>
                      <m:sub>
                        <m:r>
                          <a:rPr lang="en-US" altLang="zh-CN" sz="2400" b="1" i="1" dirty="0" smtClean="0">
                            <a:latin typeface="Cambria Math" panose="02040503050406030204" pitchFamily="18" charset="0"/>
                            <a:ea typeface="楷体" panose="02010609060101010101" pitchFamily="49" charset="-122"/>
                          </a:rPr>
                          <m:t>𝟎</m:t>
                        </m:r>
                      </m:sub>
                    </m:sSub>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𝒚</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 </m:t>
                    </m:r>
                    <m:sSub>
                      <m:sSubPr>
                        <m:ctrlPr>
                          <a:rPr lang="en-US" altLang="zh-CN" sz="2400" b="1" i="1" dirty="0" smtClean="0">
                            <a:latin typeface="Cambria Math" panose="02040503050406030204" pitchFamily="18" charset="0"/>
                          </a:rPr>
                        </m:ctrlPr>
                      </m:sSubPr>
                      <m:e>
                        <m:acc>
                          <m:accPr>
                            <m:chr m:val="̂"/>
                            <m:ctrlPr>
                              <a:rPr lang="en-US" altLang="zh-CN" sz="2400" b="1" i="1" dirty="0" smtClean="0">
                                <a:latin typeface="Cambria Math" panose="02040503050406030204" pitchFamily="18" charset="0"/>
                              </a:rPr>
                            </m:ctrlPr>
                          </m:accPr>
                          <m:e>
                            <m:r>
                              <a:rPr lang="en-US" altLang="zh-CN" sz="2400" b="1" i="1" dirty="0" smtClean="0">
                                <a:latin typeface="Cambria Math" panose="02040503050406030204" pitchFamily="18" charset="0"/>
                              </a:rPr>
                              <m:t>𝜽</m:t>
                            </m:r>
                          </m:e>
                        </m:acc>
                      </m:e>
                      <m:sub>
                        <m:r>
                          <a:rPr lang="en-US" altLang="zh-CN" sz="2400" b="1" i="0" dirty="0" smtClean="0">
                            <a:latin typeface="Cambria Math" panose="02040503050406030204" pitchFamily="18" charset="0"/>
                          </a:rPr>
                          <m:t>𝟎</m:t>
                        </m:r>
                      </m:sub>
                    </m:sSub>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𝟎</m:t>
                    </m:r>
                  </m:oMath>
                </a14:m>
                <a:r>
                  <a:rPr lang="en-US" altLang="zh-CN"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rPr>
                          <m:t>∧</m:t>
                        </m:r>
                      </m:e>
                      <m:sub>
                        <m:r>
                          <a:rPr lang="en-US" altLang="zh-CN" sz="2400" b="1" i="1" dirty="0" smtClean="0">
                            <a:latin typeface="Cambria Math" panose="02040503050406030204" pitchFamily="18" charset="0"/>
                            <a:ea typeface="楷体" panose="02010609060101010101" pitchFamily="49" charset="-122"/>
                          </a:rPr>
                          <m:t>𝟎</m:t>
                        </m:r>
                      </m:sub>
                    </m:sSub>
                    <m:r>
                      <a:rPr lang="en-US" altLang="zh-CN" sz="2400" b="1" i="1" dirty="0" smtClean="0">
                        <a:latin typeface="Cambria Math" panose="02040503050406030204" pitchFamily="18" charset="0"/>
                        <a:ea typeface="楷体" panose="02010609060101010101" pitchFamily="49" charset="-122"/>
                      </a:rPr>
                      <m:t>=</m:t>
                    </m:r>
                    <m:r>
                      <a:rPr lang="en-US" altLang="zh-CN" sz="2400" b="1" dirty="0" smtClean="0">
                        <a:latin typeface="Cambria Math" panose="02040503050406030204" pitchFamily="18" charset="0"/>
                      </a:rPr>
                      <m:t>∅</m:t>
                    </m:r>
                  </m:oMath>
                </a14:m>
                <a:r>
                  <a:rPr lang="en-US" altLang="zh-CN" sz="2400" b="1" dirty="0" smtClean="0">
                    <a:latin typeface="楷体" panose="02010609060101010101" pitchFamily="49" charset="-122"/>
                    <a:ea typeface="楷体" panose="02010609060101010101" pitchFamily="49" charset="-122"/>
                  </a:rPr>
                  <a:t>,</a:t>
                </a:r>
                <a:r>
                  <a:rPr lang="en-US" altLang="zh-CN" sz="2400" b="1" dirty="0">
                    <a:ea typeface="楷体" panose="02010609060101010101" pitchFamily="49" charset="-122"/>
                  </a:rPr>
                  <a:t> </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𝟎</m:t>
                        </m:r>
                      </m:sub>
                    </m:sSub>
                    <m:r>
                      <a:rPr lang="en-US" altLang="zh-CN" sz="2400" b="1" i="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rPr>
                      <m:t>∅</m:t>
                    </m:r>
                  </m:oMath>
                </a14:m>
                <a:r>
                  <a:rPr lang="zh-CN" altLang="en-US" sz="2400" b="1" dirty="0" smtClean="0">
                    <a:latin typeface="楷体" panose="02010609060101010101" pitchFamily="49" charset="-122"/>
                    <a:ea typeface="楷体" panose="02010609060101010101" pitchFamily="49" charset="-122"/>
                  </a:rPr>
                  <a:t>，</a:t>
                </a:r>
                <a14:m>
                  <m:oMath xmlns:m="http://schemas.openxmlformats.org/officeDocument/2006/math">
                    <m:r>
                      <a:rPr lang="en-US" altLang="zh-CN" sz="2400" b="1" i="1" dirty="0" smtClean="0">
                        <a:solidFill>
                          <a:srgbClr val="FF0000"/>
                        </a:solidFill>
                        <a:latin typeface="Cambria Math" panose="02040503050406030204" pitchFamily="18" charset="0"/>
                        <a:ea typeface="楷体" panose="02010609060101010101" pitchFamily="49" charset="-122"/>
                      </a:rPr>
                      <m:t>𝑳</m:t>
                    </m:r>
                    <m:r>
                      <a:rPr lang="en-US" altLang="zh-CN" sz="2400" b="1" i="1" dirty="0" smtClean="0">
                        <a:solidFill>
                          <a:srgbClr val="FF0000"/>
                        </a:solidFill>
                        <a:latin typeface="Cambria Math" panose="02040503050406030204" pitchFamily="18" charset="0"/>
                        <a:ea typeface="楷体" panose="02010609060101010101" pitchFamily="49" charset="-122"/>
                      </a:rPr>
                      <m:t>=</m:t>
                    </m:r>
                    <m:r>
                      <a:rPr lang="en-US" altLang="zh-CN" sz="2400" b="1" i="1" dirty="0" smtClean="0">
                        <a:solidFill>
                          <a:srgbClr val="FF0000"/>
                        </a:solidFill>
                        <a:latin typeface="Cambria Math" panose="02040503050406030204" pitchFamily="18" charset="0"/>
                        <a:ea typeface="楷体" panose="02010609060101010101" pitchFamily="49" charset="-122"/>
                      </a:rPr>
                      <m:t>𝑺</m:t>
                    </m:r>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寻找</a:t>
                </a:r>
                <a14:m>
                  <m:oMath xmlns:m="http://schemas.openxmlformats.org/officeDocument/2006/math">
                    <m:sSub>
                      <m:sSubPr>
                        <m:ctrlPr>
                          <a:rPr lang="en-US" altLang="zh-CN" sz="2400" b="1" i="1" smtClean="0">
                            <a:latin typeface="Cambria Math" panose="02040503050406030204" pitchFamily="18" charset="0"/>
                            <a:ea typeface="楷体" panose="02010609060101010101" pitchFamily="49" charset="-122"/>
                          </a:rPr>
                        </m:ctrlPr>
                      </m:sSubPr>
                      <m:e>
                        <m:r>
                          <a:rPr lang="en-US" altLang="zh-CN" sz="2400" b="1" i="1" smtClean="0">
                            <a:latin typeface="Cambria Math" panose="02040503050406030204" pitchFamily="18" charset="0"/>
                          </a:rPr>
                          <m:t>𝜆</m:t>
                        </m:r>
                      </m:e>
                      <m:sub>
                        <m:r>
                          <a:rPr lang="en-US" altLang="zh-CN" sz="2400" b="1" i="1" smtClean="0">
                            <a:latin typeface="Cambria Math" panose="02040503050406030204" pitchFamily="18" charset="0"/>
                            <a:ea typeface="楷体" panose="02010609060101010101" pitchFamily="49" charset="-122"/>
                          </a:rPr>
                          <m:t>𝒕</m:t>
                        </m:r>
                      </m:sub>
                    </m:sSub>
                  </m:oMath>
                </a14:m>
                <a:r>
                  <a:rPr lang="zh-CN" altLang="en-US" sz="2400" b="1" dirty="0" smtClean="0">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rPr>
                          <m:t>𝜆</m:t>
                        </m:r>
                      </m:e>
                      <m:sub>
                        <m:r>
                          <a:rPr lang="en-US" altLang="zh-CN" sz="2400" b="1" i="1" smtClean="0">
                            <a:latin typeface="Cambria Math" panose="02040503050406030204" pitchFamily="18" charset="0"/>
                          </a:rPr>
                          <m:t>𝒕</m:t>
                        </m:r>
                      </m:sub>
                    </m:sSub>
                    <m:r>
                      <a:rPr lang="en-US" altLang="zh-CN" sz="2400" b="1" i="1">
                        <a:latin typeface="Cambria Math" panose="02040503050406030204" pitchFamily="18" charset="0"/>
                        <a:ea typeface="楷体" panose="02010609060101010101" pitchFamily="49" charset="-122"/>
                      </a:rPr>
                      <m:t>=</m:t>
                    </m:r>
                    <m:limLow>
                      <m:limLowPr>
                        <m:ctrlPr>
                          <a:rPr lang="en-US" altLang="zh-CN" sz="2400" b="1" i="1">
                            <a:latin typeface="Cambria Math" panose="02040503050406030204" pitchFamily="18" charset="0"/>
                          </a:rPr>
                        </m:ctrlPr>
                      </m:limLowPr>
                      <m:e>
                        <m:r>
                          <a:rPr lang="en-US" altLang="zh-CN" sz="2400" b="1" i="1" smtClean="0">
                            <a:latin typeface="Cambria Math" panose="02040503050406030204" pitchFamily="18" charset="0"/>
                          </a:rPr>
                          <m:t>𝒂𝒓𝒈</m:t>
                        </m:r>
                      </m:e>
                      <m:lim>
                        <m:r>
                          <a:rPr lang="en-US" altLang="zh-CN" sz="2400" b="1" i="1" smtClean="0">
                            <a:latin typeface="Cambria Math" panose="02040503050406030204" pitchFamily="18" charset="0"/>
                          </a:rPr>
                          <m:t>             </m:t>
                        </m:r>
                      </m:lim>
                    </m:limLow>
                    <m:func>
                      <m:funcPr>
                        <m:ctrlPr>
                          <a:rPr lang="en-US" altLang="zh-CN" sz="2400" b="1" i="1" smtClean="0">
                            <a:latin typeface="Cambria Math" panose="02040503050406030204" pitchFamily="18" charset="0"/>
                          </a:rPr>
                        </m:ctrlPr>
                      </m:funcPr>
                      <m:fName>
                        <m:limLow>
                          <m:limLowPr>
                            <m:ctrlPr>
                              <a:rPr lang="en-US" altLang="zh-CN" sz="2400" b="1" i="1">
                                <a:latin typeface="Cambria Math" panose="02040503050406030204" pitchFamily="18" charset="0"/>
                              </a:rPr>
                            </m:ctrlPr>
                          </m:limLowPr>
                          <m:e>
                            <m:r>
                              <a:rPr lang="en-US" altLang="zh-CN" sz="2400" b="1" i="1">
                                <a:latin typeface="Cambria Math" panose="02040503050406030204" pitchFamily="18" charset="0"/>
                              </a:rPr>
                              <m:t>𝒎</m:t>
                            </m:r>
                            <m:r>
                              <a:rPr lang="en-US" altLang="zh-CN" sz="2400" b="1" i="1" smtClean="0">
                                <a:latin typeface="Cambria Math" panose="02040503050406030204" pitchFamily="18" charset="0"/>
                              </a:rPr>
                              <m:t>𝒂𝒙</m:t>
                            </m:r>
                          </m:e>
                          <m:lim>
                            <m:r>
                              <a:rPr lang="en-US" altLang="zh-CN" sz="2400" b="1" i="1" smtClean="0">
                                <a:latin typeface="Cambria Math" panose="02040503050406030204" pitchFamily="18" charset="0"/>
                              </a:rPr>
                              <m:t>𝒋</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𝑵</m:t>
                            </m:r>
                          </m:lim>
                        </m:limLow>
                      </m:fName>
                      <m:e>
                        <m:d>
                          <m:dPr>
                            <m:begChr m:val="|"/>
                            <m:endChr m:val="|"/>
                            <m:ctrlPr>
                              <a:rPr lang="en-US" altLang="zh-CN" sz="2400" b="1" i="1" smtClean="0">
                                <a:latin typeface="Cambria Math" panose="02040503050406030204" pitchFamily="18" charset="0"/>
                              </a:rPr>
                            </m:ctrlPr>
                          </m:dPr>
                          <m:e>
                            <m:d>
                              <m:dPr>
                                <m:begChr m:val="⟨"/>
                                <m:endChr m:val="⟩"/>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𝒓</m:t>
                                    </m:r>
                                  </m:e>
                                  <m:sub>
                                    <m:r>
                                      <a:rPr lang="en-US" altLang="zh-CN" sz="2400" b="1" i="1" smtClean="0">
                                        <a:latin typeface="Cambria Math" panose="02040503050406030204" pitchFamily="18" charset="0"/>
                                      </a:rPr>
                                      <m:t>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𝒋</m:t>
                                    </m:r>
                                  </m:sub>
                                </m:sSub>
                              </m:e>
                            </m:d>
                          </m:e>
                        </m:d>
                      </m:e>
                    </m:func>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3.</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smtClean="0">
                            <a:latin typeface="Cambria Math" panose="02040503050406030204" pitchFamily="18" charset="0"/>
                          </a:rPr>
                          <m:t>𝒕</m:t>
                        </m:r>
                      </m:sub>
                    </m:sSub>
                    <m:r>
                      <a:rPr lang="en-US" altLang="zh-CN" sz="2400" b="1" i="1" dirty="0">
                        <a:latin typeface="Cambria Math" panose="02040503050406030204" pitchFamily="18" charset="0"/>
                        <a:ea typeface="楷体" panose="02010609060101010101" pitchFamily="49" charset="-122"/>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a:latin typeface="Cambria Math" panose="02040503050406030204" pitchFamily="18" charset="0"/>
                          </a:rPr>
                          <m:t>𝒕</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sub>
                    </m:sSub>
                    <m:r>
                      <a:rPr lang="en-US" altLang="zh-CN" sz="2400" b="1" i="1" dirty="0" smtClean="0">
                        <a:latin typeface="Cambria Math" panose="02040503050406030204" pitchFamily="18" charset="0"/>
                        <a:ea typeface="Cambria Math" panose="02040503050406030204" pitchFamily="18" charset="0"/>
                      </a:rPr>
                      <m:t>∪</m:t>
                    </m:r>
                    <m:d>
                      <m:dPr>
                        <m:begChr m:val="{"/>
                        <m:endChr m:val="}"/>
                        <m:ctrlPr>
                          <a:rPr lang="en-US" altLang="zh-CN" sz="2400" b="1" i="1" dirty="0" smtClean="0">
                            <a:latin typeface="Cambria Math" panose="02040503050406030204" pitchFamily="18" charset="0"/>
                            <a:ea typeface="Cambria Math" panose="02040503050406030204" pitchFamily="18" charset="0"/>
                          </a:rPr>
                        </m:ctrlPr>
                      </m:dPr>
                      <m:e>
                        <m:sSub>
                          <m:sSubPr>
                            <m:ctrlPr>
                              <a:rPr lang="en-US" altLang="zh-CN" sz="2400" b="1" i="1">
                                <a:latin typeface="Cambria Math" panose="02040503050406030204" pitchFamily="18" charset="0"/>
                                <a:ea typeface="楷体" panose="02010609060101010101" pitchFamily="49" charset="-122"/>
                              </a:rPr>
                            </m:ctrlPr>
                          </m:sSubPr>
                          <m:e>
                            <m:r>
                              <a:rPr lang="en-US" altLang="zh-CN" sz="2400" b="1" i="1">
                                <a:latin typeface="Cambria Math" panose="02040503050406030204" pitchFamily="18" charset="0"/>
                              </a:rPr>
                              <m:t>𝜆</m:t>
                            </m:r>
                          </m:e>
                          <m:sub>
                            <m:r>
                              <a:rPr lang="en-US" altLang="zh-CN" sz="2400" b="1" i="1">
                                <a:latin typeface="Cambria Math" panose="02040503050406030204" pitchFamily="18" charset="0"/>
                              </a:rPr>
                              <m:t>𝒕</m:t>
                            </m:r>
                          </m:sub>
                        </m:sSub>
                      </m:e>
                    </m:d>
                  </m:oMath>
                </a14:m>
                <a:r>
                  <a:rPr lang="en-US" altLang="zh-CN" sz="2400" b="1" dirty="0" smtClean="0">
                    <a:latin typeface="楷体" panose="02010609060101010101" pitchFamily="49" charset="-122"/>
                    <a:ea typeface="楷体" panose="02010609060101010101" pitchFamily="49" charset="-122"/>
                  </a:rPr>
                  <a:t>,</a:t>
                </a:r>
                <a:r>
                  <a:rPr lang="en-US" altLang="zh-CN" sz="2400" b="1" dirty="0">
                    <a:ea typeface="楷体" panose="02010609060101010101" pitchFamily="49" charset="-122"/>
                  </a:rPr>
                  <a:t> </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smtClean="0">
                            <a:latin typeface="Cambria Math" panose="02040503050406030204" pitchFamily="18" charset="0"/>
                            <a:ea typeface="楷体" panose="02010609060101010101" pitchFamily="49" charset="-122"/>
                          </a:rPr>
                          <m:t>𝒕</m:t>
                        </m:r>
                      </m:sub>
                    </m:sSub>
                    <m:r>
                      <a:rPr lang="en-US" altLang="zh-CN" sz="2400" b="1" i="1" dirty="0">
                        <a:latin typeface="Cambria Math" panose="02040503050406030204" pitchFamily="18" charset="0"/>
                        <a:ea typeface="楷体" panose="02010609060101010101" pitchFamily="49" charset="-122"/>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smtClean="0">
                            <a:latin typeface="Cambria Math" panose="02040503050406030204" pitchFamily="18" charset="0"/>
                            <a:ea typeface="楷体" panose="02010609060101010101" pitchFamily="49" charset="-122"/>
                          </a:rPr>
                          <m:t>𝒕</m:t>
                        </m:r>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𝟏</m:t>
                        </m:r>
                      </m:sub>
                    </m:sSub>
                    <m:r>
                      <a:rPr lang="en-US" altLang="zh-CN" sz="2400" b="1" i="1" dirty="0">
                        <a:latin typeface="Cambria Math" panose="02040503050406030204" pitchFamily="18" charset="0"/>
                        <a:ea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𝒋</m:t>
                        </m:r>
                      </m:sub>
                    </m:sSub>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4.</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𝒕</m:t>
                        </m:r>
                      </m:sub>
                    </m:sSub>
                    <m:r>
                      <a:rPr lang="en-US" altLang="zh-CN" sz="2400" b="1" i="0" dirty="0" smtClean="0">
                        <a:latin typeface="Cambria Math" panose="02040503050406030204" pitchFamily="18" charset="0"/>
                      </a:rPr>
                      <m:t>=</m:t>
                    </m:r>
                    <m:limLow>
                      <m:limLowPr>
                        <m:ctrlPr>
                          <a:rPr lang="en-US" altLang="zh-CN" sz="2400" b="1" i="1">
                            <a:latin typeface="Cambria Math" panose="02040503050406030204" pitchFamily="18" charset="0"/>
                          </a:rPr>
                        </m:ctrlPr>
                      </m:limLowPr>
                      <m:e>
                        <m:r>
                          <a:rPr lang="en-US" altLang="zh-CN" sz="2400" b="1" i="1">
                            <a:latin typeface="Cambria Math" panose="02040503050406030204" pitchFamily="18" charset="0"/>
                          </a:rPr>
                          <m:t>𝒂𝒓𝒈</m:t>
                        </m:r>
                      </m:e>
                      <m:lim>
                        <m:r>
                          <a:rPr lang="en-US" altLang="zh-CN" sz="2400" b="1" i="1">
                            <a:latin typeface="Cambria Math" panose="02040503050406030204" pitchFamily="18" charset="0"/>
                          </a:rPr>
                          <m:t>             </m:t>
                        </m:r>
                      </m:lim>
                    </m:limLow>
                    <m:func>
                      <m:funcPr>
                        <m:ctrlPr>
                          <a:rPr lang="en-US" altLang="zh-CN" sz="2400" b="1" i="1">
                            <a:latin typeface="Cambria Math" panose="02040503050406030204" pitchFamily="18" charset="0"/>
                          </a:rPr>
                        </m:ctrlPr>
                      </m:funcPr>
                      <m:fName>
                        <m:limLow>
                          <m:limLowPr>
                            <m:ctrlPr>
                              <a:rPr lang="en-US" altLang="zh-CN" sz="2400" b="1" i="1" smtClean="0">
                                <a:latin typeface="Cambria Math" panose="02040503050406030204" pitchFamily="18" charset="0"/>
                              </a:rPr>
                            </m:ctrlPr>
                          </m:limLowPr>
                          <m:e>
                            <m:r>
                              <a:rPr lang="en-US" altLang="zh-CN" sz="2400" b="1" i="1">
                                <a:latin typeface="Cambria Math" panose="02040503050406030204" pitchFamily="18" charset="0"/>
                              </a:rPr>
                              <m:t>𝒎</m:t>
                            </m:r>
                            <m:r>
                              <a:rPr lang="en-US" altLang="zh-CN" sz="2400" b="1" i="1" smtClean="0">
                                <a:latin typeface="Cambria Math" panose="02040503050406030204" pitchFamily="18" charset="0"/>
                              </a:rPr>
                              <m:t>𝒊𝒏</m:t>
                            </m:r>
                          </m:e>
                          <m:lim>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𝜃</m:t>
                                </m:r>
                              </m:e>
                              <m:sub>
                                <m:r>
                                  <a:rPr lang="en-US" altLang="zh-CN" sz="2400" b="1" i="1" smtClean="0">
                                    <a:latin typeface="Cambria Math" panose="02040503050406030204" pitchFamily="18" charset="0"/>
                                  </a:rPr>
                                  <m:t>𝒕</m:t>
                                </m:r>
                              </m:sub>
                            </m:sSub>
                          </m:lim>
                        </m:limLow>
                      </m:fName>
                      <m:e>
                        <m:d>
                          <m:dPr>
                            <m:begChr m:val="‖"/>
                            <m:endChr m:val="‖"/>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sSub>
                              <m:sSubPr>
                                <m:ctrlPr>
                                  <a:rPr lang="en-US" altLang="zh-CN" sz="2400" b="1" i="1" dirty="0" smtClean="0">
                                    <a:latin typeface="Cambria Math" panose="02040503050406030204" pitchFamily="18" charset="0"/>
                                    <a:ea typeface="楷体" panose="02010609060101010101" pitchFamily="49" charset="-122"/>
                                  </a:rPr>
                                </m:ctrlPr>
                              </m:sSubPr>
                              <m:e>
                                <m:r>
                                  <a:rPr lang="en-US" altLang="zh-CN" sz="2400" b="1" i="1" dirty="0" smtClean="0">
                                    <a:latin typeface="Cambria Math" panose="02040503050406030204" pitchFamily="18" charset="0"/>
                                  </a:rPr>
                                  <m:t>𝜃</m:t>
                                </m:r>
                              </m:e>
                              <m:sub>
                                <m:r>
                                  <a:rPr lang="en-US" altLang="zh-CN" sz="2400" b="1" i="1" dirty="0" smtClean="0">
                                    <a:latin typeface="Cambria Math" panose="02040503050406030204" pitchFamily="18" charset="0"/>
                                    <a:ea typeface="楷体" panose="02010609060101010101" pitchFamily="49" charset="-122"/>
                                  </a:rPr>
                                  <m:t>𝒕</m:t>
                                </m:r>
                              </m:sub>
                            </m:sSub>
                          </m:e>
                        </m:d>
                      </m:e>
                    </m:func>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sup>
                                <m:r>
                                  <a:rPr lang="en-US" altLang="zh-CN" sz="2400" b="1" i="1" smtClean="0">
                                    <a:latin typeface="Cambria Math" panose="02040503050406030204" pitchFamily="18" charset="0"/>
                                  </a:rPr>
                                  <m:t>𝑻</m:t>
                                </m:r>
                              </m:sup>
                            </m:sSup>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d>
                      </m:e>
                      <m: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sSup>
                      <m:sSupPr>
                        <m:ctrlPr>
                          <a:rPr lang="en-US" altLang="zh-CN" sz="2400" b="1" i="1">
                            <a:latin typeface="Cambria Math" panose="02040503050406030204" pitchFamily="18" charset="0"/>
                          </a:rPr>
                        </m:ctrlPr>
                      </m:sSupPr>
                      <m:e>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e>
                      <m:sup>
                        <m:r>
                          <a:rPr lang="en-US" altLang="zh-CN" sz="2400" b="1" i="1">
                            <a:latin typeface="Cambria Math" panose="02040503050406030204" pitchFamily="18" charset="0"/>
                          </a:rPr>
                          <m:t>𝑻</m:t>
                        </m:r>
                      </m:sup>
                    </m:sSup>
                    <m:r>
                      <a:rPr lang="en-US" altLang="zh-CN" sz="2400" b="1" i="0" smtClean="0">
                        <a:latin typeface="Cambria Math" panose="02040503050406030204" pitchFamily="18" charset="0"/>
                      </a:rPr>
                      <m:t>𝐲</m:t>
                    </m:r>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5.</a:t>
                </a:r>
                <a:r>
                  <a:rPr lang="zh-CN" altLang="en-US" sz="2400" b="1" dirty="0" smtClean="0">
                    <a:latin typeface="楷体" panose="02010609060101010101" pitchFamily="49" charset="-122"/>
                    <a:ea typeface="楷体" panose="02010609060101010101" pitchFamily="49" charset="-122"/>
                  </a:rPr>
                  <a:t>更新</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𝒓</m:t>
                        </m:r>
                      </m:e>
                      <m:sub>
                        <m:r>
                          <a:rPr lang="en-US" altLang="zh-CN" sz="2400" b="1" i="1" dirty="0" smtClean="0">
                            <a:latin typeface="Cambria Math" panose="02040503050406030204" pitchFamily="18" charset="0"/>
                            <a:ea typeface="楷体" panose="02010609060101010101" pitchFamily="49" charset="-122"/>
                          </a:rPr>
                          <m:t>𝒕</m:t>
                        </m:r>
                      </m:sub>
                    </m:sSub>
                    <m:r>
                      <a:rPr lang="en-US" altLang="zh-CN" sz="2400" b="1" i="0" dirty="0" smtClean="0">
                        <a:latin typeface="Cambria Math" panose="02040503050406030204" pitchFamily="18" charset="0"/>
                        <a:ea typeface="楷体" panose="02010609060101010101" pitchFamily="49" charset="-122"/>
                      </a:rPr>
                      <m:t>=</m:t>
                    </m:r>
                    <m:r>
                      <a:rPr lang="en-US" altLang="zh-CN" sz="2400" b="1" i="1">
                        <a:latin typeface="Cambria Math" panose="02040503050406030204" pitchFamily="18" charset="0"/>
                      </a:rPr>
                      <m:t>𝒚</m:t>
                    </m:r>
                    <m:r>
                      <a:rPr lang="en-US" altLang="zh-CN" sz="2400" b="1" i="1">
                        <a:latin typeface="Cambria Math" panose="02040503050406030204" pitchFamily="18" charset="0"/>
                      </a:rPr>
                      <m:t>−</m:t>
                    </m:r>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𝑨</m:t>
                        </m:r>
                      </m:e>
                      <m:sub>
                        <m:r>
                          <a:rPr lang="en-US" altLang="zh-CN" sz="2400" b="1" i="1" dirty="0">
                            <a:latin typeface="Cambria Math" panose="02040503050406030204" pitchFamily="18" charset="0"/>
                            <a:ea typeface="楷体" panose="02010609060101010101" pitchFamily="49" charset="-122"/>
                          </a:rPr>
                          <m:t>𝒕</m:t>
                        </m:r>
                      </m:sub>
                    </m:sSub>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a:latin typeface="Cambria Math" panose="02040503050406030204" pitchFamily="18" charset="0"/>
                          </a:rPr>
                          <m:t>𝒕</m:t>
                        </m:r>
                      </m:sub>
                    </m:sSub>
                  </m:oMath>
                </a14:m>
                <a:r>
                  <a:rPr lang="en-US" altLang="zh-CN" sz="2400" b="1" dirty="0" smtClean="0">
                    <a:latin typeface="楷体" panose="02010609060101010101" pitchFamily="49" charset="-122"/>
                    <a:ea typeface="楷体" panose="02010609060101010101" pitchFamily="49" charset="-122"/>
                  </a:rPr>
                  <a:t>;</a:t>
                </a:r>
              </a:p>
              <a:p>
                <a:pPr>
                  <a:lnSpc>
                    <a:spcPct val="150000"/>
                  </a:lnSpc>
                </a:pPr>
                <a:r>
                  <a:rPr lang="en-US" altLang="zh-CN" sz="2400" b="1" dirty="0" smtClean="0">
                    <a:latin typeface="楷体" panose="02010609060101010101" pitchFamily="49" charset="-122"/>
                    <a:ea typeface="楷体" panose="02010609060101010101" pitchFamily="49" charset="-122"/>
                  </a:rPr>
                  <a:t>6.</a:t>
                </a:r>
                <a:r>
                  <a:rPr lang="zh-CN" altLang="en-US" sz="2400" b="1" dirty="0" smtClean="0">
                    <a:solidFill>
                      <a:srgbClr val="FF0000"/>
                    </a:solidFill>
                    <a:latin typeface="楷体" panose="02010609060101010101" pitchFamily="49" charset="-122"/>
                    <a:ea typeface="楷体" panose="02010609060101010101" pitchFamily="49" charset="-122"/>
                  </a:rPr>
                  <a:t>若</a:t>
                </a:r>
                <a14:m>
                  <m:oMath xmlns:m="http://schemas.openxmlformats.org/officeDocument/2006/math">
                    <m:sSub>
                      <m:sSubPr>
                        <m:ctrlPr>
                          <a:rPr lang="en-US" altLang="zh-CN" sz="2400" b="1" i="1" dirty="0" smtClean="0">
                            <a:solidFill>
                              <a:srgbClr val="FF0000"/>
                            </a:solidFill>
                            <a:latin typeface="Cambria Math" panose="02040503050406030204" pitchFamily="18" charset="0"/>
                            <a:ea typeface="楷体" panose="02010609060101010101" pitchFamily="49" charset="-122"/>
                          </a:rPr>
                        </m:ctrlPr>
                      </m:sSubPr>
                      <m:e>
                        <m:r>
                          <a:rPr lang="en-US" altLang="zh-CN" sz="2400" b="1" i="1" dirty="0">
                            <a:solidFill>
                              <a:srgbClr val="FF0000"/>
                            </a:solidFill>
                            <a:latin typeface="Cambria Math" panose="02040503050406030204" pitchFamily="18" charset="0"/>
                            <a:ea typeface="楷体" panose="02010609060101010101" pitchFamily="49" charset="-122"/>
                          </a:rPr>
                          <m:t>𝒓</m:t>
                        </m:r>
                      </m:e>
                      <m:sub>
                        <m:r>
                          <a:rPr lang="en-US" altLang="zh-CN" sz="2400" b="1" i="1" dirty="0">
                            <a:solidFill>
                              <a:srgbClr val="FF0000"/>
                            </a:solidFill>
                            <a:latin typeface="Cambria Math" panose="02040503050406030204" pitchFamily="18" charset="0"/>
                            <a:ea typeface="楷体" panose="02010609060101010101" pitchFamily="49" charset="-122"/>
                          </a:rPr>
                          <m:t>𝒕</m:t>
                        </m:r>
                      </m:sub>
                    </m:sSub>
                    <m:r>
                      <a:rPr lang="en-US" altLang="zh-CN" sz="2400" b="1" i="1" dirty="0" smtClean="0">
                        <a:solidFill>
                          <a:srgbClr val="FF0000"/>
                        </a:solidFill>
                        <a:latin typeface="Cambria Math" panose="02040503050406030204" pitchFamily="18" charset="0"/>
                        <a:ea typeface="楷体" panose="02010609060101010101" pitchFamily="49" charset="-122"/>
                      </a:rPr>
                      <m:t>=</m:t>
                    </m:r>
                    <m:r>
                      <a:rPr lang="en-US" altLang="zh-CN" sz="2400" b="1" i="1" dirty="0">
                        <a:solidFill>
                          <a:srgbClr val="FF0000"/>
                        </a:solidFill>
                        <a:latin typeface="Cambria Math" panose="02040503050406030204" pitchFamily="18" charset="0"/>
                        <a:ea typeface="楷体" panose="02010609060101010101" pitchFamily="49" charset="-122"/>
                      </a:rPr>
                      <m:t>0</m:t>
                    </m:r>
                  </m:oMath>
                </a14:m>
                <a:r>
                  <a:rPr lang="zh-CN" altLang="en-US" sz="2400" b="1" dirty="0" smtClean="0">
                    <a:solidFill>
                      <a:srgbClr val="FF0000"/>
                    </a:solidFill>
                    <a:latin typeface="楷体" panose="02010609060101010101" pitchFamily="49" charset="-122"/>
                    <a:ea typeface="楷体" panose="02010609060101010101" pitchFamily="49" charset="-122"/>
                  </a:rPr>
                  <a:t>，进入第</a:t>
                </a:r>
                <a:r>
                  <a:rPr lang="en-US" altLang="zh-CN" sz="2400" b="1" dirty="0">
                    <a:solidFill>
                      <a:srgbClr val="FF0000"/>
                    </a:solidFill>
                    <a:latin typeface="楷体" panose="02010609060101010101" pitchFamily="49" charset="-122"/>
                    <a:ea typeface="楷体" panose="02010609060101010101" pitchFamily="49" charset="-122"/>
                  </a:rPr>
                  <a:t>7</a:t>
                </a:r>
                <a:r>
                  <a:rPr lang="zh-CN" altLang="en-US" sz="2400" b="1" dirty="0" smtClean="0">
                    <a:solidFill>
                      <a:srgbClr val="FF0000"/>
                    </a:solidFill>
                    <a:latin typeface="楷体" panose="02010609060101010101" pitchFamily="49" charset="-122"/>
                    <a:ea typeface="楷体" panose="02010609060101010101" pitchFamily="49" charset="-122"/>
                  </a:rPr>
                  <a:t>步；若</a:t>
                </a:r>
                <a14:m>
                  <m:oMath xmlns:m="http://schemas.openxmlformats.org/officeDocument/2006/math">
                    <m:sSub>
                      <m:sSubPr>
                        <m:ctrlPr>
                          <a:rPr lang="en-US" altLang="zh-CN" sz="2400" b="1" i="1" smtClean="0">
                            <a:solidFill>
                              <a:srgbClr val="FF0000"/>
                            </a:solidFill>
                            <a:latin typeface="Cambria Math" panose="02040503050406030204" pitchFamily="18" charset="0"/>
                            <a:ea typeface="楷体" panose="02010609060101010101" pitchFamily="49" charset="-122"/>
                          </a:rPr>
                        </m:ctrlPr>
                      </m:sSubPr>
                      <m:e>
                        <m:d>
                          <m:dPr>
                            <m:begChr m:val="‖"/>
                            <m:endChr m:val="‖"/>
                            <m:ctrlPr>
                              <a:rPr lang="en-US" altLang="zh-CN" sz="2400" b="1" i="1" smtClean="0">
                                <a:solidFill>
                                  <a:srgbClr val="FF0000"/>
                                </a:solidFill>
                                <a:latin typeface="Cambria Math" panose="02040503050406030204" pitchFamily="18" charset="0"/>
                                <a:ea typeface="楷体" panose="02010609060101010101" pitchFamily="49" charset="-122"/>
                              </a:rPr>
                            </m:ctrlPr>
                          </m:dPr>
                          <m:e>
                            <m:sSub>
                              <m:sSubPr>
                                <m:ctrlPr>
                                  <a:rPr lang="en-US" altLang="zh-CN" sz="2400" b="1" i="1" smtClean="0">
                                    <a:solidFill>
                                      <a:srgbClr val="FF0000"/>
                                    </a:solidFill>
                                    <a:latin typeface="Cambria Math" panose="02040503050406030204" pitchFamily="18" charset="0"/>
                                    <a:ea typeface="楷体" panose="02010609060101010101" pitchFamily="49" charset="-122"/>
                                  </a:rPr>
                                </m:ctrlPr>
                              </m:sSubPr>
                              <m:e>
                                <m:r>
                                  <a:rPr lang="en-US" altLang="zh-CN" sz="2400" b="1" i="1" smtClean="0">
                                    <a:solidFill>
                                      <a:srgbClr val="FF0000"/>
                                    </a:solidFill>
                                    <a:latin typeface="Cambria Math" panose="02040503050406030204" pitchFamily="18" charset="0"/>
                                    <a:ea typeface="楷体" panose="02010609060101010101" pitchFamily="49" charset="-122"/>
                                  </a:rPr>
                                  <m:t>𝒓</m:t>
                                </m:r>
                              </m:e>
                              <m:sub>
                                <m:r>
                                  <a:rPr lang="en-US" altLang="zh-CN" sz="2400" b="1" i="1" smtClean="0">
                                    <a:solidFill>
                                      <a:srgbClr val="FF0000"/>
                                    </a:solidFill>
                                    <a:latin typeface="Cambria Math" panose="02040503050406030204" pitchFamily="18" charset="0"/>
                                    <a:ea typeface="楷体" panose="02010609060101010101" pitchFamily="49" charset="-122"/>
                                  </a:rPr>
                                  <m:t>𝒕</m:t>
                                </m:r>
                              </m:sub>
                            </m:sSub>
                          </m:e>
                        </m:d>
                      </m:e>
                      <m:sub>
                        <m:r>
                          <a:rPr lang="en-US" altLang="zh-CN" sz="2400" b="1" i="1" smtClean="0">
                            <a:solidFill>
                              <a:srgbClr val="FF0000"/>
                            </a:solidFill>
                            <a:latin typeface="Cambria Math" panose="02040503050406030204" pitchFamily="18" charset="0"/>
                            <a:ea typeface="楷体" panose="02010609060101010101" pitchFamily="49" charset="-122"/>
                          </a:rPr>
                          <m:t>𝟐</m:t>
                        </m:r>
                      </m:sub>
                    </m:sSub>
                    <m:r>
                      <a:rPr lang="en-US" altLang="zh-CN" sz="2400" b="1" i="1" smtClean="0">
                        <a:solidFill>
                          <a:srgbClr val="FF0000"/>
                        </a:solidFill>
                        <a:latin typeface="Cambria Math" panose="02040503050406030204" pitchFamily="18" charset="0"/>
                        <a:ea typeface="Cambria Math" panose="02040503050406030204" pitchFamily="18" charset="0"/>
                      </a:rPr>
                      <m:t>≥</m:t>
                    </m:r>
                    <m:sSub>
                      <m:sSubPr>
                        <m:ctrlPr>
                          <a:rPr lang="en-US" altLang="zh-CN" sz="2400" b="1" i="1">
                            <a:solidFill>
                              <a:srgbClr val="FF0000"/>
                            </a:solidFill>
                            <a:latin typeface="Cambria Math" panose="02040503050406030204" pitchFamily="18" charset="0"/>
                            <a:ea typeface="楷体" panose="02010609060101010101" pitchFamily="49" charset="-122"/>
                          </a:rPr>
                        </m:ctrlPr>
                      </m:sSubPr>
                      <m:e>
                        <m:d>
                          <m:dPr>
                            <m:begChr m:val="‖"/>
                            <m:endChr m:val="‖"/>
                            <m:ctrlPr>
                              <a:rPr lang="en-US" altLang="zh-CN" sz="2400" b="1" i="1">
                                <a:solidFill>
                                  <a:srgbClr val="FF0000"/>
                                </a:solidFill>
                                <a:latin typeface="Cambria Math" panose="02040503050406030204" pitchFamily="18" charset="0"/>
                                <a:ea typeface="楷体" panose="02010609060101010101" pitchFamily="49" charset="-122"/>
                              </a:rPr>
                            </m:ctrlPr>
                          </m:dPr>
                          <m:e>
                            <m:sSub>
                              <m:sSubPr>
                                <m:ctrlPr>
                                  <a:rPr lang="en-US" altLang="zh-CN" sz="2400" b="1" i="1">
                                    <a:solidFill>
                                      <a:srgbClr val="FF0000"/>
                                    </a:solidFill>
                                    <a:latin typeface="Cambria Math" panose="02040503050406030204" pitchFamily="18" charset="0"/>
                                    <a:ea typeface="楷体" panose="02010609060101010101" pitchFamily="49" charset="-122"/>
                                  </a:rPr>
                                </m:ctrlPr>
                              </m:sSubPr>
                              <m:e>
                                <m:r>
                                  <a:rPr lang="en-US" altLang="zh-CN" sz="2400" b="1" i="1">
                                    <a:solidFill>
                                      <a:srgbClr val="FF0000"/>
                                    </a:solidFill>
                                    <a:latin typeface="Cambria Math" panose="02040503050406030204" pitchFamily="18" charset="0"/>
                                    <a:ea typeface="楷体" panose="02010609060101010101" pitchFamily="49" charset="-122"/>
                                  </a:rPr>
                                  <m:t>𝒓</m:t>
                                </m:r>
                              </m:e>
                              <m:sub>
                                <m:r>
                                  <a:rPr lang="en-US" altLang="zh-CN" sz="2400" b="1" i="1">
                                    <a:solidFill>
                                      <a:srgbClr val="FF0000"/>
                                    </a:solidFill>
                                    <a:latin typeface="Cambria Math" panose="02040503050406030204" pitchFamily="18" charset="0"/>
                                    <a:ea typeface="楷体" panose="02010609060101010101" pitchFamily="49" charset="-122"/>
                                  </a:rPr>
                                  <m:t>𝒕</m:t>
                                </m:r>
                                <m:r>
                                  <a:rPr lang="en-US" altLang="zh-CN" sz="2400" b="1" i="1" smtClean="0">
                                    <a:solidFill>
                                      <a:srgbClr val="FF0000"/>
                                    </a:solidFill>
                                    <a:latin typeface="Cambria Math" panose="02040503050406030204" pitchFamily="18" charset="0"/>
                                    <a:ea typeface="楷体" panose="02010609060101010101" pitchFamily="49" charset="-122"/>
                                  </a:rPr>
                                  <m:t>−</m:t>
                                </m:r>
                                <m:r>
                                  <a:rPr lang="en-US" altLang="zh-CN" sz="2400" b="1" i="1" smtClean="0">
                                    <a:solidFill>
                                      <a:srgbClr val="FF0000"/>
                                    </a:solidFill>
                                    <a:latin typeface="Cambria Math" panose="02040503050406030204" pitchFamily="18" charset="0"/>
                                    <a:ea typeface="楷体" panose="02010609060101010101" pitchFamily="49" charset="-122"/>
                                  </a:rPr>
                                  <m:t>𝟏</m:t>
                                </m:r>
                              </m:sub>
                            </m:sSub>
                          </m:e>
                        </m:d>
                      </m:e>
                      <m:sub>
                        <m:r>
                          <a:rPr lang="en-US" altLang="zh-CN" sz="2400" b="1" i="1">
                            <a:solidFill>
                              <a:srgbClr val="FF0000"/>
                            </a:solidFill>
                            <a:latin typeface="Cambria Math" panose="02040503050406030204" pitchFamily="18" charset="0"/>
                            <a:ea typeface="楷体" panose="02010609060101010101" pitchFamily="49" charset="-122"/>
                          </a:rPr>
                          <m:t>𝟐</m:t>
                        </m:r>
                      </m:sub>
                    </m:sSub>
                  </m:oMath>
                </a14:m>
                <a:r>
                  <a:rPr lang="zh-CN" altLang="en-US" sz="2400" b="1" dirty="0" smtClean="0">
                    <a:solidFill>
                      <a:srgbClr val="FF0000"/>
                    </a:solidFill>
                    <a:latin typeface="楷体" panose="02010609060101010101" pitchFamily="49" charset="-122"/>
                    <a:ea typeface="楷体" panose="02010609060101010101" pitchFamily="49" charset="-122"/>
                  </a:rPr>
                  <a:t>，则</a:t>
                </a:r>
                <a14:m>
                  <m:oMath xmlns:m="http://schemas.openxmlformats.org/officeDocument/2006/math">
                    <m:r>
                      <a:rPr lang="en-US" altLang="zh-CN" sz="2400" b="1" i="1" smtClean="0">
                        <a:solidFill>
                          <a:srgbClr val="FF0000"/>
                        </a:solidFill>
                        <a:latin typeface="Cambria Math" panose="02040503050406030204" pitchFamily="18" charset="0"/>
                        <a:ea typeface="楷体" panose="02010609060101010101" pitchFamily="49" charset="-122"/>
                      </a:rPr>
                      <m:t>𝑳</m:t>
                    </m:r>
                    <m:r>
                      <a:rPr lang="en-US" altLang="zh-CN" sz="2400" b="1" i="1" smtClean="0">
                        <a:solidFill>
                          <a:srgbClr val="FF0000"/>
                        </a:solidFill>
                        <a:latin typeface="Cambria Math" panose="02040503050406030204" pitchFamily="18" charset="0"/>
                        <a:ea typeface="楷体" panose="02010609060101010101" pitchFamily="49" charset="-122"/>
                      </a:rPr>
                      <m:t>=</m:t>
                    </m:r>
                    <m:r>
                      <a:rPr lang="en-US" altLang="zh-CN" sz="2400" b="1" i="1" smtClean="0">
                        <a:solidFill>
                          <a:srgbClr val="FF0000"/>
                        </a:solidFill>
                        <a:latin typeface="Cambria Math" panose="02040503050406030204" pitchFamily="18" charset="0"/>
                        <a:ea typeface="楷体" panose="02010609060101010101" pitchFamily="49" charset="-122"/>
                      </a:rPr>
                      <m:t>𝑳</m:t>
                    </m:r>
                    <m:r>
                      <a:rPr lang="en-US" altLang="zh-CN" sz="2400" b="1" i="1" smtClean="0">
                        <a:solidFill>
                          <a:srgbClr val="FF0000"/>
                        </a:solidFill>
                        <a:latin typeface="Cambria Math" panose="02040503050406030204" pitchFamily="18" charset="0"/>
                        <a:ea typeface="楷体" panose="02010609060101010101" pitchFamily="49" charset="-122"/>
                      </a:rPr>
                      <m:t>+</m:t>
                    </m:r>
                    <m:r>
                      <a:rPr lang="en-US" altLang="zh-CN" sz="2400" b="1" i="1" smtClean="0">
                        <a:solidFill>
                          <a:srgbClr val="FF0000"/>
                        </a:solidFill>
                        <a:latin typeface="Cambria Math" panose="02040503050406030204" pitchFamily="18" charset="0"/>
                        <a:ea typeface="楷体" panose="02010609060101010101" pitchFamily="49" charset="-122"/>
                      </a:rPr>
                      <m:t>𝑺</m:t>
                    </m:r>
                  </m:oMath>
                </a14:m>
                <a:r>
                  <a:rPr lang="en-US" altLang="zh-CN" sz="2400" b="1" dirty="0" smtClean="0">
                    <a:solidFill>
                      <a:srgbClr val="FF0000"/>
                    </a:solidFill>
                    <a:latin typeface="楷体" panose="02010609060101010101" pitchFamily="49" charset="-122"/>
                    <a:ea typeface="楷体" panose="02010609060101010101" pitchFamily="49" charset="-122"/>
                  </a:rPr>
                  <a:t>,</a:t>
                </a:r>
                <a:r>
                  <a:rPr lang="zh-CN" altLang="en-US" sz="2400" b="1" dirty="0" smtClean="0">
                    <a:solidFill>
                      <a:srgbClr val="FF0000"/>
                    </a:solidFill>
                    <a:latin typeface="楷体" panose="02010609060101010101" pitchFamily="49" charset="-122"/>
                    <a:ea typeface="楷体" panose="02010609060101010101" pitchFamily="49" charset="-122"/>
                  </a:rPr>
                  <a:t>进入第</a:t>
                </a:r>
                <a:r>
                  <a:rPr lang="en-US" altLang="zh-CN" sz="2400" b="1" dirty="0" smtClean="0">
                    <a:solidFill>
                      <a:srgbClr val="FF0000"/>
                    </a:solidFill>
                    <a:latin typeface="楷体" panose="02010609060101010101" pitchFamily="49" charset="-122"/>
                    <a:ea typeface="楷体" panose="02010609060101010101" pitchFamily="49" charset="-122"/>
                  </a:rPr>
                  <a:t>2</a:t>
                </a:r>
                <a:r>
                  <a:rPr lang="zh-CN" altLang="en-US" sz="2400" b="1" dirty="0" smtClean="0">
                    <a:solidFill>
                      <a:srgbClr val="FF0000"/>
                    </a:solidFill>
                    <a:latin typeface="楷体" panose="02010609060101010101" pitchFamily="49" charset="-122"/>
                    <a:ea typeface="楷体" panose="02010609060101010101" pitchFamily="49" charset="-122"/>
                  </a:rPr>
                  <a:t>步；否则进入第</a:t>
                </a:r>
                <a:r>
                  <a:rPr lang="en-US" altLang="zh-CN" sz="2400" b="1" dirty="0" smtClean="0">
                    <a:solidFill>
                      <a:srgbClr val="FF0000"/>
                    </a:solidFill>
                    <a:latin typeface="楷体" panose="02010609060101010101" pitchFamily="49" charset="-122"/>
                    <a:ea typeface="楷体" panose="02010609060101010101" pitchFamily="49" charset="-122"/>
                  </a:rPr>
                  <a:t>2</a:t>
                </a:r>
                <a:r>
                  <a:rPr lang="zh-CN" altLang="en-US" sz="2400" b="1" dirty="0" smtClean="0">
                    <a:solidFill>
                      <a:srgbClr val="FF0000"/>
                    </a:solidFill>
                    <a:latin typeface="楷体" panose="02010609060101010101" pitchFamily="49" charset="-122"/>
                    <a:ea typeface="楷体" panose="02010609060101010101" pitchFamily="49" charset="-122"/>
                  </a:rPr>
                  <a:t>步</a:t>
                </a:r>
                <a:endParaRPr lang="en-US" altLang="zh-CN" sz="2400" b="1" dirty="0" smtClean="0">
                  <a:solidFill>
                    <a:srgbClr val="FF0000"/>
                  </a:solidFill>
                  <a:latin typeface="楷体" panose="02010609060101010101" pitchFamily="49" charset="-122"/>
                  <a:ea typeface="楷体" panose="02010609060101010101" pitchFamily="49" charset="-122"/>
                </a:endParaRPr>
              </a:p>
              <a:p>
                <a:pPr>
                  <a:lnSpc>
                    <a:spcPct val="150000"/>
                  </a:lnSpc>
                </a:pPr>
                <a:r>
                  <a:rPr lang="en-US" altLang="zh-CN" sz="2400" b="1" dirty="0" smtClean="0">
                    <a:latin typeface="楷体" panose="02010609060101010101" pitchFamily="49" charset="-122"/>
                    <a:ea typeface="楷体" panose="02010609060101010101" pitchFamily="49" charset="-122"/>
                  </a:rPr>
                  <a:t>7.</a:t>
                </a:r>
                <a:r>
                  <a:rPr lang="zh-CN" altLang="en-US" sz="2400" b="1" dirty="0">
                    <a:latin typeface="楷体" panose="02010609060101010101" pitchFamily="49" charset="-122"/>
                    <a:ea typeface="楷体" panose="02010609060101010101" pitchFamily="49" charset="-122"/>
                  </a:rPr>
                  <a:t>得到</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 </m:t>
                        </m:r>
                      </m:sub>
                    </m:sSub>
                  </m:oMath>
                </a14:m>
                <a:r>
                  <a:rPr lang="zh-CN" altLang="en-US" sz="2400" b="1" dirty="0" smtClean="0">
                    <a:latin typeface="楷体" panose="02010609060101010101" pitchFamily="49" charset="-122"/>
                    <a:ea typeface="楷体" panose="02010609060101010101" pitchFamily="49" charset="-122"/>
                  </a:rPr>
                  <a:t>在</a:t>
                </a:r>
                <a14:m>
                  <m:oMath xmlns:m="http://schemas.openxmlformats.org/officeDocument/2006/math">
                    <m:sSub>
                      <m:sSubPr>
                        <m:ctrlPr>
                          <a:rPr lang="en-US" altLang="zh-CN" sz="2400" b="1" i="1" dirty="0">
                            <a:latin typeface="Cambria Math" panose="02040503050406030204" pitchFamily="18" charset="0"/>
                            <a:ea typeface="楷体" panose="02010609060101010101" pitchFamily="49" charset="-122"/>
                          </a:rPr>
                        </m:ctrlPr>
                      </m:sSubPr>
                      <m:e>
                        <m:r>
                          <a:rPr lang="en-US" altLang="zh-CN" sz="2400" b="1" i="1" dirty="0">
                            <a:latin typeface="Cambria Math" panose="02040503050406030204" pitchFamily="18" charset="0"/>
                          </a:rPr>
                          <m:t>∧</m:t>
                        </m:r>
                      </m:e>
                      <m:sub>
                        <m:r>
                          <a:rPr lang="en-US" altLang="zh-CN" sz="2400" b="1" i="1" dirty="0">
                            <a:latin typeface="Cambria Math" panose="02040503050406030204" pitchFamily="18" charset="0"/>
                          </a:rPr>
                          <m:t>𝒕</m:t>
                        </m:r>
                      </m:sub>
                    </m:sSub>
                  </m:oMath>
                </a14:m>
                <a:r>
                  <a:rPr lang="zh-CN" altLang="en-US" sz="2400" b="1" dirty="0" smtClean="0">
                    <a:latin typeface="楷体" panose="02010609060101010101" pitchFamily="49" charset="-122"/>
                    <a:ea typeface="楷体" panose="02010609060101010101" pitchFamily="49" charset="-122"/>
                  </a:rPr>
                  <a:t>处有非零项，其值为</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a:latin typeface="Cambria Math" panose="02040503050406030204" pitchFamily="18" charset="0"/>
                          </a:rPr>
                          <m:t>𝒕</m:t>
                        </m:r>
                      </m:sub>
                    </m:sSub>
                  </m:oMath>
                </a14:m>
                <a:endParaRPr lang="en-US" altLang="zh-CN" sz="2400" b="1" dirty="0" smtClean="0">
                  <a:latin typeface="楷体" panose="02010609060101010101" pitchFamily="49" charset="-122"/>
                  <a:ea typeface="楷体" panose="02010609060101010101" pitchFamily="49" charset="-122"/>
                </a:endParaRPr>
              </a:p>
              <a:p>
                <a:pPr>
                  <a:lnSpc>
                    <a:spcPct val="150000"/>
                  </a:lnSpc>
                </a:pPr>
                <a:r>
                  <a:rPr lang="zh-CN" altLang="en-US" sz="2400" b="1" dirty="0" smtClean="0">
                    <a:latin typeface="楷体" panose="02010609060101010101" pitchFamily="49" charset="-122"/>
                    <a:ea typeface="楷体" panose="02010609060101010101" pitchFamily="49" charset="-122"/>
                  </a:rPr>
                  <a:t>输出：信号稀疏表稀疏估计</a:t>
                </a:r>
                <a14:m>
                  <m:oMath xmlns:m="http://schemas.openxmlformats.org/officeDocument/2006/math">
                    <m:sSub>
                      <m:sSubPr>
                        <m:ctrlPr>
                          <a:rPr lang="en-US" altLang="zh-CN" sz="2400" b="1" i="1" dirty="0">
                            <a:latin typeface="Cambria Math" panose="02040503050406030204" pitchFamily="18" charset="0"/>
                          </a:rPr>
                        </m:ctrlPr>
                      </m:sSubPr>
                      <m:e>
                        <m:acc>
                          <m:accPr>
                            <m:chr m:val="̂"/>
                            <m:ctrlPr>
                              <a:rPr lang="en-US" altLang="zh-CN" sz="2400" b="1" i="1" dirty="0">
                                <a:latin typeface="Cambria Math" panose="02040503050406030204" pitchFamily="18" charset="0"/>
                              </a:rPr>
                            </m:ctrlPr>
                          </m:accPr>
                          <m:e>
                            <m:r>
                              <a:rPr lang="en-US" altLang="zh-CN" sz="2400" b="1" i="1" dirty="0">
                                <a:latin typeface="Cambria Math" panose="02040503050406030204" pitchFamily="18" charset="0"/>
                              </a:rPr>
                              <m:t>𝜽</m:t>
                            </m:r>
                          </m:e>
                        </m:acc>
                      </m:e>
                      <m:sub>
                        <m:r>
                          <a:rPr lang="en-US" altLang="zh-CN" sz="2400" b="1" i="1" dirty="0" smtClean="0">
                            <a:latin typeface="Cambria Math" panose="02040503050406030204" pitchFamily="18" charset="0"/>
                          </a:rPr>
                          <m:t> </m:t>
                        </m:r>
                      </m:sub>
                    </m:sSub>
                  </m:oMath>
                </a14:m>
                <a:endParaRPr lang="en-US" altLang="zh-CN" sz="2400" b="1" dirty="0" smtClean="0">
                  <a:latin typeface="楷体" panose="02010609060101010101" pitchFamily="49" charset="-122"/>
                  <a:ea typeface="楷体" panose="02010609060101010101" pitchFamily="49" charset="-122"/>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452711" y="712820"/>
                <a:ext cx="12097344" cy="6539995"/>
              </a:xfrm>
              <a:prstGeom prst="rect">
                <a:avLst/>
              </a:prstGeom>
              <a:blipFill>
                <a:blip r:embed="rId8"/>
                <a:stretch>
                  <a:fillRect l="-7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65014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circle(in)">
                                      <p:cBhvr>
                                        <p:cTn id="36" dur="20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circle(in)">
                                      <p:cBhvr>
                                        <p:cTn id="48" dur="20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anim calcmode="lin" valueType="num">
                                      <p:cBhvr>
                                        <p:cTn id="54" dur="1000" fill="hold"/>
                                        <p:tgtEl>
                                          <p:spTgt spid="15"/>
                                        </p:tgtEl>
                                        <p:attrNameLst>
                                          <p:attrName>ppt_x</p:attrName>
                                        </p:attrNameLst>
                                      </p:cBhvr>
                                      <p:tavLst>
                                        <p:tav tm="0">
                                          <p:val>
                                            <p:strVal val="#ppt_x"/>
                                          </p:val>
                                        </p:tav>
                                        <p:tav tm="100000">
                                          <p:val>
                                            <p:strVal val="#ppt_x"/>
                                          </p:val>
                                        </p:tav>
                                      </p:tavLst>
                                    </p:anim>
                                    <p:anim calcmode="lin" valueType="num">
                                      <p:cBhvr>
                                        <p:cTn id="5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9"/>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 grpId="0" animBg="1"/>
      <p:bldP spid="2" grpId="0"/>
      <p:bldP spid="10" grpId="0" animBg="1"/>
      <p:bldP spid="12" grpId="0"/>
      <p:bldP spid="13" grpId="0" animBg="1"/>
      <p:bldP spid="14" grpId="0" animBg="1"/>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5171352" y="695280"/>
            <a:ext cx="2516048" cy="647844"/>
            <a:chOff x="4071938" y="642938"/>
            <a:chExt cx="2386012" cy="614362"/>
          </a:xfrm>
        </p:grpSpPr>
        <p:cxnSp>
          <p:nvCxnSpPr>
            <p:cNvPr id="9" name="直接连接符 8"/>
            <p:cNvCxnSpPr/>
            <p:nvPr/>
          </p:nvCxnSpPr>
          <p:spPr>
            <a:xfrm>
              <a:off x="4071938" y="642938"/>
              <a:ext cx="2386012" cy="0"/>
            </a:xfrm>
            <a:prstGeom prst="line">
              <a:avLst/>
            </a:prstGeom>
            <a:ln>
              <a:solidFill>
                <a:srgbClr val="484848"/>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071938" y="1257300"/>
              <a:ext cx="2386012" cy="0"/>
            </a:xfrm>
            <a:prstGeom prst="line">
              <a:avLst/>
            </a:prstGeom>
            <a:ln>
              <a:solidFill>
                <a:srgbClr val="484848"/>
              </a:solidFill>
              <a:prstDash val="dash"/>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4881371" y="678425"/>
            <a:ext cx="3095654" cy="646251"/>
          </a:xfrm>
          <a:prstGeom prst="rect">
            <a:avLst/>
          </a:prstGeom>
          <a:noFill/>
        </p:spPr>
        <p:txBody>
          <a:bodyPr wrap="square" rtlCol="0">
            <a:spAutoFit/>
          </a:bodyPr>
          <a:lstStyle/>
          <a:p>
            <a:pPr algn="ctr"/>
            <a:r>
              <a:rPr lang="en-US" altLang="zh-HK" sz="3600" b="1" dirty="0">
                <a:solidFill>
                  <a:schemeClr val="accent3"/>
                </a:solidFill>
                <a:latin typeface="微软雅黑" panose="020B0503020204020204" pitchFamily="34" charset="-122"/>
                <a:ea typeface="微软雅黑" panose="020B0503020204020204" pitchFamily="34" charset="-122"/>
              </a:rPr>
              <a:t>Dir</a:t>
            </a:r>
            <a:r>
              <a:rPr lang="en-US" altLang="zh-HK" sz="3600" b="1" dirty="0">
                <a:solidFill>
                  <a:schemeClr val="accent2"/>
                </a:solidFill>
                <a:latin typeface="微软雅黑" panose="020B0503020204020204" pitchFamily="34" charset="-122"/>
                <a:ea typeface="微软雅黑" panose="020B0503020204020204" pitchFamily="34" charset="-122"/>
              </a:rPr>
              <a:t>ectory</a:t>
            </a:r>
            <a:endParaRPr lang="zh-HK"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2609295" y="4239848"/>
            <a:ext cx="2811380" cy="461665"/>
          </a:xfrm>
          <a:prstGeom prst="rect">
            <a:avLst/>
          </a:prstGeom>
          <a:noFill/>
        </p:spPr>
        <p:txBody>
          <a:bodyPr wrap="square" rtlCol="0">
            <a:spAutoFit/>
          </a:bodyPr>
          <a:lstStyle/>
          <a:p>
            <a:pPr algn="ctr"/>
            <a:r>
              <a:rPr lang="zh-CN" altLang="en-US" sz="2400" dirty="0" smtClean="0">
                <a:latin typeface="楷体" panose="02010609060101010101" pitchFamily="49" charset="-122"/>
                <a:ea typeface="楷体" panose="02010609060101010101" pitchFamily="49" charset="-122"/>
              </a:rPr>
              <a:t>压缩感知简介</a:t>
            </a:r>
            <a:endParaRPr lang="zh-CN" altLang="en-US" sz="2400" dirty="0">
              <a:latin typeface="楷体" panose="02010609060101010101" pitchFamily="49" charset="-122"/>
              <a:ea typeface="楷体" panose="02010609060101010101" pitchFamily="49" charset="-122"/>
            </a:endParaRPr>
          </a:p>
        </p:txBody>
      </p:sp>
      <p:sp>
        <p:nvSpPr>
          <p:cNvPr id="27" name="椭圆 26"/>
          <p:cNvSpPr/>
          <p:nvPr/>
        </p:nvSpPr>
        <p:spPr>
          <a:xfrm>
            <a:off x="3219490" y="2752229"/>
            <a:ext cx="1210087" cy="1210087"/>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218" b="1" dirty="0">
                <a:solidFill>
                  <a:srgbClr val="889EB6"/>
                </a:solidFill>
                <a:latin typeface="微软雅黑" panose="020B0503020204020204" pitchFamily="34" charset="-122"/>
                <a:ea typeface="微软雅黑" panose="020B0503020204020204" pitchFamily="34" charset="-122"/>
              </a:rPr>
              <a:t>01</a:t>
            </a:r>
            <a:endParaRPr lang="zh-HK" altLang="en-US" sz="4218" b="1" dirty="0">
              <a:solidFill>
                <a:srgbClr val="889EB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318488" y="4254748"/>
            <a:ext cx="2135715" cy="461665"/>
          </a:xfrm>
          <a:prstGeom prst="rect">
            <a:avLst/>
          </a:prstGeom>
          <a:noFill/>
        </p:spPr>
        <p:txBody>
          <a:bodyPr wrap="square" rtlCol="0">
            <a:spAutoFit/>
          </a:bodyPr>
          <a:lstStyle/>
          <a:p>
            <a:pPr algn="ctr"/>
            <a:r>
              <a:rPr lang="zh-CN" altLang="en-US" sz="2400" dirty="0">
                <a:solidFill>
                  <a:schemeClr val="accent1"/>
                </a:solidFill>
                <a:latin typeface="楷体" panose="02010609060101010101" pitchFamily="49" charset="-122"/>
                <a:ea typeface="楷体" panose="02010609060101010101" pitchFamily="49" charset="-122"/>
              </a:rPr>
              <a:t>贪婪</a:t>
            </a:r>
            <a:r>
              <a:rPr lang="zh-CN" altLang="en-US" sz="2400" dirty="0" smtClean="0">
                <a:solidFill>
                  <a:schemeClr val="accent1"/>
                </a:solidFill>
                <a:latin typeface="楷体" panose="02010609060101010101" pitchFamily="49" charset="-122"/>
                <a:ea typeface="楷体" panose="02010609060101010101" pitchFamily="49" charset="-122"/>
              </a:rPr>
              <a:t>迭代算法</a:t>
            </a:r>
            <a:endParaRPr lang="zh-CN" altLang="en-US" sz="2400" dirty="0">
              <a:solidFill>
                <a:schemeClr val="accent1"/>
              </a:solidFill>
              <a:latin typeface="楷体" panose="02010609060101010101" pitchFamily="49" charset="-122"/>
              <a:ea typeface="楷体" panose="02010609060101010101" pitchFamily="49" charset="-122"/>
            </a:endParaRPr>
          </a:p>
        </p:txBody>
      </p:sp>
      <p:sp>
        <p:nvSpPr>
          <p:cNvPr id="18" name="椭圆 17"/>
          <p:cNvSpPr/>
          <p:nvPr/>
        </p:nvSpPr>
        <p:spPr>
          <a:xfrm>
            <a:off x="5781303" y="2752229"/>
            <a:ext cx="1210087" cy="1210087"/>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218" b="1" dirty="0">
                <a:solidFill>
                  <a:schemeClr val="accent2"/>
                </a:solidFill>
                <a:latin typeface="微软雅黑" panose="020B0503020204020204" pitchFamily="34" charset="-122"/>
                <a:ea typeface="微软雅黑" panose="020B0503020204020204" pitchFamily="34" charset="-122"/>
              </a:rPr>
              <a:t>02</a:t>
            </a:r>
            <a:endParaRPr lang="zh-HK" altLang="en-US" sz="4218" b="1" dirty="0">
              <a:solidFill>
                <a:schemeClr val="accent2"/>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865880" y="4264287"/>
            <a:ext cx="2063636" cy="461665"/>
          </a:xfrm>
          <a:prstGeom prst="rect">
            <a:avLst/>
          </a:prstGeom>
          <a:noFill/>
        </p:spPr>
        <p:txBody>
          <a:bodyPr wrap="square" rtlCol="0">
            <a:spAutoFit/>
          </a:bodyPr>
          <a:lstStyle/>
          <a:p>
            <a:pPr algn="ctr"/>
            <a:r>
              <a:rPr lang="zh-CN" altLang="en-US" sz="2400" dirty="0">
                <a:solidFill>
                  <a:srgbClr val="FF0000"/>
                </a:solidFill>
                <a:latin typeface="楷体" panose="02010609060101010101" pitchFamily="49" charset="-122"/>
                <a:ea typeface="楷体" panose="02010609060101010101" pitchFamily="49" charset="-122"/>
              </a:rPr>
              <a:t>实验结果展示</a:t>
            </a:r>
          </a:p>
        </p:txBody>
      </p:sp>
      <p:sp>
        <p:nvSpPr>
          <p:cNvPr id="20" name="椭圆 19"/>
          <p:cNvSpPr/>
          <p:nvPr/>
        </p:nvSpPr>
        <p:spPr>
          <a:xfrm>
            <a:off x="8297857" y="2752229"/>
            <a:ext cx="1210087" cy="1210087"/>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218" b="1" dirty="0">
                <a:solidFill>
                  <a:srgbClr val="FF0000"/>
                </a:solidFill>
                <a:latin typeface="微软雅黑" panose="020B0503020204020204" pitchFamily="34" charset="-122"/>
                <a:ea typeface="微软雅黑" panose="020B0503020204020204" pitchFamily="34" charset="-122"/>
              </a:rPr>
              <a:t>03</a:t>
            </a:r>
            <a:endParaRPr lang="zh-HK" altLang="en-US" sz="4218"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283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Vertical)">
                                      <p:cBhvr>
                                        <p:cTn id="7" dur="500"/>
                                        <p:tgtEl>
                                          <p:spTgt spid="2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1000"/>
                            </p:stCondLst>
                            <p:childTnLst>
                              <p:par>
                                <p:cTn id="15" presetID="15"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1000" fill="hold"/>
                                        <p:tgtEl>
                                          <p:spTgt spid="27"/>
                                        </p:tgtEl>
                                        <p:attrNameLst>
                                          <p:attrName>ppt_w</p:attrName>
                                        </p:attrNameLst>
                                      </p:cBhvr>
                                      <p:tavLst>
                                        <p:tav tm="0">
                                          <p:val>
                                            <p:fltVal val="0"/>
                                          </p:val>
                                        </p:tav>
                                        <p:tav tm="100000">
                                          <p:val>
                                            <p:strVal val="#ppt_w"/>
                                          </p:val>
                                        </p:tav>
                                      </p:tavLst>
                                    </p:anim>
                                    <p:anim calcmode="lin" valueType="num">
                                      <p:cBhvr>
                                        <p:cTn id="18" dur="1000" fill="hold"/>
                                        <p:tgtEl>
                                          <p:spTgt spid="27"/>
                                        </p:tgtEl>
                                        <p:attrNameLst>
                                          <p:attrName>ppt_h</p:attrName>
                                        </p:attrNameLst>
                                      </p:cBhvr>
                                      <p:tavLst>
                                        <p:tav tm="0">
                                          <p:val>
                                            <p:fltVal val="0"/>
                                          </p:val>
                                        </p:tav>
                                        <p:tav tm="100000">
                                          <p:val>
                                            <p:strVal val="#ppt_h"/>
                                          </p:val>
                                        </p:tav>
                                      </p:tavLst>
                                    </p:anim>
                                    <p:anim calcmode="lin" valueType="num">
                                      <p:cBhvr>
                                        <p:cTn id="19"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27"/>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grpId="0" nodeType="withEffect">
                                  <p:stCondLst>
                                    <p:cond delay="250"/>
                                  </p:stCondLst>
                                  <p:childTnLst>
                                    <p:set>
                                      <p:cBhvr>
                                        <p:cTn id="22" dur="1" fill="hold">
                                          <p:stCondLst>
                                            <p:cond delay="0"/>
                                          </p:stCondLst>
                                        </p:cTn>
                                        <p:tgtEl>
                                          <p:spTgt spid="18"/>
                                        </p:tgtEl>
                                        <p:attrNameLst>
                                          <p:attrName>style.visibility</p:attrName>
                                        </p:attrNameLst>
                                      </p:cBhvr>
                                      <p:to>
                                        <p:strVal val="visible"/>
                                      </p:to>
                                    </p:set>
                                    <p:anim calcmode="lin" valueType="num">
                                      <p:cBhvr>
                                        <p:cTn id="23" dur="1000" fill="hold"/>
                                        <p:tgtEl>
                                          <p:spTgt spid="18"/>
                                        </p:tgtEl>
                                        <p:attrNameLst>
                                          <p:attrName>ppt_w</p:attrName>
                                        </p:attrNameLst>
                                      </p:cBhvr>
                                      <p:tavLst>
                                        <p:tav tm="0">
                                          <p:val>
                                            <p:fltVal val="0"/>
                                          </p:val>
                                        </p:tav>
                                        <p:tav tm="100000">
                                          <p:val>
                                            <p:strVal val="#ppt_w"/>
                                          </p:val>
                                        </p:tav>
                                      </p:tavLst>
                                    </p:anim>
                                    <p:anim calcmode="lin" valueType="num">
                                      <p:cBhvr>
                                        <p:cTn id="24" dur="1000" fill="hold"/>
                                        <p:tgtEl>
                                          <p:spTgt spid="18"/>
                                        </p:tgtEl>
                                        <p:attrNameLst>
                                          <p:attrName>ppt_h</p:attrName>
                                        </p:attrNameLst>
                                      </p:cBhvr>
                                      <p:tavLst>
                                        <p:tav tm="0">
                                          <p:val>
                                            <p:fltVal val="0"/>
                                          </p:val>
                                        </p:tav>
                                        <p:tav tm="100000">
                                          <p:val>
                                            <p:strVal val="#ppt_h"/>
                                          </p:val>
                                        </p:tav>
                                      </p:tavLst>
                                    </p:anim>
                                    <p:anim calcmode="lin" valueType="num">
                                      <p:cBhvr>
                                        <p:cTn id="25"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8"/>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 calcmode="lin" valueType="num">
                                      <p:cBhvr>
                                        <p:cTn id="29" dur="1000" fill="hold"/>
                                        <p:tgtEl>
                                          <p:spTgt spid="20"/>
                                        </p:tgtEl>
                                        <p:attrNameLst>
                                          <p:attrName>ppt_w</p:attrName>
                                        </p:attrNameLst>
                                      </p:cBhvr>
                                      <p:tavLst>
                                        <p:tav tm="0">
                                          <p:val>
                                            <p:fltVal val="0"/>
                                          </p:val>
                                        </p:tav>
                                        <p:tav tm="100000">
                                          <p:val>
                                            <p:strVal val="#ppt_w"/>
                                          </p:val>
                                        </p:tav>
                                      </p:tavLst>
                                    </p:anim>
                                    <p:anim calcmode="lin" valueType="num">
                                      <p:cBhvr>
                                        <p:cTn id="30" dur="1000" fill="hold"/>
                                        <p:tgtEl>
                                          <p:spTgt spid="20"/>
                                        </p:tgtEl>
                                        <p:attrNameLst>
                                          <p:attrName>ppt_h</p:attrName>
                                        </p:attrNameLst>
                                      </p:cBhvr>
                                      <p:tavLst>
                                        <p:tav tm="0">
                                          <p:val>
                                            <p:fltVal val="0"/>
                                          </p:val>
                                        </p:tav>
                                        <p:tav tm="100000">
                                          <p:val>
                                            <p:strVal val="#ppt_h"/>
                                          </p:val>
                                        </p:tav>
                                      </p:tavLst>
                                    </p:anim>
                                    <p:anim calcmode="lin" valueType="num">
                                      <p:cBhvr>
                                        <p:cTn id="31"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2500"/>
                            </p:stCondLst>
                            <p:childTnLst>
                              <p:par>
                                <p:cTn id="34" presetID="22" presetClass="entr" presetSubtype="4"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down)">
                                      <p:cBhvr>
                                        <p:cTn id="36" dur="500"/>
                                        <p:tgtEl>
                                          <p:spTgt spid="32"/>
                                        </p:tgtEl>
                                      </p:cBhvr>
                                    </p:animEffect>
                                  </p:childTnLst>
                                </p:cTn>
                              </p:par>
                            </p:childTnLst>
                          </p:cTn>
                        </p:par>
                        <p:par>
                          <p:cTn id="37" fill="hold">
                            <p:stCondLst>
                              <p:cond delay="3000"/>
                            </p:stCondLst>
                            <p:childTnLst>
                              <p:par>
                                <p:cTn id="38" presetID="22" presetClass="entr" presetSubtype="4"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2" grpId="0"/>
      <p:bldP spid="27" grpId="0" animBg="1"/>
      <p:bldP spid="17" grpId="0"/>
      <p:bldP spid="18" grpId="0" animBg="1"/>
      <p:bldP spid="19" grpId="0"/>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591989"/>
            <a:ext cx="2972991"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54342"/>
            <a:ext cx="3682982"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实验结果展示</a:t>
            </a:r>
          </a:p>
        </p:txBody>
      </p:sp>
      <p:sp>
        <p:nvSpPr>
          <p:cNvPr id="2" name="文本框 1"/>
          <p:cNvSpPr txBox="1"/>
          <p:nvPr/>
        </p:nvSpPr>
        <p:spPr>
          <a:xfrm>
            <a:off x="1604839" y="952029"/>
            <a:ext cx="9158108" cy="954107"/>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    本次实验分别使用以上六种重构算法对服从高斯分布的一维稀疏信号进行重构；</a:t>
            </a:r>
            <a:endParaRPr lang="zh-CN" altLang="en-US" sz="2800" b="1" dirty="0">
              <a:latin typeface="楷体" panose="02010609060101010101" pitchFamily="49" charset="-122"/>
              <a:ea typeface="楷体" panose="02010609060101010101" pitchFamily="49" charset="-122"/>
            </a:endParaRPr>
          </a:p>
        </p:txBody>
      </p:sp>
      <p:pic>
        <p:nvPicPr>
          <p:cNvPr id="11" name="图片 10"/>
          <p:cNvPicPr>
            <a:picLocks noChangeAspect="1"/>
          </p:cNvPicPr>
          <p:nvPr/>
        </p:nvPicPr>
        <p:blipFill>
          <a:blip r:embed="rId4"/>
          <a:stretch>
            <a:fillRect/>
          </a:stretch>
        </p:blipFill>
        <p:spPr>
          <a:xfrm>
            <a:off x="834189" y="2032149"/>
            <a:ext cx="5554018" cy="4968552"/>
          </a:xfrm>
          <a:prstGeom prst="rect">
            <a:avLst/>
          </a:prstGeom>
        </p:spPr>
      </p:pic>
      <p:pic>
        <p:nvPicPr>
          <p:cNvPr id="12" name="图片 11"/>
          <p:cNvPicPr>
            <a:picLocks noChangeAspect="1"/>
          </p:cNvPicPr>
          <p:nvPr/>
        </p:nvPicPr>
        <p:blipFill>
          <a:blip r:embed="rId5"/>
          <a:stretch>
            <a:fillRect/>
          </a:stretch>
        </p:blipFill>
        <p:spPr>
          <a:xfrm>
            <a:off x="6789415" y="2032148"/>
            <a:ext cx="5554020" cy="4968553"/>
          </a:xfrm>
          <a:prstGeom prst="rect">
            <a:avLst/>
          </a:prstGeom>
        </p:spPr>
      </p:pic>
      <mc:AlternateContent xmlns:mc="http://schemas.openxmlformats.org/markup-compatibility/2006" xmlns:a14="http://schemas.microsoft.com/office/drawing/2010/main">
        <mc:Choice Requires="a14">
          <p:sp>
            <p:nvSpPr>
              <p:cNvPr id="3" name="文本框 2"/>
              <p:cNvSpPr txBox="1"/>
              <p:nvPr/>
            </p:nvSpPr>
            <p:spPr>
              <a:xfrm>
                <a:off x="859519" y="6721583"/>
                <a:ext cx="12097344" cy="369332"/>
              </a:xfrm>
              <a:prstGeom prst="rect">
                <a:avLst/>
              </a:prstGeom>
              <a:noFill/>
            </p:spPr>
            <p:txBody>
              <a:bodyPr wrap="square" rtlCol="0">
                <a:spAutoFit/>
              </a:bodyPr>
              <a:lstStyle/>
              <a:p>
                <a:r>
                  <a:rPr lang="en-US" altLang="zh-CN" b="1" dirty="0" smtClean="0">
                    <a:solidFill>
                      <a:srgbClr val="FF0000"/>
                    </a:solidFill>
                  </a:rPr>
                  <a:t>                                  M=64</a:t>
                </a:r>
                <a:r>
                  <a:rPr lang="zh-CN" altLang="en-US" b="1" dirty="0" smtClean="0">
                    <a:solidFill>
                      <a:srgbClr val="FF0000"/>
                    </a:solidFill>
                  </a:rPr>
                  <a:t>，</a:t>
                </a:r>
                <a:r>
                  <a:rPr lang="en-US" altLang="zh-CN" b="1" dirty="0" smtClean="0">
                    <a:solidFill>
                      <a:srgbClr val="FF0000"/>
                    </a:solidFill>
                  </a:rPr>
                  <a:t>K=10                                                                                         M=64</a:t>
                </a:r>
                <a:r>
                  <a:rPr lang="zh-CN" altLang="en-US" b="1" dirty="0">
                    <a:solidFill>
                      <a:srgbClr val="FF0000"/>
                    </a:solidFill>
                  </a:rPr>
                  <a:t>，</a:t>
                </a:r>
                <a:r>
                  <a:rPr lang="en-US" altLang="zh-CN" b="1" dirty="0" smtClean="0">
                    <a:solidFill>
                      <a:srgbClr val="FF0000"/>
                    </a:solidFill>
                  </a:rPr>
                  <a:t>K=12</a:t>
                </a:r>
                <a:r>
                  <a:rPr lang="zh-CN" altLang="en-US" b="1" dirty="0" smtClean="0">
                    <a:solidFill>
                      <a:srgbClr val="FF0000"/>
                    </a:solidFill>
                  </a:rPr>
                  <a:t>，</a:t>
                </a:r>
                <a14:m>
                  <m:oMath xmlns:m="http://schemas.openxmlformats.org/officeDocument/2006/math">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𝒕</m:t>
                        </m:r>
                      </m:e>
                      <m:sub>
                        <m:r>
                          <a:rPr lang="en-US" altLang="zh-CN" b="1" i="1" smtClean="0">
                            <a:solidFill>
                              <a:srgbClr val="FF0000"/>
                            </a:solidFill>
                            <a:latin typeface="Cambria Math" panose="02040503050406030204" pitchFamily="18" charset="0"/>
                          </a:rPr>
                          <m:t>𝒔</m:t>
                        </m:r>
                      </m:sub>
                    </m:sSub>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𝟐</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𝟓</m:t>
                    </m:r>
                  </m:oMath>
                </a14:m>
                <a:r>
                  <a:rPr lang="en-US" altLang="zh-CN" b="1" dirty="0" smtClean="0">
                    <a:solidFill>
                      <a:srgbClr val="FF0000"/>
                    </a:solidFill>
                  </a:rPr>
                  <a:t>                                                                          </a:t>
                </a:r>
                <a:endParaRPr lang="zh-CN" altLang="en-US" b="1" dirty="0">
                  <a:solidFill>
                    <a:srgbClr val="FF0000"/>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859519" y="6721583"/>
                <a:ext cx="12097344" cy="369332"/>
              </a:xfrm>
              <a:prstGeom prst="rect">
                <a:avLst/>
              </a:prstGeom>
              <a:blipFill>
                <a:blip r:embed="rId6"/>
                <a:stretch>
                  <a:fillRect t="-15000" b="-2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5643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591989"/>
            <a:ext cx="2972991"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54342"/>
            <a:ext cx="3682982"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实验结果展示</a:t>
            </a:r>
          </a:p>
        </p:txBody>
      </p:sp>
      <p:pic>
        <p:nvPicPr>
          <p:cNvPr id="11" name="图片 10"/>
          <p:cNvPicPr>
            <a:picLocks noChangeAspect="1"/>
          </p:cNvPicPr>
          <p:nvPr/>
        </p:nvPicPr>
        <p:blipFill>
          <a:blip r:embed="rId4"/>
          <a:stretch>
            <a:fillRect/>
          </a:stretch>
        </p:blipFill>
        <p:spPr>
          <a:xfrm>
            <a:off x="668734" y="1672109"/>
            <a:ext cx="5564405" cy="4977844"/>
          </a:xfrm>
          <a:prstGeom prst="rect">
            <a:avLst/>
          </a:prstGeom>
        </p:spPr>
      </p:pic>
      <p:pic>
        <p:nvPicPr>
          <p:cNvPr id="12" name="图片 11"/>
          <p:cNvPicPr>
            <a:picLocks noChangeAspect="1"/>
          </p:cNvPicPr>
          <p:nvPr/>
        </p:nvPicPr>
        <p:blipFill>
          <a:blip r:embed="rId5"/>
          <a:stretch>
            <a:fillRect/>
          </a:stretch>
        </p:blipFill>
        <p:spPr>
          <a:xfrm>
            <a:off x="6501382" y="1672109"/>
            <a:ext cx="5618082" cy="4977844"/>
          </a:xfrm>
          <a:prstGeom prst="rect">
            <a:avLst/>
          </a:prstGeom>
        </p:spPr>
      </p:pic>
      <p:sp>
        <p:nvSpPr>
          <p:cNvPr id="13" name="文本框 12"/>
          <p:cNvSpPr txBox="1"/>
          <p:nvPr/>
        </p:nvSpPr>
        <p:spPr>
          <a:xfrm>
            <a:off x="732893" y="6352629"/>
            <a:ext cx="12097344" cy="369332"/>
          </a:xfrm>
          <a:prstGeom prst="rect">
            <a:avLst/>
          </a:prstGeom>
          <a:noFill/>
        </p:spPr>
        <p:txBody>
          <a:bodyPr wrap="square" rtlCol="0">
            <a:spAutoFit/>
          </a:bodyPr>
          <a:lstStyle/>
          <a:p>
            <a:r>
              <a:rPr lang="en-US" altLang="zh-CN" b="1" dirty="0" smtClean="0">
                <a:solidFill>
                  <a:srgbClr val="FF0000"/>
                </a:solidFill>
              </a:rPr>
              <a:t>                                  M=128</a:t>
            </a:r>
            <a:r>
              <a:rPr lang="zh-CN" altLang="en-US" b="1" dirty="0" smtClean="0">
                <a:solidFill>
                  <a:srgbClr val="FF0000"/>
                </a:solidFill>
              </a:rPr>
              <a:t>，</a:t>
            </a:r>
            <a:r>
              <a:rPr lang="en-US" altLang="zh-CN" b="1" dirty="0" smtClean="0">
                <a:solidFill>
                  <a:srgbClr val="FF0000"/>
                </a:solidFill>
              </a:rPr>
              <a:t>K=12                                                                                                 M=64</a:t>
            </a:r>
            <a:r>
              <a:rPr lang="zh-CN" altLang="en-US" b="1" dirty="0">
                <a:solidFill>
                  <a:srgbClr val="FF0000"/>
                </a:solidFill>
              </a:rPr>
              <a:t>，</a:t>
            </a:r>
            <a:r>
              <a:rPr lang="en-US" altLang="zh-CN" b="1" dirty="0" smtClean="0">
                <a:solidFill>
                  <a:srgbClr val="FF0000"/>
                </a:solidFill>
              </a:rPr>
              <a:t>K=12                                                                          </a:t>
            </a:r>
            <a:endParaRPr lang="zh-CN" altLang="en-US" b="1" dirty="0">
              <a:solidFill>
                <a:srgbClr val="FF0000"/>
              </a:solidFill>
            </a:endParaRPr>
          </a:p>
        </p:txBody>
      </p:sp>
    </p:spTree>
    <p:extLst>
      <p:ext uri="{BB962C8B-B14F-4D97-AF65-F5344CB8AC3E}">
        <p14:creationId xmlns:p14="http://schemas.microsoft.com/office/powerpoint/2010/main" val="26686855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591989"/>
            <a:ext cx="2972991"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54342"/>
            <a:ext cx="3682982"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实验结果展示</a:t>
            </a:r>
          </a:p>
        </p:txBody>
      </p:sp>
      <p:pic>
        <p:nvPicPr>
          <p:cNvPr id="13" name="图片 12"/>
          <p:cNvPicPr>
            <a:picLocks noChangeAspect="1"/>
          </p:cNvPicPr>
          <p:nvPr/>
        </p:nvPicPr>
        <p:blipFill>
          <a:blip r:embed="rId4"/>
          <a:stretch>
            <a:fillRect/>
          </a:stretch>
        </p:blipFill>
        <p:spPr>
          <a:xfrm>
            <a:off x="610634" y="1528093"/>
            <a:ext cx="5542022" cy="4957820"/>
          </a:xfrm>
          <a:prstGeom prst="rect">
            <a:avLst/>
          </a:prstGeom>
        </p:spPr>
      </p:pic>
      <p:pic>
        <p:nvPicPr>
          <p:cNvPr id="14" name="图片 13"/>
          <p:cNvPicPr>
            <a:picLocks noChangeAspect="1"/>
          </p:cNvPicPr>
          <p:nvPr/>
        </p:nvPicPr>
        <p:blipFill>
          <a:blip r:embed="rId5"/>
          <a:stretch>
            <a:fillRect/>
          </a:stretch>
        </p:blipFill>
        <p:spPr>
          <a:xfrm>
            <a:off x="6573391" y="1528093"/>
            <a:ext cx="5542022" cy="4957820"/>
          </a:xfrm>
          <a:prstGeom prst="rect">
            <a:avLst/>
          </a:prstGeom>
        </p:spPr>
      </p:pic>
      <p:sp>
        <p:nvSpPr>
          <p:cNvPr id="15" name="文本框 14"/>
          <p:cNvSpPr txBox="1"/>
          <p:nvPr/>
        </p:nvSpPr>
        <p:spPr>
          <a:xfrm>
            <a:off x="846755" y="6208613"/>
            <a:ext cx="12097344" cy="369332"/>
          </a:xfrm>
          <a:prstGeom prst="rect">
            <a:avLst/>
          </a:prstGeom>
          <a:noFill/>
        </p:spPr>
        <p:txBody>
          <a:bodyPr wrap="square" rtlCol="0">
            <a:spAutoFit/>
          </a:bodyPr>
          <a:lstStyle/>
          <a:p>
            <a:r>
              <a:rPr lang="en-US" altLang="zh-CN" b="1" dirty="0" smtClean="0">
                <a:solidFill>
                  <a:srgbClr val="FF0000"/>
                </a:solidFill>
              </a:rPr>
              <a:t>                                  M=64</a:t>
            </a:r>
            <a:r>
              <a:rPr lang="zh-CN" altLang="en-US" b="1" dirty="0" smtClean="0">
                <a:solidFill>
                  <a:srgbClr val="FF0000"/>
                </a:solidFill>
              </a:rPr>
              <a:t>，</a:t>
            </a:r>
            <a:r>
              <a:rPr lang="en-US" altLang="zh-CN" b="1" dirty="0" smtClean="0">
                <a:solidFill>
                  <a:srgbClr val="FF0000"/>
                </a:solidFill>
              </a:rPr>
              <a:t>K=12                                                                                        M=128</a:t>
            </a:r>
            <a:r>
              <a:rPr lang="zh-CN" altLang="en-US" b="1" dirty="0" smtClean="0">
                <a:solidFill>
                  <a:srgbClr val="FF0000"/>
                </a:solidFill>
              </a:rPr>
              <a:t>，</a:t>
            </a:r>
            <a:r>
              <a:rPr lang="en-US" altLang="zh-CN" b="1" dirty="0" smtClean="0">
                <a:solidFill>
                  <a:srgbClr val="FF0000"/>
                </a:solidFill>
              </a:rPr>
              <a:t>K=30</a:t>
            </a:r>
            <a:r>
              <a:rPr lang="zh-CN" altLang="en-US" b="1" dirty="0" smtClean="0">
                <a:solidFill>
                  <a:srgbClr val="FF0000"/>
                </a:solidFill>
              </a:rPr>
              <a:t>，</a:t>
            </a:r>
            <a:r>
              <a:rPr lang="en-US" altLang="zh-CN" b="1" dirty="0" smtClean="0">
                <a:solidFill>
                  <a:srgbClr val="FF0000"/>
                </a:solidFill>
              </a:rPr>
              <a:t>L=5                                                                          </a:t>
            </a:r>
            <a:endParaRPr lang="zh-CN" altLang="en-US" b="1" dirty="0">
              <a:solidFill>
                <a:srgbClr val="FF0000"/>
              </a:solidFill>
            </a:endParaRPr>
          </a:p>
        </p:txBody>
      </p:sp>
    </p:spTree>
    <p:extLst>
      <p:ext uri="{BB962C8B-B14F-4D97-AF65-F5344CB8AC3E}">
        <p14:creationId xmlns:p14="http://schemas.microsoft.com/office/powerpoint/2010/main" val="18291094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591989"/>
            <a:ext cx="2972991"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54342"/>
            <a:ext cx="3682982" cy="646331"/>
          </a:xfrm>
          <a:prstGeom prst="rect">
            <a:avLst/>
          </a:prstGeom>
          <a:noFill/>
        </p:spPr>
        <p:txBody>
          <a:bodyPr wrap="square" rtlCol="0">
            <a:spAutoFit/>
          </a:bodyPr>
          <a:lstStyle/>
          <a:p>
            <a:r>
              <a:rPr lang="zh-CN" altLang="en-US" sz="3600" dirty="0">
                <a:solidFill>
                  <a:srgbClr val="FF0000"/>
                </a:solidFill>
                <a:latin typeface="楷体" panose="02010609060101010101" pitchFamily="49" charset="-122"/>
                <a:ea typeface="楷体" panose="02010609060101010101" pitchFamily="49" charset="-122"/>
              </a:rPr>
              <a:t>实验结果展示</a:t>
            </a:r>
          </a:p>
        </p:txBody>
      </p:sp>
      <p:sp>
        <p:nvSpPr>
          <p:cNvPr id="2" name="文本框 1"/>
          <p:cNvSpPr txBox="1"/>
          <p:nvPr/>
        </p:nvSpPr>
        <p:spPr>
          <a:xfrm>
            <a:off x="1604839" y="952029"/>
            <a:ext cx="9158108" cy="523220"/>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    下面是稀疏度和观测值个数与重构成功概率图：</a:t>
            </a:r>
            <a:endParaRPr lang="zh-CN" altLang="en-US" sz="2800" b="1" dirty="0">
              <a:latin typeface="楷体" panose="02010609060101010101" pitchFamily="49" charset="-122"/>
              <a:ea typeface="楷体" panose="02010609060101010101" pitchFamily="49" charset="-122"/>
            </a:endParaRPr>
          </a:p>
        </p:txBody>
      </p:sp>
      <p:sp>
        <p:nvSpPr>
          <p:cNvPr id="8" name="文本框 7"/>
          <p:cNvSpPr txBox="1"/>
          <p:nvPr/>
        </p:nvSpPr>
        <p:spPr>
          <a:xfrm>
            <a:off x="1778241" y="5992589"/>
            <a:ext cx="8928992" cy="954107"/>
          </a:xfrm>
          <a:prstGeom prst="rect">
            <a:avLst/>
          </a:prstGeom>
          <a:noFill/>
        </p:spPr>
        <p:txBody>
          <a:bodyPr wrap="square" rtlCol="0">
            <a:spAutoFit/>
          </a:bodyPr>
          <a:lstStyle/>
          <a:p>
            <a:r>
              <a:rPr lang="zh-CN" altLang="en-US" sz="2800" b="1" dirty="0" smtClean="0">
                <a:latin typeface="Franklin Gothic Book" panose="020B0503020102020204" pitchFamily="34" charset="0"/>
                <a:ea typeface="楷体" panose="02010609060101010101" pitchFamily="49" charset="-122"/>
              </a:rPr>
              <a:t>注：</a:t>
            </a:r>
            <a:r>
              <a:rPr lang="en-US" altLang="zh-CN" sz="2800" b="1" dirty="0" err="1" smtClean="0">
                <a:latin typeface="Franklin Gothic Book" panose="020B0503020102020204" pitchFamily="34" charset="0"/>
                <a:ea typeface="楷体" panose="02010609060101010101" pitchFamily="49" charset="-122"/>
              </a:rPr>
              <a:t>StOMP</a:t>
            </a:r>
            <a:r>
              <a:rPr lang="zh-CN" altLang="en-US" sz="2800" b="1" dirty="0">
                <a:latin typeface="楷体" panose="02010609060101010101" pitchFamily="49" charset="-122"/>
                <a:ea typeface="楷体" panose="02010609060101010101" pitchFamily="49" charset="-122"/>
              </a:rPr>
              <a:t>算法中迭代次数为</a:t>
            </a:r>
            <a:r>
              <a:rPr lang="en-US" altLang="zh-CN" sz="2800" b="1"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，阈值为</a:t>
            </a:r>
            <a:r>
              <a:rPr lang="en-US" altLang="zh-CN" sz="2800" b="1" dirty="0">
                <a:latin typeface="楷体" panose="02010609060101010101" pitchFamily="49" charset="-122"/>
                <a:ea typeface="楷体" panose="02010609060101010101" pitchFamily="49" charset="-122"/>
              </a:rPr>
              <a:t>2.5</a:t>
            </a:r>
            <a:r>
              <a:rPr lang="zh-CN" altLang="en-US" sz="2800" b="1" dirty="0">
                <a:latin typeface="楷体" panose="02010609060101010101" pitchFamily="49" charset="-122"/>
                <a:ea typeface="楷体" panose="02010609060101010101" pitchFamily="49" charset="-122"/>
              </a:rPr>
              <a:t>；</a:t>
            </a:r>
            <a:r>
              <a:rPr lang="en-US" altLang="zh-CN" sz="2800" b="1" dirty="0">
                <a:latin typeface="Franklin Gothic Book" panose="020B0503020102020204" pitchFamily="34" charset="0"/>
                <a:ea typeface="楷体" panose="02010609060101010101" pitchFamily="49" charset="-122"/>
              </a:rPr>
              <a:t>SAMP</a:t>
            </a:r>
            <a:r>
              <a:rPr lang="zh-CN" altLang="en-US" sz="2800" b="1" dirty="0">
                <a:latin typeface="楷体" panose="02010609060101010101" pitchFamily="49" charset="-122"/>
                <a:ea typeface="楷体" panose="02010609060101010101" pitchFamily="49" charset="-122"/>
              </a:rPr>
              <a:t>算法中步长为</a:t>
            </a:r>
            <a:r>
              <a:rPr lang="en-US" altLang="zh-CN" sz="2800" b="1" dirty="0">
                <a:latin typeface="楷体" panose="02010609060101010101" pitchFamily="49" charset="-122"/>
                <a:ea typeface="楷体" panose="02010609060101010101" pitchFamily="49" charset="-122"/>
              </a:rPr>
              <a:t>5</a:t>
            </a:r>
            <a:r>
              <a:rPr lang="zh-CN" altLang="en-US" sz="2800" b="1" dirty="0">
                <a:latin typeface="楷体" panose="02010609060101010101" pitchFamily="49" charset="-122"/>
                <a:ea typeface="楷体" panose="02010609060101010101" pitchFamily="49" charset="-122"/>
              </a:rPr>
              <a:t>。</a:t>
            </a:r>
          </a:p>
        </p:txBody>
      </p:sp>
      <p:pic>
        <p:nvPicPr>
          <p:cNvPr id="9" name="图片 8"/>
          <p:cNvPicPr>
            <a:picLocks noChangeAspect="1"/>
          </p:cNvPicPr>
          <p:nvPr/>
        </p:nvPicPr>
        <p:blipFill>
          <a:blip r:embed="rId4"/>
          <a:stretch>
            <a:fillRect/>
          </a:stretch>
        </p:blipFill>
        <p:spPr>
          <a:xfrm>
            <a:off x="6645399" y="2032150"/>
            <a:ext cx="4117548" cy="3672408"/>
          </a:xfrm>
          <a:prstGeom prst="rect">
            <a:avLst/>
          </a:prstGeom>
        </p:spPr>
      </p:pic>
      <p:pic>
        <p:nvPicPr>
          <p:cNvPr id="10" name="图片 9"/>
          <p:cNvPicPr>
            <a:picLocks noChangeAspect="1"/>
          </p:cNvPicPr>
          <p:nvPr/>
        </p:nvPicPr>
        <p:blipFill>
          <a:blip r:embed="rId5"/>
          <a:stretch>
            <a:fillRect/>
          </a:stretch>
        </p:blipFill>
        <p:spPr>
          <a:xfrm>
            <a:off x="1604840" y="2058826"/>
            <a:ext cx="4076010" cy="3645732"/>
          </a:xfrm>
          <a:prstGeom prst="rect">
            <a:avLst/>
          </a:prstGeom>
        </p:spPr>
      </p:pic>
      <p:sp>
        <p:nvSpPr>
          <p:cNvPr id="3" name="文本框 2"/>
          <p:cNvSpPr txBox="1"/>
          <p:nvPr/>
        </p:nvSpPr>
        <p:spPr>
          <a:xfrm>
            <a:off x="452711" y="5704558"/>
            <a:ext cx="10945216" cy="369332"/>
          </a:xfrm>
          <a:prstGeom prst="rect">
            <a:avLst/>
          </a:prstGeom>
          <a:noFill/>
        </p:spPr>
        <p:txBody>
          <a:bodyPr wrap="square" rtlCol="0">
            <a:spAutoFit/>
          </a:bodyPr>
          <a:lstStyle/>
          <a:p>
            <a:r>
              <a:rPr lang="en-US" altLang="zh-CN" b="1" dirty="0" smtClean="0">
                <a:solidFill>
                  <a:srgbClr val="FF0000"/>
                </a:solidFill>
              </a:rPr>
              <a:t>                                                      M=128                                                                                    K=20</a:t>
            </a:r>
            <a:endParaRPr lang="zh-CN" altLang="en-US" b="1" dirty="0">
              <a:solidFill>
                <a:srgbClr val="FF0000"/>
              </a:solidFill>
            </a:endParaRPr>
          </a:p>
        </p:txBody>
      </p:sp>
    </p:spTree>
    <p:extLst>
      <p:ext uri="{BB962C8B-B14F-4D97-AF65-F5344CB8AC3E}">
        <p14:creationId xmlns:p14="http://schemas.microsoft.com/office/powerpoint/2010/main" val="26629896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
          <p:cNvSpPr txBox="1"/>
          <p:nvPr/>
        </p:nvSpPr>
        <p:spPr>
          <a:xfrm>
            <a:off x="1892871" y="2680221"/>
            <a:ext cx="8477908" cy="1053079"/>
          </a:xfrm>
          <a:prstGeom prst="rect">
            <a:avLst/>
          </a:prstGeom>
          <a:noFill/>
        </p:spPr>
        <p:txBody>
          <a:bodyPr wrap="square" lIns="128494" tIns="64247" rIns="128494" bIns="64247" rtlCol="0">
            <a:spAutoFit/>
          </a:bodyPr>
          <a:lstStyle/>
          <a:p>
            <a:pPr algn="ctr"/>
            <a:r>
              <a:rPr lang="en-US" altLang="zh-CN" sz="6000" b="1" dirty="0" smtClean="0">
                <a:solidFill>
                  <a:schemeClr val="accent1"/>
                </a:solidFill>
                <a:latin typeface="Lucida Fax" panose="02060602050505020204" pitchFamily="18" charset="0"/>
                <a:ea typeface="方正正准黑简体" panose="02000000000000000000" pitchFamily="2" charset="-122"/>
                <a:cs typeface="+mn-ea"/>
                <a:sym typeface="+mn-lt"/>
              </a:rPr>
              <a:t>THANKS</a:t>
            </a:r>
            <a:endParaRPr lang="zh-CN" altLang="en-US" sz="6000" b="1" dirty="0">
              <a:solidFill>
                <a:schemeClr val="accent1"/>
              </a:solidFill>
              <a:latin typeface="Lucida Fax" panose="02060602050505020204" pitchFamily="18" charset="0"/>
              <a:ea typeface="方正正准黑简体" panose="02000000000000000000" pitchFamily="2" charset="-122"/>
              <a:cs typeface="+mn-ea"/>
              <a:sym typeface="+mn-lt"/>
            </a:endParaRPr>
          </a:p>
        </p:txBody>
      </p:sp>
    </p:spTree>
    <p:extLst>
      <p:ext uri="{BB962C8B-B14F-4D97-AF65-F5344CB8AC3E}">
        <p14:creationId xmlns:p14="http://schemas.microsoft.com/office/powerpoint/2010/main" val="27030890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1+#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72791" y="1528093"/>
            <a:ext cx="10009112" cy="4031873"/>
          </a:xfrm>
          <a:prstGeom prst="rect">
            <a:avLst/>
          </a:prstGeom>
          <a:noFill/>
        </p:spPr>
        <p:txBody>
          <a:bodyPr wrap="square" rtlCol="0">
            <a:spAutoFit/>
          </a:bodyPr>
          <a:lstStyle/>
          <a:p>
            <a:r>
              <a:rPr lang="en-US" altLang="zh-CN" sz="3200" b="1" dirty="0" smtClean="0"/>
              <a:t>         </a:t>
            </a:r>
            <a:r>
              <a:rPr lang="zh-CN" altLang="en-US" sz="3200" b="1" dirty="0" smtClean="0">
                <a:latin typeface="楷体" panose="02010609060101010101" pitchFamily="49" charset="-122"/>
                <a:ea typeface="楷体" panose="02010609060101010101" pitchFamily="49" charset="-122"/>
              </a:rPr>
              <a:t>随着现代科技的飞速发展，人们对信息量的需求也在剧增。传统的信息采样是基于香农采样定理，信号的采样率不低于最高频率的俩倍，信号才能被精确的重构。一方面会导致成本昂贵；另一方面获得的数据还要被压缩进行传输或存储，造成很大的资源浪费。</a:t>
            </a:r>
            <a:r>
              <a:rPr lang="en-US" altLang="zh-CN" sz="3200" b="1" dirty="0" smtClean="0">
                <a:latin typeface="楷体" panose="02010609060101010101" pitchFamily="49" charset="-122"/>
                <a:ea typeface="楷体" panose="02010609060101010101" pitchFamily="49" charset="-122"/>
              </a:rPr>
              <a:t>2004</a:t>
            </a:r>
            <a:r>
              <a:rPr lang="zh-CN" altLang="en-US" sz="3200" b="1" dirty="0" smtClean="0">
                <a:latin typeface="楷体" panose="02010609060101010101" pitchFamily="49" charset="-122"/>
                <a:ea typeface="楷体" panose="02010609060101010101" pitchFamily="49" charset="-122"/>
              </a:rPr>
              <a:t>年，</a:t>
            </a:r>
            <a:r>
              <a:rPr lang="en-US" altLang="zh-CN" sz="3200" b="1" dirty="0" err="1" smtClean="0">
                <a:latin typeface="楷体" panose="02010609060101010101" pitchFamily="49" charset="-122"/>
                <a:ea typeface="楷体" panose="02010609060101010101" pitchFamily="49" charset="-122"/>
              </a:rPr>
              <a:t>Donoho</a:t>
            </a:r>
            <a:r>
              <a:rPr lang="zh-CN" altLang="en-US" sz="3200" b="1" dirty="0" smtClean="0">
                <a:latin typeface="楷体" panose="02010609060101010101" pitchFamily="49" charset="-122"/>
                <a:ea typeface="楷体" panose="02010609060101010101" pitchFamily="49" charset="-122"/>
              </a:rPr>
              <a:t>及</a:t>
            </a:r>
            <a:r>
              <a:rPr lang="en-US" altLang="zh-CN" sz="3200" b="1" dirty="0" err="1" smtClean="0">
                <a:latin typeface="楷体" panose="02010609060101010101" pitchFamily="49" charset="-122"/>
                <a:ea typeface="楷体" panose="02010609060101010101" pitchFamily="49" charset="-122"/>
              </a:rPr>
              <a:t>Candes</a:t>
            </a:r>
            <a:r>
              <a:rPr lang="zh-CN" altLang="en-US" sz="3200" b="1" dirty="0" smtClean="0">
                <a:latin typeface="楷体" panose="02010609060101010101" pitchFamily="49" charset="-122"/>
                <a:ea typeface="楷体" panose="02010609060101010101" pitchFamily="49" charset="-122"/>
              </a:rPr>
              <a:t>等人提出</a:t>
            </a:r>
            <a:r>
              <a:rPr lang="zh-CN" altLang="en-US" sz="3200" b="1" dirty="0" smtClean="0">
                <a:solidFill>
                  <a:srgbClr val="FF0000"/>
                </a:solidFill>
                <a:latin typeface="楷体" panose="02010609060101010101" pitchFamily="49" charset="-122"/>
                <a:ea typeface="楷体" panose="02010609060101010101" pitchFamily="49" charset="-122"/>
              </a:rPr>
              <a:t>压缩感知理论</a:t>
            </a:r>
            <a:r>
              <a:rPr lang="en-US" altLang="zh-CN" sz="3200" b="1" dirty="0" smtClean="0">
                <a:solidFill>
                  <a:srgbClr val="FF0000"/>
                </a:solidFill>
                <a:latin typeface="楷体" panose="02010609060101010101" pitchFamily="49" charset="-122"/>
                <a:ea typeface="楷体" panose="02010609060101010101" pitchFamily="49" charset="-122"/>
              </a:rPr>
              <a:t>(CS</a:t>
            </a:r>
            <a:r>
              <a:rPr lang="en-US" altLang="zh-CN" sz="3200" b="1" dirty="0">
                <a:solidFill>
                  <a:srgbClr val="FF0000"/>
                </a:solidFill>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，对于可压缩的信号，可以通过低于或者</a:t>
            </a:r>
            <a:r>
              <a:rPr lang="zh-CN" altLang="en-US" sz="3200" b="1" dirty="0" smtClean="0">
                <a:solidFill>
                  <a:srgbClr val="FF0000"/>
                </a:solidFill>
                <a:latin typeface="楷体" panose="02010609060101010101" pitchFamily="49" charset="-122"/>
                <a:ea typeface="楷体" panose="02010609060101010101" pitchFamily="49" charset="-122"/>
              </a:rPr>
              <a:t>远低于奈奎斯特标准</a:t>
            </a:r>
            <a:r>
              <a:rPr lang="zh-CN" altLang="en-US" sz="3200" b="1" dirty="0" smtClean="0">
                <a:latin typeface="楷体" panose="02010609060101010101" pitchFamily="49" charset="-122"/>
                <a:ea typeface="楷体" panose="02010609060101010101" pitchFamily="49" charset="-122"/>
              </a:rPr>
              <a:t>的方式对数据采样并精确重构该信号。</a:t>
            </a:r>
            <a:endParaRPr lang="zh-CN" altLang="en-US" sz="3200" b="1" dirty="0">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591989"/>
            <a:ext cx="2972991"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54342"/>
            <a:ext cx="3682982" cy="646331"/>
          </a:xfrm>
          <a:prstGeom prst="rect">
            <a:avLst/>
          </a:prstGeom>
          <a:noFill/>
        </p:spPr>
        <p:txBody>
          <a:bodyPr wrap="square" rtlCol="0">
            <a:spAutoFit/>
          </a:bodyPr>
          <a:lstStyle/>
          <a:p>
            <a:r>
              <a:rPr lang="zh-CN" altLang="en-US" sz="3600" dirty="0" smtClean="0">
                <a:solidFill>
                  <a:srgbClr val="FF0000"/>
                </a:solidFill>
                <a:latin typeface="楷体" panose="02010609060101010101" pitchFamily="49" charset="-122"/>
                <a:ea typeface="楷体" panose="02010609060101010101" pitchFamily="49" charset="-122"/>
              </a:rPr>
              <a:t>压缩感知简介</a:t>
            </a:r>
            <a:endParaRPr lang="zh-CN" altLang="en-US" sz="36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688154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591989"/>
            <a:ext cx="2972991"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54342"/>
            <a:ext cx="3682982" cy="646331"/>
          </a:xfrm>
          <a:prstGeom prst="rect">
            <a:avLst/>
          </a:prstGeom>
          <a:noFill/>
        </p:spPr>
        <p:txBody>
          <a:bodyPr wrap="square" rtlCol="0">
            <a:spAutoFit/>
          </a:bodyPr>
          <a:lstStyle/>
          <a:p>
            <a:r>
              <a:rPr lang="zh-CN" altLang="en-US" sz="3600" dirty="0" smtClean="0">
                <a:solidFill>
                  <a:srgbClr val="FF0000"/>
                </a:solidFill>
                <a:latin typeface="楷体" panose="02010609060101010101" pitchFamily="49" charset="-122"/>
                <a:ea typeface="楷体" panose="02010609060101010101" pitchFamily="49" charset="-122"/>
              </a:rPr>
              <a:t>压缩感知简介</a:t>
            </a:r>
            <a:endParaRPr lang="zh-CN" altLang="en-US" sz="3600" dirty="0">
              <a:solidFill>
                <a:srgbClr val="FF0000"/>
              </a:solidFill>
              <a:latin typeface="楷体" panose="02010609060101010101" pitchFamily="49" charset="-122"/>
              <a:ea typeface="楷体" panose="02010609060101010101" pitchFamily="49" charset="-122"/>
            </a:endParaRPr>
          </a:p>
        </p:txBody>
      </p:sp>
      <p:sp>
        <p:nvSpPr>
          <p:cNvPr id="2" name="文本框 1"/>
          <p:cNvSpPr txBox="1"/>
          <p:nvPr/>
        </p:nvSpPr>
        <p:spPr>
          <a:xfrm>
            <a:off x="1100783" y="1528093"/>
            <a:ext cx="9505056" cy="4524315"/>
          </a:xfrm>
          <a:prstGeom prst="rect">
            <a:avLst/>
          </a:prstGeom>
          <a:noFill/>
        </p:spPr>
        <p:txBody>
          <a:bodyPr wrap="square" rtlCol="0">
            <a:spAutoFit/>
          </a:bodyPr>
          <a:lstStyle/>
          <a:p>
            <a:r>
              <a:rPr lang="zh-CN" altLang="en-US" sz="3200" b="1" dirty="0" smtClean="0">
                <a:latin typeface="楷体" panose="02010609060101010101" pitchFamily="49" charset="-122"/>
                <a:ea typeface="楷体" panose="02010609060101010101" pitchFamily="49" charset="-122"/>
              </a:rPr>
              <a:t>压缩感知主要内容：</a:t>
            </a:r>
            <a:endParaRPr lang="en-US" altLang="zh-CN" sz="3200" b="1" dirty="0" smtClean="0">
              <a:latin typeface="楷体" panose="02010609060101010101" pitchFamily="49" charset="-122"/>
              <a:ea typeface="楷体" panose="02010609060101010101" pitchFamily="49" charset="-122"/>
            </a:endParaRPr>
          </a:p>
          <a:p>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                   一、稀疏表示</a:t>
            </a:r>
            <a:endParaRPr lang="en-US" altLang="zh-CN" sz="3200" b="1" dirty="0" smtClean="0">
              <a:latin typeface="楷体" panose="02010609060101010101" pitchFamily="49" charset="-122"/>
              <a:ea typeface="楷体" panose="02010609060101010101" pitchFamily="49" charset="-122"/>
            </a:endParaRPr>
          </a:p>
          <a:p>
            <a:endParaRPr lang="en-US" altLang="zh-CN" sz="3200" b="1" dirty="0" smtClean="0">
              <a:latin typeface="楷体" panose="02010609060101010101" pitchFamily="49" charset="-122"/>
              <a:ea typeface="楷体" panose="02010609060101010101" pitchFamily="49" charset="-122"/>
            </a:endParaRPr>
          </a:p>
          <a:p>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                   二、</a:t>
            </a:r>
            <a:r>
              <a:rPr lang="zh-CN" altLang="zh-CN" sz="3200" b="1" dirty="0">
                <a:latin typeface="楷体" panose="02010609060101010101" pitchFamily="49" charset="-122"/>
                <a:ea typeface="楷体" panose="02010609060101010101" pitchFamily="49" charset="-122"/>
              </a:rPr>
              <a:t>观测</a:t>
            </a:r>
            <a:r>
              <a:rPr lang="zh-CN" altLang="zh-CN" sz="3200" b="1" dirty="0" smtClean="0">
                <a:latin typeface="楷体" panose="02010609060101010101" pitchFamily="49" charset="-122"/>
                <a:ea typeface="楷体" panose="02010609060101010101" pitchFamily="49" charset="-122"/>
              </a:rPr>
              <a:t>矩阵</a:t>
            </a:r>
            <a:endParaRPr lang="en-US" altLang="zh-CN" sz="3200" b="1" dirty="0" smtClean="0">
              <a:latin typeface="楷体" panose="02010609060101010101" pitchFamily="49" charset="-122"/>
              <a:ea typeface="楷体" panose="02010609060101010101" pitchFamily="49" charset="-122"/>
            </a:endParaRPr>
          </a:p>
          <a:p>
            <a:endParaRPr lang="en-US" altLang="zh-CN" sz="3200" b="1" dirty="0" smtClean="0">
              <a:latin typeface="楷体" panose="02010609060101010101" pitchFamily="49" charset="-122"/>
              <a:ea typeface="楷体" panose="02010609060101010101" pitchFamily="49" charset="-122"/>
            </a:endParaRPr>
          </a:p>
          <a:p>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                   三、</a:t>
            </a:r>
            <a:r>
              <a:rPr lang="zh-CN" altLang="zh-CN" sz="3200" b="1" dirty="0" smtClean="0">
                <a:latin typeface="楷体" panose="02010609060101010101" pitchFamily="49" charset="-122"/>
                <a:ea typeface="楷体" panose="02010609060101010101" pitchFamily="49" charset="-122"/>
              </a:rPr>
              <a:t>重构</a:t>
            </a:r>
            <a:r>
              <a:rPr lang="zh-CN" altLang="zh-CN" sz="3200" b="1" dirty="0">
                <a:latin typeface="楷体" panose="02010609060101010101" pitchFamily="49" charset="-122"/>
                <a:ea typeface="楷体" panose="02010609060101010101" pitchFamily="49" charset="-122"/>
              </a:rPr>
              <a:t>算法</a:t>
            </a:r>
            <a:endParaRPr lang="zh-CN" altLang="en-US" sz="32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622881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1649" y="591989"/>
            <a:ext cx="297464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54342"/>
            <a:ext cx="3682982" cy="646331"/>
          </a:xfrm>
          <a:prstGeom prst="rect">
            <a:avLst/>
          </a:prstGeom>
          <a:noFill/>
        </p:spPr>
        <p:txBody>
          <a:bodyPr wrap="square" rtlCol="0">
            <a:spAutoFit/>
          </a:bodyPr>
          <a:lstStyle/>
          <a:p>
            <a:r>
              <a:rPr lang="zh-CN" altLang="en-US" sz="3600" dirty="0" smtClean="0">
                <a:solidFill>
                  <a:srgbClr val="FF0000"/>
                </a:solidFill>
                <a:latin typeface="楷体" panose="02010609060101010101" pitchFamily="49" charset="-122"/>
                <a:ea typeface="楷体" panose="02010609060101010101" pitchFamily="49" charset="-122"/>
              </a:rPr>
              <a:t>压缩感知简介</a:t>
            </a:r>
            <a:endParaRPr lang="zh-CN" altLang="en-US" sz="3600" dirty="0">
              <a:solidFill>
                <a:srgbClr val="FF000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2" name="文本框 1"/>
              <p:cNvSpPr txBox="1"/>
              <p:nvPr/>
            </p:nvSpPr>
            <p:spPr>
              <a:xfrm>
                <a:off x="1964879" y="1384077"/>
                <a:ext cx="9217024" cy="4312847"/>
              </a:xfrm>
              <a:prstGeom prst="rect">
                <a:avLst/>
              </a:prstGeom>
              <a:noFill/>
            </p:spPr>
            <p:txBody>
              <a:bodyPr wrap="square" rtlCol="0">
                <a:spAutoFit/>
              </a:bodyPr>
              <a:lstStyle/>
              <a:p>
                <a:r>
                  <a:rPr lang="zh-CN" altLang="en-US" sz="3600" b="1" dirty="0" smtClean="0">
                    <a:latin typeface="楷体" panose="02010609060101010101" pitchFamily="49" charset="-122"/>
                    <a:ea typeface="楷体" panose="02010609060101010101" pitchFamily="49" charset="-122"/>
                  </a:rPr>
                  <a:t>一、稀疏表示</a:t>
                </a:r>
                <a:endParaRPr lang="en-US" altLang="zh-CN" sz="3600" b="1" dirty="0" smtClean="0">
                  <a:latin typeface="楷体" panose="02010609060101010101" pitchFamily="49" charset="-122"/>
                  <a:ea typeface="楷体" panose="02010609060101010101" pitchFamily="49" charset="-122"/>
                </a:endParaRPr>
              </a:p>
              <a:p>
                <a:r>
                  <a:rPr lang="en-US" altLang="zh-CN" b="1" dirty="0"/>
                  <a:t> </a:t>
                </a:r>
                <a:r>
                  <a:rPr lang="en-US" altLang="zh-CN" b="1" dirty="0" smtClean="0"/>
                  <a:t>        </a:t>
                </a:r>
              </a:p>
              <a:p>
                <a:r>
                  <a:rPr lang="zh-CN" altLang="en-US" sz="2800" b="1" dirty="0" smtClean="0">
                    <a:latin typeface="楷体" panose="02010609060101010101" pitchFamily="49" charset="-122"/>
                    <a:ea typeface="楷体" panose="02010609060101010101" pitchFamily="49" charset="-122"/>
                  </a:rPr>
                  <a:t>    假设长度为</a:t>
                </a:r>
                <a14:m>
                  <m:oMath xmlns:m="http://schemas.openxmlformats.org/officeDocument/2006/math">
                    <m:r>
                      <a:rPr lang="en-US" altLang="zh-CN" sz="2800" b="1" i="1" smtClean="0">
                        <a:latin typeface="Cambria Math" panose="02040503050406030204" pitchFamily="18" charset="0"/>
                      </a:rPr>
                      <m:t>𝑵</m:t>
                    </m:r>
                  </m:oMath>
                </a14:m>
                <a:r>
                  <a:rPr lang="zh-CN" altLang="en-US" sz="2800" b="1" dirty="0" smtClean="0">
                    <a:latin typeface="楷体" panose="02010609060101010101" pitchFamily="49" charset="-122"/>
                    <a:ea typeface="楷体" panose="02010609060101010101" pitchFamily="49" charset="-122"/>
                  </a:rPr>
                  <a:t>的信号</a:t>
                </a:r>
                <a14:m>
                  <m:oMath xmlns:m="http://schemas.openxmlformats.org/officeDocument/2006/math">
                    <m:r>
                      <a:rPr lang="en-US" altLang="zh-CN" sz="2800" b="1" i="1" smtClean="0">
                        <a:latin typeface="Cambria Math" panose="02040503050406030204" pitchFamily="18" charset="0"/>
                      </a:rPr>
                      <m:t>𝒇</m:t>
                    </m:r>
                    <m:r>
                      <a:rPr lang="en-US" altLang="zh-CN" sz="2800" b="1" i="1" smtClean="0">
                        <a:latin typeface="Cambria Math" panose="02040503050406030204" pitchFamily="18" charset="0"/>
                        <a:ea typeface="Cambria Math" panose="02040503050406030204" pitchFamily="18" charset="0"/>
                      </a:rPr>
                      <m:t>∈</m:t>
                    </m:r>
                    <m:sSup>
                      <m:sSupPr>
                        <m:ctrlPr>
                          <a:rPr lang="en-US" altLang="zh-CN" sz="2800" b="1" i="1" smtClean="0">
                            <a:latin typeface="Cambria Math" panose="02040503050406030204" pitchFamily="18" charset="0"/>
                            <a:ea typeface="Cambria Math" panose="02040503050406030204" pitchFamily="18" charset="0"/>
                          </a:rPr>
                        </m:ctrlPr>
                      </m:sSupPr>
                      <m:e>
                        <m:r>
                          <a:rPr lang="en-US" altLang="zh-CN" sz="2800" b="1" i="1" smtClean="0">
                            <a:latin typeface="Cambria Math" panose="02040503050406030204" pitchFamily="18" charset="0"/>
                            <a:ea typeface="Cambria Math" panose="02040503050406030204" pitchFamily="18" charset="0"/>
                          </a:rPr>
                          <m:t>𝑹</m:t>
                        </m:r>
                      </m:e>
                      <m:sup>
                        <m:r>
                          <a:rPr lang="en-US" altLang="zh-CN" sz="2800" b="1" i="1" smtClean="0">
                            <a:latin typeface="Cambria Math" panose="02040503050406030204" pitchFamily="18" charset="0"/>
                            <a:ea typeface="Cambria Math" panose="02040503050406030204" pitchFamily="18" charset="0"/>
                          </a:rPr>
                          <m:t>𝑵</m:t>
                        </m:r>
                      </m:sup>
                    </m:sSup>
                    <m:r>
                      <a:rPr lang="zh-CN" altLang="en-US" sz="2800" b="1" i="1">
                        <a:latin typeface="Cambria Math" panose="02040503050406030204" pitchFamily="18" charset="0"/>
                        <a:ea typeface="Cambria Math" panose="02040503050406030204" pitchFamily="18" charset="0"/>
                      </a:rPr>
                      <m:t>是</m:t>
                    </m:r>
                  </m:oMath>
                </a14:m>
                <a:r>
                  <a:rPr lang="zh-CN" altLang="en-US" sz="2800" b="1" dirty="0" smtClean="0">
                    <a:latin typeface="楷体" panose="02010609060101010101" pitchFamily="49" charset="-122"/>
                    <a:ea typeface="楷体" panose="02010609060101010101" pitchFamily="49" charset="-122"/>
                  </a:rPr>
                  <a:t>稀疏的或者能通过某一变换基</a:t>
                </a:r>
                <a14:m>
                  <m:oMath xmlns:m="http://schemas.openxmlformats.org/officeDocument/2006/math">
                    <m:r>
                      <a:rPr lang="zh-CN" altLang="en-US" sz="2800" b="1" i="1" smtClean="0">
                        <a:latin typeface="Cambria Math" panose="02040503050406030204" pitchFamily="18" charset="0"/>
                      </a:rPr>
                      <m:t>𝜳</m:t>
                    </m:r>
                    <m:r>
                      <a:rPr lang="zh-CN" altLang="en-US" sz="2800" b="1" i="1">
                        <a:latin typeface="Cambria Math" panose="02040503050406030204" pitchFamily="18" charset="0"/>
                      </a:rPr>
                      <m:t>稀疏</m:t>
                    </m:r>
                  </m:oMath>
                </a14:m>
                <a:r>
                  <a:rPr lang="zh-CN" altLang="en-US" sz="2800" b="1" dirty="0" smtClean="0">
                    <a:latin typeface="楷体" panose="02010609060101010101" pitchFamily="49" charset="-122"/>
                    <a:ea typeface="楷体" panose="02010609060101010101" pitchFamily="49" charset="-122"/>
                  </a:rPr>
                  <a:t>表示，则</a:t>
                </a:r>
                <a14:m>
                  <m:oMath xmlns:m="http://schemas.openxmlformats.org/officeDocument/2006/math">
                    <m:r>
                      <a:rPr lang="en-US" altLang="zh-CN" sz="2800" b="1" i="1">
                        <a:latin typeface="Cambria Math" panose="02040503050406030204" pitchFamily="18" charset="0"/>
                      </a:rPr>
                      <m:t>𝒇</m:t>
                    </m:r>
                  </m:oMath>
                </a14:m>
                <a:r>
                  <a:rPr lang="zh-CN" altLang="en-US" sz="2800" b="1" dirty="0" smtClean="0">
                    <a:latin typeface="楷体" panose="02010609060101010101" pitchFamily="49" charset="-122"/>
                    <a:ea typeface="楷体" panose="02010609060101010101" pitchFamily="49" charset="-122"/>
                  </a:rPr>
                  <a:t>可以由一组基</a:t>
                </a:r>
                <a14:m>
                  <m:oMath xmlns:m="http://schemas.openxmlformats.org/officeDocument/2006/math">
                    <m:sSubSup>
                      <m:sSubSupPr>
                        <m:ctrlPr>
                          <a:rPr lang="en-US" altLang="zh-CN" sz="2800" b="1" i="1" smtClean="0">
                            <a:latin typeface="Cambria Math" panose="02040503050406030204" pitchFamily="18" charset="0"/>
                            <a:ea typeface="楷体" panose="02010609060101010101" pitchFamily="49" charset="-122"/>
                          </a:rPr>
                        </m:ctrlPr>
                      </m:sSubSupPr>
                      <m:e>
                        <m:d>
                          <m:dPr>
                            <m:begChr m:val="{"/>
                            <m:endChr m:val="}"/>
                            <m:ctrlPr>
                              <a:rPr lang="en-US" altLang="zh-CN" sz="2800" b="1" i="1" smtClean="0">
                                <a:latin typeface="Cambria Math" panose="02040503050406030204" pitchFamily="18" charset="0"/>
                                <a:ea typeface="楷体" panose="02010609060101010101" pitchFamily="49" charset="-122"/>
                              </a:rPr>
                            </m:ctrlPr>
                          </m:dPr>
                          <m:e>
                            <m:sSub>
                              <m:sSubPr>
                                <m:ctrlPr>
                                  <a:rPr lang="en-US" altLang="zh-CN" sz="2800" b="1" i="1" smtClean="0">
                                    <a:latin typeface="Cambria Math" panose="02040503050406030204" pitchFamily="18" charset="0"/>
                                    <a:ea typeface="楷体" panose="02010609060101010101" pitchFamily="49" charset="-122"/>
                                  </a:rPr>
                                </m:ctrlPr>
                              </m:sSubPr>
                              <m:e>
                                <m:r>
                                  <a:rPr lang="zh-CN" altLang="en-US" sz="2800" b="1" i="1">
                                    <a:latin typeface="Cambria Math" panose="02040503050406030204" pitchFamily="18" charset="0"/>
                                  </a:rPr>
                                  <m:t>𝜳</m:t>
                                </m:r>
                              </m:e>
                              <m:sub>
                                <m:r>
                                  <a:rPr lang="en-US" altLang="zh-CN" sz="2800" b="1" i="1" smtClean="0">
                                    <a:latin typeface="Cambria Math" panose="02040503050406030204" pitchFamily="18" charset="0"/>
                                    <a:ea typeface="楷体" panose="02010609060101010101" pitchFamily="49" charset="-122"/>
                                  </a:rPr>
                                  <m:t>𝒊</m:t>
                                </m:r>
                              </m:sub>
                            </m:sSub>
                          </m:e>
                        </m:d>
                      </m:e>
                      <m:sub>
                        <m:r>
                          <a:rPr lang="en-US" altLang="zh-CN" sz="2800" b="1" i="1" smtClean="0">
                            <a:latin typeface="Cambria Math" panose="02040503050406030204" pitchFamily="18" charset="0"/>
                            <a:ea typeface="楷体" panose="02010609060101010101" pitchFamily="49" charset="-122"/>
                          </a:rPr>
                          <m:t>𝒊</m:t>
                        </m:r>
                        <m:r>
                          <a:rPr lang="en-US" altLang="zh-CN" sz="2800" b="1" i="1" smtClean="0">
                            <a:latin typeface="Cambria Math" panose="02040503050406030204" pitchFamily="18" charset="0"/>
                            <a:ea typeface="楷体" panose="02010609060101010101" pitchFamily="49" charset="-122"/>
                          </a:rPr>
                          <m:t>=</m:t>
                        </m:r>
                        <m:r>
                          <a:rPr lang="en-US" altLang="zh-CN" sz="2800" b="1" i="1" smtClean="0">
                            <a:latin typeface="Cambria Math" panose="02040503050406030204" pitchFamily="18" charset="0"/>
                            <a:ea typeface="楷体" panose="02010609060101010101" pitchFamily="49" charset="-122"/>
                          </a:rPr>
                          <m:t>𝟏</m:t>
                        </m:r>
                      </m:sub>
                      <m:sup>
                        <m:r>
                          <a:rPr lang="en-US" altLang="zh-CN" sz="2800" b="1" i="1" smtClean="0">
                            <a:latin typeface="Cambria Math" panose="02040503050406030204" pitchFamily="18" charset="0"/>
                            <a:ea typeface="楷体" panose="02010609060101010101" pitchFamily="49" charset="-122"/>
                          </a:rPr>
                          <m:t>𝑲</m:t>
                        </m:r>
                      </m:sup>
                    </m:sSubSup>
                    <m:r>
                      <a:rPr lang="zh-CN" altLang="en-US" sz="2800" b="1" i="1">
                        <a:latin typeface="Cambria Math" panose="02040503050406030204" pitchFamily="18" charset="0"/>
                        <a:ea typeface="楷体" panose="02010609060101010101" pitchFamily="49" charset="-122"/>
                      </a:rPr>
                      <m:t>的</m:t>
                    </m:r>
                  </m:oMath>
                </a14:m>
                <a:r>
                  <a:rPr lang="zh-CN" altLang="en-US" sz="2800" b="1" dirty="0" smtClean="0">
                    <a:latin typeface="楷体" panose="02010609060101010101" pitchFamily="49" charset="-122"/>
                    <a:ea typeface="楷体" panose="02010609060101010101" pitchFamily="49" charset="-122"/>
                  </a:rPr>
                  <a:t>线性组合来表示：</a:t>
                </a:r>
                <a:endParaRPr lang="en-US" altLang="zh-CN" sz="2800" b="1" dirty="0" smtClean="0">
                  <a:latin typeface="楷体" panose="02010609060101010101" pitchFamily="49" charset="-122"/>
                  <a:ea typeface="楷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ea typeface="楷体" panose="02010609060101010101" pitchFamily="49" charset="-122"/>
                        </a:rPr>
                        <m:t>𝒇</m:t>
                      </m:r>
                      <m:r>
                        <a:rPr lang="en-US" altLang="zh-CN" sz="2800" b="1" i="1" smtClean="0">
                          <a:latin typeface="Cambria Math" panose="02040503050406030204" pitchFamily="18" charset="0"/>
                          <a:ea typeface="楷体" panose="02010609060101010101" pitchFamily="49" charset="-122"/>
                        </a:rPr>
                        <m:t>=</m:t>
                      </m:r>
                      <m:nary>
                        <m:naryPr>
                          <m:chr m:val="∑"/>
                          <m:ctrlPr>
                            <a:rPr lang="en-US" altLang="zh-CN" sz="2800" b="1" i="1" smtClean="0">
                              <a:latin typeface="Cambria Math" panose="02040503050406030204" pitchFamily="18" charset="0"/>
                              <a:ea typeface="楷体" panose="02010609060101010101" pitchFamily="49" charset="-122"/>
                            </a:rPr>
                          </m:ctrlPr>
                        </m:naryPr>
                        <m:sub>
                          <m:r>
                            <m:rPr>
                              <m:brk m:alnAt="23"/>
                            </m:rPr>
                            <a:rPr lang="en-US" altLang="zh-CN" sz="2800" b="1" i="1" smtClean="0">
                              <a:latin typeface="Cambria Math" panose="02040503050406030204" pitchFamily="18" charset="0"/>
                              <a:ea typeface="楷体" panose="02010609060101010101" pitchFamily="49" charset="-122"/>
                            </a:rPr>
                            <m:t>𝒊</m:t>
                          </m:r>
                          <m:r>
                            <a:rPr lang="en-US" altLang="zh-CN" sz="2800" b="1" i="1" smtClean="0">
                              <a:latin typeface="Cambria Math" panose="02040503050406030204" pitchFamily="18" charset="0"/>
                              <a:ea typeface="楷体" panose="02010609060101010101" pitchFamily="49" charset="-122"/>
                            </a:rPr>
                            <m:t>=</m:t>
                          </m:r>
                          <m:r>
                            <a:rPr lang="en-US" altLang="zh-CN" sz="2800" b="1" i="1" smtClean="0">
                              <a:latin typeface="Cambria Math" panose="02040503050406030204" pitchFamily="18" charset="0"/>
                              <a:ea typeface="楷体" panose="02010609060101010101" pitchFamily="49" charset="-122"/>
                            </a:rPr>
                            <m:t>𝟏</m:t>
                          </m:r>
                        </m:sub>
                        <m:sup>
                          <m:r>
                            <a:rPr lang="en-US" altLang="zh-CN" sz="2800" b="1" i="1" smtClean="0">
                              <a:latin typeface="Cambria Math" panose="02040503050406030204" pitchFamily="18" charset="0"/>
                              <a:ea typeface="楷体" panose="02010609060101010101" pitchFamily="49" charset="-122"/>
                            </a:rPr>
                            <m:t>𝑲</m:t>
                          </m:r>
                        </m:sup>
                        <m:e>
                          <m:sSub>
                            <m:sSubPr>
                              <m:ctrlPr>
                                <a:rPr lang="en-US" altLang="zh-CN" sz="2800" b="1" i="1">
                                  <a:latin typeface="Cambria Math" panose="02040503050406030204" pitchFamily="18" charset="0"/>
                                  <a:ea typeface="楷体" panose="02010609060101010101" pitchFamily="49" charset="-122"/>
                                </a:rPr>
                              </m:ctrlPr>
                            </m:sSubPr>
                            <m:e>
                              <m:r>
                                <a:rPr lang="zh-CN" altLang="en-US" sz="2800" b="1" i="1">
                                  <a:latin typeface="Cambria Math" panose="02040503050406030204" pitchFamily="18" charset="0"/>
                                </a:rPr>
                                <m:t>𝜳</m:t>
                              </m:r>
                            </m:e>
                            <m:sub>
                              <m:r>
                                <a:rPr lang="en-US" altLang="zh-CN" sz="2800" b="1" i="1">
                                  <a:latin typeface="Cambria Math" panose="02040503050406030204" pitchFamily="18" charset="0"/>
                                  <a:ea typeface="楷体" panose="02010609060101010101" pitchFamily="49" charset="-122"/>
                                </a:rPr>
                                <m:t>𝒊</m:t>
                              </m:r>
                            </m:sub>
                          </m:sSub>
                          <m:sSub>
                            <m:sSubPr>
                              <m:ctrlPr>
                                <a:rPr lang="en-US" altLang="zh-CN" sz="2800" b="1" i="1">
                                  <a:latin typeface="Cambria Math" panose="02040503050406030204" pitchFamily="18" charset="0"/>
                                  <a:ea typeface="楷体" panose="02010609060101010101" pitchFamily="49" charset="-122"/>
                                </a:rPr>
                              </m:ctrlPr>
                            </m:sSubPr>
                            <m:e>
                              <m:r>
                                <a:rPr lang="en-US" altLang="zh-CN" sz="2800" b="1" i="1" smtClean="0">
                                  <a:latin typeface="Cambria Math" panose="02040503050406030204" pitchFamily="18" charset="0"/>
                                  <a:ea typeface="楷体" panose="02010609060101010101" pitchFamily="49" charset="-122"/>
                                </a:rPr>
                                <m:t>𝒙</m:t>
                              </m:r>
                            </m:e>
                            <m:sub>
                              <m:r>
                                <a:rPr lang="en-US" altLang="zh-CN" sz="2800" b="1" i="1">
                                  <a:latin typeface="Cambria Math" panose="02040503050406030204" pitchFamily="18" charset="0"/>
                                  <a:ea typeface="楷体" panose="02010609060101010101" pitchFamily="49" charset="-122"/>
                                </a:rPr>
                                <m:t>𝒊</m:t>
                              </m:r>
                            </m:sub>
                          </m:sSub>
                        </m:e>
                      </m:nary>
                      <m:r>
                        <a:rPr lang="en-US" altLang="zh-CN" sz="2800" b="1" i="1" smtClean="0">
                          <a:latin typeface="Cambria Math" panose="02040503050406030204" pitchFamily="18" charset="0"/>
                          <a:ea typeface="楷体" panose="02010609060101010101" pitchFamily="49" charset="-122"/>
                        </a:rPr>
                        <m:t>=</m:t>
                      </m:r>
                      <m:r>
                        <a:rPr lang="zh-CN" altLang="en-US" sz="2800" b="1" i="1">
                          <a:latin typeface="Cambria Math" panose="02040503050406030204" pitchFamily="18" charset="0"/>
                        </a:rPr>
                        <m:t>𝜳</m:t>
                      </m:r>
                      <m:r>
                        <a:rPr lang="en-US" altLang="zh-CN" sz="2800" b="1" i="1" smtClean="0">
                          <a:latin typeface="Cambria Math" panose="02040503050406030204" pitchFamily="18" charset="0"/>
                        </a:rPr>
                        <m:t>𝒙</m:t>
                      </m:r>
                    </m:oMath>
                  </m:oMathPara>
                </a14:m>
                <a:endParaRPr lang="en-US" altLang="zh-CN" sz="2800" b="1" dirty="0" smtClean="0">
                  <a:latin typeface="楷体" panose="02010609060101010101" pitchFamily="49" charset="-122"/>
                </a:endParaRPr>
              </a:p>
              <a:p>
                <a:endParaRPr lang="en-US" altLang="zh-CN" sz="2800" b="1" dirty="0" smtClean="0">
                  <a:latin typeface="楷体" panose="02010609060101010101" pitchFamily="49" charset="-122"/>
                </a:endParaRPr>
              </a:p>
              <a:p>
                <a:r>
                  <a:rPr lang="zh-CN" altLang="en-US" sz="2800" b="1" dirty="0" smtClean="0">
                    <a:ea typeface="楷体" panose="02010609060101010101" pitchFamily="49" charset="-122"/>
                  </a:rPr>
                  <a:t>         其中</a:t>
                </a:r>
                <a:r>
                  <a:rPr lang="zh-CN" altLang="en-US" sz="2800" b="1" dirty="0">
                    <a:ea typeface="楷体" panose="02010609060101010101" pitchFamily="49" charset="-122"/>
                  </a:rPr>
                  <a:t>，</a:t>
                </a:r>
                <a14:m>
                  <m:oMath xmlns:m="http://schemas.openxmlformats.org/officeDocument/2006/math">
                    <m:r>
                      <a:rPr lang="en-US" altLang="zh-CN" sz="2800" b="1" i="1" smtClean="0">
                        <a:latin typeface="Cambria Math" panose="02040503050406030204" pitchFamily="18" charset="0"/>
                        <a:ea typeface="楷体" panose="02010609060101010101" pitchFamily="49" charset="-122"/>
                      </a:rPr>
                      <m:t>𝒙</m:t>
                    </m:r>
                    <m:r>
                      <a:rPr lang="zh-CN" altLang="en-US" sz="2800" b="1" i="1">
                        <a:latin typeface="Cambria Math" panose="02040503050406030204" pitchFamily="18" charset="0"/>
                        <a:ea typeface="楷体" panose="02010609060101010101" pitchFamily="49" charset="-122"/>
                      </a:rPr>
                      <m:t>为</m:t>
                    </m:r>
                  </m:oMath>
                </a14:m>
                <a:r>
                  <a:rPr lang="zh-CN" altLang="en-US" sz="2800" b="1" dirty="0" smtClean="0">
                    <a:latin typeface="楷体" panose="02010609060101010101" pitchFamily="49" charset="-122"/>
                    <a:ea typeface="楷体" panose="02010609060101010101" pitchFamily="49" charset="-122"/>
                  </a:rPr>
                  <a:t>信号</a:t>
                </a:r>
                <a14:m>
                  <m:oMath xmlns:m="http://schemas.openxmlformats.org/officeDocument/2006/math">
                    <m:r>
                      <a:rPr lang="en-US" altLang="zh-CN" sz="2800" b="1" i="1">
                        <a:latin typeface="Cambria Math" panose="02040503050406030204" pitchFamily="18" charset="0"/>
                      </a:rPr>
                      <m:t>𝒇</m:t>
                    </m:r>
                  </m:oMath>
                </a14:m>
                <a:r>
                  <a:rPr lang="zh-CN" altLang="en-US" sz="2800" b="1" dirty="0" smtClean="0">
                    <a:latin typeface="楷体" panose="02010609060101010101" pitchFamily="49" charset="-122"/>
                    <a:ea typeface="楷体" panose="02010609060101010101" pitchFamily="49" charset="-122"/>
                  </a:rPr>
                  <a:t>在变换基</a:t>
                </a:r>
                <a14:m>
                  <m:oMath xmlns:m="http://schemas.openxmlformats.org/officeDocument/2006/math">
                    <m:r>
                      <a:rPr lang="zh-CN" altLang="en-US" sz="2800" b="1" i="1">
                        <a:latin typeface="Cambria Math" panose="02040503050406030204" pitchFamily="18" charset="0"/>
                      </a:rPr>
                      <m:t>𝜳</m:t>
                    </m:r>
                  </m:oMath>
                </a14:m>
                <a:r>
                  <a:rPr lang="zh-CN" altLang="en-US" sz="2800" b="1" dirty="0" smtClean="0">
                    <a:latin typeface="楷体" panose="02010609060101010101" pitchFamily="49" charset="-122"/>
                    <a:ea typeface="楷体" panose="02010609060101010101" pitchFamily="49" charset="-122"/>
                  </a:rPr>
                  <a:t>上的投影系数。</a:t>
                </a:r>
                <a:endParaRPr lang="zh-CN" altLang="en-US" sz="2800" b="1" dirty="0">
                  <a:latin typeface="楷体" panose="02010609060101010101" pitchFamily="49" charset="-122"/>
                  <a:ea typeface="楷体" panose="02010609060101010101" pitchFamily="49"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964879" y="1384077"/>
                <a:ext cx="9217024" cy="4312847"/>
              </a:xfrm>
              <a:prstGeom prst="rect">
                <a:avLst/>
              </a:prstGeom>
              <a:blipFill>
                <a:blip r:embed="rId4"/>
                <a:stretch>
                  <a:fillRect l="-1984" t="-2119" b="-28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972991" y="6350511"/>
                <a:ext cx="36676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800" i="1" smtClean="0">
                          <a:solidFill>
                            <a:srgbClr val="FF0000"/>
                          </a:solidFill>
                          <a:latin typeface="Cambria Math" panose="02040503050406030204" pitchFamily="18" charset="0"/>
                        </a:rPr>
                        <m:t>𝛹</m:t>
                      </m:r>
                    </m:oMath>
                  </m:oMathPara>
                </a14:m>
                <a:endParaRPr lang="zh-CN" altLang="en-US" sz="2800" dirty="0">
                  <a:solidFill>
                    <a:srgbClr val="FF0000"/>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2972991" y="6350511"/>
                <a:ext cx="366767" cy="430887"/>
              </a:xfrm>
              <a:prstGeom prst="rect">
                <a:avLst/>
              </a:prstGeom>
              <a:blipFill>
                <a:blip r:embed="rId5"/>
                <a:stretch>
                  <a:fillRect/>
                </a:stretch>
              </a:blipFill>
            </p:spPr>
            <p:txBody>
              <a:bodyPr/>
              <a:lstStyle/>
              <a:p>
                <a:r>
                  <a:rPr lang="zh-CN" altLang="en-US">
                    <a:noFill/>
                  </a:rPr>
                  <a:t> </a:t>
                </a:r>
              </a:p>
            </p:txBody>
          </p:sp>
        </mc:Fallback>
      </mc:AlternateContent>
      <p:sp>
        <p:nvSpPr>
          <p:cNvPr id="11" name="左箭头 10"/>
          <p:cNvSpPr/>
          <p:nvPr/>
        </p:nvSpPr>
        <p:spPr>
          <a:xfrm>
            <a:off x="3549055" y="6489011"/>
            <a:ext cx="2448272" cy="18601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rgbClr val="FF0000"/>
              </a:solidFill>
            </a:endParaRPr>
          </a:p>
        </p:txBody>
      </p:sp>
      <p:sp>
        <p:nvSpPr>
          <p:cNvPr id="12" name="文本框 11"/>
          <p:cNvSpPr txBox="1"/>
          <p:nvPr/>
        </p:nvSpPr>
        <p:spPr>
          <a:xfrm>
            <a:off x="6215727" y="6258852"/>
            <a:ext cx="4405089" cy="646331"/>
          </a:xfrm>
          <a:prstGeom prst="rect">
            <a:avLst/>
          </a:prstGeom>
          <a:noFill/>
        </p:spPr>
        <p:txBody>
          <a:bodyPr wrap="square" rtlCol="0">
            <a:spAutoFit/>
          </a:bodyPr>
          <a:lstStyle/>
          <a:p>
            <a:r>
              <a:rPr lang="zh-CN" altLang="en-US" b="1" dirty="0" smtClean="0">
                <a:solidFill>
                  <a:srgbClr val="FF0000"/>
                </a:solidFill>
              </a:rPr>
              <a:t>初期使用传统正交变换：离散余弦变换、傅里叶变换、小波变换等；</a:t>
            </a:r>
            <a:endParaRPr lang="zh-CN" altLang="en-US" b="1" dirty="0">
              <a:solidFill>
                <a:srgbClr val="FF0000"/>
              </a:solidFill>
            </a:endParaRPr>
          </a:p>
        </p:txBody>
      </p:sp>
      <p:sp>
        <p:nvSpPr>
          <p:cNvPr id="13" name="文本框 12"/>
          <p:cNvSpPr txBox="1"/>
          <p:nvPr/>
        </p:nvSpPr>
        <p:spPr>
          <a:xfrm>
            <a:off x="6215727" y="6258852"/>
            <a:ext cx="4032448" cy="707886"/>
          </a:xfrm>
          <a:prstGeom prst="rect">
            <a:avLst/>
          </a:prstGeom>
          <a:noFill/>
        </p:spPr>
        <p:txBody>
          <a:bodyPr wrap="square" rtlCol="0">
            <a:spAutoFit/>
          </a:bodyPr>
          <a:lstStyle/>
          <a:p>
            <a:r>
              <a:rPr lang="zh-CN" altLang="en-US" sz="2000" b="1" dirty="0" smtClean="0">
                <a:solidFill>
                  <a:srgbClr val="FF0000"/>
                </a:solidFill>
                <a:latin typeface="楷体" panose="02010609060101010101" pitchFamily="49" charset="-122"/>
                <a:ea typeface="楷体" panose="02010609060101010101" pitchFamily="49" charset="-122"/>
              </a:rPr>
              <a:t>后来出现多尺度几何分析方法，如曲波变换；</a:t>
            </a:r>
            <a:endParaRPr lang="zh-CN" altLang="en-US" sz="2000" b="1" dirty="0">
              <a:solidFill>
                <a:srgbClr val="FF0000"/>
              </a:solidFill>
              <a:latin typeface="楷体" panose="02010609060101010101" pitchFamily="49" charset="-122"/>
              <a:ea typeface="楷体" panose="02010609060101010101" pitchFamily="49" charset="-122"/>
            </a:endParaRPr>
          </a:p>
        </p:txBody>
      </p:sp>
      <p:sp>
        <p:nvSpPr>
          <p:cNvPr id="14" name="文本框 13"/>
          <p:cNvSpPr txBox="1"/>
          <p:nvPr/>
        </p:nvSpPr>
        <p:spPr>
          <a:xfrm>
            <a:off x="6215930" y="6228074"/>
            <a:ext cx="4104456" cy="707886"/>
          </a:xfrm>
          <a:prstGeom prst="rect">
            <a:avLst/>
          </a:prstGeom>
          <a:noFill/>
        </p:spPr>
        <p:txBody>
          <a:bodyPr wrap="square" rtlCol="0">
            <a:spAutoFit/>
          </a:bodyPr>
          <a:lstStyle/>
          <a:p>
            <a:r>
              <a:rPr lang="en-US" altLang="zh-CN" sz="2000" b="1" dirty="0" smtClean="0">
                <a:solidFill>
                  <a:srgbClr val="FF0000"/>
                </a:solidFill>
                <a:latin typeface="楷体" panose="02010609060101010101" pitchFamily="49" charset="-122"/>
                <a:ea typeface="楷体" panose="02010609060101010101" pitchFamily="49" charset="-122"/>
              </a:rPr>
              <a:t>2008</a:t>
            </a:r>
            <a:r>
              <a:rPr lang="zh-CN" altLang="en-US" sz="2000" b="1" dirty="0" smtClean="0">
                <a:solidFill>
                  <a:srgbClr val="FF0000"/>
                </a:solidFill>
                <a:latin typeface="楷体" panose="02010609060101010101" pitchFamily="49" charset="-122"/>
                <a:ea typeface="楷体" panose="02010609060101010101" pitchFamily="49" charset="-122"/>
              </a:rPr>
              <a:t>年，冗余字典引入压缩感知，字典学习算法被应用其中。</a:t>
            </a:r>
            <a:endParaRPr lang="zh-CN" altLang="en-US" sz="20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509024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xit" presetSubtype="0" fill="hold" grpId="1" nodeType="clickEffect">
                                  <p:stCondLst>
                                    <p:cond delay="0"/>
                                  </p:stCondLst>
                                  <p:childTnLst>
                                    <p:animEffect transition="out" filter="fade">
                                      <p:cBhvr>
                                        <p:cTn id="39" dur="1000"/>
                                        <p:tgtEl>
                                          <p:spTgt spid="13"/>
                                        </p:tgtEl>
                                      </p:cBhvr>
                                    </p:animEffect>
                                    <p:anim calcmode="lin" valueType="num">
                                      <p:cBhvr>
                                        <p:cTn id="40" dur="1000"/>
                                        <p:tgtEl>
                                          <p:spTgt spid="13"/>
                                        </p:tgtEl>
                                        <p:attrNameLst>
                                          <p:attrName>ppt_x</p:attrName>
                                        </p:attrNameLst>
                                      </p:cBhvr>
                                      <p:tavLst>
                                        <p:tav tm="0">
                                          <p:val>
                                            <p:strVal val="ppt_x"/>
                                          </p:val>
                                        </p:tav>
                                        <p:tav tm="100000">
                                          <p:val>
                                            <p:strVal val="ppt_x"/>
                                          </p:val>
                                        </p:tav>
                                      </p:tavLst>
                                    </p:anim>
                                    <p:anim calcmode="lin" valueType="num">
                                      <p:cBhvr>
                                        <p:cTn id="41" dur="1000"/>
                                        <p:tgtEl>
                                          <p:spTgt spid="13"/>
                                        </p:tgtEl>
                                        <p:attrNameLst>
                                          <p:attrName>ppt_y</p:attrName>
                                        </p:attrNameLst>
                                      </p:cBhvr>
                                      <p:tavLst>
                                        <p:tav tm="0">
                                          <p:val>
                                            <p:strVal val="ppt_y"/>
                                          </p:val>
                                        </p:tav>
                                        <p:tav tm="100000">
                                          <p:val>
                                            <p:strVal val="ppt_y+.1"/>
                                          </p:val>
                                        </p:tav>
                                      </p:tavLst>
                                    </p:anim>
                                    <p:set>
                                      <p:cBhvr>
                                        <p:cTn id="42" dur="1" fill="hold">
                                          <p:stCondLst>
                                            <p:cond delay="999"/>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p:bldP spid="12" grpId="1"/>
      <p:bldP spid="13" grpId="0"/>
      <p:bldP spid="13" grpId="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591989"/>
            <a:ext cx="2972991"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54342"/>
            <a:ext cx="3682982" cy="646331"/>
          </a:xfrm>
          <a:prstGeom prst="rect">
            <a:avLst/>
          </a:prstGeom>
          <a:noFill/>
        </p:spPr>
        <p:txBody>
          <a:bodyPr wrap="square" rtlCol="0">
            <a:spAutoFit/>
          </a:bodyPr>
          <a:lstStyle/>
          <a:p>
            <a:r>
              <a:rPr lang="zh-CN" altLang="en-US" sz="3600" dirty="0" smtClean="0">
                <a:solidFill>
                  <a:srgbClr val="FF0000"/>
                </a:solidFill>
                <a:latin typeface="楷体" panose="02010609060101010101" pitchFamily="49" charset="-122"/>
                <a:ea typeface="楷体" panose="02010609060101010101" pitchFamily="49" charset="-122"/>
              </a:rPr>
              <a:t>压缩感知简介</a:t>
            </a:r>
            <a:endParaRPr lang="zh-CN" altLang="en-US" sz="3600" dirty="0">
              <a:solidFill>
                <a:srgbClr val="FF000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8" name="文本框 7"/>
              <p:cNvSpPr txBox="1"/>
              <p:nvPr/>
            </p:nvSpPr>
            <p:spPr>
              <a:xfrm>
                <a:off x="1100783" y="952030"/>
                <a:ext cx="11449272" cy="6380593"/>
              </a:xfrm>
              <a:prstGeom prst="rect">
                <a:avLst/>
              </a:prstGeom>
              <a:noFill/>
            </p:spPr>
            <p:txBody>
              <a:bodyPr wrap="square" rtlCol="0">
                <a:spAutoFit/>
              </a:bodyPr>
              <a:lstStyle/>
              <a:p>
                <a:r>
                  <a:rPr lang="zh-CN" altLang="en-US" sz="3600" b="1" dirty="0">
                    <a:latin typeface="楷体" panose="02010609060101010101" pitchFamily="49" charset="-122"/>
                    <a:ea typeface="楷体" panose="02010609060101010101" pitchFamily="49" charset="-122"/>
                  </a:rPr>
                  <a:t>二</a:t>
                </a:r>
                <a:r>
                  <a:rPr lang="zh-CN" altLang="en-US" sz="3600" b="1" dirty="0" smtClean="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观测</a:t>
                </a:r>
                <a:r>
                  <a:rPr lang="zh-CN" altLang="en-US" sz="3600" b="1" dirty="0" smtClean="0">
                    <a:latin typeface="楷体" panose="02010609060101010101" pitchFamily="49" charset="-122"/>
                    <a:ea typeface="楷体" panose="02010609060101010101" pitchFamily="49" charset="-122"/>
                  </a:rPr>
                  <a:t>矩阵</a:t>
                </a:r>
                <a:endParaRPr lang="en-US" altLang="zh-CN" sz="3600" b="1" dirty="0" smtClean="0">
                  <a:latin typeface="楷体" panose="02010609060101010101" pitchFamily="49" charset="-122"/>
                  <a:ea typeface="楷体" panose="02010609060101010101" pitchFamily="49" charset="-122"/>
                </a:endParaRPr>
              </a:p>
              <a:p>
                <a:endParaRPr lang="en-US" altLang="zh-CN" sz="2800" b="1" i="1" dirty="0" smtClean="0">
                  <a:latin typeface="Cambria Math" panose="02040503050406030204" pitchFamily="18" charset="0"/>
                  <a:ea typeface="楷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ea typeface="楷体" panose="02010609060101010101" pitchFamily="49" charset="-122"/>
                        </a:rPr>
                        <m:t>𝒚</m:t>
                      </m:r>
                      <m:r>
                        <a:rPr lang="en-US" altLang="zh-CN" sz="2800" b="1" i="1" smtClean="0">
                          <a:latin typeface="Cambria Math" panose="02040503050406030204" pitchFamily="18" charset="0"/>
                          <a:ea typeface="楷体" panose="02010609060101010101" pitchFamily="49" charset="-122"/>
                        </a:rPr>
                        <m:t>=∅</m:t>
                      </m:r>
                      <m:r>
                        <a:rPr lang="en-US" altLang="zh-CN" sz="2800" b="1" i="1">
                          <a:latin typeface="Cambria Math" panose="02040503050406030204" pitchFamily="18" charset="0"/>
                          <a:ea typeface="Cambria Math" panose="02040503050406030204" pitchFamily="18" charset="0"/>
                        </a:rPr>
                        <m:t>𝒇</m:t>
                      </m:r>
                      <m:r>
                        <a:rPr lang="en-US" altLang="zh-CN" sz="2800" b="1" i="1">
                          <a:latin typeface="Cambria Math" panose="02040503050406030204" pitchFamily="18" charset="0"/>
                          <a:ea typeface="Cambria Math" panose="02040503050406030204" pitchFamily="18" charset="0"/>
                        </a:rPr>
                        <m:t>=∅</m:t>
                      </m:r>
                      <m:r>
                        <a:rPr lang="zh-CN" altLang="en-US" sz="2800" b="1" i="1">
                          <a:latin typeface="Cambria Math" panose="02040503050406030204" pitchFamily="18" charset="0"/>
                        </a:rPr>
                        <m:t>𝜳</m:t>
                      </m:r>
                      <m:r>
                        <a:rPr lang="en-US" altLang="zh-CN" sz="2800" b="1" i="1">
                          <a:latin typeface="Cambria Math" panose="02040503050406030204" pitchFamily="18" charset="0"/>
                        </a:rPr>
                        <m:t>𝒙</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𝑨𝒙</m:t>
                      </m:r>
                    </m:oMath>
                  </m:oMathPara>
                </a14:m>
                <a:endParaRPr lang="en-US" altLang="zh-CN" sz="2800" b="1" dirty="0" smtClean="0">
                  <a:latin typeface="楷体" panose="02010609060101010101" pitchFamily="49" charset="-122"/>
                  <a:ea typeface="楷体" panose="02010609060101010101" pitchFamily="49" charset="-122"/>
                </a:endParaRPr>
              </a:p>
              <a:p>
                <a:pPr>
                  <a:lnSpc>
                    <a:spcPct val="150000"/>
                  </a:lnSpc>
                </a:pPr>
                <a:r>
                  <a:rPr lang="zh-CN" altLang="en-US" sz="2800" b="1" dirty="0" smtClean="0">
                    <a:latin typeface="楷体" panose="02010609060101010101" pitchFamily="49" charset="-122"/>
                    <a:ea typeface="楷体" panose="02010609060101010101" pitchFamily="49" charset="-122"/>
                  </a:rPr>
                  <a:t>    其中，</a:t>
                </a:r>
                <a14:m>
                  <m:oMath xmlns:m="http://schemas.openxmlformats.org/officeDocument/2006/math">
                    <m:r>
                      <a:rPr lang="en-US" altLang="zh-CN" sz="2800" b="1" i="1">
                        <a:latin typeface="Cambria Math" panose="02040503050406030204" pitchFamily="18" charset="0"/>
                        <a:ea typeface="Cambria Math" panose="02040503050406030204" pitchFamily="18" charset="0"/>
                      </a:rPr>
                      <m:t>∅</m:t>
                    </m:r>
                  </m:oMath>
                </a14:m>
                <a:r>
                  <a:rPr lang="zh-CN" altLang="en-US" sz="2800" b="1" dirty="0" smtClean="0">
                    <a:latin typeface="楷体" panose="02010609060101010101" pitchFamily="49" charset="-122"/>
                    <a:ea typeface="楷体" panose="02010609060101010101" pitchFamily="49" charset="-122"/>
                  </a:rPr>
                  <a:t>为</a:t>
                </a:r>
                <a14:m>
                  <m:oMath xmlns:m="http://schemas.openxmlformats.org/officeDocument/2006/math">
                    <m:r>
                      <a:rPr lang="en-US" altLang="zh-CN" sz="2800" b="1" i="1" dirty="0" smtClean="0">
                        <a:latin typeface="Cambria Math" panose="02040503050406030204" pitchFamily="18" charset="0"/>
                      </a:rPr>
                      <m:t>𝑴</m:t>
                    </m:r>
                    <m:r>
                      <a:rPr lang="en-US" altLang="zh-CN" sz="2800" b="1" i="1" dirty="0" smtClean="0">
                        <a:latin typeface="Cambria Math" panose="02040503050406030204" pitchFamily="18" charset="0"/>
                        <a:ea typeface="Cambria Math" panose="02040503050406030204" pitchFamily="18" charset="0"/>
                      </a:rPr>
                      <m:t>×</m:t>
                    </m:r>
                    <m:r>
                      <a:rPr lang="en-US" altLang="zh-CN" sz="2800" b="1" i="1" dirty="0" smtClean="0">
                        <a:latin typeface="Cambria Math" panose="02040503050406030204" pitchFamily="18" charset="0"/>
                        <a:ea typeface="Cambria Math" panose="02040503050406030204" pitchFamily="18" charset="0"/>
                      </a:rPr>
                      <m:t>𝑵</m:t>
                    </m:r>
                    <m:d>
                      <m:dPr>
                        <m:ctrlPr>
                          <a:rPr lang="en-US" altLang="zh-CN" sz="2800" b="1" i="1" dirty="0" smtClean="0">
                            <a:latin typeface="Cambria Math" panose="02040503050406030204" pitchFamily="18" charset="0"/>
                            <a:ea typeface="Cambria Math" panose="02040503050406030204" pitchFamily="18" charset="0"/>
                          </a:rPr>
                        </m:ctrlPr>
                      </m:dPr>
                      <m:e>
                        <m:r>
                          <a:rPr lang="en-US" altLang="zh-CN" sz="2800" b="1" i="1" dirty="0">
                            <a:latin typeface="Cambria Math" panose="02040503050406030204" pitchFamily="18" charset="0"/>
                            <a:ea typeface="Cambria Math" panose="02040503050406030204" pitchFamily="18" charset="0"/>
                          </a:rPr>
                          <m:t>𝑴</m:t>
                        </m:r>
                        <m:r>
                          <a:rPr lang="en-US" altLang="zh-CN" sz="2800" b="1" i="1" dirty="0">
                            <a:latin typeface="Cambria Math" panose="02040503050406030204" pitchFamily="18" charset="0"/>
                            <a:ea typeface="Cambria Math" panose="02040503050406030204" pitchFamily="18" charset="0"/>
                          </a:rPr>
                          <m:t>≪</m:t>
                        </m:r>
                        <m:r>
                          <a:rPr lang="en-US" altLang="zh-CN" sz="2800" b="1" i="1" dirty="0">
                            <a:latin typeface="Cambria Math" panose="02040503050406030204" pitchFamily="18" charset="0"/>
                            <a:ea typeface="Cambria Math" panose="02040503050406030204" pitchFamily="18" charset="0"/>
                          </a:rPr>
                          <m:t>𝑵</m:t>
                        </m:r>
                      </m:e>
                    </m:d>
                  </m:oMath>
                </a14:m>
                <a:r>
                  <a:rPr lang="zh-CN" altLang="en-US" sz="2800" b="1" dirty="0" smtClean="0">
                    <a:latin typeface="楷体" panose="02010609060101010101" pitchFamily="49" charset="-122"/>
                    <a:ea typeface="楷体" panose="02010609060101010101" pitchFamily="49" charset="-122"/>
                  </a:rPr>
                  <a:t>维的观测矩阵，</a:t>
                </a:r>
                <a14:m>
                  <m:oMath xmlns:m="http://schemas.openxmlformats.org/officeDocument/2006/math">
                    <m:r>
                      <a:rPr lang="en-US" altLang="zh-CN" sz="2800" b="1" i="1" smtClean="0">
                        <a:latin typeface="Cambria Math" panose="02040503050406030204" pitchFamily="18" charset="0"/>
                      </a:rPr>
                      <m:t>𝒚</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𝑴</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𝟏</m:t>
                    </m:r>
                  </m:oMath>
                </a14:m>
                <a:r>
                  <a:rPr lang="zh-CN" altLang="en-US" sz="2800" b="1" dirty="0" smtClean="0">
                    <a:latin typeface="楷体" panose="02010609060101010101" pitchFamily="49" charset="-122"/>
                    <a:ea typeface="楷体" panose="02010609060101010101" pitchFamily="49" charset="-122"/>
                  </a:rPr>
                  <a:t>为信号</a:t>
                </a:r>
                <a14:m>
                  <m:oMath xmlns:m="http://schemas.openxmlformats.org/officeDocument/2006/math">
                    <m:r>
                      <a:rPr lang="en-US" altLang="zh-CN" sz="2800" b="1" i="1">
                        <a:latin typeface="Cambria Math" panose="02040503050406030204" pitchFamily="18" charset="0"/>
                        <a:ea typeface="Cambria Math" panose="02040503050406030204" pitchFamily="18" charset="0"/>
                      </a:rPr>
                      <m:t>𝒇</m:t>
                    </m:r>
                  </m:oMath>
                </a14:m>
                <a:r>
                  <a:rPr lang="zh-CN" altLang="en-US" sz="2800" b="1" dirty="0" smtClean="0">
                    <a:latin typeface="楷体" panose="02010609060101010101" pitchFamily="49" charset="-122"/>
                    <a:ea typeface="楷体" panose="02010609060101010101" pitchFamily="49" charset="-122"/>
                  </a:rPr>
                  <a:t>的观测值，</a:t>
                </a:r>
                <a14:m>
                  <m:oMath xmlns:m="http://schemas.openxmlformats.org/officeDocument/2006/math">
                    <m:r>
                      <a:rPr lang="en-US" altLang="zh-CN" sz="2800" b="1" i="0" smtClean="0">
                        <a:latin typeface="Cambria Math" panose="02040503050406030204" pitchFamily="18" charset="0"/>
                        <a:ea typeface="Cambria Math" panose="02040503050406030204" pitchFamily="18" charset="0"/>
                      </a:rPr>
                      <m:t>𝐀</m:t>
                    </m:r>
                    <m:r>
                      <a:rPr lang="en-US" altLang="zh-CN" sz="2800" b="1" i="0" smtClean="0">
                        <a:latin typeface="Cambria Math" panose="02040503050406030204" pitchFamily="18" charset="0"/>
                        <a:ea typeface="Cambria Math" panose="02040503050406030204" pitchFamily="18" charset="0"/>
                      </a:rPr>
                      <m:t>=</m:t>
                    </m:r>
                    <m:r>
                      <a:rPr lang="en-US" altLang="zh-CN" sz="2800" b="1" i="1">
                        <a:latin typeface="Cambria Math" panose="02040503050406030204" pitchFamily="18" charset="0"/>
                        <a:ea typeface="Cambria Math" panose="02040503050406030204" pitchFamily="18" charset="0"/>
                      </a:rPr>
                      <m:t>∅</m:t>
                    </m:r>
                    <m:r>
                      <a:rPr lang="zh-CN" altLang="en-US" sz="2800" b="1" i="1">
                        <a:latin typeface="Cambria Math" panose="02040503050406030204" pitchFamily="18" charset="0"/>
                      </a:rPr>
                      <m:t>𝜳</m:t>
                    </m:r>
                  </m:oMath>
                </a14:m>
                <a:r>
                  <a:rPr lang="zh-CN" altLang="en-US" sz="2800" b="1" dirty="0" smtClean="0">
                    <a:latin typeface="楷体" panose="02010609060101010101" pitchFamily="49" charset="-122"/>
                    <a:ea typeface="楷体" panose="02010609060101010101" pitchFamily="49" charset="-122"/>
                  </a:rPr>
                  <a:t>表示压缩传感矩阵；为确保信号结构信息完整，</a:t>
                </a:r>
                <a:r>
                  <a:rPr lang="en-US" altLang="zh-CN" sz="2800" b="1" dirty="0" err="1" smtClean="0">
                    <a:latin typeface="楷体" panose="02010609060101010101" pitchFamily="49" charset="-122"/>
                    <a:ea typeface="楷体" panose="02010609060101010101" pitchFamily="49" charset="-122"/>
                  </a:rPr>
                  <a:t>Candes</a:t>
                </a:r>
                <a:r>
                  <a:rPr lang="zh-CN" altLang="en-US" sz="2800" b="1" dirty="0" smtClean="0">
                    <a:latin typeface="楷体" panose="02010609060101010101" pitchFamily="49" charset="-122"/>
                    <a:ea typeface="楷体" panose="02010609060101010101" pitchFamily="49" charset="-122"/>
                  </a:rPr>
                  <a:t>和</a:t>
                </a:r>
                <a:r>
                  <a:rPr lang="en-US" altLang="zh-CN" sz="2800" b="1" dirty="0" smtClean="0">
                    <a:latin typeface="楷体" panose="02010609060101010101" pitchFamily="49" charset="-122"/>
                    <a:ea typeface="楷体" panose="02010609060101010101" pitchFamily="49" charset="-122"/>
                  </a:rPr>
                  <a:t>Tao</a:t>
                </a:r>
                <a:r>
                  <a:rPr lang="zh-CN" altLang="en-US" sz="2800" b="1" dirty="0" smtClean="0">
                    <a:latin typeface="楷体" panose="02010609060101010101" pitchFamily="49" charset="-122"/>
                    <a:ea typeface="楷体" panose="02010609060101010101" pitchFamily="49" charset="-122"/>
                  </a:rPr>
                  <a:t>指出压缩传感矩阵</a:t>
                </a:r>
                <a:r>
                  <a:rPr lang="en-US" altLang="zh-CN" sz="2800" b="1" dirty="0" smtClean="0">
                    <a:latin typeface="楷体" panose="02010609060101010101" pitchFamily="49" charset="-122"/>
                    <a:ea typeface="楷体" panose="02010609060101010101" pitchFamily="49" charset="-122"/>
                  </a:rPr>
                  <a:t>A</a:t>
                </a:r>
                <a:r>
                  <a:rPr lang="zh-CN" altLang="en-US" sz="2800" b="1" dirty="0" smtClean="0">
                    <a:latin typeface="楷体" panose="02010609060101010101" pitchFamily="49" charset="-122"/>
                    <a:ea typeface="楷体" panose="02010609060101010101" pitchFamily="49" charset="-122"/>
                  </a:rPr>
                  <a:t>需满足</a:t>
                </a:r>
                <a:r>
                  <a:rPr lang="zh-CN" altLang="en-US" sz="2800" b="1" dirty="0" smtClean="0">
                    <a:solidFill>
                      <a:srgbClr val="FF0000"/>
                    </a:solidFill>
                    <a:latin typeface="楷体" panose="02010609060101010101" pitchFamily="49" charset="-122"/>
                    <a:ea typeface="楷体" panose="02010609060101010101" pitchFamily="49" charset="-122"/>
                  </a:rPr>
                  <a:t>“一致不确定准则”（</a:t>
                </a:r>
                <a:r>
                  <a:rPr lang="en-US" altLang="zh-CN" sz="2800" b="1" dirty="0" smtClean="0">
                    <a:solidFill>
                      <a:srgbClr val="FF0000"/>
                    </a:solidFill>
                    <a:latin typeface="楷体" panose="02010609060101010101" pitchFamily="49" charset="-122"/>
                    <a:ea typeface="楷体" panose="02010609060101010101" pitchFamily="49" charset="-122"/>
                  </a:rPr>
                  <a:t>UUP</a:t>
                </a:r>
                <a:r>
                  <a:rPr lang="zh-CN" altLang="en-US" sz="2800" b="1" dirty="0" smtClean="0">
                    <a:solidFill>
                      <a:srgbClr val="FF0000"/>
                    </a:solidFill>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a:t>
                </a:r>
                <a:endParaRPr lang="en-US" altLang="zh-CN" sz="2800" b="1" dirty="0" smtClean="0">
                  <a:latin typeface="楷体" panose="02010609060101010101" pitchFamily="49" charset="-122"/>
                  <a:ea typeface="楷体"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f>
                        <m:fPr>
                          <m:ctrlPr>
                            <a:rPr lang="en-US" altLang="zh-CN" sz="2800" b="1" i="1" smtClean="0">
                              <a:latin typeface="Cambria Math" panose="02040503050406030204" pitchFamily="18" charset="0"/>
                              <a:ea typeface="楷体" panose="02010609060101010101" pitchFamily="49" charset="-122"/>
                            </a:rPr>
                          </m:ctrlPr>
                        </m:fPr>
                        <m:num>
                          <m:r>
                            <a:rPr lang="en-US" altLang="zh-CN" sz="2800" b="1" i="1" smtClean="0">
                              <a:latin typeface="Cambria Math" panose="02040503050406030204" pitchFamily="18" charset="0"/>
                              <a:ea typeface="楷体" panose="02010609060101010101" pitchFamily="49" charset="-122"/>
                            </a:rPr>
                            <m:t>𝟏</m:t>
                          </m:r>
                        </m:num>
                        <m:den>
                          <m:r>
                            <a:rPr lang="en-US" altLang="zh-CN" sz="2800" b="1" i="1" smtClean="0">
                              <a:latin typeface="Cambria Math" panose="02040503050406030204" pitchFamily="18" charset="0"/>
                              <a:ea typeface="楷体" panose="02010609060101010101" pitchFamily="49" charset="-122"/>
                            </a:rPr>
                            <m:t>𝟐</m:t>
                          </m:r>
                        </m:den>
                      </m:f>
                      <m:r>
                        <a:rPr lang="en-US" altLang="zh-CN" sz="2800" b="1" i="1">
                          <a:latin typeface="Cambria Math" panose="02040503050406030204" pitchFamily="18" charset="0"/>
                          <a:ea typeface="楷体" panose="02010609060101010101" pitchFamily="49" charset="-122"/>
                        </a:rPr>
                        <m:t>∙</m:t>
                      </m:r>
                      <m:f>
                        <m:fPr>
                          <m:ctrlPr>
                            <a:rPr lang="en-US" altLang="zh-CN" sz="2800" b="1" i="1" smtClean="0">
                              <a:latin typeface="Cambria Math" panose="02040503050406030204" pitchFamily="18" charset="0"/>
                              <a:ea typeface="楷体" panose="02010609060101010101" pitchFamily="49" charset="-122"/>
                            </a:rPr>
                          </m:ctrlPr>
                        </m:fPr>
                        <m:num>
                          <m:r>
                            <a:rPr lang="en-US" altLang="zh-CN" sz="2800" b="1" i="1" smtClean="0">
                              <a:latin typeface="Cambria Math" panose="02040503050406030204" pitchFamily="18" charset="0"/>
                              <a:ea typeface="楷体" panose="02010609060101010101" pitchFamily="49" charset="-122"/>
                            </a:rPr>
                            <m:t>𝑴</m:t>
                          </m:r>
                        </m:num>
                        <m:den>
                          <m:r>
                            <a:rPr lang="en-US" altLang="zh-CN" sz="2800" b="1" i="1" smtClean="0">
                              <a:latin typeface="Cambria Math" panose="02040503050406030204" pitchFamily="18" charset="0"/>
                              <a:ea typeface="楷体" panose="02010609060101010101" pitchFamily="49" charset="-122"/>
                            </a:rPr>
                            <m:t>𝑵</m:t>
                          </m:r>
                        </m:den>
                      </m:f>
                      <m:r>
                        <a:rPr lang="en-US" altLang="zh-CN" sz="2800" b="1" i="1" smtClean="0">
                          <a:latin typeface="Cambria Math" panose="02040503050406030204" pitchFamily="18" charset="0"/>
                          <a:ea typeface="Cambria Math" panose="02040503050406030204" pitchFamily="18" charset="0"/>
                        </a:rPr>
                        <m:t>∙</m:t>
                      </m:r>
                      <m:sSubSup>
                        <m:sSubSupPr>
                          <m:ctrlPr>
                            <a:rPr lang="en-US" altLang="zh-CN" sz="2800" b="1" i="1" smtClean="0">
                              <a:latin typeface="Cambria Math" panose="02040503050406030204" pitchFamily="18" charset="0"/>
                              <a:ea typeface="Cambria Math" panose="02040503050406030204" pitchFamily="18" charset="0"/>
                            </a:rPr>
                          </m:ctrlPr>
                        </m:sSubSupPr>
                        <m:e>
                          <m:d>
                            <m:dPr>
                              <m:begChr m:val="‖"/>
                              <m:endChr m:val="‖"/>
                              <m:ctrlPr>
                                <a:rPr lang="en-US" altLang="zh-CN" sz="2800" b="1" i="1" smtClean="0">
                                  <a:latin typeface="Cambria Math" panose="02040503050406030204" pitchFamily="18" charset="0"/>
                                  <a:ea typeface="Cambria Math" panose="02040503050406030204" pitchFamily="18" charset="0"/>
                                </a:rPr>
                              </m:ctrlPr>
                            </m:dPr>
                            <m:e>
                              <m:r>
                                <a:rPr lang="en-US" altLang="zh-CN" sz="2800" b="1" i="1" smtClean="0">
                                  <a:latin typeface="Cambria Math" panose="02040503050406030204" pitchFamily="18" charset="0"/>
                                  <a:ea typeface="Cambria Math" panose="02040503050406030204" pitchFamily="18" charset="0"/>
                                </a:rPr>
                                <m:t>𝒙</m:t>
                              </m:r>
                            </m:e>
                          </m:d>
                        </m:e>
                        <m:sub>
                          <m:r>
                            <a:rPr lang="en-US" altLang="zh-CN" sz="2800" b="1" i="1" smtClean="0">
                              <a:latin typeface="Cambria Math" panose="02040503050406030204" pitchFamily="18" charset="0"/>
                              <a:ea typeface="Cambria Math" panose="02040503050406030204" pitchFamily="18" charset="0"/>
                            </a:rPr>
                            <m:t>𝟐</m:t>
                          </m:r>
                        </m:sub>
                        <m:sup>
                          <m:r>
                            <a:rPr lang="en-US" altLang="zh-CN" sz="2800" b="1" i="1" smtClean="0">
                              <a:latin typeface="Cambria Math" panose="02040503050406030204" pitchFamily="18" charset="0"/>
                              <a:ea typeface="Cambria Math" panose="02040503050406030204" pitchFamily="18" charset="0"/>
                            </a:rPr>
                            <m:t>𝟐</m:t>
                          </m:r>
                        </m:sup>
                      </m:sSubSup>
                      <m:r>
                        <a:rPr lang="en-US" altLang="zh-CN" sz="2800" b="1" i="1" smtClean="0">
                          <a:latin typeface="Cambria Math" panose="02040503050406030204" pitchFamily="18" charset="0"/>
                          <a:ea typeface="Cambria Math" panose="02040503050406030204" pitchFamily="18" charset="0"/>
                        </a:rPr>
                        <m:t>≤</m:t>
                      </m:r>
                      <m:sSubSup>
                        <m:sSubSupPr>
                          <m:ctrlPr>
                            <a:rPr lang="en-US" altLang="zh-CN" sz="2800" b="1" i="1">
                              <a:latin typeface="Cambria Math" panose="02040503050406030204" pitchFamily="18" charset="0"/>
                              <a:ea typeface="Cambria Math" panose="02040503050406030204" pitchFamily="18" charset="0"/>
                            </a:rPr>
                          </m:ctrlPr>
                        </m:sSubSupPr>
                        <m:e>
                          <m:d>
                            <m:dPr>
                              <m:begChr m:val="‖"/>
                              <m:endChr m:val="‖"/>
                              <m:ctrlPr>
                                <a:rPr lang="en-US" altLang="zh-CN" sz="2800" b="1" i="1">
                                  <a:latin typeface="Cambria Math" panose="02040503050406030204" pitchFamily="18" charset="0"/>
                                  <a:ea typeface="Cambria Math" panose="02040503050406030204" pitchFamily="18" charset="0"/>
                                </a:rPr>
                              </m:ctrlPr>
                            </m:dPr>
                            <m:e>
                              <m:r>
                                <a:rPr lang="en-US" altLang="zh-CN" sz="2800" b="1" i="1" smtClean="0">
                                  <a:latin typeface="Cambria Math" panose="02040503050406030204" pitchFamily="18" charset="0"/>
                                  <a:ea typeface="Cambria Math" panose="02040503050406030204" pitchFamily="18" charset="0"/>
                                </a:rPr>
                                <m:t>𝑨</m:t>
                              </m:r>
                              <m:r>
                                <a:rPr lang="en-US" altLang="zh-CN" sz="2800" b="1" i="1">
                                  <a:latin typeface="Cambria Math" panose="02040503050406030204" pitchFamily="18" charset="0"/>
                                  <a:ea typeface="Cambria Math" panose="02040503050406030204" pitchFamily="18" charset="0"/>
                                </a:rPr>
                                <m:t>𝒙</m:t>
                              </m:r>
                            </m:e>
                          </m:d>
                        </m:e>
                        <m:sub>
                          <m:r>
                            <a:rPr lang="en-US" altLang="zh-CN" sz="2800" b="1" i="1">
                              <a:latin typeface="Cambria Math" panose="02040503050406030204" pitchFamily="18" charset="0"/>
                              <a:ea typeface="Cambria Math" panose="02040503050406030204" pitchFamily="18" charset="0"/>
                            </a:rPr>
                            <m:t>𝟐</m:t>
                          </m:r>
                        </m:sub>
                        <m:sup>
                          <m:r>
                            <a:rPr lang="en-US" altLang="zh-CN" sz="2800" b="1" i="1">
                              <a:latin typeface="Cambria Math" panose="02040503050406030204" pitchFamily="18" charset="0"/>
                              <a:ea typeface="Cambria Math" panose="02040503050406030204" pitchFamily="18" charset="0"/>
                            </a:rPr>
                            <m:t>𝟐</m:t>
                          </m:r>
                        </m:sup>
                      </m:sSubSup>
                      <m:r>
                        <a:rPr lang="en-US" altLang="zh-CN" sz="2800" b="1" i="1">
                          <a:latin typeface="Cambria Math" panose="02040503050406030204" pitchFamily="18" charset="0"/>
                          <a:ea typeface="Cambria Math" panose="02040503050406030204" pitchFamily="18" charset="0"/>
                        </a:rPr>
                        <m:t>≤</m:t>
                      </m:r>
                      <m:f>
                        <m:fPr>
                          <m:ctrlPr>
                            <a:rPr lang="en-US" altLang="zh-CN" sz="2800" b="1" i="1">
                              <a:latin typeface="Cambria Math" panose="02040503050406030204" pitchFamily="18" charset="0"/>
                              <a:ea typeface="楷体" panose="02010609060101010101" pitchFamily="49" charset="-122"/>
                            </a:rPr>
                          </m:ctrlPr>
                        </m:fPr>
                        <m:num>
                          <m:r>
                            <a:rPr lang="en-US" altLang="zh-CN" sz="2800" b="1" i="1" smtClean="0">
                              <a:latin typeface="Cambria Math" panose="02040503050406030204" pitchFamily="18" charset="0"/>
                              <a:ea typeface="楷体" panose="02010609060101010101" pitchFamily="49" charset="-122"/>
                            </a:rPr>
                            <m:t>𝟑</m:t>
                          </m:r>
                        </m:num>
                        <m:den>
                          <m:r>
                            <a:rPr lang="en-US" altLang="zh-CN" sz="2800" b="1" i="1">
                              <a:latin typeface="Cambria Math" panose="02040503050406030204" pitchFamily="18" charset="0"/>
                              <a:ea typeface="楷体" panose="02010609060101010101" pitchFamily="49" charset="-122"/>
                            </a:rPr>
                            <m:t>𝟐</m:t>
                          </m:r>
                        </m:den>
                      </m:f>
                      <m:r>
                        <a:rPr lang="en-US" altLang="zh-CN" sz="2800" b="1" i="1">
                          <a:latin typeface="Cambria Math" panose="02040503050406030204" pitchFamily="18" charset="0"/>
                          <a:ea typeface="楷体" panose="02010609060101010101" pitchFamily="49" charset="-122"/>
                        </a:rPr>
                        <m:t>∙</m:t>
                      </m:r>
                      <m:f>
                        <m:fPr>
                          <m:ctrlPr>
                            <a:rPr lang="en-US" altLang="zh-CN" sz="2800" b="1" i="1">
                              <a:latin typeface="Cambria Math" panose="02040503050406030204" pitchFamily="18" charset="0"/>
                              <a:ea typeface="楷体" panose="02010609060101010101" pitchFamily="49" charset="-122"/>
                            </a:rPr>
                          </m:ctrlPr>
                        </m:fPr>
                        <m:num>
                          <m:r>
                            <a:rPr lang="en-US" altLang="zh-CN" sz="2800" b="1" i="1">
                              <a:latin typeface="Cambria Math" panose="02040503050406030204" pitchFamily="18" charset="0"/>
                              <a:ea typeface="楷体" panose="02010609060101010101" pitchFamily="49" charset="-122"/>
                            </a:rPr>
                            <m:t>𝑴</m:t>
                          </m:r>
                        </m:num>
                        <m:den>
                          <m:r>
                            <a:rPr lang="en-US" altLang="zh-CN" sz="2800" b="1" i="1">
                              <a:latin typeface="Cambria Math" panose="02040503050406030204" pitchFamily="18" charset="0"/>
                              <a:ea typeface="楷体" panose="02010609060101010101" pitchFamily="49" charset="-122"/>
                            </a:rPr>
                            <m:t>𝑵</m:t>
                          </m:r>
                        </m:den>
                      </m:f>
                      <m:r>
                        <a:rPr lang="en-US" altLang="zh-CN" sz="2800" b="1" i="1">
                          <a:latin typeface="Cambria Math" panose="02040503050406030204" pitchFamily="18" charset="0"/>
                          <a:ea typeface="Cambria Math" panose="02040503050406030204" pitchFamily="18" charset="0"/>
                        </a:rPr>
                        <m:t>∙</m:t>
                      </m:r>
                      <m:sSubSup>
                        <m:sSubSupPr>
                          <m:ctrlPr>
                            <a:rPr lang="en-US" altLang="zh-CN" sz="2800" b="1" i="1">
                              <a:latin typeface="Cambria Math" panose="02040503050406030204" pitchFamily="18" charset="0"/>
                              <a:ea typeface="Cambria Math" panose="02040503050406030204" pitchFamily="18" charset="0"/>
                            </a:rPr>
                          </m:ctrlPr>
                        </m:sSubSupPr>
                        <m:e>
                          <m:d>
                            <m:dPr>
                              <m:begChr m:val="‖"/>
                              <m:endChr m:val="‖"/>
                              <m:ctrlPr>
                                <a:rPr lang="en-US" altLang="zh-CN" sz="2800" b="1" i="1">
                                  <a:latin typeface="Cambria Math" panose="02040503050406030204" pitchFamily="18" charset="0"/>
                                  <a:ea typeface="Cambria Math" panose="02040503050406030204" pitchFamily="18" charset="0"/>
                                </a:rPr>
                              </m:ctrlPr>
                            </m:dPr>
                            <m:e>
                              <m:r>
                                <a:rPr lang="en-US" altLang="zh-CN" sz="2800" b="1" i="1">
                                  <a:latin typeface="Cambria Math" panose="02040503050406030204" pitchFamily="18" charset="0"/>
                                  <a:ea typeface="Cambria Math" panose="02040503050406030204" pitchFamily="18" charset="0"/>
                                </a:rPr>
                                <m:t>𝒙</m:t>
                              </m:r>
                            </m:e>
                          </m:d>
                        </m:e>
                        <m:sub>
                          <m:r>
                            <a:rPr lang="en-US" altLang="zh-CN" sz="2800" b="1" i="1">
                              <a:latin typeface="Cambria Math" panose="02040503050406030204" pitchFamily="18" charset="0"/>
                              <a:ea typeface="Cambria Math" panose="02040503050406030204" pitchFamily="18" charset="0"/>
                            </a:rPr>
                            <m:t>𝟐</m:t>
                          </m:r>
                        </m:sub>
                        <m:sup>
                          <m:r>
                            <a:rPr lang="en-US" altLang="zh-CN" sz="2800" b="1" i="1">
                              <a:latin typeface="Cambria Math" panose="02040503050406030204" pitchFamily="18" charset="0"/>
                              <a:ea typeface="Cambria Math" panose="02040503050406030204" pitchFamily="18" charset="0"/>
                            </a:rPr>
                            <m:t>𝟐</m:t>
                          </m:r>
                        </m:sup>
                      </m:sSubSup>
                    </m:oMath>
                  </m:oMathPara>
                </a14:m>
                <a:endParaRPr lang="en-US" altLang="zh-CN" sz="2800" b="1" dirty="0" smtClean="0">
                  <a:latin typeface="楷体" panose="02010609060101010101" pitchFamily="49" charset="-122"/>
                  <a:ea typeface="楷体" panose="02010609060101010101" pitchFamily="49" charset="-122"/>
                </a:endParaRPr>
              </a:p>
              <a:p>
                <a:pPr>
                  <a:lnSpc>
                    <a:spcPct val="150000"/>
                  </a:lnSpc>
                </a:pPr>
                <a:endParaRPr lang="en-US" altLang="zh-CN" sz="2800" dirty="0" smtClean="0">
                  <a:latin typeface="楷体" panose="02010609060101010101" pitchFamily="49" charset="-122"/>
                  <a:ea typeface="楷体" panose="02010609060101010101" pitchFamily="49" charset="-122"/>
                </a:endParaRPr>
              </a:p>
              <a:p>
                <a:pPr>
                  <a:lnSpc>
                    <a:spcPct val="150000"/>
                  </a:lnSpc>
                </a:pPr>
                <a:endParaRPr lang="en-US" altLang="zh-CN" sz="2800" dirty="0">
                  <a:latin typeface="楷体" panose="02010609060101010101" pitchFamily="49" charset="-122"/>
                  <a:ea typeface="楷体" panose="02010609060101010101" pitchFamily="49" charset="-122"/>
                </a:endParaRPr>
              </a:p>
              <a:p>
                <a:pPr algn="ctr"/>
                <a:endParaRPr lang="zh-CN" altLang="en-US" sz="2800" dirty="0">
                  <a:latin typeface="楷体" panose="02010609060101010101" pitchFamily="49" charset="-122"/>
                  <a:ea typeface="楷体" panose="02010609060101010101" pitchFamily="49"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100783" y="952030"/>
                <a:ext cx="11449272" cy="6380593"/>
              </a:xfrm>
              <a:prstGeom prst="rect">
                <a:avLst/>
              </a:prstGeom>
              <a:blipFill>
                <a:blip r:embed="rId4"/>
                <a:stretch>
                  <a:fillRect l="-1651" t="-1433" r="-6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91670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591989"/>
            <a:ext cx="2972991"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54342"/>
            <a:ext cx="3682982" cy="646331"/>
          </a:xfrm>
          <a:prstGeom prst="rect">
            <a:avLst/>
          </a:prstGeom>
          <a:noFill/>
        </p:spPr>
        <p:txBody>
          <a:bodyPr wrap="square" rtlCol="0">
            <a:spAutoFit/>
          </a:bodyPr>
          <a:lstStyle/>
          <a:p>
            <a:r>
              <a:rPr lang="zh-CN" altLang="en-US" sz="3600" dirty="0" smtClean="0">
                <a:solidFill>
                  <a:srgbClr val="FF0000"/>
                </a:solidFill>
                <a:latin typeface="楷体" panose="02010609060101010101" pitchFamily="49" charset="-122"/>
                <a:ea typeface="楷体" panose="02010609060101010101" pitchFamily="49" charset="-122"/>
              </a:rPr>
              <a:t>压缩感知简介</a:t>
            </a:r>
            <a:endParaRPr lang="zh-CN" altLang="en-US" sz="3600" dirty="0">
              <a:solidFill>
                <a:srgbClr val="FF000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8" name="文本框 7"/>
              <p:cNvSpPr txBox="1"/>
              <p:nvPr/>
            </p:nvSpPr>
            <p:spPr>
              <a:xfrm>
                <a:off x="1172791" y="1888133"/>
                <a:ext cx="9865096" cy="4018023"/>
              </a:xfrm>
              <a:prstGeom prst="rect">
                <a:avLst/>
              </a:prstGeom>
              <a:noFill/>
            </p:spPr>
            <p:txBody>
              <a:bodyPr wrap="square" rtlCol="0">
                <a:spAutoFit/>
              </a:bodyPr>
              <a:lstStyle/>
              <a:p>
                <a:endParaRPr lang="en-US" altLang="zh-CN" sz="2800" b="1" i="1" dirty="0" smtClean="0">
                  <a:latin typeface="Cambria Math" panose="02040503050406030204" pitchFamily="18" charset="0"/>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    在</a:t>
                </a:r>
                <a:r>
                  <a:rPr lang="en-US" altLang="zh-CN" sz="3200" b="1" dirty="0" smtClean="0">
                    <a:latin typeface="楷体" panose="02010609060101010101" pitchFamily="49" charset="-122"/>
                    <a:ea typeface="楷体" panose="02010609060101010101" pitchFamily="49" charset="-122"/>
                  </a:rPr>
                  <a:t>UUP</a:t>
                </a:r>
                <a:r>
                  <a:rPr lang="zh-CN" altLang="en-US" sz="3200" b="1" dirty="0" smtClean="0">
                    <a:latin typeface="楷体" panose="02010609060101010101" pitchFamily="49" charset="-122"/>
                    <a:ea typeface="楷体" panose="02010609060101010101" pitchFamily="49" charset="-122"/>
                  </a:rPr>
                  <a:t>准则的基础上进一步改进表达形式提出</a:t>
                </a:r>
                <a:r>
                  <a:rPr lang="zh-CN" altLang="en-US" sz="3200" b="1" dirty="0" smtClean="0">
                    <a:solidFill>
                      <a:srgbClr val="FF0000"/>
                    </a:solidFill>
                    <a:latin typeface="楷体" panose="02010609060101010101" pitchFamily="49" charset="-122"/>
                    <a:ea typeface="楷体" panose="02010609060101010101" pitchFamily="49" charset="-122"/>
                  </a:rPr>
                  <a:t>“约束等距行”（</a:t>
                </a:r>
                <a:r>
                  <a:rPr lang="en-US" altLang="zh-CN" sz="3200" b="1" dirty="0" smtClean="0">
                    <a:solidFill>
                      <a:srgbClr val="FF0000"/>
                    </a:solidFill>
                    <a:latin typeface="楷体" panose="02010609060101010101" pitchFamily="49" charset="-122"/>
                    <a:ea typeface="楷体" panose="02010609060101010101" pitchFamily="49" charset="-122"/>
                  </a:rPr>
                  <a:t>RIP</a:t>
                </a:r>
                <a:r>
                  <a:rPr lang="zh-CN" altLang="en-US" sz="3200" b="1" dirty="0" smtClean="0">
                    <a:solidFill>
                      <a:srgbClr val="FF0000"/>
                    </a:solidFill>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a:t>
                </a:r>
                <a:endParaRPr lang="en-US" altLang="zh-CN" sz="3200" b="1" dirty="0" smtClean="0">
                  <a:latin typeface="楷体" panose="02010609060101010101" pitchFamily="49" charset="-122"/>
                  <a:ea typeface="楷体"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d>
                        <m:dPr>
                          <m:ctrlPr>
                            <a:rPr lang="en-US" altLang="zh-CN" sz="3200" b="1" i="1">
                              <a:latin typeface="Cambria Math" panose="02040503050406030204" pitchFamily="18" charset="0"/>
                            </a:rPr>
                          </m:ctrlPr>
                        </m:dPr>
                        <m:e>
                          <m:r>
                            <a:rPr lang="en-US" altLang="zh-CN" sz="3200" b="1" i="1">
                              <a:latin typeface="Cambria Math" panose="02040503050406030204" pitchFamily="18" charset="0"/>
                            </a:rPr>
                            <m:t>𝟏</m:t>
                          </m:r>
                          <m:r>
                            <a:rPr lang="en-US" altLang="zh-CN" sz="3200" b="1" i="1">
                              <a:latin typeface="Cambria Math" panose="02040503050406030204" pitchFamily="18" charset="0"/>
                            </a:rPr>
                            <m:t>−</m:t>
                          </m:r>
                          <m:sSub>
                            <m:sSubPr>
                              <m:ctrlPr>
                                <a:rPr lang="en-US" altLang="zh-CN" sz="3200" b="1" i="1">
                                  <a:latin typeface="Cambria Math" panose="02040503050406030204" pitchFamily="18" charset="0"/>
                                </a:rPr>
                              </m:ctrlPr>
                            </m:sSubPr>
                            <m:e>
                              <m:r>
                                <a:rPr lang="zh-CN" altLang="en-US" sz="3200" b="1" i="1">
                                  <a:latin typeface="Cambria Math" panose="02040503050406030204" pitchFamily="18" charset="0"/>
                                </a:rPr>
                                <m:t>𝜹</m:t>
                              </m:r>
                            </m:e>
                            <m:sub>
                              <m:r>
                                <a:rPr lang="en-US" altLang="zh-CN" sz="3200" b="1" i="1">
                                  <a:latin typeface="Cambria Math" panose="02040503050406030204" pitchFamily="18" charset="0"/>
                                </a:rPr>
                                <m:t>𝒌</m:t>
                              </m:r>
                            </m:sub>
                          </m:sSub>
                        </m:e>
                      </m:d>
                      <m:sSubSup>
                        <m:sSubSupPr>
                          <m:ctrlPr>
                            <a:rPr lang="en-US" altLang="zh-CN" sz="3200" b="1" i="1">
                              <a:latin typeface="Cambria Math" panose="02040503050406030204" pitchFamily="18" charset="0"/>
                            </a:rPr>
                          </m:ctrlPr>
                        </m:sSubSupPr>
                        <m:e>
                          <m:d>
                            <m:dPr>
                              <m:begChr m:val="‖"/>
                              <m:endChr m:val="‖"/>
                              <m:ctrlPr>
                                <a:rPr lang="en-US" altLang="zh-CN" sz="3200" b="1" i="1">
                                  <a:latin typeface="Cambria Math" panose="02040503050406030204" pitchFamily="18" charset="0"/>
                                </a:rPr>
                              </m:ctrlPr>
                            </m:dPr>
                            <m:e>
                              <m:r>
                                <a:rPr lang="en-US" altLang="zh-CN" sz="3200" b="1" i="1" smtClean="0">
                                  <a:latin typeface="Cambria Math" panose="02040503050406030204" pitchFamily="18" charset="0"/>
                                </a:rPr>
                                <m:t>𝒙</m:t>
                              </m:r>
                            </m:e>
                          </m:d>
                        </m:e>
                        <m:sub>
                          <m:r>
                            <a:rPr lang="en-US" altLang="zh-CN" sz="3200" b="1" i="1">
                              <a:latin typeface="Cambria Math" panose="02040503050406030204" pitchFamily="18" charset="0"/>
                            </a:rPr>
                            <m:t>𝟐</m:t>
                          </m:r>
                        </m:sub>
                        <m:sup>
                          <m:r>
                            <a:rPr lang="en-US" altLang="zh-CN" sz="3200" b="1" i="1">
                              <a:latin typeface="Cambria Math" panose="02040503050406030204" pitchFamily="18" charset="0"/>
                            </a:rPr>
                            <m:t>𝟐</m:t>
                          </m:r>
                        </m:sup>
                      </m:sSubSup>
                      <m:r>
                        <a:rPr lang="en-US" altLang="zh-CN" sz="3200" b="1" i="1">
                          <a:latin typeface="Cambria Math" panose="02040503050406030204" pitchFamily="18" charset="0"/>
                        </a:rPr>
                        <m:t>≤</m:t>
                      </m:r>
                      <m:sSubSup>
                        <m:sSubSupPr>
                          <m:ctrlPr>
                            <a:rPr lang="en-US" altLang="zh-CN" sz="3200" b="1" i="1">
                              <a:latin typeface="Cambria Math" panose="02040503050406030204" pitchFamily="18" charset="0"/>
                              <a:ea typeface="Cambria Math" panose="02040503050406030204" pitchFamily="18" charset="0"/>
                            </a:rPr>
                          </m:ctrlPr>
                        </m:sSubSupPr>
                        <m:e>
                          <m:d>
                            <m:dPr>
                              <m:begChr m:val="‖"/>
                              <m:endChr m:val="‖"/>
                              <m:ctrlPr>
                                <a:rPr lang="en-US" altLang="zh-CN" sz="3200" b="1" i="1">
                                  <a:latin typeface="Cambria Math" panose="02040503050406030204" pitchFamily="18" charset="0"/>
                                  <a:ea typeface="Cambria Math" panose="02040503050406030204" pitchFamily="18" charset="0"/>
                                </a:rPr>
                              </m:ctrlPr>
                            </m:dPr>
                            <m:e>
                              <m:sSub>
                                <m:sSubPr>
                                  <m:ctrlPr>
                                    <a:rPr lang="en-US" altLang="zh-CN" sz="3200" b="1" i="1">
                                      <a:latin typeface="Cambria Math" panose="02040503050406030204" pitchFamily="18" charset="0"/>
                                      <a:ea typeface="Cambria Math" panose="02040503050406030204" pitchFamily="18" charset="0"/>
                                    </a:rPr>
                                  </m:ctrlPr>
                                </m:sSubPr>
                                <m:e>
                                  <m:r>
                                    <a:rPr lang="en-US" altLang="zh-CN" sz="3200" b="1" i="1">
                                      <a:latin typeface="Cambria Math" panose="02040503050406030204" pitchFamily="18" charset="0"/>
                                      <a:ea typeface="Cambria Math" panose="02040503050406030204" pitchFamily="18" charset="0"/>
                                    </a:rPr>
                                    <m:t>𝑨</m:t>
                                  </m:r>
                                </m:e>
                                <m:sub>
                                  <m:r>
                                    <a:rPr lang="en-US" altLang="zh-CN" sz="3200" b="1" i="1">
                                      <a:latin typeface="Cambria Math" panose="02040503050406030204" pitchFamily="18" charset="0"/>
                                      <a:ea typeface="Cambria Math" panose="02040503050406030204" pitchFamily="18" charset="0"/>
                                    </a:rPr>
                                    <m:t>𝒌</m:t>
                                  </m:r>
                                </m:sub>
                              </m:sSub>
                              <m:r>
                                <a:rPr lang="en-US" altLang="zh-CN" sz="3200" b="1" i="1" smtClean="0">
                                  <a:latin typeface="Cambria Math" panose="02040503050406030204" pitchFamily="18" charset="0"/>
                                  <a:ea typeface="Cambria Math" panose="02040503050406030204" pitchFamily="18" charset="0"/>
                                </a:rPr>
                                <m:t>𝒙</m:t>
                              </m:r>
                            </m:e>
                          </m:d>
                        </m:e>
                        <m:sub>
                          <m:r>
                            <a:rPr lang="en-US" altLang="zh-CN" sz="3200" b="1" i="1">
                              <a:latin typeface="Cambria Math" panose="02040503050406030204" pitchFamily="18" charset="0"/>
                              <a:ea typeface="Cambria Math" panose="02040503050406030204" pitchFamily="18" charset="0"/>
                            </a:rPr>
                            <m:t>𝟐</m:t>
                          </m:r>
                        </m:sub>
                        <m:sup>
                          <m:r>
                            <a:rPr lang="en-US" altLang="zh-CN" sz="3200" b="1" i="1">
                              <a:latin typeface="Cambria Math" panose="02040503050406030204" pitchFamily="18" charset="0"/>
                              <a:ea typeface="Cambria Math" panose="02040503050406030204" pitchFamily="18" charset="0"/>
                            </a:rPr>
                            <m:t>𝟐</m:t>
                          </m:r>
                        </m:sup>
                      </m:sSubSup>
                      <m:r>
                        <a:rPr lang="en-US" altLang="zh-CN" sz="3200" b="1" i="1">
                          <a:latin typeface="Cambria Math" panose="02040503050406030204" pitchFamily="18" charset="0"/>
                        </a:rPr>
                        <m:t>≤</m:t>
                      </m:r>
                      <m:d>
                        <m:dPr>
                          <m:ctrlPr>
                            <a:rPr lang="en-US" altLang="zh-CN" sz="3200" b="1" i="1">
                              <a:latin typeface="Cambria Math" panose="02040503050406030204" pitchFamily="18" charset="0"/>
                            </a:rPr>
                          </m:ctrlPr>
                        </m:dPr>
                        <m:e>
                          <m:r>
                            <a:rPr lang="en-US" altLang="zh-CN" sz="3200" b="1" i="1">
                              <a:latin typeface="Cambria Math" panose="02040503050406030204" pitchFamily="18" charset="0"/>
                            </a:rPr>
                            <m:t>𝟏</m:t>
                          </m:r>
                          <m:r>
                            <a:rPr lang="en-US" altLang="zh-CN" sz="3200" b="1" i="1" smtClean="0">
                              <a:latin typeface="Cambria Math" panose="02040503050406030204" pitchFamily="18" charset="0"/>
                            </a:rPr>
                            <m:t>+</m:t>
                          </m:r>
                          <m:sSub>
                            <m:sSubPr>
                              <m:ctrlPr>
                                <a:rPr lang="en-US" altLang="zh-CN" sz="3200" b="1" i="1">
                                  <a:latin typeface="Cambria Math" panose="02040503050406030204" pitchFamily="18" charset="0"/>
                                </a:rPr>
                              </m:ctrlPr>
                            </m:sSubPr>
                            <m:e>
                              <m:r>
                                <a:rPr lang="zh-CN" altLang="en-US" sz="3200" b="1" i="1">
                                  <a:latin typeface="Cambria Math" panose="02040503050406030204" pitchFamily="18" charset="0"/>
                                </a:rPr>
                                <m:t>𝜹</m:t>
                              </m:r>
                            </m:e>
                            <m:sub>
                              <m:r>
                                <a:rPr lang="en-US" altLang="zh-CN" sz="3200" b="1" i="1">
                                  <a:latin typeface="Cambria Math" panose="02040503050406030204" pitchFamily="18" charset="0"/>
                                </a:rPr>
                                <m:t>𝒌</m:t>
                              </m:r>
                            </m:sub>
                          </m:sSub>
                        </m:e>
                      </m:d>
                      <m:sSubSup>
                        <m:sSubSupPr>
                          <m:ctrlPr>
                            <a:rPr lang="en-US" altLang="zh-CN" sz="3200" b="1" i="1">
                              <a:latin typeface="Cambria Math" panose="02040503050406030204" pitchFamily="18" charset="0"/>
                            </a:rPr>
                          </m:ctrlPr>
                        </m:sSubSupPr>
                        <m:e>
                          <m:d>
                            <m:dPr>
                              <m:begChr m:val="‖"/>
                              <m:endChr m:val="‖"/>
                              <m:ctrlPr>
                                <a:rPr lang="en-US" altLang="zh-CN" sz="3200" b="1" i="1">
                                  <a:latin typeface="Cambria Math" panose="02040503050406030204" pitchFamily="18" charset="0"/>
                                </a:rPr>
                              </m:ctrlPr>
                            </m:dPr>
                            <m:e>
                              <m:r>
                                <a:rPr lang="en-US" altLang="zh-CN" sz="3200" b="1" i="1" smtClean="0">
                                  <a:latin typeface="Cambria Math" panose="02040503050406030204" pitchFamily="18" charset="0"/>
                                </a:rPr>
                                <m:t>𝒙</m:t>
                              </m:r>
                            </m:e>
                          </m:d>
                        </m:e>
                        <m:sub>
                          <m:r>
                            <a:rPr lang="en-US" altLang="zh-CN" sz="3200" b="1" i="1">
                              <a:latin typeface="Cambria Math" panose="02040503050406030204" pitchFamily="18" charset="0"/>
                            </a:rPr>
                            <m:t>𝟐</m:t>
                          </m:r>
                        </m:sub>
                        <m:sup>
                          <m:r>
                            <a:rPr lang="en-US" altLang="zh-CN" sz="3200" b="1" i="1">
                              <a:latin typeface="Cambria Math" panose="02040503050406030204" pitchFamily="18" charset="0"/>
                            </a:rPr>
                            <m:t>𝟐</m:t>
                          </m:r>
                        </m:sup>
                      </m:sSubSup>
                    </m:oMath>
                  </m:oMathPara>
                </a14:m>
                <a:endParaRPr lang="en-US" altLang="zh-CN" sz="3200" dirty="0" smtClean="0">
                  <a:latin typeface="楷体" panose="02010609060101010101" pitchFamily="49" charset="-122"/>
                  <a:ea typeface="楷体" panose="02010609060101010101" pitchFamily="49" charset="-122"/>
                </a:endParaRPr>
              </a:p>
              <a:p>
                <a:pPr>
                  <a:lnSpc>
                    <a:spcPct val="150000"/>
                  </a:lnSpc>
                </a:pPr>
                <a:endParaRPr lang="en-US" altLang="zh-CN" sz="2800" dirty="0" smtClean="0">
                  <a:latin typeface="楷体" panose="02010609060101010101" pitchFamily="49" charset="-122"/>
                  <a:ea typeface="楷体" panose="02010609060101010101" pitchFamily="49" charset="-122"/>
                </a:endParaRPr>
              </a:p>
              <a:p>
                <a:pPr>
                  <a:lnSpc>
                    <a:spcPct val="150000"/>
                  </a:lnSpc>
                </a:pPr>
                <a:endParaRPr lang="en-US" altLang="zh-CN" sz="2800" dirty="0">
                  <a:latin typeface="楷体" panose="02010609060101010101" pitchFamily="49" charset="-122"/>
                  <a:ea typeface="楷体" panose="02010609060101010101" pitchFamily="49" charset="-122"/>
                </a:endParaRPr>
              </a:p>
              <a:p>
                <a:pPr algn="ctr"/>
                <a:endParaRPr lang="zh-CN" altLang="en-US" sz="2800" dirty="0">
                  <a:latin typeface="楷体" panose="02010609060101010101" pitchFamily="49" charset="-122"/>
                  <a:ea typeface="楷体" panose="02010609060101010101" pitchFamily="49"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172791" y="1888133"/>
                <a:ext cx="9865096" cy="4018023"/>
              </a:xfrm>
              <a:prstGeom prst="rect">
                <a:avLst/>
              </a:prstGeom>
              <a:blipFill>
                <a:blip r:embed="rId4"/>
                <a:stretch>
                  <a:fillRect l="-1544" r="-6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47606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47" y="73784"/>
            <a:ext cx="2110923" cy="518205"/>
          </a:xfrm>
          <a:prstGeom prst="rect">
            <a:avLst/>
          </a:prstGeom>
        </p:spPr>
      </p:pic>
      <p:cxnSp>
        <p:nvCxnSpPr>
          <p:cNvPr id="6" name="直接连接符 5"/>
          <p:cNvCxnSpPr/>
          <p:nvPr/>
        </p:nvCxnSpPr>
        <p:spPr>
          <a:xfrm>
            <a:off x="0" y="591989"/>
            <a:ext cx="2972991"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9" y="-54342"/>
            <a:ext cx="3682982" cy="646331"/>
          </a:xfrm>
          <a:prstGeom prst="rect">
            <a:avLst/>
          </a:prstGeom>
          <a:noFill/>
        </p:spPr>
        <p:txBody>
          <a:bodyPr wrap="square" rtlCol="0">
            <a:spAutoFit/>
          </a:bodyPr>
          <a:lstStyle/>
          <a:p>
            <a:r>
              <a:rPr lang="zh-CN" altLang="en-US" sz="3600" dirty="0" smtClean="0">
                <a:solidFill>
                  <a:srgbClr val="FF0000"/>
                </a:solidFill>
                <a:latin typeface="楷体" panose="02010609060101010101" pitchFamily="49" charset="-122"/>
                <a:ea typeface="楷体" panose="02010609060101010101" pitchFamily="49" charset="-122"/>
              </a:rPr>
              <a:t>压缩感知简介</a:t>
            </a:r>
            <a:endParaRPr lang="zh-CN" altLang="en-US" sz="3600" dirty="0">
              <a:solidFill>
                <a:srgbClr val="FF000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8" name="文本框 7"/>
              <p:cNvSpPr txBox="1"/>
              <p:nvPr/>
            </p:nvSpPr>
            <p:spPr>
              <a:xfrm>
                <a:off x="1172791" y="1312069"/>
                <a:ext cx="9865096" cy="6247864"/>
              </a:xfrm>
              <a:prstGeom prst="rect">
                <a:avLst/>
              </a:prstGeom>
              <a:noFill/>
            </p:spPr>
            <p:txBody>
              <a:bodyPr wrap="square" rtlCol="0">
                <a:spAutoFit/>
              </a:bodyPr>
              <a:lstStyle/>
              <a:p>
                <a:r>
                  <a:rPr lang="zh-CN" altLang="en-US" sz="3600" b="1" dirty="0" smtClean="0">
                    <a:latin typeface="楷体" panose="02010609060101010101" pitchFamily="49" charset="-122"/>
                    <a:ea typeface="楷体" panose="02010609060101010101" pitchFamily="49" charset="-122"/>
                  </a:rPr>
                  <a:t>三、重构算法</a:t>
                </a:r>
                <a:endParaRPr lang="en-US" altLang="zh-CN" sz="3600" b="1" dirty="0" smtClean="0">
                  <a:latin typeface="楷体" panose="02010609060101010101" pitchFamily="49" charset="-122"/>
                  <a:ea typeface="楷体" panose="02010609060101010101" pitchFamily="49" charset="-122"/>
                </a:endParaRPr>
              </a:p>
              <a:p>
                <a:r>
                  <a:rPr lang="zh-CN" altLang="en-US" sz="3600" b="1" dirty="0" smtClean="0">
                    <a:latin typeface="楷体" panose="02010609060101010101" pitchFamily="49" charset="-122"/>
                    <a:ea typeface="楷体" panose="02010609060101010101" pitchFamily="49" charset="-122"/>
                  </a:rPr>
                  <a:t>    信号重构算法是压缩感知的核心部分；压缩感知的采样矩阵的维度远小于信号长度，对于该欠定问题，当原信号满足稀疏性时可以采用稀疏表示的方法进行求解。重构问题可以转换为最小零范数问题：</a:t>
                </a:r>
                <a:endParaRPr lang="en-US" altLang="zh-CN" sz="3600" b="1" dirty="0" smtClean="0">
                  <a:latin typeface="楷体" panose="02010609060101010101" pitchFamily="49" charset="-122"/>
                  <a:ea typeface="楷体" panose="02010609060101010101" pitchFamily="49" charset="-122"/>
                </a:endParaRPr>
              </a:p>
              <a:p>
                <a:r>
                  <a:rPr lang="en-US" altLang="zh-CN" sz="3600" b="1" dirty="0" smtClean="0">
                    <a:ea typeface="楷体" panose="02010609060101010101" pitchFamily="49" charset="-122"/>
                  </a:rPr>
                  <a:t>                           </a:t>
                </a:r>
                <a14:m>
                  <m:oMath xmlns:m="http://schemas.openxmlformats.org/officeDocument/2006/math">
                    <m:r>
                      <a:rPr lang="en-US" altLang="zh-CN" sz="3600" b="1" i="1" smtClean="0">
                        <a:latin typeface="Cambria Math" panose="02040503050406030204" pitchFamily="18" charset="0"/>
                        <a:ea typeface="楷体" panose="02010609060101010101" pitchFamily="49" charset="-122"/>
                      </a:rPr>
                      <m:t>𝒎𝒊𝒏</m:t>
                    </m:r>
                    <m:sSub>
                      <m:sSubPr>
                        <m:ctrlPr>
                          <a:rPr lang="en-US" altLang="zh-CN" sz="3600" b="1" i="1" smtClean="0">
                            <a:latin typeface="Cambria Math" panose="02040503050406030204" pitchFamily="18" charset="0"/>
                            <a:ea typeface="楷体" panose="02010609060101010101" pitchFamily="49" charset="-122"/>
                          </a:rPr>
                        </m:ctrlPr>
                      </m:sSubPr>
                      <m:e>
                        <m:d>
                          <m:dPr>
                            <m:begChr m:val="‖"/>
                            <m:endChr m:val="‖"/>
                            <m:ctrlPr>
                              <a:rPr lang="en-US" altLang="zh-CN" sz="3600" b="1" i="1" smtClean="0">
                                <a:latin typeface="Cambria Math" panose="02040503050406030204" pitchFamily="18" charset="0"/>
                                <a:ea typeface="楷体" panose="02010609060101010101" pitchFamily="49" charset="-122"/>
                              </a:rPr>
                            </m:ctrlPr>
                          </m:dPr>
                          <m:e>
                            <m:r>
                              <a:rPr lang="en-US" altLang="zh-CN" sz="3600" b="1" i="1" smtClean="0">
                                <a:latin typeface="Cambria Math" panose="02040503050406030204" pitchFamily="18" charset="0"/>
                                <a:ea typeface="楷体" panose="02010609060101010101" pitchFamily="49" charset="-122"/>
                              </a:rPr>
                              <m:t>𝒙</m:t>
                            </m:r>
                          </m:e>
                        </m:d>
                      </m:e>
                      <m:sub>
                        <m:r>
                          <a:rPr lang="en-US" altLang="zh-CN" sz="3600" b="1" i="1" smtClean="0">
                            <a:latin typeface="Cambria Math" panose="02040503050406030204" pitchFamily="18" charset="0"/>
                            <a:ea typeface="楷体" panose="02010609060101010101" pitchFamily="49" charset="-122"/>
                          </a:rPr>
                          <m:t>𝟎</m:t>
                        </m:r>
                      </m:sub>
                    </m:sSub>
                    <m:r>
                      <a:rPr lang="en-US" altLang="zh-CN" sz="3600" b="1" i="1" smtClean="0">
                        <a:latin typeface="Cambria Math" panose="02040503050406030204" pitchFamily="18" charset="0"/>
                        <a:ea typeface="楷体" panose="02010609060101010101" pitchFamily="49" charset="-122"/>
                      </a:rPr>
                      <m:t>       </m:t>
                    </m:r>
                    <m:r>
                      <a:rPr lang="en-US" altLang="zh-CN" sz="3600" b="1" i="1" smtClean="0">
                        <a:latin typeface="Cambria Math" panose="02040503050406030204" pitchFamily="18" charset="0"/>
                        <a:ea typeface="楷体" panose="02010609060101010101" pitchFamily="49" charset="-122"/>
                      </a:rPr>
                      <m:t>𝒔</m:t>
                    </m:r>
                    <m:r>
                      <a:rPr lang="en-US" altLang="zh-CN" sz="3600" b="1" i="1" smtClean="0">
                        <a:latin typeface="Cambria Math" panose="02040503050406030204" pitchFamily="18" charset="0"/>
                        <a:ea typeface="楷体" panose="02010609060101010101" pitchFamily="49" charset="-122"/>
                      </a:rPr>
                      <m:t>.</m:t>
                    </m:r>
                    <m:r>
                      <a:rPr lang="en-US" altLang="zh-CN" sz="3600" b="1" i="1" smtClean="0">
                        <a:latin typeface="Cambria Math" panose="02040503050406030204" pitchFamily="18" charset="0"/>
                        <a:ea typeface="楷体" panose="02010609060101010101" pitchFamily="49" charset="-122"/>
                      </a:rPr>
                      <m:t>𝒕</m:t>
                    </m:r>
                    <m:r>
                      <a:rPr lang="en-US" altLang="zh-CN" sz="3600" b="1" i="1" smtClean="0">
                        <a:latin typeface="Cambria Math" panose="02040503050406030204" pitchFamily="18" charset="0"/>
                        <a:ea typeface="楷体" panose="02010609060101010101" pitchFamily="49" charset="-122"/>
                      </a:rPr>
                      <m:t>.   </m:t>
                    </m:r>
                    <m:r>
                      <a:rPr lang="en-US" altLang="zh-CN" sz="3600" b="1" i="1" smtClean="0">
                        <a:latin typeface="Cambria Math" panose="02040503050406030204" pitchFamily="18" charset="0"/>
                        <a:ea typeface="楷体" panose="02010609060101010101" pitchFamily="49" charset="-122"/>
                      </a:rPr>
                      <m:t>𝒚</m:t>
                    </m:r>
                    <m:r>
                      <a:rPr lang="en-US" altLang="zh-CN" sz="3600" b="1" i="1" smtClean="0">
                        <a:latin typeface="Cambria Math" panose="02040503050406030204" pitchFamily="18" charset="0"/>
                        <a:ea typeface="楷体" panose="02010609060101010101" pitchFamily="49" charset="-122"/>
                      </a:rPr>
                      <m:t>=</m:t>
                    </m:r>
                    <m:r>
                      <a:rPr lang="en-US" altLang="zh-CN" sz="3600" b="1" i="1" smtClean="0">
                        <a:latin typeface="Cambria Math" panose="02040503050406030204" pitchFamily="18" charset="0"/>
                        <a:ea typeface="楷体" panose="02010609060101010101" pitchFamily="49" charset="-122"/>
                      </a:rPr>
                      <m:t>𝑨𝒙</m:t>
                    </m:r>
                  </m:oMath>
                </a14:m>
                <a:endParaRPr lang="en-US" altLang="zh-CN" sz="3600" b="1" dirty="0" smtClean="0">
                  <a:latin typeface="楷体" panose="02010609060101010101" pitchFamily="49" charset="-122"/>
                  <a:ea typeface="楷体" panose="02010609060101010101" pitchFamily="49" charset="-122"/>
                </a:endParaRPr>
              </a:p>
              <a:p>
                <a:endParaRPr lang="en-US" altLang="zh-CN" sz="3600" dirty="0" smtClean="0">
                  <a:latin typeface="楷体" panose="02010609060101010101" pitchFamily="49" charset="-122"/>
                  <a:ea typeface="楷体" panose="02010609060101010101" pitchFamily="49" charset="-122"/>
                </a:endParaRPr>
              </a:p>
              <a:p>
                <a:pPr>
                  <a:lnSpc>
                    <a:spcPct val="150000"/>
                  </a:lnSpc>
                </a:pPr>
                <a:endParaRPr lang="en-US" altLang="zh-CN" sz="2800" dirty="0" smtClean="0">
                  <a:latin typeface="楷体" panose="02010609060101010101" pitchFamily="49" charset="-122"/>
                  <a:ea typeface="楷体" panose="02010609060101010101" pitchFamily="49" charset="-122"/>
                </a:endParaRPr>
              </a:p>
              <a:p>
                <a:pPr>
                  <a:lnSpc>
                    <a:spcPct val="150000"/>
                  </a:lnSpc>
                </a:pPr>
                <a:endParaRPr lang="en-US" altLang="zh-CN" sz="2800" dirty="0">
                  <a:latin typeface="楷体" panose="02010609060101010101" pitchFamily="49" charset="-122"/>
                  <a:ea typeface="楷体" panose="02010609060101010101" pitchFamily="49" charset="-122"/>
                </a:endParaRPr>
              </a:p>
              <a:p>
                <a:pPr algn="ctr"/>
                <a:endParaRPr lang="zh-CN" altLang="en-US" sz="2800" dirty="0">
                  <a:latin typeface="楷体" panose="02010609060101010101" pitchFamily="49" charset="-122"/>
                  <a:ea typeface="楷体" panose="02010609060101010101" pitchFamily="49"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172791" y="1312069"/>
                <a:ext cx="9865096" cy="6247864"/>
              </a:xfrm>
              <a:prstGeom prst="rect">
                <a:avLst/>
              </a:prstGeom>
              <a:blipFill>
                <a:blip r:embed="rId4"/>
                <a:stretch>
                  <a:fillRect l="-1853" t="-1463" r="-1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8901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5171352" y="695280"/>
            <a:ext cx="2516048" cy="647844"/>
            <a:chOff x="4071938" y="642938"/>
            <a:chExt cx="2386012" cy="614362"/>
          </a:xfrm>
        </p:grpSpPr>
        <p:cxnSp>
          <p:nvCxnSpPr>
            <p:cNvPr id="9" name="直接连接符 8"/>
            <p:cNvCxnSpPr/>
            <p:nvPr/>
          </p:nvCxnSpPr>
          <p:spPr>
            <a:xfrm>
              <a:off x="4071938" y="642938"/>
              <a:ext cx="2386012" cy="0"/>
            </a:xfrm>
            <a:prstGeom prst="line">
              <a:avLst/>
            </a:prstGeom>
            <a:ln>
              <a:solidFill>
                <a:srgbClr val="484848"/>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071938" y="1257300"/>
              <a:ext cx="2386012" cy="0"/>
            </a:xfrm>
            <a:prstGeom prst="line">
              <a:avLst/>
            </a:prstGeom>
            <a:ln>
              <a:solidFill>
                <a:srgbClr val="484848"/>
              </a:solidFill>
              <a:prstDash val="dash"/>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4881371" y="678425"/>
            <a:ext cx="3095654" cy="646251"/>
          </a:xfrm>
          <a:prstGeom prst="rect">
            <a:avLst/>
          </a:prstGeom>
          <a:noFill/>
        </p:spPr>
        <p:txBody>
          <a:bodyPr wrap="square" rtlCol="0">
            <a:spAutoFit/>
          </a:bodyPr>
          <a:lstStyle/>
          <a:p>
            <a:pPr algn="ctr"/>
            <a:r>
              <a:rPr lang="en-US" altLang="zh-HK" sz="3600" b="1" dirty="0">
                <a:solidFill>
                  <a:schemeClr val="accent3"/>
                </a:solidFill>
                <a:latin typeface="微软雅黑" panose="020B0503020204020204" pitchFamily="34" charset="-122"/>
                <a:ea typeface="微软雅黑" panose="020B0503020204020204" pitchFamily="34" charset="-122"/>
              </a:rPr>
              <a:t>Dir</a:t>
            </a:r>
            <a:r>
              <a:rPr lang="en-US" altLang="zh-HK" sz="3600" b="1" dirty="0">
                <a:solidFill>
                  <a:schemeClr val="accent2"/>
                </a:solidFill>
                <a:latin typeface="微软雅黑" panose="020B0503020204020204" pitchFamily="34" charset="-122"/>
                <a:ea typeface="微软雅黑" panose="020B0503020204020204" pitchFamily="34" charset="-122"/>
              </a:rPr>
              <a:t>ectory</a:t>
            </a:r>
            <a:endParaRPr lang="zh-HK"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2609295" y="4239848"/>
            <a:ext cx="2811380" cy="461665"/>
          </a:xfrm>
          <a:prstGeom prst="rect">
            <a:avLst/>
          </a:prstGeom>
          <a:noFill/>
        </p:spPr>
        <p:txBody>
          <a:bodyPr wrap="square" rtlCol="0">
            <a:spAutoFit/>
          </a:bodyPr>
          <a:lstStyle/>
          <a:p>
            <a:pPr algn="ctr"/>
            <a:r>
              <a:rPr lang="zh-CN" altLang="en-US" sz="2400" dirty="0" smtClean="0">
                <a:latin typeface="楷体" panose="02010609060101010101" pitchFamily="49" charset="-122"/>
                <a:ea typeface="楷体" panose="02010609060101010101" pitchFamily="49" charset="-122"/>
              </a:rPr>
              <a:t>压缩感知简介</a:t>
            </a:r>
            <a:endParaRPr lang="zh-CN" altLang="en-US" sz="2400" dirty="0">
              <a:latin typeface="楷体" panose="02010609060101010101" pitchFamily="49" charset="-122"/>
              <a:ea typeface="楷体" panose="02010609060101010101" pitchFamily="49" charset="-122"/>
            </a:endParaRPr>
          </a:p>
        </p:txBody>
      </p:sp>
      <p:sp>
        <p:nvSpPr>
          <p:cNvPr id="27" name="椭圆 26"/>
          <p:cNvSpPr/>
          <p:nvPr/>
        </p:nvSpPr>
        <p:spPr>
          <a:xfrm>
            <a:off x="3219490" y="2752229"/>
            <a:ext cx="1210087" cy="1210087"/>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218" b="1" dirty="0">
                <a:solidFill>
                  <a:srgbClr val="889EB6"/>
                </a:solidFill>
                <a:latin typeface="微软雅黑" panose="020B0503020204020204" pitchFamily="34" charset="-122"/>
                <a:ea typeface="微软雅黑" panose="020B0503020204020204" pitchFamily="34" charset="-122"/>
              </a:rPr>
              <a:t>01</a:t>
            </a:r>
            <a:endParaRPr lang="zh-HK" altLang="en-US" sz="4218" b="1" dirty="0">
              <a:solidFill>
                <a:srgbClr val="889EB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363291" y="4264287"/>
            <a:ext cx="2046110" cy="461665"/>
          </a:xfrm>
          <a:prstGeom prst="rect">
            <a:avLst/>
          </a:prstGeom>
          <a:noFill/>
        </p:spPr>
        <p:txBody>
          <a:bodyPr wrap="square" rtlCol="0">
            <a:spAutoFit/>
          </a:bodyPr>
          <a:lstStyle/>
          <a:p>
            <a:pPr algn="ctr"/>
            <a:r>
              <a:rPr lang="zh-CN" altLang="en-US" sz="2400" dirty="0" smtClean="0">
                <a:solidFill>
                  <a:srgbClr val="FF0000"/>
                </a:solidFill>
                <a:latin typeface="楷体" panose="02010609060101010101" pitchFamily="49" charset="-122"/>
                <a:ea typeface="楷体" panose="02010609060101010101" pitchFamily="49" charset="-122"/>
              </a:rPr>
              <a:t>贪婪迭代算法</a:t>
            </a:r>
            <a:endParaRPr lang="zh-CN" altLang="en-US" sz="2400" dirty="0">
              <a:solidFill>
                <a:srgbClr val="FF0000"/>
              </a:solidFill>
              <a:latin typeface="楷体" panose="02010609060101010101" pitchFamily="49" charset="-122"/>
              <a:ea typeface="楷体" panose="02010609060101010101" pitchFamily="49" charset="-122"/>
            </a:endParaRPr>
          </a:p>
        </p:txBody>
      </p:sp>
      <p:sp>
        <p:nvSpPr>
          <p:cNvPr id="18" name="椭圆 17"/>
          <p:cNvSpPr/>
          <p:nvPr/>
        </p:nvSpPr>
        <p:spPr>
          <a:xfrm>
            <a:off x="5781303" y="2752229"/>
            <a:ext cx="1210087" cy="1210087"/>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218" b="1" dirty="0">
                <a:solidFill>
                  <a:srgbClr val="FF0000"/>
                </a:solidFill>
                <a:latin typeface="微软雅黑" panose="020B0503020204020204" pitchFamily="34" charset="-122"/>
                <a:ea typeface="微软雅黑" panose="020B0503020204020204" pitchFamily="34" charset="-122"/>
              </a:rPr>
              <a:t>02</a:t>
            </a:r>
            <a:endParaRPr lang="zh-HK" altLang="en-US" sz="4218" b="1" dirty="0">
              <a:solidFill>
                <a:srgbClr val="FF000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865880" y="4264287"/>
            <a:ext cx="2063636" cy="461665"/>
          </a:xfrm>
          <a:prstGeom prst="rect">
            <a:avLst/>
          </a:prstGeom>
          <a:noFill/>
        </p:spPr>
        <p:txBody>
          <a:bodyPr wrap="square" rtlCol="0">
            <a:spAutoFit/>
          </a:bodyPr>
          <a:lstStyle/>
          <a:p>
            <a:pPr algn="ctr"/>
            <a:r>
              <a:rPr lang="zh-CN" altLang="en-US" sz="2400" dirty="0">
                <a:solidFill>
                  <a:srgbClr val="535353"/>
                </a:solidFill>
                <a:latin typeface="楷体" panose="02010609060101010101" pitchFamily="49" charset="-122"/>
                <a:ea typeface="楷体" panose="02010609060101010101" pitchFamily="49" charset="-122"/>
              </a:rPr>
              <a:t>实验结果展示</a:t>
            </a:r>
            <a:endParaRPr lang="zh-CN" altLang="en-US" sz="2400" dirty="0">
              <a:solidFill>
                <a:schemeClr val="accent1"/>
              </a:solidFill>
              <a:latin typeface="楷体" panose="02010609060101010101" pitchFamily="49" charset="-122"/>
              <a:ea typeface="楷体" panose="02010609060101010101" pitchFamily="49" charset="-122"/>
            </a:endParaRPr>
          </a:p>
        </p:txBody>
      </p:sp>
      <p:sp>
        <p:nvSpPr>
          <p:cNvPr id="20" name="椭圆 19"/>
          <p:cNvSpPr/>
          <p:nvPr/>
        </p:nvSpPr>
        <p:spPr>
          <a:xfrm>
            <a:off x="8297857" y="2752229"/>
            <a:ext cx="1210087" cy="1210087"/>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218" b="1" dirty="0">
                <a:solidFill>
                  <a:schemeClr val="accent2"/>
                </a:solidFill>
                <a:latin typeface="微软雅黑" panose="020B0503020204020204" pitchFamily="34" charset="-122"/>
                <a:ea typeface="微软雅黑" panose="020B0503020204020204" pitchFamily="34" charset="-122"/>
              </a:rPr>
              <a:t>03</a:t>
            </a:r>
            <a:endParaRPr lang="zh-HK" altLang="en-US" sz="4218" b="1"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48127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Vertical)">
                                      <p:cBhvr>
                                        <p:cTn id="7" dur="500"/>
                                        <p:tgtEl>
                                          <p:spTgt spid="2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Effect transition="in" filter="fade">
                                      <p:cBhvr>
                                        <p:cTn id="13" dur="500"/>
                                        <p:tgtEl>
                                          <p:spTgt spid="25"/>
                                        </p:tgtEl>
                                      </p:cBhvr>
                                    </p:animEffect>
                                  </p:childTnLst>
                                </p:cTn>
                              </p:par>
                            </p:childTnLst>
                          </p:cTn>
                        </p:par>
                        <p:par>
                          <p:cTn id="14" fill="hold">
                            <p:stCondLst>
                              <p:cond delay="1000"/>
                            </p:stCondLst>
                            <p:childTnLst>
                              <p:par>
                                <p:cTn id="15" presetID="15"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1000" fill="hold"/>
                                        <p:tgtEl>
                                          <p:spTgt spid="27"/>
                                        </p:tgtEl>
                                        <p:attrNameLst>
                                          <p:attrName>ppt_w</p:attrName>
                                        </p:attrNameLst>
                                      </p:cBhvr>
                                      <p:tavLst>
                                        <p:tav tm="0">
                                          <p:val>
                                            <p:fltVal val="0"/>
                                          </p:val>
                                        </p:tav>
                                        <p:tav tm="100000">
                                          <p:val>
                                            <p:strVal val="#ppt_w"/>
                                          </p:val>
                                        </p:tav>
                                      </p:tavLst>
                                    </p:anim>
                                    <p:anim calcmode="lin" valueType="num">
                                      <p:cBhvr>
                                        <p:cTn id="18" dur="1000" fill="hold"/>
                                        <p:tgtEl>
                                          <p:spTgt spid="27"/>
                                        </p:tgtEl>
                                        <p:attrNameLst>
                                          <p:attrName>ppt_h</p:attrName>
                                        </p:attrNameLst>
                                      </p:cBhvr>
                                      <p:tavLst>
                                        <p:tav tm="0">
                                          <p:val>
                                            <p:fltVal val="0"/>
                                          </p:val>
                                        </p:tav>
                                        <p:tav tm="100000">
                                          <p:val>
                                            <p:strVal val="#ppt_h"/>
                                          </p:val>
                                        </p:tav>
                                      </p:tavLst>
                                    </p:anim>
                                    <p:anim calcmode="lin" valueType="num">
                                      <p:cBhvr>
                                        <p:cTn id="19"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27"/>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grpId="0" nodeType="withEffect">
                                  <p:stCondLst>
                                    <p:cond delay="250"/>
                                  </p:stCondLst>
                                  <p:childTnLst>
                                    <p:set>
                                      <p:cBhvr>
                                        <p:cTn id="22" dur="1" fill="hold">
                                          <p:stCondLst>
                                            <p:cond delay="0"/>
                                          </p:stCondLst>
                                        </p:cTn>
                                        <p:tgtEl>
                                          <p:spTgt spid="18"/>
                                        </p:tgtEl>
                                        <p:attrNameLst>
                                          <p:attrName>style.visibility</p:attrName>
                                        </p:attrNameLst>
                                      </p:cBhvr>
                                      <p:to>
                                        <p:strVal val="visible"/>
                                      </p:to>
                                    </p:set>
                                    <p:anim calcmode="lin" valueType="num">
                                      <p:cBhvr>
                                        <p:cTn id="23" dur="1000" fill="hold"/>
                                        <p:tgtEl>
                                          <p:spTgt spid="18"/>
                                        </p:tgtEl>
                                        <p:attrNameLst>
                                          <p:attrName>ppt_w</p:attrName>
                                        </p:attrNameLst>
                                      </p:cBhvr>
                                      <p:tavLst>
                                        <p:tav tm="0">
                                          <p:val>
                                            <p:fltVal val="0"/>
                                          </p:val>
                                        </p:tav>
                                        <p:tav tm="100000">
                                          <p:val>
                                            <p:strVal val="#ppt_w"/>
                                          </p:val>
                                        </p:tav>
                                      </p:tavLst>
                                    </p:anim>
                                    <p:anim calcmode="lin" valueType="num">
                                      <p:cBhvr>
                                        <p:cTn id="24" dur="1000" fill="hold"/>
                                        <p:tgtEl>
                                          <p:spTgt spid="18"/>
                                        </p:tgtEl>
                                        <p:attrNameLst>
                                          <p:attrName>ppt_h</p:attrName>
                                        </p:attrNameLst>
                                      </p:cBhvr>
                                      <p:tavLst>
                                        <p:tav tm="0">
                                          <p:val>
                                            <p:fltVal val="0"/>
                                          </p:val>
                                        </p:tav>
                                        <p:tav tm="100000">
                                          <p:val>
                                            <p:strVal val="#ppt_h"/>
                                          </p:val>
                                        </p:tav>
                                      </p:tavLst>
                                    </p:anim>
                                    <p:anim calcmode="lin" valueType="num">
                                      <p:cBhvr>
                                        <p:cTn id="25"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8"/>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 calcmode="lin" valueType="num">
                                      <p:cBhvr>
                                        <p:cTn id="29" dur="1000" fill="hold"/>
                                        <p:tgtEl>
                                          <p:spTgt spid="20"/>
                                        </p:tgtEl>
                                        <p:attrNameLst>
                                          <p:attrName>ppt_w</p:attrName>
                                        </p:attrNameLst>
                                      </p:cBhvr>
                                      <p:tavLst>
                                        <p:tav tm="0">
                                          <p:val>
                                            <p:fltVal val="0"/>
                                          </p:val>
                                        </p:tav>
                                        <p:tav tm="100000">
                                          <p:val>
                                            <p:strVal val="#ppt_w"/>
                                          </p:val>
                                        </p:tav>
                                      </p:tavLst>
                                    </p:anim>
                                    <p:anim calcmode="lin" valueType="num">
                                      <p:cBhvr>
                                        <p:cTn id="30" dur="1000" fill="hold"/>
                                        <p:tgtEl>
                                          <p:spTgt spid="20"/>
                                        </p:tgtEl>
                                        <p:attrNameLst>
                                          <p:attrName>ppt_h</p:attrName>
                                        </p:attrNameLst>
                                      </p:cBhvr>
                                      <p:tavLst>
                                        <p:tav tm="0">
                                          <p:val>
                                            <p:fltVal val="0"/>
                                          </p:val>
                                        </p:tav>
                                        <p:tav tm="100000">
                                          <p:val>
                                            <p:strVal val="#ppt_h"/>
                                          </p:val>
                                        </p:tav>
                                      </p:tavLst>
                                    </p:anim>
                                    <p:anim calcmode="lin" valueType="num">
                                      <p:cBhvr>
                                        <p:cTn id="31"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2500"/>
                            </p:stCondLst>
                            <p:childTnLst>
                              <p:par>
                                <p:cTn id="34" presetID="22" presetClass="entr" presetSubtype="4"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down)">
                                      <p:cBhvr>
                                        <p:cTn id="36" dur="500"/>
                                        <p:tgtEl>
                                          <p:spTgt spid="32"/>
                                        </p:tgtEl>
                                      </p:cBhvr>
                                    </p:animEffect>
                                  </p:childTnLst>
                                </p:cTn>
                              </p:par>
                            </p:childTnLst>
                          </p:cTn>
                        </p:par>
                        <p:par>
                          <p:cTn id="37" fill="hold">
                            <p:stCondLst>
                              <p:cond delay="3000"/>
                            </p:stCondLst>
                            <p:childTnLst>
                              <p:par>
                                <p:cTn id="38" presetID="22" presetClass="entr" presetSubtype="4"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2" grpId="0"/>
      <p:bldP spid="27" grpId="0" animBg="1"/>
      <p:bldP spid="17" grpId="0"/>
      <p:bldP spid="18" grpId="0" animBg="1"/>
      <p:bldP spid="19" grpId="0"/>
      <p:bldP spid="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641.pptx"/>
</p:tagLst>
</file>

<file path=ppt/theme/theme1.xml><?xml version="1.0" encoding="utf-8"?>
<a:theme xmlns:a="http://schemas.openxmlformats.org/drawingml/2006/main" name="第一PPT，www.1ppt.com">
  <a:themeElements>
    <a:clrScheme name="自定义 345">
      <a:dk1>
        <a:sysClr val="windowText" lastClr="000000"/>
      </a:dk1>
      <a:lt1>
        <a:sysClr val="window" lastClr="FFFFFF"/>
      </a:lt1>
      <a:dk2>
        <a:srgbClr val="44546A"/>
      </a:dk2>
      <a:lt2>
        <a:srgbClr val="E7E6E6"/>
      </a:lt2>
      <a:accent1>
        <a:srgbClr val="354456"/>
      </a:accent1>
      <a:accent2>
        <a:srgbClr val="889EB6"/>
      </a:accent2>
      <a:accent3>
        <a:srgbClr val="354456"/>
      </a:accent3>
      <a:accent4>
        <a:srgbClr val="889EB6"/>
      </a:accent4>
      <a:accent5>
        <a:srgbClr val="354456"/>
      </a:accent5>
      <a:accent6>
        <a:srgbClr val="889EB6"/>
      </a:accent6>
      <a:hlink>
        <a:srgbClr val="354456"/>
      </a:hlink>
      <a:folHlink>
        <a:srgbClr val="889EB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1104</Words>
  <Application>Microsoft Office PowerPoint</Application>
  <PresentationFormat>自定义</PresentationFormat>
  <Paragraphs>226</Paragraphs>
  <Slides>29</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方正正准黑简体</vt:lpstr>
      <vt:lpstr>楷体</vt:lpstr>
      <vt:lpstr>宋体</vt:lpstr>
      <vt:lpstr>微软雅黑</vt:lpstr>
      <vt:lpstr>Arial</vt:lpstr>
      <vt:lpstr>Calibri</vt:lpstr>
      <vt:lpstr>Calibri Light</vt:lpstr>
      <vt:lpstr>Cambria Math</vt:lpstr>
      <vt:lpstr>Franklin Gothic Book</vt:lpstr>
      <vt:lpstr>Lucida Fax</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微立体</dc:title>
  <dc:creator/>
  <cp:keywords>www.1ppt.com</cp:keywords>
  <cp:lastModifiedBy/>
  <cp:revision>1</cp:revision>
  <dcterms:created xsi:type="dcterms:W3CDTF">2016-10-17T14:00:15Z</dcterms:created>
  <dcterms:modified xsi:type="dcterms:W3CDTF">2019-01-18T13:06:02Z</dcterms:modified>
</cp:coreProperties>
</file>