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21" r:id="rId3"/>
    <p:sldId id="258" r:id="rId4"/>
    <p:sldId id="281" r:id="rId5"/>
    <p:sldId id="320" r:id="rId6"/>
    <p:sldId id="322" r:id="rId7"/>
    <p:sldId id="323" r:id="rId8"/>
    <p:sldId id="325" r:id="rId9"/>
    <p:sldId id="314" r:id="rId10"/>
    <p:sldId id="326" r:id="rId11"/>
    <p:sldId id="327" r:id="rId12"/>
    <p:sldId id="328" r:id="rId13"/>
    <p:sldId id="329" r:id="rId14"/>
    <p:sldId id="330" r:id="rId15"/>
    <p:sldId id="331" r:id="rId16"/>
    <p:sldId id="317" r:id="rId17"/>
    <p:sldId id="332" r:id="rId18"/>
    <p:sldId id="334"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67225" autoAdjust="0"/>
  </p:normalViewPr>
  <p:slideViewPr>
    <p:cSldViewPr snapToGrid="0">
      <p:cViewPr varScale="1">
        <p:scale>
          <a:sx n="48" d="100"/>
          <a:sy n="48" d="100"/>
        </p:scale>
        <p:origin x="15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18E88-056C-4F22-BEFB-68540EE4F4D7}" type="datetimeFigureOut">
              <a:rPr lang="zh-CN" altLang="en-US" smtClean="0"/>
              <a:t>2019/11/25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5D9C9-B59F-46B7-B6C9-5B6784FB7E74}" type="slidenum">
              <a:rPr lang="zh-CN" altLang="en-US" smtClean="0"/>
              <a:t>‹#›</a:t>
            </a:fld>
            <a:endParaRPr lang="zh-CN" altLang="en-US"/>
          </a:p>
        </p:txBody>
      </p:sp>
    </p:spTree>
    <p:extLst>
      <p:ext uri="{BB962C8B-B14F-4D97-AF65-F5344CB8AC3E}">
        <p14:creationId xmlns:p14="http://schemas.microsoft.com/office/powerpoint/2010/main" val="400840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大家好，我今天讲的内容是</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强化学习基础</a:t>
            </a:r>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107463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划”是在已知环境动力学的基础上进行评估和控制，具体来说就是在了解包括状态和行为空间、转移概率矩阵、奖励等信息的基础上判断一个给定策略的价值函数，或判断一个策略的优劣并最终找到最优的策略和最优价值函数。</a:t>
            </a:r>
            <a:endParaRPr lang="en-US" altLang="zh-CN" dirty="0"/>
          </a:p>
          <a:p>
            <a:r>
              <a:rPr lang="zh-CN" altLang="en-US" sz="1200" b="0" i="0" u="none" strike="noStrike" kern="1200" baseline="0" dirty="0">
                <a:solidFill>
                  <a:schemeClr val="tx1"/>
                </a:solidFill>
                <a:latin typeface="+mn-lt"/>
                <a:ea typeface="+mn-ea"/>
                <a:cs typeface="+mn-cs"/>
              </a:rPr>
              <a:t>预测和控制是规划的两个重要内容。</a:t>
            </a:r>
            <a:endParaRPr lang="en-US" altLang="zh-CN" sz="1200" b="0" i="0" u="none" strike="noStrike" kern="1200" baseline="0" dirty="0">
              <a:solidFill>
                <a:schemeClr val="tx1"/>
              </a:solidFill>
              <a:latin typeface="+mn-lt"/>
              <a:ea typeface="+mn-ea"/>
              <a:cs typeface="+mn-cs"/>
            </a:endParaRPr>
          </a:p>
          <a:p>
            <a:r>
              <a:rPr lang="zh-CN" altLang="en-US" dirty="0"/>
              <a:t>预测</a:t>
            </a:r>
            <a:r>
              <a:rPr lang="en-US" altLang="zh-CN" dirty="0"/>
              <a:t>(prediction)</a:t>
            </a:r>
            <a:r>
              <a:rPr lang="zh-CN" altLang="en-US" dirty="0"/>
              <a:t>：已知一个马尔科夫决策过程和一个策略，或者是给定一个马尔科夫奖励过程求解基于该策略的价值函数。</a:t>
            </a:r>
            <a:endParaRPr lang="en-US" altLang="zh-CN" dirty="0"/>
          </a:p>
          <a:p>
            <a:r>
              <a:rPr lang="zh-CN" altLang="en-US" dirty="0"/>
              <a:t>控制</a:t>
            </a:r>
            <a:r>
              <a:rPr lang="en-US" altLang="zh-CN" dirty="0"/>
              <a:t>(control)</a:t>
            </a:r>
            <a:r>
              <a:rPr lang="zh-CN" altLang="en-US" dirty="0"/>
              <a:t>：已知一个马尔科夫决策过程求解最优价值函数和最优策略。</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10</a:t>
            </a:fld>
            <a:endParaRPr lang="zh-CN" altLang="en-US"/>
          </a:p>
        </p:txBody>
      </p:sp>
    </p:spTree>
    <p:extLst>
      <p:ext uri="{BB962C8B-B14F-4D97-AF65-F5344CB8AC3E}">
        <p14:creationId xmlns:p14="http://schemas.microsoft.com/office/powerpoint/2010/main" val="371074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策略迭代和价值迭代</a:t>
            </a:r>
            <a:endParaRPr lang="en-US" altLang="zh-CN" dirty="0"/>
          </a:p>
          <a:p>
            <a:r>
              <a:rPr lang="zh-CN" altLang="en-US" dirty="0"/>
              <a:t>任何一个最优策略可以分为两个阶段，首先该策略要能产生当前状态下的最优行为，其次对于该最优行为到达的后续状态时该策略仍然是一个最优策略。</a:t>
            </a:r>
          </a:p>
          <a:p>
            <a:endParaRPr lang="en-US" altLang="zh-CN" dirty="0"/>
          </a:p>
          <a:p>
            <a:r>
              <a:rPr lang="zh-CN" altLang="en-US" dirty="0"/>
              <a:t>策略迭代是要基于策略的，即在初始化奖励后，需要在贪婪算法下产生一个策略，在这个策略的基础上用价值函数的迭代方法更新价值函数，然后在产生的新的奖赏的基础上在进行贪婪算法寻找一个策略，再次进行价值函数迭代。不断进行，直至价值函数与贪婪策略收敛。</a:t>
            </a:r>
            <a:endParaRPr lang="en-US" altLang="zh-CN" dirty="0"/>
          </a:p>
          <a:p>
            <a:r>
              <a:rPr lang="zh-CN" altLang="en-US" dirty="0"/>
              <a:t>由于策略迭代需要有一个贪婪策略，因此是不允许出现循环的马尔可夫链的。并且在迭代过程中，具有一定的随机性，无法确定在当前最优价值下下一个步骤也能产生下一步的最优的价值。迭代次数较多。</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11</a:t>
            </a:fld>
            <a:endParaRPr lang="zh-CN" altLang="en-US"/>
          </a:p>
        </p:txBody>
      </p:sp>
    </p:spTree>
    <p:extLst>
      <p:ext uri="{BB962C8B-B14F-4D97-AF65-F5344CB8AC3E}">
        <p14:creationId xmlns:p14="http://schemas.microsoft.com/office/powerpoint/2010/main" val="325946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策略迭代和价值迭代</a:t>
            </a:r>
            <a:endParaRPr lang="en-US" altLang="zh-CN" dirty="0"/>
          </a:p>
          <a:p>
            <a:r>
              <a:rPr lang="zh-CN" altLang="en-US" dirty="0"/>
              <a:t>价值迭代与策略迭代的不同在于它不需要一个策略来支撑。由贝尔曼最优方程可以得知，可以直接计算最终状态前的所有可能状态的最优价值。因此，只需要对每一个状态进行价值迭代，就可以获得每个状态的收敛价值，从而获得一个最优的策略。</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12</a:t>
            </a:fld>
            <a:endParaRPr lang="zh-CN" altLang="en-US"/>
          </a:p>
        </p:txBody>
      </p:sp>
    </p:spTree>
    <p:extLst>
      <p:ext uri="{BB962C8B-B14F-4D97-AF65-F5344CB8AC3E}">
        <p14:creationId xmlns:p14="http://schemas.microsoft.com/office/powerpoint/2010/main" val="4430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不基于模型的预测</a:t>
            </a:r>
            <a:r>
              <a:rPr lang="en-US" altLang="zh-CN" dirty="0"/>
              <a:t>——</a:t>
            </a:r>
            <a:r>
              <a:rPr lang="zh-CN" altLang="en-US" dirty="0"/>
              <a:t>蒙特卡洛强化学习</a:t>
            </a:r>
            <a:endParaRPr lang="en-US" altLang="zh-CN" dirty="0"/>
          </a:p>
          <a:p>
            <a:r>
              <a:rPr lang="zh-CN" altLang="en-US" dirty="0"/>
              <a:t>蒙特卡洛学习采用经历完整的状态序列来获得马尔可夫模型。采用收获的平均值更新奖赏。常用累进更新平均值的方法来减少储存所有历史收获的空间。</a:t>
            </a:r>
            <a:endParaRPr lang="en-US" altLang="zh-CN" dirty="0"/>
          </a:p>
          <a:p>
            <a:r>
              <a:rPr lang="zh-CN" altLang="en-US" dirty="0"/>
              <a:t>（累进更新平均值公式推导如下）</a:t>
            </a:r>
            <a:endParaRPr lang="en-US" altLang="zh-CN" dirty="0"/>
          </a:p>
          <a:p>
            <a:r>
              <a:rPr lang="zh-CN" altLang="en-US" dirty="0"/>
              <a:t>累进更新平均值利用前一次的平均值和当前数据以及数据总个数来计算新的平均值。因此蒙特卡洛方法采用的是完全探索的方法。探索次数越多，寻找到的最优策略越准确。</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13</a:t>
            </a:fld>
            <a:endParaRPr lang="zh-CN" altLang="en-US"/>
          </a:p>
        </p:txBody>
      </p:sp>
    </p:spTree>
    <p:extLst>
      <p:ext uri="{BB962C8B-B14F-4D97-AF65-F5344CB8AC3E}">
        <p14:creationId xmlns:p14="http://schemas.microsoft.com/office/powerpoint/2010/main" val="155349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不基于模型的预测</a:t>
            </a:r>
            <a:r>
              <a:rPr lang="en-US" altLang="zh-CN" dirty="0"/>
              <a:t>——</a:t>
            </a:r>
            <a:r>
              <a:rPr lang="zh-CN" altLang="en-US" dirty="0"/>
              <a:t>时序差分算法</a:t>
            </a:r>
            <a:endParaRPr lang="en-US" altLang="zh-CN" dirty="0"/>
          </a:p>
          <a:p>
            <a:r>
              <a:rPr lang="zh-CN" altLang="en-US" dirty="0"/>
              <a:t>该算法关注当前时刻与下一时刻的价值，通过当前时刻与下一时刻的奖赏与下一时刻的价值来构建一个时序差分误差来更新当前时刻的价值</a:t>
            </a:r>
            <a:r>
              <a:rPr lang="en-US" altLang="zh-CN" dirty="0"/>
              <a:t>/</a:t>
            </a:r>
            <a:r>
              <a:rPr lang="zh-CN" altLang="en-US" dirty="0"/>
              <a:t>奖赏。</a:t>
            </a:r>
            <a:endParaRPr lang="en-US" altLang="zh-CN" dirty="0"/>
          </a:p>
          <a:p>
            <a:r>
              <a:rPr lang="zh-CN" altLang="en-US" dirty="0"/>
              <a:t>可以说，时序差分算法是基于一步预测的，当基于下面</a:t>
            </a:r>
            <a:r>
              <a:rPr lang="en-US" altLang="zh-CN" dirty="0"/>
              <a:t>n</a:t>
            </a:r>
            <a:r>
              <a:rPr lang="zh-CN" altLang="en-US" dirty="0"/>
              <a:t>个时刻预测时，就变成了</a:t>
            </a:r>
            <a:r>
              <a:rPr lang="en-US" altLang="zh-CN" dirty="0"/>
              <a:t>n</a:t>
            </a:r>
            <a:r>
              <a:rPr lang="zh-CN" altLang="en-US" dirty="0"/>
              <a:t>步时序差分算法，当</a:t>
            </a:r>
            <a:r>
              <a:rPr lang="en-US" altLang="zh-CN" dirty="0"/>
              <a:t>n</a:t>
            </a:r>
            <a:r>
              <a:rPr lang="zh-CN" altLang="en-US" dirty="0"/>
              <a:t>趋于无穷时，就变成了蒙特卡洛算法。</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14</a:t>
            </a:fld>
            <a:endParaRPr lang="zh-CN" altLang="en-US"/>
          </a:p>
        </p:txBody>
      </p:sp>
    </p:spTree>
    <p:extLst>
      <p:ext uri="{BB962C8B-B14F-4D97-AF65-F5344CB8AC3E}">
        <p14:creationId xmlns:p14="http://schemas.microsoft.com/office/powerpoint/2010/main" val="1066130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不基于模型的控制</a:t>
                </a:r>
                <a:r>
                  <a:rPr lang="en-US" altLang="zh-CN" dirty="0"/>
                  <a:t>——</a:t>
                </a:r>
                <a14:m>
                  <m:oMath xmlns:m="http://schemas.openxmlformats.org/officeDocument/2006/math">
                    <m:r>
                      <a:rPr lang="zh-CN" altLang="en-US" sz="1200" b="1" i="1" smtClean="0">
                        <a:latin typeface="Cambria Math" panose="02040503050406030204" pitchFamily="18" charset="0"/>
                      </a:rPr>
                      <m:t>𝝐</m:t>
                    </m:r>
                  </m:oMath>
                </a14:m>
                <a:r>
                  <a:rPr lang="en-US" altLang="zh-CN" dirty="0"/>
                  <a:t>-</a:t>
                </a:r>
                <a:r>
                  <a:rPr lang="zh-CN" altLang="en-US" dirty="0"/>
                  <a:t>贪婪策略</a:t>
                </a:r>
                <a:endParaRPr lang="en-US" altLang="zh-CN" dirty="0"/>
              </a:p>
              <a:p>
                <a:r>
                  <a:rPr lang="zh-CN" altLang="en-US" dirty="0"/>
                  <a:t>不基于模型的控制与不基于模型的预测之间的差别在于不基于模型的控制没有一个确定的策略，因此需要以一定的方式去探究动作空间。</a:t>
                </a:r>
                <a:endParaRPr lang="en-US" altLang="zh-CN" dirty="0"/>
              </a:p>
              <a:p>
                <a:r>
                  <a:rPr lang="zh-CN" altLang="en-US" dirty="0"/>
                  <a:t>贪婪策略产生问题的根源是无法保证持续的探索，为了解决这个问题，一种不完全的</a:t>
                </a:r>
                <a:r>
                  <a:rPr lang="en-US" altLang="zh-CN" dirty="0"/>
                  <a:t>ϵ</a:t>
                </a:r>
                <a:r>
                  <a:rPr lang="zh-CN" altLang="en-US" dirty="0"/>
                  <a:t>贪婪搜索策略被提出，其基本思想就是保证能做到持续的探索，具体通过设置一个较小的</a:t>
                </a:r>
                <a:r>
                  <a:rPr lang="en-US" altLang="zh-CN" dirty="0"/>
                  <a:t>ϵ</a:t>
                </a:r>
                <a:r>
                  <a:rPr lang="zh-CN" altLang="en-US" dirty="0"/>
                  <a:t>值，使用</a:t>
                </a:r>
                <a:r>
                  <a:rPr lang="en-US" altLang="zh-CN" dirty="0"/>
                  <a:t>1 -</a:t>
                </a:r>
                <a:r>
                  <a:rPr lang="zh-CN" altLang="en-US" dirty="0"/>
                  <a:t> </a:t>
                </a:r>
                <a:r>
                  <a:rPr lang="en-US" altLang="zh-CN" dirty="0"/>
                  <a:t>ϵ </a:t>
                </a:r>
                <a:r>
                  <a:rPr lang="zh-CN" altLang="en-US" dirty="0"/>
                  <a:t>的概率贪婪地选择目前认为是最大行为价值的行为，而用</a:t>
                </a:r>
                <a:r>
                  <a:rPr lang="en-US" altLang="zh-CN" dirty="0"/>
                  <a:t>ϵ </a:t>
                </a:r>
                <a:r>
                  <a:rPr lang="zh-CN" altLang="en-US" dirty="0"/>
                  <a:t>的概率随机的从所有</a:t>
                </a:r>
                <a:r>
                  <a:rPr lang="en-US" altLang="zh-CN" dirty="0"/>
                  <a:t>m </a:t>
                </a:r>
                <a:r>
                  <a:rPr lang="zh-CN" altLang="en-US" dirty="0"/>
                  <a:t>个可选行为中选择行为。</a:t>
                </a:r>
                <a:endParaRPr lang="en-US" altLang="zh-CN" dirty="0"/>
              </a:p>
              <a:p>
                <a:r>
                  <a:rPr lang="zh-CN" altLang="en-US" dirty="0"/>
                  <a:t>当</a:t>
                </a:r>
                <a:r>
                  <a:rPr lang="en-US" altLang="zh-CN" dirty="0"/>
                  <a:t>ϵ</a:t>
                </a:r>
                <a:r>
                  <a:rPr lang="zh-CN" altLang="en-US" dirty="0"/>
                  <a:t>贪婪策略与蒙特卡洛方法结合时就变成了现时蒙特卡洛控制；与时序差分方法结合时就变成了现时时序差分控制。其价值更新函数与不基于模型的预测方法一致，只是加入了对动作空间的探索。</a:t>
                </a:r>
              </a:p>
            </p:txBody>
          </p:sp>
        </mc:Choice>
        <mc:Fallback xmlns="">
          <p:sp>
            <p:nvSpPr>
              <p:cNvPr id="3" name="备注占位符 2"/>
              <p:cNvSpPr>
                <a:spLocks noGrp="1"/>
              </p:cNvSpPr>
              <p:nvPr>
                <p:ph type="body" idx="1"/>
              </p:nvPr>
            </p:nvSpPr>
            <p:spPr/>
            <p:txBody>
              <a:bodyPr/>
              <a:lstStyle/>
              <a:p>
                <a:r>
                  <a:rPr lang="zh-CN" altLang="en-US" dirty="0"/>
                  <a:t>不基于模型的控制</a:t>
                </a:r>
                <a:r>
                  <a:rPr lang="en-US" altLang="zh-CN" dirty="0"/>
                  <a:t>——</a:t>
                </a:r>
                <a:r>
                  <a:rPr lang="zh-CN" altLang="en-US" sz="1200" b="1" i="0">
                    <a:latin typeface="Cambria Math" panose="02040503050406030204" pitchFamily="18" charset="0"/>
                  </a:rPr>
                  <a:t>𝝐</a:t>
                </a:r>
                <a:r>
                  <a:rPr lang="en-US" altLang="zh-CN" dirty="0"/>
                  <a:t>-</a:t>
                </a:r>
                <a:r>
                  <a:rPr lang="zh-CN" altLang="en-US" dirty="0"/>
                  <a:t>贪婪策略</a:t>
                </a:r>
                <a:endParaRPr lang="en-US" altLang="zh-CN" dirty="0"/>
              </a:p>
              <a:p>
                <a:r>
                  <a:rPr lang="zh-CN" altLang="en-US" dirty="0"/>
                  <a:t>不基于模型的控制与不基于模型的预测之间的差别在于不基于模型的控制没有一个确定的策略，因此需要以一定的方式去探究动作空间。</a:t>
                </a:r>
                <a:endParaRPr lang="en-US" altLang="zh-CN" dirty="0"/>
              </a:p>
              <a:p>
                <a:r>
                  <a:rPr lang="zh-CN" altLang="en-US" dirty="0"/>
                  <a:t>贪婪策略产生问题的根源是无法保证持续的探索，为了解决这个问题，一种不完全的</a:t>
                </a:r>
                <a:r>
                  <a:rPr lang="en-US" altLang="zh-CN" dirty="0"/>
                  <a:t>ϵ</a:t>
                </a:r>
                <a:r>
                  <a:rPr lang="zh-CN" altLang="en-US" dirty="0"/>
                  <a:t>贪婪搜索策略被提出，其基本思想就是保证能做到持续的探索，具体通过设置一个较小的</a:t>
                </a:r>
                <a:r>
                  <a:rPr lang="en-US" altLang="zh-CN" dirty="0"/>
                  <a:t>ϵ</a:t>
                </a:r>
                <a:r>
                  <a:rPr lang="zh-CN" altLang="en-US" dirty="0"/>
                  <a:t>值，使用</a:t>
                </a:r>
                <a:r>
                  <a:rPr lang="en-US" altLang="zh-CN" dirty="0"/>
                  <a:t>1 -</a:t>
                </a:r>
                <a:r>
                  <a:rPr lang="zh-CN" altLang="en-US" dirty="0"/>
                  <a:t> </a:t>
                </a:r>
                <a:r>
                  <a:rPr lang="en-US" altLang="zh-CN" dirty="0"/>
                  <a:t>ϵ </a:t>
                </a:r>
                <a:r>
                  <a:rPr lang="zh-CN" altLang="en-US" dirty="0"/>
                  <a:t>的概率贪婪地选择目前认为是最大行为价值的行为，而用</a:t>
                </a:r>
                <a:r>
                  <a:rPr lang="en-US" altLang="zh-CN" dirty="0"/>
                  <a:t>ϵ </a:t>
                </a:r>
                <a:r>
                  <a:rPr lang="zh-CN" altLang="en-US" dirty="0"/>
                  <a:t>的概率随机的从所有</a:t>
                </a:r>
                <a:r>
                  <a:rPr lang="en-US" altLang="zh-CN" dirty="0"/>
                  <a:t>m </a:t>
                </a:r>
                <a:r>
                  <a:rPr lang="zh-CN" altLang="en-US" dirty="0"/>
                  <a:t>个可选行为中选择行为。</a:t>
                </a:r>
                <a:endParaRPr lang="en-US" altLang="zh-CN" dirty="0"/>
              </a:p>
              <a:p>
                <a:r>
                  <a:rPr lang="zh-CN" altLang="en-US" dirty="0"/>
                  <a:t>当</a:t>
                </a:r>
                <a:r>
                  <a:rPr lang="en-US" altLang="zh-CN" dirty="0"/>
                  <a:t>ϵ</a:t>
                </a:r>
                <a:r>
                  <a:rPr lang="zh-CN" altLang="en-US" dirty="0"/>
                  <a:t>贪婪策略与蒙特卡洛方法结合时就变成了现时蒙特卡洛控制；与时序差分方法结合时就变成了现时时序差分控制。其价值更新函数与不基于模型的预测方法一致，只是加入了对动作空间的探索。</a:t>
                </a:r>
              </a:p>
            </p:txBody>
          </p:sp>
        </mc:Fallback>
      </mc:AlternateContent>
      <p:sp>
        <p:nvSpPr>
          <p:cNvPr id="4" name="灯片编号占位符 3"/>
          <p:cNvSpPr>
            <a:spLocks noGrp="1"/>
          </p:cNvSpPr>
          <p:nvPr>
            <p:ph type="sldNum" sz="quarter" idx="10"/>
          </p:nvPr>
        </p:nvSpPr>
        <p:spPr/>
        <p:txBody>
          <a:bodyPr/>
          <a:lstStyle/>
          <a:p>
            <a:fld id="{63FC19D2-4FDD-425D-BD10-B3D6F105F0C4}" type="slidenum">
              <a:rPr lang="zh-CN" altLang="en-US" smtClean="0"/>
              <a:t>15</a:t>
            </a:fld>
            <a:endParaRPr lang="zh-CN" altLang="en-US"/>
          </a:p>
        </p:txBody>
      </p:sp>
    </p:spTree>
    <p:extLst>
      <p:ext uri="{BB962C8B-B14F-4D97-AF65-F5344CB8AC3E}">
        <p14:creationId xmlns:p14="http://schemas.microsoft.com/office/powerpoint/2010/main" val="400105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首先是简要介绍部分</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16</a:t>
            </a:fld>
            <a:endParaRPr lang="zh-CN" altLang="en-US"/>
          </a:p>
        </p:txBody>
      </p:sp>
    </p:spTree>
    <p:extLst>
      <p:ext uri="{BB962C8B-B14F-4D97-AF65-F5344CB8AC3E}">
        <p14:creationId xmlns:p14="http://schemas.microsoft.com/office/powerpoint/2010/main" val="1373518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DB4091E-DDB4-4E39-886E-112245F6BA09}"/>
              </a:ext>
            </a:extLst>
          </p:cNvPr>
          <p:cNvSpPr>
            <a:spLocks noGrp="1"/>
          </p:cNvSpPr>
          <p:nvPr>
            <p:ph type="body" idx="1"/>
          </p:nvPr>
        </p:nvSpPr>
        <p:spPr/>
        <p:txBody>
          <a:bodyPr/>
          <a:lstStyle/>
          <a:p>
            <a:r>
              <a:rPr lang="zh-CN" altLang="en-US" dirty="0"/>
              <a:t>价值函数近似</a:t>
            </a:r>
            <a:r>
              <a:rPr lang="en-US" altLang="zh-CN" dirty="0"/>
              <a:t>——</a:t>
            </a:r>
            <a:r>
              <a:rPr lang="zh-CN" altLang="en-US" dirty="0"/>
              <a:t>深度</a:t>
            </a:r>
            <a:r>
              <a:rPr lang="en-US" altLang="zh-CN" dirty="0"/>
              <a:t>Q</a:t>
            </a:r>
            <a:r>
              <a:rPr lang="zh-CN" altLang="en-US" dirty="0"/>
              <a:t>学习算法</a:t>
            </a:r>
            <a:endParaRPr lang="en-US" altLang="zh-CN" dirty="0"/>
          </a:p>
          <a:p>
            <a:r>
              <a:rPr lang="zh-CN" altLang="en-US" dirty="0"/>
              <a:t>价值函数近似的原因在于很多时候状态空间和动作空间是连续的，如果仍采用字典查询的办法，对状态和动作进行离散处理，那么储存每个动作和状态奖赏的空间显然是个很大的数量级，因此要采用深度神经网络的方法拟合一个价值函数出来。</a:t>
            </a:r>
            <a:endParaRPr lang="en-US" altLang="zh-CN" dirty="0"/>
          </a:p>
          <a:p>
            <a:r>
              <a:rPr lang="zh-CN" altLang="en-US" dirty="0"/>
              <a:t>深度</a:t>
            </a:r>
            <a:r>
              <a:rPr lang="en-US" altLang="zh-CN" dirty="0"/>
              <a:t>Q</a:t>
            </a:r>
            <a:r>
              <a:rPr lang="zh-CN" altLang="en-US" dirty="0"/>
              <a:t>学习算法是深度强化学习中一个很有效且广为人知的算法。</a:t>
            </a:r>
            <a:endParaRPr lang="en-US" altLang="zh-CN" dirty="0"/>
          </a:p>
          <a:p>
            <a:r>
              <a:rPr lang="en-US" altLang="zh-CN" dirty="0"/>
              <a:t>Q</a:t>
            </a:r>
            <a:r>
              <a:rPr lang="zh-CN" altLang="en-US" dirty="0"/>
              <a:t>学习算法是一个借鉴策略学习算法，其更新价值的策略与其进行探索所得的策略不是同一个策略，其更新价值的策略是人为给定的专家知识。</a:t>
            </a:r>
            <a:endParaRPr lang="en-US" altLang="zh-CN" dirty="0"/>
          </a:p>
          <a:p>
            <a:r>
              <a:rPr lang="zh-CN" altLang="en-US" dirty="0"/>
              <a:t>而将状态空间、动作空间作为特征，输入到神经网络，得到该状态</a:t>
            </a:r>
            <a:r>
              <a:rPr lang="en-US" altLang="zh-CN" dirty="0"/>
              <a:t>/</a:t>
            </a:r>
            <a:r>
              <a:rPr lang="zh-CN" altLang="en-US" dirty="0"/>
              <a:t>动作下的价值函数，加入</a:t>
            </a:r>
            <a:r>
              <a:rPr lang="en-US" altLang="zh-CN" dirty="0"/>
              <a:t>Q</a:t>
            </a:r>
            <a:r>
              <a:rPr lang="zh-CN" altLang="en-US" dirty="0"/>
              <a:t>学习算法，就构成了深度</a:t>
            </a:r>
            <a:r>
              <a:rPr lang="en-US" altLang="zh-CN" dirty="0"/>
              <a:t>Q learning</a:t>
            </a:r>
            <a:r>
              <a:rPr lang="zh-CN" alt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备注占位符 1">
                <a:extLst>
                  <a:ext uri="{FF2B5EF4-FFF2-40B4-BE49-F238E27FC236}">
                    <a16:creationId xmlns:a16="http://schemas.microsoft.com/office/drawing/2014/main" id="{21D43F00-3A08-4E81-81F7-922BD30427D7}"/>
                  </a:ext>
                </a:extLst>
              </p:cNvPr>
              <p:cNvSpPr>
                <a:spLocks noGrp="1"/>
              </p:cNvSpPr>
              <p:nvPr>
                <p:ph type="body" idx="1"/>
              </p:nvPr>
            </p:nvSpPr>
            <p:spPr/>
            <p:txBody>
              <a:bodyPr/>
              <a:lstStyle/>
              <a:p>
                <a:r>
                  <a:rPr lang="en-US" altLang="zh-CN" dirty="0"/>
                  <a:t>DQN</a:t>
                </a:r>
                <a:r>
                  <a:rPr lang="zh-CN" altLang="en-US" dirty="0"/>
                  <a:t>算法常用的损失为均方差。</a:t>
                </a:r>
                <a:endParaRPr lang="en-US" altLang="zh-CN" dirty="0"/>
              </a:p>
              <a:p>
                <a:r>
                  <a:rPr lang="en-US" altLang="zh-CN" dirty="0"/>
                  <a:t>DQN </a:t>
                </a:r>
                <a:r>
                  <a:rPr lang="zh-CN" altLang="en-US" dirty="0"/>
                  <a:t>算法由于采用了深度学习算法，也会存在不能收敛到最优点的问题。</a:t>
                </a:r>
                <a:endParaRPr lang="en-US" altLang="zh-CN" dirty="0"/>
              </a:p>
              <a:p>
                <a:r>
                  <a:rPr lang="zh-CN" altLang="en-US" dirty="0"/>
                  <a:t>（下面的不清楚，最好不要讲）</a:t>
                </a:r>
                <a:endParaRPr lang="en-US" altLang="zh-CN" dirty="0"/>
              </a:p>
              <a:p>
                <a:r>
                  <a:rPr lang="zh-CN" altLang="en-US" dirty="0"/>
                  <a:t>一种使用双价值网络的</a:t>
                </a:r>
                <a:r>
                  <a:rPr lang="en-US" altLang="zh-CN" dirty="0"/>
                  <a:t>DDQN(double deep Q network) </a:t>
                </a:r>
                <a:r>
                  <a:rPr lang="zh-CN" altLang="en-US" dirty="0"/>
                  <a:t>被认为较好地解决了这个问题。该算法使用两个架构相同的近似价值函数（神经网络），其中一个用来根据策略生成交互行为并随时频繁更新参数</a:t>
                </a:r>
                <a14:m>
                  <m:oMath xmlns:m="http://schemas.openxmlformats.org/officeDocument/2006/math">
                    <m:r>
                      <a:rPr lang="zh-CN" altLang="en-US" i="1" smtClean="0">
                        <a:latin typeface="Cambria Math" panose="02040503050406030204" pitchFamily="18" charset="0"/>
                      </a:rPr>
                      <m:t>𝜃</m:t>
                    </m:r>
                  </m:oMath>
                </a14:m>
                <a:r>
                  <a:rPr lang="zh-CN" altLang="en-US" dirty="0"/>
                  <a:t>，另一个则用来生成目标价值</a:t>
                </a:r>
                <a:r>
                  <a:rPr lang="en-US" altLang="zh-CN" dirty="0"/>
                  <a:t>, </a:t>
                </a:r>
                <a:r>
                  <a:rPr lang="zh-CN" altLang="en-US" dirty="0"/>
                  <a:t>其参数</a:t>
                </a:r>
                <a14:m>
                  <m:oMath xmlns:m="http://schemas.openxmlformats.org/officeDocument/2006/math">
                    <m:r>
                      <a:rPr lang="zh-CN" altLang="en-US" i="1" smtClean="0">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a:t>每隔一定的周期进行更新。即对专家策略使用神经网络</a:t>
                </a:r>
                <a:r>
                  <a:rPr lang="en-US" altLang="zh-CN" dirty="0"/>
                  <a:t>A</a:t>
                </a:r>
                <a:r>
                  <a:rPr lang="zh-CN" altLang="en-US" dirty="0"/>
                  <a:t>生成价值函数并进行参数调整，对探索策略使用神经网络</a:t>
                </a:r>
                <a:r>
                  <a:rPr lang="en-US" altLang="zh-CN" dirty="0"/>
                  <a:t>B</a:t>
                </a:r>
                <a:r>
                  <a:rPr lang="zh-CN" altLang="en-US" dirty="0"/>
                  <a:t>生成价值函数，使用</a:t>
                </a:r>
                <a:r>
                  <a:rPr lang="en-US" altLang="zh-CN" dirty="0"/>
                  <a:t>A</a:t>
                </a:r>
                <a:r>
                  <a:rPr lang="zh-CN" altLang="en-US" dirty="0"/>
                  <a:t>生成的结果调整。</a:t>
                </a:r>
                <a:endParaRPr lang="en-US" altLang="zh-CN" dirty="0"/>
              </a:p>
            </p:txBody>
          </p:sp>
        </mc:Choice>
        <mc:Fallback xmlns="">
          <p:sp>
            <p:nvSpPr>
              <p:cNvPr id="2" name="备注占位符 1">
                <a:extLst>
                  <a:ext uri="{FF2B5EF4-FFF2-40B4-BE49-F238E27FC236}">
                    <a16:creationId xmlns:a16="http://schemas.microsoft.com/office/drawing/2014/main" id="{21D43F00-3A08-4E81-81F7-922BD30427D7}"/>
                  </a:ext>
                </a:extLst>
              </p:cNvPr>
              <p:cNvSpPr>
                <a:spLocks noGrp="1"/>
              </p:cNvSpPr>
              <p:nvPr>
                <p:ph type="body" idx="1"/>
              </p:nvPr>
            </p:nvSpPr>
            <p:spPr/>
            <p:txBody>
              <a:bodyPr/>
              <a:lstStyle/>
              <a:p>
                <a:r>
                  <a:rPr lang="en-US" altLang="zh-CN" dirty="0"/>
                  <a:t>DQN</a:t>
                </a:r>
                <a:r>
                  <a:rPr lang="zh-CN" altLang="en-US" dirty="0"/>
                  <a:t>算法常用的损失为均方差。</a:t>
                </a:r>
                <a:endParaRPr lang="en-US" altLang="zh-CN" dirty="0"/>
              </a:p>
              <a:p>
                <a:r>
                  <a:rPr lang="en-US" altLang="zh-CN" dirty="0"/>
                  <a:t>DQN </a:t>
                </a:r>
                <a:r>
                  <a:rPr lang="zh-CN" altLang="en-US" dirty="0"/>
                  <a:t>算法由于采用了深度学习算法，也会存在不能收敛到最优点的问题。</a:t>
                </a:r>
                <a:endParaRPr lang="en-US" altLang="zh-CN" dirty="0"/>
              </a:p>
              <a:p>
                <a:r>
                  <a:rPr lang="zh-CN" altLang="en-US" dirty="0"/>
                  <a:t>（下面的不清楚，最好不要讲）</a:t>
                </a:r>
                <a:endParaRPr lang="en-US" altLang="zh-CN" dirty="0"/>
              </a:p>
              <a:p>
                <a:r>
                  <a:rPr lang="zh-CN" altLang="en-US" dirty="0"/>
                  <a:t>一种使用双价值网络的</a:t>
                </a:r>
                <a:r>
                  <a:rPr lang="en-US" altLang="zh-CN" dirty="0"/>
                  <a:t>DDQN(double deep Q network) </a:t>
                </a:r>
                <a:r>
                  <a:rPr lang="zh-CN" altLang="en-US" dirty="0"/>
                  <a:t>被认为较好地解决了这个问题。该算法使用两个架构相同的近似价值函数（神经网络），其中一个用来根据策略生成交互行为并随时频繁更新参数</a:t>
                </a:r>
                <a:r>
                  <a:rPr lang="zh-CN" altLang="en-US" i="0">
                    <a:latin typeface="Cambria Math" panose="02040503050406030204" pitchFamily="18" charset="0"/>
                  </a:rPr>
                  <a:t>𝜃</a:t>
                </a:r>
                <a:r>
                  <a:rPr lang="zh-CN" altLang="en-US" dirty="0"/>
                  <a:t>，另一个则用来生成目标价值</a:t>
                </a:r>
                <a:r>
                  <a:rPr lang="en-US" altLang="zh-CN" dirty="0"/>
                  <a:t>, </a:t>
                </a:r>
                <a:r>
                  <a:rPr lang="zh-CN" altLang="en-US" dirty="0"/>
                  <a:t>其参数</a:t>
                </a:r>
                <a:r>
                  <a:rPr lang="zh-CN" altLang="en-US" i="0">
                    <a:latin typeface="Cambria Math" panose="02040503050406030204" pitchFamily="18" charset="0"/>
                  </a:rPr>
                  <a:t>𝜃</a:t>
                </a:r>
                <a:r>
                  <a:rPr lang="en-US" altLang="zh-CN" b="0" i="0">
                    <a:latin typeface="Cambria Math" panose="02040503050406030204" pitchFamily="18" charset="0"/>
                  </a:rPr>
                  <a:t>′</a:t>
                </a:r>
                <a:r>
                  <a:rPr lang="zh-CN" altLang="en-US" dirty="0"/>
                  <a:t>每隔一定的周期进行更新。即对专家策略使用神经网络</a:t>
                </a:r>
                <a:r>
                  <a:rPr lang="en-US" altLang="zh-CN" dirty="0"/>
                  <a:t>A</a:t>
                </a:r>
                <a:r>
                  <a:rPr lang="zh-CN" altLang="en-US" dirty="0"/>
                  <a:t>生成价值函数并进行参数调整，对探索策略使用神经网络</a:t>
                </a:r>
                <a:r>
                  <a:rPr lang="en-US" altLang="zh-CN" dirty="0"/>
                  <a:t>B</a:t>
                </a:r>
                <a:r>
                  <a:rPr lang="zh-CN" altLang="en-US" dirty="0"/>
                  <a:t>生成价值函数，使用</a:t>
                </a:r>
                <a:r>
                  <a:rPr lang="en-US" altLang="zh-CN" dirty="0"/>
                  <a:t>A</a:t>
                </a:r>
                <a:r>
                  <a:rPr lang="zh-CN" altLang="en-US" dirty="0"/>
                  <a:t>生成的结果调整。</a:t>
                </a:r>
                <a:endParaRPr lang="en-US" altLang="zh-CN" dirty="0"/>
              </a:p>
            </p:txBody>
          </p:sp>
        </mc:Fallback>
      </mc:AlternateContent>
    </p:spTree>
    <p:extLst>
      <p:ext uri="{BB962C8B-B14F-4D97-AF65-F5344CB8AC3E}">
        <p14:creationId xmlns:p14="http://schemas.microsoft.com/office/powerpoint/2010/main" val="2658432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D5D9C9-B59F-46B7-B6C9-5B6784FB7E74}" type="slidenum">
              <a:rPr lang="zh-CN" altLang="en-US" smtClean="0"/>
              <a:t>19</a:t>
            </a:fld>
            <a:endParaRPr lang="zh-CN" altLang="en-US"/>
          </a:p>
        </p:txBody>
      </p:sp>
    </p:spTree>
    <p:extLst>
      <p:ext uri="{BB962C8B-B14F-4D97-AF65-F5344CB8AC3E}">
        <p14:creationId xmlns:p14="http://schemas.microsoft.com/office/powerpoint/2010/main" val="127690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强化学习有别于监督学习和无监督学习。但是他们的基本原理是一样的，都类似于一个自动控制的系统，通过一定的方式调节，去减小一个误差，或者获得一个最大的奖赏（价值最大化）。</a:t>
            </a:r>
            <a:endParaRPr lang="en-US" altLang="zh-CN" dirty="0"/>
          </a:p>
          <a:p>
            <a:r>
              <a:rPr lang="zh-CN" altLang="en-US" dirty="0"/>
              <a:t>强化学习就是在众多过程中寻找一个可以获得最大的奖励的过程。</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2</a:t>
            </a:fld>
            <a:endParaRPr lang="zh-CN" altLang="en-US"/>
          </a:p>
        </p:txBody>
      </p:sp>
    </p:spTree>
    <p:extLst>
      <p:ext uri="{BB962C8B-B14F-4D97-AF65-F5344CB8AC3E}">
        <p14:creationId xmlns:p14="http://schemas.microsoft.com/office/powerpoint/2010/main" val="67698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我将讲解一下什么叫马尔科夫过程，强化学习的动态规划过程，价值函数的近似（使用神经网络）、强化学习中对于探索与利用的关系方法。</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3</a:t>
            </a:fld>
            <a:endParaRPr lang="zh-CN" altLang="en-US"/>
          </a:p>
        </p:txBody>
      </p:sp>
    </p:spTree>
    <p:extLst>
      <p:ext uri="{BB962C8B-B14F-4D97-AF65-F5344CB8AC3E}">
        <p14:creationId xmlns:p14="http://schemas.microsoft.com/office/powerpoint/2010/main" val="152773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4</a:t>
            </a:fld>
            <a:endParaRPr lang="zh-CN" altLang="en-US"/>
          </a:p>
        </p:txBody>
      </p:sp>
    </p:spTree>
    <p:extLst>
      <p:ext uri="{BB962C8B-B14F-4D97-AF65-F5344CB8AC3E}">
        <p14:creationId xmlns:p14="http://schemas.microsoft.com/office/powerpoint/2010/main" val="194973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马尔科夫过程是一个状态转换过程，其中下一时刻的状态仅有上一时刻决定，与其他时刻无关。马尔科夫过程是强化学习理论的一个基础，强化学习是为了解决马尔科夫过程的，但强化学习同样能解决非马过程。</a:t>
            </a:r>
            <a:endParaRPr lang="en-US" altLang="zh-CN" dirty="0"/>
          </a:p>
          <a:p>
            <a:r>
              <a:rPr lang="zh-CN" altLang="en-US" dirty="0"/>
              <a:t>在马尔科夫过程中定义状态空间、行为空间、状态转移概率、奖赏就构成了完整的马尔科夫奖励过程。</a:t>
            </a:r>
            <a:endParaRPr lang="en-US" altLang="zh-CN" dirty="0"/>
          </a:p>
          <a:p>
            <a:r>
              <a:rPr lang="zh-CN" altLang="en-US" dirty="0"/>
              <a:t>（其中</a:t>
            </a:r>
            <a:r>
              <a:rPr lang="en-US" altLang="zh-CN" dirty="0"/>
              <a:t>γ</a:t>
            </a:r>
            <a:r>
              <a:rPr lang="zh-CN" altLang="en-US" dirty="0"/>
              <a:t>是一个系数，表征下一时刻的价值对上一时刻价值的影响，也可以理解为潜在价值影响因子）</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5</a:t>
            </a:fld>
            <a:endParaRPr lang="zh-CN" altLang="en-US"/>
          </a:p>
        </p:txBody>
      </p:sp>
    </p:spTree>
    <p:extLst>
      <p:ext uri="{BB962C8B-B14F-4D97-AF65-F5344CB8AC3E}">
        <p14:creationId xmlns:p14="http://schemas.microsoft.com/office/powerpoint/2010/main" val="280280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当给定一个马尔科夫奖励过程和一个策略</a:t>
            </a:r>
            <a:r>
              <a:rPr lang="en-US" altLang="zh-CN" dirty="0"/>
              <a:t>π</a:t>
            </a:r>
            <a:r>
              <a:rPr lang="zh-CN" altLang="en-US" dirty="0"/>
              <a:t>，就可以得到一个马尔科夫决策过程。可以在状态空间中获取到一个状态转移序列，也就是马尔可夫链。</a:t>
            </a:r>
            <a:endParaRPr lang="en-US" altLang="zh-CN" dirty="0"/>
          </a:p>
          <a:p>
            <a:r>
              <a:rPr lang="zh-CN" altLang="en-US" dirty="0"/>
              <a:t>马尔可夫决策过程要满足状态转移和奖赏公式。也就是上面的两个公式。</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6</a:t>
            </a:fld>
            <a:endParaRPr lang="zh-CN" altLang="en-US"/>
          </a:p>
        </p:txBody>
      </p:sp>
    </p:spTree>
    <p:extLst>
      <p:ext uri="{BB962C8B-B14F-4D97-AF65-F5344CB8AC3E}">
        <p14:creationId xmlns:p14="http://schemas.microsoft.com/office/powerpoint/2010/main" val="230951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马尔科夫过程中价值函数类似于其他机器学习模型的损失，最优的马尔科夫决策过程是寻求价值函数最大化的过程。马尔科夫的价值函数又分为状态价值函数和策略价值函数，状态价值函数是状态到状态所能获得的最大价值，评判了当前状态的价值；策略价值函数是从策略到策略的价值，评判了一个动作的价值。二者的本质是一样的。</a:t>
            </a:r>
            <a:endParaRPr lang="en-US" altLang="zh-CN" dirty="0"/>
          </a:p>
          <a:p>
            <a:r>
              <a:rPr lang="zh-CN" altLang="en-US" dirty="0"/>
              <a:t>强化学习最终得到的是一个总回报最大的马尔可夫链。</a:t>
            </a:r>
            <a:endParaRPr lang="en-US" altLang="zh-CN" dirty="0"/>
          </a:p>
          <a:p>
            <a:r>
              <a:rPr lang="zh-CN" altLang="en-US" dirty="0"/>
              <a:t>（</a:t>
            </a:r>
            <a:r>
              <a:rPr lang="en-US" altLang="zh-CN" dirty="0"/>
              <a:t>π</a:t>
            </a:r>
            <a:r>
              <a:rPr lang="zh-CN" altLang="en-US" dirty="0"/>
              <a:t>是</a:t>
            </a:r>
            <a:r>
              <a:rPr lang="en-US" altLang="zh-CN" dirty="0"/>
              <a:t>s</a:t>
            </a:r>
            <a:r>
              <a:rPr lang="zh-CN" altLang="en-US" dirty="0"/>
              <a:t>状态下实行</a:t>
            </a:r>
            <a:r>
              <a:rPr lang="en-US" altLang="zh-CN" dirty="0"/>
              <a:t>a</a:t>
            </a:r>
            <a:r>
              <a:rPr lang="zh-CN" altLang="en-US" dirty="0"/>
              <a:t>动作的概率）</a:t>
            </a:r>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7</a:t>
            </a:fld>
            <a:endParaRPr lang="zh-CN" altLang="en-US"/>
          </a:p>
        </p:txBody>
      </p:sp>
    </p:spTree>
    <p:extLst>
      <p:ext uri="{BB962C8B-B14F-4D97-AF65-F5344CB8AC3E}">
        <p14:creationId xmlns:p14="http://schemas.microsoft.com/office/powerpoint/2010/main" val="153092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这是一个简单的马尔科夫过程。右上角红色式子是计算的右侧状态的状态价值。</a:t>
            </a:r>
          </a:p>
        </p:txBody>
      </p:sp>
      <p:sp>
        <p:nvSpPr>
          <p:cNvPr id="4" name="灯片编号占位符 3"/>
          <p:cNvSpPr>
            <a:spLocks noGrp="1"/>
          </p:cNvSpPr>
          <p:nvPr>
            <p:ph type="sldNum" sz="quarter" idx="10"/>
          </p:nvPr>
        </p:nvSpPr>
        <p:spPr/>
        <p:txBody>
          <a:bodyPr/>
          <a:lstStyle/>
          <a:p>
            <a:fld id="{63FC19D2-4FDD-425D-BD10-B3D6F105F0C4}" type="slidenum">
              <a:rPr lang="zh-CN" altLang="en-US" smtClean="0"/>
              <a:t>8</a:t>
            </a:fld>
            <a:endParaRPr lang="zh-CN" altLang="en-US"/>
          </a:p>
        </p:txBody>
      </p:sp>
    </p:spTree>
    <p:extLst>
      <p:ext uri="{BB962C8B-B14F-4D97-AF65-F5344CB8AC3E}">
        <p14:creationId xmlns:p14="http://schemas.microsoft.com/office/powerpoint/2010/main" val="268415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9</a:t>
            </a:fld>
            <a:endParaRPr lang="zh-CN" altLang="en-US"/>
          </a:p>
        </p:txBody>
      </p:sp>
    </p:spTree>
    <p:extLst>
      <p:ext uri="{BB962C8B-B14F-4D97-AF65-F5344CB8AC3E}">
        <p14:creationId xmlns:p14="http://schemas.microsoft.com/office/powerpoint/2010/main" val="396343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9ABFC-2BD6-4069-BDDA-5F494D2920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EB2A84-6DF4-4E37-B99A-017D2F14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2A9DB0-B976-419C-BA5F-C2866C6E6945}"/>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458BD019-7BE4-4FF2-A1A8-8FBCE67E75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573C0-30DA-49F9-9B4F-5C6B7032C542}"/>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250787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3E067-A343-4E37-A412-4CE9E17386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574910-C5C5-4EE6-A30B-18620E9F6E0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E0C211-E5D4-476A-8ABA-259A302E4035}"/>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2C306E6B-150D-486C-A006-FCA263DA60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CD3106-69B0-49F6-9C0F-72EE7D3EDA5C}"/>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21521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EC04EC-120B-4A31-BC28-6B90899C80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49073F-E24C-47EF-88A1-1E3DC7DB7D8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EBAAAE-27C7-4AA6-8695-7B16F539EF68}"/>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80967EB6-CA80-4252-983C-FE1A25A6A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22E344-F6AE-4551-9280-3B6F9787AC99}"/>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45582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D25E3-CD6C-48E2-84AD-8AA219F6ED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6CAC19-5556-4E2A-9158-06603002461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E06D93-29FF-4055-8ABA-0BFF32DC60ED}"/>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DF37E439-0022-4E35-8514-1F10A79D78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B42C5-AB05-416B-9EEC-6949CDEB647C}"/>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188135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EC5AE-DF24-49FF-8B49-163592E3C6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ABE724-7551-443B-B6D0-7B0FBC230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44A67F-FCCB-4565-84FC-50EE250EBCEB}"/>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EE14C401-654D-4FE8-8E65-30CB16A25C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B93D2-D0FA-4A15-ADE5-C21DB35AB86D}"/>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130324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A0FBD-F2FA-4588-A041-4ED3614C2B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87C099-A23E-4D71-BC36-24809A3A182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4829A4-DC2D-4235-AA99-71CB681533D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990A957-A2B9-4382-A4EE-A1ED32E6961D}"/>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19D5523C-0136-4610-B7EA-3A3B845237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81661A-8E13-48B5-A096-39EBA1465CD3}"/>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134170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B4354-3A12-4946-A192-E01E6D7351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7EFBCD-68CF-4384-B156-E074DE30F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F41C2A8-60C1-4342-967A-44476063E8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315E484-742C-47BA-A7C3-F3C6CA3C4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A07AB19-04FB-4715-A46B-CEB9485CD90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37BB07A-50D4-4B2D-8514-1C4815133C52}"/>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8" name="页脚占位符 7">
            <a:extLst>
              <a:ext uri="{FF2B5EF4-FFF2-40B4-BE49-F238E27FC236}">
                <a16:creationId xmlns:a16="http://schemas.microsoft.com/office/drawing/2014/main" id="{5018B598-BEB0-45C4-AA41-5C3756E7AC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4471BC-D07D-4A7E-8BE9-9F601259842C}"/>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414870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85F07-8A2D-4E47-8E0F-D8C7CF27F2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BCA733-3856-441A-A745-E5AC3C326BC6}"/>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4" name="页脚占位符 3">
            <a:extLst>
              <a:ext uri="{FF2B5EF4-FFF2-40B4-BE49-F238E27FC236}">
                <a16:creationId xmlns:a16="http://schemas.microsoft.com/office/drawing/2014/main" id="{F8B464EB-DE7A-4F49-B840-CB43F0370D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4F1D70-2FD6-46E8-A1D3-9F8A3ED7619A}"/>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179677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DD3C34-438A-44EC-A94F-493A9DADE27D}"/>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3" name="页脚占位符 2">
            <a:extLst>
              <a:ext uri="{FF2B5EF4-FFF2-40B4-BE49-F238E27FC236}">
                <a16:creationId xmlns:a16="http://schemas.microsoft.com/office/drawing/2014/main" id="{4C2935E8-92F6-4D1B-886D-8596BA3491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C84E2A-AC56-473F-8945-5CE5F0711907}"/>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233164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C89D2-8812-47E1-A838-22990E056E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DEA84B-5B70-4BE1-BD12-6AC691491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DE265B3-13AD-4BA5-B58E-B6755EC3C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1096B1-5240-4923-B692-6C7F35A6D35A}"/>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29F31143-8065-4B0F-9E83-9494C52BA0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C326F3-5028-4304-9B51-8111F76CEABA}"/>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65995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69864-D5C7-4277-9D48-1982D9FABF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D68400-0E39-41D9-B4C4-8451934B6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2D2293-7716-4AEB-A105-A84A665BD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5BE092-065B-44A0-8A7F-E3F2EB1DB208}"/>
              </a:ext>
            </a:extLst>
          </p:cNvPr>
          <p:cNvSpPr>
            <a:spLocks noGrp="1"/>
          </p:cNvSpPr>
          <p:nvPr>
            <p:ph type="dt" sz="half" idx="10"/>
          </p:nvPr>
        </p:nvSpPr>
        <p:spPr/>
        <p:txBody>
          <a:bodyPr/>
          <a:lstStyle/>
          <a:p>
            <a:fld id="{7A66B8A7-1924-49E7-A801-C44FC8F95924}"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3C88BEA0-D865-45A4-960F-557F3D6B65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8FA873-C5B0-4185-897D-5C124C2954DF}"/>
              </a:ext>
            </a:extLst>
          </p:cNvPr>
          <p:cNvSpPr>
            <a:spLocks noGrp="1"/>
          </p:cNvSpPr>
          <p:nvPr>
            <p:ph type="sldNum" sz="quarter" idx="12"/>
          </p:nvPr>
        </p:nvSpPr>
        <p:spPr/>
        <p:txBody>
          <a:body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113398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60D88D-FEB2-437A-963D-3203D95CF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D1BACF-56FA-4886-8C79-00293BBE1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6CA40C-2DD6-4978-9AFA-0352EC8E2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6B8A7-1924-49E7-A801-C44FC8F95924}"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CDF54787-B877-419E-9165-377DA33AA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4F41F5-F3AD-4B5A-B868-7A28B94FC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9CDC4-7880-462B-92B1-D4C569578647}" type="slidenum">
              <a:rPr lang="zh-CN" altLang="en-US" smtClean="0"/>
              <a:t>‹#›</a:t>
            </a:fld>
            <a:endParaRPr lang="zh-CN" altLang="en-US"/>
          </a:p>
        </p:txBody>
      </p:sp>
    </p:spTree>
    <p:extLst>
      <p:ext uri="{BB962C8B-B14F-4D97-AF65-F5344CB8AC3E}">
        <p14:creationId xmlns:p14="http://schemas.microsoft.com/office/powerpoint/2010/main" val="148024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576291" y="560370"/>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基于深度神经网络的谱聚类算法研究 </a:t>
            </a:r>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93416" y="2372835"/>
            <a:ext cx="7610732" cy="1200329"/>
          </a:xfrm>
          <a:prstGeom prst="rect">
            <a:avLst/>
          </a:prstGeom>
          <a:noFill/>
        </p:spPr>
        <p:txBody>
          <a:bodyPr wrap="square" rtlCol="0">
            <a:spAutoFit/>
          </a:bodyPr>
          <a:lstStyle/>
          <a:p>
            <a:pPr algn="ctr"/>
            <a:r>
              <a:rPr lang="en-US" altLang="zh-CN" sz="3600" dirty="0"/>
              <a:t>Basic knowledge of Reinforcement Learning</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8242233" y="4731355"/>
            <a:ext cx="1374094" cy="707886"/>
          </a:xfrm>
          <a:prstGeom prst="rect">
            <a:avLst/>
          </a:prstGeom>
          <a:noFill/>
        </p:spPr>
        <p:txBody>
          <a:bodyPr wrap="none" rtlCol="0">
            <a:spAutoFit/>
          </a:bodyPr>
          <a:lstStyle/>
          <a:p>
            <a:pPr algn="ctr"/>
            <a:r>
              <a:rPr lang="en-US" altLang="zh-CN" sz="2000" dirty="0"/>
              <a:t>Fei Wang</a:t>
            </a:r>
          </a:p>
          <a:p>
            <a:pPr algn="ctr"/>
            <a:r>
              <a:rPr lang="en-US" altLang="zh-CN" sz="2000" dirty="0"/>
              <a:t>2019.11.21</a:t>
            </a:r>
            <a:endParaRPr lang="zh-CN" altLang="en-US"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Dynamic Planning</a:t>
            </a:r>
          </a:p>
        </p:txBody>
      </p:sp>
      <p:sp>
        <p:nvSpPr>
          <p:cNvPr id="3" name="文本框 2"/>
          <p:cNvSpPr txBox="1"/>
          <p:nvPr/>
        </p:nvSpPr>
        <p:spPr>
          <a:xfrm>
            <a:off x="1057275" y="2090172"/>
            <a:ext cx="9479427" cy="2677656"/>
          </a:xfrm>
          <a:prstGeom prst="rect">
            <a:avLst/>
          </a:prstGeom>
          <a:noFill/>
        </p:spPr>
        <p:txBody>
          <a:bodyPr wrap="square" rtlCol="0">
            <a:spAutoFit/>
          </a:bodyPr>
          <a:lstStyle/>
          <a:p>
            <a:pPr indent="457200" algn="just"/>
            <a:r>
              <a:rPr lang="en-US" altLang="zh-CN" sz="2400" dirty="0"/>
              <a:t>“Planning” is to evaluate and control based on known environmental dynamics.</a:t>
            </a:r>
          </a:p>
          <a:p>
            <a:pPr indent="457200" algn="just"/>
            <a:endParaRPr lang="en-US" altLang="zh-CN" sz="2400" dirty="0"/>
          </a:p>
          <a:p>
            <a:pPr indent="457200" algn="just"/>
            <a:r>
              <a:rPr lang="en-US" altLang="zh-CN" sz="2400" dirty="0"/>
              <a:t>Forecasting and control are two important aspects of planning. Forecasting is the process of evaluating a given strategy, and control is the process of finding an optimal strategy.</a:t>
            </a:r>
          </a:p>
          <a:p>
            <a:pPr indent="457200" algn="just"/>
            <a:endParaRPr lang="en-US" altLang="zh-CN" sz="2400" dirty="0"/>
          </a:p>
        </p:txBody>
      </p:sp>
    </p:spTree>
    <p:extLst>
      <p:ext uri="{BB962C8B-B14F-4D97-AF65-F5344CB8AC3E}">
        <p14:creationId xmlns:p14="http://schemas.microsoft.com/office/powerpoint/2010/main" val="1217190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6406206" cy="523220"/>
          </a:xfrm>
          <a:prstGeom prst="rect">
            <a:avLst/>
          </a:prstGeom>
          <a:noFill/>
        </p:spPr>
        <p:txBody>
          <a:bodyPr wrap="square" rtlCol="0">
            <a:spAutoFit/>
          </a:bodyPr>
          <a:lstStyle/>
          <a:p>
            <a:r>
              <a:rPr lang="en-US" altLang="zh-CN" sz="2800" b="1" dirty="0"/>
              <a:t>Value iteration and Policy iteration</a:t>
            </a:r>
          </a:p>
        </p:txBody>
      </p:sp>
      <mc:AlternateContent xmlns:mc="http://schemas.openxmlformats.org/markup-compatibility/2006" xmlns:a14="http://schemas.microsoft.com/office/drawing/2010/main">
        <mc:Choice Requires="a14">
          <p:sp>
            <p:nvSpPr>
              <p:cNvPr id="3" name="文本框 2"/>
              <p:cNvSpPr txBox="1"/>
              <p:nvPr/>
            </p:nvSpPr>
            <p:spPr>
              <a:xfrm>
                <a:off x="1057275" y="1127716"/>
                <a:ext cx="9479427" cy="5790239"/>
              </a:xfrm>
              <a:prstGeom prst="rect">
                <a:avLst/>
              </a:prstGeom>
              <a:noFill/>
            </p:spPr>
            <p:txBody>
              <a:bodyPr wrap="square" rtlCol="0">
                <a:spAutoFit/>
              </a:bodyPr>
              <a:lstStyle/>
              <a:p>
                <a:pPr indent="457200" algn="ctr"/>
                <a:r>
                  <a:rPr lang="en-US" altLang="zh-CN" sz="2400" b="1" dirty="0"/>
                  <a:t>Policy iteration</a:t>
                </a:r>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endParaRPr lang="en-US" altLang="zh-CN" sz="2400" b="1" dirty="0"/>
              </a:p>
              <a:p>
                <a:pPr indent="457200"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𝑎</m:t>
                          </m:r>
                          <m:r>
                            <a:rPr lang="zh-CN" altLang="en-US" sz="2400" i="1">
                              <a:latin typeface="Cambria Math" panose="02040503050406030204" pitchFamily="18" charset="0"/>
                            </a:rPr>
                            <m:t>∈</m:t>
                          </m:r>
                          <m:r>
                            <a:rPr lang="en-US" altLang="zh-CN" sz="2400" b="0" i="1" smtClean="0">
                              <a:latin typeface="Cambria Math" panose="02040503050406030204" pitchFamily="18" charset="0"/>
                            </a:rPr>
                            <m:t>𝐴</m:t>
                          </m:r>
                        </m:sub>
                        <m:sup/>
                        <m:e>
                          <m:r>
                            <m:rPr>
                              <m:sty m:val="p"/>
                            </m:rPr>
                            <a:rPr lang="en-US" altLang="zh-CN" sz="2400" i="1">
                              <a:latin typeface="Cambria Math" panose="02040503050406030204" pitchFamily="18" charset="0"/>
                            </a:rPr>
                            <m:t>π</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𝑠</m:t>
                              </m:r>
                            </m:sub>
                            <m:sup>
                              <m:r>
                                <a:rPr lang="en-US" altLang="zh-CN" sz="2400" b="0" i="1" smtClean="0">
                                  <a:latin typeface="Cambria Math" panose="02040503050406030204" pitchFamily="18" charset="0"/>
                                </a:rPr>
                                <m:t>𝑎</m:t>
                              </m:r>
                            </m:sup>
                          </m:sSubSup>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γ</m:t>
                          </m:r>
                          <m:nary>
                            <m:naryPr>
                              <m:chr m:val="∑"/>
                              <m:supHide m:val="on"/>
                              <m:ctrlPr>
                                <a:rPr lang="en-US" altLang="zh-CN" sz="2400" i="1" smtClean="0">
                                  <a:latin typeface="Cambria Math" panose="02040503050406030204" pitchFamily="18" charset="0"/>
                                </a:rPr>
                              </m:ctrlPr>
                            </m:naryPr>
                            <m:sub>
                              <m:r>
                                <m:rPr>
                                  <m:sty m:val="p"/>
                                  <m:brk m:alnAt="7"/>
                                </m:rPr>
                                <a:rPr lang="en-US" altLang="zh-CN" sz="2400" i="1">
                                  <a:latin typeface="Cambria Math" panose="02040503050406030204" pitchFamily="18" charset="0"/>
                                </a:rPr>
                                <m:t>s</m:t>
                              </m:r>
                              <m:r>
                                <a:rPr lang="en-US" altLang="zh-CN" sz="2400" i="1">
                                  <a:latin typeface="Cambria Math" panose="02040503050406030204" pitchFamily="18" charset="0"/>
                                </a:rPr>
                                <m:t>′∈</m:t>
                              </m:r>
                              <m:r>
                                <a:rPr lang="en-US" altLang="zh-CN" sz="2400" b="0" i="1" smtClean="0">
                                  <a:latin typeface="Cambria Math" panose="02040503050406030204" pitchFamily="18" charset="0"/>
                                </a:rPr>
                                <m:t>𝑆</m:t>
                              </m:r>
                            </m:sub>
                            <m:sup/>
                            <m:e>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𝑠</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𝑠</m:t>
                                      </m:r>
                                    </m:e>
                                    <m:sup>
                                      <m:r>
                                        <a:rPr lang="en-US" altLang="zh-CN" sz="2400" b="0" i="1" smtClean="0">
                                          <a:latin typeface="Cambria Math" panose="02040503050406030204" pitchFamily="18" charset="0"/>
                                        </a:rPr>
                                        <m:t>′</m:t>
                                      </m:r>
                                    </m:sup>
                                  </m:sSup>
                                </m:sub>
                                <m:sup>
                                  <m:r>
                                    <a:rPr lang="en-US" altLang="zh-CN" sz="2400" b="0" i="1" smtClean="0">
                                      <a:latin typeface="Cambria Math" panose="02040503050406030204" pitchFamily="18" charset="0"/>
                                    </a:rPr>
                                    <m:t>𝑎</m:t>
                                  </m:r>
                                </m:sup>
                              </m:sSubSup>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e>
                      </m:nary>
                    </m:oMath>
                  </m:oMathPara>
                </a14:m>
                <a:endParaRPr lang="en-US" altLang="zh-CN" sz="2400" b="0" dirty="0"/>
              </a:p>
              <a:p>
                <a:pPr indent="457200"/>
                <a:r>
                  <a:rPr lang="en-US" altLang="zh-CN" sz="2400" dirty="0"/>
                  <a:t>k represents the number of iterations .</a:t>
                </a:r>
              </a:p>
              <a:p>
                <a:pPr indent="457200" algn="ctr"/>
                <a:endParaRPr lang="en-US" altLang="zh-CN" sz="2400" b="0" dirty="0"/>
              </a:p>
              <a:p>
                <a:pPr indent="457200" algn="ctr"/>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7275" y="1127716"/>
                <a:ext cx="9479427" cy="5790239"/>
              </a:xfrm>
              <a:prstGeom prst="rect">
                <a:avLst/>
              </a:prstGeom>
              <a:blipFill>
                <a:blip r:embed="rId3"/>
                <a:stretch>
                  <a:fillRect t="-73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2DF5A65-F2A8-4B8E-A11B-F5A8E47C7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2010" y="1915747"/>
            <a:ext cx="5927979" cy="2656253"/>
          </a:xfrm>
          <a:prstGeom prst="rect">
            <a:avLst/>
          </a:prstGeom>
        </p:spPr>
      </p:pic>
    </p:spTree>
    <p:extLst>
      <p:ext uri="{BB962C8B-B14F-4D97-AF65-F5344CB8AC3E}">
        <p14:creationId xmlns:p14="http://schemas.microsoft.com/office/powerpoint/2010/main" val="748073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6406206" cy="523220"/>
          </a:xfrm>
          <a:prstGeom prst="rect">
            <a:avLst/>
          </a:prstGeom>
          <a:noFill/>
        </p:spPr>
        <p:txBody>
          <a:bodyPr wrap="square" rtlCol="0">
            <a:spAutoFit/>
          </a:bodyPr>
          <a:lstStyle/>
          <a:p>
            <a:r>
              <a:rPr lang="en-US" altLang="zh-CN" sz="2800" b="1" dirty="0"/>
              <a:t>Value iteration and policy iteration</a:t>
            </a:r>
          </a:p>
        </p:txBody>
      </p:sp>
      <mc:AlternateContent xmlns:mc="http://schemas.openxmlformats.org/markup-compatibility/2006" xmlns:a14="http://schemas.microsoft.com/office/drawing/2010/main">
        <mc:Choice Requires="a14">
          <p:sp>
            <p:nvSpPr>
              <p:cNvPr id="3" name="文本框 2"/>
              <p:cNvSpPr txBox="1"/>
              <p:nvPr/>
            </p:nvSpPr>
            <p:spPr>
              <a:xfrm>
                <a:off x="1057275" y="2380860"/>
                <a:ext cx="9479427" cy="2096279"/>
              </a:xfrm>
              <a:prstGeom prst="rect">
                <a:avLst/>
              </a:prstGeom>
              <a:noFill/>
            </p:spPr>
            <p:txBody>
              <a:bodyPr wrap="square" rtlCol="0">
                <a:spAutoFit/>
              </a:bodyPr>
              <a:lstStyle/>
              <a:p>
                <a:pPr indent="457200" algn="ctr"/>
                <a:r>
                  <a:rPr lang="en-US" altLang="zh-CN" sz="2400" b="1" dirty="0"/>
                  <a:t>Value iteration</a:t>
                </a:r>
              </a:p>
              <a:p>
                <a:pPr indent="457200" algn="ctr"/>
                <a:endParaRPr lang="en-US" altLang="zh-CN" sz="2400" b="1" dirty="0"/>
              </a:p>
              <a:p>
                <a:pPr indent="457200"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𝒗</m:t>
                          </m:r>
                        </m:e>
                        <m:sub>
                          <m:r>
                            <m:rPr>
                              <m:sty m:val="p"/>
                            </m:rPr>
                            <a:rPr lang="en-US" altLang="zh-CN" sz="2400" b="1" i="1">
                              <a:latin typeface="Cambria Math" panose="02040503050406030204" pitchFamily="18" charset="0"/>
                            </a:rPr>
                            <m:t>k</m:t>
                          </m:r>
                          <m:r>
                            <a:rPr lang="en-US" altLang="zh-CN" sz="2400" b="1" i="1">
                              <a:latin typeface="Cambria Math" panose="02040503050406030204" pitchFamily="18" charset="0"/>
                            </a:rPr>
                            <m:t>+1</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𝒔</m:t>
                          </m:r>
                        </m:e>
                      </m:d>
                      <m:r>
                        <a:rPr lang="en-US" altLang="zh-CN" sz="2400" b="1" i="1" smtClean="0">
                          <a:latin typeface="Cambria Math" panose="02040503050406030204" pitchFamily="18" charset="0"/>
                        </a:rPr>
                        <m:t>=</m:t>
                      </m:r>
                      <m:func>
                        <m:funcPr>
                          <m:ctrlPr>
                            <a:rPr lang="en-US" altLang="zh-CN" sz="2400" b="1" i="1" smtClean="0">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1" i="1" smtClean="0">
                                  <a:latin typeface="Cambria Math" panose="02040503050406030204" pitchFamily="18" charset="0"/>
                                </a:rPr>
                                <m:t>𝒂</m:t>
                              </m:r>
                              <m:r>
                                <a:rPr lang="zh-CN" altLang="en-US" sz="2400" b="1" i="1">
                                  <a:latin typeface="Cambria Math" panose="02040503050406030204" pitchFamily="18" charset="0"/>
                                </a:rPr>
                                <m:t>∈</m:t>
                              </m:r>
                              <m:r>
                                <m:rPr>
                                  <m:sty m:val="p"/>
                                </m:rPr>
                                <a:rPr lang="en-US" altLang="zh-CN" sz="2400" b="1" i="1" smtClean="0">
                                  <a:latin typeface="Cambria Math" panose="02040503050406030204" pitchFamily="18" charset="0"/>
                                </a:rPr>
                                <m:t>A</m:t>
                              </m:r>
                            </m:lim>
                          </m:limLow>
                        </m:fName>
                        <m:e>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rPr>
                              </m:ctrlPr>
                            </m:sSubSupPr>
                            <m:e>
                              <m:r>
                                <a:rPr lang="en-US" altLang="zh-CN" sz="2400" b="1" i="1" smtClean="0">
                                  <a:latin typeface="Cambria Math" panose="02040503050406030204" pitchFamily="18" charset="0"/>
                                </a:rPr>
                                <m:t>𝑹</m:t>
                              </m:r>
                            </m:e>
                            <m:sub>
                              <m:r>
                                <a:rPr lang="en-US" altLang="zh-CN" sz="2400" b="1" i="1" smtClean="0">
                                  <a:latin typeface="Cambria Math" panose="02040503050406030204" pitchFamily="18" charset="0"/>
                                </a:rPr>
                                <m:t>𝒔</m:t>
                              </m:r>
                            </m:sub>
                            <m:sup>
                              <m:r>
                                <a:rPr lang="en-US" altLang="zh-CN" sz="2400" b="1" i="1" smtClean="0">
                                  <a:latin typeface="Cambria Math" panose="02040503050406030204" pitchFamily="18" charset="0"/>
                                </a:rPr>
                                <m:t>𝒂</m:t>
                              </m:r>
                            </m:sup>
                          </m:sSubSup>
                          <m:r>
                            <a:rPr lang="en-US" altLang="zh-CN" sz="2400" b="1" i="1" smtClean="0">
                              <a:latin typeface="Cambria Math" panose="02040503050406030204" pitchFamily="18" charset="0"/>
                            </a:rPr>
                            <m:t>+</m:t>
                          </m:r>
                          <m:r>
                            <m:rPr>
                              <m:sty m:val="p"/>
                            </m:rPr>
                            <a:rPr lang="en-US" altLang="zh-CN" sz="2400" b="1" i="1">
                              <a:latin typeface="Cambria Math" panose="02040503050406030204" pitchFamily="18" charset="0"/>
                            </a:rPr>
                            <m:t>γ</m:t>
                          </m:r>
                          <m:nary>
                            <m:naryPr>
                              <m:chr m:val="∑"/>
                              <m:supHide m:val="on"/>
                              <m:ctrlPr>
                                <a:rPr lang="en-US" altLang="zh-CN" sz="2400" b="1" i="1" smtClean="0">
                                  <a:latin typeface="Cambria Math" panose="02040503050406030204" pitchFamily="18" charset="0"/>
                                </a:rPr>
                              </m:ctrlPr>
                            </m:naryPr>
                            <m:sub>
                              <m:r>
                                <m:rPr>
                                  <m:brk m:alnAt="7"/>
                                </m:rPr>
                                <a:rPr lang="en-US" altLang="zh-CN" sz="2400" b="1" i="1" smtClean="0">
                                  <a:latin typeface="Cambria Math" panose="02040503050406030204" pitchFamily="18" charset="0"/>
                                </a:rPr>
                                <m:t>𝒔</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𝑺</m:t>
                              </m:r>
                            </m:sub>
                            <m:sup/>
                            <m:e>
                              <m:sSubSup>
                                <m:sSubSupPr>
                                  <m:ctrlPr>
                                    <a:rPr lang="en-US" altLang="zh-CN" sz="2400" b="1" i="1" smtClean="0">
                                      <a:latin typeface="Cambria Math" panose="02040503050406030204" pitchFamily="18" charset="0"/>
                                    </a:rPr>
                                  </m:ctrlPr>
                                </m:sSubSupPr>
                                <m:e>
                                  <m:r>
                                    <a:rPr lang="en-US" altLang="zh-CN" sz="2400" b="1" i="1" smtClean="0">
                                      <a:latin typeface="Cambria Math" panose="02040503050406030204" pitchFamily="18" charset="0"/>
                                    </a:rPr>
                                    <m:t>𝑷</m:t>
                                  </m:r>
                                </m:e>
                                <m:sub>
                                  <m:r>
                                    <a:rPr lang="en-US" altLang="zh-CN" sz="2400" b="1" i="1" smtClean="0">
                                      <a:latin typeface="Cambria Math" panose="02040503050406030204" pitchFamily="18" charset="0"/>
                                    </a:rPr>
                                    <m:t>𝒔</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𝒔</m:t>
                                      </m:r>
                                    </m:e>
                                    <m:sup>
                                      <m:r>
                                        <a:rPr lang="en-US" altLang="zh-CN" sz="2400" b="1" i="1" smtClean="0">
                                          <a:latin typeface="Cambria Math" panose="02040503050406030204" pitchFamily="18" charset="0"/>
                                        </a:rPr>
                                        <m:t>′</m:t>
                                      </m:r>
                                    </m:sup>
                                  </m:sSup>
                                </m:sub>
                                <m:sup>
                                  <m:r>
                                    <a:rPr lang="en-US" altLang="zh-CN" sz="2400" b="1" i="1" smtClean="0">
                                      <a:latin typeface="Cambria Math" panose="02040503050406030204" pitchFamily="18" charset="0"/>
                                    </a:rPr>
                                    <m:t>𝒂</m:t>
                                  </m:r>
                                </m:sup>
                              </m:sSubSup>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b="1" i="1" smtClean="0">
                                      <a:latin typeface="Cambria Math" panose="02040503050406030204" pitchFamily="18" charset="0"/>
                                    </a:rPr>
                                    <m:t>𝒌</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𝒔</m:t>
                              </m:r>
                              <m:r>
                                <a:rPr lang="en-US" altLang="zh-CN" sz="2400" b="1" i="1" smtClean="0">
                                  <a:latin typeface="Cambria Math" panose="02040503050406030204" pitchFamily="18" charset="0"/>
                                </a:rPr>
                                <m:t>′)</m:t>
                              </m:r>
                            </m:e>
                          </m:nary>
                          <m:r>
                            <a:rPr lang="en-US" altLang="zh-CN" sz="2400" b="1" i="1" smtClean="0">
                              <a:latin typeface="Cambria Math" panose="02040503050406030204" pitchFamily="18" charset="0"/>
                            </a:rPr>
                            <m:t>)</m:t>
                          </m:r>
                        </m:e>
                      </m:func>
                    </m:oMath>
                  </m:oMathPara>
                </a14:m>
                <a:endParaRPr lang="en-US" altLang="zh-CN" sz="2400" b="1" dirty="0"/>
              </a:p>
              <a:p>
                <a:pPr indent="457200"/>
                <a:r>
                  <a:rPr lang="en-US" altLang="zh-CN" sz="2400" dirty="0"/>
                  <a:t>k represents the number of iterations .</a:t>
                </a:r>
              </a:p>
            </p:txBody>
          </p:sp>
        </mc:Choice>
        <mc:Fallback xmlns="">
          <p:sp>
            <p:nvSpPr>
              <p:cNvPr id="3" name="文本框 2"/>
              <p:cNvSpPr txBox="1">
                <a:spLocks noRot="1" noChangeAspect="1" noMove="1" noResize="1" noEditPoints="1" noAdjustHandles="1" noChangeArrowheads="1" noChangeShapeType="1" noTextEdit="1"/>
              </p:cNvSpPr>
              <p:nvPr/>
            </p:nvSpPr>
            <p:spPr>
              <a:xfrm>
                <a:off x="1057275" y="2380860"/>
                <a:ext cx="9479427" cy="2096279"/>
              </a:xfrm>
              <a:prstGeom prst="rect">
                <a:avLst/>
              </a:prstGeom>
              <a:blipFill>
                <a:blip r:embed="rId3"/>
                <a:stretch>
                  <a:fillRect t="-2041" b="-61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7313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4" y="278130"/>
            <a:ext cx="11561446" cy="954107"/>
          </a:xfrm>
          <a:prstGeom prst="rect">
            <a:avLst/>
          </a:prstGeom>
          <a:noFill/>
        </p:spPr>
        <p:txBody>
          <a:bodyPr wrap="square" rtlCol="0">
            <a:spAutoFit/>
          </a:bodyPr>
          <a:lstStyle/>
          <a:p>
            <a:r>
              <a:rPr lang="en-US" altLang="zh-CN" sz="2800" b="1" dirty="0"/>
              <a:t>No-model-based prediction</a:t>
            </a:r>
          </a:p>
          <a:p>
            <a:r>
              <a:rPr lang="en-US" altLang="zh-CN" sz="2800" b="1" dirty="0"/>
              <a:t>——Monte Carlo Intensive Learning</a:t>
            </a:r>
          </a:p>
        </p:txBody>
      </p:sp>
      <mc:AlternateContent xmlns:mc="http://schemas.openxmlformats.org/markup-compatibility/2006" xmlns:a14="http://schemas.microsoft.com/office/drawing/2010/main">
        <mc:Choice Requires="a14">
          <p:sp>
            <p:nvSpPr>
              <p:cNvPr id="3" name="文本框 2"/>
              <p:cNvSpPr txBox="1"/>
              <p:nvPr/>
            </p:nvSpPr>
            <p:spPr>
              <a:xfrm>
                <a:off x="1057274" y="1250712"/>
                <a:ext cx="9479427" cy="4864793"/>
              </a:xfrm>
              <a:prstGeom prst="rect">
                <a:avLst/>
              </a:prstGeom>
              <a:noFill/>
            </p:spPr>
            <p:txBody>
              <a:bodyPr wrap="square" rtlCol="0">
                <a:spAutoFit/>
              </a:bodyPr>
              <a:lstStyle/>
              <a:p>
                <a:pPr indent="457200"/>
                <a:r>
                  <a:rPr lang="en-US" altLang="zh-CN" sz="2400" dirty="0"/>
                  <a:t>Monte Carlo learning uses a complete sequence of states to obtain a Markov model. Update rewards using the average of the harvest and commonly used incremental mean method .</a:t>
                </a:r>
              </a:p>
              <a:p>
                <a:pPr indent="457200"/>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μ</m:t>
                          </m:r>
                        </m:e>
                        <m:sub>
                          <m:r>
                            <m:rPr>
                              <m:sty m:val="p"/>
                            </m:rPr>
                            <a:rPr lang="en-US" altLang="zh-CN" sz="2400" i="1">
                              <a:latin typeface="Cambria Math" panose="02040503050406030204" pitchFamily="18" charset="0"/>
                            </a:rPr>
                            <m:t>k</m:t>
                          </m:r>
                        </m:sub>
                      </m:sSub>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𝑘</m:t>
                          </m:r>
                        </m:den>
                      </m:f>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e>
                      </m:nary>
                    </m:oMath>
                  </m:oMathPara>
                </a14:m>
                <a:endParaRPr lang="en-US" altLang="zh-CN" sz="2400" i="1" dirty="0">
                  <a:latin typeface="Cambria Math" panose="02040503050406030204" pitchFamily="18" charset="0"/>
                </a:endParaRPr>
              </a:p>
              <a:p>
                <a:pPr indent="457200"/>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𝑘</m:t>
                          </m:r>
                        </m:den>
                      </m:f>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𝑘</m:t>
                              </m:r>
                              <m:r>
                                <a:rPr lang="en-US" altLang="zh-CN" sz="2400" b="0" i="1" smtClean="0">
                                  <a:latin typeface="Cambria Math" panose="02040503050406030204" pitchFamily="18" charset="0"/>
                                </a:rPr>
                                <m:t>−1</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𝑗</m:t>
                                  </m:r>
                                </m:sub>
                              </m:sSub>
                            </m:e>
                          </m:nary>
                        </m:e>
                      </m:d>
                    </m:oMath>
                  </m:oMathPara>
                </a14:m>
                <a:endParaRPr lang="en-US" altLang="zh-CN" sz="2400" b="0" i="1" dirty="0">
                  <a:latin typeface="Cambria Math" panose="02040503050406030204" pitchFamily="18" charset="0"/>
                </a:endParaRPr>
              </a:p>
              <a:p>
                <a:pPr indent="457200"/>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𝑘</m:t>
                          </m:r>
                        </m:den>
                      </m:f>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μ</m:t>
                              </m:r>
                            </m:e>
                            <m:sub>
                              <m:r>
                                <m:rPr>
                                  <m:sty m:val="p"/>
                                </m:rPr>
                                <a:rPr lang="en-US" altLang="zh-CN" sz="2400" i="1">
                                  <a:latin typeface="Cambria Math" panose="02040503050406030204" pitchFamily="18" charset="0"/>
                                </a:rPr>
                                <m:t>k</m:t>
                              </m:r>
                              <m:r>
                                <a:rPr lang="en-US" altLang="zh-CN" sz="2400" i="1">
                                  <a:latin typeface="Cambria Math" panose="02040503050406030204" pitchFamily="18" charset="0"/>
                                </a:rPr>
                                <m:t>−1</m:t>
                              </m:r>
                            </m:sub>
                          </m:sSub>
                        </m:e>
                      </m:d>
                    </m:oMath>
                  </m:oMathPara>
                </a14:m>
                <a:endParaRPr lang="en-US" altLang="zh-CN" sz="2400" b="0" i="1" dirty="0">
                  <a:latin typeface="Cambria Math" panose="02040503050406030204" pitchFamily="18" charset="0"/>
                </a:endParaRPr>
              </a:p>
              <a:p>
                <a:pPr indent="457200"/>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μ</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𝑘</m:t>
                          </m:r>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μ</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7274" y="1250712"/>
                <a:ext cx="9479427" cy="4864793"/>
              </a:xfrm>
              <a:prstGeom prst="rect">
                <a:avLst/>
              </a:prstGeom>
              <a:blipFill>
                <a:blip r:embed="rId4"/>
                <a:stretch>
                  <a:fillRect l="-965" t="-877" r="-1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5495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10684510" cy="954107"/>
          </a:xfrm>
          <a:prstGeom prst="rect">
            <a:avLst/>
          </a:prstGeom>
          <a:noFill/>
        </p:spPr>
        <p:txBody>
          <a:bodyPr wrap="square" rtlCol="0">
            <a:spAutoFit/>
          </a:bodyPr>
          <a:lstStyle/>
          <a:p>
            <a:r>
              <a:rPr lang="en-US" altLang="zh-CN" sz="2800" b="1" dirty="0"/>
              <a:t>No-model-based prediction</a:t>
            </a:r>
          </a:p>
          <a:p>
            <a:r>
              <a:rPr lang="en-US" altLang="zh-CN" sz="2800" b="1" dirty="0"/>
              <a:t>——Temporal-difference reinforcement learning</a:t>
            </a:r>
          </a:p>
        </p:txBody>
      </p:sp>
      <mc:AlternateContent xmlns:mc="http://schemas.openxmlformats.org/markup-compatibility/2006" xmlns:a14="http://schemas.microsoft.com/office/drawing/2010/main">
        <mc:Choice Requires="a14">
          <p:sp>
            <p:nvSpPr>
              <p:cNvPr id="3" name="文本框 2"/>
              <p:cNvSpPr txBox="1"/>
              <p:nvPr/>
            </p:nvSpPr>
            <p:spPr>
              <a:xfrm>
                <a:off x="1057275" y="2380860"/>
                <a:ext cx="9479427" cy="2677656"/>
              </a:xfrm>
              <a:prstGeom prst="rect">
                <a:avLst/>
              </a:prstGeom>
              <a:noFill/>
            </p:spPr>
            <p:txBody>
              <a:bodyPr wrap="square" rtlCol="0">
                <a:spAutoFit/>
              </a:bodyPr>
              <a:lstStyle/>
              <a:p>
                <a:pPr indent="457200"/>
                <a:r>
                  <a:rPr lang="en-US" altLang="zh-CN" sz="2400" dirty="0"/>
                  <a:t>In TD learning, when estimating the gain of a certain state, the algorithm uses the immediate reward Rt+1 leaving the state and the estimated state value of the next time state St+1 multiplied by the attenuation coefficient:</a:t>
                </a:r>
              </a:p>
              <a:p>
                <a:pPr indent="457200"/>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𝑉</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sym typeface="Wingdings" panose="05000000000000000000" pitchFamily="2" charset="2"/>
                        </a:rPr>
                        <m:t></m:t>
                      </m:r>
                      <m:r>
                        <m:rPr>
                          <m:sty m:val="p"/>
                        </m:rPr>
                        <a:rPr lang="en-US" altLang="zh-CN" sz="2400" b="0" i="0" smtClean="0">
                          <a:latin typeface="Cambria Math" panose="02040503050406030204" pitchFamily="18" charset="0"/>
                          <a:sym typeface="Wingdings" panose="05000000000000000000" pitchFamily="2" charset="2"/>
                        </a:rPr>
                        <m:t>V</m:t>
                      </m:r>
                      <m:d>
                        <m:dPr>
                          <m:ctrlPr>
                            <a:rPr lang="en-US" altLang="zh-CN" sz="2400" b="0" i="1" smtClean="0">
                              <a:latin typeface="Cambria Math" panose="02040503050406030204" pitchFamily="18" charset="0"/>
                              <a:sym typeface="Wingdings" panose="05000000000000000000" pitchFamily="2" charset="2"/>
                            </a:rPr>
                          </m:ctrlPr>
                        </m:dPr>
                        <m:e>
                          <m:sSub>
                            <m:sSubPr>
                              <m:ctrlPr>
                                <a:rPr lang="en-US" altLang="zh-CN" sz="2400" b="0" i="1" smtClean="0">
                                  <a:latin typeface="Cambria Math" panose="02040503050406030204" pitchFamily="18" charset="0"/>
                                  <a:sym typeface="Wingdings" panose="05000000000000000000" pitchFamily="2" charset="2"/>
                                </a:rPr>
                              </m:ctrlPr>
                            </m:sSubPr>
                            <m:e>
                              <m:r>
                                <a:rPr lang="en-US" altLang="zh-CN" sz="2400" b="0" i="1" smtClean="0">
                                  <a:latin typeface="Cambria Math" panose="02040503050406030204" pitchFamily="18" charset="0"/>
                                  <a:sym typeface="Wingdings" panose="05000000000000000000" pitchFamily="2" charset="2"/>
                                </a:rPr>
                                <m:t>𝑆</m:t>
                              </m:r>
                            </m:e>
                            <m:sub>
                              <m:r>
                                <a:rPr lang="en-US" altLang="zh-CN" sz="2400" b="0" i="1" smtClean="0">
                                  <a:latin typeface="Cambria Math" panose="02040503050406030204" pitchFamily="18" charset="0"/>
                                  <a:sym typeface="Wingdings" panose="05000000000000000000" pitchFamily="2" charset="2"/>
                                </a:rPr>
                                <m:t>𝑡</m:t>
                              </m:r>
                            </m:sub>
                          </m:sSub>
                        </m:e>
                      </m:d>
                      <m:r>
                        <a:rPr lang="en-US" altLang="zh-CN" sz="2400" b="0" i="0" smtClean="0">
                          <a:latin typeface="Cambria Math" panose="02040503050406030204" pitchFamily="18" charset="0"/>
                          <a:sym typeface="Wingdings" panose="05000000000000000000" pitchFamily="2" charset="2"/>
                        </a:rPr>
                        <m:t>+</m:t>
                      </m:r>
                      <m:r>
                        <m:rPr>
                          <m:sty m:val="p"/>
                        </m:rPr>
                        <a:rPr lang="en-US" altLang="zh-CN" sz="2400" i="1">
                          <a:latin typeface="Cambria Math" panose="02040503050406030204" pitchFamily="18" charset="0"/>
                          <a:sym typeface="Wingdings" panose="05000000000000000000" pitchFamily="2" charset="2"/>
                        </a:rPr>
                        <m:t>α</m:t>
                      </m:r>
                      <m:r>
                        <a:rPr lang="en-US" altLang="zh-CN" sz="2400" b="0" i="1" smtClean="0">
                          <a:latin typeface="Cambria Math" panose="02040503050406030204" pitchFamily="18" charset="0"/>
                          <a:sym typeface="Wingdings" panose="05000000000000000000" pitchFamily="2" charset="2"/>
                        </a:rPr>
                        <m:t>(</m:t>
                      </m:r>
                      <m:sSub>
                        <m:sSubPr>
                          <m:ctrlPr>
                            <a:rPr lang="en-US" altLang="zh-CN" sz="2400" b="0" i="1" smtClean="0">
                              <a:latin typeface="Cambria Math" panose="02040503050406030204" pitchFamily="18" charset="0"/>
                              <a:sym typeface="Wingdings" panose="05000000000000000000" pitchFamily="2" charset="2"/>
                            </a:rPr>
                          </m:ctrlPr>
                        </m:sSubPr>
                        <m:e>
                          <m:r>
                            <a:rPr lang="en-US" altLang="zh-CN" sz="2400" b="0" i="1" smtClean="0">
                              <a:latin typeface="Cambria Math" panose="02040503050406030204" pitchFamily="18" charset="0"/>
                              <a:sym typeface="Wingdings" panose="05000000000000000000" pitchFamily="2" charset="2"/>
                            </a:rPr>
                            <m:t>𝑅</m:t>
                          </m:r>
                        </m:e>
                        <m:sub>
                          <m:r>
                            <a:rPr lang="en-US" altLang="zh-CN" sz="2400" b="0" i="1" smtClean="0">
                              <a:latin typeface="Cambria Math" panose="02040503050406030204" pitchFamily="18" charset="0"/>
                              <a:sym typeface="Wingdings" panose="05000000000000000000" pitchFamily="2" charset="2"/>
                            </a:rPr>
                            <m:t>𝑡</m:t>
                          </m:r>
                          <m:r>
                            <a:rPr lang="en-US" altLang="zh-CN" sz="2400" b="0" i="1" smtClean="0">
                              <a:latin typeface="Cambria Math" panose="02040503050406030204" pitchFamily="18" charset="0"/>
                              <a:sym typeface="Wingdings" panose="05000000000000000000" pitchFamily="2" charset="2"/>
                            </a:rPr>
                            <m:t>+1</m:t>
                          </m:r>
                        </m:sub>
                      </m:sSub>
                      <m:r>
                        <a:rPr lang="en-US" altLang="zh-CN" sz="2400" b="0" i="1" smtClean="0">
                          <a:latin typeface="Cambria Math" panose="02040503050406030204" pitchFamily="18" charset="0"/>
                          <a:sym typeface="Wingdings" panose="05000000000000000000" pitchFamily="2" charset="2"/>
                        </a:rPr>
                        <m:t>+</m:t>
                      </m:r>
                      <m:r>
                        <m:rPr>
                          <m:sty m:val="p"/>
                        </m:rPr>
                        <a:rPr lang="en-US" altLang="zh-CN" sz="2400" i="1">
                          <a:latin typeface="Cambria Math" panose="02040503050406030204" pitchFamily="18" charset="0"/>
                          <a:sym typeface="Wingdings" panose="05000000000000000000" pitchFamily="2" charset="2"/>
                        </a:rPr>
                        <m:t>γ</m:t>
                      </m:r>
                      <m:r>
                        <a:rPr lang="en-US" altLang="zh-CN" sz="2400" b="0" i="1" smtClean="0">
                          <a:latin typeface="Cambria Math" panose="02040503050406030204" pitchFamily="18" charset="0"/>
                          <a:sym typeface="Wingdings" panose="05000000000000000000" pitchFamily="2" charset="2"/>
                        </a:rPr>
                        <m:t>𝑉</m:t>
                      </m:r>
                      <m:d>
                        <m:dPr>
                          <m:ctrlPr>
                            <a:rPr lang="en-US" altLang="zh-CN" sz="2400" b="0" i="1" smtClean="0">
                              <a:latin typeface="Cambria Math" panose="02040503050406030204" pitchFamily="18" charset="0"/>
                              <a:sym typeface="Wingdings" panose="05000000000000000000" pitchFamily="2" charset="2"/>
                            </a:rPr>
                          </m:ctrlPr>
                        </m:dPr>
                        <m:e>
                          <m:sSub>
                            <m:sSubPr>
                              <m:ctrlPr>
                                <a:rPr lang="en-US" altLang="zh-CN" sz="2400" b="0" i="1" smtClean="0">
                                  <a:latin typeface="Cambria Math" panose="02040503050406030204" pitchFamily="18" charset="0"/>
                                  <a:sym typeface="Wingdings" panose="05000000000000000000" pitchFamily="2" charset="2"/>
                                </a:rPr>
                              </m:ctrlPr>
                            </m:sSubPr>
                            <m:e>
                              <m:r>
                                <a:rPr lang="en-US" altLang="zh-CN" sz="2400" b="0" i="1" smtClean="0">
                                  <a:latin typeface="Cambria Math" panose="02040503050406030204" pitchFamily="18" charset="0"/>
                                  <a:sym typeface="Wingdings" panose="05000000000000000000" pitchFamily="2" charset="2"/>
                                </a:rPr>
                                <m:t>𝑆</m:t>
                              </m:r>
                            </m:e>
                            <m:sub>
                              <m:r>
                                <a:rPr lang="en-US" altLang="zh-CN" sz="2400" b="0" i="1" smtClean="0">
                                  <a:latin typeface="Cambria Math" panose="02040503050406030204" pitchFamily="18" charset="0"/>
                                  <a:sym typeface="Wingdings" panose="05000000000000000000" pitchFamily="2" charset="2"/>
                                </a:rPr>
                                <m:t>𝑡</m:t>
                              </m:r>
                              <m:r>
                                <a:rPr lang="en-US" altLang="zh-CN" sz="2400" b="0" i="1" smtClean="0">
                                  <a:latin typeface="Cambria Math" panose="02040503050406030204" pitchFamily="18" charset="0"/>
                                  <a:sym typeface="Wingdings" panose="05000000000000000000" pitchFamily="2" charset="2"/>
                                </a:rPr>
                                <m:t>+1</m:t>
                              </m:r>
                            </m:sub>
                          </m:sSub>
                        </m:e>
                      </m:d>
                      <m:r>
                        <a:rPr lang="en-US" altLang="zh-CN" sz="2400" b="0" i="1" smtClean="0">
                          <a:latin typeface="Cambria Math" panose="02040503050406030204" pitchFamily="18" charset="0"/>
                          <a:sym typeface="Wingdings" panose="05000000000000000000" pitchFamily="2" charset="2"/>
                        </a:rPr>
                        <m:t>−</m:t>
                      </m:r>
                      <m:r>
                        <a:rPr lang="en-US" altLang="zh-CN" sz="2400" b="0" i="1" smtClean="0">
                          <a:latin typeface="Cambria Math" panose="02040503050406030204" pitchFamily="18" charset="0"/>
                          <a:sym typeface="Wingdings" panose="05000000000000000000" pitchFamily="2" charset="2"/>
                        </a:rPr>
                        <m:t>𝑉</m:t>
                      </m:r>
                      <m:r>
                        <a:rPr lang="en-US" altLang="zh-CN" sz="2400" b="0" i="1" smtClean="0">
                          <a:latin typeface="Cambria Math" panose="02040503050406030204" pitchFamily="18" charset="0"/>
                          <a:sym typeface="Wingdings" panose="05000000000000000000" pitchFamily="2" charset="2"/>
                        </a:rPr>
                        <m:t>(</m:t>
                      </m:r>
                      <m:sSub>
                        <m:sSubPr>
                          <m:ctrlPr>
                            <a:rPr lang="en-US" altLang="zh-CN" sz="2400" b="0" i="1" smtClean="0">
                              <a:latin typeface="Cambria Math" panose="02040503050406030204" pitchFamily="18" charset="0"/>
                              <a:sym typeface="Wingdings" panose="05000000000000000000" pitchFamily="2" charset="2"/>
                            </a:rPr>
                          </m:ctrlPr>
                        </m:sSubPr>
                        <m:e>
                          <m:r>
                            <a:rPr lang="en-US" altLang="zh-CN" sz="2400" b="0" i="1" smtClean="0">
                              <a:latin typeface="Cambria Math" panose="02040503050406030204" pitchFamily="18" charset="0"/>
                              <a:sym typeface="Wingdings" panose="05000000000000000000" pitchFamily="2" charset="2"/>
                            </a:rPr>
                            <m:t>𝑆</m:t>
                          </m:r>
                        </m:e>
                        <m:sub>
                          <m:r>
                            <a:rPr lang="en-US" altLang="zh-CN" sz="2400" b="0" i="1" smtClean="0">
                              <a:latin typeface="Cambria Math" panose="02040503050406030204" pitchFamily="18" charset="0"/>
                              <a:sym typeface="Wingdings" panose="05000000000000000000" pitchFamily="2" charset="2"/>
                            </a:rPr>
                            <m:t>𝑡</m:t>
                          </m:r>
                        </m:sub>
                      </m:sSub>
                      <m:r>
                        <a:rPr lang="en-US" altLang="zh-CN" sz="2400" b="0" i="1" smtClean="0">
                          <a:latin typeface="Cambria Math" panose="02040503050406030204" pitchFamily="18" charset="0"/>
                          <a:sym typeface="Wingdings" panose="05000000000000000000" pitchFamily="2" charset="2"/>
                        </a:rPr>
                        <m:t>))</m:t>
                      </m:r>
                    </m:oMath>
                  </m:oMathPara>
                </a14:m>
                <a:endParaRPr lang="en-US" altLang="zh-CN" sz="2400" dirty="0"/>
              </a:p>
              <a:p>
                <a:pPr indent="457200"/>
                <a:r>
                  <a:rPr lang="en-US" altLang="zh-CN" sz="2400" dirty="0"/>
                  <a:t>Note:</a:t>
                </a:r>
                <a:r>
                  <a:rPr lang="en-US" altLang="zh-CN" sz="2400" dirty="0">
                    <a:sym typeface="Wingdings" panose="05000000000000000000" pitchFamily="2" charset="2"/>
                  </a:rPr>
                  <a:t> </a:t>
                </a:r>
                <a14:m>
                  <m:oMath xmlns:m="http://schemas.openxmlformats.org/officeDocument/2006/math">
                    <m:sSub>
                      <m:sSubPr>
                        <m:ctrlPr>
                          <a:rPr lang="en-US" altLang="zh-CN" sz="2400" i="1">
                            <a:latin typeface="Cambria Math" panose="02040503050406030204" pitchFamily="18" charset="0"/>
                            <a:sym typeface="Wingdings" panose="05000000000000000000" pitchFamily="2" charset="2"/>
                          </a:rPr>
                        </m:ctrlPr>
                      </m:sSubPr>
                      <m:e>
                        <m:r>
                          <a:rPr lang="en-US" altLang="zh-CN" sz="2400" i="1">
                            <a:latin typeface="Cambria Math" panose="02040503050406030204" pitchFamily="18" charset="0"/>
                            <a:sym typeface="Wingdings" panose="05000000000000000000" pitchFamily="2" charset="2"/>
                          </a:rPr>
                          <m:t>𝑅</m:t>
                        </m:r>
                      </m:e>
                      <m:sub>
                        <m:r>
                          <a:rPr lang="en-US" altLang="zh-CN" sz="2400" i="1">
                            <a:latin typeface="Cambria Math" panose="02040503050406030204" pitchFamily="18" charset="0"/>
                            <a:sym typeface="Wingdings" panose="05000000000000000000" pitchFamily="2" charset="2"/>
                          </a:rPr>
                          <m:t>𝑡</m:t>
                        </m:r>
                        <m:r>
                          <a:rPr lang="en-US" altLang="zh-CN" sz="2400" i="1">
                            <a:latin typeface="Cambria Math" panose="02040503050406030204" pitchFamily="18" charset="0"/>
                            <a:sym typeface="Wingdings" panose="05000000000000000000" pitchFamily="2" charset="2"/>
                          </a:rPr>
                          <m:t>+1</m:t>
                        </m:r>
                      </m:sub>
                    </m:sSub>
                    <m:r>
                      <a:rPr lang="en-US" altLang="zh-CN" sz="2400" i="1">
                        <a:latin typeface="Cambria Math" panose="02040503050406030204" pitchFamily="18" charset="0"/>
                        <a:sym typeface="Wingdings" panose="05000000000000000000" pitchFamily="2" charset="2"/>
                      </a:rPr>
                      <m:t>+</m:t>
                    </m:r>
                    <m:r>
                      <m:rPr>
                        <m:sty m:val="p"/>
                      </m:rPr>
                      <a:rPr lang="en-US" altLang="zh-CN" sz="2400" i="1">
                        <a:latin typeface="Cambria Math" panose="02040503050406030204" pitchFamily="18" charset="0"/>
                        <a:sym typeface="Wingdings" panose="05000000000000000000" pitchFamily="2" charset="2"/>
                      </a:rPr>
                      <m:t>γ</m:t>
                    </m:r>
                    <m:r>
                      <a:rPr lang="en-US" altLang="zh-CN" sz="2400" i="1">
                        <a:latin typeface="Cambria Math" panose="02040503050406030204" pitchFamily="18" charset="0"/>
                        <a:sym typeface="Wingdings" panose="05000000000000000000" pitchFamily="2" charset="2"/>
                      </a:rPr>
                      <m:t>𝑉</m:t>
                    </m:r>
                    <m:d>
                      <m:dPr>
                        <m:ctrlPr>
                          <a:rPr lang="en-US" altLang="zh-CN" sz="2400" i="1">
                            <a:latin typeface="Cambria Math" panose="02040503050406030204" pitchFamily="18" charset="0"/>
                            <a:sym typeface="Wingdings" panose="05000000000000000000" pitchFamily="2" charset="2"/>
                          </a:rPr>
                        </m:ctrlPr>
                      </m:dPr>
                      <m:e>
                        <m:sSub>
                          <m:sSubPr>
                            <m:ctrlPr>
                              <a:rPr lang="en-US" altLang="zh-CN" sz="2400" i="1">
                                <a:latin typeface="Cambria Math" panose="02040503050406030204" pitchFamily="18" charset="0"/>
                                <a:sym typeface="Wingdings" panose="05000000000000000000" pitchFamily="2" charset="2"/>
                              </a:rPr>
                            </m:ctrlPr>
                          </m:sSubPr>
                          <m:e>
                            <m:r>
                              <a:rPr lang="en-US" altLang="zh-CN" sz="2400" i="1">
                                <a:latin typeface="Cambria Math" panose="02040503050406030204" pitchFamily="18" charset="0"/>
                                <a:sym typeface="Wingdings" panose="05000000000000000000" pitchFamily="2" charset="2"/>
                              </a:rPr>
                              <m:t>𝑆</m:t>
                            </m:r>
                          </m:e>
                          <m:sub>
                            <m:r>
                              <a:rPr lang="en-US" altLang="zh-CN" sz="2400" i="1">
                                <a:latin typeface="Cambria Math" panose="02040503050406030204" pitchFamily="18" charset="0"/>
                                <a:sym typeface="Wingdings" panose="05000000000000000000" pitchFamily="2" charset="2"/>
                              </a:rPr>
                              <m:t>𝑡</m:t>
                            </m:r>
                            <m:r>
                              <a:rPr lang="en-US" altLang="zh-CN" sz="2400" i="1">
                                <a:latin typeface="Cambria Math" panose="02040503050406030204" pitchFamily="18" charset="0"/>
                                <a:sym typeface="Wingdings" panose="05000000000000000000" pitchFamily="2" charset="2"/>
                              </a:rPr>
                              <m:t>+1</m:t>
                            </m:r>
                          </m:sub>
                        </m:sSub>
                      </m:e>
                    </m:d>
                  </m:oMath>
                </a14:m>
                <a:r>
                  <a:rPr lang="en-US" altLang="zh-CN" sz="2400" dirty="0">
                    <a:sym typeface="Wingdings" panose="05000000000000000000" pitchFamily="2" charset="2"/>
                  </a:rPr>
                  <a:t> </a:t>
                </a:r>
                <a:r>
                  <a:rPr lang="en-US" altLang="zh-CN" sz="2400" dirty="0"/>
                  <a:t>is called TD target.</a:t>
                </a:r>
                <a:endParaRPr lang="en-US" altLang="zh-CN" sz="2400" dirty="0">
                  <a:sym typeface="Wingdings" panose="05000000000000000000" pitchFamily="2" charset="2"/>
                </a:endParaRPr>
              </a:p>
              <a:p>
                <a:pPr indent="457200"/>
                <a:r>
                  <a:rPr lang="en-US" altLang="zh-CN" sz="2400" dirty="0">
                    <a:sym typeface="Wingdings" panose="05000000000000000000" pitchFamily="2" charset="2"/>
                  </a:rPr>
                  <a:t>          </a:t>
                </a:r>
                <a14:m>
                  <m:oMath xmlns:m="http://schemas.openxmlformats.org/officeDocument/2006/math">
                    <m:sSub>
                      <m:sSubPr>
                        <m:ctrlPr>
                          <a:rPr lang="en-US" altLang="zh-CN" sz="2400" i="1">
                            <a:latin typeface="Cambria Math" panose="02040503050406030204" pitchFamily="18" charset="0"/>
                            <a:sym typeface="Wingdings" panose="05000000000000000000" pitchFamily="2" charset="2"/>
                          </a:rPr>
                        </m:ctrlPr>
                      </m:sSubPr>
                      <m:e>
                        <m:r>
                          <a:rPr lang="en-US" altLang="zh-CN" sz="2400" i="1">
                            <a:latin typeface="Cambria Math" panose="02040503050406030204" pitchFamily="18" charset="0"/>
                            <a:sym typeface="Wingdings" panose="05000000000000000000" pitchFamily="2" charset="2"/>
                          </a:rPr>
                          <m:t>𝑅</m:t>
                        </m:r>
                      </m:e>
                      <m:sub>
                        <m:r>
                          <a:rPr lang="en-US" altLang="zh-CN" sz="2400" i="1">
                            <a:latin typeface="Cambria Math" panose="02040503050406030204" pitchFamily="18" charset="0"/>
                            <a:sym typeface="Wingdings" panose="05000000000000000000" pitchFamily="2" charset="2"/>
                          </a:rPr>
                          <m:t>𝑡</m:t>
                        </m:r>
                        <m:r>
                          <a:rPr lang="en-US" altLang="zh-CN" sz="2400" i="1">
                            <a:latin typeface="Cambria Math" panose="02040503050406030204" pitchFamily="18" charset="0"/>
                            <a:sym typeface="Wingdings" panose="05000000000000000000" pitchFamily="2" charset="2"/>
                          </a:rPr>
                          <m:t>+1</m:t>
                        </m:r>
                      </m:sub>
                    </m:sSub>
                    <m:r>
                      <a:rPr lang="en-US" altLang="zh-CN" sz="2400" i="1">
                        <a:latin typeface="Cambria Math" panose="02040503050406030204" pitchFamily="18" charset="0"/>
                        <a:sym typeface="Wingdings" panose="05000000000000000000" pitchFamily="2" charset="2"/>
                      </a:rPr>
                      <m:t>+</m:t>
                    </m:r>
                    <m:r>
                      <m:rPr>
                        <m:sty m:val="p"/>
                      </m:rPr>
                      <a:rPr lang="en-US" altLang="zh-CN" sz="2400" i="1">
                        <a:latin typeface="Cambria Math" panose="02040503050406030204" pitchFamily="18" charset="0"/>
                        <a:sym typeface="Wingdings" panose="05000000000000000000" pitchFamily="2" charset="2"/>
                      </a:rPr>
                      <m:t>γ</m:t>
                    </m:r>
                    <m:r>
                      <a:rPr lang="en-US" altLang="zh-CN" sz="2400" i="1">
                        <a:latin typeface="Cambria Math" panose="02040503050406030204" pitchFamily="18" charset="0"/>
                        <a:sym typeface="Wingdings" panose="05000000000000000000" pitchFamily="2" charset="2"/>
                      </a:rPr>
                      <m:t>𝑉</m:t>
                    </m:r>
                    <m:d>
                      <m:dPr>
                        <m:ctrlPr>
                          <a:rPr lang="en-US" altLang="zh-CN" sz="2400" i="1">
                            <a:latin typeface="Cambria Math" panose="02040503050406030204" pitchFamily="18" charset="0"/>
                            <a:sym typeface="Wingdings" panose="05000000000000000000" pitchFamily="2" charset="2"/>
                          </a:rPr>
                        </m:ctrlPr>
                      </m:dPr>
                      <m:e>
                        <m:sSub>
                          <m:sSubPr>
                            <m:ctrlPr>
                              <a:rPr lang="en-US" altLang="zh-CN" sz="2400" i="1">
                                <a:latin typeface="Cambria Math" panose="02040503050406030204" pitchFamily="18" charset="0"/>
                                <a:sym typeface="Wingdings" panose="05000000000000000000" pitchFamily="2" charset="2"/>
                              </a:rPr>
                            </m:ctrlPr>
                          </m:sSubPr>
                          <m:e>
                            <m:r>
                              <a:rPr lang="en-US" altLang="zh-CN" sz="2400" i="1">
                                <a:latin typeface="Cambria Math" panose="02040503050406030204" pitchFamily="18" charset="0"/>
                                <a:sym typeface="Wingdings" panose="05000000000000000000" pitchFamily="2" charset="2"/>
                              </a:rPr>
                              <m:t>𝑆</m:t>
                            </m:r>
                          </m:e>
                          <m:sub>
                            <m:r>
                              <a:rPr lang="en-US" altLang="zh-CN" sz="2400" i="1">
                                <a:latin typeface="Cambria Math" panose="02040503050406030204" pitchFamily="18" charset="0"/>
                                <a:sym typeface="Wingdings" panose="05000000000000000000" pitchFamily="2" charset="2"/>
                              </a:rPr>
                              <m:t>𝑡</m:t>
                            </m:r>
                            <m:r>
                              <a:rPr lang="en-US" altLang="zh-CN" sz="2400" i="1">
                                <a:latin typeface="Cambria Math" panose="02040503050406030204" pitchFamily="18" charset="0"/>
                                <a:sym typeface="Wingdings" panose="05000000000000000000" pitchFamily="2" charset="2"/>
                              </a:rPr>
                              <m:t>+1</m:t>
                            </m:r>
                          </m:sub>
                        </m:sSub>
                      </m:e>
                    </m:d>
                    <m:r>
                      <a:rPr lang="en-US" altLang="zh-CN" sz="2400" i="1">
                        <a:latin typeface="Cambria Math" panose="02040503050406030204" pitchFamily="18" charset="0"/>
                        <a:sym typeface="Wingdings" panose="05000000000000000000" pitchFamily="2" charset="2"/>
                      </a:rPr>
                      <m:t>−</m:t>
                    </m:r>
                    <m:r>
                      <a:rPr lang="en-US" altLang="zh-CN" sz="2400" i="1">
                        <a:latin typeface="Cambria Math" panose="02040503050406030204" pitchFamily="18" charset="0"/>
                        <a:sym typeface="Wingdings" panose="05000000000000000000" pitchFamily="2" charset="2"/>
                      </a:rPr>
                      <m:t>𝑉</m:t>
                    </m:r>
                    <m:r>
                      <a:rPr lang="en-US" altLang="zh-CN" sz="2400" i="1">
                        <a:latin typeface="Cambria Math" panose="02040503050406030204" pitchFamily="18" charset="0"/>
                        <a:sym typeface="Wingdings" panose="05000000000000000000" pitchFamily="2" charset="2"/>
                      </a:rPr>
                      <m:t>(</m:t>
                    </m:r>
                    <m:sSub>
                      <m:sSubPr>
                        <m:ctrlPr>
                          <a:rPr lang="en-US" altLang="zh-CN" sz="2400" i="1">
                            <a:latin typeface="Cambria Math" panose="02040503050406030204" pitchFamily="18" charset="0"/>
                            <a:sym typeface="Wingdings" panose="05000000000000000000" pitchFamily="2" charset="2"/>
                          </a:rPr>
                        </m:ctrlPr>
                      </m:sSubPr>
                      <m:e>
                        <m:r>
                          <a:rPr lang="en-US" altLang="zh-CN" sz="2400" i="1">
                            <a:latin typeface="Cambria Math" panose="02040503050406030204" pitchFamily="18" charset="0"/>
                            <a:sym typeface="Wingdings" panose="05000000000000000000" pitchFamily="2" charset="2"/>
                          </a:rPr>
                          <m:t>𝑆</m:t>
                        </m:r>
                      </m:e>
                      <m:sub>
                        <m:r>
                          <a:rPr lang="en-US" altLang="zh-CN" sz="2400" i="1">
                            <a:latin typeface="Cambria Math" panose="02040503050406030204" pitchFamily="18" charset="0"/>
                            <a:sym typeface="Wingdings" panose="05000000000000000000" pitchFamily="2" charset="2"/>
                          </a:rPr>
                          <m:t>𝑡</m:t>
                        </m:r>
                      </m:sub>
                    </m:sSub>
                    <m:r>
                      <a:rPr lang="en-US" altLang="zh-CN" sz="2400" i="1">
                        <a:latin typeface="Cambria Math" panose="02040503050406030204" pitchFamily="18" charset="0"/>
                        <a:sym typeface="Wingdings" panose="05000000000000000000" pitchFamily="2" charset="2"/>
                      </a:rPr>
                      <m:t>)</m:t>
                    </m:r>
                  </m:oMath>
                </a14:m>
                <a:r>
                  <a:rPr lang="en-US" altLang="zh-CN" sz="2400" dirty="0"/>
                  <a:t> is called TD error.</a:t>
                </a:r>
              </a:p>
            </p:txBody>
          </p:sp>
        </mc:Choice>
        <mc:Fallback xmlns="">
          <p:sp>
            <p:nvSpPr>
              <p:cNvPr id="3" name="文本框 2"/>
              <p:cNvSpPr txBox="1">
                <a:spLocks noRot="1" noChangeAspect="1" noMove="1" noResize="1" noEditPoints="1" noAdjustHandles="1" noChangeArrowheads="1" noChangeShapeType="1" noTextEdit="1"/>
              </p:cNvSpPr>
              <p:nvPr/>
            </p:nvSpPr>
            <p:spPr>
              <a:xfrm>
                <a:off x="1057275" y="2380860"/>
                <a:ext cx="9479427" cy="2677656"/>
              </a:xfrm>
              <a:prstGeom prst="rect">
                <a:avLst/>
              </a:prstGeom>
              <a:blipFill>
                <a:blip r:embed="rId3"/>
                <a:stretch>
                  <a:fillRect l="-965" t="-1595" b="-4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0384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2" name="文本框 31"/>
              <p:cNvSpPr txBox="1"/>
              <p:nvPr/>
            </p:nvSpPr>
            <p:spPr>
              <a:xfrm>
                <a:off x="1057275" y="278130"/>
                <a:ext cx="10684510" cy="523220"/>
              </a:xfrm>
              <a:prstGeom prst="rect">
                <a:avLst/>
              </a:prstGeom>
              <a:noFill/>
            </p:spPr>
            <p:txBody>
              <a:bodyPr wrap="square" rtlCol="0">
                <a:spAutoFit/>
              </a:bodyPr>
              <a:lstStyle/>
              <a:p>
                <a:r>
                  <a:rPr lang="en-US" altLang="zh-CN" sz="2800" b="1" dirty="0"/>
                  <a:t>No-model-based control——</a:t>
                </a:r>
                <a14:m>
                  <m:oMath xmlns:m="http://schemas.openxmlformats.org/officeDocument/2006/math">
                    <m:r>
                      <a:rPr lang="zh-CN" altLang="en-US" sz="2800" b="1" i="1" smtClean="0">
                        <a:latin typeface="Cambria Math" panose="02040503050406030204" pitchFamily="18" charset="0"/>
                      </a:rPr>
                      <m:t>𝝐</m:t>
                    </m:r>
                  </m:oMath>
                </a14:m>
                <a:r>
                  <a:rPr lang="en-US" altLang="zh-CN" sz="2800" b="1" dirty="0"/>
                  <a:t>-greedy strategy</a:t>
                </a:r>
              </a:p>
            </p:txBody>
          </p:sp>
        </mc:Choice>
        <mc:Fallback xmlns="">
          <p:sp>
            <p:nvSpPr>
              <p:cNvPr id="32" name="文本框 31"/>
              <p:cNvSpPr txBox="1">
                <a:spLocks noRot="1" noChangeAspect="1" noMove="1" noResize="1" noEditPoints="1" noAdjustHandles="1" noChangeArrowheads="1" noChangeShapeType="1" noTextEdit="1"/>
              </p:cNvSpPr>
              <p:nvPr/>
            </p:nvSpPr>
            <p:spPr>
              <a:xfrm>
                <a:off x="1057275" y="278130"/>
                <a:ext cx="10684510" cy="523220"/>
              </a:xfrm>
              <a:prstGeom prst="rect">
                <a:avLst/>
              </a:prstGeom>
              <a:blipFill>
                <a:blip r:embed="rId5"/>
                <a:stretch>
                  <a:fillRect l="-1141" t="-12941"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057275" y="2380860"/>
                <a:ext cx="9479427" cy="2983381"/>
              </a:xfrm>
              <a:prstGeom prst="rect">
                <a:avLst/>
              </a:prstGeom>
              <a:noFill/>
            </p:spPr>
            <p:txBody>
              <a:bodyPr wrap="square" rtlCol="0">
                <a:spAutoFit/>
              </a:bodyPr>
              <a:lstStyle/>
              <a:p>
                <a:pPr indent="457200"/>
                <a:r>
                  <a:rPr lang="en-US" altLang="zh-CN" sz="2400" dirty="0"/>
                  <a:t>The </a:t>
                </a:r>
                <a14:m>
                  <m:oMath xmlns:m="http://schemas.openxmlformats.org/officeDocument/2006/math">
                    <m:r>
                      <a:rPr lang="zh-CN" altLang="en-US" sz="2400" b="1" i="1">
                        <a:latin typeface="Cambria Math" panose="02040503050406030204" pitchFamily="18" charset="0"/>
                      </a:rPr>
                      <m:t>𝝐</m:t>
                    </m:r>
                  </m:oMath>
                </a14:m>
                <a:r>
                  <a:rPr lang="en-US" altLang="zh-CN" sz="2400" dirty="0"/>
                  <a:t>-greedy algorithm explores the state space by setting a small ε with the probability of</a:t>
                </a:r>
                <a14:m>
                  <m:oMath xmlns:m="http://schemas.openxmlformats.org/officeDocument/2006/math">
                    <m:r>
                      <a:rPr lang="en-US" altLang="zh-CN" sz="2400" b="0" i="0" smtClean="0">
                        <a:latin typeface="Cambria Math" panose="02040503050406030204" pitchFamily="18" charset="0"/>
                      </a:rPr>
                      <m:t> </m:t>
                    </m:r>
                    <m:r>
                      <a:rPr lang="zh-CN" altLang="en-US" sz="2400" b="1" i="1">
                        <a:latin typeface="Cambria Math" panose="02040503050406030204" pitchFamily="18" charset="0"/>
                      </a:rPr>
                      <m:t>𝝐</m:t>
                    </m:r>
                  </m:oMath>
                </a14:m>
                <a:r>
                  <a:rPr lang="en-US" altLang="zh-CN" sz="2400" dirty="0"/>
                  <a:t>, and selects the maximum value behavior currently obtained with the probability of 1−</a:t>
                </a:r>
                <a14:m>
                  <m:oMath xmlns:m="http://schemas.openxmlformats.org/officeDocument/2006/math">
                    <m:r>
                      <a:rPr lang="zh-CN" altLang="en-US" sz="2400" b="1" i="1">
                        <a:latin typeface="Cambria Math" panose="02040503050406030204" pitchFamily="18" charset="0"/>
                      </a:rPr>
                      <m:t>𝝐</m:t>
                    </m:r>
                  </m:oMath>
                </a14:m>
                <a:r>
                  <a:rPr lang="en-US" altLang="zh-CN" sz="2400" dirty="0"/>
                  <a:t>.</a:t>
                </a:r>
                <a:endParaRPr lang="en-US" altLang="zh-CN" sz="2400" b="0" i="1" dirty="0">
                  <a:latin typeface="Cambria Math" panose="02040503050406030204" pitchFamily="18" charset="0"/>
                </a:endParaRPr>
              </a:p>
              <a:p>
                <a:pPr indent="457200"/>
                <a14:m>
                  <m:oMathPara xmlns:m="http://schemas.openxmlformats.org/officeDocument/2006/math">
                    <m:oMathParaPr>
                      <m:jc m:val="centerGroup"/>
                    </m:oMathParaPr>
                    <m:oMath xmlns:m="http://schemas.openxmlformats.org/officeDocument/2006/math">
                      <m:r>
                        <m:rPr>
                          <m:sty m:val="p"/>
                        </m:rPr>
                        <a:rPr lang="el-GR" altLang="zh-CN" sz="2400" i="1" dirty="0" smtClean="0">
                          <a:latin typeface="Cambria Math" panose="02040503050406030204" pitchFamily="18" charset="0"/>
                          <a:ea typeface="Cambria Math" panose="02040503050406030204" pitchFamily="18" charset="0"/>
                        </a:rPr>
                        <m:t>π</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𝑎</m:t>
                          </m:r>
                        </m:e>
                        <m:e>
                          <m:r>
                            <a:rPr lang="en-US" altLang="zh-CN" sz="2400" b="0" i="1" dirty="0" smtClean="0">
                              <a:latin typeface="Cambria Math" panose="02040503050406030204" pitchFamily="18" charset="0"/>
                              <a:ea typeface="Cambria Math" panose="02040503050406030204" pitchFamily="18" charset="0"/>
                            </a:rPr>
                            <m:t>𝑠</m:t>
                          </m:r>
                        </m:e>
                      </m:d>
                      <m:r>
                        <a:rPr lang="en-US" altLang="zh-CN" sz="2400" b="0" i="1" dirty="0" smtClean="0">
                          <a:latin typeface="Cambria Math" panose="02040503050406030204" pitchFamily="18" charset="0"/>
                          <a:ea typeface="Cambria Math" panose="02040503050406030204" pitchFamily="18" charset="0"/>
                        </a:rPr>
                        <m:t>=</m:t>
                      </m:r>
                      <m:d>
                        <m:dPr>
                          <m:begChr m:val="{"/>
                          <m:endChr m:val=""/>
                          <m:ctrlPr>
                            <a:rPr lang="en-US" altLang="zh-CN" sz="2400" b="0" i="1" dirty="0" smtClean="0">
                              <a:latin typeface="Cambria Math" panose="02040503050406030204" pitchFamily="18" charset="0"/>
                              <a:ea typeface="Cambria Math" panose="02040503050406030204" pitchFamily="18" charset="0"/>
                            </a:rPr>
                          </m:ctrlPr>
                        </m:dPr>
                        <m:e>
                          <m:eqArr>
                            <m:eqArrPr>
                              <m:ctrlPr>
                                <a:rPr lang="en-US" altLang="zh-CN" sz="2400" b="0" i="1" dirty="0" smtClean="0">
                                  <a:latin typeface="Cambria Math" panose="02040503050406030204" pitchFamily="18" charset="0"/>
                                  <a:ea typeface="Cambria Math" panose="02040503050406030204" pitchFamily="18" charset="0"/>
                                </a:rPr>
                              </m:ctrlPr>
                            </m:eqArrPr>
                            <m:e>
                              <m:f>
                                <m:fPr>
                                  <m:ctrlPr>
                                    <a:rPr lang="en-US" altLang="zh-CN" sz="2400" b="0" i="1" dirty="0" smtClean="0">
                                      <a:latin typeface="Cambria Math" panose="02040503050406030204" pitchFamily="18" charset="0"/>
                                      <a:ea typeface="Cambria Math" panose="02040503050406030204" pitchFamily="18" charset="0"/>
                                    </a:rPr>
                                  </m:ctrlPr>
                                </m:fPr>
                                <m:num>
                                  <m:r>
                                    <a:rPr lang="zh-CN" altLang="en-US" sz="2400" b="0" i="1" dirty="0" smtClean="0">
                                      <a:latin typeface="Cambria Math" panose="02040503050406030204" pitchFamily="18" charset="0"/>
                                      <a:ea typeface="Cambria Math" panose="02040503050406030204" pitchFamily="18" charset="0"/>
                                    </a:rPr>
                                    <m:t>𝜖</m:t>
                                  </m:r>
                                </m:num>
                                <m:den>
                                  <m:r>
                                    <a:rPr lang="en-US" altLang="zh-CN" sz="2400" b="0" i="1" dirty="0" smtClean="0">
                                      <a:latin typeface="Cambria Math" panose="02040503050406030204" pitchFamily="18" charset="0"/>
                                      <a:ea typeface="Cambria Math" panose="02040503050406030204" pitchFamily="18" charset="0"/>
                                    </a:rPr>
                                    <m:t>𝑚</m:t>
                                  </m:r>
                                </m:den>
                              </m:f>
                              <m:r>
                                <a:rPr lang="en-US" altLang="zh-CN" sz="2400" b="0" i="1" dirty="0" smtClean="0">
                                  <a:latin typeface="Cambria Math" panose="02040503050406030204" pitchFamily="18" charset="0"/>
                                  <a:ea typeface="Cambria Math" panose="02040503050406030204" pitchFamily="18" charset="0"/>
                                </a:rPr>
                                <m:t>+1−</m:t>
                              </m:r>
                              <m:r>
                                <a:rPr lang="zh-CN" altLang="en-US" sz="2400" b="0" i="1" dirty="0" smtClean="0">
                                  <a:latin typeface="Cambria Math" panose="02040503050406030204" pitchFamily="18" charset="0"/>
                                  <a:ea typeface="Cambria Math" panose="02040503050406030204" pitchFamily="18" charset="0"/>
                                </a:rPr>
                                <m:t>𝜖</m:t>
                              </m:r>
                              <m:r>
                                <a:rPr lang="en-US" altLang="zh-CN" sz="2400" b="0" i="1" dirty="0" smtClean="0">
                                  <a:latin typeface="Cambria Math" panose="02040503050406030204" pitchFamily="18" charset="0"/>
                                  <a:ea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𝑖𝑓</m:t>
                              </m:r>
                              <m:r>
                                <a:rPr lang="en-US" altLang="zh-CN" sz="2400" b="0" i="1" dirty="0" smtClean="0">
                                  <a:latin typeface="Cambria Math" panose="02040503050406030204" pitchFamily="18" charset="0"/>
                                  <a:ea typeface="Cambria Math" panose="02040503050406030204" pitchFamily="18" charset="0"/>
                                </a:rPr>
                                <m:t> </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𝑎</m:t>
                                  </m:r>
                                </m:e>
                                <m:sup>
                                  <m:r>
                                    <a:rPr lang="en-US" altLang="zh-CN" sz="2400" b="0" i="1" dirty="0" smtClean="0">
                                      <a:latin typeface="Cambria Math" panose="02040503050406030204" pitchFamily="18" charset="0"/>
                                      <a:ea typeface="Cambria Math" panose="02040503050406030204" pitchFamily="18" charset="0"/>
                                    </a:rPr>
                                    <m:t>∗</m:t>
                                  </m:r>
                                </m:sup>
                              </m:sSup>
                              <m:r>
                                <a:rPr lang="en-US" altLang="zh-CN" sz="2400" b="0" i="1" dirty="0" smtClean="0">
                                  <a:latin typeface="Cambria Math" panose="02040503050406030204" pitchFamily="18" charset="0"/>
                                  <a:ea typeface="Cambria Math" panose="02040503050406030204" pitchFamily="18" charset="0"/>
                                </a:rPr>
                                <m:t>=</m:t>
                              </m:r>
                              <m:sPre>
                                <m:sPrePr>
                                  <m:ctrlPr>
                                    <a:rPr lang="en-US" altLang="zh-CN" sz="2400" b="0" i="1" dirty="0" smtClean="0">
                                      <a:latin typeface="Cambria Math" panose="02040503050406030204" pitchFamily="18" charset="0"/>
                                      <a:ea typeface="Cambria Math" panose="02040503050406030204" pitchFamily="18" charset="0"/>
                                    </a:rPr>
                                  </m:ctrlPr>
                                </m:sPrePr>
                                <m:sub>
                                  <m:r>
                                    <a:rPr lang="en-US" altLang="zh-CN" sz="2400" b="0" i="1" dirty="0" smtClean="0">
                                      <a:latin typeface="Cambria Math" panose="02040503050406030204" pitchFamily="18" charset="0"/>
                                      <a:ea typeface="Cambria Math" panose="02040503050406030204" pitchFamily="18" charset="0"/>
                                    </a:rPr>
                                    <m:t>𝑎</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𝐴</m:t>
                                  </m:r>
                                </m:sub>
                                <m:sup>
                                  <m:r>
                                    <a:rPr lang="en-US" altLang="zh-CN" b="0" i="1" smtClean="0">
                                      <a:latin typeface="Cambria Math" panose="02040503050406030204" pitchFamily="18" charset="0"/>
                                    </a:rPr>
                                    <m:t>𝑎𝑟𝑔𝑚𝑎𝑥</m:t>
                                  </m:r>
                                </m:sup>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sPre>
                            </m:e>
                            <m:e>
                              <m:f>
                                <m:fPr>
                                  <m:ctrlPr>
                                    <a:rPr lang="en-US" altLang="zh-CN" sz="2400" b="0" i="1" dirty="0" smtClean="0">
                                      <a:latin typeface="Cambria Math" panose="02040503050406030204" pitchFamily="18" charset="0"/>
                                      <a:ea typeface="Cambria Math" panose="02040503050406030204" pitchFamily="18" charset="0"/>
                                    </a:rPr>
                                  </m:ctrlPr>
                                </m:fPr>
                                <m:num>
                                  <m:r>
                                    <a:rPr lang="zh-CN" altLang="en-US" sz="2400" b="0" i="1" dirty="0" smtClean="0">
                                      <a:latin typeface="Cambria Math" panose="02040503050406030204" pitchFamily="18" charset="0"/>
                                      <a:ea typeface="Cambria Math" panose="02040503050406030204" pitchFamily="18" charset="0"/>
                                    </a:rPr>
                                    <m:t>𝜖</m:t>
                                  </m:r>
                                </m:num>
                                <m:den>
                                  <m:r>
                                    <a:rPr lang="en-US" altLang="zh-CN" sz="2400" b="0" i="1" dirty="0" smtClean="0">
                                      <a:latin typeface="Cambria Math" panose="02040503050406030204" pitchFamily="18" charset="0"/>
                                      <a:ea typeface="Cambria Math" panose="02040503050406030204" pitchFamily="18" charset="0"/>
                                    </a:rPr>
                                    <m:t>𝑚</m:t>
                                  </m:r>
                                </m:den>
                              </m:f>
                              <m:r>
                                <a:rPr lang="en-US" altLang="zh-CN" sz="2400" b="0" i="1" dirty="0" smtClean="0">
                                  <a:latin typeface="Cambria Math" panose="02040503050406030204" pitchFamily="18" charset="0"/>
                                  <a:ea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𝑒𝑙𝑠𝑒</m:t>
                              </m:r>
                            </m:e>
                          </m:eqArr>
                        </m:e>
                      </m:d>
                    </m:oMath>
                  </m:oMathPara>
                </a14:m>
                <a:endParaRPr lang="en-US" altLang="zh-CN" sz="2400" dirty="0"/>
              </a:p>
              <a:p>
                <a:pPr indent="457200"/>
                <a:r>
                  <a:rPr lang="en-US" altLang="zh-CN" sz="2400" dirty="0"/>
                  <a:t>m is the number of optional behavior.</a:t>
                </a:r>
              </a:p>
            </p:txBody>
          </p:sp>
        </mc:Choice>
        <mc:Fallback xmlns="">
          <p:sp>
            <p:nvSpPr>
              <p:cNvPr id="3" name="文本框 2"/>
              <p:cNvSpPr txBox="1">
                <a:spLocks noRot="1" noChangeAspect="1" noMove="1" noResize="1" noEditPoints="1" noAdjustHandles="1" noChangeArrowheads="1" noChangeShapeType="1" noTextEdit="1"/>
              </p:cNvSpPr>
              <p:nvPr/>
            </p:nvSpPr>
            <p:spPr>
              <a:xfrm>
                <a:off x="1057275" y="2380860"/>
                <a:ext cx="9479427" cy="2983381"/>
              </a:xfrm>
              <a:prstGeom prst="rect">
                <a:avLst/>
              </a:prstGeom>
              <a:blipFill>
                <a:blip r:embed="rId7"/>
                <a:stretch>
                  <a:fillRect l="-965" t="-1431" r="-643" b="-3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1909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3428463" y="2516005"/>
            <a:ext cx="8265857" cy="1323439"/>
          </a:xfrm>
          <a:prstGeom prst="rect">
            <a:avLst/>
          </a:prstGeom>
          <a:noFill/>
        </p:spPr>
        <p:txBody>
          <a:bodyPr wrap="square" rtlCol="0">
            <a:spAutoFit/>
          </a:bodyPr>
          <a:lstStyle/>
          <a:p>
            <a:pPr algn="ctr"/>
            <a:r>
              <a:rPr lang="en-US" altLang="zh-CN" sz="4000" dirty="0">
                <a:latin typeface="微软雅黑" panose="020B0503020204020204" pitchFamily="34" charset="-122"/>
                <a:ea typeface="微软雅黑" panose="020B0503020204020204" pitchFamily="34" charset="-122"/>
              </a:rPr>
              <a:t>Approximate </a:t>
            </a:r>
          </a:p>
          <a:p>
            <a:pPr algn="ctr"/>
            <a:r>
              <a:rPr lang="en-US" altLang="zh-CN" sz="4000" dirty="0">
                <a:latin typeface="微软雅黑" panose="020B0503020204020204" pitchFamily="34" charset="-122"/>
                <a:ea typeface="微软雅黑" panose="020B0503020204020204" pitchFamily="34" charset="-122"/>
              </a:rPr>
              <a:t>a Value Function</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211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815658" y="111214"/>
            <a:ext cx="8920443" cy="523220"/>
          </a:xfrm>
          <a:prstGeom prst="rect">
            <a:avLst/>
          </a:prstGeom>
          <a:noFill/>
        </p:spPr>
        <p:txBody>
          <a:bodyPr wrap="square" rtlCol="0">
            <a:spAutoFit/>
          </a:bodyPr>
          <a:lstStyle/>
          <a:p>
            <a:r>
              <a:rPr lang="en-US" altLang="zh-CN" sz="2800" b="1" dirty="0"/>
              <a:t>Approximate a Value Function——DQN algorithm</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B2BFF4E-BDAA-41EB-92F0-2CCC42B75A82}"/>
                  </a:ext>
                </a:extLst>
              </p:cNvPr>
              <p:cNvSpPr txBox="1"/>
              <p:nvPr/>
            </p:nvSpPr>
            <p:spPr>
              <a:xfrm>
                <a:off x="304506" y="482600"/>
                <a:ext cx="12107814" cy="6515823"/>
              </a:xfrm>
              <a:prstGeom prst="rect">
                <a:avLst/>
              </a:prstGeom>
              <a:noFill/>
            </p:spPr>
            <p:txBody>
              <a:bodyPr wrap="square" rtlCol="0">
                <a:spAutoFit/>
              </a:bodyPr>
              <a:lstStyle/>
              <a:p>
                <a:r>
                  <a:rPr lang="zh-CN" altLang="en-US" sz="2400" dirty="0"/>
                  <a:t>输入</a:t>
                </a:r>
                <a:r>
                  <a:rPr lang="en-US" altLang="zh-CN" sz="2400" dirty="0"/>
                  <a:t>: episodes, ; </a:t>
                </a:r>
              </a:p>
              <a:p>
                <a:r>
                  <a:rPr lang="zh-CN" altLang="en-US" sz="2400" dirty="0"/>
                  <a:t>输出</a:t>
                </a:r>
                <a:r>
                  <a:rPr lang="en-US" altLang="zh-CN" sz="2400" dirty="0"/>
                  <a:t>: optimized action-value function </a:t>
                </a:r>
                <a14:m>
                  <m:oMath xmlns:m="http://schemas.openxmlformats.org/officeDocument/2006/math">
                    <m:r>
                      <a:rPr lang="en-US" altLang="zh-CN" sz="2400" i="1" dirty="0" smtClean="0">
                        <a:latin typeface="Cambria Math" panose="02040503050406030204" pitchFamily="18" charset="0"/>
                      </a:rPr>
                      <m:t>𝑄</m:t>
                    </m:r>
                    <m:r>
                      <a:rPr lang="en-US" altLang="zh-CN" sz="2400" i="1" dirty="0">
                        <a:latin typeface="Cambria Math" panose="02040503050406030204" pitchFamily="18" charset="0"/>
                      </a:rPr>
                      <m:t>(</m:t>
                    </m:r>
                    <m:r>
                      <a:rPr lang="zh-CN" altLang="en-US" sz="2400" i="1" dirty="0" smtClean="0">
                        <a:latin typeface="Cambria Math" panose="02040503050406030204" pitchFamily="18" charset="0"/>
                      </a:rPr>
                      <m:t>𝜃</m:t>
                    </m:r>
                    <m:r>
                      <a:rPr lang="en-US" altLang="zh-CN" sz="2400" i="1" dirty="0">
                        <a:latin typeface="Cambria Math" panose="02040503050406030204" pitchFamily="18" charset="0"/>
                      </a:rPr>
                      <m:t>)</m:t>
                    </m:r>
                  </m:oMath>
                </a14:m>
                <a:endParaRPr lang="en-US" altLang="zh-CN" sz="2400" dirty="0"/>
              </a:p>
              <a:p>
                <a:r>
                  <a:rPr lang="en-US" altLang="zh-CN" sz="2400" dirty="0" err="1"/>
                  <a:t>initialize:experience</a:t>
                </a:r>
                <a:r>
                  <a:rPr lang="en-US" altLang="zh-CN" sz="2400" dirty="0"/>
                  <a:t> D, action-value function </a:t>
                </a:r>
                <a14:m>
                  <m:oMath xmlns:m="http://schemas.openxmlformats.org/officeDocument/2006/math">
                    <m:r>
                      <a:rPr lang="en-US" altLang="zh-CN" sz="2400" i="1" dirty="0">
                        <a:latin typeface="Cambria Math" panose="02040503050406030204" pitchFamily="18" charset="0"/>
                      </a:rPr>
                      <m:t>𝑄</m:t>
                    </m:r>
                    <m:r>
                      <a:rPr lang="en-US" altLang="zh-CN" sz="2400" i="1" dirty="0">
                        <a:latin typeface="Cambria Math" panose="02040503050406030204" pitchFamily="18" charset="0"/>
                      </a:rPr>
                      <m:t>(</m:t>
                    </m:r>
                    <m:r>
                      <a:rPr lang="zh-CN" altLang="en-US" sz="2400" i="1" dirty="0">
                        <a:latin typeface="Cambria Math" panose="02040503050406030204" pitchFamily="18" charset="0"/>
                      </a:rPr>
                      <m:t>𝜃</m:t>
                    </m:r>
                    <m:r>
                      <a:rPr lang="en-US" altLang="zh-CN" sz="2400" i="1" dirty="0">
                        <a:latin typeface="Cambria Math" panose="02040503050406030204" pitchFamily="18" charset="0"/>
                      </a:rPr>
                      <m:t>)</m:t>
                    </m:r>
                  </m:oMath>
                </a14:m>
                <a:r>
                  <a:rPr lang="en-US" altLang="zh-CN" sz="2400" dirty="0"/>
                  <a:t> with random weights</a:t>
                </a:r>
              </a:p>
              <a:p>
                <a:r>
                  <a:rPr lang="en-US" altLang="zh-CN" sz="2400" dirty="0"/>
                  <a:t>repeat for each episode in episodes</a:t>
                </a:r>
              </a:p>
              <a:p>
                <a:r>
                  <a:rPr lang="en-US" altLang="zh-CN" sz="2400" dirty="0"/>
                  <a:t>     get features ϕ of start state S of current episode</a:t>
                </a:r>
              </a:p>
              <a:p>
                <a:r>
                  <a:rPr lang="en-US" altLang="zh-CN" sz="2400" dirty="0"/>
                  <a:t>     repeat for each step of episode</a:t>
                </a:r>
              </a:p>
              <a:p>
                <a:r>
                  <a:rPr lang="en-US" altLang="zh-CN" sz="2400" dirty="0"/>
                  <a:t>           </a:t>
                </a:r>
                <a14:m>
                  <m:oMath xmlns:m="http://schemas.openxmlformats.org/officeDocument/2006/math">
                    <m:r>
                      <a:rPr lang="en-US" altLang="zh-CN" sz="2400" i="1" dirty="0" smtClean="0">
                        <a:latin typeface="Cambria Math" panose="02040503050406030204" pitchFamily="18" charset="0"/>
                      </a:rPr>
                      <m:t>𝐴</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𝑝𝑜𝑙𝑖𝑐𝑦</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𝑄</m:t>
                    </m:r>
                    <m:r>
                      <a:rPr lang="en-US" altLang="zh-CN" sz="2400" b="0" i="1" dirty="0" smtClean="0">
                        <a:latin typeface="Cambria Math" panose="02040503050406030204" pitchFamily="18" charset="0"/>
                      </a:rPr>
                      <m:t>,</m:t>
                    </m:r>
                    <m:r>
                      <a:rPr lang="el-GR" altLang="zh-CN" sz="2400" i="1" dirty="0">
                        <a:latin typeface="Cambria Math" panose="02040503050406030204" pitchFamily="18" charset="0"/>
                      </a:rPr>
                      <m:t>𝜙</m:t>
                    </m:r>
                    <m:r>
                      <a:rPr lang="el-GR" altLang="zh-CN" sz="2400" i="1" dirty="0" smtClean="0">
                        <a:latin typeface="Cambria Math" panose="02040503050406030204" pitchFamily="18" charset="0"/>
                      </a:rPr>
                      <m:t>(</m:t>
                    </m:r>
                    <m:r>
                      <a:rPr lang="en-US" altLang="zh-CN" sz="2400" i="1" dirty="0" smtClean="0">
                        <a:latin typeface="Cambria Math" panose="02040503050406030204" pitchFamily="18" charset="0"/>
                      </a:rPr>
                      <m:t>𝑆</m:t>
                    </m:r>
                    <m:r>
                      <a:rPr lang="en-US" altLang="zh-CN" sz="2400" i="1" dirty="0">
                        <a:latin typeface="Cambria Math" panose="02040503050406030204" pitchFamily="18" charset="0"/>
                      </a:rPr>
                      <m:t>)</m:t>
                    </m:r>
                    <m:r>
                      <a:rPr lang="en-US" altLang="zh-CN" sz="2400" i="1" dirty="0" smtClean="0">
                        <a:latin typeface="Cambria Math" panose="02040503050406030204" pitchFamily="18" charset="0"/>
                      </a:rPr>
                      <m:t>; </m:t>
                    </m:r>
                    <m:r>
                      <a:rPr lang="zh-CN" altLang="en-US" sz="2400" i="1" dirty="0" smtClean="0">
                        <a:latin typeface="Cambria Math" panose="02040503050406030204" pitchFamily="18" charset="0"/>
                      </a:rPr>
                      <m:t>𝜃</m:t>
                    </m:r>
                    <m:r>
                      <a:rPr lang="en-US" altLang="zh-CN" sz="2400" i="1" dirty="0">
                        <a:latin typeface="Cambria Math" panose="02040503050406030204" pitchFamily="18" charset="0"/>
                      </a:rPr>
                      <m:t>) (</m:t>
                    </m:r>
                    <m:r>
                      <a:rPr lang="en-US" altLang="zh-CN" sz="2400" i="1" dirty="0" smtClean="0">
                        <a:latin typeface="Cambria Math" panose="02040503050406030204" pitchFamily="18" charset="0"/>
                      </a:rPr>
                      <m:t>𝑒</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𝑔</m:t>
                    </m:r>
                    <m:r>
                      <a:rPr lang="en-US" altLang="zh-CN" sz="2400" i="1" dirty="0">
                        <a:latin typeface="Cambria Math" panose="02040503050406030204" pitchFamily="18" charset="0"/>
                      </a:rPr>
                      <m:t>. </m:t>
                    </m:r>
                    <m:r>
                      <a:rPr lang="el-GR" altLang="zh-CN" sz="2400" i="1" dirty="0" smtClean="0">
                        <a:latin typeface="Cambria Math" panose="02040503050406030204" pitchFamily="18" charset="0"/>
                      </a:rPr>
                      <m:t>𝜖</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𝑔𝑟𝑒𝑒𝑑𝑦</m:t>
                    </m:r>
                    <m:r>
                      <a:rPr lang="en-US" altLang="zh-CN" sz="2400" i="1" dirty="0">
                        <a:latin typeface="Cambria Math" panose="02040503050406030204" pitchFamily="18" charset="0"/>
                      </a:rPr>
                      <m:t> </m:t>
                    </m:r>
                    <m:r>
                      <a:rPr lang="en-US" altLang="zh-CN" sz="2400" i="1" dirty="0">
                        <a:latin typeface="Cambria Math" panose="02040503050406030204" pitchFamily="18" charset="0"/>
                      </a:rPr>
                      <m:t>𝑝𝑜𝑙𝑖𝑐𝑦</m:t>
                    </m:r>
                    <m:r>
                      <a:rPr lang="en-US" altLang="zh-CN" sz="2400" i="1" dirty="0">
                        <a:latin typeface="Cambria Math" panose="02040503050406030204" pitchFamily="18" charset="0"/>
                      </a:rPr>
                      <m:t>)</m:t>
                    </m:r>
                  </m:oMath>
                </a14:m>
                <a:endParaRPr lang="en-US" altLang="zh-CN" sz="2400" dirty="0"/>
              </a:p>
              <a:p>
                <a:r>
                  <a:rPr lang="en-US" altLang="zh-CN" sz="2400" dirty="0"/>
                  <a:t>           </a:t>
                </a:r>
                <a14:m>
                  <m:oMath xmlns:m="http://schemas.openxmlformats.org/officeDocument/2006/math">
                    <m:r>
                      <a:rPr lang="en-US" altLang="zh-CN" sz="2400" i="1" dirty="0" smtClean="0">
                        <a:latin typeface="Cambria Math" panose="02040503050406030204" pitchFamily="18" charset="0"/>
                      </a:rPr>
                      <m:t>𝑅</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𝜙</m:t>
                    </m:r>
                    <m:d>
                      <m:dPr>
                        <m:ctrlPr>
                          <a:rPr lang="en-US" altLang="zh-CN" sz="2400" i="1" dirty="0" smtClean="0">
                            <a:latin typeface="Cambria Math" panose="02040503050406030204" pitchFamily="18" charset="0"/>
                          </a:rPr>
                        </m:ctrlPr>
                      </m:dPr>
                      <m:e>
                        <m:sSup>
                          <m:sSupPr>
                            <m:ctrlPr>
                              <a:rPr lang="en-US" altLang="zh-CN" sz="2400" i="1" dirty="0" smtClean="0">
                                <a:latin typeface="Cambria Math" panose="02040503050406030204" pitchFamily="18" charset="0"/>
                              </a:rPr>
                            </m:ctrlPr>
                          </m:sSupPr>
                          <m:e>
                            <m:r>
                              <a:rPr lang="en-US" altLang="zh-CN" sz="2400" i="1" dirty="0">
                                <a:latin typeface="Cambria Math" panose="02040503050406030204" pitchFamily="18" charset="0"/>
                              </a:rPr>
                              <m:t>𝑆</m:t>
                            </m:r>
                          </m:e>
                          <m:sup>
                            <m:r>
                              <a:rPr lang="en-US" altLang="zh-CN" sz="2400" i="1" dirty="0" smtClean="0">
                                <a:latin typeface="Cambria Math" panose="02040503050406030204" pitchFamily="18" charset="0"/>
                              </a:rPr>
                              <m:t>′</m:t>
                            </m:r>
                          </m:sup>
                        </m:sSup>
                      </m:e>
                    </m:d>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 </m:t>
                    </m:r>
                    <m:r>
                      <a:rPr lang="en-US" altLang="zh-CN" sz="2400" i="1" dirty="0" err="1" smtClean="0">
                        <a:latin typeface="Cambria Math" panose="02040503050406030204" pitchFamily="18" charset="0"/>
                      </a:rPr>
                      <m:t>𝑖𝑠</m:t>
                    </m:r>
                    <m:r>
                      <a:rPr lang="en-US" altLang="zh-CN" sz="2400" i="1" dirty="0" err="1" smtClean="0">
                        <a:latin typeface="Cambria Math" panose="02040503050406030204" pitchFamily="18" charset="0"/>
                      </a:rPr>
                      <m:t>_</m:t>
                    </m:r>
                    <m:r>
                      <a:rPr lang="en-US" altLang="zh-CN" sz="2400" i="1" dirty="0" err="1" smtClean="0">
                        <a:latin typeface="Cambria Math" panose="02040503050406030204" pitchFamily="18" charset="0"/>
                      </a:rPr>
                      <m:t>𝑒𝑛𝑑</m:t>
                    </m:r>
                    <m:r>
                      <a:rPr lang="en-US" altLang="zh-CN" sz="2400" i="1" dirty="0">
                        <a:latin typeface="Cambria Math" panose="02040503050406030204" pitchFamily="18" charset="0"/>
                      </a:rPr>
                      <m:t> = </m:t>
                    </m:r>
                    <m:r>
                      <a:rPr lang="en-US" altLang="zh-CN" sz="2400" i="1" dirty="0" err="1">
                        <a:latin typeface="Cambria Math" panose="02040503050406030204" pitchFamily="18" charset="0"/>
                      </a:rPr>
                      <m:t>𝑝𝑒𝑟𝑓𝑜𝑟𝑚</m:t>
                    </m:r>
                    <m:r>
                      <a:rPr lang="en-US" altLang="zh-CN" sz="2400" i="1" dirty="0" err="1">
                        <a:latin typeface="Cambria Math" panose="02040503050406030204" pitchFamily="18" charset="0"/>
                      </a:rPr>
                      <m:t>_</m:t>
                    </m:r>
                    <m:r>
                      <a:rPr lang="en-US" altLang="zh-CN" sz="2400" i="1" dirty="0" err="1" smtClean="0">
                        <a:latin typeface="Cambria Math" panose="02040503050406030204" pitchFamily="18" charset="0"/>
                      </a:rPr>
                      <m:t>𝑎𝑐𝑡𝑖𝑜𝑛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𝜙</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𝑆</m:t>
                        </m:r>
                      </m:e>
                    </m:d>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𝐴</m:t>
                    </m:r>
                    <m:r>
                      <a:rPr lang="en-US" altLang="zh-CN" sz="2400" i="1" dirty="0">
                        <a:latin typeface="Cambria Math" panose="02040503050406030204" pitchFamily="18" charset="0"/>
                      </a:rPr>
                      <m:t>)</m:t>
                    </m:r>
                  </m:oMath>
                </a14:m>
                <a:endParaRPr lang="en-US" altLang="zh-CN" sz="2400" dirty="0"/>
              </a:p>
              <a:p>
                <a:r>
                  <a:rPr lang="en-US" altLang="zh-CN" sz="2400" dirty="0"/>
                  <a:t>           store transition </a:t>
                </a:r>
                <a14:m>
                  <m:oMath xmlns:m="http://schemas.openxmlformats.org/officeDocument/2006/math">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𝜙</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𝑆</m:t>
                            </m:r>
                          </m:e>
                        </m:d>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𝐴</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𝑅</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𝜙</m:t>
                        </m:r>
                        <m:d>
                          <m:dPr>
                            <m:ctrlPr>
                              <a:rPr lang="en-US" altLang="zh-CN" sz="2400" i="1" dirty="0" smtClean="0">
                                <a:latin typeface="Cambria Math" panose="02040503050406030204" pitchFamily="18" charset="0"/>
                              </a:rPr>
                            </m:ctrlPr>
                          </m:dPr>
                          <m:e>
                            <m:sSup>
                              <m:sSupPr>
                                <m:ctrlPr>
                                  <a:rPr lang="en-US" altLang="zh-CN" sz="2400" i="1" dirty="0" smtClean="0">
                                    <a:latin typeface="Cambria Math" panose="02040503050406030204" pitchFamily="18" charset="0"/>
                                  </a:rPr>
                                </m:ctrlPr>
                              </m:sSupPr>
                              <m:e>
                                <m:r>
                                  <a:rPr lang="en-US" altLang="zh-CN" sz="2400" i="1" dirty="0">
                                    <a:latin typeface="Cambria Math" panose="02040503050406030204" pitchFamily="18" charset="0"/>
                                  </a:rPr>
                                  <m:t>𝑆</m:t>
                                </m:r>
                              </m:e>
                              <m:sup>
                                <m:r>
                                  <a:rPr lang="en-US" altLang="zh-CN" sz="2400" i="1" dirty="0" smtClean="0">
                                    <a:latin typeface="Cambria Math" panose="02040503050406030204" pitchFamily="18" charset="0"/>
                                  </a:rPr>
                                  <m:t>′</m:t>
                                </m:r>
                              </m:sup>
                            </m:sSup>
                          </m:e>
                        </m:d>
                        <m:r>
                          <a:rPr lang="en-US" altLang="zh-CN" sz="2400" b="0" i="1" dirty="0" smtClean="0">
                            <a:latin typeface="Cambria Math" panose="02040503050406030204" pitchFamily="18" charset="0"/>
                          </a:rPr>
                          <m:t>,</m:t>
                        </m:r>
                        <m:r>
                          <a:rPr lang="en-US" altLang="zh-CN" sz="2400" i="1" dirty="0" err="1" smtClean="0">
                            <a:latin typeface="Cambria Math" panose="02040503050406030204" pitchFamily="18" charset="0"/>
                          </a:rPr>
                          <m:t>𝑖</m:t>
                        </m:r>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_</m:t>
                        </m:r>
                        <m:r>
                          <a:rPr lang="en-US" altLang="zh-CN" sz="2400" b="0" i="1" dirty="0" smtClean="0">
                            <a:latin typeface="Cambria Math" panose="02040503050406030204" pitchFamily="18" charset="0"/>
                          </a:rPr>
                          <m:t>𝑒𝑛𝑑</m:t>
                        </m:r>
                      </m:e>
                    </m:d>
                    <m:r>
                      <a:rPr lang="en-US" altLang="zh-CN" sz="2400" i="1" dirty="0">
                        <a:latin typeface="Cambria Math" panose="02040503050406030204" pitchFamily="18" charset="0"/>
                      </a:rPr>
                      <m:t>𝑖𝑛</m:t>
                    </m:r>
                    <m:r>
                      <a:rPr lang="en-US" altLang="zh-CN" sz="2400" i="1" dirty="0">
                        <a:latin typeface="Cambria Math" panose="02040503050406030204" pitchFamily="18" charset="0"/>
                      </a:rPr>
                      <m:t> </m:t>
                    </m:r>
                    <m:r>
                      <a:rPr lang="en-US" altLang="zh-CN" sz="2400" i="1" dirty="0">
                        <a:latin typeface="Cambria Math" panose="02040503050406030204" pitchFamily="18" charset="0"/>
                      </a:rPr>
                      <m:t>𝐷</m:t>
                    </m:r>
                  </m:oMath>
                </a14:m>
                <a:endParaRPr lang="en-US" altLang="zh-CN" sz="2400" i="1" dirty="0">
                  <a:latin typeface="Cambria Math" panose="02040503050406030204" pitchFamily="18" charset="0"/>
                </a:endParaRPr>
              </a:p>
              <a:p>
                <a:r>
                  <a:rPr lang="en-US" altLang="zh-CN" sz="2400" dirty="0"/>
                  <a:t>           </a:t>
                </a:r>
                <a14:m>
                  <m:oMath xmlns:m="http://schemas.openxmlformats.org/officeDocument/2006/math">
                    <m:r>
                      <a:rPr lang="el-GR" altLang="zh-CN" sz="2400" i="1" dirty="0" smtClean="0">
                        <a:latin typeface="Cambria Math" panose="02040503050406030204" pitchFamily="18" charset="0"/>
                      </a:rPr>
                      <m:t>𝜙</m:t>
                    </m:r>
                    <m:d>
                      <m:dPr>
                        <m:ctrlPr>
                          <a:rPr lang="el-GR"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𝑆</m:t>
                        </m:r>
                      </m:e>
                    </m:d>
                    <m:r>
                      <a:rPr lang="en-US" altLang="zh-CN" sz="2400" i="1" dirty="0" smtClean="0">
                        <a:latin typeface="Cambria Math" panose="02040503050406030204" pitchFamily="18" charset="0"/>
                        <a:ea typeface="Cambria Math" panose="02040503050406030204" pitchFamily="18" charset="0"/>
                      </a:rPr>
                      <m:t>←</m:t>
                    </m:r>
                    <m:r>
                      <a:rPr lang="el-GR" altLang="zh-CN" sz="2400" i="1" dirty="0" smtClean="0">
                        <a:latin typeface="Cambria Math" panose="02040503050406030204" pitchFamily="18" charset="0"/>
                      </a:rPr>
                      <m:t>𝜙</m:t>
                    </m:r>
                    <m:r>
                      <a:rPr lang="el-GR" altLang="zh-CN" sz="2400" i="1" dirty="0" smtClean="0">
                        <a:latin typeface="Cambria Math" panose="02040503050406030204" pitchFamily="18" charset="0"/>
                      </a:rPr>
                      <m:t>(</m:t>
                    </m:r>
                    <m:r>
                      <a:rPr lang="en-US" altLang="zh-CN" sz="2400" i="1" dirty="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m:t>
                    </m:r>
                  </m:oMath>
                </a14:m>
                <a:endParaRPr lang="en-US" altLang="zh-CN" sz="2400" dirty="0"/>
              </a:p>
              <a:p>
                <a:r>
                  <a:rPr lang="en-US" altLang="zh-CN" sz="2400" dirty="0"/>
                  <a:t>           sample random minibatch(m) of  transitions</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𝜙</m:t>
                    </m:r>
                    <m:d>
                      <m:dPr>
                        <m:ctrlPr>
                          <a:rPr lang="en-US" altLang="zh-CN" sz="2400" i="1" dirty="0" smtClean="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𝑗</m:t>
                            </m:r>
                          </m:sub>
                        </m:sSub>
                      </m:e>
                    </m:d>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𝐴</m:t>
                        </m:r>
                      </m:e>
                      <m:sub>
                        <m:r>
                          <a:rPr lang="en-US" altLang="zh-CN" sz="2400" i="1" dirty="0">
                            <a:latin typeface="Cambria Math" panose="02040503050406030204" pitchFamily="18" charset="0"/>
                          </a:rPr>
                          <m:t>𝑗</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i="1" dirty="0">
                            <a:latin typeface="Cambria Math" panose="02040503050406030204" pitchFamily="18" charset="0"/>
                          </a:rPr>
                          <m:t>𝑗</m:t>
                        </m:r>
                      </m:sub>
                    </m:sSub>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𝜙</m:t>
                    </m:r>
                    <m:d>
                      <m:dPr>
                        <m:ctrlPr>
                          <a:rPr lang="en-US" altLang="zh-CN" sz="2400" i="1" dirty="0" smtClean="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r>
                              <a:rPr lang="en-US" altLang="zh-CN" sz="2400" b="0" i="1" dirty="0" smtClean="0">
                                <a:latin typeface="Cambria Math" panose="02040503050406030204" pitchFamily="18" charset="0"/>
                              </a:rPr>
                              <m:t>′</m:t>
                            </m:r>
                          </m:e>
                          <m:sub>
                            <m:r>
                              <a:rPr lang="en-US" altLang="zh-CN" sz="2400" i="1" dirty="0">
                                <a:latin typeface="Cambria Math" panose="02040503050406030204" pitchFamily="18" charset="0"/>
                              </a:rPr>
                              <m:t>𝑗</m:t>
                            </m:r>
                          </m:sub>
                        </m:sSub>
                      </m:e>
                    </m:d>
                    <m:r>
                      <a:rPr lang="en-US" altLang="zh-CN" sz="2400" b="0" i="1" dirty="0" smtClean="0">
                        <a:latin typeface="Cambria Math" panose="02040503050406030204" pitchFamily="18" charset="0"/>
                      </a:rPr>
                      <m:t>,</m:t>
                    </m:r>
                    <m:r>
                      <a:rPr lang="en-US" altLang="zh-CN" sz="2400" i="1" dirty="0" err="1" smtClean="0">
                        <a:latin typeface="Cambria Math" panose="02040503050406030204" pitchFamily="18" charset="0"/>
                      </a:rPr>
                      <m:t>𝑖</m:t>
                    </m:r>
                    <m:r>
                      <a:rPr lang="en-US" altLang="zh-CN" sz="2400" i="1" dirty="0" smtClean="0">
                        <a:latin typeface="Cambria Math" panose="02040503050406030204" pitchFamily="18" charset="0"/>
                      </a:rPr>
                      <m:t>𝑒</m:t>
                    </m:r>
                    <m:r>
                      <a:rPr lang="en-US" altLang="zh-CN" sz="2400" i="1" dirty="0" smtClean="0">
                        <a:latin typeface="Cambria Math" panose="02040503050406030204" pitchFamily="18" charset="0"/>
                      </a:rPr>
                      <m:t>_</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𝑒𝑛𝑑</m:t>
                        </m:r>
                      </m:e>
                      <m:sub>
                        <m:r>
                          <a:rPr lang="en-US" altLang="zh-CN" sz="2400" i="1" dirty="0">
                            <a:latin typeface="Cambria Math" panose="02040503050406030204" pitchFamily="18" charset="0"/>
                          </a:rPr>
                          <m:t>𝑗</m:t>
                        </m:r>
                      </m:sub>
                    </m:sSub>
                    <m:r>
                      <a:rPr lang="en-US" altLang="zh-CN" sz="2400" i="1" dirty="0">
                        <a:latin typeface="Cambria Math" panose="02040503050406030204" pitchFamily="18" charset="0"/>
                      </a:rPr>
                      <m:t>) </m:t>
                    </m:r>
                  </m:oMath>
                </a14:m>
                <a:r>
                  <a:rPr lang="en-US" altLang="zh-CN" sz="2400" dirty="0"/>
                  <a:t>from D</a:t>
                </a:r>
              </a:p>
              <a:p>
                <a:r>
                  <a:rPr lang="en-US" altLang="zh-CN" sz="2400" dirty="0"/>
                  <a:t>           set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𝑖𝑠</m:t>
                            </m:r>
                            <m:r>
                              <a:rPr lang="en-US" altLang="zh-CN" sz="2400" b="0" i="1" smtClean="0">
                                <a:latin typeface="Cambria Math" panose="02040503050406030204" pitchFamily="18" charset="0"/>
                              </a:rPr>
                              <m:t>_</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𝑒𝑛𝑑</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𝑖𝑠</m:t>
                            </m:r>
                            <m:r>
                              <a:rPr lang="en-US" altLang="zh-CN" sz="2400" i="1">
                                <a:latin typeface="Cambria Math" panose="02040503050406030204" pitchFamily="18" charset="0"/>
                              </a:rPr>
                              <m:t> </m:t>
                            </m:r>
                            <m:r>
                              <a:rPr lang="en-US" altLang="zh-CN" sz="2400" i="1">
                                <a:latin typeface="Cambria Math" panose="02040503050406030204" pitchFamily="18" charset="0"/>
                              </a:rPr>
                              <m:t>𝑇𝑟𝑢𝑒</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γ</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𝑚𝑎𝑥</m:t>
                                </m:r>
                              </m:e>
                              <m: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m:t>
                                    </m:r>
                                  </m:sup>
                                </m:sSup>
                              </m:sub>
                            </m:sSub>
                            <m:r>
                              <a:rPr lang="en-US" altLang="zh-CN" sz="2400" b="0" i="1" smtClean="0">
                                <a:latin typeface="Cambria Math" panose="02040503050406030204" pitchFamily="18" charset="0"/>
                              </a:rPr>
                              <m:t>𝑄</m:t>
                            </m:r>
                            <m:d>
                              <m:dPr>
                                <m:ctrlPr>
                                  <a:rPr lang="en-US" altLang="zh-CN" sz="2400" b="0" i="1" smtClean="0">
                                    <a:latin typeface="Cambria Math" panose="02040503050406030204" pitchFamily="18" charset="0"/>
                                  </a:rPr>
                                </m:ctrlPr>
                              </m:dPr>
                              <m:e>
                                <m:r>
                                  <a:rPr lang="en-US" altLang="zh-CN" sz="2400" i="1" dirty="0">
                                    <a:latin typeface="Cambria Math" panose="02040503050406030204" pitchFamily="18" charset="0"/>
                                  </a:rPr>
                                  <m:t>𝜙</m:t>
                                </m:r>
                                <m:d>
                                  <m:dPr>
                                    <m:ctrlPr>
                                      <a:rPr lang="en-US" altLang="zh-CN" sz="2400" i="1" dirty="0">
                                        <a:latin typeface="Cambria Math" panose="02040503050406030204" pitchFamily="18" charset="0"/>
                                      </a:rPr>
                                    </m:ctrlPr>
                                  </m:dPr>
                                  <m:e>
                                    <m:sSub>
                                      <m:sSubPr>
                                        <m:ctrlPr>
                                          <a:rPr lang="en-US" altLang="zh-CN" sz="2400" i="1" dirty="0" smtClean="0">
                                            <a:latin typeface="Cambria Math" panose="02040503050406030204" pitchFamily="18" charset="0"/>
                                          </a:rPr>
                                        </m:ctrlPr>
                                      </m:sSub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𝑆</m:t>
                                            </m:r>
                                          </m:e>
                                          <m:sup>
                                            <m:r>
                                              <a:rPr lang="en-US" altLang="zh-CN" sz="2400" b="0" i="1" dirty="0" smtClean="0">
                                                <a:latin typeface="Cambria Math" panose="02040503050406030204" pitchFamily="18" charset="0"/>
                                              </a:rPr>
                                              <m:t>′</m:t>
                                            </m:r>
                                          </m:sup>
                                        </m:sSup>
                                      </m:e>
                                      <m:sub>
                                        <m:r>
                                          <a:rPr lang="en-US" altLang="zh-CN" sz="2400" b="0" i="1" dirty="0" smtClean="0">
                                            <a:latin typeface="Cambria Math" panose="02040503050406030204" pitchFamily="18" charset="0"/>
                                          </a:rPr>
                                          <m:t>𝑗</m:t>
                                        </m:r>
                                      </m:sub>
                                    </m:sSub>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𝑎</m:t>
                                    </m:r>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𝜃</m:t>
                                </m:r>
                              </m:e>
                            </m:d>
                            <m:r>
                              <a:rPr lang="en-US" altLang="zh-CN" sz="2400" b="0" i="1" dirty="0" smtClean="0">
                                <a:latin typeface="Cambria Math" panose="02040503050406030204" pitchFamily="18" charset="0"/>
                              </a:rPr>
                              <m:t>     </m:t>
                            </m:r>
                            <m:r>
                              <a:rPr lang="en-US" altLang="zh-CN" sz="2400" b="0" i="1" smtClean="0">
                                <a:latin typeface="Cambria Math" panose="02040503050406030204" pitchFamily="18" charset="0"/>
                              </a:rPr>
                              <m:t>𝑒𝑙𝑠𝑒</m:t>
                            </m:r>
                          </m:e>
                        </m:eqArr>
                      </m:e>
                    </m:d>
                  </m:oMath>
                </a14:m>
                <a:endParaRPr lang="en-US" altLang="zh-CN" sz="2400" dirty="0"/>
              </a:p>
              <a:p>
                <a:r>
                  <a:rPr lang="en-US" altLang="zh-CN" sz="2400" dirty="0"/>
                  <a:t>           perform mini-batch gradient descent on </a:t>
                </a:r>
                <a14:m>
                  <m:oMath xmlns:m="http://schemas.openxmlformats.org/officeDocument/2006/math">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𝑦</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sSup>
                          <m:sSupPr>
                            <m:ctrlPr>
                              <a:rPr lang="en-US" altLang="zh-CN" sz="2400" i="1" dirty="0">
                                <a:latin typeface="Cambria Math" panose="02040503050406030204" pitchFamily="18" charset="0"/>
                              </a:rPr>
                            </m:ctrlPr>
                          </m:sSupPr>
                          <m:e>
                            <m:r>
                              <a:rPr lang="zh-CN" altLang="en-US" sz="2400" i="1" dirty="0">
                                <a:latin typeface="Cambria Math" panose="02040503050406030204" pitchFamily="18" charset="0"/>
                              </a:rPr>
                              <m:t> </m:t>
                            </m:r>
                            <m:r>
                              <a:rPr lang="en-US" altLang="zh-CN" sz="2400" i="1" dirty="0">
                                <a:latin typeface="Cambria Math" panose="02040503050406030204" pitchFamily="18" charset="0"/>
                              </a:rPr>
                              <m:t>𝑄</m:t>
                            </m:r>
                            <m:r>
                              <a:rPr lang="en-US" altLang="zh-CN" sz="2400" i="1" dirty="0">
                                <a:latin typeface="Cambria Math" panose="02040503050406030204" pitchFamily="18" charset="0"/>
                              </a:rPr>
                              <m:t>(</m:t>
                            </m:r>
                            <m:r>
                              <a:rPr lang="el-GR" altLang="zh-CN" sz="2400" i="1" dirty="0">
                                <a:latin typeface="Cambria Math" panose="02040503050406030204" pitchFamily="18" charset="0"/>
                              </a:rPr>
                              <m:t>𝜙</m:t>
                            </m:r>
                            <m:d>
                              <m:dPr>
                                <m:ctrlPr>
                                  <a:rPr lang="el-GR" altLang="zh-CN" sz="2400" i="1" dirty="0">
                                    <a:latin typeface="Cambria Math" panose="02040503050406030204" pitchFamily="18" charset="0"/>
                                  </a:rPr>
                                </m:ctrlPr>
                              </m:dPr>
                              <m:e>
                                <m:sSub>
                                  <m:sSubPr>
                                    <m:ctrlPr>
                                      <a:rPr lang="el-GR"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𝑗</m:t>
                                    </m:r>
                                  </m:sub>
                                </m:sSub>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𝐴</m:t>
                                </m:r>
                              </m:e>
                              <m:sub>
                                <m:r>
                                  <a:rPr lang="en-US" altLang="zh-CN" sz="2400" i="1" dirty="0">
                                    <a:latin typeface="Cambria Math" panose="02040503050406030204" pitchFamily="18" charset="0"/>
                                  </a:rPr>
                                  <m:t>𝑗</m:t>
                                </m:r>
                              </m:sub>
                            </m:sSub>
                            <m:r>
                              <a:rPr lang="en-US" altLang="zh-CN" sz="2400" i="1" dirty="0">
                                <a:latin typeface="Cambria Math" panose="02040503050406030204" pitchFamily="18" charset="0"/>
                              </a:rPr>
                              <m:t> ;</m:t>
                            </m:r>
                            <m:r>
                              <a:rPr lang="zh-CN" altLang="en-US" sz="2400" i="1" dirty="0">
                                <a:latin typeface="Cambria Math" panose="02040503050406030204" pitchFamily="18" charset="0"/>
                              </a:rPr>
                              <m:t>𝜃</m:t>
                            </m:r>
                            <m:r>
                              <a:rPr lang="en-US" altLang="zh-CN" sz="2400" i="1" dirty="0">
                                <a:latin typeface="Cambria Math" panose="02040503050406030204" pitchFamily="18" charset="0"/>
                              </a:rPr>
                              <m:t>)</m:t>
                            </m:r>
                          </m:e>
                          <m:sup>
                            <m:r>
                              <a:rPr lang="en-US" altLang="zh-CN" sz="2400" i="1" dirty="0">
                                <a:latin typeface="Cambria Math" panose="02040503050406030204" pitchFamily="18" charset="0"/>
                              </a:rPr>
                              <m:t>2</m:t>
                            </m:r>
                          </m:sup>
                        </m:sSup>
                      </m:num>
                      <m:den>
                        <m:r>
                          <a:rPr lang="en-US" altLang="zh-CN" sz="2400" b="0" i="1" dirty="0" smtClean="0">
                            <a:latin typeface="Cambria Math" panose="02040503050406030204" pitchFamily="18" charset="0"/>
                          </a:rPr>
                          <m:t>𝑚</m:t>
                        </m:r>
                      </m:den>
                    </m:f>
                  </m:oMath>
                </a14:m>
                <a:r>
                  <a:rPr lang="en-US" altLang="zh-CN" sz="2400" b="0" dirty="0"/>
                  <a:t>)</a:t>
                </a:r>
              </a:p>
              <a:p>
                <a:r>
                  <a:rPr lang="en-US" altLang="zh-CN" sz="2400" dirty="0"/>
                  <a:t>      until S is terminal state;</a:t>
                </a:r>
              </a:p>
              <a:p>
                <a:r>
                  <a:rPr lang="en-US" altLang="zh-CN" sz="2400" dirty="0"/>
                  <a:t>until all episodes are visited;</a:t>
                </a:r>
                <a:endParaRPr lang="zh-CN" altLang="en-US" sz="2400" dirty="0"/>
              </a:p>
            </p:txBody>
          </p:sp>
        </mc:Choice>
        <mc:Fallback xmlns="">
          <p:sp>
            <p:nvSpPr>
              <p:cNvPr id="2" name="文本框 1">
                <a:extLst>
                  <a:ext uri="{FF2B5EF4-FFF2-40B4-BE49-F238E27FC236}">
                    <a16:creationId xmlns:a16="http://schemas.microsoft.com/office/drawing/2014/main" id="{6B2BFF4E-BDAA-41EB-92F0-2CCC42B75A82}"/>
                  </a:ext>
                </a:extLst>
              </p:cNvPr>
              <p:cNvSpPr txBox="1">
                <a:spLocks noRot="1" noChangeAspect="1" noMove="1" noResize="1" noEditPoints="1" noAdjustHandles="1" noChangeArrowheads="1" noChangeShapeType="1" noTextEdit="1"/>
              </p:cNvSpPr>
              <p:nvPr/>
            </p:nvSpPr>
            <p:spPr>
              <a:xfrm>
                <a:off x="304506" y="482600"/>
                <a:ext cx="12107814" cy="6515823"/>
              </a:xfrm>
              <a:prstGeom prst="rect">
                <a:avLst/>
              </a:prstGeom>
              <a:blipFill>
                <a:blip r:embed="rId3"/>
                <a:stretch>
                  <a:fillRect l="-806" t="-655" b="-1216"/>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703E5CBE-3A20-49E4-BE84-446775483C61}"/>
              </a:ext>
            </a:extLst>
          </p:cNvPr>
          <p:cNvCxnSpPr>
            <a:cxnSpLocks/>
          </p:cNvCxnSpPr>
          <p:nvPr/>
        </p:nvCxnSpPr>
        <p:spPr>
          <a:xfrm>
            <a:off x="536428" y="1992923"/>
            <a:ext cx="0" cy="4524222"/>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9B27B5C4-0747-484D-9ABA-A2798DA6FFC3}"/>
              </a:ext>
            </a:extLst>
          </p:cNvPr>
          <p:cNvCxnSpPr>
            <a:cxnSpLocks/>
          </p:cNvCxnSpPr>
          <p:nvPr/>
        </p:nvCxnSpPr>
        <p:spPr>
          <a:xfrm>
            <a:off x="1096987" y="2790092"/>
            <a:ext cx="0" cy="342225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DQN algorithm</a:t>
            </a:r>
          </a:p>
        </p:txBody>
      </p:sp>
      <mc:AlternateContent xmlns:mc="http://schemas.openxmlformats.org/markup-compatibility/2006" xmlns:a14="http://schemas.microsoft.com/office/drawing/2010/main">
        <mc:Choice Requires="a14">
          <p:sp>
            <p:nvSpPr>
              <p:cNvPr id="3" name="文本框 2"/>
              <p:cNvSpPr txBox="1"/>
              <p:nvPr/>
            </p:nvSpPr>
            <p:spPr>
              <a:xfrm>
                <a:off x="1057275" y="2123209"/>
                <a:ext cx="9133430" cy="2447850"/>
              </a:xfrm>
              <a:prstGeom prst="rect">
                <a:avLst/>
              </a:prstGeom>
              <a:noFill/>
            </p:spPr>
            <p:txBody>
              <a:bodyPr wrap="square" rtlCol="0">
                <a:spAutoFit/>
              </a:bodyPr>
              <a:lstStyle/>
              <a:p>
                <a:pPr indent="457200"/>
                <a:r>
                  <a:rPr lang="en-US" altLang="zh-CN" sz="2400" dirty="0"/>
                  <a:t>To measure the convergence of the approximate value function over the M state transitions produced by the sample, the objective function </a:t>
                </a:r>
                <a:r>
                  <a:rPr lang="en-US" altLang="zh-CN" sz="2400" dirty="0" err="1"/>
                  <a:t>Jw</a:t>
                </a:r>
                <a:r>
                  <a:rPr lang="en-US" altLang="zh-CN" sz="2400" dirty="0"/>
                  <a:t> can be defined as:</a:t>
                </a:r>
              </a:p>
              <a:p>
                <a:pPr indent="457200"/>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𝐽</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box>
                        <m:boxPr>
                          <m:ctrlPr>
                            <a:rPr lang="en-US" altLang="zh-CN" sz="2400" b="0" i="1" smtClean="0">
                              <a:latin typeface="Cambria Math" panose="02040503050406030204" pitchFamily="18" charset="0"/>
                            </a:rPr>
                          </m:ctrlPr>
                        </m:boxPr>
                        <m:e>
                          <m:argPr>
                            <m:argSz m:val="-1"/>
                          </m:argP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𝑀</m:t>
                              </m:r>
                            </m:den>
                          </m:f>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sSup>
                                <m:sSupPr>
                                  <m:ctrlPr>
                                    <a:rPr lang="en-US" altLang="zh-CN" sz="2400" b="0" i="1" smtClean="0">
                                      <a:latin typeface="Cambria Math" panose="02040503050406030204" pitchFamily="18" charset="0"/>
                                    </a:rPr>
                                  </m:ctrlPr>
                                </m:sSupPr>
                                <m:e>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m:rPr>
                                          <m:sty m:val="p"/>
                                        </m:rPr>
                                        <a:rPr lang="en-US" altLang="zh-CN" sz="2400" i="1">
                                          <a:latin typeface="Cambria Math" panose="02040503050406030204" pitchFamily="18" charset="0"/>
                                        </a:rPr>
                                        <m:t>γ</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𝑄</m:t>
                                          </m:r>
                                        </m:e>
                                      </m:acc>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𝑤</m:t>
                                          </m:r>
                                        </m:e>
                                      </m:d>
                                    </m:e>
                                  </m:d>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𝑄</m:t>
                                      </m:r>
                                    </m:e>
                                  </m:ac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e>
                                <m:sup>
                                  <m:r>
                                    <a:rPr lang="en-US" altLang="zh-CN" sz="2400" b="0" i="1" smtClean="0">
                                      <a:latin typeface="Cambria Math" panose="02040503050406030204" pitchFamily="18" charset="0"/>
                                    </a:rPr>
                                    <m:t>2</m:t>
                                  </m:r>
                                </m:sup>
                              </m:sSup>
                            </m:e>
                          </m:nary>
                        </m:e>
                      </m:box>
                    </m:oMath>
                  </m:oMathPara>
                </a14:m>
                <a:endParaRPr lang="en-US" altLang="zh-CN" sz="2400" dirty="0"/>
              </a:p>
              <a:p>
                <a:pPr indent="457200"/>
                <a:r>
                  <a:rPr lang="en-US" altLang="zh-CN" sz="2400" dirty="0"/>
                  <a:t>Define the loss loss(w) as:</a:t>
                </a:r>
              </a:p>
              <a:p>
                <a:pPr indent="457200" algn="ctr"/>
                <a:r>
                  <a:rPr lang="en-US" altLang="zh-CN" sz="2400" dirty="0"/>
                  <a:t>loss</a:t>
                </a:r>
                <a14:m>
                  <m:oMath xmlns:m="http://schemas.openxmlformats.org/officeDocument/2006/math">
                    <m:d>
                      <m:dPr>
                        <m:ctrlPr>
                          <a:rPr lang="en-US" altLang="zh-CN" sz="2400" i="1">
                            <a:latin typeface="Cambria Math" panose="02040503050406030204" pitchFamily="18" charset="0"/>
                          </a:rPr>
                        </m:ctrlPr>
                      </m:dPr>
                      <m:e>
                        <m:r>
                          <a:rPr lang="en-US" altLang="zh-CN" sz="2400" i="1">
                            <a:latin typeface="Cambria Math" panose="02040503050406030204" pitchFamily="18" charset="0"/>
                          </a:rPr>
                          <m:t>𝑤</m:t>
                        </m:r>
                      </m:e>
                    </m:d>
                    <m:r>
                      <a:rPr lang="en-US" altLang="zh-CN" sz="2400" i="1">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b="0" i="1" smtClean="0">
                                <a:latin typeface="Cambria Math" panose="02040503050406030204" pitchFamily="18" charset="0"/>
                              </a:rPr>
                              <m:t>2</m:t>
                            </m:r>
                          </m:den>
                        </m:f>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m:rPr>
                                    <m:sty m:val="p"/>
                                  </m:rPr>
                                  <a:rPr lang="en-US" altLang="zh-CN" sz="2400" i="1">
                                    <a:latin typeface="Cambria Math" panose="02040503050406030204" pitchFamily="18" charset="0"/>
                                  </a:rPr>
                                  <m:t>γ</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𝑄</m:t>
                                    </m:r>
                                  </m:e>
                                </m:acc>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𝑤</m:t>
                                    </m:r>
                                  </m:e>
                                </m:d>
                              </m:e>
                            </m:d>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𝑄</m:t>
                                </m:r>
                              </m:e>
                            </m:ac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e>
                    </m:box>
                  </m:oMath>
                </a14:m>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7275" y="2123209"/>
                <a:ext cx="9133430" cy="2447850"/>
              </a:xfrm>
              <a:prstGeom prst="rect">
                <a:avLst/>
              </a:prstGeom>
              <a:blipFill>
                <a:blip r:embed="rId3"/>
                <a:stretch>
                  <a:fillRect l="-1001" t="-1741" b="-22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4004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096899" y="3359239"/>
            <a:ext cx="3724983" cy="1323439"/>
          </a:xfrm>
          <a:prstGeom prst="rect">
            <a:avLst/>
          </a:prstGeom>
          <a:noFill/>
        </p:spPr>
        <p:txBody>
          <a:bodyPr vert="horz" wrap="square" rtlCol="0">
            <a:spAutoFit/>
          </a:bodyPr>
          <a:lstStyle/>
          <a:p>
            <a:r>
              <a:rPr lang="en-US" altLang="zh-CN" sz="8000" dirty="0">
                <a:latin typeface="微软雅黑" panose="020B0503020204020204" pitchFamily="34" charset="-122"/>
                <a:ea typeface="微软雅黑" panose="020B0503020204020204" pitchFamily="34" charset="-122"/>
                <a:cs typeface="微软雅黑" panose="020B0503020204020204" pitchFamily="34" charset="-122"/>
              </a:rPr>
              <a:t>Thanks</a:t>
            </a:r>
            <a:endPar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What is Reinforcement Learning</a:t>
            </a:r>
            <a:r>
              <a:rPr lang="zh-CN" altLang="en-US" sz="2800" b="1" dirty="0"/>
              <a:t>？</a:t>
            </a:r>
            <a:endParaRPr lang="en-US" altLang="zh-CN" sz="2800" b="1" dirty="0"/>
          </a:p>
        </p:txBody>
      </p:sp>
      <p:sp>
        <p:nvSpPr>
          <p:cNvPr id="3" name="文本框 2"/>
          <p:cNvSpPr txBox="1"/>
          <p:nvPr/>
        </p:nvSpPr>
        <p:spPr>
          <a:xfrm>
            <a:off x="1183883" y="1720840"/>
            <a:ext cx="9479427" cy="3416320"/>
          </a:xfrm>
          <a:prstGeom prst="rect">
            <a:avLst/>
          </a:prstGeom>
          <a:noFill/>
        </p:spPr>
        <p:txBody>
          <a:bodyPr wrap="square" rtlCol="0">
            <a:spAutoFit/>
          </a:bodyPr>
          <a:lstStyle/>
          <a:p>
            <a:pPr indent="457200" algn="ctr"/>
            <a:r>
              <a:rPr lang="en-US" altLang="zh-CN" sz="2400" b="1" dirty="0"/>
              <a:t>Reinforcement Learning</a:t>
            </a:r>
            <a:r>
              <a:rPr lang="en-US" altLang="zh-CN" sz="2400" dirty="0"/>
              <a:t> distinguishes between unsupervised and supervised algorithms.</a:t>
            </a:r>
          </a:p>
          <a:p>
            <a:pPr indent="457200"/>
            <a:endParaRPr lang="en-US" altLang="zh-CN" sz="2400" dirty="0"/>
          </a:p>
          <a:p>
            <a:pPr indent="457200"/>
            <a:endParaRPr lang="en-US" altLang="zh-CN" sz="2400" dirty="0"/>
          </a:p>
          <a:p>
            <a:pPr indent="457200" algn="ctr"/>
            <a:r>
              <a:rPr lang="en-US" altLang="zh-CN" sz="2400" dirty="0"/>
              <a:t>They are only different in form.</a:t>
            </a:r>
          </a:p>
          <a:p>
            <a:pPr indent="457200" algn="ctr"/>
            <a:endParaRPr lang="en-US" altLang="zh-CN" sz="2400" dirty="0"/>
          </a:p>
          <a:p>
            <a:pPr indent="457200" algn="ctr"/>
            <a:r>
              <a:rPr lang="en-US" altLang="zh-CN" sz="2400" dirty="0"/>
              <a:t>Essence of them is a automatic control system.</a:t>
            </a:r>
          </a:p>
          <a:p>
            <a:pPr indent="457200" algn="ctr"/>
            <a:r>
              <a:rPr lang="en-US" altLang="zh-CN" sz="2400" dirty="0"/>
              <a:t>Aim of them is minimizing the error function or maximizing reward.</a:t>
            </a:r>
          </a:p>
          <a:p>
            <a:pPr indent="457200" algn="ctr"/>
            <a:r>
              <a:rPr lang="en-US" altLang="zh-CN" sz="2400" dirty="0"/>
              <a:t> </a:t>
            </a:r>
          </a:p>
        </p:txBody>
      </p:sp>
    </p:spTree>
    <p:extLst>
      <p:ext uri="{BB962C8B-B14F-4D97-AF65-F5344CB8AC3E}">
        <p14:creationId xmlns:p14="http://schemas.microsoft.com/office/powerpoint/2010/main" val="360716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624299" y="533990"/>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489196" y="1831505"/>
            <a:ext cx="7958381"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01 Markov Process</a:t>
            </a:r>
            <a:endParaRPr lang="zh-CN" altLang="en-US" sz="28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1205865" y="697999"/>
            <a:ext cx="2327044" cy="646331"/>
          </a:xfrm>
          <a:prstGeom prst="rect">
            <a:avLst/>
          </a:prstGeom>
          <a:noFill/>
          <a:ln w="22225">
            <a:solidFill>
              <a:schemeClr val="tx1">
                <a:lumMod val="75000"/>
                <a:lumOff val="25000"/>
              </a:schemeClr>
            </a:solidFill>
            <a:prstDash val="lgDashDot"/>
          </a:ln>
        </p:spPr>
        <p:txBody>
          <a:bodyPr wrap="square" rtlCol="0">
            <a:spAutoFit/>
          </a:bodyPr>
          <a:lstStyle/>
          <a:p>
            <a:pPr algn="ctr"/>
            <a:r>
              <a:rPr lang="en-US" altLang="zh-CN" sz="3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Content</a:t>
            </a:r>
            <a:endParaRPr lang="zh-CN" altLang="en-US" sz="3600" dirty="0">
              <a:solidFill>
                <a:srgbClr val="48505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2489196" y="2517112"/>
            <a:ext cx="5997766"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02 Dynamic Planning</a:t>
            </a:r>
          </a:p>
        </p:txBody>
      </p:sp>
      <p:sp>
        <p:nvSpPr>
          <p:cNvPr id="14" name="矩形 13">
            <a:extLst>
              <a:ext uri="{FF2B5EF4-FFF2-40B4-BE49-F238E27FC236}">
                <a16:creationId xmlns:a16="http://schemas.microsoft.com/office/drawing/2014/main" id="{8D357968-C70A-428A-B103-D0DC4586EC4B}"/>
              </a:ext>
            </a:extLst>
          </p:cNvPr>
          <p:cNvSpPr/>
          <p:nvPr/>
        </p:nvSpPr>
        <p:spPr>
          <a:xfrm>
            <a:off x="2489196" y="3221624"/>
            <a:ext cx="7958381"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03 Approximate a Value Function</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019465" y="2815025"/>
            <a:ext cx="6499026"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Markov Process</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Markov Process</a:t>
            </a:r>
          </a:p>
        </p:txBody>
      </p:sp>
      <mc:AlternateContent xmlns:mc="http://schemas.openxmlformats.org/markup-compatibility/2006" xmlns:a14="http://schemas.microsoft.com/office/drawing/2010/main">
        <mc:Choice Requires="a14">
          <p:sp>
            <p:nvSpPr>
              <p:cNvPr id="3" name="文本框 2"/>
              <p:cNvSpPr txBox="1"/>
              <p:nvPr/>
            </p:nvSpPr>
            <p:spPr>
              <a:xfrm>
                <a:off x="1529285" y="1208038"/>
                <a:ext cx="9133430" cy="5262979"/>
              </a:xfrm>
              <a:prstGeom prst="rect">
                <a:avLst/>
              </a:prstGeom>
              <a:noFill/>
            </p:spPr>
            <p:txBody>
              <a:bodyPr wrap="square" rtlCol="0">
                <a:spAutoFit/>
              </a:bodyPr>
              <a:lstStyle/>
              <a:p>
                <a:pPr indent="457200"/>
                <a:r>
                  <a:rPr lang="en-US" altLang="zh-CN" sz="2400" dirty="0"/>
                  <a:t>The Markov chain is an intrinsic condition for reinforcement learning to be effective.</a:t>
                </a:r>
              </a:p>
              <a:p>
                <a:pPr indent="457200"/>
                <a:endParaRPr lang="en-US" altLang="zh-CN" sz="2400" dirty="0"/>
              </a:p>
              <a:p>
                <a:pPr indent="457200"/>
                <a:r>
                  <a:rPr lang="en-US" altLang="zh-CN" sz="2400" dirty="0"/>
                  <a:t>The core of the Markov process is the state transition probability matrix:</a:t>
                </a:r>
              </a:p>
              <a:p>
                <a:pPr indent="457200"/>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𝑠𝑠</m:t>
                          </m:r>
                          <m:r>
                            <a:rPr lang="en-US" altLang="zh-CN" sz="2400" b="0" i="1" smtClean="0">
                              <a:latin typeface="Cambria Math" panose="02040503050406030204" pitchFamily="18" charset="0"/>
                            </a:rPr>
                            <m:t>′</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𝑷</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𝑺</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𝒔</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𝑺</m:t>
                          </m:r>
                        </m:e>
                        <m:sub>
                          <m:r>
                            <a:rPr lang="en-US" altLang="zh-CN" sz="2400" b="1" i="1" smtClean="0">
                              <a:latin typeface="Cambria Math" panose="02040503050406030204" pitchFamily="18" charset="0"/>
                            </a:rPr>
                            <m:t>𝒕</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𝒔</m:t>
                      </m:r>
                      <m:r>
                        <a:rPr lang="en-US" altLang="zh-CN" sz="2400" b="1" i="1" smtClean="0">
                          <a:latin typeface="Cambria Math" panose="02040503050406030204" pitchFamily="18" charset="0"/>
                        </a:rPr>
                        <m:t>]</m:t>
                      </m:r>
                    </m:oMath>
                  </m:oMathPara>
                </a14:m>
                <a:endParaRPr lang="en-US" altLang="zh-CN" sz="2400" dirty="0"/>
              </a:p>
              <a:p>
                <a:pPr indent="457200"/>
                <a:endParaRPr lang="en-US" altLang="zh-CN" sz="2400" dirty="0"/>
              </a:p>
              <a:p>
                <a:pPr indent="457200"/>
                <a:r>
                  <a:rPr lang="en-US" altLang="zh-CN" sz="2400" dirty="0"/>
                  <a:t>Defining reward feedback in the Markov process becomes the Markov reward process. It is a tuple composed of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γ</m:t>
                        </m:r>
                      </m:e>
                    </m:d>
                    <m:r>
                      <a:rPr lang="en-US" altLang="zh-CN" sz="2400" b="0" i="0" smtClean="0">
                        <a:latin typeface="Cambria Math" panose="02040503050406030204" pitchFamily="18" charset="0"/>
                      </a:rPr>
                      <m:t>.</m:t>
                    </m:r>
                  </m:oMath>
                </a14:m>
                <a:endParaRPr lang="en-US" altLang="zh-CN" sz="2400" dirty="0"/>
              </a:p>
              <a:p>
                <a:pPr indent="457200" algn="ct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 </m:t>
                    </m:r>
                  </m:oMath>
                </a14:m>
                <a:r>
                  <a:rPr lang="en-US" altLang="zh-CN" sz="2400" dirty="0"/>
                  <a:t>is a finite state set.</a:t>
                </a:r>
              </a:p>
              <a:p>
                <a:pPr indent="457200" algn="ctr"/>
                <a:r>
                  <a:rPr lang="en-US" altLang="zh-CN" sz="2400" dirty="0"/>
                  <a:t>A is a limited behavior set.</a:t>
                </a:r>
              </a:p>
              <a:p>
                <a:pPr indent="457200" algn="ctr"/>
                <a:r>
                  <a:rPr lang="en-US" altLang="zh-CN" sz="2400" dirty="0"/>
                  <a:t>R is a reward function:</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oMath>
                </a14:m>
                <a:endParaRPr lang="en-US" altLang="zh-CN" sz="2400" dirty="0"/>
              </a:p>
              <a:p>
                <a:pPr indent="457200" algn="ctr"/>
                <a:r>
                  <a:rPr lang="en-US" altLang="zh-CN" sz="2400" dirty="0"/>
                  <a:t>γ is an attenuation factor:</a:t>
                </a:r>
                <a14:m>
                  <m:oMath xmlns:m="http://schemas.openxmlformats.org/officeDocument/2006/math">
                    <m:r>
                      <m:rPr>
                        <m:nor/>
                      </m:rPr>
                      <a:rPr lang="en-US" altLang="zh-CN" sz="2400" dirty="0"/>
                      <m:t>γ</m:t>
                    </m:r>
                    <m:r>
                      <a:rPr lang="zh-CN" altLang="en-US" sz="2400" i="1" dirty="0" smtClean="0">
                        <a:latin typeface="Cambria Math" panose="02040503050406030204" pitchFamily="18" charset="0"/>
                      </a:rPr>
                      <m:t>∈</m:t>
                    </m:r>
                    <m:r>
                      <a:rPr lang="en-US" altLang="zh-CN" sz="2400" b="0" i="1" dirty="0" smtClean="0">
                        <a:latin typeface="Cambria Math" panose="02040503050406030204" pitchFamily="18" charset="0"/>
                      </a:rPr>
                      <m:t>[0,1]</m:t>
                    </m:r>
                  </m:oMath>
                </a14:m>
                <a:endParaRPr lang="en-US" altLang="zh-CN" sz="2400" dirty="0"/>
              </a:p>
              <a:p>
                <a:pPr indent="457200"/>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529285" y="1208038"/>
                <a:ext cx="9133430" cy="5262979"/>
              </a:xfrm>
              <a:prstGeom prst="rect">
                <a:avLst/>
              </a:prstGeom>
              <a:blipFill>
                <a:blip r:embed="rId3"/>
                <a:stretch>
                  <a:fillRect l="-1068" t="-810" r="-1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4648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Markov Decision Process</a:t>
            </a:r>
          </a:p>
        </p:txBody>
      </p:sp>
      <mc:AlternateContent xmlns:mc="http://schemas.openxmlformats.org/markup-compatibility/2006" xmlns:a14="http://schemas.microsoft.com/office/drawing/2010/main">
        <mc:Choice Requires="a14">
          <p:sp>
            <p:nvSpPr>
              <p:cNvPr id="3" name="文本框 2"/>
              <p:cNvSpPr txBox="1"/>
              <p:nvPr/>
            </p:nvSpPr>
            <p:spPr>
              <a:xfrm>
                <a:off x="1529285" y="1206650"/>
                <a:ext cx="9133430" cy="4100738"/>
              </a:xfrm>
              <a:prstGeom prst="rect">
                <a:avLst/>
              </a:prstGeom>
              <a:noFill/>
            </p:spPr>
            <p:txBody>
              <a:bodyPr wrap="square" rtlCol="0">
                <a:spAutoFit/>
              </a:bodyPr>
              <a:lstStyle/>
              <a:p>
                <a:pPr indent="457200"/>
                <a:r>
                  <a:rPr lang="en-US" altLang="zh-CN" sz="2400" dirty="0"/>
                  <a:t>The Markov decision process satisfies the following two equations:</a:t>
                </a:r>
              </a:p>
              <a:p>
                <a:pPr indent="457200"/>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ub>
                        <m:sup>
                          <m:r>
                            <m:rPr>
                              <m:sty m:val="p"/>
                            </m:rPr>
                            <a:rPr lang="en-US" altLang="zh-CN" sz="2400" i="1">
                              <a:latin typeface="Cambria Math" panose="02040503050406030204" pitchFamily="18" charset="0"/>
                            </a:rPr>
                            <m:t>π</m:t>
                          </m:r>
                        </m:sup>
                      </m:sSubSup>
                      <m:r>
                        <a:rPr lang="en-US" altLang="zh-CN" sz="2400" i="1">
                          <a:latin typeface="Cambria Math" panose="02040503050406030204" pitchFamily="18" charset="0"/>
                        </a:rPr>
                        <m:t>=</m:t>
                      </m:r>
                      <m:nary>
                        <m:naryPr>
                          <m:chr m:val="∑"/>
                          <m:supHide m:val="on"/>
                          <m:ctrlPr>
                            <a:rPr lang="en-US" altLang="zh-CN" sz="2400" i="1" smtClean="0">
                              <a:latin typeface="Cambria Math" panose="02040503050406030204" pitchFamily="18" charset="0"/>
                            </a:rPr>
                          </m:ctrlPr>
                        </m:naryPr>
                        <m:sub>
                          <m:r>
                            <m:rPr>
                              <m:sty m:val="p"/>
                              <m:brk m:alnAt="7"/>
                            </m:rPr>
                            <a:rPr lang="en-US" altLang="zh-CN" sz="2400" i="1">
                              <a:latin typeface="Cambria Math" panose="02040503050406030204" pitchFamily="18" charset="0"/>
                            </a:rPr>
                            <m:t>α</m:t>
                          </m:r>
                          <m:r>
                            <a:rPr lang="zh-CN" altLang="en-US" sz="2400" i="1" smtClean="0">
                              <a:latin typeface="Cambria Math" panose="02040503050406030204" pitchFamily="18" charset="0"/>
                            </a:rPr>
                            <m:t>∈</m:t>
                          </m:r>
                          <m:r>
                            <m:rPr>
                              <m:sty m:val="p"/>
                            </m:rPr>
                            <a:rPr lang="en-US" altLang="zh-CN" sz="2400" i="1">
                              <a:latin typeface="Cambria Math" panose="02040503050406030204" pitchFamily="18" charset="0"/>
                            </a:rPr>
                            <m:t>A</m:t>
                          </m:r>
                        </m:sub>
                        <m:sup/>
                        <m:e>
                          <m:r>
                            <m:rPr>
                              <m:sty m:val="p"/>
                            </m:rPr>
                            <a:rPr lang="en-US" altLang="zh-CN" sz="2400" i="1">
                              <a:latin typeface="Cambria Math" panose="02040503050406030204" pitchFamily="18" charset="0"/>
                            </a:rPr>
                            <m:t>π</m:t>
                          </m:r>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α</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𝑠𝑠</m:t>
                              </m:r>
                              <m:r>
                                <a:rPr lang="en-US" altLang="zh-CN" sz="2400" b="0" i="1" smtClean="0">
                                  <a:latin typeface="Cambria Math" panose="02040503050406030204" pitchFamily="18" charset="0"/>
                                </a:rPr>
                                <m:t>′</m:t>
                              </m:r>
                            </m:sub>
                            <m:sup>
                              <m:r>
                                <m:rPr>
                                  <m:sty m:val="p"/>
                                </m:rPr>
                                <a:rPr lang="en-US" altLang="zh-CN" sz="2400" i="1">
                                  <a:latin typeface="Cambria Math" panose="02040503050406030204" pitchFamily="18" charset="0"/>
                                </a:rPr>
                                <m:t>α</m:t>
                              </m:r>
                            </m:sup>
                          </m:sSubSup>
                        </m:e>
                      </m:nary>
                    </m:oMath>
                  </m:oMathPara>
                </a14:m>
                <a:endParaRPr lang="en-US" altLang="zh-CN" sz="2400" dirty="0"/>
              </a:p>
              <a:p>
                <a:pPr indent="457200"/>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sty m:val="p"/>
                            </m:rPr>
                            <a:rPr lang="en-US" altLang="zh-CN" sz="2400" i="1" smtClean="0">
                              <a:latin typeface="Cambria Math" panose="02040503050406030204" pitchFamily="18" charset="0"/>
                            </a:rPr>
                            <m:t>R</m:t>
                          </m:r>
                        </m:e>
                        <m:sub>
                          <m:r>
                            <a:rPr lang="en-US" altLang="zh-CN" sz="2400" i="1">
                              <a:latin typeface="Cambria Math" panose="02040503050406030204" pitchFamily="18" charset="0"/>
                            </a:rPr>
                            <m:t>𝑠</m:t>
                          </m:r>
                        </m:sub>
                        <m:sup>
                          <m:r>
                            <m:rPr>
                              <m:sty m:val="p"/>
                            </m:rPr>
                            <a:rPr lang="en-US" altLang="zh-CN" sz="2400" i="1">
                              <a:latin typeface="Cambria Math" panose="02040503050406030204" pitchFamily="18" charset="0"/>
                            </a:rPr>
                            <m:t>π</m:t>
                          </m:r>
                        </m:sup>
                      </m:sSubSup>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sty m:val="p"/>
                              <m:brk m:alnAt="7"/>
                            </m:rPr>
                            <a:rPr lang="en-US" altLang="zh-CN" sz="2400" i="1">
                              <a:latin typeface="Cambria Math" panose="02040503050406030204" pitchFamily="18" charset="0"/>
                            </a:rPr>
                            <m:t>α</m:t>
                          </m:r>
                          <m:r>
                            <a:rPr lang="zh-CN" altLang="en-US" sz="2400" i="1">
                              <a:latin typeface="Cambria Math" panose="02040503050406030204" pitchFamily="18" charset="0"/>
                            </a:rPr>
                            <m:t>∈</m:t>
                          </m:r>
                          <m:r>
                            <m:rPr>
                              <m:sty m:val="p"/>
                            </m:rPr>
                            <a:rPr lang="en-US" altLang="zh-CN" sz="2400" i="1">
                              <a:latin typeface="Cambria Math" panose="02040503050406030204" pitchFamily="18" charset="0"/>
                            </a:rPr>
                            <m:t>A</m:t>
                          </m:r>
                        </m:sub>
                        <m:sup/>
                        <m:e>
                          <m:r>
                            <m:rPr>
                              <m:sty m:val="p"/>
                            </m:rPr>
                            <a:rPr lang="en-US" altLang="zh-CN" sz="2400" i="1">
                              <a:latin typeface="Cambria Math" panose="02040503050406030204" pitchFamily="18" charset="0"/>
                            </a:rPr>
                            <m:t>π</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α</m:t>
                          </m:r>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m:rPr>
                                  <m:sty m:val="p"/>
                                </m:rPr>
                                <a:rPr lang="en-US" altLang="zh-CN" sz="2400" i="1" smtClean="0">
                                  <a:latin typeface="Cambria Math" panose="02040503050406030204" pitchFamily="18" charset="0"/>
                                </a:rPr>
                                <m:t>R</m:t>
                              </m:r>
                            </m:e>
                            <m:sub>
                              <m:r>
                                <a:rPr lang="en-US" altLang="zh-CN" sz="2400" i="1">
                                  <a:latin typeface="Cambria Math" panose="02040503050406030204" pitchFamily="18" charset="0"/>
                                </a:rPr>
                                <m:t>𝑠</m:t>
                              </m:r>
                            </m:sub>
                            <m:sup>
                              <m:r>
                                <m:rPr>
                                  <m:sty m:val="p"/>
                                </m:rPr>
                                <a:rPr lang="en-US" altLang="zh-CN" sz="2400" i="1">
                                  <a:latin typeface="Cambria Math" panose="02040503050406030204" pitchFamily="18" charset="0"/>
                                </a:rPr>
                                <m:t>α</m:t>
                              </m:r>
                            </m:sup>
                          </m:sSubSup>
                        </m:e>
                      </m:nary>
                    </m:oMath>
                  </m:oMathPara>
                </a14:m>
                <a:endParaRPr lang="en-US" altLang="zh-CN" sz="2400" dirty="0"/>
              </a:p>
              <a:p>
                <a:pPr indent="457200"/>
                <a:r>
                  <a:rPr lang="en-US" altLang="zh-CN" sz="2400" dirty="0"/>
                  <a:t>Among them, the first formula is a Markov process. The second formula is the Markov reward process.</a:t>
                </a:r>
              </a:p>
              <a:p>
                <a:pPr indent="457200"/>
                <a:r>
                  <a:rPr lang="en-US" altLang="zh-CN" sz="2400" dirty="0"/>
                  <a:t>The π is probability distribution of behavioral sets.</a:t>
                </a:r>
              </a:p>
              <a:p>
                <a:pPr indent="457200"/>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𝜋</m:t>
                      </m:r>
                      <m:d>
                        <m:dPr>
                          <m:ctrlPr>
                            <a:rPr lang="en-US" altLang="zh-CN" sz="2400" b="0" i="1" smtClean="0">
                              <a:latin typeface="Cambria Math" panose="02040503050406030204" pitchFamily="18" charset="0"/>
                            </a:rPr>
                          </m:ctrlPr>
                        </m:dPr>
                        <m:e>
                          <m:r>
                            <m:rPr>
                              <m:sty m:val="p"/>
                            </m:rPr>
                            <a:rPr lang="en-US" altLang="zh-CN" sz="2400" i="1">
                              <a:latin typeface="Cambria Math" panose="02040503050406030204" pitchFamily="18" charset="0"/>
                            </a:rPr>
                            <m:t>α</m:t>
                          </m:r>
                        </m:e>
                        <m:e>
                          <m:r>
                            <m:rPr>
                              <m:sty m:val="p"/>
                            </m:rPr>
                            <a:rPr lang="en-US" altLang="zh-CN" sz="2400" i="1">
                              <a:latin typeface="Cambria Math" panose="02040503050406030204" pitchFamily="18" charset="0"/>
                            </a:rPr>
                            <m:t>s</m:t>
                          </m:r>
                        </m:e>
                      </m:d>
                      <m:r>
                        <a:rPr lang="en-US" altLang="zh-CN" sz="2400" i="1">
                          <a:latin typeface="Cambria Math" panose="02040503050406030204" pitchFamily="18" charset="0"/>
                        </a:rPr>
                        <m:t>=</m:t>
                      </m:r>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α</m:t>
                      </m:r>
                      <m:r>
                        <a:rPr lang="en-US" altLang="zh-CN" sz="2400" i="1" smtClean="0">
                          <a:latin typeface="Cambria Math" panose="02040503050406030204" pitchFamily="18" charset="0"/>
                        </a:rPr>
                        <m:t>|</m:t>
                      </m:r>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0" smtClean="0">
                          <a:latin typeface="Cambria Math" panose="02040503050406030204" pitchFamily="18" charset="0"/>
                        </a:rPr>
                        <m:t>]</m:t>
                      </m:r>
                    </m:oMath>
                  </m:oMathPara>
                </a14:m>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529285" y="1206650"/>
                <a:ext cx="9133430" cy="4100738"/>
              </a:xfrm>
              <a:prstGeom prst="rect">
                <a:avLst/>
              </a:prstGeom>
              <a:blipFill>
                <a:blip r:embed="rId3"/>
                <a:stretch>
                  <a:fillRect l="-1068" t="-1040" b="-10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9964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523220"/>
          </a:xfrm>
          <a:prstGeom prst="rect">
            <a:avLst/>
          </a:prstGeom>
          <a:noFill/>
        </p:spPr>
        <p:txBody>
          <a:bodyPr wrap="square" rtlCol="0">
            <a:spAutoFit/>
          </a:bodyPr>
          <a:lstStyle/>
          <a:p>
            <a:r>
              <a:rPr lang="en-US" altLang="zh-CN" sz="2800" b="1" dirty="0"/>
              <a:t>Value Function</a:t>
            </a:r>
          </a:p>
        </p:txBody>
      </p:sp>
      <mc:AlternateContent xmlns:mc="http://schemas.openxmlformats.org/markup-compatibility/2006" xmlns:a14="http://schemas.microsoft.com/office/drawing/2010/main">
        <mc:Choice Requires="a14">
          <p:sp>
            <p:nvSpPr>
              <p:cNvPr id="3" name="文本框 2"/>
              <p:cNvSpPr txBox="1"/>
              <p:nvPr/>
            </p:nvSpPr>
            <p:spPr>
              <a:xfrm>
                <a:off x="1529285" y="1254776"/>
                <a:ext cx="9133430" cy="4319003"/>
              </a:xfrm>
              <a:prstGeom prst="rect">
                <a:avLst/>
              </a:prstGeom>
              <a:noFill/>
            </p:spPr>
            <p:txBody>
              <a:bodyPr wrap="square" rtlCol="0">
                <a:spAutoFit/>
              </a:bodyPr>
              <a:lstStyle/>
              <a:p>
                <a:pPr indent="457200"/>
                <a:r>
                  <a:rPr lang="en-US" altLang="zh-CN" sz="2400" dirty="0"/>
                  <a:t>State value function(</a:t>
                </a:r>
                <a:r>
                  <a:rPr lang="pt-BR" altLang="zh-CN" sz="2400" dirty="0"/>
                  <a:t>Bellman expectation equation</a:t>
                </a:r>
                <a:r>
                  <a:rPr lang="en-US" altLang="zh-CN" sz="2400" dirty="0"/>
                  <a:t>):</a:t>
                </a:r>
                <a:endParaRPr lang="en-US" altLang="zh-CN" sz="2400" i="1" dirty="0">
                  <a:latin typeface="Cambria Math" panose="02040503050406030204" pitchFamily="18" charset="0"/>
                </a:endParaRPr>
              </a:p>
              <a:p>
                <a:pPr indent="457200"/>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π</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𝑬</m:t>
                      </m:r>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1" i="1" smtClean="0">
                          <a:latin typeface="Cambria Math" panose="02040503050406030204" pitchFamily="18" charset="0"/>
                        </a:rPr>
                        <m:t>+</m:t>
                      </m:r>
                      <m:r>
                        <m:rPr>
                          <m:sty m:val="p"/>
                        </m:rPr>
                        <a:rPr lang="en-US" altLang="zh-CN" sz="2400" b="1" i="1">
                          <a:latin typeface="Cambria Math" panose="02040503050406030204" pitchFamily="18" charset="0"/>
                        </a:rPr>
                        <m:t>γ</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a:latin typeface="Cambria Math" panose="02040503050406030204" pitchFamily="18" charset="0"/>
                            </a:rPr>
                            <m:t>𝜋</m:t>
                          </m:r>
                        </m:sub>
                      </m:sSub>
                      <m:r>
                        <a:rPr lang="en-US" altLang="zh-CN" sz="2400" b="1"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oMath>
                  </m:oMathPara>
                </a14:m>
                <a:endParaRPr lang="en-US" altLang="zh-CN" sz="2400" dirty="0"/>
              </a:p>
              <a:p>
                <a:pPr indent="457200"/>
                <a:r>
                  <a:rPr lang="en-US" altLang="zh-CN" sz="2400" dirty="0"/>
                  <a:t>Behavioral value function(Bellman expectation equation):</a:t>
                </a:r>
                <a:endParaRPr lang="en-US" altLang="zh-CN" sz="2400" i="1" dirty="0">
                  <a:latin typeface="Cambria Math" panose="02040503050406030204" pitchFamily="18" charset="0"/>
                </a:endParaRPr>
              </a:p>
              <a:p>
                <a:pPr indent="457200"/>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𝑞</m:t>
                          </m:r>
                        </m:e>
                        <m:sub>
                          <m:r>
                            <m:rPr>
                              <m:sty m:val="p"/>
                            </m:rPr>
                            <a:rPr lang="en-US" altLang="zh-CN" sz="2400" i="1">
                              <a:latin typeface="Cambria Math" panose="02040503050406030204" pitchFamily="18" charset="0"/>
                            </a:rPr>
                            <m:t>π</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i="1">
                          <a:latin typeface="Cambria Math" panose="02040503050406030204" pitchFamily="18" charset="0"/>
                        </a:rPr>
                        <m:t>=</m:t>
                      </m:r>
                      <m:r>
                        <a:rPr lang="en-US" altLang="zh-CN" sz="2400" b="1" i="1">
                          <a:latin typeface="Cambria Math" panose="02040503050406030204" pitchFamily="18" charset="0"/>
                        </a:rPr>
                        <m:t>𝑬</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1" i="1">
                          <a:latin typeface="Cambria Math" panose="02040503050406030204" pitchFamily="18" charset="0"/>
                        </a:rPr>
                        <m:t>+</m:t>
                      </m:r>
                      <m:r>
                        <m:rPr>
                          <m:sty m:val="p"/>
                        </m:rPr>
                        <a:rPr lang="en-US" altLang="zh-CN" sz="2400" b="1" i="1">
                          <a:latin typeface="Cambria Math" panose="02040503050406030204" pitchFamily="18" charset="0"/>
                        </a:rPr>
                        <m:t>γ</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i="1">
                              <a:latin typeface="Cambria Math" panose="02040503050406030204" pitchFamily="18" charset="0"/>
                            </a:rPr>
                            <m:t>𝜋</m:t>
                          </m:r>
                        </m:sub>
                      </m:sSub>
                      <m:r>
                        <a:rPr lang="en-US" altLang="zh-CN" sz="2400" b="1"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a</m:t>
                      </m:r>
                      <m:r>
                        <a:rPr lang="en-US" altLang="zh-CN" sz="2400" i="1">
                          <a:latin typeface="Cambria Math" panose="02040503050406030204" pitchFamily="18" charset="0"/>
                        </a:rPr>
                        <m:t>]</m:t>
                      </m:r>
                    </m:oMath>
                  </m:oMathPara>
                </a14:m>
                <a:endParaRPr lang="en-US" altLang="zh-CN" sz="2400" dirty="0"/>
              </a:p>
              <a:p>
                <a:pPr indent="457200"/>
                <a:endParaRPr lang="en-US" altLang="zh-CN" sz="2400" dirty="0"/>
              </a:p>
              <a:p>
                <a:pPr indent="457200"/>
                <a:r>
                  <a:rPr lang="en-US" altLang="zh-CN" sz="2400" dirty="0"/>
                  <a:t>The relationship between state value and behavioral value is that the value expressed as a state can be expressed by the value of all behaviors in that state</a:t>
                </a:r>
                <a:r>
                  <a:rPr lang="zh-CN" altLang="en-US" sz="2400" dirty="0"/>
                  <a:t>：</a:t>
                </a:r>
                <a:endParaRPr lang="en-US" altLang="zh-CN" sz="2400" dirty="0"/>
              </a:p>
              <a:p>
                <a:pPr indent="457200"/>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m:rPr>
                              <m:sty m:val="p"/>
                            </m:rPr>
                            <a:rPr lang="en-US" altLang="zh-CN" sz="2400" i="1">
                              <a:latin typeface="Cambria Math" panose="02040503050406030204" pitchFamily="18" charset="0"/>
                            </a:rPr>
                            <m:t>π</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m:t>
                          </m:r>
                        </m:e>
                      </m:d>
                      <m:r>
                        <a:rPr lang="en-US" altLang="zh-CN" sz="2400" i="1">
                          <a:latin typeface="Cambria Math" panose="02040503050406030204" pitchFamily="18" charset="0"/>
                        </a:rPr>
                        <m:t>=</m:t>
                      </m:r>
                      <m:nary>
                        <m:naryPr>
                          <m:chr m:val="∑"/>
                          <m:supHide m:val="on"/>
                          <m:ctrlPr>
                            <a:rPr lang="en-US" altLang="zh-CN" sz="2400" i="1" smtClean="0">
                              <a:latin typeface="Cambria Math" panose="02040503050406030204" pitchFamily="18" charset="0"/>
                            </a:rPr>
                          </m:ctrlPr>
                        </m:naryPr>
                        <m:sub>
                          <m:r>
                            <m:rPr>
                              <m:sty m:val="p"/>
                              <m:brk m:alnAt="7"/>
                            </m:rPr>
                            <a:rPr lang="en-US" altLang="zh-CN" sz="2400" i="1">
                              <a:latin typeface="Cambria Math" panose="02040503050406030204" pitchFamily="18" charset="0"/>
                            </a:rPr>
                            <m:t>a</m:t>
                          </m:r>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𝐴</m:t>
                          </m:r>
                        </m:sub>
                        <m:sup/>
                        <m:e>
                          <m:r>
                            <m:rPr>
                              <m:sty m:val="p"/>
                            </m:rPr>
                            <a:rPr lang="en-US" altLang="zh-CN" sz="2400" i="1">
                              <a:latin typeface="Cambria Math" panose="02040503050406030204" pitchFamily="18" charset="0"/>
                            </a:rPr>
                            <m:t>π</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m:rPr>
                                  <m:sty m:val="p"/>
                                </m:rPr>
                                <a:rPr lang="en-US" altLang="zh-CN" sz="2400" i="1">
                                  <a:latin typeface="Cambria Math" panose="02040503050406030204" pitchFamily="18" charset="0"/>
                                </a:rPr>
                                <m:t>π</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e>
                      </m:nary>
                    </m:oMath>
                  </m:oMathPara>
                </a14:m>
                <a:endParaRPr lang="en-US" altLang="zh-CN" sz="2400" dirty="0"/>
              </a:p>
              <a:p>
                <a:pPr indent="457200"/>
                <a:endParaRPr lang="en-US" altLang="zh-CN"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529285" y="1254776"/>
                <a:ext cx="9133430" cy="4319003"/>
              </a:xfrm>
              <a:prstGeom prst="rect">
                <a:avLst/>
              </a:prstGeom>
              <a:blipFill>
                <a:blip r:embed="rId3"/>
                <a:stretch>
                  <a:fillRect l="-1068" t="-989" r="-1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3319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9963651" cy="523220"/>
          </a:xfrm>
          <a:prstGeom prst="rect">
            <a:avLst/>
          </a:prstGeom>
          <a:noFill/>
        </p:spPr>
        <p:txBody>
          <a:bodyPr wrap="square" rtlCol="0">
            <a:spAutoFit/>
          </a:bodyPr>
          <a:lstStyle/>
          <a:p>
            <a:r>
              <a:rPr lang="en-US" altLang="zh-CN" sz="2800" b="1" dirty="0"/>
              <a:t>A simple Markov process and its state value calculation</a:t>
            </a:r>
          </a:p>
        </p:txBody>
      </p:sp>
      <p:sp>
        <p:nvSpPr>
          <p:cNvPr id="3" name="文本框 2"/>
          <p:cNvSpPr txBox="1"/>
          <p:nvPr/>
        </p:nvSpPr>
        <p:spPr>
          <a:xfrm>
            <a:off x="1529285" y="1254776"/>
            <a:ext cx="9133430" cy="830997"/>
          </a:xfrm>
          <a:prstGeom prst="rect">
            <a:avLst/>
          </a:prstGeom>
          <a:noFill/>
        </p:spPr>
        <p:txBody>
          <a:bodyPr wrap="square" rtlCol="0">
            <a:spAutoFit/>
          </a:bodyPr>
          <a:lstStyle/>
          <a:p>
            <a:pPr indent="457200"/>
            <a:endParaRPr lang="en-US" altLang="zh-CN" sz="2400" dirty="0"/>
          </a:p>
          <a:p>
            <a:pPr indent="457200"/>
            <a:endParaRPr lang="en-US" altLang="zh-CN" sz="2400" dirty="0"/>
          </a:p>
        </p:txBody>
      </p:sp>
      <p:pic>
        <p:nvPicPr>
          <p:cNvPr id="2" name="图片 1">
            <a:extLst>
              <a:ext uri="{FF2B5EF4-FFF2-40B4-BE49-F238E27FC236}">
                <a16:creationId xmlns:a16="http://schemas.microsoft.com/office/drawing/2014/main" id="{405B2169-ECBD-4D46-957C-AF769550F894}"/>
              </a:ext>
            </a:extLst>
          </p:cNvPr>
          <p:cNvPicPr>
            <a:picLocks noChangeAspect="1"/>
          </p:cNvPicPr>
          <p:nvPr/>
        </p:nvPicPr>
        <p:blipFill>
          <a:blip r:embed="rId3"/>
          <a:stretch>
            <a:fillRect/>
          </a:stretch>
        </p:blipFill>
        <p:spPr>
          <a:xfrm>
            <a:off x="3003008" y="1103620"/>
            <a:ext cx="6185984" cy="4946739"/>
          </a:xfrm>
          <a:prstGeom prst="rect">
            <a:avLst/>
          </a:prstGeom>
        </p:spPr>
      </p:pic>
    </p:spTree>
    <p:extLst>
      <p:ext uri="{BB962C8B-B14F-4D97-AF65-F5344CB8AC3E}">
        <p14:creationId xmlns:p14="http://schemas.microsoft.com/office/powerpoint/2010/main" val="2260786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019465" y="2815025"/>
            <a:ext cx="6499026"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Dynamic Planning</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655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2342</Words>
  <Application>Microsoft Office PowerPoint</Application>
  <PresentationFormat>宽屏</PresentationFormat>
  <Paragraphs>174</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FuturaBookC</vt:lpstr>
      <vt:lpstr>等线</vt:lpstr>
      <vt:lpstr>等线 Light</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晏 承言</dc:creator>
  <cp:lastModifiedBy>晏 承言</cp:lastModifiedBy>
  <cp:revision>71</cp:revision>
  <dcterms:created xsi:type="dcterms:W3CDTF">2019-11-21T10:05:44Z</dcterms:created>
  <dcterms:modified xsi:type="dcterms:W3CDTF">2019-11-25T15:09:18Z</dcterms:modified>
</cp:coreProperties>
</file>