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21" r:id="rId2"/>
    <p:sldId id="322" r:id="rId3"/>
    <p:sldId id="295" r:id="rId4"/>
    <p:sldId id="296" r:id="rId5"/>
    <p:sldId id="313" r:id="rId6"/>
    <p:sldId id="263" r:id="rId7"/>
    <p:sldId id="324" r:id="rId8"/>
    <p:sldId id="325" r:id="rId9"/>
    <p:sldId id="323" r:id="rId10"/>
    <p:sldId id="326" r:id="rId11"/>
    <p:sldId id="327" r:id="rId12"/>
    <p:sldId id="328" r:id="rId13"/>
    <p:sldId id="262" r:id="rId14"/>
    <p:sldId id="315" r:id="rId15"/>
    <p:sldId id="314" r:id="rId16"/>
    <p:sldId id="316" r:id="rId17"/>
    <p:sldId id="268" r:id="rId18"/>
    <p:sldId id="304" r:id="rId19"/>
    <p:sldId id="317" r:id="rId20"/>
    <p:sldId id="319" r:id="rId21"/>
    <p:sldId id="267" r:id="rId22"/>
    <p:sldId id="320" r:id="rId23"/>
    <p:sldId id="303" r:id="rId24"/>
    <p:sldId id="334" r:id="rId25"/>
    <p:sldId id="331" r:id="rId26"/>
    <p:sldId id="332" r:id="rId27"/>
    <p:sldId id="329" r:id="rId28"/>
    <p:sldId id="330" r:id="rId29"/>
    <p:sldId id="333" r:id="rId30"/>
    <p:sldId id="335" r:id="rId31"/>
    <p:sldId id="336" r:id="rId32"/>
    <p:sldId id="337" r:id="rId33"/>
    <p:sldId id="342" r:id="rId34"/>
    <p:sldId id="338" r:id="rId35"/>
    <p:sldId id="339" r:id="rId36"/>
    <p:sldId id="340" r:id="rId37"/>
    <p:sldId id="341" r:id="rId38"/>
    <p:sldId id="305" r:id="rId39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F2F2F2"/>
    <a:srgbClr val="F1EFEE"/>
    <a:srgbClr val="F5F3F1"/>
    <a:srgbClr val="F8F5F3"/>
    <a:srgbClr val="F5F2F1"/>
    <a:srgbClr val="F4F1F0"/>
    <a:srgbClr val="F7F4F2"/>
    <a:srgbClr val="F4F2F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5559" autoAdjust="0"/>
  </p:normalViewPr>
  <p:slideViewPr>
    <p:cSldViewPr snapToGrid="0">
      <p:cViewPr varScale="1">
        <p:scale>
          <a:sx n="90" d="100"/>
          <a:sy n="90" d="100"/>
        </p:scale>
        <p:origin x="27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7F4CF-FAD3-4753-A5D8-D35E0A8B4380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9927F-7422-466D-AA77-7766B4933C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03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57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00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782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137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693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48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39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96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88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88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543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615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80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8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759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693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28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31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357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26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600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7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6810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474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162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8486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784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639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27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0196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05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4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19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681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572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012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51070"/>
      </p:ext>
    </p:extLst>
  </p:cSld>
  <p:clrMapOvr>
    <a:masterClrMapping/>
  </p:clrMapOvr>
  <p:transition spd="slow" advClick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191882"/>
      </p:ext>
    </p:extLst>
  </p:cSld>
  <p:clrMapOvr>
    <a:masterClrMapping/>
  </p:clrMapOvr>
  <p:transition spd="slow" advClick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218172"/>
      </p:ext>
    </p:extLst>
  </p:cSld>
  <p:clrMapOvr>
    <a:masterClrMapping/>
  </p:clrMapOvr>
  <p:transition spd="slow" advClick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00181"/>
      </p:ext>
    </p:extLst>
  </p:cSld>
  <p:clrMapOvr>
    <a:masterClrMapping/>
  </p:clrMapOvr>
  <p:transition spd="slow" advClick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10115"/>
      </p:ext>
    </p:extLst>
  </p:cSld>
  <p:clrMapOvr>
    <a:masterClrMapping/>
  </p:clrMapOvr>
  <p:transition spd="slow" advClick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60674"/>
      </p:ext>
    </p:extLst>
  </p:cSld>
  <p:clrMapOvr>
    <a:masterClrMapping/>
  </p:clrMapOvr>
  <p:transition spd="slow" advClick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80480"/>
      </p:ext>
    </p:extLst>
  </p:cSld>
  <p:clrMapOvr>
    <a:masterClrMapping/>
  </p:clrMapOvr>
  <p:transition spd="slow" advClick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552208"/>
      </p:ext>
    </p:extLst>
  </p:cSld>
  <p:clrMapOvr>
    <a:masterClrMapping/>
  </p:clrMapOvr>
  <p:transition spd="slow" advClick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8264"/>
      </p:ext>
    </p:extLst>
  </p:cSld>
  <p:clrMapOvr>
    <a:masterClrMapping/>
  </p:clrMapOvr>
  <p:transition spd="slow" advClick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013990"/>
      </p:ext>
    </p:extLst>
  </p:cSld>
  <p:clrMapOvr>
    <a:masterClrMapping/>
  </p:clrMapOvr>
  <p:transition spd="slow" advClick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  <a:pPr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38278"/>
      </p:ext>
    </p:extLst>
  </p:cSld>
  <p:clrMapOvr>
    <a:masterClrMapping/>
  </p:clrMapOvr>
  <p:transition spd="slow" advClick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2F559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3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3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0.png"/><Relationship Id="rId4" Type="http://schemas.openxmlformats.org/officeDocument/2006/relationships/image" Target="../media/image3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8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56.emf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71.png"/><Relationship Id="rId7" Type="http://schemas.openxmlformats.org/officeDocument/2006/relationships/image" Target="../media/image26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69.png"/><Relationship Id="rId5" Type="http://schemas.openxmlformats.org/officeDocument/2006/relationships/image" Target="../media/image24.png"/><Relationship Id="rId10" Type="http://schemas.openxmlformats.org/officeDocument/2006/relationships/image" Target="../media/image68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64.jp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99"/>
            <a:ext cx="12192000" cy="68580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2947737" y="13960"/>
            <a:ext cx="12031" cy="26349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0" y="2634916"/>
            <a:ext cx="29597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0" y="3341655"/>
            <a:ext cx="6256421" cy="24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35579" y="5274088"/>
            <a:ext cx="6256421" cy="24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0" y="5278159"/>
            <a:ext cx="4126833" cy="158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778944" y="3256116"/>
            <a:ext cx="0" cy="3429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772399" y="3258152"/>
            <a:ext cx="4419601" cy="120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292257" y="1828618"/>
            <a:ext cx="9737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+mn-ea"/>
              </a:rPr>
              <a:t> </a:t>
            </a:r>
            <a:r>
              <a:rPr lang="zh-CN" altLang="en-US" sz="3600" dirty="0">
                <a:latin typeface="+mn-ea"/>
              </a:rPr>
              <a:t>个人汇报</a:t>
            </a:r>
            <a:endParaRPr lang="en-US" altLang="zh-CN" sz="3600" dirty="0" smtClean="0">
              <a:latin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 rot="10800000">
            <a:off x="9550800" y="4375863"/>
            <a:ext cx="3196963" cy="3132367"/>
            <a:chOff x="-241322" y="-198407"/>
            <a:chExt cx="2400407" cy="2397341"/>
          </a:xfrm>
        </p:grpSpPr>
        <p:grpSp>
          <p:nvGrpSpPr>
            <p:cNvPr id="72" name="组合 71"/>
            <p:cNvGrpSpPr/>
            <p:nvPr/>
          </p:nvGrpSpPr>
          <p:grpSpPr>
            <a:xfrm>
              <a:off x="112549" y="124482"/>
              <a:ext cx="2046536" cy="2074452"/>
              <a:chOff x="-39851" y="-27918"/>
              <a:chExt cx="2046536" cy="2074452"/>
            </a:xfrm>
          </p:grpSpPr>
          <p:cxnSp>
            <p:nvCxnSpPr>
              <p:cNvPr id="80" name="直接连接符 79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72"/>
            <p:cNvGrpSpPr/>
            <p:nvPr/>
          </p:nvGrpSpPr>
          <p:grpSpPr>
            <a:xfrm>
              <a:off x="-241322" y="-198407"/>
              <a:ext cx="2304737" cy="2336175"/>
              <a:chOff x="-39851" y="-27918"/>
              <a:chExt cx="2046536" cy="2074452"/>
            </a:xfrm>
          </p:grpSpPr>
          <p:cxnSp>
            <p:nvCxnSpPr>
              <p:cNvPr id="74" name="直接连接符 73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组合 61"/>
          <p:cNvGrpSpPr/>
          <p:nvPr/>
        </p:nvGrpSpPr>
        <p:grpSpPr>
          <a:xfrm rot="5400000" flipV="1">
            <a:off x="-547085" y="-613131"/>
            <a:ext cx="3196963" cy="3132367"/>
            <a:chOff x="-241322" y="-198407"/>
            <a:chExt cx="2400407" cy="2397341"/>
          </a:xfrm>
        </p:grpSpPr>
        <p:grpSp>
          <p:nvGrpSpPr>
            <p:cNvPr id="86" name="组合 85"/>
            <p:cNvGrpSpPr/>
            <p:nvPr/>
          </p:nvGrpSpPr>
          <p:grpSpPr>
            <a:xfrm>
              <a:off x="112549" y="124482"/>
              <a:ext cx="2046536" cy="2074452"/>
              <a:chOff x="-39851" y="-27918"/>
              <a:chExt cx="2046536" cy="2074452"/>
            </a:xfrm>
          </p:grpSpPr>
          <p:cxnSp>
            <p:nvCxnSpPr>
              <p:cNvPr id="94" name="直接连接符 93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/>
            <p:cNvGrpSpPr/>
            <p:nvPr/>
          </p:nvGrpSpPr>
          <p:grpSpPr>
            <a:xfrm>
              <a:off x="-241322" y="-198407"/>
              <a:ext cx="2304737" cy="2336175"/>
              <a:chOff x="-39851" y="-27918"/>
              <a:chExt cx="2046536" cy="2074452"/>
            </a:xfrm>
          </p:grpSpPr>
          <p:cxnSp>
            <p:nvCxnSpPr>
              <p:cNvPr id="88" name="直接连接符 87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2612587" y="4735479"/>
            <a:ext cx="75205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Cambria" panose="02040503050406030204" pitchFamily="18" charset="0"/>
                <a:cs typeface="Times New Roman" panose="02020603050405020304" pitchFamily="18" charset="0"/>
              </a:rPr>
              <a:t>汇报人</a:t>
            </a:r>
            <a:r>
              <a:rPr lang="en-US" altLang="zh-CN" sz="32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32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傅 司 超</a:t>
            </a:r>
            <a:endParaRPr lang="en-US" altLang="zh-CN" sz="3200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dirty="0" smtClean="0">
                <a:cs typeface="Times New Roman" panose="02020603050405020304" pitchFamily="18" charset="0"/>
              </a:rPr>
              <a:t>   2018.09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40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4445429" y="275269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图卷积神经网络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10382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1619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2190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89906" y="1166839"/>
            <a:ext cx="10212188" cy="5318276"/>
            <a:chOff x="651286" y="1166802"/>
            <a:chExt cx="10212188" cy="5318276"/>
          </a:xfrm>
        </p:grpSpPr>
        <p:sp>
          <p:nvSpPr>
            <p:cNvPr id="39" name="文本框 1"/>
            <p:cNvSpPr txBox="1"/>
            <p:nvPr/>
          </p:nvSpPr>
          <p:spPr>
            <a:xfrm>
              <a:off x="7388012" y="1166802"/>
              <a:ext cx="3475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The  first layer of GCN </a:t>
              </a:r>
              <a:endParaRPr lang="zh-CN" altLang="en-US" sz="2400" dirty="0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51286" y="1205457"/>
              <a:ext cx="6975877" cy="5279621"/>
              <a:chOff x="440160" y="1188216"/>
              <a:chExt cx="6975877" cy="527962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3442612" y="1188216"/>
                <a:ext cx="3973425" cy="5279621"/>
                <a:chOff x="2989200" y="639474"/>
                <a:chExt cx="3973425" cy="5279621"/>
              </a:xfrm>
            </p:grpSpPr>
            <p:sp>
              <p:nvSpPr>
                <p:cNvPr id="19" name="圆角矩形 18"/>
                <p:cNvSpPr/>
                <p:nvPr/>
              </p:nvSpPr>
              <p:spPr>
                <a:xfrm>
                  <a:off x="4226239" y="639474"/>
                  <a:ext cx="1111347" cy="42817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0" name="直接箭头连接符 19"/>
                <p:cNvCxnSpPr/>
                <p:nvPr/>
              </p:nvCxnSpPr>
              <p:spPr>
                <a:xfrm>
                  <a:off x="4806824" y="1070907"/>
                  <a:ext cx="0" cy="2371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矩形 20"/>
                <p:cNvSpPr/>
                <p:nvPr/>
              </p:nvSpPr>
              <p:spPr>
                <a:xfrm>
                  <a:off x="3181171" y="1307565"/>
                  <a:ext cx="3744000" cy="3899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3354029" y="1320899"/>
                  <a:ext cx="3459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training data X(N×D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matrix)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直接箭头连接符 22"/>
                <p:cNvCxnSpPr/>
                <p:nvPr/>
              </p:nvCxnSpPr>
              <p:spPr>
                <a:xfrm flipH="1">
                  <a:off x="4834671" y="1713490"/>
                  <a:ext cx="2" cy="3044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/>
                <p:cNvSpPr/>
                <p:nvPr/>
              </p:nvSpPr>
              <p:spPr>
                <a:xfrm>
                  <a:off x="3181171" y="2024383"/>
                  <a:ext cx="3744000" cy="43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2989200" y="2088234"/>
                      <a:ext cx="3752339" cy="3750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i="1" dirty="0" smtClean="0"/>
                        <a:t>Pretreatment 1</a:t>
                      </a:r>
                      <a:r>
                        <a:rPr lang="zh-CN" altLang="en-US" i="1" dirty="0" smtClean="0"/>
                        <a:t>：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a14:m>
                      <a:endParaRPr lang="en-US" altLang="zh-CN" i="1" dirty="0" smtClean="0"/>
                    </a:p>
                  </p:txBody>
                </p:sp>
              </mc:Choice>
              <mc:Fallback xmlns="">
                <p:sp>
                  <p:nvSpPr>
                    <p:cNvPr id="25" name="文本框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9200" y="2088234"/>
                      <a:ext cx="3752339" cy="3750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t="-11290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直接箭头连接符 25"/>
                <p:cNvCxnSpPr/>
                <p:nvPr/>
              </p:nvCxnSpPr>
              <p:spPr>
                <a:xfrm>
                  <a:off x="4847960" y="2440123"/>
                  <a:ext cx="6320" cy="3695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矩形 26"/>
                <p:cNvSpPr/>
                <p:nvPr/>
              </p:nvSpPr>
              <p:spPr>
                <a:xfrm>
                  <a:off x="3172831" y="2816663"/>
                  <a:ext cx="3744000" cy="43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文本框 27"/>
                    <p:cNvSpPr txBox="1"/>
                    <p:nvPr/>
                  </p:nvSpPr>
                  <p:spPr>
                    <a:xfrm>
                      <a:off x="3367962" y="2812866"/>
                      <a:ext cx="3445327" cy="4703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Pretreatment 2</a:t>
                      </a:r>
                      <a:r>
                        <a:rPr lang="zh-CN" altLang="en-US" dirty="0" smtClean="0"/>
                        <a:t>：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oMath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8" name="文本框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7962" y="2812866"/>
                      <a:ext cx="3445327" cy="47038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416" b="-207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矩形 28"/>
                <p:cNvSpPr/>
                <p:nvPr/>
              </p:nvSpPr>
              <p:spPr>
                <a:xfrm>
                  <a:off x="3169490" y="3588448"/>
                  <a:ext cx="3744000" cy="43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4844966" y="3256593"/>
                  <a:ext cx="2994" cy="3411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20"/>
                    <p:cNvSpPr txBox="1"/>
                    <p:nvPr/>
                  </p:nvSpPr>
                  <p:spPr>
                    <a:xfrm>
                      <a:off x="3011292" y="3600771"/>
                      <a:ext cx="392330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/>
                        <a:t>The weight </a:t>
                      </a:r>
                      <a:r>
                        <a:rPr lang="en-US" altLang="zh-CN" dirty="0"/>
                        <a:t>of </a:t>
                      </a:r>
                      <a:r>
                        <a:rPr lang="en-US" altLang="zh-CN" dirty="0" smtClean="0"/>
                        <a:t>the  </a:t>
                      </a:r>
                      <a:r>
                        <a:rPr lang="en-US" altLang="zh-CN" dirty="0"/>
                        <a:t>first layer </a:t>
                      </a:r>
                      <a:r>
                        <a:rPr lang="zh-CN" altLang="en-US" dirty="0" smtClean="0"/>
                        <a:t>：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oMath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1292" y="3600771"/>
                      <a:ext cx="3923308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t="-15000" b="-2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2" name="直接箭头连接符 31"/>
                <p:cNvCxnSpPr/>
                <p:nvPr/>
              </p:nvCxnSpPr>
              <p:spPr>
                <a:xfrm flipH="1">
                  <a:off x="4865369" y="4034798"/>
                  <a:ext cx="2" cy="39389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矩形 32"/>
                <p:cNvSpPr/>
                <p:nvPr/>
              </p:nvSpPr>
              <p:spPr>
                <a:xfrm>
                  <a:off x="3169490" y="4412186"/>
                  <a:ext cx="3744000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文本框 24"/>
                    <p:cNvSpPr txBox="1"/>
                    <p:nvPr/>
                  </p:nvSpPr>
                  <p:spPr>
                    <a:xfrm>
                      <a:off x="3218625" y="4407920"/>
                      <a:ext cx="3744000" cy="6871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/>
                        <a:t>The output </a:t>
                      </a:r>
                      <a:r>
                        <a:rPr lang="en-US" altLang="zh-CN" dirty="0"/>
                        <a:t>of the  first layer </a:t>
                      </a:r>
                      <a:r>
                        <a:rPr lang="zh-CN" altLang="en-US" dirty="0" smtClean="0"/>
                        <a:t>：</a:t>
                      </a:r>
                      <a:endParaRPr lang="en-US" altLang="zh-CN" dirty="0" smtClean="0"/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𝑅𝐸𝐿𝑈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sSup>
                                  <m:sSup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oMath>
                        </m:oMathPara>
                      </a14:m>
                      <a:endParaRPr lang="en-US" altLang="zh-CN" dirty="0"/>
                    </a:p>
                  </p:txBody>
                </p:sp>
              </mc:Choice>
              <mc:Fallback xmlns="">
                <p:sp>
                  <p:nvSpPr>
                    <p:cNvPr id="34" name="文本框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8625" y="4407920"/>
                      <a:ext cx="3744000" cy="687176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t="-79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直接箭头连接符 34"/>
                <p:cNvCxnSpPr/>
                <p:nvPr/>
              </p:nvCxnSpPr>
              <p:spPr>
                <a:xfrm flipH="1">
                  <a:off x="4861200" y="5148693"/>
                  <a:ext cx="2" cy="39389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圆角矩形 35"/>
                <p:cNvSpPr/>
                <p:nvPr/>
              </p:nvSpPr>
              <p:spPr>
                <a:xfrm>
                  <a:off x="4343292" y="5542588"/>
                  <a:ext cx="1080000" cy="3600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文本框 28"/>
                <p:cNvSpPr txBox="1"/>
                <p:nvPr/>
              </p:nvSpPr>
              <p:spPr>
                <a:xfrm>
                  <a:off x="4345796" y="5549763"/>
                  <a:ext cx="1111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end</a:t>
                  </a:r>
                  <a:endParaRPr lang="zh-CN" altLang="en-US" dirty="0"/>
                </a:p>
              </p:txBody>
            </p:sp>
            <p:sp>
              <p:nvSpPr>
                <p:cNvPr id="38" name="文本框 29"/>
                <p:cNvSpPr txBox="1"/>
                <p:nvPr/>
              </p:nvSpPr>
              <p:spPr>
                <a:xfrm>
                  <a:off x="4219919" y="668893"/>
                  <a:ext cx="108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16"/>
                  <p:cNvSpPr txBox="1"/>
                  <p:nvPr/>
                </p:nvSpPr>
                <p:spPr>
                  <a:xfrm>
                    <a:off x="440160" y="1703602"/>
                    <a:ext cx="308254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𝑎𝑟𝑒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𝑡h𝑒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𝑛𝑢𝑚𝑏𝑒𝑟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𝑛𝑜𝑑𝑒𝑠</m:t>
                          </m:r>
                        </m:oMath>
                      </m:oMathPara>
                    </a14:m>
                    <a:endPara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 are the number of input features</a:t>
                    </a:r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160" y="1703602"/>
                    <a:ext cx="3082541" cy="58477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988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89792257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98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4445429" y="275269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图卷积神经网络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10382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1619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2190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712589" y="801075"/>
            <a:ext cx="6451063" cy="5307028"/>
            <a:chOff x="3653738" y="1178050"/>
            <a:chExt cx="6451063" cy="5307028"/>
          </a:xfrm>
        </p:grpSpPr>
        <p:sp>
          <p:nvSpPr>
            <p:cNvPr id="39" name="文本框 1"/>
            <p:cNvSpPr txBox="1"/>
            <p:nvPr/>
          </p:nvSpPr>
          <p:spPr>
            <a:xfrm>
              <a:off x="6629339" y="1178050"/>
              <a:ext cx="3475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The  second layer of GCN </a:t>
              </a:r>
              <a:endParaRPr lang="zh-CN" altLang="en-US" sz="2000" dirty="0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653738" y="1205457"/>
              <a:ext cx="3973425" cy="5279621"/>
              <a:chOff x="2989200" y="639474"/>
              <a:chExt cx="3973425" cy="5279621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226239" y="639474"/>
                <a:ext cx="1111347" cy="4281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>
                <a:off x="4806824" y="1070907"/>
                <a:ext cx="0" cy="2371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/>
              <p:cNvSpPr/>
              <p:nvPr/>
            </p:nvSpPr>
            <p:spPr>
              <a:xfrm>
                <a:off x="3181171" y="1307565"/>
                <a:ext cx="3744000" cy="3899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3354029" y="1320899"/>
                <a:ext cx="3459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output of the  first layer 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4834671" y="1713490"/>
                <a:ext cx="2" cy="304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3181171" y="2024383"/>
                <a:ext cx="3744000" cy="4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2989200" y="2088234"/>
                    <a:ext cx="3752339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i="1" dirty="0" smtClean="0"/>
                      <a:t>Pretreatment 1</a:t>
                    </a:r>
                    <a:r>
                      <a:rPr lang="zh-CN" altLang="en-US" i="1" dirty="0" smtClean="0"/>
                      <a:t>：</a:t>
                    </a:r>
                    <a14:m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</m:oMath>
                    </a14:m>
                    <a:endParaRPr lang="en-US" altLang="zh-CN" i="1" dirty="0" smtClean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9200" y="2088234"/>
                    <a:ext cx="3752339" cy="37427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3115" b="-278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接箭头连接符 25"/>
              <p:cNvCxnSpPr/>
              <p:nvPr/>
            </p:nvCxnSpPr>
            <p:spPr>
              <a:xfrm>
                <a:off x="4847960" y="2440123"/>
                <a:ext cx="6320" cy="3695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矩形 26"/>
              <p:cNvSpPr/>
              <p:nvPr/>
            </p:nvSpPr>
            <p:spPr>
              <a:xfrm>
                <a:off x="3172831" y="2816663"/>
                <a:ext cx="3744000" cy="4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3367962" y="2812866"/>
                    <a:ext cx="3445327" cy="4703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Pretreatment 2</a:t>
                    </a:r>
                    <a:r>
                      <a:rPr lang="zh-CN" altLang="en-US" dirty="0" smtClean="0"/>
                      <a:t>：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acc>
                              <m:accPr>
                                <m:chr m:val="̃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acc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962" y="2812866"/>
                    <a:ext cx="3445327" cy="47038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416" b="-192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矩形 28"/>
              <p:cNvSpPr/>
              <p:nvPr/>
            </p:nvSpPr>
            <p:spPr>
              <a:xfrm>
                <a:off x="3169490" y="3588448"/>
                <a:ext cx="3744000" cy="4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箭头连接符 29"/>
              <p:cNvCxnSpPr/>
              <p:nvPr/>
            </p:nvCxnSpPr>
            <p:spPr>
              <a:xfrm>
                <a:off x="4844966" y="3256593"/>
                <a:ext cx="2994" cy="3411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20"/>
                  <p:cNvSpPr txBox="1"/>
                  <p:nvPr/>
                </p:nvSpPr>
                <p:spPr>
                  <a:xfrm>
                    <a:off x="3011292" y="3600771"/>
                    <a:ext cx="39233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The weight </a:t>
                    </a:r>
                    <a:r>
                      <a:rPr lang="en-US" altLang="zh-CN" dirty="0"/>
                      <a:t>of </a:t>
                    </a:r>
                    <a:r>
                      <a:rPr lang="en-US" altLang="zh-CN" dirty="0" smtClean="0"/>
                      <a:t>the  second </a:t>
                    </a:r>
                    <a:r>
                      <a:rPr lang="en-US" altLang="zh-CN" dirty="0"/>
                      <a:t>layer </a:t>
                    </a:r>
                    <a:r>
                      <a:rPr lang="zh-CN" altLang="en-US" dirty="0" smtClean="0"/>
                      <a:t>：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1292" y="3600771"/>
                    <a:ext cx="3923308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14754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接箭头连接符 31"/>
              <p:cNvCxnSpPr/>
              <p:nvPr/>
            </p:nvCxnSpPr>
            <p:spPr>
              <a:xfrm flipH="1">
                <a:off x="4865369" y="4034798"/>
                <a:ext cx="2" cy="3938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169490" y="4412186"/>
                <a:ext cx="3744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24"/>
                  <p:cNvSpPr txBox="1"/>
                  <p:nvPr/>
                </p:nvSpPr>
                <p:spPr>
                  <a:xfrm>
                    <a:off x="3218625" y="4407920"/>
                    <a:ext cx="3744000" cy="6871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The output </a:t>
                    </a:r>
                    <a:r>
                      <a:rPr lang="en-US" altLang="zh-CN" dirty="0"/>
                      <a:t>of the  </a:t>
                    </a:r>
                    <a:r>
                      <a:rPr lang="en-US" altLang="zh-CN" dirty="0" smtClean="0"/>
                      <a:t>second </a:t>
                    </a:r>
                    <a:r>
                      <a:rPr lang="en-US" altLang="zh-CN" dirty="0"/>
                      <a:t>layer </a:t>
                    </a:r>
                    <a:r>
                      <a:rPr lang="zh-CN" altLang="en-US" dirty="0" smtClean="0"/>
                      <a:t>：</a:t>
                    </a:r>
                    <a:endParaRPr lang="en-US" altLang="zh-CN" dirty="0" smtClean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altLang="zh-CN" dirty="0"/>
                  </a:p>
                </p:txBody>
              </p:sp>
            </mc:Choice>
            <mc:Fallback xmlns="">
              <p:sp>
                <p:nvSpPr>
                  <p:cNvPr id="34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8625" y="4407920"/>
                    <a:ext cx="3744000" cy="68717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708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直接箭头连接符 34"/>
              <p:cNvCxnSpPr/>
              <p:nvPr/>
            </p:nvCxnSpPr>
            <p:spPr>
              <a:xfrm flipH="1">
                <a:off x="4861200" y="5148693"/>
                <a:ext cx="2" cy="3938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>
              <a:xfrm>
                <a:off x="4343292" y="5542588"/>
                <a:ext cx="1080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28"/>
              <p:cNvSpPr txBox="1"/>
              <p:nvPr/>
            </p:nvSpPr>
            <p:spPr>
              <a:xfrm>
                <a:off x="4345796" y="5549763"/>
                <a:ext cx="1111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end</a:t>
                </a:r>
                <a:endParaRPr lang="zh-CN" altLang="en-US" dirty="0"/>
              </a:p>
            </p:txBody>
          </p:sp>
          <p:sp>
            <p:nvSpPr>
              <p:cNvPr id="38" name="文本框 29"/>
              <p:cNvSpPr txBox="1"/>
              <p:nvPr/>
            </p:nvSpPr>
            <p:spPr>
              <a:xfrm>
                <a:off x="4219919" y="668893"/>
                <a:ext cx="1080000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</a:t>
                </a: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7312103" y="1557240"/>
            <a:ext cx="3935971" cy="3390348"/>
            <a:chOff x="2989200" y="639474"/>
            <a:chExt cx="3935971" cy="3390348"/>
          </a:xfrm>
        </p:grpSpPr>
        <p:sp>
          <p:nvSpPr>
            <p:cNvPr id="45" name="圆角矩形 44"/>
            <p:cNvSpPr/>
            <p:nvPr/>
          </p:nvSpPr>
          <p:spPr>
            <a:xfrm>
              <a:off x="4226239" y="639474"/>
              <a:ext cx="1111347" cy="42817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/>
            <p:nvPr/>
          </p:nvCxnSpPr>
          <p:spPr>
            <a:xfrm>
              <a:off x="4806824" y="1070907"/>
              <a:ext cx="0" cy="2371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3181171" y="1307565"/>
              <a:ext cx="3744000" cy="3899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354029" y="1320899"/>
              <a:ext cx="3459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output of the  second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4834671" y="1713490"/>
              <a:ext cx="2" cy="304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3181171" y="2024383"/>
              <a:ext cx="3744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89200" y="2088234"/>
              <a:ext cx="3752339" cy="37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err="1" smtClean="0"/>
                <a:t>softmax</a:t>
              </a:r>
              <a:r>
                <a:rPr lang="en-US" altLang="zh-CN" i="1" dirty="0" smtClean="0"/>
                <a:t> classifier</a:t>
              </a: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4847960" y="2440123"/>
              <a:ext cx="6320" cy="3695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3172831" y="2816663"/>
              <a:ext cx="3744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367962" y="2812866"/>
              <a:ext cx="34453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The output of the  </a:t>
              </a:r>
              <a:r>
                <a:rPr lang="en-US" altLang="zh-CN" dirty="0" smtClean="0"/>
                <a:t>classifier</a:t>
              </a:r>
              <a:endParaRPr lang="en-US" altLang="zh-CN" dirty="0"/>
            </a:p>
            <a:p>
              <a:endParaRPr lang="en-US" altLang="zh-CN" dirty="0"/>
            </a:p>
            <a:p>
              <a:endParaRPr lang="zh-CN" altLang="en-US" dirty="0"/>
            </a:p>
          </p:txBody>
        </p:sp>
        <p:cxnSp>
          <p:nvCxnSpPr>
            <p:cNvPr id="62" name="直接箭头连接符 61"/>
            <p:cNvCxnSpPr/>
            <p:nvPr/>
          </p:nvCxnSpPr>
          <p:spPr>
            <a:xfrm flipH="1">
              <a:off x="4883290" y="3257629"/>
              <a:ext cx="2" cy="3938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圆角矩形 62"/>
            <p:cNvSpPr/>
            <p:nvPr/>
          </p:nvSpPr>
          <p:spPr>
            <a:xfrm>
              <a:off x="4361469" y="3660490"/>
              <a:ext cx="1080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28"/>
            <p:cNvSpPr txBox="1"/>
            <p:nvPr/>
          </p:nvSpPr>
          <p:spPr>
            <a:xfrm>
              <a:off x="4345795" y="3660490"/>
              <a:ext cx="1111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end</a:t>
              </a:r>
              <a:endParaRPr lang="zh-CN" altLang="en-US" dirty="0"/>
            </a:p>
          </p:txBody>
        </p:sp>
        <p:sp>
          <p:nvSpPr>
            <p:cNvPr id="65" name="文本框 29"/>
            <p:cNvSpPr txBox="1"/>
            <p:nvPr/>
          </p:nvSpPr>
          <p:spPr>
            <a:xfrm>
              <a:off x="4219919" y="668893"/>
              <a:ext cx="1080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618945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50"/>
                            </p:stCondLst>
                            <p:childTnLst>
                              <p:par>
                                <p:cTn id="2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98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039090" y="515391"/>
            <a:ext cx="9883833" cy="249382"/>
            <a:chOff x="2339067" y="457843"/>
            <a:chExt cx="7116682" cy="166589"/>
          </a:xfrm>
        </p:grpSpPr>
        <p:grpSp>
          <p:nvGrpSpPr>
            <p:cNvPr id="3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4502478" y="340285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图卷积神经网络</a:t>
            </a: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7061" name="Picture 2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90600" cy="152400"/>
          </a:xfrm>
          <a:prstGeom prst="rect">
            <a:avLst/>
          </a:prstGeom>
          <a:noFill/>
        </p:spPr>
      </p:pic>
      <p:pic>
        <p:nvPicPr>
          <p:cNvPr id="87060" name="Picture 2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81075" cy="152400"/>
          </a:xfrm>
          <a:prstGeom prst="rect">
            <a:avLst/>
          </a:prstGeom>
          <a:noFill/>
        </p:spPr>
      </p:pic>
      <p:pic>
        <p:nvPicPr>
          <p:cNvPr id="87059" name="Picture 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4775" cy="152400"/>
          </a:xfrm>
          <a:prstGeom prst="rect">
            <a:avLst/>
          </a:prstGeom>
          <a:noFill/>
        </p:spPr>
      </p:pic>
      <p:pic>
        <p:nvPicPr>
          <p:cNvPr id="87058" name="Picture 1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09550" cy="161925"/>
          </a:xfrm>
          <a:prstGeom prst="rect">
            <a:avLst/>
          </a:prstGeom>
          <a:noFill/>
        </p:spPr>
      </p:pic>
      <p:pic>
        <p:nvPicPr>
          <p:cNvPr id="87057" name="Picture 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09650" cy="190500"/>
          </a:xfrm>
          <a:prstGeom prst="rect">
            <a:avLst/>
          </a:prstGeom>
          <a:noFill/>
        </p:spPr>
      </p:pic>
      <p:pic>
        <p:nvPicPr>
          <p:cNvPr id="87056" name="Picture 1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81050" cy="161925"/>
          </a:xfrm>
          <a:prstGeom prst="rect">
            <a:avLst/>
          </a:prstGeom>
          <a:noFill/>
        </p:spPr>
      </p:pic>
      <p:pic>
        <p:nvPicPr>
          <p:cNvPr id="87055" name="Picture 1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71525" cy="152400"/>
          </a:xfrm>
          <a:prstGeom prst="rect">
            <a:avLst/>
          </a:prstGeom>
          <a:noFill/>
        </p:spPr>
      </p:pic>
      <p:pic>
        <p:nvPicPr>
          <p:cNvPr id="87054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71525" cy="171450"/>
          </a:xfrm>
          <a:prstGeom prst="rect">
            <a:avLst/>
          </a:prstGeom>
          <a:noFill/>
        </p:spPr>
      </p:pic>
      <p:pic>
        <p:nvPicPr>
          <p:cNvPr id="87053" name="Picture 1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38200" cy="152400"/>
          </a:xfrm>
          <a:prstGeom prst="rect">
            <a:avLst/>
          </a:prstGeom>
          <a:noFill/>
        </p:spPr>
      </p:pic>
      <p:pic>
        <p:nvPicPr>
          <p:cNvPr id="87052" name="Picture 1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685800" cy="152400"/>
          </a:xfrm>
          <a:prstGeom prst="rect">
            <a:avLst/>
          </a:prstGeom>
          <a:noFill/>
        </p:spPr>
      </p:pic>
      <p:pic>
        <p:nvPicPr>
          <p:cNvPr id="87051" name="Picture 1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6200" cy="152400"/>
          </a:xfrm>
          <a:prstGeom prst="rect">
            <a:avLst/>
          </a:prstGeom>
          <a:noFill/>
        </p:spPr>
      </p:pic>
      <p:pic>
        <p:nvPicPr>
          <p:cNvPr id="87050" name="Picture 10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14300" cy="152400"/>
          </a:xfrm>
          <a:prstGeom prst="rect">
            <a:avLst/>
          </a:prstGeom>
          <a:noFill/>
        </p:spPr>
      </p:pic>
      <p:pic>
        <p:nvPicPr>
          <p:cNvPr id="87049" name="Picture 9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5250" cy="152400"/>
          </a:xfrm>
          <a:prstGeom prst="rect">
            <a:avLst/>
          </a:prstGeom>
          <a:noFill/>
        </p:spPr>
      </p:pic>
      <p:pic>
        <p:nvPicPr>
          <p:cNvPr id="87048" name="Picture 8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333500" cy="152400"/>
          </a:xfrm>
          <a:prstGeom prst="rect">
            <a:avLst/>
          </a:prstGeom>
          <a:noFill/>
        </p:spPr>
      </p:pic>
      <p:pic>
        <p:nvPicPr>
          <p:cNvPr id="9" name="图片 8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22" y="1375152"/>
            <a:ext cx="6840000" cy="2160000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24" y="3535152"/>
            <a:ext cx="86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89633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7199242" cy="4708981"/>
            <a:chOff x="3125165" y="868100"/>
            <a:chExt cx="7199242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252540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 smtClean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3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5F2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8F5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430683" y="2062992"/>
              <a:ext cx="589372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4800" spc="20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  <a:p>
              <a:pPr algn="ctr"/>
              <a:r>
                <a:rPr lang="zh-CN" altLang="en-US" sz="48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已做工作</a:t>
              </a:r>
              <a:r>
                <a:rPr lang="en-US" altLang="zh-CN" sz="48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1</a:t>
              </a:r>
              <a:endParaRPr lang="zh-CN" altLang="en-US" sz="48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  <a:p>
              <a:endParaRPr lang="zh-CN" altLang="en-US" sz="4800" spc="20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0385022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039090" y="515391"/>
            <a:ext cx="9883833" cy="249382"/>
            <a:chOff x="2339067" y="457843"/>
            <a:chExt cx="7116682" cy="166589"/>
          </a:xfrm>
        </p:grpSpPr>
        <p:grpSp>
          <p:nvGrpSpPr>
            <p:cNvPr id="3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4987786" y="38472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已做工作</a:t>
            </a:r>
            <a:r>
              <a:rPr lang="en-US" altLang="zh-CN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7061" name="Picture 2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90600" cy="152400"/>
          </a:xfrm>
          <a:prstGeom prst="rect">
            <a:avLst/>
          </a:prstGeom>
          <a:noFill/>
        </p:spPr>
      </p:pic>
      <p:pic>
        <p:nvPicPr>
          <p:cNvPr id="87060" name="Picture 2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81075" cy="152400"/>
          </a:xfrm>
          <a:prstGeom prst="rect">
            <a:avLst/>
          </a:prstGeom>
          <a:noFill/>
        </p:spPr>
      </p:pic>
      <p:pic>
        <p:nvPicPr>
          <p:cNvPr id="87059" name="Picture 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4775" cy="152400"/>
          </a:xfrm>
          <a:prstGeom prst="rect">
            <a:avLst/>
          </a:prstGeom>
          <a:noFill/>
        </p:spPr>
      </p:pic>
      <p:pic>
        <p:nvPicPr>
          <p:cNvPr id="87058" name="Picture 1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09550" cy="161925"/>
          </a:xfrm>
          <a:prstGeom prst="rect">
            <a:avLst/>
          </a:prstGeom>
          <a:noFill/>
        </p:spPr>
      </p:pic>
      <p:pic>
        <p:nvPicPr>
          <p:cNvPr id="87057" name="Picture 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09650" cy="190500"/>
          </a:xfrm>
          <a:prstGeom prst="rect">
            <a:avLst/>
          </a:prstGeom>
          <a:noFill/>
        </p:spPr>
      </p:pic>
      <p:pic>
        <p:nvPicPr>
          <p:cNvPr id="87056" name="Picture 1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81050" cy="161925"/>
          </a:xfrm>
          <a:prstGeom prst="rect">
            <a:avLst/>
          </a:prstGeom>
          <a:noFill/>
        </p:spPr>
      </p:pic>
      <p:pic>
        <p:nvPicPr>
          <p:cNvPr id="87055" name="Picture 1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71525" cy="152400"/>
          </a:xfrm>
          <a:prstGeom prst="rect">
            <a:avLst/>
          </a:prstGeom>
          <a:noFill/>
        </p:spPr>
      </p:pic>
      <p:pic>
        <p:nvPicPr>
          <p:cNvPr id="87054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71525" cy="171450"/>
          </a:xfrm>
          <a:prstGeom prst="rect">
            <a:avLst/>
          </a:prstGeom>
          <a:noFill/>
        </p:spPr>
      </p:pic>
      <p:pic>
        <p:nvPicPr>
          <p:cNvPr id="87053" name="Picture 1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38200" cy="152400"/>
          </a:xfrm>
          <a:prstGeom prst="rect">
            <a:avLst/>
          </a:prstGeom>
          <a:noFill/>
        </p:spPr>
      </p:pic>
      <p:pic>
        <p:nvPicPr>
          <p:cNvPr id="87052" name="Picture 1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685800" cy="152400"/>
          </a:xfrm>
          <a:prstGeom prst="rect">
            <a:avLst/>
          </a:prstGeom>
          <a:noFill/>
        </p:spPr>
      </p:pic>
      <p:pic>
        <p:nvPicPr>
          <p:cNvPr id="87051" name="Picture 1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6200" cy="152400"/>
          </a:xfrm>
          <a:prstGeom prst="rect">
            <a:avLst/>
          </a:prstGeom>
          <a:noFill/>
        </p:spPr>
      </p:pic>
      <p:pic>
        <p:nvPicPr>
          <p:cNvPr id="87050" name="Picture 10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14300" cy="152400"/>
          </a:xfrm>
          <a:prstGeom prst="rect">
            <a:avLst/>
          </a:prstGeom>
          <a:noFill/>
        </p:spPr>
      </p:pic>
      <p:pic>
        <p:nvPicPr>
          <p:cNvPr id="87049" name="Picture 9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5250" cy="152400"/>
          </a:xfrm>
          <a:prstGeom prst="rect">
            <a:avLst/>
          </a:prstGeom>
          <a:noFill/>
        </p:spPr>
      </p:pic>
      <p:pic>
        <p:nvPicPr>
          <p:cNvPr id="87048" name="Picture 8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333500" cy="15240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9"/>
              <p:cNvSpPr txBox="1"/>
              <p:nvPr/>
            </p:nvSpPr>
            <p:spPr>
              <a:xfrm>
                <a:off x="838200" y="1254702"/>
                <a:ext cx="10698307" cy="4462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latinLnBrk="1">
                  <a:lnSpc>
                    <a:spcPct val="150000"/>
                  </a:lnSpc>
                  <a:buFont typeface="Wingdings" pitchFamily="2" charset="2"/>
                  <a:buChar char="u"/>
                </a:pPr>
                <a:r>
                  <a:rPr lang="en-US" altLang="zh-CN" sz="20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算法中邻接矩阵的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构造方法是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0-1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方法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如下所示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 algn="just" latinLnBrk="1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dirty="0"/>
                  <a:t>设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表示数据集和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表示标签类别</a:t>
                </a:r>
                <a:r>
                  <a:rPr lang="zh-CN" altLang="en-US" dirty="0"/>
                  <a:t>。</a:t>
                </a:r>
                <a:endParaRPr lang="en-US" altLang="zh-CN" dirty="0" smtClean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h𝑎𝑣𝑒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𝑠𝑎𝑚𝑒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𝑙𝑎𝑏𝑒𝑙𝑠</m:t>
                        </m:r>
                      </m:e>
                    </m:d>
                  </m:oMath>
                </a14:m>
                <a:r>
                  <a:rPr lang="en-US" altLang="zh-CN" dirty="0"/>
                  <a:t>            </a:t>
                </a:r>
                <a:endParaRPr lang="zh-CN" altLang="zh-CN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h𝑎𝑣𝑒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𝑑𝑖𝑓𝑓𝑒𝑟𝑒𝑛𝑡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𝑙𝑎𝑏𝑒𝑙𝑠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i="1" dirty="0"/>
                  <a:t> </a:t>
                </a:r>
                <a:endParaRPr lang="en-US" altLang="zh-CN" i="1" dirty="0" smtClean="0"/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但是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0-1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构造方法有一个不足之处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无法区别同一个样本之间的关系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因此我们提出了五种表示样本之间关系的邻接矩阵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命名为：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DGCN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表示具有相同标签且不包括同一个样本之间关系的样本的集合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-1-0-1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邻接矩阵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B1 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如下所示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ctr">
                  <a:buFont typeface="+mj-ea"/>
                  <a:buAutoNum type="circleNumDbPlain"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54702"/>
                <a:ext cx="10698307" cy="4462247"/>
              </a:xfrm>
              <a:prstGeom prst="rect">
                <a:avLst/>
              </a:prstGeom>
              <a:blipFill rotWithShape="0">
                <a:blip r:embed="rId17"/>
                <a:stretch>
                  <a:fillRect l="-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177386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039090" y="515391"/>
            <a:ext cx="9883833" cy="249382"/>
            <a:chOff x="2339067" y="457843"/>
            <a:chExt cx="7116682" cy="166589"/>
          </a:xfrm>
        </p:grpSpPr>
        <p:grpSp>
          <p:nvGrpSpPr>
            <p:cNvPr id="3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7061" name="Picture 2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90600" cy="152400"/>
          </a:xfrm>
          <a:prstGeom prst="rect">
            <a:avLst/>
          </a:prstGeom>
          <a:noFill/>
        </p:spPr>
      </p:pic>
      <p:pic>
        <p:nvPicPr>
          <p:cNvPr id="87060" name="Picture 2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81075" cy="152400"/>
          </a:xfrm>
          <a:prstGeom prst="rect">
            <a:avLst/>
          </a:prstGeom>
          <a:noFill/>
        </p:spPr>
      </p:pic>
      <p:pic>
        <p:nvPicPr>
          <p:cNvPr id="87059" name="Picture 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4775" cy="152400"/>
          </a:xfrm>
          <a:prstGeom prst="rect">
            <a:avLst/>
          </a:prstGeom>
          <a:noFill/>
        </p:spPr>
      </p:pic>
      <p:pic>
        <p:nvPicPr>
          <p:cNvPr id="87058" name="Picture 1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09550" cy="161925"/>
          </a:xfrm>
          <a:prstGeom prst="rect">
            <a:avLst/>
          </a:prstGeom>
          <a:noFill/>
        </p:spPr>
      </p:pic>
      <p:pic>
        <p:nvPicPr>
          <p:cNvPr id="87057" name="Picture 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09650" cy="190500"/>
          </a:xfrm>
          <a:prstGeom prst="rect">
            <a:avLst/>
          </a:prstGeom>
          <a:noFill/>
        </p:spPr>
      </p:pic>
      <p:pic>
        <p:nvPicPr>
          <p:cNvPr id="87056" name="Picture 1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81050" cy="161925"/>
          </a:xfrm>
          <a:prstGeom prst="rect">
            <a:avLst/>
          </a:prstGeom>
          <a:noFill/>
        </p:spPr>
      </p:pic>
      <p:pic>
        <p:nvPicPr>
          <p:cNvPr id="87055" name="Picture 1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71525" cy="152400"/>
          </a:xfrm>
          <a:prstGeom prst="rect">
            <a:avLst/>
          </a:prstGeom>
          <a:noFill/>
        </p:spPr>
      </p:pic>
      <p:pic>
        <p:nvPicPr>
          <p:cNvPr id="87054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71525" cy="171450"/>
          </a:xfrm>
          <a:prstGeom prst="rect">
            <a:avLst/>
          </a:prstGeom>
          <a:noFill/>
        </p:spPr>
      </p:pic>
      <p:pic>
        <p:nvPicPr>
          <p:cNvPr id="87053" name="Picture 1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38200" cy="152400"/>
          </a:xfrm>
          <a:prstGeom prst="rect">
            <a:avLst/>
          </a:prstGeom>
          <a:noFill/>
        </p:spPr>
      </p:pic>
      <p:pic>
        <p:nvPicPr>
          <p:cNvPr id="87052" name="Picture 1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685800" cy="152400"/>
          </a:xfrm>
          <a:prstGeom prst="rect">
            <a:avLst/>
          </a:prstGeom>
          <a:noFill/>
        </p:spPr>
      </p:pic>
      <p:pic>
        <p:nvPicPr>
          <p:cNvPr id="87051" name="Picture 1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6200" cy="152400"/>
          </a:xfrm>
          <a:prstGeom prst="rect">
            <a:avLst/>
          </a:prstGeom>
          <a:noFill/>
        </p:spPr>
      </p:pic>
      <p:pic>
        <p:nvPicPr>
          <p:cNvPr id="87050" name="Picture 10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14300" cy="152400"/>
          </a:xfrm>
          <a:prstGeom prst="rect">
            <a:avLst/>
          </a:prstGeom>
          <a:noFill/>
        </p:spPr>
      </p:pic>
      <p:pic>
        <p:nvPicPr>
          <p:cNvPr id="87049" name="Picture 9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5250" cy="152400"/>
          </a:xfrm>
          <a:prstGeom prst="rect">
            <a:avLst/>
          </a:prstGeom>
          <a:noFill/>
        </p:spPr>
      </p:pic>
      <p:pic>
        <p:nvPicPr>
          <p:cNvPr id="87048" name="Picture 8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333500" cy="15240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9"/>
              <p:cNvSpPr txBox="1"/>
              <p:nvPr/>
            </p:nvSpPr>
            <p:spPr>
              <a:xfrm>
                <a:off x="838200" y="1095024"/>
                <a:ext cx="10196839" cy="4912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latinLnBrk="1">
                  <a:lnSpc>
                    <a:spcPct val="150000"/>
                  </a:lnSpc>
                  <a:buFont typeface="Wingdings" pitchFamily="2" charset="2"/>
                  <a:buChar char="u"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表示根据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近邻方法计算出的距离某个样本最近的几个样本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我们表示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Euclidean 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距离邻接矩阵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B2 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342900" indent="-342900" algn="ctr" latinLnBrk="1">
                  <a:lnSpc>
                    <a:spcPct val="150000"/>
                  </a:lnSpc>
                  <a:buFont typeface="+mj-ea"/>
                  <a:buAutoNum type="circleNumDbPlain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altLang="zh-CN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ad>
                              <m:radPr>
                                <m:degHide m:val="on"/>
                                <m:ctrlP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altLang="zh-CN" i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i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zh-CN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altLang="zh-CN" i="0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e>
                            <m:r>
                              <a:rPr lang="en-US" altLang="zh-CN" i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:pPr marL="285750" indent="-285750" algn="just" latinLnBrk="1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此外，我们还提出了三种超图邻接矩阵构造方法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首先介绍超图邻接矩阵计算公式：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 latinLnBrk="1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dirty="0" smtClean="0"/>
                  <a:t>设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表示数据集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表示标签类别</a:t>
                </a:r>
                <a:r>
                  <a:rPr lang="zh-CN" altLang="en-US" dirty="0"/>
                  <a:t>。</a:t>
                </a:r>
                <a:endParaRPr lang="en-US" altLang="zh-CN" dirty="0" smtClean="0"/>
              </a:p>
              <a:p>
                <a:pPr algn="just" latinLnBrk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𝐻𝑊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285750" indent="-285750" algn="just" latinLnBrk="1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中对角元素是每个超边的</a:t>
                </a:r>
                <a:r>
                  <a:rPr lang="zh-CN" altLang="en-US" dirty="0"/>
                  <a:t>权重</a:t>
                </a:r>
                <a:r>
                  <a:rPr lang="zh-CN" altLang="en-US" dirty="0" smtClean="0"/>
                  <a:t>。</a:t>
                </a:r>
                <a:r>
                  <a:rPr lang="en-US" altLang="zh-CN" dirty="0" smtClean="0"/>
                  <a:t> </a:t>
                </a:r>
              </a:p>
              <a:p>
                <a:pPr marL="285750" indent="-285750" algn="just" latinLnBrk="1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zh-CN" altLang="en-US" dirty="0"/>
                  <a:t>中对角元素</a:t>
                </a:r>
                <a:r>
                  <a:rPr lang="zh-CN" altLang="en-US" dirty="0" smtClean="0"/>
                  <a:t>是每一个样本的度矩阵</a:t>
                </a:r>
                <a:r>
                  <a:rPr lang="zh-CN" altLang="en-US" dirty="0"/>
                  <a:t>。</a:t>
                </a:r>
                <a:endParaRPr lang="en-US" altLang="zh-CN" dirty="0" smtClean="0"/>
              </a:p>
              <a:p>
                <a:pPr marL="285750" indent="-285750" algn="just" latinLnBrk="1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H</a:t>
                </a:r>
                <a:r>
                  <a:rPr lang="zh-CN" altLang="en-US" dirty="0" smtClean="0"/>
                  <a:t>是表示超图中每个超边关系的矩阵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285750" indent="-285750" algn="just" latinLnBrk="1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95024"/>
                <a:ext cx="10196839" cy="4912499"/>
              </a:xfrm>
              <a:prstGeom prst="rect">
                <a:avLst/>
              </a:prstGeom>
              <a:blipFill rotWithShape="0">
                <a:blip r:embed="rId17"/>
                <a:stretch>
                  <a:fillRect l="-538" r="-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4987786" y="38472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已做工作</a:t>
            </a:r>
            <a:r>
              <a:rPr lang="en-US" altLang="zh-CN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730915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039090" y="515391"/>
            <a:ext cx="9883833" cy="249382"/>
            <a:chOff x="2339067" y="457843"/>
            <a:chExt cx="7116682" cy="166589"/>
          </a:xfrm>
        </p:grpSpPr>
        <p:grpSp>
          <p:nvGrpSpPr>
            <p:cNvPr id="3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7061" name="Picture 2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90600" cy="152400"/>
          </a:xfrm>
          <a:prstGeom prst="rect">
            <a:avLst/>
          </a:prstGeom>
          <a:noFill/>
        </p:spPr>
      </p:pic>
      <p:pic>
        <p:nvPicPr>
          <p:cNvPr id="87060" name="Picture 2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81075" cy="152400"/>
          </a:xfrm>
          <a:prstGeom prst="rect">
            <a:avLst/>
          </a:prstGeom>
          <a:noFill/>
        </p:spPr>
      </p:pic>
      <p:pic>
        <p:nvPicPr>
          <p:cNvPr id="87059" name="Picture 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4775" cy="152400"/>
          </a:xfrm>
          <a:prstGeom prst="rect">
            <a:avLst/>
          </a:prstGeom>
          <a:noFill/>
        </p:spPr>
      </p:pic>
      <p:pic>
        <p:nvPicPr>
          <p:cNvPr id="87058" name="Picture 1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09550" cy="161925"/>
          </a:xfrm>
          <a:prstGeom prst="rect">
            <a:avLst/>
          </a:prstGeom>
          <a:noFill/>
        </p:spPr>
      </p:pic>
      <p:pic>
        <p:nvPicPr>
          <p:cNvPr id="87057" name="Picture 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09650" cy="190500"/>
          </a:xfrm>
          <a:prstGeom prst="rect">
            <a:avLst/>
          </a:prstGeom>
          <a:noFill/>
        </p:spPr>
      </p:pic>
      <p:pic>
        <p:nvPicPr>
          <p:cNvPr id="87056" name="Picture 1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81050" cy="161925"/>
          </a:xfrm>
          <a:prstGeom prst="rect">
            <a:avLst/>
          </a:prstGeom>
          <a:noFill/>
        </p:spPr>
      </p:pic>
      <p:pic>
        <p:nvPicPr>
          <p:cNvPr id="87055" name="Picture 1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71525" cy="152400"/>
          </a:xfrm>
          <a:prstGeom prst="rect">
            <a:avLst/>
          </a:prstGeom>
          <a:noFill/>
        </p:spPr>
      </p:pic>
      <p:pic>
        <p:nvPicPr>
          <p:cNvPr id="87054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71525" cy="171450"/>
          </a:xfrm>
          <a:prstGeom prst="rect">
            <a:avLst/>
          </a:prstGeom>
          <a:noFill/>
        </p:spPr>
      </p:pic>
      <p:pic>
        <p:nvPicPr>
          <p:cNvPr id="87053" name="Picture 1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38200" cy="152400"/>
          </a:xfrm>
          <a:prstGeom prst="rect">
            <a:avLst/>
          </a:prstGeom>
          <a:noFill/>
        </p:spPr>
      </p:pic>
      <p:pic>
        <p:nvPicPr>
          <p:cNvPr id="87052" name="Picture 1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685800" cy="152400"/>
          </a:xfrm>
          <a:prstGeom prst="rect">
            <a:avLst/>
          </a:prstGeom>
          <a:noFill/>
        </p:spPr>
      </p:pic>
      <p:pic>
        <p:nvPicPr>
          <p:cNvPr id="87051" name="Picture 1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6200" cy="152400"/>
          </a:xfrm>
          <a:prstGeom prst="rect">
            <a:avLst/>
          </a:prstGeom>
          <a:noFill/>
        </p:spPr>
      </p:pic>
      <p:pic>
        <p:nvPicPr>
          <p:cNvPr id="87050" name="Picture 10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14300" cy="152400"/>
          </a:xfrm>
          <a:prstGeom prst="rect">
            <a:avLst/>
          </a:prstGeom>
          <a:noFill/>
        </p:spPr>
      </p:pic>
      <p:pic>
        <p:nvPicPr>
          <p:cNvPr id="87049" name="Picture 9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5250" cy="152400"/>
          </a:xfrm>
          <a:prstGeom prst="rect">
            <a:avLst/>
          </a:prstGeom>
          <a:noFill/>
        </p:spPr>
      </p:pic>
      <p:pic>
        <p:nvPicPr>
          <p:cNvPr id="87048" name="Picture 8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333500" cy="152400"/>
          </a:xfrm>
          <a:prstGeom prst="rect">
            <a:avLst/>
          </a:prstGeom>
          <a:noFill/>
        </p:spPr>
      </p:pic>
      <p:sp>
        <p:nvSpPr>
          <p:cNvPr id="30" name="TextBox 19"/>
          <p:cNvSpPr txBox="1"/>
          <p:nvPr/>
        </p:nvSpPr>
        <p:spPr>
          <a:xfrm>
            <a:off x="838200" y="1443289"/>
            <a:ext cx="10997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某些样本具有相同的标签，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我们将它们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作为一条超边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</a:t>
            </a:r>
          </a:p>
          <a:p>
            <a:pPr marL="285750" indent="-285750" algn="just" latin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超图标签方法的邻接矩阵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B3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可以通过上述公式计算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我们把根据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近邻方法计算出的距离某个样本最近的几个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样本作为一条超边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超图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距离方法的邻接矩阵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可以通过上述公式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50000"/>
              </a:lnSpc>
              <a:buFont typeface="+mj-ea"/>
              <a:buAutoNum type="circleNumDbPlain" startAt="5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虽然挑选出来的几个样本在距离上距离中心样本很近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但是这些样本的标签可能与中心样本的标签不一样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 latin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因此我们去除那些与中心样本标签不一样的样本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然后我们把剩余的距离中心样本最近的样本作为一条超边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距离的改进方法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的邻接矩阵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B5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可以通过上述公式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987786" y="38472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已做工作</a:t>
            </a:r>
            <a:r>
              <a:rPr lang="en-US" altLang="zh-CN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844476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10382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1619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2190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87139" y="1256404"/>
            <a:ext cx="9736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 VOC 2007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数据集共有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9963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个图像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。它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个不同的类别（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即飞机，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自行车，鸟，船，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瓶子，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公共汽车，汽车，猫，椅子，牛，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餐桌，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狗，马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，自行车，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人，植物，绵羊，沙发，火车，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电视）。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006" y="2272067"/>
            <a:ext cx="5760000" cy="36000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987786" y="38472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已做工作</a:t>
            </a:r>
            <a:r>
              <a:rPr lang="en-US" altLang="zh-CN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524333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5"/>
          <p:cNvGrpSpPr/>
          <p:nvPr/>
        </p:nvGrpSpPr>
        <p:grpSpPr>
          <a:xfrm>
            <a:off x="3170614" y="2919881"/>
            <a:ext cx="2420426" cy="575353"/>
            <a:chOff x="5644787" y="2096154"/>
            <a:chExt cx="2420426" cy="575353"/>
          </a:xfrm>
          <a:solidFill>
            <a:schemeClr val="bg1">
              <a:lumMod val="75000"/>
            </a:schemeClr>
          </a:solidFill>
        </p:grpSpPr>
        <p:sp>
          <p:nvSpPr>
            <p:cNvPr id="67" name="矩形 66"/>
            <p:cNvSpPr/>
            <p:nvPr/>
          </p:nvSpPr>
          <p:spPr>
            <a:xfrm>
              <a:off x="5876818" y="2106202"/>
              <a:ext cx="2188395" cy="544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数据集划分</a:t>
              </a:r>
              <a:endParaRPr lang="zh-CN" altLang="en-US" sz="1400" spc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5644787" y="2096154"/>
              <a:ext cx="575353" cy="57535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17"/>
          <p:cNvGrpSpPr/>
          <p:nvPr/>
        </p:nvGrpSpPr>
        <p:grpSpPr>
          <a:xfrm>
            <a:off x="1837114" y="441217"/>
            <a:ext cx="8287788" cy="207175"/>
            <a:chOff x="2339067" y="457843"/>
            <a:chExt cx="7116682" cy="166589"/>
          </a:xfrm>
        </p:grpSpPr>
        <p:grpSp>
          <p:nvGrpSpPr>
            <p:cNvPr id="11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056704" y="2369171"/>
            <a:ext cx="5284620" cy="3336534"/>
          </a:xfrm>
          <a:prstGeom prst="rect">
            <a:avLst/>
          </a:prstGeom>
        </p:spPr>
      </p:pic>
      <p:grpSp>
        <p:nvGrpSpPr>
          <p:cNvPr id="18" name="组合 16"/>
          <p:cNvGrpSpPr/>
          <p:nvPr/>
        </p:nvGrpSpPr>
        <p:grpSpPr>
          <a:xfrm>
            <a:off x="5886866" y="2199074"/>
            <a:ext cx="2415868" cy="575353"/>
            <a:chOff x="5876818" y="2106202"/>
            <a:chExt cx="2415868" cy="575353"/>
          </a:xfrm>
        </p:grpSpPr>
        <p:sp>
          <p:nvSpPr>
            <p:cNvPr id="2" name="矩形 1"/>
            <p:cNvSpPr/>
            <p:nvPr/>
          </p:nvSpPr>
          <p:spPr>
            <a:xfrm>
              <a:off x="5876818" y="2106202"/>
              <a:ext cx="2188395" cy="544531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标签率</a:t>
              </a:r>
              <a:endParaRPr lang="zh-CN" altLang="en-US" sz="1400" spc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717333" y="2106202"/>
              <a:ext cx="575353" cy="575353"/>
            </a:xfrm>
            <a:prstGeom prst="ellipse">
              <a:avLst/>
            </a:prstGeom>
            <a:solidFill>
              <a:srgbClr val="2F559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52"/>
          <p:cNvGrpSpPr/>
          <p:nvPr/>
        </p:nvGrpSpPr>
        <p:grpSpPr>
          <a:xfrm>
            <a:off x="5886866" y="3462292"/>
            <a:ext cx="2415868" cy="575353"/>
            <a:chOff x="5876818" y="2106202"/>
            <a:chExt cx="2415868" cy="575353"/>
          </a:xfrm>
        </p:grpSpPr>
        <p:sp>
          <p:nvSpPr>
            <p:cNvPr id="54" name="矩形 53"/>
            <p:cNvSpPr/>
            <p:nvPr/>
          </p:nvSpPr>
          <p:spPr>
            <a:xfrm>
              <a:off x="5876818" y="2106202"/>
              <a:ext cx="2188395" cy="544531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评估标准</a:t>
              </a:r>
              <a:endParaRPr lang="zh-CN" altLang="en-US" sz="1400" spc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7717333" y="2106202"/>
              <a:ext cx="575353" cy="575353"/>
            </a:xfrm>
            <a:prstGeom prst="ellipse">
              <a:avLst/>
            </a:prstGeom>
            <a:solidFill>
              <a:srgbClr val="2F559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68"/>
          <p:cNvGrpSpPr/>
          <p:nvPr/>
        </p:nvGrpSpPr>
        <p:grpSpPr>
          <a:xfrm>
            <a:off x="3166628" y="4006823"/>
            <a:ext cx="2420426" cy="575353"/>
            <a:chOff x="5644787" y="2096154"/>
            <a:chExt cx="2420426" cy="575353"/>
          </a:xfrm>
          <a:solidFill>
            <a:schemeClr val="bg1">
              <a:lumMod val="75000"/>
            </a:schemeClr>
          </a:solidFill>
        </p:grpSpPr>
        <p:sp>
          <p:nvSpPr>
            <p:cNvPr id="70" name="矩形 69"/>
            <p:cNvSpPr/>
            <p:nvPr/>
          </p:nvSpPr>
          <p:spPr>
            <a:xfrm>
              <a:off x="5876818" y="2106202"/>
              <a:ext cx="2188395" cy="5445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其他参数</a:t>
              </a:r>
              <a:endParaRPr lang="zh-CN" altLang="en-US" sz="1400" spc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5644787" y="2096154"/>
              <a:ext cx="575353" cy="57535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473285" y="1886585"/>
            <a:ext cx="3122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我们把训练数据集中固定比例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10%, 15%, 20%, 25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%, 30%)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的样本作为标签样本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8473286" y="3643567"/>
                <a:ext cx="2867891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AP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classes : MAP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0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286" y="3643567"/>
                <a:ext cx="2867891" cy="1037463"/>
              </a:xfrm>
              <a:prstGeom prst="rect">
                <a:avLst/>
              </a:prstGeom>
              <a:blipFill rotWithShape="0">
                <a:blip r:embed="rId4"/>
                <a:stretch>
                  <a:fillRect l="-1915" t="-3529" b="-6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495434" y="2001865"/>
            <a:ext cx="2626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训练集：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5979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个样本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验证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集：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1992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个有标签样本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测试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集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1992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个有标签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样本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63259" y="3890494"/>
            <a:ext cx="30874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earning rate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0.00001</a:t>
            </a:r>
          </a:p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arly stopping epochs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just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L2 regularization parameter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5e-4</a:t>
            </a:r>
          </a:p>
          <a:p>
            <a:pPr algn="just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Dropout rate</a:t>
            </a:r>
          </a:p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iteration parameter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idden units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575962" y="728029"/>
                <a:ext cx="6920817" cy="823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实验中我们使用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了两层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DGCN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即：其中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acc>
                      <m:accPr>
                        <m:chr m:val="̃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softmax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𝑅𝐸𝐿𝑈</m:t>
                        </m:r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0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CN" altLang="en-US" sz="20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962" y="728029"/>
                <a:ext cx="6920817" cy="823687"/>
              </a:xfrm>
              <a:prstGeom prst="rect">
                <a:avLst/>
              </a:prstGeom>
              <a:blipFill rotWithShape="0">
                <a:blip r:embed="rId5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4987786" y="38472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已做工作</a:t>
            </a:r>
            <a:r>
              <a:rPr lang="en-US" altLang="zh-CN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524333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50"/>
                            </p:stCondLst>
                            <p:childTnLst>
                              <p:par>
                                <p:cTn id="25" presetID="17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5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5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65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  <p:bldP spid="29" grpId="0"/>
      <p:bldP spid="30" grpId="0"/>
      <p:bldP spid="31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10382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1619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2190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89906" y="1166839"/>
            <a:ext cx="10212188" cy="5318276"/>
            <a:chOff x="651286" y="1166802"/>
            <a:chExt cx="10212188" cy="5318276"/>
          </a:xfrm>
        </p:grpSpPr>
        <p:sp>
          <p:nvSpPr>
            <p:cNvPr id="39" name="文本框 1"/>
            <p:cNvSpPr txBox="1"/>
            <p:nvPr/>
          </p:nvSpPr>
          <p:spPr>
            <a:xfrm>
              <a:off x="7388012" y="1166802"/>
              <a:ext cx="3475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The  first layer of </a:t>
              </a:r>
              <a:r>
                <a:rPr lang="en-US" altLang="zh-CN" sz="2400" dirty="0"/>
                <a:t>DGCN </a:t>
              </a:r>
              <a:endParaRPr lang="zh-CN" altLang="en-US" sz="2400" dirty="0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51286" y="1205457"/>
              <a:ext cx="6975877" cy="5279621"/>
              <a:chOff x="440160" y="1188216"/>
              <a:chExt cx="6975877" cy="527962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3442612" y="1188216"/>
                <a:ext cx="3973425" cy="5279621"/>
                <a:chOff x="2989200" y="639474"/>
                <a:chExt cx="3973425" cy="5279621"/>
              </a:xfrm>
            </p:grpSpPr>
            <p:sp>
              <p:nvSpPr>
                <p:cNvPr id="19" name="圆角矩形 18"/>
                <p:cNvSpPr/>
                <p:nvPr/>
              </p:nvSpPr>
              <p:spPr>
                <a:xfrm>
                  <a:off x="4226239" y="639474"/>
                  <a:ext cx="1111347" cy="42817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0" name="直接箭头连接符 19"/>
                <p:cNvCxnSpPr/>
                <p:nvPr/>
              </p:nvCxnSpPr>
              <p:spPr>
                <a:xfrm>
                  <a:off x="4806824" y="1070907"/>
                  <a:ext cx="0" cy="2371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矩形 20"/>
                <p:cNvSpPr/>
                <p:nvPr/>
              </p:nvSpPr>
              <p:spPr>
                <a:xfrm>
                  <a:off x="3181171" y="1307565"/>
                  <a:ext cx="3744000" cy="3899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3354029" y="1320899"/>
                  <a:ext cx="3459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training data X(N×D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matrix)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直接箭头连接符 22"/>
                <p:cNvCxnSpPr/>
                <p:nvPr/>
              </p:nvCxnSpPr>
              <p:spPr>
                <a:xfrm flipH="1">
                  <a:off x="4834671" y="1713490"/>
                  <a:ext cx="2" cy="3044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/>
                <p:cNvSpPr/>
                <p:nvPr/>
              </p:nvSpPr>
              <p:spPr>
                <a:xfrm>
                  <a:off x="3181171" y="2024383"/>
                  <a:ext cx="3744000" cy="43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2989200" y="2088234"/>
                      <a:ext cx="3752339" cy="374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i="1" dirty="0" smtClean="0"/>
                        <a:t>Pretreatment 1</a:t>
                      </a:r>
                      <a:r>
                        <a:rPr lang="zh-CN" altLang="en-US" i="1" dirty="0" smtClean="0"/>
                        <a:t>：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a14:m>
                      <a:endParaRPr lang="en-US" altLang="zh-CN" i="1" dirty="0" smtClean="0"/>
                    </a:p>
                  </p:txBody>
                </p:sp>
              </mc:Choice>
              <mc:Fallback xmlns="">
                <p:sp>
                  <p:nvSpPr>
                    <p:cNvPr id="25" name="文本框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9200" y="2088234"/>
                      <a:ext cx="3752339" cy="37427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t="-12903" b="-241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直接箭头连接符 25"/>
                <p:cNvCxnSpPr/>
                <p:nvPr/>
              </p:nvCxnSpPr>
              <p:spPr>
                <a:xfrm>
                  <a:off x="4847960" y="2440123"/>
                  <a:ext cx="6320" cy="3695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矩形 26"/>
                <p:cNvSpPr/>
                <p:nvPr/>
              </p:nvSpPr>
              <p:spPr>
                <a:xfrm>
                  <a:off x="3172831" y="2816663"/>
                  <a:ext cx="3744000" cy="43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文本框 27"/>
                    <p:cNvSpPr txBox="1"/>
                    <p:nvPr/>
                  </p:nvSpPr>
                  <p:spPr>
                    <a:xfrm>
                      <a:off x="3367962" y="2812866"/>
                      <a:ext cx="3445327" cy="4703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/>
                        <a:t>Pretreatment 2</a:t>
                      </a:r>
                      <a:r>
                        <a:rPr lang="zh-CN" altLang="en-US" dirty="0" smtClean="0"/>
                        <a:t>：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oMath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8" name="文本框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7962" y="2812866"/>
                      <a:ext cx="3445327" cy="47038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416" b="-207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矩形 28"/>
                <p:cNvSpPr/>
                <p:nvPr/>
              </p:nvSpPr>
              <p:spPr>
                <a:xfrm>
                  <a:off x="3169490" y="3588448"/>
                  <a:ext cx="3744000" cy="43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4844966" y="3256593"/>
                  <a:ext cx="2994" cy="3411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20"/>
                    <p:cNvSpPr txBox="1"/>
                    <p:nvPr/>
                  </p:nvSpPr>
                  <p:spPr>
                    <a:xfrm>
                      <a:off x="3011292" y="3600771"/>
                      <a:ext cx="392330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/>
                        <a:t>The weight </a:t>
                      </a:r>
                      <a:r>
                        <a:rPr lang="en-US" altLang="zh-CN" dirty="0"/>
                        <a:t>of </a:t>
                      </a:r>
                      <a:r>
                        <a:rPr lang="en-US" altLang="zh-CN" dirty="0" smtClean="0"/>
                        <a:t>the  </a:t>
                      </a:r>
                      <a:r>
                        <a:rPr lang="en-US" altLang="zh-CN" dirty="0"/>
                        <a:t>first layer </a:t>
                      </a:r>
                      <a:r>
                        <a:rPr lang="zh-CN" altLang="en-US" dirty="0" smtClean="0"/>
                        <a:t>：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oMath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1292" y="3600771"/>
                      <a:ext cx="3923308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t="-15000" b="-2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2" name="直接箭头连接符 31"/>
                <p:cNvCxnSpPr/>
                <p:nvPr/>
              </p:nvCxnSpPr>
              <p:spPr>
                <a:xfrm flipH="1">
                  <a:off x="4865369" y="4034798"/>
                  <a:ext cx="2" cy="39389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矩形 32"/>
                <p:cNvSpPr/>
                <p:nvPr/>
              </p:nvSpPr>
              <p:spPr>
                <a:xfrm>
                  <a:off x="3169490" y="4412186"/>
                  <a:ext cx="3744000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文本框 24"/>
                    <p:cNvSpPr txBox="1"/>
                    <p:nvPr/>
                  </p:nvSpPr>
                  <p:spPr>
                    <a:xfrm>
                      <a:off x="3218625" y="4407920"/>
                      <a:ext cx="3744000" cy="6871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/>
                        <a:t>The output </a:t>
                      </a:r>
                      <a:r>
                        <a:rPr lang="en-US" altLang="zh-CN" dirty="0"/>
                        <a:t>of the  first layer </a:t>
                      </a:r>
                      <a:r>
                        <a:rPr lang="zh-CN" altLang="en-US" dirty="0" smtClean="0"/>
                        <a:t>：</a:t>
                      </a:r>
                      <a:endParaRPr lang="en-US" altLang="zh-CN" dirty="0" smtClean="0"/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𝑅𝐸𝐿𝑈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sSup>
                                  <m:sSup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oMath>
                        </m:oMathPara>
                      </a14:m>
                      <a:endParaRPr lang="en-US" altLang="zh-CN" dirty="0"/>
                    </a:p>
                  </p:txBody>
                </p:sp>
              </mc:Choice>
              <mc:Fallback xmlns="">
                <p:sp>
                  <p:nvSpPr>
                    <p:cNvPr id="34" name="文本框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8625" y="4407920"/>
                      <a:ext cx="3744000" cy="687176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t="-79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直接箭头连接符 34"/>
                <p:cNvCxnSpPr/>
                <p:nvPr/>
              </p:nvCxnSpPr>
              <p:spPr>
                <a:xfrm flipH="1">
                  <a:off x="4861200" y="5148693"/>
                  <a:ext cx="2" cy="39389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圆角矩形 35"/>
                <p:cNvSpPr/>
                <p:nvPr/>
              </p:nvSpPr>
              <p:spPr>
                <a:xfrm>
                  <a:off x="4343292" y="5542588"/>
                  <a:ext cx="1080000" cy="3600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文本框 28"/>
                <p:cNvSpPr txBox="1"/>
                <p:nvPr/>
              </p:nvSpPr>
              <p:spPr>
                <a:xfrm>
                  <a:off x="4345796" y="5549763"/>
                  <a:ext cx="1111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end</a:t>
                  </a:r>
                  <a:endParaRPr lang="zh-CN" altLang="en-US" dirty="0"/>
                </a:p>
              </p:txBody>
            </p:sp>
            <p:sp>
              <p:nvSpPr>
                <p:cNvPr id="38" name="文本框 29"/>
                <p:cNvSpPr txBox="1"/>
                <p:nvPr/>
              </p:nvSpPr>
              <p:spPr>
                <a:xfrm>
                  <a:off x="4219919" y="668893"/>
                  <a:ext cx="108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16"/>
                  <p:cNvSpPr txBox="1"/>
                  <p:nvPr/>
                </p:nvSpPr>
                <p:spPr>
                  <a:xfrm>
                    <a:off x="440160" y="1703602"/>
                    <a:ext cx="308254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𝑎𝑟𝑒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𝑡h𝑒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𝑛𝑢𝑚𝑏𝑒𝑟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𝑛𝑜𝑑𝑒𝑠</m:t>
                          </m:r>
                        </m:oMath>
                      </m:oMathPara>
                    </a14:m>
                    <a:endPara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 are the number of input features</a:t>
                    </a:r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160" y="1703602"/>
                    <a:ext cx="3082541" cy="58477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988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4" name="文本框 43"/>
          <p:cNvSpPr txBox="1"/>
          <p:nvPr/>
        </p:nvSpPr>
        <p:spPr>
          <a:xfrm>
            <a:off x="4982883" y="343595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已做工作</a:t>
            </a:r>
            <a:r>
              <a:rPr lang="en-US" altLang="zh-CN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418524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2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4594690" cy="6858000"/>
            <a:chOff x="0" y="0"/>
            <a:chExt cx="4594690" cy="6858000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0"/>
              <a:ext cx="4594690" cy="6858000"/>
              <a:chOff x="0" y="0"/>
              <a:chExt cx="4594690" cy="6858000"/>
            </a:xfrm>
          </p:grpSpPr>
          <p:sp>
            <p:nvSpPr>
              <p:cNvPr id="24" name="等腰三角形 23"/>
              <p:cNvSpPr/>
              <p:nvPr/>
            </p:nvSpPr>
            <p:spPr>
              <a:xfrm rot="5400000">
                <a:off x="3835529" y="2888903"/>
                <a:ext cx="815395" cy="702927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4027470" cy="6858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1058238" y="1181528"/>
              <a:ext cx="2126751" cy="2126751"/>
            </a:xfrm>
            <a:prstGeom prst="ellipse">
              <a:avLst/>
            </a:prstGeom>
            <a:noFill/>
            <a:ln w="1111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51071" y="406558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800" spc="1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87611" y="4718952"/>
              <a:ext cx="1293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Adobe Caslon Pro Bold" panose="0205070206050A020403" pitchFamily="18" charset="0"/>
                  <a:ea typeface="Kozuka Gothic Pro B" panose="020B0800000000000000" pitchFamily="34" charset="-128"/>
                </a:rPr>
                <a:t>contents</a:t>
              </a:r>
              <a:endParaRPr lang="zh-CN" altLang="en-US" sz="2400" dirty="0">
                <a:solidFill>
                  <a:schemeClr val="bg1"/>
                </a:solidFill>
                <a:latin typeface="Adobe Caslon Pro Bold" panose="0205070206050A020403" pitchFamily="18" charset="0"/>
                <a:ea typeface="Kozuka Gothic Pro B" panose="020B0800000000000000" pitchFamily="34" charset="-128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 flipH="1">
              <a:off x="722518" y="4925660"/>
              <a:ext cx="637650" cy="48248"/>
              <a:chOff x="2782883" y="4944533"/>
              <a:chExt cx="637650" cy="48248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2806654" y="4968657"/>
                <a:ext cx="61387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 flipH="1">
                <a:off x="2782883" y="4944533"/>
                <a:ext cx="53139" cy="482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716862" y="4925660"/>
              <a:ext cx="637650" cy="48248"/>
              <a:chOff x="2782883" y="4944533"/>
              <a:chExt cx="637650" cy="48248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2806654" y="4968657"/>
                <a:ext cx="61387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 flipH="1">
                <a:off x="2782883" y="4944533"/>
                <a:ext cx="53139" cy="482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72" y="1688386"/>
            <a:ext cx="1144283" cy="114428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481369" y="891320"/>
            <a:ext cx="2393166" cy="613458"/>
            <a:chOff x="7343421" y="2320799"/>
            <a:chExt cx="2393166" cy="613458"/>
          </a:xfrm>
        </p:grpSpPr>
        <p:sp>
          <p:nvSpPr>
            <p:cNvPr id="26" name="文本框 25"/>
            <p:cNvSpPr txBox="1"/>
            <p:nvPr/>
          </p:nvSpPr>
          <p:spPr>
            <a:xfrm>
              <a:off x="8320815" y="242399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研究背景</a:t>
              </a:r>
              <a:endParaRPr lang="zh-CN" altLang="en-US" sz="24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343421" y="2320799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01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481369" y="1915402"/>
            <a:ext cx="3309696" cy="613458"/>
            <a:chOff x="7343421" y="3528018"/>
            <a:chExt cx="3309696" cy="613458"/>
          </a:xfrm>
        </p:grpSpPr>
        <p:sp>
          <p:nvSpPr>
            <p:cNvPr id="27" name="文本框 26"/>
            <p:cNvSpPr txBox="1"/>
            <p:nvPr/>
          </p:nvSpPr>
          <p:spPr>
            <a:xfrm>
              <a:off x="8314015" y="3617562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图卷积神经网络</a:t>
              </a:r>
            </a:p>
          </p:txBody>
        </p:sp>
        <p:sp>
          <p:nvSpPr>
            <p:cNvPr id="31" name="椭圆 30"/>
            <p:cNvSpPr/>
            <p:nvPr/>
          </p:nvSpPr>
          <p:spPr>
            <a:xfrm>
              <a:off x="7343421" y="3528018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02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81369" y="2939484"/>
            <a:ext cx="2633422" cy="613458"/>
            <a:chOff x="7343421" y="4735237"/>
            <a:chExt cx="2633422" cy="613458"/>
          </a:xfrm>
        </p:grpSpPr>
        <p:sp>
          <p:nvSpPr>
            <p:cNvPr id="28" name="文本框 27"/>
            <p:cNvSpPr txBox="1"/>
            <p:nvPr/>
          </p:nvSpPr>
          <p:spPr>
            <a:xfrm>
              <a:off x="8375122" y="4783839"/>
              <a:ext cx="1601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已</a:t>
              </a:r>
              <a:r>
                <a:rPr lang="zh-CN" altLang="en-US" sz="24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做工作</a:t>
              </a:r>
              <a:r>
                <a:rPr lang="en-US" altLang="zh-CN" sz="24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1</a:t>
              </a:r>
              <a:endParaRPr lang="zh-CN" altLang="en-US" sz="24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343421" y="4735237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03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481369" y="3963566"/>
            <a:ext cx="2633422" cy="613458"/>
            <a:chOff x="7343421" y="4735237"/>
            <a:chExt cx="2633422" cy="613458"/>
          </a:xfrm>
        </p:grpSpPr>
        <p:sp>
          <p:nvSpPr>
            <p:cNvPr id="34" name="文本框 27"/>
            <p:cNvSpPr txBox="1"/>
            <p:nvPr/>
          </p:nvSpPr>
          <p:spPr>
            <a:xfrm>
              <a:off x="8375122" y="4783839"/>
              <a:ext cx="1601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已做工作</a:t>
              </a:r>
              <a:r>
                <a:rPr lang="en-US" altLang="zh-CN" sz="24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2</a:t>
              </a:r>
              <a:endParaRPr lang="zh-CN" altLang="en-US" sz="24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7343421" y="4735237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04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81369" y="5049375"/>
            <a:ext cx="3370803" cy="613458"/>
            <a:chOff x="7343421" y="4735237"/>
            <a:chExt cx="3370803" cy="613458"/>
          </a:xfrm>
        </p:grpSpPr>
        <p:sp>
          <p:nvSpPr>
            <p:cNvPr id="36" name="文本框 27"/>
            <p:cNvSpPr txBox="1"/>
            <p:nvPr/>
          </p:nvSpPr>
          <p:spPr>
            <a:xfrm>
              <a:off x="8375122" y="4783839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当前工作和展望</a:t>
              </a:r>
            </a:p>
          </p:txBody>
        </p:sp>
        <p:sp>
          <p:nvSpPr>
            <p:cNvPr id="37" name="椭圆 36"/>
            <p:cNvSpPr/>
            <p:nvPr/>
          </p:nvSpPr>
          <p:spPr>
            <a:xfrm>
              <a:off x="7343421" y="4735237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756541"/>
      </p:ext>
    </p:extLst>
  </p:cSld>
  <p:clrMapOvr>
    <a:masterClrMapping/>
  </p:clrMapOvr>
  <p:transition spd="med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10382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1619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2190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712589" y="801075"/>
            <a:ext cx="6451063" cy="5307028"/>
            <a:chOff x="3653738" y="1178050"/>
            <a:chExt cx="6451063" cy="5307028"/>
          </a:xfrm>
        </p:grpSpPr>
        <p:sp>
          <p:nvSpPr>
            <p:cNvPr id="39" name="文本框 1"/>
            <p:cNvSpPr txBox="1"/>
            <p:nvPr/>
          </p:nvSpPr>
          <p:spPr>
            <a:xfrm>
              <a:off x="6629339" y="1178050"/>
              <a:ext cx="3475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The  second layer of </a:t>
              </a:r>
              <a:r>
                <a:rPr lang="en-US" altLang="zh-CN" sz="2000" dirty="0"/>
                <a:t>DGCN </a:t>
              </a:r>
              <a:endParaRPr lang="zh-CN" altLang="en-US" sz="2000" dirty="0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653738" y="1205457"/>
              <a:ext cx="3973425" cy="5279621"/>
              <a:chOff x="2989200" y="639474"/>
              <a:chExt cx="3973425" cy="5279621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226239" y="639474"/>
                <a:ext cx="1111347" cy="4281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>
                <a:off x="4806824" y="1070907"/>
                <a:ext cx="0" cy="2371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/>
              <p:cNvSpPr/>
              <p:nvPr/>
            </p:nvSpPr>
            <p:spPr>
              <a:xfrm>
                <a:off x="3181171" y="1307565"/>
                <a:ext cx="3744000" cy="3899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3354029" y="1320899"/>
                <a:ext cx="3459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output of the  first layer 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4834671" y="1713490"/>
                <a:ext cx="2" cy="304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3181171" y="2024383"/>
                <a:ext cx="3744000" cy="4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2989200" y="2088234"/>
                    <a:ext cx="3752339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i="1" dirty="0" smtClean="0"/>
                      <a:t>Pretreatment 1</a:t>
                    </a:r>
                    <a:r>
                      <a:rPr lang="zh-CN" altLang="en-US" i="1" dirty="0" smtClean="0"/>
                      <a:t>：</a:t>
                    </a:r>
                    <a14:m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</m:oMath>
                    </a14:m>
                    <a:endParaRPr lang="en-US" altLang="zh-CN" i="1" dirty="0" smtClean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9200" y="2088234"/>
                    <a:ext cx="3752339" cy="37427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2903" b="-2419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接箭头连接符 25"/>
              <p:cNvCxnSpPr/>
              <p:nvPr/>
            </p:nvCxnSpPr>
            <p:spPr>
              <a:xfrm>
                <a:off x="4847960" y="2440123"/>
                <a:ext cx="6320" cy="3695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矩形 26"/>
              <p:cNvSpPr/>
              <p:nvPr/>
            </p:nvSpPr>
            <p:spPr>
              <a:xfrm>
                <a:off x="3172831" y="2816663"/>
                <a:ext cx="3744000" cy="4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3367962" y="2812866"/>
                    <a:ext cx="3445327" cy="4703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Pretreatment 2</a:t>
                    </a:r>
                    <a:r>
                      <a:rPr lang="zh-CN" altLang="en-US" dirty="0" smtClean="0"/>
                      <a:t>：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acc>
                              <m:accPr>
                                <m:chr m:val="̃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acc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962" y="2812866"/>
                    <a:ext cx="3445327" cy="47038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416" b="-2077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矩形 28"/>
              <p:cNvSpPr/>
              <p:nvPr/>
            </p:nvSpPr>
            <p:spPr>
              <a:xfrm>
                <a:off x="3169490" y="3588448"/>
                <a:ext cx="3744000" cy="4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箭头连接符 29"/>
              <p:cNvCxnSpPr/>
              <p:nvPr/>
            </p:nvCxnSpPr>
            <p:spPr>
              <a:xfrm>
                <a:off x="4844966" y="3256593"/>
                <a:ext cx="2994" cy="3411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20"/>
                  <p:cNvSpPr txBox="1"/>
                  <p:nvPr/>
                </p:nvSpPr>
                <p:spPr>
                  <a:xfrm>
                    <a:off x="3011292" y="3600771"/>
                    <a:ext cx="39233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The weight </a:t>
                    </a:r>
                    <a:r>
                      <a:rPr lang="en-US" altLang="zh-CN" dirty="0"/>
                      <a:t>of </a:t>
                    </a:r>
                    <a:r>
                      <a:rPr lang="en-US" altLang="zh-CN" dirty="0" smtClean="0"/>
                      <a:t>the  second </a:t>
                    </a:r>
                    <a:r>
                      <a:rPr lang="en-US" altLang="zh-CN" dirty="0"/>
                      <a:t>layer </a:t>
                    </a:r>
                    <a:r>
                      <a:rPr lang="zh-CN" altLang="en-US" dirty="0" smtClean="0"/>
                      <a:t>：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1292" y="3600771"/>
                    <a:ext cx="3923308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14754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接箭头连接符 31"/>
              <p:cNvCxnSpPr/>
              <p:nvPr/>
            </p:nvCxnSpPr>
            <p:spPr>
              <a:xfrm flipH="1">
                <a:off x="4865369" y="4034798"/>
                <a:ext cx="2" cy="3938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169490" y="4412186"/>
                <a:ext cx="3744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24"/>
                  <p:cNvSpPr txBox="1"/>
                  <p:nvPr/>
                </p:nvSpPr>
                <p:spPr>
                  <a:xfrm>
                    <a:off x="3218625" y="4407920"/>
                    <a:ext cx="3744000" cy="6871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The output </a:t>
                    </a:r>
                    <a:r>
                      <a:rPr lang="en-US" altLang="zh-CN" dirty="0"/>
                      <a:t>of the  </a:t>
                    </a:r>
                    <a:r>
                      <a:rPr lang="en-US" altLang="zh-CN" dirty="0" smtClean="0"/>
                      <a:t>second </a:t>
                    </a:r>
                    <a:r>
                      <a:rPr lang="en-US" altLang="zh-CN" dirty="0"/>
                      <a:t>layer </a:t>
                    </a:r>
                    <a:r>
                      <a:rPr lang="zh-CN" altLang="en-US" dirty="0" smtClean="0"/>
                      <a:t>：</a:t>
                    </a:r>
                    <a:endParaRPr lang="en-US" altLang="zh-CN" dirty="0" smtClean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altLang="zh-CN" dirty="0"/>
                  </a:p>
                </p:txBody>
              </p:sp>
            </mc:Choice>
            <mc:Fallback xmlns="">
              <p:sp>
                <p:nvSpPr>
                  <p:cNvPr id="34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8625" y="4407920"/>
                    <a:ext cx="3744000" cy="68717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708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直接箭头连接符 34"/>
              <p:cNvCxnSpPr/>
              <p:nvPr/>
            </p:nvCxnSpPr>
            <p:spPr>
              <a:xfrm flipH="1">
                <a:off x="4861200" y="5148693"/>
                <a:ext cx="2" cy="3938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>
              <a:xfrm>
                <a:off x="4343292" y="5542588"/>
                <a:ext cx="1080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28"/>
              <p:cNvSpPr txBox="1"/>
              <p:nvPr/>
            </p:nvSpPr>
            <p:spPr>
              <a:xfrm>
                <a:off x="4345796" y="5549763"/>
                <a:ext cx="1111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end</a:t>
                </a:r>
                <a:endParaRPr lang="zh-CN" altLang="en-US" dirty="0"/>
              </a:p>
            </p:txBody>
          </p:sp>
          <p:sp>
            <p:nvSpPr>
              <p:cNvPr id="38" name="文本框 29"/>
              <p:cNvSpPr txBox="1"/>
              <p:nvPr/>
            </p:nvSpPr>
            <p:spPr>
              <a:xfrm>
                <a:off x="4219919" y="668893"/>
                <a:ext cx="1080000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</a:t>
                </a: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7312103" y="1557240"/>
            <a:ext cx="3935971" cy="3390348"/>
            <a:chOff x="2989200" y="639474"/>
            <a:chExt cx="3935971" cy="3390348"/>
          </a:xfrm>
        </p:grpSpPr>
        <p:sp>
          <p:nvSpPr>
            <p:cNvPr id="45" name="圆角矩形 44"/>
            <p:cNvSpPr/>
            <p:nvPr/>
          </p:nvSpPr>
          <p:spPr>
            <a:xfrm>
              <a:off x="4226239" y="639474"/>
              <a:ext cx="1111347" cy="42817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/>
            <p:nvPr/>
          </p:nvCxnSpPr>
          <p:spPr>
            <a:xfrm>
              <a:off x="4806824" y="1070907"/>
              <a:ext cx="0" cy="2371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3181171" y="1307565"/>
              <a:ext cx="3744000" cy="3899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354029" y="1320899"/>
              <a:ext cx="3459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output of the  second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4834671" y="1713490"/>
              <a:ext cx="2" cy="304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3181171" y="2024383"/>
              <a:ext cx="3744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89200" y="2088234"/>
              <a:ext cx="3752339" cy="37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err="1" smtClean="0"/>
                <a:t>softmax</a:t>
              </a:r>
              <a:r>
                <a:rPr lang="en-US" altLang="zh-CN" i="1" dirty="0" smtClean="0"/>
                <a:t> classifier</a:t>
              </a: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4847960" y="2440123"/>
              <a:ext cx="6320" cy="3695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3172831" y="2816663"/>
              <a:ext cx="3744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367962" y="2812866"/>
              <a:ext cx="34453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The output of the  </a:t>
              </a:r>
              <a:r>
                <a:rPr lang="en-US" altLang="zh-CN" dirty="0" smtClean="0"/>
                <a:t>classifier</a:t>
              </a:r>
              <a:endParaRPr lang="en-US" altLang="zh-CN" dirty="0"/>
            </a:p>
            <a:p>
              <a:endParaRPr lang="en-US" altLang="zh-CN" dirty="0"/>
            </a:p>
            <a:p>
              <a:endParaRPr lang="zh-CN" altLang="en-US" dirty="0"/>
            </a:p>
          </p:txBody>
        </p:sp>
        <p:cxnSp>
          <p:nvCxnSpPr>
            <p:cNvPr id="62" name="直接箭头连接符 61"/>
            <p:cNvCxnSpPr/>
            <p:nvPr/>
          </p:nvCxnSpPr>
          <p:spPr>
            <a:xfrm flipH="1">
              <a:off x="4883290" y="3257629"/>
              <a:ext cx="2" cy="3938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圆角矩形 62"/>
            <p:cNvSpPr/>
            <p:nvPr/>
          </p:nvSpPr>
          <p:spPr>
            <a:xfrm>
              <a:off x="4361469" y="3660490"/>
              <a:ext cx="1080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28"/>
            <p:cNvSpPr txBox="1"/>
            <p:nvPr/>
          </p:nvSpPr>
          <p:spPr>
            <a:xfrm>
              <a:off x="4345795" y="3660490"/>
              <a:ext cx="1111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end</a:t>
              </a:r>
              <a:endParaRPr lang="zh-CN" altLang="en-US" dirty="0"/>
            </a:p>
          </p:txBody>
        </p:sp>
        <p:sp>
          <p:nvSpPr>
            <p:cNvPr id="65" name="文本框 29"/>
            <p:cNvSpPr txBox="1"/>
            <p:nvPr/>
          </p:nvSpPr>
          <p:spPr>
            <a:xfrm>
              <a:off x="4219919" y="668893"/>
              <a:ext cx="1080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4987786" y="38472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已做工作</a:t>
            </a:r>
            <a:r>
              <a:rPr lang="en-US" altLang="zh-CN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194155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50"/>
                            </p:stCondLst>
                            <p:childTnLst>
                              <p:par>
                                <p:cTn id="2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88568" y="458204"/>
            <a:ext cx="10386166" cy="258673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矩形 21"/>
          <p:cNvSpPr/>
          <p:nvPr/>
        </p:nvSpPr>
        <p:spPr>
          <a:xfrm>
            <a:off x="0" y="5266550"/>
            <a:ext cx="12192000" cy="161223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862013" y="5574830"/>
            <a:ext cx="954107" cy="954107"/>
            <a:chOff x="312821" y="5480384"/>
            <a:chExt cx="1143000" cy="1143000"/>
          </a:xfrm>
        </p:grpSpPr>
        <p:sp>
          <p:nvSpPr>
            <p:cNvPr id="23" name="椭圆 22"/>
            <p:cNvSpPr/>
            <p:nvPr/>
          </p:nvSpPr>
          <p:spPr>
            <a:xfrm>
              <a:off x="312821" y="5480384"/>
              <a:ext cx="1143000" cy="1143000"/>
            </a:xfrm>
            <a:prstGeom prst="ellipse">
              <a:avLst/>
            </a:prstGeom>
            <a:solidFill>
              <a:srgbClr val="2F559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337" y="5615740"/>
              <a:ext cx="749968" cy="749968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6974227" y="1364429"/>
            <a:ext cx="4877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n"/>
            </a:pPr>
            <a:r>
              <a:rPr lang="zh-CN" altLang="en-US" sz="1600" dirty="0"/>
              <a:t>我们依次比较六种邻接矩阵</a:t>
            </a:r>
            <a:r>
              <a:rPr lang="zh-CN" altLang="en-US" sz="1600" dirty="0" smtClean="0"/>
              <a:t>方法</a:t>
            </a:r>
            <a:r>
              <a:rPr lang="zh-CN" altLang="en-US" sz="1600" dirty="0"/>
              <a:t>。</a:t>
            </a:r>
            <a:endParaRPr lang="en-US" altLang="zh-CN" sz="1600" dirty="0" smtClean="0"/>
          </a:p>
          <a:p>
            <a:pPr algn="just">
              <a:buFont typeface="Wingdings" pitchFamily="2" charset="2"/>
              <a:buChar char="n"/>
            </a:pPr>
            <a:r>
              <a:rPr lang="zh-CN" altLang="en-US" sz="1600" dirty="0" smtClean="0"/>
              <a:t>我们列出所有类别的样本和每一类别的样本在不同标签下的识别率</a:t>
            </a:r>
            <a:r>
              <a:rPr lang="zh-CN" altLang="en-US" sz="1600" dirty="0"/>
              <a:t>。</a:t>
            </a:r>
            <a:endParaRPr lang="en-US" altLang="zh-CN" sz="1600" dirty="0" smtClean="0"/>
          </a:p>
          <a:p>
            <a:pPr algn="just">
              <a:buFont typeface="Wingdings" pitchFamily="2" charset="2"/>
              <a:buChar char="n"/>
            </a:pPr>
            <a:r>
              <a:rPr lang="zh-CN" altLang="en-US" sz="1600" dirty="0">
                <a:solidFill>
                  <a:srgbClr val="FF0000"/>
                </a:solidFill>
              </a:rPr>
              <a:t>从实验</a:t>
            </a:r>
            <a:r>
              <a:rPr lang="zh-CN" altLang="en-US" sz="1600" dirty="0" smtClean="0">
                <a:solidFill>
                  <a:srgbClr val="FF0000"/>
                </a:solidFill>
              </a:rPr>
              <a:t>结果中我们</a:t>
            </a:r>
            <a:r>
              <a:rPr lang="zh-CN" altLang="en-US" sz="1600" dirty="0">
                <a:solidFill>
                  <a:srgbClr val="FF0000"/>
                </a:solidFill>
              </a:rPr>
              <a:t>可以知道，在大多数情况下，六种方法中最好的是超图</a:t>
            </a:r>
            <a:r>
              <a:rPr lang="zh-CN" altLang="en-US" sz="1600" dirty="0" smtClean="0">
                <a:solidFill>
                  <a:srgbClr val="FF0000"/>
                </a:solidFill>
              </a:rPr>
              <a:t>标签方法。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n"/>
            </a:pPr>
            <a:r>
              <a:rPr lang="zh-CN" altLang="en-US" sz="1600" dirty="0" smtClean="0">
                <a:solidFill>
                  <a:srgbClr val="FF0000"/>
                </a:solidFill>
              </a:rPr>
              <a:t>此外，在三种标签构造方法中最好的也是超图标签方法</a:t>
            </a:r>
            <a:r>
              <a:rPr lang="en-US" altLang="zh-CN" sz="1600" dirty="0" smtClean="0">
                <a:solidFill>
                  <a:srgbClr val="FF0000"/>
                </a:solidFill>
              </a:rPr>
              <a:t>. </a:t>
            </a:r>
          </a:p>
          <a:p>
            <a:pPr algn="just">
              <a:buFont typeface="Wingdings" pitchFamily="2" charset="2"/>
              <a:buChar char="n"/>
            </a:pPr>
            <a:r>
              <a:rPr lang="zh-CN" altLang="en-US" sz="1600" dirty="0" smtClean="0">
                <a:solidFill>
                  <a:srgbClr val="FF0000"/>
                </a:solidFill>
              </a:rPr>
              <a:t>在三种</a:t>
            </a:r>
            <a:r>
              <a:rPr lang="en-US" altLang="zh-CN" sz="1600" dirty="0" smtClean="0">
                <a:solidFill>
                  <a:srgbClr val="FF0000"/>
                </a:solidFill>
              </a:rPr>
              <a:t> Euclidean </a:t>
            </a:r>
            <a:r>
              <a:rPr lang="zh-CN" altLang="en-US" sz="1600" dirty="0" smtClean="0">
                <a:solidFill>
                  <a:srgbClr val="FF0000"/>
                </a:solidFill>
              </a:rPr>
              <a:t>距离构造方法中</a:t>
            </a:r>
            <a:r>
              <a:rPr lang="en-US" altLang="zh-CN" sz="1600" dirty="0" smtClean="0">
                <a:solidFill>
                  <a:srgbClr val="FF0000"/>
                </a:solidFill>
              </a:rPr>
              <a:t>, Euclidean</a:t>
            </a:r>
            <a:r>
              <a:rPr lang="zh-CN" altLang="en-US" sz="1600" dirty="0" smtClean="0">
                <a:solidFill>
                  <a:srgbClr val="FF0000"/>
                </a:solidFill>
              </a:rPr>
              <a:t>距离方法是最好的。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" y="933124"/>
            <a:ext cx="6876000" cy="3672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91115" y="4583429"/>
            <a:ext cx="505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Performance in MAP of the six compared methods</a:t>
            </a:r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4987786" y="38472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已做工作</a:t>
            </a:r>
            <a:r>
              <a:rPr lang="en-US" altLang="zh-CN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985830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/>
      <p:bldP spid="15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88568" y="458204"/>
            <a:ext cx="10386166" cy="258673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矩形 21"/>
          <p:cNvSpPr/>
          <p:nvPr/>
        </p:nvSpPr>
        <p:spPr>
          <a:xfrm>
            <a:off x="0" y="5448300"/>
            <a:ext cx="12192000" cy="143048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848323" y="5686487"/>
            <a:ext cx="954107" cy="954107"/>
            <a:chOff x="312821" y="5480384"/>
            <a:chExt cx="1143000" cy="1143000"/>
          </a:xfrm>
        </p:grpSpPr>
        <p:sp>
          <p:nvSpPr>
            <p:cNvPr id="23" name="椭圆 22"/>
            <p:cNvSpPr/>
            <p:nvPr/>
          </p:nvSpPr>
          <p:spPr>
            <a:xfrm>
              <a:off x="312821" y="5480384"/>
              <a:ext cx="1143000" cy="1143000"/>
            </a:xfrm>
            <a:prstGeom prst="ellipse">
              <a:avLst/>
            </a:prstGeom>
            <a:solidFill>
              <a:srgbClr val="2F559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337" y="5615740"/>
              <a:ext cx="749968" cy="749968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0" y="747520"/>
            <a:ext cx="12338282" cy="4549747"/>
            <a:chOff x="0" y="679864"/>
            <a:chExt cx="12338282" cy="4549747"/>
          </a:xfrm>
        </p:grpSpPr>
        <p:pic>
          <p:nvPicPr>
            <p:cNvPr id="16" name="图片 15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0370" y="679864"/>
              <a:ext cx="4032000" cy="1980000"/>
            </a:xfrm>
            <a:prstGeom prst="rect">
              <a:avLst/>
            </a:prstGeom>
          </p:spPr>
        </p:pic>
        <p:grpSp>
          <p:nvGrpSpPr>
            <p:cNvPr id="21" name="组合 20"/>
            <p:cNvGrpSpPr/>
            <p:nvPr/>
          </p:nvGrpSpPr>
          <p:grpSpPr>
            <a:xfrm>
              <a:off x="0" y="703003"/>
              <a:ext cx="12338282" cy="4526608"/>
              <a:chOff x="0" y="703003"/>
              <a:chExt cx="12338282" cy="4526608"/>
            </a:xfrm>
          </p:grpSpPr>
          <p:pic>
            <p:nvPicPr>
              <p:cNvPr id="2" name="图片 1"/>
              <p:cNvPicPr>
                <a:picLocks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16877"/>
                <a:ext cx="4032000" cy="1980000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9999" y="703003"/>
                <a:ext cx="4032000" cy="1980000"/>
              </a:xfrm>
              <a:prstGeom prst="rect">
                <a:avLst/>
              </a:prstGeom>
            </p:spPr>
          </p:pic>
          <p:sp>
            <p:nvSpPr>
              <p:cNvPr id="17" name="文本框 16"/>
              <p:cNvSpPr txBox="1"/>
              <p:nvPr/>
            </p:nvSpPr>
            <p:spPr>
              <a:xfrm>
                <a:off x="347921" y="2756383"/>
                <a:ext cx="33562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Performance in AP of the six compared methods in bicycle category</a:t>
                </a:r>
                <a:endParaRPr lang="zh-CN" altLang="en-US" sz="900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515009" y="2780782"/>
                <a:ext cx="33562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Performance in AP of the six compared methods in boat category</a:t>
                </a:r>
                <a:endParaRPr lang="zh-CN" altLang="en-US" sz="900" dirty="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644150" y="2742721"/>
                <a:ext cx="33562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Performance in AP of the six compared methods in car category</a:t>
                </a:r>
                <a:endParaRPr lang="zh-CN" altLang="en-US" sz="900" dirty="0"/>
              </a:p>
            </p:txBody>
          </p:sp>
          <p:pic>
            <p:nvPicPr>
              <p:cNvPr id="18" name="图片 17"/>
              <p:cNvPicPr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99" y="3018779"/>
                <a:ext cx="4032000" cy="1980000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7564" y="3032772"/>
                <a:ext cx="4032000" cy="1980000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06282" y="2996331"/>
                <a:ext cx="4032000" cy="1980000"/>
              </a:xfrm>
              <a:prstGeom prst="rect">
                <a:avLst/>
              </a:prstGeom>
            </p:spPr>
          </p:pic>
          <p:sp>
            <p:nvSpPr>
              <p:cNvPr id="29" name="文本框 28"/>
              <p:cNvSpPr txBox="1"/>
              <p:nvPr/>
            </p:nvSpPr>
            <p:spPr>
              <a:xfrm>
                <a:off x="385867" y="4968533"/>
                <a:ext cx="33562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Performance in AP of the six compared methods in </a:t>
                </a:r>
                <a:r>
                  <a:rPr lang="en-US" altLang="zh-CN" sz="900" dirty="0" smtClean="0"/>
                  <a:t>cow </a:t>
                </a:r>
                <a:r>
                  <a:rPr lang="en-US" altLang="zh-CN" sz="900" dirty="0"/>
                  <a:t>category</a:t>
                </a:r>
                <a:endParaRPr lang="zh-CN" altLang="en-US" sz="900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4615432" y="4963219"/>
                <a:ext cx="33562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Performance in AP of the six compared methods in </a:t>
                </a:r>
                <a:r>
                  <a:rPr lang="en-US" altLang="zh-CN" sz="900" dirty="0" smtClean="0"/>
                  <a:t>dog </a:t>
                </a:r>
                <a:r>
                  <a:rPr lang="en-US" altLang="zh-CN" sz="900" dirty="0"/>
                  <a:t>category</a:t>
                </a:r>
                <a:endParaRPr lang="zh-CN" altLang="en-US" sz="900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8645791" y="4998779"/>
                <a:ext cx="33562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/>
                  <a:t>Performance in AP of the six compared methods in </a:t>
                </a:r>
                <a:r>
                  <a:rPr lang="en-US" altLang="zh-CN" sz="900" dirty="0" smtClean="0"/>
                  <a:t>train </a:t>
                </a:r>
                <a:r>
                  <a:rPr lang="en-US" altLang="zh-CN" sz="900" dirty="0"/>
                  <a:t>category</a:t>
                </a:r>
                <a:endParaRPr lang="zh-CN" altLang="en-US" sz="900" dirty="0"/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4976891" y="331265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已做工作</a:t>
            </a:r>
            <a:r>
              <a:rPr lang="en-US" altLang="zh-CN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1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421604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7648129" cy="4708981"/>
            <a:chOff x="3125165" y="868100"/>
            <a:chExt cx="7648129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334293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 smtClean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4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3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5F2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8F5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206239" y="3293276"/>
              <a:ext cx="65670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已</a:t>
              </a:r>
              <a:r>
                <a:rPr lang="zh-CN" altLang="en-US" sz="48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做工作</a:t>
              </a:r>
              <a:r>
                <a:rPr lang="en-US" altLang="zh-CN" sz="48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2</a:t>
              </a:r>
              <a:endParaRPr lang="zh-CN" altLang="en-US" sz="48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0385022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039090" y="515391"/>
            <a:ext cx="9883833" cy="249382"/>
            <a:chOff x="2339067" y="457843"/>
            <a:chExt cx="7116682" cy="166589"/>
          </a:xfrm>
        </p:grpSpPr>
        <p:grpSp>
          <p:nvGrpSpPr>
            <p:cNvPr id="3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7061" name="Picture 2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90600" cy="152400"/>
          </a:xfrm>
          <a:prstGeom prst="rect">
            <a:avLst/>
          </a:prstGeom>
          <a:noFill/>
        </p:spPr>
      </p:pic>
      <p:pic>
        <p:nvPicPr>
          <p:cNvPr id="87060" name="Picture 2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81075" cy="152400"/>
          </a:xfrm>
          <a:prstGeom prst="rect">
            <a:avLst/>
          </a:prstGeom>
          <a:noFill/>
        </p:spPr>
      </p:pic>
      <p:pic>
        <p:nvPicPr>
          <p:cNvPr id="87059" name="Picture 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4775" cy="152400"/>
          </a:xfrm>
          <a:prstGeom prst="rect">
            <a:avLst/>
          </a:prstGeom>
          <a:noFill/>
        </p:spPr>
      </p:pic>
      <p:pic>
        <p:nvPicPr>
          <p:cNvPr id="87058" name="Picture 1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09550" cy="161925"/>
          </a:xfrm>
          <a:prstGeom prst="rect">
            <a:avLst/>
          </a:prstGeom>
          <a:noFill/>
        </p:spPr>
      </p:pic>
      <p:pic>
        <p:nvPicPr>
          <p:cNvPr id="87057" name="Picture 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09650" cy="190500"/>
          </a:xfrm>
          <a:prstGeom prst="rect">
            <a:avLst/>
          </a:prstGeom>
          <a:noFill/>
        </p:spPr>
      </p:pic>
      <p:pic>
        <p:nvPicPr>
          <p:cNvPr id="87056" name="Picture 1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81050" cy="161925"/>
          </a:xfrm>
          <a:prstGeom prst="rect">
            <a:avLst/>
          </a:prstGeom>
          <a:noFill/>
        </p:spPr>
      </p:pic>
      <p:pic>
        <p:nvPicPr>
          <p:cNvPr id="87055" name="Picture 1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71525" cy="152400"/>
          </a:xfrm>
          <a:prstGeom prst="rect">
            <a:avLst/>
          </a:prstGeom>
          <a:noFill/>
        </p:spPr>
      </p:pic>
      <p:pic>
        <p:nvPicPr>
          <p:cNvPr id="87054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71525" cy="171450"/>
          </a:xfrm>
          <a:prstGeom prst="rect">
            <a:avLst/>
          </a:prstGeom>
          <a:noFill/>
        </p:spPr>
      </p:pic>
      <p:pic>
        <p:nvPicPr>
          <p:cNvPr id="87053" name="Picture 1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38200" cy="152400"/>
          </a:xfrm>
          <a:prstGeom prst="rect">
            <a:avLst/>
          </a:prstGeom>
          <a:noFill/>
        </p:spPr>
      </p:pic>
      <p:pic>
        <p:nvPicPr>
          <p:cNvPr id="87052" name="Picture 1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685800" cy="152400"/>
          </a:xfrm>
          <a:prstGeom prst="rect">
            <a:avLst/>
          </a:prstGeom>
          <a:noFill/>
        </p:spPr>
      </p:pic>
      <p:pic>
        <p:nvPicPr>
          <p:cNvPr id="87051" name="Picture 1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6200" cy="152400"/>
          </a:xfrm>
          <a:prstGeom prst="rect">
            <a:avLst/>
          </a:prstGeom>
          <a:noFill/>
        </p:spPr>
      </p:pic>
      <p:pic>
        <p:nvPicPr>
          <p:cNvPr id="87050" name="Picture 10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14300" cy="152400"/>
          </a:xfrm>
          <a:prstGeom prst="rect">
            <a:avLst/>
          </a:prstGeom>
          <a:noFill/>
        </p:spPr>
      </p:pic>
      <p:pic>
        <p:nvPicPr>
          <p:cNvPr id="87049" name="Picture 9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5250" cy="152400"/>
          </a:xfrm>
          <a:prstGeom prst="rect">
            <a:avLst/>
          </a:prstGeom>
          <a:noFill/>
        </p:spPr>
      </p:pic>
      <p:pic>
        <p:nvPicPr>
          <p:cNvPr id="87048" name="Picture 8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333500" cy="152400"/>
          </a:xfrm>
          <a:prstGeom prst="rect">
            <a:avLst/>
          </a:prstGeom>
          <a:noFill/>
        </p:spPr>
      </p:pic>
      <p:sp>
        <p:nvSpPr>
          <p:cNvPr id="31" name="文本框 30"/>
          <p:cNvSpPr txBox="1"/>
          <p:nvPr/>
        </p:nvSpPr>
        <p:spPr>
          <a:xfrm>
            <a:off x="4987786" y="38472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已做工作</a:t>
            </a:r>
            <a:r>
              <a:rPr lang="en-US" altLang="zh-CN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pic>
        <p:nvPicPr>
          <p:cNvPr id="9" name="图片 8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095024"/>
            <a:ext cx="10800000" cy="360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33500" y="4899060"/>
            <a:ext cx="998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/>
            <a:r>
              <a:rPr lang="zh-CN" altLang="en-US" dirty="0" smtClean="0"/>
              <a:t>在</a:t>
            </a:r>
            <a:r>
              <a:rPr lang="en-US" altLang="zh-CN" dirty="0" smtClean="0"/>
              <a:t>GCN</a:t>
            </a:r>
            <a:r>
              <a:rPr lang="zh-CN" altLang="en-US" dirty="0" smtClean="0"/>
              <a:t>中，</a:t>
            </a:r>
            <a:r>
              <a:rPr lang="zh-CN" altLang="en-US" dirty="0"/>
              <a:t>作者使用拉普拉斯算子中的一阶</a:t>
            </a:r>
            <a:r>
              <a:rPr lang="zh-CN" altLang="en-US" dirty="0" smtClean="0"/>
              <a:t>多项式，即仅仅使用样本直接邻居的结构信息，忽略了间接邻居的结构信息。因此不足之处是：在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结构数据中缺乏</a:t>
            </a:r>
            <a:r>
              <a:rPr lang="zh-CN" altLang="en-US" dirty="0"/>
              <a:t>丰富的结构信息会</a:t>
            </a:r>
            <a:r>
              <a:rPr lang="zh-CN" altLang="en-US" dirty="0" smtClean="0"/>
              <a:t>降低神经网络</a:t>
            </a:r>
            <a:r>
              <a:rPr lang="zh-CN" altLang="en-US" dirty="0"/>
              <a:t>的</a:t>
            </a:r>
            <a:r>
              <a:rPr lang="zh-CN" altLang="en-US" dirty="0" smtClean="0"/>
              <a:t>性能。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849728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4893468" y="275269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已做工作</a:t>
            </a:r>
            <a:r>
              <a:rPr lang="en-US" altLang="zh-CN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10382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1619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2190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818641" y="1167735"/>
                <a:ext cx="6948090" cy="284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 smtClean="0">
                    <a:latin typeface="+mn-ea"/>
                  </a:rPr>
                  <a:t>我们提出了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two-order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convolutional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networks (TGCN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我们使用样本直接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邻居和间接邻居的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结构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信息。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dirty="0" smtClean="0">
                  <a:latin typeface="+mn-ea"/>
                </a:endParaRPr>
              </a:p>
              <a:p>
                <a:pPr algn="just"/>
                <a:r>
                  <a:rPr lang="en-US" altLang="zh-CN" dirty="0" smtClean="0">
                    <a:latin typeface="+mn-ea"/>
                  </a:rPr>
                  <a:t>1.</a:t>
                </a:r>
                <a:r>
                  <a:rPr lang="zh-CN" altLang="en-US" dirty="0" smtClean="0">
                    <a:latin typeface="+mn-ea"/>
                  </a:rPr>
                  <a:t> 取</a:t>
                </a:r>
                <a:r>
                  <a:rPr lang="en-US" altLang="zh-CN" dirty="0" smtClean="0"/>
                  <a:t> k=2</a:t>
                </a:r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 smtClean="0"/>
                  <a:t>2</a:t>
                </a:r>
              </a:p>
              <a:p>
                <a:endParaRPr lang="en-US" altLang="zh-CN" dirty="0" smtClean="0">
                  <a:latin typeface="+mn-ea"/>
                </a:endParaRPr>
              </a:p>
              <a:p>
                <a:r>
                  <a:rPr lang="en-US" altLang="zh-CN" dirty="0" smtClean="0">
                    <a:latin typeface="+mn-ea"/>
                  </a:rPr>
                  <a:t>2.</a:t>
                </a:r>
                <a:r>
                  <a:rPr lang="zh-CN" altLang="en-US" dirty="0"/>
                  <a:t>通过约束参数数量避免过拟合，同时最小化每一层的</a:t>
                </a:r>
                <a:r>
                  <a:rPr lang="zh-CN" altLang="en-US" dirty="0" smtClean="0"/>
                  <a:t>参数</a:t>
                </a:r>
                <a:r>
                  <a:rPr lang="zh-CN" altLang="en-US" dirty="0"/>
                  <a:t>。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zh-CN" sz="16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 smtClean="0"/>
                  <a:t>=-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dirty="0" smtClean="0">
                  <a:latin typeface="+mn-ea"/>
                </a:endParaRPr>
              </a:p>
              <a:p>
                <a:pPr algn="just"/>
                <a:endParaRPr lang="en-US" altLang="zh-CN" dirty="0">
                  <a:latin typeface="+mn-ea"/>
                </a:endParaRPr>
              </a:p>
              <a:p>
                <a:pPr algn="just"/>
                <a:r>
                  <a:rPr lang="en-US" altLang="zh-CN" dirty="0" smtClean="0">
                    <a:latin typeface="+mn-ea"/>
                  </a:rPr>
                  <a:t>3.</a:t>
                </a:r>
                <a:r>
                  <a:rPr lang="zh-CN" altLang="en-US" dirty="0" smtClean="0"/>
                  <a:t>在上述公式基础我们提出了三种优化方法。最后一种方法是再</a:t>
                </a:r>
                <a:r>
                  <a:rPr lang="zh-CN" altLang="en-US" dirty="0"/>
                  <a:t>归一化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altLang="zh-CN" sz="1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AU" altLang="zh-CN" sz="1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zh-CN" sz="1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AU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altLang="zh-CN" sz="1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altLang="zh-CN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AU" altLang="zh-CN" sz="14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AU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altLang="zh-CN" sz="1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altLang="zh-CN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AU" altLang="zh-CN" sz="140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altLang="zh-CN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AU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altLang="zh-CN" sz="1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altLang="zh-CN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acc>
                      <m:accPr>
                        <m:chr m:val="̃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zh-CN" sz="1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sSup>
                      <m:sSup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altLang="zh-CN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AU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altLang="zh-CN" sz="1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altLang="zh-CN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1400" dirty="0" smtClean="0"/>
                  <a:t>。</a:t>
                </a:r>
                <a:endParaRPr lang="en-US" altLang="zh-CN" sz="1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641" y="1167735"/>
                <a:ext cx="6948090" cy="2848729"/>
              </a:xfrm>
              <a:prstGeom prst="rect">
                <a:avLst/>
              </a:prstGeom>
              <a:blipFill rotWithShape="0">
                <a:blip r:embed="rId3"/>
                <a:stretch>
                  <a:fillRect l="-702" t="-1713" r="-789" b="-2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-209312" y="1158766"/>
            <a:ext cx="6096000" cy="3642238"/>
            <a:chOff x="-209312" y="1012203"/>
            <a:chExt cx="6096000" cy="3642238"/>
          </a:xfrm>
        </p:grpSpPr>
        <p:grpSp>
          <p:nvGrpSpPr>
            <p:cNvPr id="19" name="组合 18"/>
            <p:cNvGrpSpPr/>
            <p:nvPr/>
          </p:nvGrpSpPr>
          <p:grpSpPr>
            <a:xfrm>
              <a:off x="990071" y="1012203"/>
              <a:ext cx="3755419" cy="3642238"/>
              <a:chOff x="990071" y="1012203"/>
              <a:chExt cx="3755419" cy="3642238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990071" y="1012203"/>
                <a:ext cx="3755419" cy="1913680"/>
                <a:chOff x="3169752" y="1307565"/>
                <a:chExt cx="3755419" cy="1913680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3181171" y="1307565"/>
                  <a:ext cx="3744000" cy="3899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3354029" y="1320899"/>
                      <a:ext cx="3459260" cy="2740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altLang="zh-CN" sz="1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AU" altLang="zh-CN" sz="1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altLang="zh-CN" sz="10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  <m:r>
                              <a:rPr lang="en-AU" altLang="zh-CN" sz="1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altLang="zh-CN" sz="1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AU" altLang="zh-CN" sz="1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altLang="zh-CN" sz="1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altLang="zh-CN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AU" altLang="zh-CN" sz="1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AU" altLang="zh-CN" sz="1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altLang="zh-CN" sz="1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altLang="zh-CN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altLang="zh-CN" sz="10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AU" altLang="zh-CN" sz="1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altLang="zh-CN" sz="1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AU" altLang="zh-CN" sz="1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AU" altLang="zh-CN" sz="1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AU" altLang="zh-CN" sz="1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altLang="zh-CN" sz="1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AU" altLang="zh-CN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altLang="zh-CN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zh-CN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zh-CN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altLang="zh-CN" sz="10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r>
                                          <a:rPr lang="en-AU" altLang="zh-CN" sz="1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altLang="zh-CN" sz="1000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AU" altLang="zh-CN" sz="10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AU" altLang="zh-CN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AU" altLang="zh-CN" sz="1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altLang="zh-CN" sz="1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AU" altLang="zh-CN" sz="1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AU" altLang="zh-CN" sz="1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en-US" altLang="zh-CN" sz="1000" dirty="0"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文本框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54029" y="1320899"/>
                      <a:ext cx="3459260" cy="27404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直接箭头连接符 22"/>
                <p:cNvCxnSpPr/>
                <p:nvPr/>
              </p:nvCxnSpPr>
              <p:spPr>
                <a:xfrm flipH="1">
                  <a:off x="4834671" y="1713490"/>
                  <a:ext cx="2" cy="3044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/>
                <p:cNvSpPr/>
                <p:nvPr/>
              </p:nvSpPr>
              <p:spPr>
                <a:xfrm>
                  <a:off x="3181171" y="2024382"/>
                  <a:ext cx="3744000" cy="8152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3169752" y="2047288"/>
                      <a:ext cx="3752339" cy="8794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zh-CN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altLang="zh-CN" sz="1100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AU" altLang="zh-CN" sz="11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AU" altLang="zh-CN" sz="11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altLang="zh-CN" sz="11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  <m:r>
                              <a:rPr lang="en-AU" altLang="zh-CN" sz="11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altLang="zh-CN" sz="11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AU" altLang="zh-CN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AU" altLang="zh-CN" sz="11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zh-CN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altLang="zh-CN" sz="11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AU" altLang="zh-CN" sz="11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  <m:r>
                                  <a:rPr lang="en-AU" altLang="zh-CN" sz="11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p>
                                  <m:sSupPr>
                                    <m:ctrlPr>
                                      <a:rPr lang="zh-CN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altLang="zh-CN" sz="11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r>
                                          <a:rPr lang="en-AU" altLang="zh-CN" sz="11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altLang="zh-CN" sz="1100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AU" altLang="zh-CN" sz="11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AU" altLang="zh-CN" sz="11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AU" altLang="zh-CN" sz="11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en-US" altLang="zh-CN" sz="1100" i="1" dirty="0" smtClean="0"/>
                    </a:p>
                    <a:p>
                      <a:pPr algn="ctr"/>
                      <a:r>
                        <a:rPr lang="en-US" altLang="zh-CN" sz="1200" i="1" dirty="0" smtClean="0"/>
                        <a:t>Or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altLang="zh-CN" sz="1100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AU" altLang="zh-CN" sz="11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AU" altLang="zh-CN" sz="11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altLang="zh-CN" sz="11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  <m:r>
                              <a:rPr lang="en-AU" altLang="zh-CN" sz="11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altLang="zh-CN" sz="11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AU" altLang="zh-CN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AU" altLang="zh-CN" sz="11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altLang="zh-CN" sz="11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AU" altLang="zh-CN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altLang="zh-CN" sz="11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AU" altLang="zh-CN" sz="11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AU" altLang="zh-CN" sz="11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zh-CN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altLang="zh-CN" sz="11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AU" altLang="zh-CN" sz="11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altLang="zh-CN" sz="11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AU" altLang="zh-CN" sz="11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AU" altLang="zh-CN" sz="11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p>
                                  <m:sSupPr>
                                    <m:ctrlPr>
                                      <a:rPr lang="zh-CN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CN" altLang="zh-CN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AU" altLang="zh-CN" sz="11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r>
                                              <a:rPr lang="en-AU" altLang="zh-CN" sz="11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zh-CN" altLang="zh-CN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AU" altLang="zh-CN" sz="11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AU" altLang="zh-CN" sz="11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  <m:r>
                                          <a:rPr lang="en-AU" altLang="zh-CN" sz="11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AU" altLang="zh-CN" sz="11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r>
                                              <a:rPr lang="en-AU" altLang="zh-CN" sz="11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zh-CN" altLang="zh-CN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AU" altLang="zh-CN" sz="11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AU" altLang="zh-CN" sz="11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AU" altLang="zh-CN" sz="11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AU" altLang="zh-CN" sz="11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en-US" altLang="zh-CN" sz="1100" i="1" dirty="0" smtClean="0"/>
                    </a:p>
                    <a:p>
                      <a:pPr algn="ctr"/>
                      <a:endParaRPr lang="en-US" altLang="zh-CN" sz="1000" i="1" dirty="0" smtClean="0"/>
                    </a:p>
                  </p:txBody>
                </p:sp>
              </mc:Choice>
              <mc:Fallback xmlns="">
                <p:sp>
                  <p:nvSpPr>
                    <p:cNvPr id="25" name="文本框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9752" y="2047288"/>
                      <a:ext cx="3752339" cy="87947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直接箭头连接符 25"/>
                <p:cNvCxnSpPr/>
                <p:nvPr/>
              </p:nvCxnSpPr>
              <p:spPr>
                <a:xfrm>
                  <a:off x="4839979" y="2851670"/>
                  <a:ext cx="6320" cy="3695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矩形 35"/>
              <p:cNvSpPr/>
              <p:nvPr/>
            </p:nvSpPr>
            <p:spPr>
              <a:xfrm>
                <a:off x="990071" y="2937938"/>
                <a:ext cx="3744000" cy="17165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-209312" y="3005161"/>
                  <a:ext cx="6096000" cy="141096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altLang="zh-CN" sz="120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AU" altLang="zh-CN" sz="12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12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AU" altLang="zh-CN" sz="1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AU" altLang="zh-CN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altLang="zh-CN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AU" altLang="zh-CN" sz="12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altLang="zh-CN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AU" altLang="zh-CN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altLang="zh-CN" sz="1200" i="1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altLang="zh-CN" sz="12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AU" altLang="zh-CN" sz="12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e>
                        </m:d>
                        <m:r>
                          <a:rPr lang="en-AU" altLang="zh-CN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AU" altLang="zh-CN" sz="12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altLang="zh-CN" sz="1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AU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altLang="zh-CN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altLang="zh-CN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AU" altLang="zh-CN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altLang="zh-CN" sz="1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AU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altLang="zh-CN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altLang="zh-CN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  <m:r>
                          <a:rPr lang="en-AU" altLang="zh-CN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AU" altLang="zh-CN" sz="1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AU" altLang="zh-CN" sz="1200" i="1">
                            <a:latin typeface="Cambria Math" panose="02040503050406030204" pitchFamily="18" charset="0"/>
                          </a:rPr>
                          <m:t>   </m:t>
                        </m:r>
                      </m:oMath>
                    </m:oMathPara>
                  </a14:m>
                  <a:endParaRPr lang="en-US" altLang="zh-CN" sz="1200" dirty="0" smtClean="0"/>
                </a:p>
                <a:p>
                  <a:pPr algn="ctr"/>
                  <a:r>
                    <a:rPr lang="en-US" altLang="zh-CN" sz="1400" dirty="0" smtClean="0">
                      <a:ea typeface="Cambria Math" panose="02040503050406030204" pitchFamily="18" charset="0"/>
                    </a:rPr>
                    <a:t>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altLang="zh-CN" sz="12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AU" altLang="zh-CN" sz="1200" i="1">
                                <a:latin typeface="Cambria Math" panose="02040503050406030204" pitchFamily="18" charset="0"/>
                              </a:rPr>
                              <m:t>=  </m:t>
                            </m:r>
                            <m:r>
                              <a:rPr lang="en-AU" altLang="zh-CN" sz="1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AU" altLang="zh-CN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altLang="zh-CN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AU" altLang="zh-CN" sz="12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altLang="zh-CN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AU" altLang="zh-CN" sz="1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altLang="zh-CN" sz="1200" i="1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altLang="zh-CN" sz="120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altLang="zh-CN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AU" altLang="zh-CN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altLang="zh-CN" sz="1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AU" altLang="zh-CN" sz="12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AU" altLang="zh-CN" sz="1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AU" altLang="zh-CN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AU" altLang="zh-CN" sz="12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altLang="zh-CN" sz="12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r>
                                          <a:rPr lang="en-AU" altLang="zh-CN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zh-CN" altLang="zh-CN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AU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AU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  <m:r>
                                      <a:rPr lang="en-AU" altLang="zh-CN" sz="1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p>
                                      <m:sSupPr>
                                        <m:ctrlPr>
                                          <a:rPr lang="zh-CN" altLang="zh-CN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altLang="zh-CN" sz="12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r>
                                          <a:rPr lang="en-AU" altLang="zh-CN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zh-CN" altLang="zh-CN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AU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AU" altLang="zh-CN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AU" altLang="zh-CN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AU" altLang="zh-CN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AU" altLang="zh-CN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altLang="zh-CN" sz="1200" dirty="0"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altLang="zh-CN" sz="1400" dirty="0">
                      <a:ea typeface="Cambria Math" panose="02040503050406030204" pitchFamily="18" charset="0"/>
                    </a:rPr>
                    <a:t>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14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AU" altLang="zh-CN" sz="1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AU" altLang="zh-CN" sz="1400" i="1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AU" altLang="zh-CN" sz="1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AU" altLang="zh-CN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altLang="zh-CN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AU" altLang="zh-CN" sz="1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altLang="zh-CN" sz="1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AU" altLang="zh-CN" sz="1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altLang="zh-CN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AU" altLang="zh-CN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altLang="zh-CN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altLang="zh-CN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AU" altLang="zh-CN" sz="1400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altLang="zh-CN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AU" altLang="zh-CN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altLang="zh-CN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altLang="zh-CN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altLang="zh-CN" sz="1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AU" altLang="zh-CN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altLang="zh-CN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altLang="zh-CN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acc>
                          <m:accPr>
                            <m:chr m:val="̃"/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altLang="zh-CN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sSup>
                          <m:sSup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altLang="zh-CN" sz="1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AU" altLang="zh-CN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altLang="zh-CN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altLang="zh-CN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AU" altLang="zh-CN" sz="1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AU" altLang="zh-CN" sz="14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9312" y="3005161"/>
                  <a:ext cx="6096000" cy="141096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98691265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9877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039090" y="515391"/>
            <a:ext cx="9883833" cy="249382"/>
            <a:chOff x="2339067" y="457843"/>
            <a:chExt cx="7116682" cy="166589"/>
          </a:xfrm>
        </p:grpSpPr>
        <p:grpSp>
          <p:nvGrpSpPr>
            <p:cNvPr id="3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4948113" y="340285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已做工作</a:t>
            </a:r>
            <a:r>
              <a:rPr lang="en-US" altLang="zh-CN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7061" name="Picture 2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90600" cy="152400"/>
          </a:xfrm>
          <a:prstGeom prst="rect">
            <a:avLst/>
          </a:prstGeom>
          <a:noFill/>
        </p:spPr>
      </p:pic>
      <p:pic>
        <p:nvPicPr>
          <p:cNvPr id="87060" name="Picture 2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81075" cy="152400"/>
          </a:xfrm>
          <a:prstGeom prst="rect">
            <a:avLst/>
          </a:prstGeom>
          <a:noFill/>
        </p:spPr>
      </p:pic>
      <p:pic>
        <p:nvPicPr>
          <p:cNvPr id="87059" name="Picture 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4775" cy="152400"/>
          </a:xfrm>
          <a:prstGeom prst="rect">
            <a:avLst/>
          </a:prstGeom>
          <a:noFill/>
        </p:spPr>
      </p:pic>
      <p:pic>
        <p:nvPicPr>
          <p:cNvPr id="87058" name="Picture 1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09550" cy="161925"/>
          </a:xfrm>
          <a:prstGeom prst="rect">
            <a:avLst/>
          </a:prstGeom>
          <a:noFill/>
        </p:spPr>
      </p:pic>
      <p:pic>
        <p:nvPicPr>
          <p:cNvPr id="87057" name="Picture 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09650" cy="190500"/>
          </a:xfrm>
          <a:prstGeom prst="rect">
            <a:avLst/>
          </a:prstGeom>
          <a:noFill/>
        </p:spPr>
      </p:pic>
      <p:pic>
        <p:nvPicPr>
          <p:cNvPr id="87056" name="Picture 1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81050" cy="161925"/>
          </a:xfrm>
          <a:prstGeom prst="rect">
            <a:avLst/>
          </a:prstGeom>
          <a:noFill/>
        </p:spPr>
      </p:pic>
      <p:pic>
        <p:nvPicPr>
          <p:cNvPr id="87055" name="Picture 1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71525" cy="152400"/>
          </a:xfrm>
          <a:prstGeom prst="rect">
            <a:avLst/>
          </a:prstGeom>
          <a:noFill/>
        </p:spPr>
      </p:pic>
      <p:pic>
        <p:nvPicPr>
          <p:cNvPr id="87054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71525" cy="171450"/>
          </a:xfrm>
          <a:prstGeom prst="rect">
            <a:avLst/>
          </a:prstGeom>
          <a:noFill/>
        </p:spPr>
      </p:pic>
      <p:pic>
        <p:nvPicPr>
          <p:cNvPr id="87053" name="Picture 1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38200" cy="152400"/>
          </a:xfrm>
          <a:prstGeom prst="rect">
            <a:avLst/>
          </a:prstGeom>
          <a:noFill/>
        </p:spPr>
      </p:pic>
      <p:pic>
        <p:nvPicPr>
          <p:cNvPr id="87052" name="Picture 1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685800" cy="152400"/>
          </a:xfrm>
          <a:prstGeom prst="rect">
            <a:avLst/>
          </a:prstGeom>
          <a:noFill/>
        </p:spPr>
      </p:pic>
      <p:pic>
        <p:nvPicPr>
          <p:cNvPr id="87051" name="Picture 1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6200" cy="152400"/>
          </a:xfrm>
          <a:prstGeom prst="rect">
            <a:avLst/>
          </a:prstGeom>
          <a:noFill/>
        </p:spPr>
      </p:pic>
      <p:pic>
        <p:nvPicPr>
          <p:cNvPr id="87050" name="Picture 10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14300" cy="152400"/>
          </a:xfrm>
          <a:prstGeom prst="rect">
            <a:avLst/>
          </a:prstGeom>
          <a:noFill/>
        </p:spPr>
      </p:pic>
      <p:pic>
        <p:nvPicPr>
          <p:cNvPr id="87049" name="Picture 9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5250" cy="152400"/>
          </a:xfrm>
          <a:prstGeom prst="rect">
            <a:avLst/>
          </a:prstGeom>
          <a:noFill/>
        </p:spPr>
      </p:pic>
      <p:pic>
        <p:nvPicPr>
          <p:cNvPr id="87048" name="Picture 8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333500" cy="152400"/>
          </a:xfrm>
          <a:prstGeom prst="rect">
            <a:avLst/>
          </a:prstGeom>
          <a:noFill/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72520"/>
              </p:ext>
            </p:extLst>
          </p:nvPr>
        </p:nvGraphicFramePr>
        <p:xfrm>
          <a:off x="2282250" y="1681859"/>
          <a:ext cx="8128002" cy="1484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14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78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2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Nodes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Edges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Classes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Features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Citeseer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Citation 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3327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3703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Citation network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Pubmed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Citation network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19717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44338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3010533" y="3467045"/>
                <a:ext cx="6920817" cy="303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在实验中作者使用了两层的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TGCN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softmax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𝑅𝐸𝐿𝑈</m:t>
                        </m:r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</m:acc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0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zh-CN" sz="2000" dirty="0" smtClean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验证集：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个有标签样本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测试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集：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有标签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样本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 smtClean="0"/>
                  <a:t>Citeseer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训练集：依次把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2.5%, 5%, 7.5%, 10%, 12.5%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样本作为标签样本，其他是无标签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样本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 smtClean="0"/>
                  <a:t>Cora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训练集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：依次把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2.5%, 5%, 7.5%, 10%, 12.5%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的样本作为标签样本，其他是无标签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样本</a:t>
                </a:r>
              </a:p>
              <a:p>
                <a:pPr algn="ctr"/>
                <a:r>
                  <a:rPr lang="en-US" altLang="zh-CN" dirty="0" smtClean="0"/>
                  <a:t>Pubmed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训练集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：依次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把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0.2%, 0.3%, 0.4%, 0.5%, 0.6%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的样本作为标签样本，其他是无标签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样本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33" y="3467045"/>
                <a:ext cx="6920817" cy="3039678"/>
              </a:xfrm>
              <a:prstGeom prst="rect">
                <a:avLst/>
              </a:prstGeom>
              <a:blipFill rotWithShape="0">
                <a:blip r:embed="rId17"/>
                <a:stretch>
                  <a:fillRect l="-529" t="-1606" r="-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27188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10382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1619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2190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89906" y="1172691"/>
            <a:ext cx="10212188" cy="4600924"/>
            <a:chOff x="651286" y="1166802"/>
            <a:chExt cx="10212188" cy="4600924"/>
          </a:xfrm>
        </p:grpSpPr>
        <p:sp>
          <p:nvSpPr>
            <p:cNvPr id="39" name="文本框 1"/>
            <p:cNvSpPr txBox="1"/>
            <p:nvPr/>
          </p:nvSpPr>
          <p:spPr>
            <a:xfrm>
              <a:off x="7388012" y="1166802"/>
              <a:ext cx="3475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/>
                <a:t>The  first layer of TGCN </a:t>
              </a:r>
              <a:endParaRPr lang="zh-CN" altLang="en-US" sz="2400" dirty="0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651286" y="1205457"/>
              <a:ext cx="7028077" cy="4562269"/>
              <a:chOff x="440160" y="1188216"/>
              <a:chExt cx="7028077" cy="4562269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3442612" y="1188216"/>
                <a:ext cx="4025625" cy="4562269"/>
                <a:chOff x="2989200" y="639474"/>
                <a:chExt cx="4025625" cy="4562269"/>
              </a:xfrm>
            </p:grpSpPr>
            <p:sp>
              <p:nvSpPr>
                <p:cNvPr id="19" name="圆角矩形 18"/>
                <p:cNvSpPr/>
                <p:nvPr/>
              </p:nvSpPr>
              <p:spPr>
                <a:xfrm>
                  <a:off x="4226239" y="639474"/>
                  <a:ext cx="1111347" cy="42817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0" name="直接箭头连接符 19"/>
                <p:cNvCxnSpPr/>
                <p:nvPr/>
              </p:nvCxnSpPr>
              <p:spPr>
                <a:xfrm>
                  <a:off x="4806824" y="1070907"/>
                  <a:ext cx="0" cy="23711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矩形 20"/>
                <p:cNvSpPr/>
                <p:nvPr/>
              </p:nvSpPr>
              <p:spPr>
                <a:xfrm>
                  <a:off x="3181171" y="1307565"/>
                  <a:ext cx="3744000" cy="3899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3354029" y="1320899"/>
                  <a:ext cx="3459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training data X(N×D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matrix)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直接箭头连接符 22"/>
                <p:cNvCxnSpPr/>
                <p:nvPr/>
              </p:nvCxnSpPr>
              <p:spPr>
                <a:xfrm flipH="1">
                  <a:off x="4834671" y="1713490"/>
                  <a:ext cx="2" cy="3044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/>
                <p:cNvSpPr/>
                <p:nvPr/>
              </p:nvSpPr>
              <p:spPr>
                <a:xfrm>
                  <a:off x="3181171" y="2024383"/>
                  <a:ext cx="3744000" cy="43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2989200" y="2088234"/>
                      <a:ext cx="3752339" cy="3742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i="1" dirty="0" smtClean="0"/>
                        <a:t>Pretreatment 1</a:t>
                      </a:r>
                      <a:r>
                        <a:rPr lang="zh-CN" altLang="en-US" i="1" dirty="0" smtClean="0"/>
                        <a:t>：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a14:m>
                      <a:endParaRPr lang="en-US" altLang="zh-CN" i="1" dirty="0" smtClean="0"/>
                    </a:p>
                  </p:txBody>
                </p:sp>
              </mc:Choice>
              <mc:Fallback xmlns="">
                <p:sp>
                  <p:nvSpPr>
                    <p:cNvPr id="25" name="文本框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9200" y="2088234"/>
                      <a:ext cx="3752339" cy="37427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t="-12903" b="-241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直接箭头连接符 25"/>
                <p:cNvCxnSpPr/>
                <p:nvPr/>
              </p:nvCxnSpPr>
              <p:spPr>
                <a:xfrm>
                  <a:off x="4847960" y="2440123"/>
                  <a:ext cx="6320" cy="3695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矩形 28"/>
                <p:cNvSpPr/>
                <p:nvPr/>
              </p:nvSpPr>
              <p:spPr>
                <a:xfrm>
                  <a:off x="3164495" y="2820720"/>
                  <a:ext cx="3744000" cy="43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20"/>
                    <p:cNvSpPr txBox="1"/>
                    <p:nvPr/>
                  </p:nvSpPr>
                  <p:spPr>
                    <a:xfrm>
                      <a:off x="3091517" y="2907623"/>
                      <a:ext cx="392330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/>
                        <a:t>The weight </a:t>
                      </a:r>
                      <a:r>
                        <a:rPr lang="en-US" altLang="zh-CN" dirty="0"/>
                        <a:t>of </a:t>
                      </a:r>
                      <a:r>
                        <a:rPr lang="en-US" altLang="zh-CN" dirty="0" smtClean="0"/>
                        <a:t>the  </a:t>
                      </a:r>
                      <a:r>
                        <a:rPr lang="en-US" altLang="zh-CN" dirty="0"/>
                        <a:t>first layer </a:t>
                      </a:r>
                      <a:r>
                        <a:rPr lang="zh-CN" altLang="en-US" dirty="0" smtClean="0"/>
                        <a:t>：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oMath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91517" y="2907623"/>
                      <a:ext cx="3923308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t="-15000" b="-2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2" name="直接箭头连接符 31"/>
                <p:cNvCxnSpPr/>
                <p:nvPr/>
              </p:nvCxnSpPr>
              <p:spPr>
                <a:xfrm flipH="1">
                  <a:off x="4834669" y="3269227"/>
                  <a:ext cx="2" cy="39389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矩形 32"/>
                <p:cNvSpPr/>
                <p:nvPr/>
              </p:nvSpPr>
              <p:spPr>
                <a:xfrm>
                  <a:off x="3149658" y="3672428"/>
                  <a:ext cx="3744000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文本框 24"/>
                    <p:cNvSpPr txBox="1"/>
                    <p:nvPr/>
                  </p:nvSpPr>
                  <p:spPr>
                    <a:xfrm>
                      <a:off x="3149658" y="3651021"/>
                      <a:ext cx="3744000" cy="6871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dirty="0" smtClean="0"/>
                        <a:t>The output </a:t>
                      </a:r>
                      <a:r>
                        <a:rPr lang="en-US" altLang="zh-CN" dirty="0"/>
                        <a:t>of the  first layer </a:t>
                      </a:r>
                      <a:r>
                        <a:rPr lang="zh-CN" altLang="en-US" dirty="0" smtClean="0"/>
                        <a:t>：</a:t>
                      </a:r>
                      <a:endParaRPr lang="en-US" altLang="zh-CN" dirty="0" smtClean="0"/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𝑅𝐸𝐿𝑈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sSup>
                                  <m:sSup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oMath>
                        </m:oMathPara>
                      </a14:m>
                      <a:endParaRPr lang="en-US" altLang="zh-CN" dirty="0"/>
                    </a:p>
                  </p:txBody>
                </p:sp>
              </mc:Choice>
              <mc:Fallback xmlns="">
                <p:sp>
                  <p:nvSpPr>
                    <p:cNvPr id="34" name="文本框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49658" y="3651021"/>
                      <a:ext cx="3744000" cy="687176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t="-80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直接箭头连接符 34"/>
                <p:cNvCxnSpPr/>
                <p:nvPr/>
              </p:nvCxnSpPr>
              <p:spPr>
                <a:xfrm flipH="1">
                  <a:off x="4832330" y="4399603"/>
                  <a:ext cx="2" cy="39389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圆角矩形 35"/>
                <p:cNvSpPr/>
                <p:nvPr/>
              </p:nvSpPr>
              <p:spPr>
                <a:xfrm>
                  <a:off x="4292330" y="4800673"/>
                  <a:ext cx="1080000" cy="3600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文本框 28"/>
                <p:cNvSpPr txBox="1"/>
                <p:nvPr/>
              </p:nvSpPr>
              <p:spPr>
                <a:xfrm>
                  <a:off x="4292286" y="4832411"/>
                  <a:ext cx="1111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/>
                    <a:t>end</a:t>
                  </a:r>
                  <a:endParaRPr lang="zh-CN" altLang="en-US" dirty="0"/>
                </a:p>
              </p:txBody>
            </p:sp>
            <p:sp>
              <p:nvSpPr>
                <p:cNvPr id="38" name="文本框 29"/>
                <p:cNvSpPr txBox="1"/>
                <p:nvPr/>
              </p:nvSpPr>
              <p:spPr>
                <a:xfrm>
                  <a:off x="4219919" y="668893"/>
                  <a:ext cx="1080000" cy="36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start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16"/>
                  <p:cNvSpPr txBox="1"/>
                  <p:nvPr/>
                </p:nvSpPr>
                <p:spPr>
                  <a:xfrm>
                    <a:off x="440160" y="1703602"/>
                    <a:ext cx="308254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𝑎𝑟𝑒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𝑡h𝑒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𝑛𝑢𝑚𝑏𝑒𝑟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𝑛𝑜𝑑𝑒𝑠</m:t>
                          </m:r>
                        </m:oMath>
                      </m:oMathPara>
                    </a14:m>
                    <a:endParaRPr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r>
                      <a: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 are the number of input features</a:t>
                    </a:r>
                    <a:endParaRPr lang="zh-CN" alt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160" y="1703602"/>
                    <a:ext cx="3082541" cy="58477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988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4" name="文本框 43"/>
          <p:cNvSpPr txBox="1"/>
          <p:nvPr/>
        </p:nvSpPr>
        <p:spPr>
          <a:xfrm>
            <a:off x="4982883" y="343595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已做工作</a:t>
            </a:r>
            <a:r>
              <a:rPr lang="en-US" altLang="zh-CN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444370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10382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1619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2190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845367" y="827350"/>
            <a:ext cx="6451063" cy="4602279"/>
            <a:chOff x="3653738" y="1178050"/>
            <a:chExt cx="6451063" cy="4602279"/>
          </a:xfrm>
        </p:grpSpPr>
        <p:sp>
          <p:nvSpPr>
            <p:cNvPr id="39" name="文本框 1"/>
            <p:cNvSpPr txBox="1"/>
            <p:nvPr/>
          </p:nvSpPr>
          <p:spPr>
            <a:xfrm>
              <a:off x="6629339" y="1178050"/>
              <a:ext cx="3475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/>
                <a:t>The  second layer of TGCN </a:t>
              </a:r>
              <a:endParaRPr lang="zh-CN" altLang="en-US" sz="2000" dirty="0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653738" y="1205457"/>
              <a:ext cx="4013944" cy="4574872"/>
              <a:chOff x="2989200" y="639474"/>
              <a:chExt cx="4013944" cy="4574872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4226239" y="639474"/>
                <a:ext cx="1111347" cy="4281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>
                <a:off x="4806824" y="1070907"/>
                <a:ext cx="0" cy="2371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/>
              <p:cNvSpPr/>
              <p:nvPr/>
            </p:nvSpPr>
            <p:spPr>
              <a:xfrm>
                <a:off x="3181171" y="1307565"/>
                <a:ext cx="3744000" cy="3899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3354029" y="1320899"/>
                <a:ext cx="3459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output of the  first layer 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4834671" y="1713490"/>
                <a:ext cx="2" cy="304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3181171" y="2024383"/>
                <a:ext cx="3744000" cy="4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2989200" y="2088234"/>
                    <a:ext cx="3752339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i="1" dirty="0" smtClean="0"/>
                      <a:t>Pretreatment 1</a:t>
                    </a:r>
                    <a:r>
                      <a:rPr lang="zh-CN" altLang="en-US" i="1" dirty="0" smtClean="0"/>
                      <a:t>：</a:t>
                    </a:r>
                    <a14:m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acc>
                      </m:oMath>
                    </a14:m>
                    <a:endParaRPr lang="en-US" altLang="zh-CN" i="1" dirty="0" smtClean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9200" y="2088234"/>
                    <a:ext cx="3752339" cy="37427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4754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矩形 28"/>
              <p:cNvSpPr/>
              <p:nvPr/>
            </p:nvSpPr>
            <p:spPr>
              <a:xfrm>
                <a:off x="3181171" y="2829505"/>
                <a:ext cx="3744000" cy="4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箭头连接符 29"/>
              <p:cNvCxnSpPr/>
              <p:nvPr/>
            </p:nvCxnSpPr>
            <p:spPr>
              <a:xfrm>
                <a:off x="4834671" y="2456383"/>
                <a:ext cx="2994" cy="3411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20"/>
                  <p:cNvSpPr txBox="1"/>
                  <p:nvPr/>
                </p:nvSpPr>
                <p:spPr>
                  <a:xfrm>
                    <a:off x="3079836" y="2886063"/>
                    <a:ext cx="39233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The weight </a:t>
                    </a:r>
                    <a:r>
                      <a:rPr lang="en-US" altLang="zh-CN" dirty="0"/>
                      <a:t>of </a:t>
                    </a:r>
                    <a:r>
                      <a:rPr lang="en-US" altLang="zh-CN" dirty="0" smtClean="0"/>
                      <a:t>the  second </a:t>
                    </a:r>
                    <a:r>
                      <a:rPr lang="en-US" altLang="zh-CN" dirty="0"/>
                      <a:t>layer </a:t>
                    </a:r>
                    <a:r>
                      <a:rPr lang="zh-CN" altLang="en-US" dirty="0" smtClean="0"/>
                      <a:t>：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9836" y="2886063"/>
                    <a:ext cx="3923308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5000" b="-2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接箭头连接符 31"/>
              <p:cNvCxnSpPr/>
              <p:nvPr/>
            </p:nvCxnSpPr>
            <p:spPr>
              <a:xfrm flipH="1">
                <a:off x="4842733" y="3275484"/>
                <a:ext cx="2" cy="3938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3181171" y="3664596"/>
                <a:ext cx="3744000" cy="72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24"/>
                  <p:cNvSpPr txBox="1"/>
                  <p:nvPr/>
                </p:nvSpPr>
                <p:spPr>
                  <a:xfrm>
                    <a:off x="3169490" y="3691185"/>
                    <a:ext cx="3744000" cy="6871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smtClean="0"/>
                      <a:t>The output </a:t>
                    </a:r>
                    <a:r>
                      <a:rPr lang="en-US" altLang="zh-CN" dirty="0"/>
                      <a:t>of the  </a:t>
                    </a:r>
                    <a:r>
                      <a:rPr lang="en-US" altLang="zh-CN" dirty="0" smtClean="0"/>
                      <a:t>second </a:t>
                    </a:r>
                    <a:r>
                      <a:rPr lang="en-US" altLang="zh-CN" dirty="0"/>
                      <a:t>layer </a:t>
                    </a:r>
                    <a:r>
                      <a:rPr lang="zh-CN" altLang="en-US" dirty="0" smtClean="0"/>
                      <a:t>：</a:t>
                    </a:r>
                    <a:endParaRPr lang="en-US" altLang="zh-CN" dirty="0" smtClean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altLang="zh-CN" dirty="0"/>
                  </a:p>
                </p:txBody>
              </p:sp>
            </mc:Choice>
            <mc:Fallback xmlns="">
              <p:sp>
                <p:nvSpPr>
                  <p:cNvPr id="34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490" y="3691185"/>
                    <a:ext cx="3744000" cy="68717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796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直接箭头连接符 34"/>
              <p:cNvCxnSpPr/>
              <p:nvPr/>
            </p:nvCxnSpPr>
            <p:spPr>
              <a:xfrm flipH="1">
                <a:off x="4842733" y="4400167"/>
                <a:ext cx="2" cy="3938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>
              <a:xfrm>
                <a:off x="4343292" y="4820386"/>
                <a:ext cx="1080000" cy="36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文本框 28"/>
              <p:cNvSpPr txBox="1"/>
              <p:nvPr/>
            </p:nvSpPr>
            <p:spPr>
              <a:xfrm>
                <a:off x="4343292" y="4845014"/>
                <a:ext cx="1111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end</a:t>
                </a:r>
                <a:endParaRPr lang="zh-CN" altLang="en-US" dirty="0"/>
              </a:p>
            </p:txBody>
          </p:sp>
          <p:sp>
            <p:nvSpPr>
              <p:cNvPr id="38" name="文本框 29"/>
              <p:cNvSpPr txBox="1"/>
              <p:nvPr/>
            </p:nvSpPr>
            <p:spPr>
              <a:xfrm>
                <a:off x="4219919" y="668893"/>
                <a:ext cx="1080000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</a:t>
                </a: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7312103" y="1557240"/>
            <a:ext cx="3935971" cy="3390348"/>
            <a:chOff x="2989200" y="639474"/>
            <a:chExt cx="3935971" cy="3390348"/>
          </a:xfrm>
        </p:grpSpPr>
        <p:sp>
          <p:nvSpPr>
            <p:cNvPr id="45" name="圆角矩形 44"/>
            <p:cNvSpPr/>
            <p:nvPr/>
          </p:nvSpPr>
          <p:spPr>
            <a:xfrm>
              <a:off x="4226239" y="639474"/>
              <a:ext cx="1111347" cy="42817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/>
            <p:nvPr/>
          </p:nvCxnSpPr>
          <p:spPr>
            <a:xfrm>
              <a:off x="4806824" y="1070907"/>
              <a:ext cx="0" cy="2371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3181171" y="1307565"/>
              <a:ext cx="3744000" cy="3899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354029" y="1320899"/>
              <a:ext cx="3459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output of the  second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4834671" y="1713490"/>
              <a:ext cx="2" cy="304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3181171" y="2024383"/>
              <a:ext cx="3744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89200" y="2088234"/>
              <a:ext cx="3752339" cy="37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 err="1" smtClean="0"/>
                <a:t>softmax</a:t>
              </a:r>
              <a:r>
                <a:rPr lang="en-US" altLang="zh-CN" i="1" dirty="0" smtClean="0"/>
                <a:t> classifier</a:t>
              </a: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4847960" y="2440123"/>
              <a:ext cx="6320" cy="3695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3172831" y="2816663"/>
              <a:ext cx="3744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367962" y="2812866"/>
              <a:ext cx="34453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The output of the  </a:t>
              </a:r>
              <a:r>
                <a:rPr lang="en-US" altLang="zh-CN" dirty="0" smtClean="0"/>
                <a:t>classifier</a:t>
              </a:r>
              <a:endParaRPr lang="en-US" altLang="zh-CN" dirty="0"/>
            </a:p>
            <a:p>
              <a:endParaRPr lang="en-US" altLang="zh-CN" dirty="0"/>
            </a:p>
            <a:p>
              <a:endParaRPr lang="zh-CN" altLang="en-US" dirty="0"/>
            </a:p>
          </p:txBody>
        </p:sp>
        <p:cxnSp>
          <p:nvCxnSpPr>
            <p:cNvPr id="62" name="直接箭头连接符 61"/>
            <p:cNvCxnSpPr/>
            <p:nvPr/>
          </p:nvCxnSpPr>
          <p:spPr>
            <a:xfrm flipH="1">
              <a:off x="4883290" y="3257629"/>
              <a:ext cx="2" cy="3938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圆角矩形 62"/>
            <p:cNvSpPr/>
            <p:nvPr/>
          </p:nvSpPr>
          <p:spPr>
            <a:xfrm>
              <a:off x="4361469" y="3660490"/>
              <a:ext cx="1080000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28"/>
            <p:cNvSpPr txBox="1"/>
            <p:nvPr/>
          </p:nvSpPr>
          <p:spPr>
            <a:xfrm>
              <a:off x="4345795" y="3660490"/>
              <a:ext cx="1111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end</a:t>
              </a:r>
              <a:endParaRPr lang="zh-CN" altLang="en-US" dirty="0"/>
            </a:p>
          </p:txBody>
        </p:sp>
        <p:sp>
          <p:nvSpPr>
            <p:cNvPr id="65" name="文本框 29"/>
            <p:cNvSpPr txBox="1"/>
            <p:nvPr/>
          </p:nvSpPr>
          <p:spPr>
            <a:xfrm>
              <a:off x="4219919" y="668893"/>
              <a:ext cx="1080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4987786" y="38472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已做工作</a:t>
            </a:r>
            <a:r>
              <a:rPr lang="en-US" altLang="zh-CN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322791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50"/>
                            </p:stCondLst>
                            <p:childTnLst>
                              <p:par>
                                <p:cTn id="2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  <p:bldP spid="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88568" y="458204"/>
            <a:ext cx="10386166" cy="258673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矩形 21"/>
          <p:cNvSpPr/>
          <p:nvPr/>
        </p:nvSpPr>
        <p:spPr>
          <a:xfrm>
            <a:off x="0" y="5448300"/>
            <a:ext cx="12192000" cy="143048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848323" y="5686487"/>
            <a:ext cx="954107" cy="954107"/>
            <a:chOff x="312821" y="5480384"/>
            <a:chExt cx="1143000" cy="1143000"/>
          </a:xfrm>
        </p:grpSpPr>
        <p:sp>
          <p:nvSpPr>
            <p:cNvPr id="23" name="椭圆 22"/>
            <p:cNvSpPr/>
            <p:nvPr/>
          </p:nvSpPr>
          <p:spPr>
            <a:xfrm>
              <a:off x="312821" y="5480384"/>
              <a:ext cx="1143000" cy="1143000"/>
            </a:xfrm>
            <a:prstGeom prst="ellipse">
              <a:avLst/>
            </a:prstGeom>
            <a:solidFill>
              <a:srgbClr val="2F559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337" y="5615740"/>
              <a:ext cx="749968" cy="749968"/>
            </a:xfrm>
            <a:prstGeom prst="rect">
              <a:avLst/>
            </a:prstGeom>
          </p:spPr>
        </p:pic>
      </p:grpSp>
      <p:sp>
        <p:nvSpPr>
          <p:cNvPr id="33" name="文本框 32"/>
          <p:cNvSpPr txBox="1"/>
          <p:nvPr/>
        </p:nvSpPr>
        <p:spPr>
          <a:xfrm>
            <a:off x="4976891" y="331265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已做工作</a:t>
            </a:r>
            <a:r>
              <a:rPr lang="en-US" altLang="zh-CN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38447" y="1264112"/>
            <a:ext cx="10786145" cy="3240000"/>
            <a:chOff x="338447" y="1264112"/>
            <a:chExt cx="10786145" cy="3240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338447" y="1264112"/>
              <a:ext cx="7186145" cy="3240000"/>
              <a:chOff x="338447" y="1264112"/>
              <a:chExt cx="7186145" cy="3240000"/>
            </a:xfrm>
          </p:grpSpPr>
          <p:pic>
            <p:nvPicPr>
              <p:cNvPr id="2" name="图片 1"/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23" t="8241" r="27446" b="17225"/>
              <a:stretch/>
            </p:blipFill>
            <p:spPr>
              <a:xfrm>
                <a:off x="338447" y="1264112"/>
                <a:ext cx="3600000" cy="3240000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23" t="10255" r="28375" b="15576"/>
              <a:stretch/>
            </p:blipFill>
            <p:spPr>
              <a:xfrm>
                <a:off x="3924592" y="1264112"/>
                <a:ext cx="3600000" cy="3240000"/>
              </a:xfrm>
              <a:prstGeom prst="rect">
                <a:avLst/>
              </a:prstGeom>
            </p:spPr>
          </p:pic>
        </p:grpSp>
        <p:pic>
          <p:nvPicPr>
            <p:cNvPr id="15" name="图片 14"/>
            <p:cNvPicPr>
              <a:picLocks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10" t="9523" r="28788" b="16492"/>
            <a:stretch/>
          </p:blipFill>
          <p:spPr>
            <a:xfrm>
              <a:off x="7524592" y="1264112"/>
              <a:ext cx="3600000" cy="32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9399613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68285" y="673332"/>
            <a:ext cx="8894257" cy="4708981"/>
            <a:chOff x="3732409" y="868100"/>
            <a:chExt cx="7737145" cy="4521948"/>
          </a:xfrm>
        </p:grpSpPr>
        <p:sp>
          <p:nvSpPr>
            <p:cNvPr id="4" name="文本框 3"/>
            <p:cNvSpPr txBox="1"/>
            <p:nvPr/>
          </p:nvSpPr>
          <p:spPr>
            <a:xfrm>
              <a:off x="3732409" y="868100"/>
              <a:ext cx="1432388" cy="4521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0000" dirty="0" smtClean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1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3" name="组合 6"/>
            <p:cNvGrpSpPr/>
            <p:nvPr/>
          </p:nvGrpSpPr>
          <p:grpSpPr>
            <a:xfrm>
              <a:off x="4305782" y="2128782"/>
              <a:ext cx="5430995" cy="2200150"/>
              <a:chOff x="4305782" y="2128782"/>
              <a:chExt cx="5430995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542399" y="2232954"/>
                <a:ext cx="5194378" cy="1476936"/>
              </a:xfrm>
              <a:prstGeom prst="rect">
                <a:avLst/>
              </a:prstGeom>
              <a:solidFill>
                <a:srgbClr val="F4F1F0"/>
              </a:solidFill>
              <a:ln>
                <a:solidFill>
                  <a:srgbClr val="F7F4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7F4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3923876" y="2429379"/>
              <a:ext cx="7545678" cy="797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spc="20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研究</a:t>
              </a:r>
              <a:r>
                <a:rPr lang="zh-CN" altLang="en-US" sz="4800" spc="20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背景</a:t>
              </a:r>
              <a:endParaRPr lang="zh-CN" altLang="en-US" sz="4800" spc="20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670418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88568" y="458204"/>
            <a:ext cx="10386166" cy="258673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矩形 21"/>
          <p:cNvSpPr/>
          <p:nvPr/>
        </p:nvSpPr>
        <p:spPr>
          <a:xfrm>
            <a:off x="0" y="5448300"/>
            <a:ext cx="12192000" cy="143048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848323" y="5686487"/>
            <a:ext cx="954107" cy="954107"/>
            <a:chOff x="312821" y="5480384"/>
            <a:chExt cx="1143000" cy="1143000"/>
          </a:xfrm>
        </p:grpSpPr>
        <p:sp>
          <p:nvSpPr>
            <p:cNvPr id="23" name="椭圆 22"/>
            <p:cNvSpPr/>
            <p:nvPr/>
          </p:nvSpPr>
          <p:spPr>
            <a:xfrm>
              <a:off x="312821" y="5480384"/>
              <a:ext cx="1143000" cy="1143000"/>
            </a:xfrm>
            <a:prstGeom prst="ellipse">
              <a:avLst/>
            </a:prstGeom>
            <a:solidFill>
              <a:srgbClr val="2F559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337" y="5615740"/>
              <a:ext cx="749968" cy="749968"/>
            </a:xfrm>
            <a:prstGeom prst="rect">
              <a:avLst/>
            </a:prstGeom>
          </p:spPr>
        </p:pic>
      </p:grpSp>
      <p:sp>
        <p:nvSpPr>
          <p:cNvPr id="33" name="文本框 32"/>
          <p:cNvSpPr txBox="1"/>
          <p:nvPr/>
        </p:nvSpPr>
        <p:spPr>
          <a:xfrm>
            <a:off x="4976891" y="331265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已做工作</a:t>
            </a:r>
            <a:r>
              <a:rPr lang="en-US" altLang="zh-CN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pic>
        <p:nvPicPr>
          <p:cNvPr id="2" name="图片 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97" y="883434"/>
            <a:ext cx="1080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53276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88568" y="458204"/>
            <a:ext cx="10386166" cy="258673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矩形 21"/>
          <p:cNvSpPr/>
          <p:nvPr/>
        </p:nvSpPr>
        <p:spPr>
          <a:xfrm>
            <a:off x="0" y="5448300"/>
            <a:ext cx="12192000" cy="143048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848323" y="5686487"/>
            <a:ext cx="954107" cy="954107"/>
            <a:chOff x="312821" y="5480384"/>
            <a:chExt cx="1143000" cy="1143000"/>
          </a:xfrm>
        </p:grpSpPr>
        <p:sp>
          <p:nvSpPr>
            <p:cNvPr id="23" name="椭圆 22"/>
            <p:cNvSpPr/>
            <p:nvPr/>
          </p:nvSpPr>
          <p:spPr>
            <a:xfrm>
              <a:off x="312821" y="5480384"/>
              <a:ext cx="1143000" cy="1143000"/>
            </a:xfrm>
            <a:prstGeom prst="ellipse">
              <a:avLst/>
            </a:prstGeom>
            <a:solidFill>
              <a:srgbClr val="2F559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337" y="5615740"/>
              <a:ext cx="749968" cy="749968"/>
            </a:xfrm>
            <a:prstGeom prst="rect">
              <a:avLst/>
            </a:prstGeom>
          </p:spPr>
        </p:pic>
      </p:grpSp>
      <p:sp>
        <p:nvSpPr>
          <p:cNvPr id="33" name="文本框 32"/>
          <p:cNvSpPr txBox="1"/>
          <p:nvPr/>
        </p:nvSpPr>
        <p:spPr>
          <a:xfrm>
            <a:off x="4976891" y="331265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已做工作</a:t>
            </a:r>
            <a:r>
              <a:rPr lang="en-US" altLang="zh-CN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88568" y="876497"/>
            <a:ext cx="10800000" cy="4320000"/>
            <a:chOff x="988568" y="876497"/>
            <a:chExt cx="10800000" cy="4320000"/>
          </a:xfrm>
        </p:grpSpPr>
        <p:pic>
          <p:nvPicPr>
            <p:cNvPr id="2" name="图片 1"/>
            <p:cNvPicPr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" t="15566" r="1206" b="30410"/>
            <a:stretch/>
          </p:blipFill>
          <p:spPr>
            <a:xfrm>
              <a:off x="988568" y="876497"/>
              <a:ext cx="10800000" cy="2160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22" t="23723" r="37157" b="31751"/>
            <a:stretch/>
          </p:blipFill>
          <p:spPr>
            <a:xfrm>
              <a:off x="4661304" y="3036497"/>
              <a:ext cx="3600000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3001547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88568" y="458204"/>
            <a:ext cx="10386166" cy="258673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矩形 21"/>
          <p:cNvSpPr/>
          <p:nvPr/>
        </p:nvSpPr>
        <p:spPr>
          <a:xfrm>
            <a:off x="0" y="5448300"/>
            <a:ext cx="12192000" cy="143048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848323" y="5686487"/>
            <a:ext cx="954107" cy="954107"/>
            <a:chOff x="312821" y="5480384"/>
            <a:chExt cx="1143000" cy="1143000"/>
          </a:xfrm>
        </p:grpSpPr>
        <p:sp>
          <p:nvSpPr>
            <p:cNvPr id="23" name="椭圆 22"/>
            <p:cNvSpPr/>
            <p:nvPr/>
          </p:nvSpPr>
          <p:spPr>
            <a:xfrm>
              <a:off x="312821" y="5480384"/>
              <a:ext cx="1143000" cy="1143000"/>
            </a:xfrm>
            <a:prstGeom prst="ellipse">
              <a:avLst/>
            </a:prstGeom>
            <a:solidFill>
              <a:srgbClr val="2F5597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337" y="5615740"/>
              <a:ext cx="749968" cy="749968"/>
            </a:xfrm>
            <a:prstGeom prst="rect">
              <a:avLst/>
            </a:prstGeom>
          </p:spPr>
        </p:pic>
      </p:grpSp>
      <p:sp>
        <p:nvSpPr>
          <p:cNvPr id="33" name="文本框 32"/>
          <p:cNvSpPr txBox="1"/>
          <p:nvPr/>
        </p:nvSpPr>
        <p:spPr>
          <a:xfrm>
            <a:off x="4976891" y="331265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已做工作</a:t>
            </a:r>
            <a:r>
              <a:rPr lang="en-US" altLang="zh-CN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pic>
        <p:nvPicPr>
          <p:cNvPr id="2" name="图片 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3" y="783773"/>
            <a:ext cx="1080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44284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4881848" y="26362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存在问题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10382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1619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2190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8401" y="1075923"/>
            <a:ext cx="6096000" cy="4615592"/>
            <a:chOff x="-74488" y="1012203"/>
            <a:chExt cx="6096000" cy="4615592"/>
          </a:xfrm>
        </p:grpSpPr>
        <p:grpSp>
          <p:nvGrpSpPr>
            <p:cNvPr id="19" name="组合 18"/>
            <p:cNvGrpSpPr/>
            <p:nvPr/>
          </p:nvGrpSpPr>
          <p:grpSpPr>
            <a:xfrm>
              <a:off x="831611" y="1012203"/>
              <a:ext cx="3951333" cy="4542742"/>
              <a:chOff x="831611" y="1012203"/>
              <a:chExt cx="3951333" cy="4542742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831611" y="1012203"/>
                <a:ext cx="3951333" cy="3459288"/>
                <a:chOff x="3011292" y="1307565"/>
                <a:chExt cx="3951333" cy="3459288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3181171" y="1307565"/>
                  <a:ext cx="3744000" cy="3899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3354029" y="1320899"/>
                      <a:ext cx="345926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sz="1200" dirty="0"/>
                                <m:t>U</m:t>
                              </m:r>
                              <m:r>
                                <a:rPr lang="el-GR" altLang="zh-CN" sz="1200" i="1"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  <m:sSup>
                                <m:sSupPr>
                                  <m:ctrlPr>
                                    <a:rPr lang="el-GR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CN" sz="1200" dirty="0"/>
                            <m:t>U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zh-CN" sz="1200" i="1"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</m:e>
                          </m:d>
                          <m:sSup>
                            <m:sSupPr>
                              <m:ctrlPr>
                                <a:rPr lang="el-GR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a14:m>
                      <a:r>
                        <a:rPr lang="zh-CN" altLang="en-US" sz="1200" dirty="0"/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oMath>
                      </a14:m>
                      <a:endParaRPr lang="en-US" altLang="zh-CN" sz="1200" dirty="0"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文本框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54029" y="1320899"/>
                      <a:ext cx="3459260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直接箭头连接符 22"/>
                <p:cNvCxnSpPr/>
                <p:nvPr/>
              </p:nvCxnSpPr>
              <p:spPr>
                <a:xfrm flipH="1">
                  <a:off x="4834671" y="1713490"/>
                  <a:ext cx="2" cy="3044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/>
                <p:cNvSpPr/>
                <p:nvPr/>
              </p:nvSpPr>
              <p:spPr>
                <a:xfrm>
                  <a:off x="3181171" y="2024383"/>
                  <a:ext cx="3744000" cy="43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3096776" y="1976304"/>
                      <a:ext cx="3752339" cy="5281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zh-CN" altLang="en-US" sz="1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altLang="zh-CN" sz="1000" i="1">
                                    <a:latin typeface="Cambria Math" panose="02040503050406030204" pitchFamily="18" charset="0"/>
                                  </a:rPr>
                                  <m:t>𝛬</m:t>
                                </m:r>
                              </m:e>
                            </m:d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l-GR" altLang="zh-CN" sz="1000" i="1">
                                            <a:latin typeface="Cambria Math" panose="02040503050406030204" pitchFamily="18" charset="0"/>
                                          </a:rPr>
                                          <m:t>𝛬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altLang="zh-CN" sz="1000" dirty="0"/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altLang="zh-CN" sz="1000" i="1" dirty="0" smtClean="0"/>
                    </a:p>
                  </p:txBody>
                </p:sp>
              </mc:Choice>
              <mc:Fallback xmlns="">
                <p:sp>
                  <p:nvSpPr>
                    <p:cNvPr id="25" name="文本框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96776" y="1976304"/>
                      <a:ext cx="3752339" cy="528158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t="-86207" b="-1367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直接箭头连接符 25"/>
                <p:cNvCxnSpPr/>
                <p:nvPr/>
              </p:nvCxnSpPr>
              <p:spPr>
                <a:xfrm>
                  <a:off x="4847960" y="2440123"/>
                  <a:ext cx="6320" cy="3695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矩形 26"/>
                <p:cNvSpPr/>
                <p:nvPr/>
              </p:nvSpPr>
              <p:spPr>
                <a:xfrm>
                  <a:off x="3172831" y="2816663"/>
                  <a:ext cx="3744000" cy="43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文本框 27"/>
                    <p:cNvSpPr txBox="1"/>
                    <p:nvPr/>
                  </p:nvSpPr>
                  <p:spPr>
                    <a:xfrm>
                      <a:off x="3386401" y="2761006"/>
                      <a:ext cx="3445327" cy="5281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zh-CN" altLang="en-US" sz="1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0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altLang="zh-CN" sz="10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000" dirty="0"/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zh-CN" altLang="en-US" sz="1000" dirty="0"/>
                    </a:p>
                  </p:txBody>
                </p:sp>
              </mc:Choice>
              <mc:Fallback xmlns="">
                <p:sp>
                  <p:nvSpPr>
                    <p:cNvPr id="28" name="文本框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6401" y="2761006"/>
                      <a:ext cx="3445327" cy="528158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t="-86207" b="-1367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矩形 28"/>
                <p:cNvSpPr/>
                <p:nvPr/>
              </p:nvSpPr>
              <p:spPr>
                <a:xfrm>
                  <a:off x="3169490" y="3588448"/>
                  <a:ext cx="3744000" cy="43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4844966" y="3256593"/>
                  <a:ext cx="2994" cy="3411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20"/>
                    <p:cNvSpPr txBox="1"/>
                    <p:nvPr/>
                  </p:nvSpPr>
                  <p:spPr>
                    <a:xfrm>
                      <a:off x="3011292" y="3600771"/>
                      <a:ext cx="3923308" cy="2839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oMath>
                      </a14:m>
                      <a:r>
                        <a:rPr lang="en-US" altLang="zh-CN" sz="1200" dirty="0"/>
                        <a:t>=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altLang="zh-CN" sz="1200" dirty="0"/>
                        <a:t>X=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1200" dirty="0"/>
                            <m:t>A</m:t>
                          </m:r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a14:m>
                      <a:r>
                        <a:rPr lang="en-US" altLang="zh-CN" sz="1200" dirty="0"/>
                        <a:t> </a:t>
                      </a:r>
                      <a:endParaRPr lang="zh-CN" altLang="en-US" sz="1200" dirty="0"/>
                    </a:p>
                  </p:txBody>
                </p:sp>
              </mc:Choice>
              <mc:Fallback xmlns="">
                <p:sp>
                  <p:nvSpPr>
                    <p:cNvPr id="3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1292" y="3600771"/>
                      <a:ext cx="3923308" cy="28392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2" name="直接箭头连接符 31"/>
                <p:cNvCxnSpPr/>
                <p:nvPr/>
              </p:nvCxnSpPr>
              <p:spPr>
                <a:xfrm flipH="1">
                  <a:off x="4865369" y="4034798"/>
                  <a:ext cx="2" cy="39389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矩形 32"/>
                <p:cNvSpPr/>
                <p:nvPr/>
              </p:nvSpPr>
              <p:spPr>
                <a:xfrm>
                  <a:off x="3169490" y="4412186"/>
                  <a:ext cx="3744000" cy="3546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文本框 24"/>
                    <p:cNvSpPr txBox="1"/>
                    <p:nvPr/>
                  </p:nvSpPr>
                  <p:spPr>
                    <a:xfrm>
                      <a:off x="3218625" y="4407920"/>
                      <a:ext cx="3744000" cy="3157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oMath>
                      </a14:m>
                      <a:r>
                        <a:rPr lang="en-US" altLang="zh-CN" sz="1400" dirty="0"/>
                        <a:t>=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1400" dirty="0"/>
                            <m:t>A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US" altLang="zh-CN" sz="1400" dirty="0"/>
                    </a:p>
                  </p:txBody>
                </p:sp>
              </mc:Choice>
              <mc:Fallback xmlns="">
                <p:sp>
                  <p:nvSpPr>
                    <p:cNvPr id="34" name="文本框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8625" y="4407920"/>
                      <a:ext cx="3744000" cy="315792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215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6" name="矩形 35"/>
              <p:cNvSpPr/>
              <p:nvPr/>
            </p:nvSpPr>
            <p:spPr>
              <a:xfrm>
                <a:off x="998410" y="4871623"/>
                <a:ext cx="3744000" cy="6833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>
                <a:off x="2674599" y="4471491"/>
                <a:ext cx="1" cy="3917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-74488" y="4849377"/>
                  <a:ext cx="6096000" cy="778418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altLang="zh-CN" sz="1400" dirty="0"/>
                    <a:t>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1400" dirty="0"/>
                        <m:t>A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a14:m>
                  <a:r>
                    <a:rPr lang="en-US" altLang="zh-CN" sz="1400" dirty="0"/>
                    <a:t>X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a14:m>
                  <a:endParaRPr lang="en-US" altLang="zh-CN" sz="1400" dirty="0"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altLang="zh-CN" sz="1400" dirty="0">
                      <a:ea typeface="Cambria Math" panose="02040503050406030204" pitchFamily="18" charset="0"/>
                    </a:rPr>
                    <a:t>or</a:t>
                  </a:r>
                </a:p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a14:m>
                  <a:r>
                    <a:rPr lang="en-US" altLang="zh-CN" sz="1400" dirty="0"/>
                    <a:t>=</a:t>
                  </a:r>
                  <a14:m>
                    <m:oMath xmlns:m="http://schemas.openxmlformats.org/officeDocument/2006/math">
                      <m:r>
                        <a:rPr lang="zh-CN" altLang="en-US" sz="1400" i="1" dirty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1400" dirty="0"/>
                            <m:t>A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4488" y="4849377"/>
                  <a:ext cx="6096000" cy="77841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2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/>
          <p:cNvGrpSpPr/>
          <p:nvPr/>
        </p:nvGrpSpPr>
        <p:grpSpPr>
          <a:xfrm>
            <a:off x="4633608" y="1020540"/>
            <a:ext cx="6096000" cy="2448608"/>
            <a:chOff x="-186191" y="2465644"/>
            <a:chExt cx="6096000" cy="2144732"/>
          </a:xfrm>
        </p:grpSpPr>
        <p:grpSp>
          <p:nvGrpSpPr>
            <p:cNvPr id="40" name="组合 39"/>
            <p:cNvGrpSpPr/>
            <p:nvPr/>
          </p:nvGrpSpPr>
          <p:grpSpPr>
            <a:xfrm>
              <a:off x="831611" y="2465644"/>
              <a:ext cx="3923308" cy="2144731"/>
              <a:chOff x="831611" y="2465644"/>
              <a:chExt cx="3923308" cy="2144731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831611" y="2465644"/>
                <a:ext cx="3923308" cy="1667687"/>
                <a:chOff x="3011292" y="2761006"/>
                <a:chExt cx="3923308" cy="1667687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3172831" y="2816663"/>
                  <a:ext cx="3744000" cy="43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3386401" y="2761006"/>
                      <a:ext cx="3445327" cy="4626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zh-CN" altLang="en-US" sz="1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00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altLang="zh-CN" sz="10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000" dirty="0"/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zh-CN" altLang="en-US" sz="1000" dirty="0"/>
                    </a:p>
                  </p:txBody>
                </p:sp>
              </mc:Choice>
              <mc:Fallback xmlns="">
                <p:sp>
                  <p:nvSpPr>
                    <p:cNvPr id="46" name="文本框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6401" y="2761006"/>
                      <a:ext cx="3445327" cy="462613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t="-86207" b="-1367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7" name="矩形 46"/>
                <p:cNvSpPr/>
                <p:nvPr/>
              </p:nvSpPr>
              <p:spPr>
                <a:xfrm>
                  <a:off x="3169490" y="3588448"/>
                  <a:ext cx="3744000" cy="43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8" name="直接箭头连接符 47"/>
                <p:cNvCxnSpPr/>
                <p:nvPr/>
              </p:nvCxnSpPr>
              <p:spPr>
                <a:xfrm>
                  <a:off x="4844966" y="3256593"/>
                  <a:ext cx="2994" cy="3411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文本框 20"/>
                    <p:cNvSpPr txBox="1"/>
                    <p:nvPr/>
                  </p:nvSpPr>
                  <p:spPr>
                    <a:xfrm>
                      <a:off x="3011292" y="3600771"/>
                      <a:ext cx="3923308" cy="307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oMath>
                      </a14:m>
                      <a:r>
                        <a:rPr lang="en-US" altLang="zh-CN" sz="1200" dirty="0"/>
                        <a:t>=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sz="12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 i="1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altLang="zh-CN" sz="1200" dirty="0" smtClean="0"/>
                        <a:t>X</a:t>
                      </a:r>
                      <a:endParaRPr lang="zh-CN" altLang="en-US" sz="1200" dirty="0"/>
                    </a:p>
                  </p:txBody>
                </p:sp>
              </mc:Choice>
              <mc:Fallback xmlns="">
                <p:sp>
                  <p:nvSpPr>
                    <p:cNvPr id="49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1292" y="3600771"/>
                      <a:ext cx="3923308" cy="307098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1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0" name="直接箭头连接符 49"/>
                <p:cNvCxnSpPr/>
                <p:nvPr/>
              </p:nvCxnSpPr>
              <p:spPr>
                <a:xfrm flipH="1">
                  <a:off x="4865369" y="4034798"/>
                  <a:ext cx="2" cy="39389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矩形 43"/>
              <p:cNvSpPr/>
              <p:nvPr/>
            </p:nvSpPr>
            <p:spPr>
              <a:xfrm>
                <a:off x="989809" y="4128576"/>
                <a:ext cx="3744000" cy="4817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>
                  <a:off x="-186191" y="4199545"/>
                  <a:ext cx="6096000" cy="410831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1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altLang="zh-CN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AU" altLang="zh-CN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  </m:t>
                            </m:r>
                            <m:r>
                              <a:rPr lang="en-AU" altLang="zh-CN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AU" altLang="zh-CN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AU" altLang="zh-CN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altLang="zh-CN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AU" altLang="zh-CN" sz="1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altLang="zh-CN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1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1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1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CN" sz="11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1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AU" altLang="zh-CN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zh-CN" alt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86191" y="4199545"/>
                  <a:ext cx="6096000" cy="4108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357896" y="4144346"/>
                <a:ext cx="3734073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A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96" y="4144346"/>
                <a:ext cx="3734073" cy="379656"/>
              </a:xfrm>
              <a:prstGeom prst="rect">
                <a:avLst/>
              </a:prstGeom>
              <a:blipFill rotWithShape="0">
                <a:blip r:embed="rId13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577677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987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7049614" cy="4708981"/>
            <a:chOff x="3125165" y="868100"/>
            <a:chExt cx="7049614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252540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 smtClean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5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5F3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1EF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389121" y="3036824"/>
              <a:ext cx="57856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20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当前工作和展望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664933"/>
      </p:ext>
    </p:extLst>
  </p:cSld>
  <p:clrMapOvr>
    <a:masterClrMapping/>
  </p:clrMapOvr>
  <p:transition spd="slow" advClick="0" advTm="2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039090" y="515391"/>
            <a:ext cx="9883833" cy="249382"/>
            <a:chOff x="2339067" y="457843"/>
            <a:chExt cx="7116682" cy="166589"/>
          </a:xfrm>
        </p:grpSpPr>
        <p:grpSp>
          <p:nvGrpSpPr>
            <p:cNvPr id="3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7061" name="Picture 2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90600" cy="152400"/>
          </a:xfrm>
          <a:prstGeom prst="rect">
            <a:avLst/>
          </a:prstGeom>
          <a:noFill/>
        </p:spPr>
      </p:pic>
      <p:pic>
        <p:nvPicPr>
          <p:cNvPr id="87060" name="Picture 2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81075" cy="152400"/>
          </a:xfrm>
          <a:prstGeom prst="rect">
            <a:avLst/>
          </a:prstGeom>
          <a:noFill/>
        </p:spPr>
      </p:pic>
      <p:pic>
        <p:nvPicPr>
          <p:cNvPr id="87059" name="Picture 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4775" cy="152400"/>
          </a:xfrm>
          <a:prstGeom prst="rect">
            <a:avLst/>
          </a:prstGeom>
          <a:noFill/>
        </p:spPr>
      </p:pic>
      <p:pic>
        <p:nvPicPr>
          <p:cNvPr id="87058" name="Picture 1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09550" cy="161925"/>
          </a:xfrm>
          <a:prstGeom prst="rect">
            <a:avLst/>
          </a:prstGeom>
          <a:noFill/>
        </p:spPr>
      </p:pic>
      <p:pic>
        <p:nvPicPr>
          <p:cNvPr id="87057" name="Picture 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09650" cy="190500"/>
          </a:xfrm>
          <a:prstGeom prst="rect">
            <a:avLst/>
          </a:prstGeom>
          <a:noFill/>
        </p:spPr>
      </p:pic>
      <p:pic>
        <p:nvPicPr>
          <p:cNvPr id="87056" name="Picture 1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81050" cy="161925"/>
          </a:xfrm>
          <a:prstGeom prst="rect">
            <a:avLst/>
          </a:prstGeom>
          <a:noFill/>
        </p:spPr>
      </p:pic>
      <p:pic>
        <p:nvPicPr>
          <p:cNvPr id="87055" name="Picture 1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71525" cy="152400"/>
          </a:xfrm>
          <a:prstGeom prst="rect">
            <a:avLst/>
          </a:prstGeom>
          <a:noFill/>
        </p:spPr>
      </p:pic>
      <p:pic>
        <p:nvPicPr>
          <p:cNvPr id="87054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71525" cy="171450"/>
          </a:xfrm>
          <a:prstGeom prst="rect">
            <a:avLst/>
          </a:prstGeom>
          <a:noFill/>
        </p:spPr>
      </p:pic>
      <p:pic>
        <p:nvPicPr>
          <p:cNvPr id="87053" name="Picture 1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38200" cy="152400"/>
          </a:xfrm>
          <a:prstGeom prst="rect">
            <a:avLst/>
          </a:prstGeom>
          <a:noFill/>
        </p:spPr>
      </p:pic>
      <p:pic>
        <p:nvPicPr>
          <p:cNvPr id="87052" name="Picture 1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685800" cy="152400"/>
          </a:xfrm>
          <a:prstGeom prst="rect">
            <a:avLst/>
          </a:prstGeom>
          <a:noFill/>
        </p:spPr>
      </p:pic>
      <p:pic>
        <p:nvPicPr>
          <p:cNvPr id="87051" name="Picture 1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6200" cy="152400"/>
          </a:xfrm>
          <a:prstGeom prst="rect">
            <a:avLst/>
          </a:prstGeom>
          <a:noFill/>
        </p:spPr>
      </p:pic>
      <p:pic>
        <p:nvPicPr>
          <p:cNvPr id="87050" name="Picture 10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14300" cy="152400"/>
          </a:xfrm>
          <a:prstGeom prst="rect">
            <a:avLst/>
          </a:prstGeom>
          <a:noFill/>
        </p:spPr>
      </p:pic>
      <p:pic>
        <p:nvPicPr>
          <p:cNvPr id="87049" name="Picture 9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5250" cy="152400"/>
          </a:xfrm>
          <a:prstGeom prst="rect">
            <a:avLst/>
          </a:prstGeom>
          <a:noFill/>
        </p:spPr>
      </p:pic>
      <p:pic>
        <p:nvPicPr>
          <p:cNvPr id="87048" name="Picture 8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333500" cy="152400"/>
          </a:xfrm>
          <a:prstGeom prst="rect">
            <a:avLst/>
          </a:prstGeom>
          <a:noFill/>
        </p:spPr>
      </p:pic>
      <p:sp>
        <p:nvSpPr>
          <p:cNvPr id="31" name="文本框 30"/>
          <p:cNvSpPr txBox="1"/>
          <p:nvPr/>
        </p:nvSpPr>
        <p:spPr>
          <a:xfrm>
            <a:off x="5119232" y="38472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当前工作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3500" y="4899060"/>
            <a:ext cx="998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 algn="just"/>
            <a:r>
              <a:rPr lang="zh-CN" altLang="en-US" dirty="0" smtClean="0"/>
              <a:t>在</a:t>
            </a:r>
            <a:r>
              <a:rPr lang="en-US" altLang="zh-CN" dirty="0"/>
              <a:t>p-Laplacian Regularization for Scene Recognition</a:t>
            </a:r>
            <a:r>
              <a:rPr lang="zh-CN" altLang="en-US" dirty="0" smtClean="0"/>
              <a:t>中，作者提到</a:t>
            </a:r>
            <a:r>
              <a:rPr lang="en-US" altLang="zh-CN" dirty="0" smtClean="0"/>
              <a:t>p-Laplacian</a:t>
            </a:r>
            <a:r>
              <a:rPr lang="zh-CN" altLang="en-US" dirty="0"/>
              <a:t>是标准图拉普拉斯算子的自然推广</a:t>
            </a:r>
            <a:r>
              <a:rPr lang="zh-CN" altLang="en-US" dirty="0" smtClean="0"/>
              <a:t>，可以更好</a:t>
            </a:r>
            <a:r>
              <a:rPr lang="zh-CN" altLang="en-US" dirty="0"/>
              <a:t>地</a:t>
            </a:r>
            <a:r>
              <a:rPr lang="zh-CN" altLang="en-US" dirty="0" smtClean="0"/>
              <a:t>保留数据的局部结构。</a:t>
            </a:r>
            <a:r>
              <a:rPr lang="en-US" altLang="zh-CN" dirty="0"/>
              <a:t>(The </a:t>
            </a:r>
            <a:r>
              <a:rPr lang="en-US" altLang="zh-CN" dirty="0" err="1"/>
              <a:t>LapR</a:t>
            </a:r>
            <a:r>
              <a:rPr lang="en-US" altLang="zh-CN" dirty="0"/>
              <a:t> has always a </a:t>
            </a:r>
            <a:r>
              <a:rPr lang="en-US" altLang="zh-CN" dirty="0" smtClean="0"/>
              <a:t>bias toward </a:t>
            </a:r>
            <a:r>
              <a:rPr lang="en-US" altLang="zh-CN" dirty="0"/>
              <a:t>the constant function which cannot fit the data properly. The </a:t>
            </a:r>
            <a:r>
              <a:rPr lang="en-US" altLang="zh-CN" dirty="0" err="1"/>
              <a:t>HesR</a:t>
            </a:r>
            <a:r>
              <a:rPr lang="en-US" altLang="zh-CN" dirty="0"/>
              <a:t> fits the data better than </a:t>
            </a:r>
            <a:r>
              <a:rPr lang="en-US" altLang="zh-CN" dirty="0" err="1"/>
              <a:t>LapR</a:t>
            </a:r>
            <a:r>
              <a:rPr lang="en-US" altLang="zh-CN" dirty="0"/>
              <a:t> and the extrapolation functions vary linearly </a:t>
            </a:r>
            <a:r>
              <a:rPr lang="en-US" altLang="zh-CN" dirty="0" smtClean="0"/>
              <a:t>along spiral</a:t>
            </a:r>
            <a:r>
              <a:rPr lang="en-US" altLang="zh-CN" dirty="0"/>
              <a:t>. The </a:t>
            </a:r>
            <a:r>
              <a:rPr lang="en-US" altLang="zh-CN" dirty="0" err="1"/>
              <a:t>pLapR</a:t>
            </a:r>
            <a:r>
              <a:rPr lang="en-US" altLang="zh-CN" dirty="0"/>
              <a:t> can fit the data exactly and extrapolates smoothly </a:t>
            </a:r>
            <a:r>
              <a:rPr lang="en-US" altLang="zh-CN" dirty="0" smtClean="0"/>
              <a:t>to unseen </a:t>
            </a:r>
            <a:r>
              <a:rPr lang="en-US" altLang="zh-CN" dirty="0"/>
              <a:t>data with the geodesic distance. In addition, with p = 2, the </a:t>
            </a:r>
            <a:r>
              <a:rPr lang="en-US" altLang="zh-CN" dirty="0" err="1"/>
              <a:t>pLapR</a:t>
            </a:r>
            <a:r>
              <a:rPr lang="en-US" altLang="zh-CN" dirty="0"/>
              <a:t> get </a:t>
            </a:r>
            <a:r>
              <a:rPr lang="en-US" altLang="zh-CN" dirty="0" smtClean="0"/>
              <a:t>the similar </a:t>
            </a:r>
            <a:r>
              <a:rPr lang="en-US" altLang="zh-CN" dirty="0"/>
              <a:t>results with the standard </a:t>
            </a:r>
            <a:r>
              <a:rPr lang="en-US" altLang="zh-CN" dirty="0" err="1"/>
              <a:t>LapR</a:t>
            </a:r>
            <a:r>
              <a:rPr lang="en-US" altLang="zh-CN" dirty="0"/>
              <a:t>.)</a:t>
            </a:r>
            <a:endParaRPr lang="zh-CN" altLang="en-US" dirty="0"/>
          </a:p>
        </p:txBody>
      </p:sp>
      <p:pic>
        <p:nvPicPr>
          <p:cNvPr id="11" name="图片 10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146661"/>
            <a:ext cx="10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8643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24914" y="2752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当前工作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10382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1055843" y="1659082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8000" y="1619251"/>
            <a:ext cx="6096000" cy="2551329"/>
            <a:chOff x="-186191" y="2465644"/>
            <a:chExt cx="6096000" cy="2234705"/>
          </a:xfrm>
        </p:grpSpPr>
        <p:grpSp>
          <p:nvGrpSpPr>
            <p:cNvPr id="19" name="组合 18"/>
            <p:cNvGrpSpPr/>
            <p:nvPr/>
          </p:nvGrpSpPr>
          <p:grpSpPr>
            <a:xfrm>
              <a:off x="831611" y="2465644"/>
              <a:ext cx="3923308" cy="2144731"/>
              <a:chOff x="831611" y="2465644"/>
              <a:chExt cx="3923308" cy="214473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831611" y="2465644"/>
                <a:ext cx="3923308" cy="1667687"/>
                <a:chOff x="3011292" y="2761006"/>
                <a:chExt cx="3923308" cy="1667687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3172831" y="2816663"/>
                  <a:ext cx="3744000" cy="43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文本框 27"/>
                    <p:cNvSpPr txBox="1"/>
                    <p:nvPr/>
                  </p:nvSpPr>
                  <p:spPr>
                    <a:xfrm>
                      <a:off x="3386401" y="2761006"/>
                      <a:ext cx="3445327" cy="4626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zh-CN" altLang="en-US" sz="1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altLang="zh-CN" sz="10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000" dirty="0"/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zh-CN" altLang="en-US" sz="1000" dirty="0"/>
                    </a:p>
                  </p:txBody>
                </p:sp>
              </mc:Choice>
              <mc:Fallback xmlns="">
                <p:sp>
                  <p:nvSpPr>
                    <p:cNvPr id="28" name="文本框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6401" y="2761006"/>
                      <a:ext cx="3445327" cy="462613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t="-87209" b="-1395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矩形 28"/>
                <p:cNvSpPr/>
                <p:nvPr/>
              </p:nvSpPr>
              <p:spPr>
                <a:xfrm>
                  <a:off x="3169490" y="3588448"/>
                  <a:ext cx="3744000" cy="43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4844966" y="3256593"/>
                  <a:ext cx="2994" cy="3411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20"/>
                    <p:cNvSpPr txBox="1"/>
                    <p:nvPr/>
                  </p:nvSpPr>
                  <p:spPr>
                    <a:xfrm>
                      <a:off x="3011292" y="3600771"/>
                      <a:ext cx="3923308" cy="307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oMath>
                      </a14:m>
                      <a:r>
                        <a:rPr lang="en-US" altLang="zh-CN" sz="1200" dirty="0"/>
                        <a:t>=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sz="12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 i="1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105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altLang="zh-CN" sz="1200" dirty="0" smtClean="0"/>
                        <a:t>X</a:t>
                      </a:r>
                      <a:endParaRPr lang="zh-CN" altLang="en-US" sz="1200" dirty="0"/>
                    </a:p>
                  </p:txBody>
                </p:sp>
              </mc:Choice>
              <mc:Fallback xmlns="">
                <p:sp>
                  <p:nvSpPr>
                    <p:cNvPr id="3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1292" y="3600771"/>
                      <a:ext cx="3923308" cy="307098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1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2" name="直接箭头连接符 31"/>
                <p:cNvCxnSpPr/>
                <p:nvPr/>
              </p:nvCxnSpPr>
              <p:spPr>
                <a:xfrm flipH="1">
                  <a:off x="4865369" y="4034798"/>
                  <a:ext cx="2" cy="39389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矩形 35"/>
              <p:cNvSpPr/>
              <p:nvPr/>
            </p:nvSpPr>
            <p:spPr>
              <a:xfrm>
                <a:off x="989809" y="4128576"/>
                <a:ext cx="3744000" cy="4817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-186191" y="4199545"/>
                  <a:ext cx="6096000" cy="50080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AU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  </m:t>
                            </m:r>
                            <m:r>
                              <a:rPr lang="en-AU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AU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1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AU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AU" altLang="zh-CN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CN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altLang="zh-CN" sz="1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AU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zh-CN" alt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86191" y="4199545"/>
                  <a:ext cx="6096000" cy="50080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973512" y="4842867"/>
                <a:ext cx="69959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目前正在调试用</a:t>
                </a:r>
                <a:r>
                  <a:rPr lang="en-US" altLang="zh-CN" dirty="0" smtClean="0"/>
                  <a:t>p-</a:t>
                </a:r>
                <a:r>
                  <a:rPr lang="en-US" altLang="zh-CN" dirty="0" err="1" smtClean="0"/>
                  <a:t>Laplacian</a:t>
                </a:r>
                <a:r>
                  <a:rPr lang="zh-CN" altLang="en-US" dirty="0" smtClean="0"/>
                  <a:t>和超图</a:t>
                </a:r>
                <a:r>
                  <a:rPr lang="en-US" altLang="zh-CN" dirty="0" smtClean="0"/>
                  <a:t>p-</a:t>
                </a:r>
                <a:r>
                  <a:rPr lang="en-US" altLang="zh-CN" dirty="0" err="1" smtClean="0"/>
                  <a:t>Laplacian</a:t>
                </a:r>
                <a:r>
                  <a:rPr lang="zh-CN" altLang="en-US" dirty="0" smtClean="0"/>
                  <a:t>表示数据流形结构的网络参数。此外还在看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的原理</a:t>
                </a:r>
                <a:r>
                  <a:rPr lang="en-US" altLang="zh-CN" dirty="0" smtClean="0"/>
                  <a:t>—</a:t>
                </a:r>
                <a:r>
                  <a:rPr lang="zh-CN" altLang="en-US" dirty="0" smtClean="0"/>
                  <a:t>即</a:t>
                </a:r>
                <a:r>
                  <a:rPr lang="en-US" altLang="zh-CN" dirty="0" smtClean="0"/>
                  <a:t>Chebyshev </a:t>
                </a:r>
                <a:r>
                  <a:rPr lang="zh-CN" altLang="en-US" dirty="0" smtClean="0"/>
                  <a:t>多项式滤波器。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512" y="4842867"/>
                <a:ext cx="699598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785" t="-7547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/>
          <p:cNvGrpSpPr/>
          <p:nvPr/>
        </p:nvGrpSpPr>
        <p:grpSpPr>
          <a:xfrm>
            <a:off x="6074640" y="1541134"/>
            <a:ext cx="6096000" cy="2551329"/>
            <a:chOff x="-186191" y="2465644"/>
            <a:chExt cx="6096000" cy="2234705"/>
          </a:xfrm>
        </p:grpSpPr>
        <p:grpSp>
          <p:nvGrpSpPr>
            <p:cNvPr id="34" name="组合 33"/>
            <p:cNvGrpSpPr/>
            <p:nvPr/>
          </p:nvGrpSpPr>
          <p:grpSpPr>
            <a:xfrm>
              <a:off x="831611" y="2465644"/>
              <a:ext cx="3923308" cy="2213153"/>
              <a:chOff x="831611" y="2465644"/>
              <a:chExt cx="3923308" cy="2213153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831611" y="2465644"/>
                <a:ext cx="3923308" cy="1667687"/>
                <a:chOff x="3011292" y="2761006"/>
                <a:chExt cx="3923308" cy="1667687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3172831" y="2816663"/>
                  <a:ext cx="3744000" cy="43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/>
                    <p:cNvSpPr txBox="1"/>
                    <p:nvPr/>
                  </p:nvSpPr>
                  <p:spPr>
                    <a:xfrm>
                      <a:off x="3386401" y="2761006"/>
                      <a:ext cx="3445327" cy="4626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zh-CN" altLang="en-US" sz="1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𝐻𝐿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altLang="zh-CN" sz="10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000" dirty="0"/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zh-CN" altLang="en-US" sz="1000" dirty="0"/>
                    </a:p>
                  </p:txBody>
                </p:sp>
              </mc:Choice>
              <mc:Fallback xmlns="">
                <p:sp>
                  <p:nvSpPr>
                    <p:cNvPr id="40" name="文本框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6401" y="2761006"/>
                      <a:ext cx="3445327" cy="462613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t="-87209" b="-1395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" name="矩形 40"/>
                <p:cNvSpPr/>
                <p:nvPr/>
              </p:nvSpPr>
              <p:spPr>
                <a:xfrm>
                  <a:off x="3169490" y="3588448"/>
                  <a:ext cx="3744000" cy="43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箭头连接符 41"/>
                <p:cNvCxnSpPr/>
                <p:nvPr/>
              </p:nvCxnSpPr>
              <p:spPr>
                <a:xfrm>
                  <a:off x="4844966" y="3256593"/>
                  <a:ext cx="2994" cy="3411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文本框 20"/>
                    <p:cNvSpPr txBox="1"/>
                    <p:nvPr/>
                  </p:nvSpPr>
                  <p:spPr>
                    <a:xfrm>
                      <a:off x="3011292" y="3600771"/>
                      <a:ext cx="3923308" cy="3070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oMath>
                      </a14:m>
                      <a:r>
                        <a:rPr lang="en-US" altLang="zh-CN" sz="1200" dirty="0"/>
                        <a:t>=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sz="1200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 i="1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105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𝐻𝐿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altLang="zh-CN" sz="1200" dirty="0" smtClean="0"/>
                        <a:t>X</a:t>
                      </a:r>
                      <a:endParaRPr lang="zh-CN" altLang="en-US" sz="1200" dirty="0"/>
                    </a:p>
                  </p:txBody>
                </p:sp>
              </mc:Choice>
              <mc:Fallback xmlns="">
                <p:sp>
                  <p:nvSpPr>
                    <p:cNvPr id="44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1292" y="3600771"/>
                      <a:ext cx="3923308" cy="307098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直接箭头连接符 44"/>
                <p:cNvCxnSpPr/>
                <p:nvPr/>
              </p:nvCxnSpPr>
              <p:spPr>
                <a:xfrm flipH="1">
                  <a:off x="4865369" y="4034798"/>
                  <a:ext cx="2" cy="39389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矩形 37"/>
              <p:cNvSpPr/>
              <p:nvPr/>
            </p:nvSpPr>
            <p:spPr>
              <a:xfrm>
                <a:off x="989809" y="4128576"/>
                <a:ext cx="3744000" cy="550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-186191" y="4199545"/>
                  <a:ext cx="6096000" cy="50080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AU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  </m:t>
                            </m:r>
                            <m:r>
                              <a:rPr lang="en-AU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AU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1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sz="1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AU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AU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AU" altLang="zh-CN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CN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altLang="zh-CN" sz="1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sz="1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AU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zh-CN" alt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86191" y="4199545"/>
                  <a:ext cx="6096000" cy="50080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1496520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9877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409635" y="27526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展望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10382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343156" y="1619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527052" y="2200275"/>
                <a:ext cx="81028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720000"/>
                <a:r>
                  <a:rPr lang="zh-CN" altLang="en-US" dirty="0" smtClean="0"/>
                  <a:t>下一步在弄懂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原理的基础上将</a:t>
                </a:r>
                <a:r>
                  <a:rPr lang="en-US" altLang="zh-CN" dirty="0"/>
                  <a:t>Chebyshev </a:t>
                </a:r>
                <a:r>
                  <a:rPr lang="zh-CN" altLang="en-US" dirty="0"/>
                  <a:t>多项式滤波器更换</a:t>
                </a:r>
                <a:r>
                  <a:rPr lang="zh-CN" altLang="en-US" dirty="0" smtClean="0"/>
                  <a:t>成其他滤波器或者提出自己的滤波器。同时当前单视角下</a:t>
                </a:r>
                <a:r>
                  <a:rPr lang="en-US" altLang="zh-CN" dirty="0" smtClean="0"/>
                  <a:t>Laplacian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Hessian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p-</a:t>
                </a:r>
                <a:r>
                  <a:rPr lang="en-US" altLang="zh-CN" dirty="0" err="1" smtClean="0"/>
                  <a:t>Laplacian</a:t>
                </a:r>
                <a:r>
                  <a:rPr lang="zh-CN" altLang="en-US" dirty="0" smtClean="0"/>
                  <a:t>的工作已基本做完，下一步可以做一下多视角下的工作。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052" y="2200275"/>
                <a:ext cx="8102848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677" t="-5960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048946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9877" grpId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41680" y="2967335"/>
            <a:ext cx="3708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 </a:t>
            </a:r>
            <a:endParaRPr lang="zh-CN" alt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50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3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4820781" y="29125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研究背景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43552" y="1578255"/>
            <a:ext cx="98601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+mn-ea"/>
                <a:cs typeface="Times New Roman" pitchFamily="18" charset="0"/>
              </a:rPr>
              <a:t>随着数据的指数级增长，深度学习技术已广泛应用于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计算机视觉、语音识别、视频分析、图像</a:t>
            </a:r>
            <a:r>
              <a:rPr lang="zh-CN" altLang="en-US" sz="2000" dirty="0">
                <a:latin typeface="+mn-ea"/>
                <a:cs typeface="Times New Roman" pitchFamily="18" charset="0"/>
              </a:rPr>
              <a:t>分类等领域</a:t>
            </a:r>
            <a:r>
              <a:rPr lang="zh-CN" altLang="en-US" sz="2000" dirty="0" smtClean="0">
                <a:latin typeface="+mn-ea"/>
                <a:cs typeface="Times New Roman" pitchFamily="18" charset="0"/>
              </a:rPr>
              <a:t>。</a:t>
            </a:r>
            <a:endParaRPr lang="en-US" altLang="zh-CN" sz="2000" dirty="0" smtClean="0">
              <a:latin typeface="+mn-ea"/>
              <a:cs typeface="Times New Roman" pitchFamily="18" charset="0"/>
            </a:endParaRPr>
          </a:p>
          <a:p>
            <a:pPr algn="just" latinLnBrk="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当前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卷积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神经网络的主要研究对象是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non-graph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数据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(Euclidean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数据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)--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有规则的空间结构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例如图片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规则的正方形栅格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语音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规则的一维序列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如下图所示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9" name="图片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132" y="3704833"/>
            <a:ext cx="2880000" cy="1440000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60" y="3710203"/>
            <a:ext cx="2880000" cy="144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67653" y="5144833"/>
            <a:ext cx="90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图片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77555" y="5144833"/>
            <a:ext cx="903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语音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937640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11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3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4820781" y="29125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研究背景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66355" y="997528"/>
            <a:ext cx="105571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存在的问题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216000" algn="just" latinLnBrk="1">
              <a:lnSpc>
                <a:spcPct val="150000"/>
              </a:lnSpc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然而，我们的现实生活中有很多数据并不具备规则的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空间结构，它被称为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数据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non-Euclidean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数据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), 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例如社交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网络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电子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交易网络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如下所示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algn="just" latinLnBrk="1">
              <a:lnSpc>
                <a:spcPct val="150000"/>
              </a:lnSpc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78433" y="4852298"/>
            <a:ext cx="188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社交网络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764069" y="4841651"/>
            <a:ext cx="272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电子交易网络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28951" y="5349762"/>
            <a:ext cx="939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16000" algn="just" latinLnBrk="1">
              <a:lnSpc>
                <a:spcPct val="150000"/>
              </a:lnSpc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因此，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数据的基本特征是：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indent="216000" algn="just" latinLnBrk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每个样本都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有自己的特征信息和不规则的结构信息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图片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10" y="2652691"/>
            <a:ext cx="3600000" cy="2160000"/>
          </a:xfrm>
          <a:prstGeom prst="rect">
            <a:avLst/>
          </a:prstGeom>
        </p:spPr>
      </p:pic>
      <p:pic>
        <p:nvPicPr>
          <p:cNvPr id="21" name="图片 2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707" y="2652691"/>
            <a:ext cx="360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16177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17" grpId="0"/>
      <p:bldP spid="1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6836660" cy="4708981"/>
            <a:chOff x="3125165" y="868100"/>
            <a:chExt cx="6836660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252540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 smtClean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2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4F1F0"/>
              </a:solidFill>
              <a:ln>
                <a:solidFill>
                  <a:srgbClr val="F7F4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7F4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554716" y="2485110"/>
              <a:ext cx="54071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spc="20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图卷积神经网络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670418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039090" y="515391"/>
            <a:ext cx="9883833" cy="249382"/>
            <a:chOff x="2339067" y="457843"/>
            <a:chExt cx="7116682" cy="166589"/>
          </a:xfrm>
        </p:grpSpPr>
        <p:grpSp>
          <p:nvGrpSpPr>
            <p:cNvPr id="3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4502478" y="355713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图卷积神经网络</a:t>
            </a: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7061" name="Picture 2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90600" cy="152400"/>
          </a:xfrm>
          <a:prstGeom prst="rect">
            <a:avLst/>
          </a:prstGeom>
          <a:noFill/>
        </p:spPr>
      </p:pic>
      <p:pic>
        <p:nvPicPr>
          <p:cNvPr id="87060" name="Picture 2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81075" cy="152400"/>
          </a:xfrm>
          <a:prstGeom prst="rect">
            <a:avLst/>
          </a:prstGeom>
          <a:noFill/>
        </p:spPr>
      </p:pic>
      <p:pic>
        <p:nvPicPr>
          <p:cNvPr id="87059" name="Picture 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4775" cy="152400"/>
          </a:xfrm>
          <a:prstGeom prst="rect">
            <a:avLst/>
          </a:prstGeom>
          <a:noFill/>
        </p:spPr>
      </p:pic>
      <p:pic>
        <p:nvPicPr>
          <p:cNvPr id="87058" name="Picture 1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09550" cy="161925"/>
          </a:xfrm>
          <a:prstGeom prst="rect">
            <a:avLst/>
          </a:prstGeom>
          <a:noFill/>
        </p:spPr>
      </p:pic>
      <p:pic>
        <p:nvPicPr>
          <p:cNvPr id="87057" name="Picture 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09650" cy="190500"/>
          </a:xfrm>
          <a:prstGeom prst="rect">
            <a:avLst/>
          </a:prstGeom>
          <a:noFill/>
        </p:spPr>
      </p:pic>
      <p:pic>
        <p:nvPicPr>
          <p:cNvPr id="87056" name="Picture 1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81050" cy="161925"/>
          </a:xfrm>
          <a:prstGeom prst="rect">
            <a:avLst/>
          </a:prstGeom>
          <a:noFill/>
        </p:spPr>
      </p:pic>
      <p:pic>
        <p:nvPicPr>
          <p:cNvPr id="87055" name="Picture 1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71525" cy="152400"/>
          </a:xfrm>
          <a:prstGeom prst="rect">
            <a:avLst/>
          </a:prstGeom>
          <a:noFill/>
        </p:spPr>
      </p:pic>
      <p:pic>
        <p:nvPicPr>
          <p:cNvPr id="87054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71525" cy="171450"/>
          </a:xfrm>
          <a:prstGeom prst="rect">
            <a:avLst/>
          </a:prstGeom>
          <a:noFill/>
        </p:spPr>
      </p:pic>
      <p:pic>
        <p:nvPicPr>
          <p:cNvPr id="87053" name="Picture 1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38200" cy="152400"/>
          </a:xfrm>
          <a:prstGeom prst="rect">
            <a:avLst/>
          </a:prstGeom>
          <a:noFill/>
        </p:spPr>
      </p:pic>
      <p:pic>
        <p:nvPicPr>
          <p:cNvPr id="87052" name="Picture 1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685800" cy="152400"/>
          </a:xfrm>
          <a:prstGeom prst="rect">
            <a:avLst/>
          </a:prstGeom>
          <a:noFill/>
        </p:spPr>
      </p:pic>
      <p:pic>
        <p:nvPicPr>
          <p:cNvPr id="87051" name="Picture 1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6200" cy="152400"/>
          </a:xfrm>
          <a:prstGeom prst="rect">
            <a:avLst/>
          </a:prstGeom>
          <a:noFill/>
        </p:spPr>
      </p:pic>
      <p:pic>
        <p:nvPicPr>
          <p:cNvPr id="87050" name="Picture 10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14300" cy="152400"/>
          </a:xfrm>
          <a:prstGeom prst="rect">
            <a:avLst/>
          </a:prstGeom>
          <a:noFill/>
        </p:spPr>
      </p:pic>
      <p:pic>
        <p:nvPicPr>
          <p:cNvPr id="87049" name="Picture 9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5250" cy="152400"/>
          </a:xfrm>
          <a:prstGeom prst="rect">
            <a:avLst/>
          </a:prstGeom>
          <a:noFill/>
        </p:spPr>
      </p:pic>
      <p:pic>
        <p:nvPicPr>
          <p:cNvPr id="87048" name="Picture 8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333500" cy="15240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9"/>
              <p:cNvSpPr txBox="1"/>
              <p:nvPr/>
            </p:nvSpPr>
            <p:spPr>
              <a:xfrm>
                <a:off x="997580" y="2050987"/>
                <a:ext cx="10196839" cy="1936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latinLnBrk="1">
                  <a:lnSpc>
                    <a:spcPct val="150000"/>
                  </a:lnSpc>
                  <a:buFont typeface="Wingdings" pitchFamily="2" charset="2"/>
                  <a:buChar char="u"/>
                </a:pPr>
                <a:r>
                  <a:rPr lang="en-US" altLang="zh-CN" sz="20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论文题目：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Semi-supervised classification with graph convolutional networks</a:t>
                </a:r>
              </a:p>
              <a:p>
                <a:pPr marL="285750" indent="-285750" algn="just" latinLnBrk="1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论文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来源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International Conference on Learning 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Representations(ICLR) 2017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latinLnBrk="1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论文</m:t>
                    </m:r>
                    <m:r>
                      <a:rPr lang="zh-CN" alt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作者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Thomas N. 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Kipf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Welling</a:t>
                </a:r>
              </a:p>
              <a:p>
                <a:pPr marL="285750" indent="-285750" latinLnBrk="1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论文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单位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University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Amsterdam (</a:t>
                </a:r>
                <a:r>
                  <a:rPr lang="zh-CN" altLang="en-US" dirty="0"/>
                  <a:t>阿姆斯特丹大学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80" y="2050987"/>
                <a:ext cx="10196839" cy="1936299"/>
              </a:xfrm>
              <a:prstGeom prst="rect">
                <a:avLst/>
              </a:prstGeom>
              <a:blipFill rotWithShape="0">
                <a:blip r:embed="rId17"/>
                <a:stretch>
                  <a:fillRect l="-538" b="-1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58209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4445429" y="275269"/>
            <a:ext cx="2882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图卷积神经网络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10382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1619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2190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782944" y="993383"/>
                <a:ext cx="6948090" cy="4911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1.Spectral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filtering of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signals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i="1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</m:d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 err="1" smtClean="0"/>
                  <a:t>diag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 smtClean="0"/>
                  <a:t>)=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altLang="zh-CN" i="1" smtClean="0">
                        <a:latin typeface="Cambria Math" panose="02040503050406030204" pitchFamily="18" charset="0"/>
                      </a:rPr>
                      <m:t>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zh-CN" altLang="en-US" dirty="0"/>
                      <m:t>非参数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滤波器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algn="just"/>
                <a:r>
                  <a:rPr lang="zh-CN" altLang="en-US" dirty="0" smtClean="0"/>
                  <a:t>缺点：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计算复杂度高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这里指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U-O(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))</a:t>
                </a:r>
                <a:r>
                  <a:rPr lang="zh-CN" altLang="en-US" dirty="0"/>
                  <a:t>，而且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/>
                  <a:t>的特征分解对于大的图数据来说比较复杂。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没有体现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localized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algn="just"/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上述</a:t>
                </a:r>
                <a:r>
                  <a:rPr lang="zh-CN" altLang="en-US" dirty="0"/>
                  <a:t>问题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/>
                  <a:t>可以通过使用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 filter</a:t>
                </a:r>
                <a:r>
                  <a:rPr lang="zh-CN" altLang="en-US" dirty="0"/>
                  <a:t>来解决，即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0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zh-CN" altLang="en-US" sz="1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sz="1000" i="1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</m:d>
                    <m:r>
                      <a:rPr lang="en-US" altLang="zh-CN" sz="1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altLang="zh-CN" sz="1000" i="1">
                                <a:latin typeface="Cambria Math" panose="02040503050406030204" pitchFamily="18" charset="0"/>
                              </a:rPr>
                              <m:t>𝛬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zh-CN" altLang="en-US" sz="1000" b="0" i="1" smtClean="0">
                            <a:latin typeface="Cambria Math" panose="02040503050406030204" pitchFamily="18" charset="0"/>
                          </a:rPr>
                          <m:t>。</m:t>
                        </m:r>
                      </m:e>
                    </m:nary>
                  </m:oMath>
                </a14:m>
                <a:r>
                  <a:rPr lang="zh-CN" altLang="en-US" dirty="0" smtClean="0"/>
                  <a:t>上述问题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可以通过使用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Chebyshev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</a:t>
                </a:r>
                <a:r>
                  <a:rPr lang="zh-CN" altLang="en-US" dirty="0" smtClean="0"/>
                  <a:t>来解决。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Chebyshev polynomial</a:t>
                </a:r>
                <a:r>
                  <a:rPr lang="zh-CN" altLang="en-US" dirty="0" smtClean="0"/>
                  <a:t>定义：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𝑥𝑇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1600" dirty="0" smtClean="0"/>
              </a:p>
              <a:p>
                <a:pPr algn="just"/>
                <a:r>
                  <a:rPr lang="en-US" altLang="zh-CN" dirty="0" smtClean="0">
                    <a:latin typeface="+mn-ea"/>
                  </a:rPr>
                  <a:t>3.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CN" sz="16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sz="16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den>
                    </m:f>
                  </m:oMath>
                </a14:m>
                <a:r>
                  <a:rPr lang="el-GR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160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</a:rPr>
                  <a:t>，</a:t>
                </a:r>
                <a:r>
                  <a:rPr lang="en-US" altLang="zh-CN" dirty="0" smtClean="0">
                    <a:latin typeface="+mn-ea"/>
                  </a:rPr>
                  <a:t>K</a:t>
                </a:r>
                <a:r>
                  <a:rPr lang="zh-CN" altLang="en-US" dirty="0" smtClean="0">
                    <a:latin typeface="+mn-ea"/>
                  </a:rPr>
                  <a:t>是指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+mn-ea"/>
                  </a:rPr>
                  <a:t>-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neighborhood,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</a:rPr>
                  <a:t>表示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 smtClean="0">
                    <a:latin typeface="+mn-ea"/>
                  </a:rPr>
                  <a:t>的最大特征值。</a:t>
                </a:r>
                <a:r>
                  <a:rPr lang="en-US" altLang="zh-CN" sz="1600" dirty="0" smtClean="0">
                    <a:latin typeface="+mn-ea"/>
                  </a:rPr>
                  <a:t>L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600" dirty="0"/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1600" dirty="0"/>
                      <m:t>A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+mn-ea"/>
                  </a:rPr>
                  <a:t>(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代表图</a:t>
                </a:r>
                <a:r>
                  <a:rPr lang="zh-CN" altLang="en-US" dirty="0" smtClean="0"/>
                  <a:t>邻接矩阵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表示样本之间的关系</a:t>
                </a:r>
                <a:r>
                  <a:rPr lang="en-US" altLang="zh-CN" dirty="0" smtClean="0">
                    <a:latin typeface="+mn-ea"/>
                  </a:rPr>
                  <a:t>)</a:t>
                </a:r>
              </a:p>
              <a:p>
                <a:pPr algn="just"/>
                <a:r>
                  <a:rPr lang="en-US" altLang="zh-CN" dirty="0" smtClean="0">
                    <a:latin typeface="+mn-ea"/>
                  </a:rPr>
                  <a:t>4.</a:t>
                </a:r>
                <a:r>
                  <a:rPr lang="zh-CN" altLang="en-US" dirty="0" smtClean="0">
                    <a:latin typeface="+mn-ea"/>
                  </a:rPr>
                  <a:t>不是一次行进行</a:t>
                </a:r>
                <a:r>
                  <a:rPr lang="en-US" altLang="zh-CN" dirty="0" smtClean="0">
                    <a:latin typeface="+mn-ea"/>
                  </a:rPr>
                  <a:t>k-order</a:t>
                </a:r>
                <a:r>
                  <a:rPr lang="zh-CN" altLang="en-US" dirty="0" smtClean="0">
                    <a:latin typeface="+mn-ea"/>
                  </a:rPr>
                  <a:t>，而是通过</a:t>
                </a:r>
                <a:r>
                  <a:rPr lang="en-US" altLang="zh-CN" dirty="0" smtClean="0">
                    <a:latin typeface="+mn-ea"/>
                  </a:rPr>
                  <a:t>1-order</a:t>
                </a:r>
                <a:r>
                  <a:rPr lang="zh-CN" altLang="en-US" dirty="0" smtClean="0">
                    <a:latin typeface="+mn-ea"/>
                  </a:rPr>
                  <a:t>累加</a:t>
                </a:r>
                <a:r>
                  <a:rPr lang="en-US" altLang="zh-CN" dirty="0" smtClean="0">
                    <a:latin typeface="+mn-ea"/>
                  </a:rPr>
                  <a:t>k</a:t>
                </a:r>
                <a:r>
                  <a:rPr lang="zh-CN" altLang="en-US" dirty="0" smtClean="0">
                    <a:latin typeface="+mn-ea"/>
                  </a:rPr>
                  <a:t>次获取</a:t>
                </a:r>
                <a:r>
                  <a:rPr lang="en-US" altLang="zh-CN" dirty="0" smtClean="0">
                    <a:latin typeface="+mn-ea"/>
                  </a:rPr>
                  <a:t>k-order</a:t>
                </a:r>
                <a:r>
                  <a:rPr lang="zh-CN" altLang="en-US" dirty="0" smtClean="0">
                    <a:latin typeface="+mn-ea"/>
                  </a:rPr>
                  <a:t>的结果。</a:t>
                </a:r>
                <a:r>
                  <a:rPr lang="en-US" altLang="zh-CN" dirty="0" smtClean="0">
                    <a:latin typeface="+mn-ea"/>
                  </a:rPr>
                  <a:t>(</a:t>
                </a:r>
                <a:r>
                  <a:rPr lang="zh-CN" altLang="en-US" dirty="0" smtClean="0">
                    <a:latin typeface="+mn-ea"/>
                  </a:rPr>
                  <a:t>取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k=1</a:t>
                </a:r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 smtClean="0"/>
                  <a:t>2)</a:t>
                </a:r>
              </a:p>
              <a:p>
                <a:endParaRPr lang="en-US" altLang="zh-CN" dirty="0" smtClean="0">
                  <a:latin typeface="+mn-ea"/>
                </a:endParaRPr>
              </a:p>
              <a:p>
                <a:r>
                  <a:rPr lang="en-US" altLang="zh-CN" dirty="0" smtClean="0">
                    <a:latin typeface="+mn-ea"/>
                  </a:rPr>
                  <a:t>5.</a:t>
                </a:r>
                <a:r>
                  <a:rPr lang="zh-CN" altLang="en-US" dirty="0"/>
                  <a:t>通过约束参数数量避免过拟合，同时最小化每一层的</a:t>
                </a:r>
                <a:r>
                  <a:rPr lang="zh-CN" altLang="en-US" dirty="0" smtClean="0"/>
                  <a:t>参数</a:t>
                </a:r>
                <a:r>
                  <a:rPr lang="zh-CN" altLang="en-US" dirty="0"/>
                  <a:t>。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zh-CN" sz="16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=-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1600" dirty="0" smtClean="0">
                  <a:latin typeface="+mn-ea"/>
                </a:endParaRPr>
              </a:p>
              <a:p>
                <a:pPr algn="just"/>
                <a:endParaRPr lang="en-US" altLang="zh-CN" dirty="0">
                  <a:latin typeface="+mn-ea"/>
                </a:endParaRPr>
              </a:p>
              <a:p>
                <a:pPr algn="just"/>
                <a:r>
                  <a:rPr lang="en-US" altLang="zh-CN" dirty="0" smtClean="0">
                    <a:latin typeface="+mn-ea"/>
                  </a:rPr>
                  <a:t>6.</a:t>
                </a:r>
                <a:r>
                  <a:rPr lang="zh-CN" altLang="en-US" dirty="0"/>
                  <a:t>使用上述公式可能会导致数值的不稳定，因此进行再归一化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1400" dirty="0"/>
                      <m:t>A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acc>
                      <m:accPr>
                        <m:chr m:val="̃"/>
                        <m:ctrlPr>
                          <a:rPr lang="en-US" altLang="zh-CN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1400" dirty="0"/>
                  <a:t>。</a:t>
                </a:r>
                <a:endParaRPr lang="en-US" altLang="zh-CN" sz="1400" dirty="0"/>
              </a:p>
              <a:p>
                <a:pPr algn="just"/>
                <a:endParaRPr lang="en-US" altLang="zh-CN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944" y="993383"/>
                <a:ext cx="6948090" cy="4911088"/>
              </a:xfrm>
              <a:prstGeom prst="rect">
                <a:avLst/>
              </a:prstGeom>
              <a:blipFill rotWithShape="0">
                <a:blip r:embed="rId3"/>
                <a:stretch>
                  <a:fillRect l="-790" t="-868" r="-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-74488" y="1012203"/>
            <a:ext cx="6096000" cy="4615592"/>
            <a:chOff x="-74488" y="1012203"/>
            <a:chExt cx="6096000" cy="4615592"/>
          </a:xfrm>
        </p:grpSpPr>
        <p:grpSp>
          <p:nvGrpSpPr>
            <p:cNvPr id="19" name="组合 18"/>
            <p:cNvGrpSpPr/>
            <p:nvPr/>
          </p:nvGrpSpPr>
          <p:grpSpPr>
            <a:xfrm>
              <a:off x="831611" y="1012203"/>
              <a:ext cx="3951333" cy="4542742"/>
              <a:chOff x="831611" y="1012203"/>
              <a:chExt cx="3951333" cy="4542742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831611" y="1012203"/>
                <a:ext cx="3951333" cy="3459288"/>
                <a:chOff x="3011292" y="1307565"/>
                <a:chExt cx="3951333" cy="3459288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3181171" y="1307565"/>
                  <a:ext cx="3744000" cy="3899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3354029" y="1320899"/>
                      <a:ext cx="345926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sz="1200" dirty="0"/>
                                <m:t>U</m:t>
                              </m:r>
                              <m:r>
                                <a:rPr lang="el-GR" altLang="zh-CN" sz="1200" i="1"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  <m:sSup>
                                <m:sSupPr>
                                  <m:ctrlPr>
                                    <a:rPr lang="el-GR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CN" sz="1200" dirty="0"/>
                            <m:t>U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zh-CN" sz="1200" i="1"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</m:e>
                          </m:d>
                          <m:sSup>
                            <m:sSupPr>
                              <m:ctrlPr>
                                <a:rPr lang="el-GR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a14:m>
                      <a:r>
                        <a:rPr lang="zh-CN" altLang="en-US" sz="1200" dirty="0"/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oMath>
                      </a14:m>
                      <a:endParaRPr lang="en-US" altLang="zh-CN" sz="1200" dirty="0"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文本框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54029" y="1320899"/>
                      <a:ext cx="3459260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直接箭头连接符 22"/>
                <p:cNvCxnSpPr/>
                <p:nvPr/>
              </p:nvCxnSpPr>
              <p:spPr>
                <a:xfrm flipH="1">
                  <a:off x="4834671" y="1713490"/>
                  <a:ext cx="2" cy="3044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/>
                <p:cNvSpPr/>
                <p:nvPr/>
              </p:nvSpPr>
              <p:spPr>
                <a:xfrm>
                  <a:off x="3181171" y="2024383"/>
                  <a:ext cx="3744000" cy="43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3096776" y="1976304"/>
                      <a:ext cx="3752339" cy="5281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zh-CN" altLang="en-US" sz="1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altLang="zh-CN" sz="1000" i="1">
                                    <a:latin typeface="Cambria Math" panose="02040503050406030204" pitchFamily="18" charset="0"/>
                                  </a:rPr>
                                  <m:t>𝛬</m:t>
                                </m:r>
                              </m:e>
                            </m:d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l-GR" altLang="zh-CN" sz="1000" i="1">
                                            <a:latin typeface="Cambria Math" panose="02040503050406030204" pitchFamily="18" charset="0"/>
                                          </a:rPr>
                                          <m:t>𝛬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altLang="zh-CN" sz="1000" dirty="0"/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en-US" altLang="zh-CN" sz="1000" i="1" dirty="0" smtClean="0"/>
                    </a:p>
                  </p:txBody>
                </p:sp>
              </mc:Choice>
              <mc:Fallback xmlns="">
                <p:sp>
                  <p:nvSpPr>
                    <p:cNvPr id="25" name="文本框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96776" y="1976304"/>
                      <a:ext cx="3752339" cy="528158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t="-86207" b="-1367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直接箭头连接符 25"/>
                <p:cNvCxnSpPr/>
                <p:nvPr/>
              </p:nvCxnSpPr>
              <p:spPr>
                <a:xfrm>
                  <a:off x="4847960" y="2440123"/>
                  <a:ext cx="6320" cy="3695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矩形 26"/>
                <p:cNvSpPr/>
                <p:nvPr/>
              </p:nvSpPr>
              <p:spPr>
                <a:xfrm>
                  <a:off x="3172831" y="2816663"/>
                  <a:ext cx="3744000" cy="43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文本框 27"/>
                    <p:cNvSpPr txBox="1"/>
                    <p:nvPr/>
                  </p:nvSpPr>
                  <p:spPr>
                    <a:xfrm>
                      <a:off x="3386401" y="2761006"/>
                      <a:ext cx="3445327" cy="5281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zh-CN" altLang="en-US" sz="1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zh-CN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0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altLang="zh-CN" sz="10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000" dirty="0"/>
                                  <m:t> </m:t>
                                </m:r>
                              </m:e>
                            </m:nary>
                          </m:oMath>
                        </m:oMathPara>
                      </a14:m>
                      <a:endParaRPr lang="zh-CN" altLang="en-US" sz="1000" dirty="0"/>
                    </a:p>
                  </p:txBody>
                </p:sp>
              </mc:Choice>
              <mc:Fallback xmlns="">
                <p:sp>
                  <p:nvSpPr>
                    <p:cNvPr id="28" name="文本框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6401" y="2761006"/>
                      <a:ext cx="3445327" cy="528158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t="-86207" b="-1367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矩形 28"/>
                <p:cNvSpPr/>
                <p:nvPr/>
              </p:nvSpPr>
              <p:spPr>
                <a:xfrm>
                  <a:off x="3169490" y="3588448"/>
                  <a:ext cx="3744000" cy="43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4844966" y="3256593"/>
                  <a:ext cx="2994" cy="3411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20"/>
                    <p:cNvSpPr txBox="1"/>
                    <p:nvPr/>
                  </p:nvSpPr>
                  <p:spPr>
                    <a:xfrm>
                      <a:off x="3011292" y="3600771"/>
                      <a:ext cx="3923308" cy="2839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oMath>
                      </a14:m>
                      <a:r>
                        <a:rPr lang="en-US" altLang="zh-CN" sz="1200" dirty="0"/>
                        <a:t>=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altLang="zh-CN" sz="1200" dirty="0"/>
                        <a:t>X=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1200" dirty="0"/>
                            <m:t>A</m:t>
                          </m:r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a14:m>
                      <a:r>
                        <a:rPr lang="en-US" altLang="zh-CN" sz="1200" dirty="0"/>
                        <a:t> </a:t>
                      </a:r>
                      <a:endParaRPr lang="zh-CN" altLang="en-US" sz="1200" dirty="0"/>
                    </a:p>
                  </p:txBody>
                </p:sp>
              </mc:Choice>
              <mc:Fallback xmlns="">
                <p:sp>
                  <p:nvSpPr>
                    <p:cNvPr id="3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1292" y="3600771"/>
                      <a:ext cx="3923308" cy="28392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2" name="直接箭头连接符 31"/>
                <p:cNvCxnSpPr/>
                <p:nvPr/>
              </p:nvCxnSpPr>
              <p:spPr>
                <a:xfrm flipH="1">
                  <a:off x="4865369" y="4034798"/>
                  <a:ext cx="2" cy="39389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矩形 32"/>
                <p:cNvSpPr/>
                <p:nvPr/>
              </p:nvSpPr>
              <p:spPr>
                <a:xfrm>
                  <a:off x="3169490" y="4412186"/>
                  <a:ext cx="3744000" cy="3546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文本框 24"/>
                    <p:cNvSpPr txBox="1"/>
                    <p:nvPr/>
                  </p:nvSpPr>
                  <p:spPr>
                    <a:xfrm>
                      <a:off x="3218625" y="4407920"/>
                      <a:ext cx="3744000" cy="3157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oMath>
                      </a14:m>
                      <a:r>
                        <a:rPr lang="en-US" altLang="zh-CN" sz="1400" dirty="0"/>
                        <a:t>=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1400" dirty="0"/>
                            <m:t>A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US" altLang="zh-CN" sz="1400" dirty="0"/>
                    </a:p>
                  </p:txBody>
                </p:sp>
              </mc:Choice>
              <mc:Fallback xmlns="">
                <p:sp>
                  <p:nvSpPr>
                    <p:cNvPr id="34" name="文本框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18625" y="4407920"/>
                      <a:ext cx="3744000" cy="315792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215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6" name="矩形 35"/>
              <p:cNvSpPr/>
              <p:nvPr/>
            </p:nvSpPr>
            <p:spPr>
              <a:xfrm>
                <a:off x="998410" y="4871623"/>
                <a:ext cx="3744000" cy="6833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>
                <a:off x="2674599" y="4471491"/>
                <a:ext cx="1" cy="3917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-74488" y="4849377"/>
                  <a:ext cx="6096000" cy="778418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altLang="zh-CN" sz="1400" dirty="0"/>
                    <a:t>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1400" dirty="0"/>
                        <m:t>A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a14:m>
                  <a:r>
                    <a:rPr lang="en-US" altLang="zh-CN" sz="1400" dirty="0"/>
                    <a:t>X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a14:m>
                  <a:endParaRPr lang="en-US" altLang="zh-CN" sz="1400" dirty="0"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altLang="zh-CN" sz="1400" dirty="0">
                      <a:ea typeface="Cambria Math" panose="02040503050406030204" pitchFamily="18" charset="0"/>
                    </a:rPr>
                    <a:t>or</a:t>
                  </a:r>
                </a:p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a14:m>
                  <a:r>
                    <a:rPr lang="en-US" altLang="zh-CN" sz="1400" dirty="0"/>
                    <a:t>=</a:t>
                  </a:r>
                  <a14:m>
                    <m:oMath xmlns:m="http://schemas.openxmlformats.org/officeDocument/2006/math">
                      <m:r>
                        <a:rPr lang="zh-CN" altLang="en-US" sz="1400" i="1" dirty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1400" dirty="0"/>
                            <m:t>A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4488" y="4849377"/>
                  <a:ext cx="6096000" cy="77841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2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1922128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987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1039090" y="515391"/>
            <a:ext cx="9883833" cy="249382"/>
            <a:chOff x="2339067" y="457843"/>
            <a:chExt cx="7116682" cy="166589"/>
          </a:xfrm>
        </p:grpSpPr>
        <p:grpSp>
          <p:nvGrpSpPr>
            <p:cNvPr id="3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4502478" y="340285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图卷积神经网络</a:t>
            </a: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7061" name="Picture 2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90600" cy="152400"/>
          </a:xfrm>
          <a:prstGeom prst="rect">
            <a:avLst/>
          </a:prstGeom>
          <a:noFill/>
        </p:spPr>
      </p:pic>
      <p:pic>
        <p:nvPicPr>
          <p:cNvPr id="87060" name="Picture 2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81075" cy="152400"/>
          </a:xfrm>
          <a:prstGeom prst="rect">
            <a:avLst/>
          </a:prstGeom>
          <a:noFill/>
        </p:spPr>
      </p:pic>
      <p:pic>
        <p:nvPicPr>
          <p:cNvPr id="87059" name="Picture 1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4775" cy="152400"/>
          </a:xfrm>
          <a:prstGeom prst="rect">
            <a:avLst/>
          </a:prstGeom>
          <a:noFill/>
        </p:spPr>
      </p:pic>
      <p:pic>
        <p:nvPicPr>
          <p:cNvPr id="87058" name="Picture 1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209550" cy="161925"/>
          </a:xfrm>
          <a:prstGeom prst="rect">
            <a:avLst/>
          </a:prstGeom>
          <a:noFill/>
        </p:spPr>
      </p:pic>
      <p:pic>
        <p:nvPicPr>
          <p:cNvPr id="87057" name="Picture 1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09650" cy="190500"/>
          </a:xfrm>
          <a:prstGeom prst="rect">
            <a:avLst/>
          </a:prstGeom>
          <a:noFill/>
        </p:spPr>
      </p:pic>
      <p:pic>
        <p:nvPicPr>
          <p:cNvPr id="87056" name="Picture 16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81050" cy="161925"/>
          </a:xfrm>
          <a:prstGeom prst="rect">
            <a:avLst/>
          </a:prstGeom>
          <a:noFill/>
        </p:spPr>
      </p:pic>
      <p:pic>
        <p:nvPicPr>
          <p:cNvPr id="87055" name="Picture 1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71525" cy="152400"/>
          </a:xfrm>
          <a:prstGeom prst="rect">
            <a:avLst/>
          </a:prstGeom>
          <a:noFill/>
        </p:spPr>
      </p:pic>
      <p:pic>
        <p:nvPicPr>
          <p:cNvPr id="87054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71525" cy="171450"/>
          </a:xfrm>
          <a:prstGeom prst="rect">
            <a:avLst/>
          </a:prstGeom>
          <a:noFill/>
        </p:spPr>
      </p:pic>
      <p:pic>
        <p:nvPicPr>
          <p:cNvPr id="87053" name="Picture 1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838200" cy="152400"/>
          </a:xfrm>
          <a:prstGeom prst="rect">
            <a:avLst/>
          </a:prstGeom>
          <a:noFill/>
        </p:spPr>
      </p:pic>
      <p:pic>
        <p:nvPicPr>
          <p:cNvPr id="87052" name="Picture 1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685800" cy="152400"/>
          </a:xfrm>
          <a:prstGeom prst="rect">
            <a:avLst/>
          </a:prstGeom>
          <a:noFill/>
        </p:spPr>
      </p:pic>
      <p:pic>
        <p:nvPicPr>
          <p:cNvPr id="87051" name="Picture 1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76200" cy="152400"/>
          </a:xfrm>
          <a:prstGeom prst="rect">
            <a:avLst/>
          </a:prstGeom>
          <a:noFill/>
        </p:spPr>
      </p:pic>
      <p:pic>
        <p:nvPicPr>
          <p:cNvPr id="87050" name="Picture 10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14300" cy="152400"/>
          </a:xfrm>
          <a:prstGeom prst="rect">
            <a:avLst/>
          </a:prstGeom>
          <a:noFill/>
        </p:spPr>
      </p:pic>
      <p:pic>
        <p:nvPicPr>
          <p:cNvPr id="87049" name="Picture 9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5250" cy="152400"/>
          </a:xfrm>
          <a:prstGeom prst="rect">
            <a:avLst/>
          </a:prstGeom>
          <a:noFill/>
        </p:spPr>
      </p:pic>
      <p:pic>
        <p:nvPicPr>
          <p:cNvPr id="87048" name="Picture 8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333500" cy="152400"/>
          </a:xfrm>
          <a:prstGeom prst="rect">
            <a:avLst/>
          </a:prstGeom>
          <a:noFill/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741454"/>
              </p:ext>
            </p:extLst>
          </p:nvPr>
        </p:nvGraphicFramePr>
        <p:xfrm>
          <a:off x="2386159" y="2119747"/>
          <a:ext cx="8128002" cy="1484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14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78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2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Nodes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Edges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Classes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Features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Citeseer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Citation 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3327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3703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Citation network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Pubmed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Citation network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19717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44338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989751" y="4032337"/>
                <a:ext cx="6920817" cy="2208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在实验中作者使用了两层的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GCN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即：其中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acc>
                      <m:accPr>
                        <m:chr m:val="̃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softmax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𝑅𝐸𝐿𝑈</m:t>
                        </m:r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0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zh-CN" sz="2000" dirty="0" smtClean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验证集：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个有标签样本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测试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集：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有标签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样本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 smtClean="0"/>
                  <a:t>Citeseer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训练集：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个有标签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样本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其他是无标签样本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 smtClean="0"/>
                  <a:t>Cora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训练集：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个有标签样本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其他是无标签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样本</a:t>
                </a:r>
              </a:p>
              <a:p>
                <a:pPr algn="ctr"/>
                <a:r>
                  <a:rPr lang="en-US" altLang="zh-CN" dirty="0" smtClean="0"/>
                  <a:t>Pubmed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训练集：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个有标签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样本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其他是无标签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样本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751" y="4032337"/>
                <a:ext cx="6920817" cy="2208682"/>
              </a:xfrm>
              <a:prstGeom prst="rect">
                <a:avLst/>
              </a:prstGeom>
              <a:blipFill rotWithShape="0">
                <a:blip r:embed="rId17"/>
                <a:stretch>
                  <a:fillRect b="-3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898283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8644</TotalTime>
  <Words>1473</Words>
  <Application>Microsoft Office PowerPoint</Application>
  <PresentationFormat>宽屏</PresentationFormat>
  <Paragraphs>358</Paragraphs>
  <Slides>38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Adobe Caslon Pro Bold</vt:lpstr>
      <vt:lpstr>Kozuka Gothic Pro B</vt:lpstr>
      <vt:lpstr>Kozuka Mincho Pro H</vt:lpstr>
      <vt:lpstr>汉仪菱心体简</vt:lpstr>
      <vt:lpstr>宋体</vt:lpstr>
      <vt:lpstr>微软雅黑</vt:lpstr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FuSichao</cp:lastModifiedBy>
  <cp:revision>1080</cp:revision>
  <dcterms:created xsi:type="dcterms:W3CDTF">2016-05-06T03:10:53Z</dcterms:created>
  <dcterms:modified xsi:type="dcterms:W3CDTF">2019-01-18T14:02:22Z</dcterms:modified>
</cp:coreProperties>
</file>