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85" r:id="rId3"/>
    <p:sldId id="279" r:id="rId4"/>
    <p:sldId id="311" r:id="rId5"/>
    <p:sldId id="314" r:id="rId6"/>
    <p:sldId id="286" r:id="rId7"/>
    <p:sldId id="318" r:id="rId8"/>
    <p:sldId id="317" r:id="rId9"/>
    <p:sldId id="288" r:id="rId10"/>
    <p:sldId id="309" r:id="rId11"/>
    <p:sldId id="292" r:id="rId12"/>
    <p:sldId id="291" r:id="rId13"/>
    <p:sldId id="297" r:id="rId14"/>
    <p:sldId id="319" r:id="rId15"/>
    <p:sldId id="298" r:id="rId16"/>
    <p:sldId id="321" r:id="rId17"/>
    <p:sldId id="315" r:id="rId18"/>
    <p:sldId id="316" r:id="rId19"/>
    <p:sldId id="300" r:id="rId20"/>
    <p:sldId id="303" r:id="rId21"/>
    <p:sldId id="302" r:id="rId22"/>
    <p:sldId id="30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a:srgbClr val="FF9300"/>
    <a:srgbClr val="45B8EB"/>
    <a:srgbClr val="20FEFE"/>
    <a:srgbClr val="0174AB"/>
    <a:srgbClr val="68C87F"/>
    <a:srgbClr val="65CBC1"/>
    <a:srgbClr val="0653A3"/>
    <a:srgbClr val="B18400"/>
    <a:srgbClr val="D7A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6962" autoAdjust="0"/>
  </p:normalViewPr>
  <p:slideViewPr>
    <p:cSldViewPr snapToGrid="0">
      <p:cViewPr varScale="1">
        <p:scale>
          <a:sx n="80" d="100"/>
          <a:sy n="80" d="100"/>
        </p:scale>
        <p:origin x="3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B1659-0D3E-4784-8F3C-1E3595AF95ED}"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D4CB1-35E7-44B6-943A-798A82100E03}" type="slidenum">
              <a:rPr lang="zh-CN" altLang="en-US" smtClean="0"/>
              <a:t>‹#›</a:t>
            </a:fld>
            <a:endParaRPr lang="zh-CN" altLang="en-US"/>
          </a:p>
        </p:txBody>
      </p:sp>
    </p:spTree>
    <p:extLst>
      <p:ext uri="{BB962C8B-B14F-4D97-AF65-F5344CB8AC3E}">
        <p14:creationId xmlns:p14="http://schemas.microsoft.com/office/powerpoint/2010/main" val="2408650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海量行人图像。应运而生。</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7371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110794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从技术上来说，一个完整的视频监测的行人再识别系统是分成三个模块，但是基本上认为在计算机视觉</a:t>
            </a:r>
            <a:r>
              <a:rPr lang="en-US" altLang="zh-CN" dirty="0" smtClean="0"/>
              <a:t>task</a:t>
            </a:r>
            <a:r>
              <a:rPr lang="zh-CN" altLang="en-US" dirty="0" smtClean="0"/>
              <a:t>中前两个模块是独立的，所以现在大多数的</a:t>
            </a:r>
            <a:r>
              <a:rPr lang="en-US" altLang="zh-CN" dirty="0" smtClean="0"/>
              <a:t>re-ID</a:t>
            </a:r>
            <a:r>
              <a:rPr lang="zh-CN" altLang="en-US" dirty="0" smtClean="0"/>
              <a:t>的工作都在第三个模块。</a:t>
            </a:r>
            <a:endParaRPr lang="en-US" altLang="zh-CN" dirty="0" smtClean="0"/>
          </a:p>
          <a:p>
            <a:r>
              <a:rPr lang="en-US" altLang="zh-CN" dirty="0" smtClean="0"/>
              <a:t>Image</a:t>
            </a:r>
            <a:r>
              <a:rPr lang="en-US" altLang="zh-CN" baseline="0" dirty="0" smtClean="0"/>
              <a:t> description: </a:t>
            </a:r>
            <a:r>
              <a:rPr lang="zh-CN" altLang="en-US" sz="1200" b="0" i="0" kern="1200" dirty="0" smtClean="0">
                <a:solidFill>
                  <a:schemeClr val="tx1"/>
                </a:solidFill>
                <a:effectLst/>
                <a:latin typeface="+mn-lt"/>
                <a:ea typeface="+mn-ea"/>
                <a:cs typeface="+mn-cs"/>
              </a:rPr>
              <a:t>在行人描述中使用的最多的特征就是</a:t>
            </a:r>
            <a:r>
              <a:rPr lang="en-US" altLang="zh-CN" sz="1200" b="0" i="0" kern="1200" dirty="0" smtClean="0">
                <a:solidFill>
                  <a:schemeClr val="tx1"/>
                </a:solidFill>
                <a:effectLst/>
                <a:latin typeface="+mn-lt"/>
                <a:ea typeface="+mn-ea"/>
                <a:cs typeface="+mn-cs"/>
              </a:rPr>
              <a:t>color</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texture feature</a:t>
            </a:r>
            <a:r>
              <a:rPr lang="zh-CN" altLang="en-US" sz="1200" b="0" i="0" kern="1200" dirty="0" smtClean="0">
                <a:solidFill>
                  <a:schemeClr val="tx1"/>
                </a:solidFill>
                <a:effectLst/>
                <a:latin typeface="+mn-lt"/>
                <a:ea typeface="+mn-ea"/>
                <a:cs typeface="+mn-cs"/>
              </a:rPr>
              <a:t>则使用的相对较少。考虑到人体的构造的特点，一般都是计算</a:t>
            </a:r>
            <a:r>
              <a:rPr lang="en-US" altLang="zh-CN" sz="1200" b="0" i="0" kern="1200" dirty="0" smtClean="0">
                <a:solidFill>
                  <a:schemeClr val="tx1"/>
                </a:solidFill>
                <a:effectLst/>
                <a:latin typeface="+mn-lt"/>
                <a:ea typeface="+mn-ea"/>
                <a:cs typeface="+mn-cs"/>
              </a:rPr>
              <a:t>weighted color histogram (WH),the maximally </a:t>
            </a:r>
            <a:r>
              <a:rPr lang="en-US" altLang="zh-CN" sz="1200" b="0" i="0" u="none" strike="noStrike" kern="1200" dirty="0" smtClean="0">
                <a:solidFill>
                  <a:schemeClr val="tx1"/>
                </a:solidFill>
                <a:effectLst/>
                <a:latin typeface="+mn-lt"/>
                <a:ea typeface="+mn-ea"/>
                <a:cs typeface="+mn-cs"/>
              </a:rPr>
              <a:t>stable color regions</a:t>
            </a:r>
            <a:r>
              <a:rPr lang="en-US" altLang="zh-CN" sz="1200" b="0" i="0" kern="1200" dirty="0" smtClean="0">
                <a:solidFill>
                  <a:schemeClr val="tx1"/>
                </a:solidFill>
                <a:effectLst/>
                <a:latin typeface="+mn-lt"/>
                <a:ea typeface="+mn-ea"/>
                <a:cs typeface="+mn-cs"/>
              </a:rPr>
              <a:t> (MSCR), and the recurrent high-structured patches (RHSP)</a:t>
            </a:r>
            <a:r>
              <a:rPr lang="zh-CN" altLang="en-US" sz="1200" b="0" i="0" kern="1200" dirty="0" smtClean="0">
                <a:solidFill>
                  <a:schemeClr val="tx1"/>
                </a:solidFill>
                <a:effectLst/>
                <a:latin typeface="+mn-lt"/>
                <a:ea typeface="+mn-ea"/>
                <a:cs typeface="+mn-cs"/>
              </a:rPr>
              <a:t>这三种特征</a:t>
            </a:r>
            <a:r>
              <a:rPr lang="en-US" altLang="zh-CN" sz="1200" b="0" i="0" kern="1200" dirty="0" smtClean="0">
                <a:solidFill>
                  <a:schemeClr val="tx1"/>
                </a:solidFill>
                <a:effectLst/>
                <a:latin typeface="+mn-lt"/>
                <a:ea typeface="+mn-ea"/>
                <a:cs typeface="+mn-cs"/>
              </a:rPr>
              <a:t>.</a:t>
            </a:r>
            <a:endParaRPr lang="en-US" altLang="zh-CN" dirty="0" smtClean="0"/>
          </a:p>
          <a:p>
            <a:r>
              <a:rPr lang="en-US" altLang="zh-CN" dirty="0" smtClean="0"/>
              <a:t>.</a:t>
            </a:r>
            <a:r>
              <a:rPr lang="zh-CN" altLang="en-US" sz="1200" b="0" i="0" kern="1200" dirty="0" smtClean="0">
                <a:solidFill>
                  <a:schemeClr val="tx1"/>
                </a:solidFill>
                <a:effectLst/>
                <a:latin typeface="+mn-lt"/>
                <a:ea typeface="+mn-ea"/>
                <a:cs typeface="+mn-cs"/>
              </a:rPr>
              <a:t>近年来的研究的</a:t>
            </a:r>
            <a:r>
              <a:rPr lang="en-US" altLang="zh-CN" sz="1200" b="0" i="0" kern="1200" dirty="0" smtClean="0">
                <a:solidFill>
                  <a:schemeClr val="tx1"/>
                </a:solidFill>
                <a:effectLst/>
                <a:latin typeface="+mn-lt"/>
                <a:ea typeface="+mn-ea"/>
                <a:cs typeface="+mn-cs"/>
              </a:rPr>
              <a:t>handcrafted feature</a:t>
            </a:r>
            <a:r>
              <a:rPr lang="zh-CN" altLang="en-US" sz="1200" b="0" i="0" kern="1200" dirty="0" smtClean="0">
                <a:solidFill>
                  <a:schemeClr val="tx1"/>
                </a:solidFill>
                <a:effectLst/>
                <a:latin typeface="+mn-lt"/>
                <a:ea typeface="+mn-ea"/>
                <a:cs typeface="+mn-cs"/>
              </a:rPr>
              <a:t>或多或少都差不多。比如</a:t>
            </a:r>
            <a:r>
              <a:rPr lang="en-US" altLang="zh-CN" sz="1200" b="0" i="0" kern="1200" dirty="0" smtClean="0">
                <a:solidFill>
                  <a:schemeClr val="tx1"/>
                </a:solidFill>
                <a:effectLst/>
                <a:latin typeface="+mn-lt"/>
                <a:ea typeface="+mn-ea"/>
                <a:cs typeface="+mn-cs"/>
              </a:rPr>
              <a:t>LOMO,SCNCD</a:t>
            </a:r>
            <a:r>
              <a:rPr lang="zh-CN" altLang="en-US" sz="1200" b="0" i="0" kern="1200" dirty="0" smtClean="0">
                <a:solidFill>
                  <a:schemeClr val="tx1"/>
                </a:solidFill>
                <a:effectLst/>
                <a:latin typeface="+mn-lt"/>
                <a:ea typeface="+mn-ea"/>
                <a:cs typeface="+mn-cs"/>
              </a:rPr>
              <a:t>等等除了直接使用</a:t>
            </a:r>
            <a:r>
              <a:rPr lang="en-US" altLang="zh-CN" sz="1200" b="0" i="0" kern="1200" dirty="0" smtClean="0">
                <a:solidFill>
                  <a:schemeClr val="tx1"/>
                </a:solidFill>
                <a:effectLst/>
                <a:latin typeface="+mn-lt"/>
                <a:ea typeface="+mn-ea"/>
                <a:cs typeface="+mn-cs"/>
              </a:rPr>
              <a:t>low-level color and texture features</a:t>
            </a:r>
            <a:r>
              <a:rPr lang="zh-CN" altLang="en-US" sz="1200" b="0" i="0" kern="1200" dirty="0" smtClean="0">
                <a:solidFill>
                  <a:schemeClr val="tx1"/>
                </a:solidFill>
                <a:effectLst/>
                <a:latin typeface="+mn-lt"/>
                <a:ea typeface="+mn-ea"/>
                <a:cs typeface="+mn-cs"/>
              </a:rPr>
              <a:t>，另外一种好的选择就是使用</a:t>
            </a:r>
            <a:r>
              <a:rPr lang="en-US" altLang="zh-CN" sz="1200" b="0" i="0" kern="1200" dirty="0" smtClean="0">
                <a:solidFill>
                  <a:schemeClr val="tx1"/>
                </a:solidFill>
                <a:effectLst/>
                <a:latin typeface="+mn-lt"/>
                <a:ea typeface="+mn-ea"/>
                <a:cs typeface="+mn-cs"/>
              </a:rPr>
              <a:t>attribute-based features</a:t>
            </a:r>
            <a:r>
              <a:rPr lang="zh-CN" altLang="en-US" sz="1200" b="0" i="0" kern="1200" dirty="0" smtClean="0">
                <a:solidFill>
                  <a:schemeClr val="tx1"/>
                </a:solidFill>
                <a:effectLst/>
                <a:latin typeface="+mn-lt"/>
                <a:ea typeface="+mn-ea"/>
                <a:cs typeface="+mn-cs"/>
              </a:rPr>
              <a:t>，这个可以看作是一种</a:t>
            </a:r>
            <a:r>
              <a:rPr lang="en-US" altLang="zh-CN" sz="1200" b="0" i="0" kern="1200" dirty="0" smtClean="0">
                <a:solidFill>
                  <a:schemeClr val="tx1"/>
                </a:solidFill>
                <a:effectLst/>
                <a:latin typeface="+mn-lt"/>
                <a:ea typeface="+mn-ea"/>
                <a:cs typeface="+mn-cs"/>
              </a:rPr>
              <a:t>mid-level representations. </a:t>
            </a:r>
          </a:p>
          <a:p>
            <a:r>
              <a:rPr lang="en-US" altLang="zh-CN" sz="1200" b="0" i="0" kern="1200" dirty="0" smtClean="0">
                <a:solidFill>
                  <a:schemeClr val="tx1"/>
                </a:solidFill>
                <a:effectLst/>
                <a:latin typeface="+mn-lt"/>
                <a:ea typeface="+mn-ea"/>
                <a:cs typeface="+mn-cs"/>
              </a:rPr>
              <a:t>Deep re-id model</a:t>
            </a:r>
            <a:r>
              <a:rPr lang="zh-CN" altLang="en-US" sz="1200" b="0" i="0" kern="1200" dirty="0" smtClean="0">
                <a:solidFill>
                  <a:schemeClr val="tx1"/>
                </a:solidFill>
                <a:effectLst/>
                <a:latin typeface="+mn-lt"/>
                <a:ea typeface="+mn-ea"/>
                <a:cs typeface="+mn-cs"/>
              </a:rPr>
              <a:t>是从</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年开始的</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主要是用</a:t>
            </a:r>
            <a:r>
              <a:rPr lang="en-US" altLang="zh-CN" sz="1200" b="0" i="0" kern="1200" dirty="0" smtClean="0">
                <a:solidFill>
                  <a:schemeClr val="tx1"/>
                </a:solidFill>
                <a:effectLst/>
                <a:latin typeface="+mn-lt"/>
                <a:ea typeface="+mn-ea"/>
                <a:cs typeface="+mn-cs"/>
              </a:rPr>
              <a:t>images pair</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triplet</a:t>
            </a:r>
            <a:r>
              <a:rPr lang="zh-CN" altLang="en-US" sz="1200" b="0" i="0" kern="1200" dirty="0" smtClean="0">
                <a:solidFill>
                  <a:schemeClr val="tx1"/>
                </a:solidFill>
                <a:effectLst/>
                <a:latin typeface="+mn-lt"/>
                <a:ea typeface="+mn-ea"/>
                <a:cs typeface="+mn-cs"/>
              </a:rPr>
              <a:t>作为输入的</a:t>
            </a:r>
            <a:r>
              <a:rPr lang="en-US" altLang="zh-CN" sz="1200" b="0" i="0" kern="1200" dirty="0" smtClean="0">
                <a:solidFill>
                  <a:schemeClr val="tx1"/>
                </a:solidFill>
                <a:effectLst/>
                <a:latin typeface="+mn-lt"/>
                <a:ea typeface="+mn-ea"/>
                <a:cs typeface="+mn-cs"/>
              </a:rPr>
              <a:t>Siamese model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235611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线性：</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PCA</a:t>
            </a:r>
            <a:r>
              <a:rPr lang="en-US" altLang="zh-CN" sz="1200" baseline="0" dirty="0" smtClean="0">
                <a:latin typeface="微软雅黑" panose="020B0503020204020204" pitchFamily="34" charset="-122"/>
                <a:ea typeface="微软雅黑" panose="020B0503020204020204" pitchFamily="34" charset="-122"/>
                <a:cs typeface="Times New Roman" panose="02020603050405020304" pitchFamily="18" charset="0"/>
              </a:rPr>
              <a:t> ICA MDS 	</a:t>
            </a:r>
            <a:r>
              <a:rPr lang="zh-CN" altLang="en-US" sz="1200" baseline="0" dirty="0" smtClean="0">
                <a:latin typeface="微软雅黑" panose="020B0503020204020204" pitchFamily="34" charset="-122"/>
                <a:ea typeface="微软雅黑" panose="020B0503020204020204" pitchFamily="34" charset="-122"/>
                <a:cs typeface="Times New Roman" panose="02020603050405020304" pitchFamily="18" charset="0"/>
              </a:rPr>
              <a:t>非线性：</a:t>
            </a:r>
            <a:r>
              <a:rPr lang="en-US" altLang="zh-CN" sz="1200" baseline="0" dirty="0" smtClean="0">
                <a:latin typeface="微软雅黑" panose="020B0503020204020204" pitchFamily="34" charset="-122"/>
                <a:ea typeface="微软雅黑" panose="020B0503020204020204" pitchFamily="34" charset="-122"/>
                <a:cs typeface="Times New Roman" panose="02020603050405020304" pitchFamily="18" charset="0"/>
              </a:rPr>
              <a:t>ISOMAP Laplacian LLE</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2002</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Eric P. Xing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在论文“</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Distance metric learning with application to clustering with side-information</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sz="1200" b="1" dirty="0" smtClean="0">
                <a:solidFill>
                  <a:srgbClr val="0653A3"/>
                </a:solidFill>
                <a:latin typeface="微软雅黑" panose="020B0503020204020204" pitchFamily="34" charset="-122"/>
                <a:ea typeface="微软雅黑" panose="020B0503020204020204" pitchFamily="34" charset="-122"/>
                <a:cs typeface="Times New Roman" panose="02020603050405020304" pitchFamily="18" charset="0"/>
              </a:rPr>
              <a:t>首次提出</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基于马氏距离的度量学习。是在样本对的距离和，</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随着机器学习的发展</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大量度量学习的算法被提出，包括</a:t>
            </a:r>
            <a:r>
              <a:rPr lang="en-US" altLang="zh-CN" sz="1200" dirty="0" smtClean="0">
                <a:latin typeface="微软雅黑" panose="020B0503020204020204" pitchFamily="34" charset="-122"/>
                <a:ea typeface="微软雅黑" panose="020B0503020204020204" pitchFamily="34" charset="-122"/>
              </a:rPr>
              <a:t>ITML, HDLR, LDML, GSML, </a:t>
            </a:r>
            <a:r>
              <a:rPr lang="en-US" altLang="zh-CN" sz="1200" b="1" dirty="0" smtClean="0">
                <a:solidFill>
                  <a:srgbClr val="0653A3"/>
                </a:solidFill>
                <a:latin typeface="微软雅黑" panose="020B0503020204020204" pitchFamily="34" charset="-122"/>
                <a:ea typeface="微软雅黑" panose="020B0503020204020204" pitchFamily="34" charset="-122"/>
              </a:rPr>
              <a:t>LR-DML</a:t>
            </a:r>
            <a:r>
              <a:rPr lang="zh-CN" altLang="en-US" sz="1200" dirty="0" smtClean="0">
                <a:latin typeface="微软雅黑" panose="020B0503020204020204" pitchFamily="34" charset="-122"/>
                <a:ea typeface="微软雅黑" panose="020B0503020204020204" pitchFamily="34" charset="-122"/>
              </a:rPr>
              <a:t>等。</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其中</a:t>
            </a:r>
            <a:r>
              <a:rPr lang="zh-CN" altLang="zh-CN"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LR-DML</a:t>
            </a:r>
            <a:r>
              <a:rPr lang="zh-CN" altLang="en-US" sz="1200" dirty="0" smtClean="0">
                <a:latin typeface="微软雅黑" panose="020B0503020204020204" pitchFamily="34" charset="-122"/>
                <a:ea typeface="微软雅黑" panose="020B0503020204020204" pitchFamily="34" charset="-122"/>
              </a:rPr>
              <a:t>将基于图论的拉普拉斯正则化框架应用到度量学习中，与传统</a:t>
            </a:r>
            <a:r>
              <a:rPr lang="en-US" altLang="zh-CN" sz="1200" dirty="0" smtClean="0">
                <a:latin typeface="微软雅黑" panose="020B0503020204020204" pitchFamily="34" charset="-122"/>
                <a:ea typeface="微软雅黑" panose="020B0503020204020204" pitchFamily="34" charset="-122"/>
              </a:rPr>
              <a:t>DML</a:t>
            </a:r>
            <a:r>
              <a:rPr lang="zh-CN" altLang="en-US" sz="1200" dirty="0" smtClean="0">
                <a:latin typeface="微软雅黑" panose="020B0503020204020204" pitchFamily="34" charset="-122"/>
                <a:ea typeface="微软雅黑" panose="020B0503020204020204" pitchFamily="34" charset="-122"/>
              </a:rPr>
              <a:t>相比，</a:t>
            </a:r>
            <a:r>
              <a:rPr lang="en-US" altLang="zh-CN" sz="1200" dirty="0" smtClean="0">
                <a:latin typeface="微软雅黑" panose="020B0503020204020204" pitchFamily="34" charset="-122"/>
                <a:ea typeface="微软雅黑" panose="020B0503020204020204" pitchFamily="34" charset="-122"/>
              </a:rPr>
              <a:t> LR-DML</a:t>
            </a:r>
            <a:r>
              <a:rPr lang="zh-CN" altLang="en-US" sz="1200" dirty="0" smtClean="0">
                <a:latin typeface="微软雅黑" panose="020B0503020204020204" pitchFamily="34" charset="-122"/>
                <a:ea typeface="微软雅黑" panose="020B0503020204020204" pitchFamily="34" charset="-122"/>
              </a:rPr>
              <a:t>能够学习到样本点的</a:t>
            </a:r>
            <a:r>
              <a:rPr lang="zh-CN" altLang="en-US" sz="1200" b="1" dirty="0" smtClean="0">
                <a:solidFill>
                  <a:srgbClr val="0653A3"/>
                </a:solidFill>
                <a:latin typeface="微软雅黑" panose="020B0503020204020204" pitchFamily="34" charset="-122"/>
                <a:ea typeface="微软雅黑" panose="020B0503020204020204" pitchFamily="34" charset="-122"/>
              </a:rPr>
              <a:t>局部结构信息</a:t>
            </a:r>
            <a:r>
              <a:rPr lang="zh-CN" altLang="en-US" sz="1200" dirty="0" smtClean="0">
                <a:latin typeface="微软雅黑" panose="020B0503020204020204" pitchFamily="34" charset="-122"/>
                <a:ea typeface="微软雅黑" panose="020B0503020204020204" pitchFamily="34" charset="-122"/>
              </a:rPr>
              <a:t>，从而提高识别率。</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rgbClr val="0653A3"/>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196241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这三个目标都是围绕着行人重识别这个应用点来展开的。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10</a:t>
            </a:r>
            <a:r>
              <a:rPr lang="zh-CN" altLang="en-US" dirty="0" smtClean="0"/>
              <a:t>年有篇文章提出把</a:t>
            </a:r>
            <a:r>
              <a:rPr lang="zh-CN" altLang="en-US" sz="1200" dirty="0" smtClean="0">
                <a:latin typeface="微软雅黑" panose="020B0503020204020204" pitchFamily="34" charset="-122"/>
                <a:ea typeface="微软雅黑" panose="020B0503020204020204" pitchFamily="34" charset="-122"/>
              </a:rPr>
              <a:t>基于图论的拉普拉斯正则化框架应用到度量学习中，拉普拉斯正则化属于流形正则化，流型正则化是利用到了数据之间的几何结构，学习到样本点的</a:t>
            </a:r>
            <a:r>
              <a:rPr lang="zh-CN" altLang="en-US" sz="1200" b="1" dirty="0" smtClean="0">
                <a:solidFill>
                  <a:srgbClr val="0653A3"/>
                </a:solidFill>
                <a:latin typeface="微软雅黑" panose="020B0503020204020204" pitchFamily="34" charset="-122"/>
                <a:ea typeface="微软雅黑" panose="020B0503020204020204" pitchFamily="34" charset="-122"/>
              </a:rPr>
              <a:t>局部结构信息</a:t>
            </a:r>
            <a:r>
              <a:rPr lang="zh-CN" altLang="en-US" sz="1200" dirty="0" smtClean="0">
                <a:latin typeface="微软雅黑" panose="020B0503020204020204" pitchFamily="34" charset="-122"/>
                <a:ea typeface="微软雅黑" panose="020B0503020204020204" pitchFamily="34" charset="-122"/>
              </a:rPr>
              <a:t>，从而提高识别率。然而在</a:t>
            </a:r>
            <a:r>
              <a:rPr lang="en-US" altLang="zh-CN" sz="1200" dirty="0" smtClean="0">
                <a:latin typeface="微软雅黑" panose="020B0503020204020204" pitchFamily="34" charset="-122"/>
                <a:ea typeface="微软雅黑" panose="020B0503020204020204" pitchFamily="34" charset="-122"/>
              </a:rPr>
              <a:t>NIPS</a:t>
            </a:r>
            <a:r>
              <a:rPr lang="zh-CN" altLang="en-US" sz="1200" dirty="0" smtClean="0">
                <a:latin typeface="微软雅黑" panose="020B0503020204020204" pitchFamily="34" charset="-122"/>
                <a:ea typeface="微软雅黑" panose="020B0503020204020204" pitchFamily="34" charset="-122"/>
              </a:rPr>
              <a:t>有篇文章证明</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：第二点就是在行人再识别的一些数据库，大多数库都是</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个</a:t>
            </a:r>
            <a:r>
              <a:rPr lang="en-US" altLang="zh-CN" sz="1200" dirty="0" smtClean="0">
                <a:latin typeface="微软雅黑" panose="020B0503020204020204" pitchFamily="34" charset="-122"/>
                <a:ea typeface="微软雅黑" panose="020B0503020204020204" pitchFamily="34" charset="-122"/>
              </a:rPr>
              <a:t>camera</a:t>
            </a:r>
            <a:r>
              <a:rPr lang="zh-CN" altLang="en-US" sz="1200" dirty="0" smtClean="0">
                <a:latin typeface="微软雅黑" panose="020B0503020204020204" pitchFamily="34" charset="-122"/>
                <a:ea typeface="微软雅黑" panose="020B0503020204020204" pitchFamily="34" charset="-122"/>
              </a:rPr>
              <a:t>下拍到的成对的行人图片。那么我们考虑既然都是行人图像，那么有没有可能从一些数据集中</a:t>
            </a:r>
            <a:r>
              <a:rPr lang="zh-CN" altLang="en-US" dirty="0" smtClean="0">
                <a:solidFill>
                  <a:schemeClr val="tx1">
                    <a:lumMod val="75000"/>
                    <a:lumOff val="25000"/>
                  </a:schemeClr>
                </a:solidFill>
                <a:latin typeface="微软雅黑" charset="0"/>
                <a:ea typeface="微软雅黑" charset="0"/>
              </a:rPr>
              <a:t>学习到描述行人外貌的视角不变性特征的共享表示，再迁移到目标数据集上进再识别？这个思想就是迁移学习的思想，然后这点我们可以采用多任务学习结合字典学习来实现。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：第三点我们是考虑到度量学习中的样本的成对约束是一种弱标签，就是它的标签并不是传统分类那样，在度量学习中，</a:t>
            </a:r>
            <a:r>
              <a:rPr lang="en-US" altLang="zh-CN" sz="1200" dirty="0" smtClean="0">
                <a:latin typeface="微软雅黑" panose="020B0503020204020204" pitchFamily="34" charset="-122"/>
                <a:ea typeface="微软雅黑" panose="020B0503020204020204" pitchFamily="34" charset="-122"/>
              </a:rPr>
              <a:t>ABC</a:t>
            </a:r>
            <a:r>
              <a:rPr lang="zh-CN" altLang="en-US" sz="1200" dirty="0" smtClean="0">
                <a:latin typeface="微软雅黑" panose="020B0503020204020204" pitchFamily="34" charset="-122"/>
                <a:ea typeface="微软雅黑" panose="020B0503020204020204" pitchFamily="34" charset="-122"/>
              </a:rPr>
              <a:t>三个人</a:t>
            </a:r>
            <a:r>
              <a:rPr lang="en-US" altLang="zh-CN" sz="1200" dirty="0" smtClean="0">
                <a:latin typeface="微软雅黑" panose="020B0503020204020204" pitchFamily="34" charset="-122"/>
                <a:ea typeface="微软雅黑" panose="020B0503020204020204" pitchFamily="34" charset="-122"/>
              </a:rPr>
              <a:t>AB</a:t>
            </a:r>
            <a:r>
              <a:rPr lang="zh-CN" altLang="en-US" sz="1200" dirty="0" smtClean="0">
                <a:latin typeface="微软雅黑" panose="020B0503020204020204" pitchFamily="34" charset="-122"/>
                <a:ea typeface="微软雅黑" panose="020B0503020204020204" pitchFamily="34" charset="-122"/>
              </a:rPr>
              <a:t>是同一个人，</a:t>
            </a:r>
            <a:r>
              <a:rPr lang="en-US" altLang="zh-CN" sz="1200" dirty="0" smtClean="0">
                <a:latin typeface="微软雅黑" panose="020B0503020204020204" pitchFamily="34" charset="-122"/>
                <a:ea typeface="微软雅黑" panose="020B0503020204020204" pitchFamily="34" charset="-122"/>
              </a:rPr>
              <a:t>C</a:t>
            </a:r>
            <a:r>
              <a:rPr lang="zh-CN" altLang="en-US" sz="1200" dirty="0" smtClean="0">
                <a:latin typeface="微软雅黑" panose="020B0503020204020204" pitchFamily="34" charset="-122"/>
                <a:ea typeface="微软雅黑" panose="020B0503020204020204" pitchFamily="34" charset="-122"/>
              </a:rPr>
              <a:t>是另外一个人，那么</a:t>
            </a:r>
            <a:r>
              <a:rPr lang="en-US" altLang="zh-CN" sz="1200" dirty="0" smtClean="0">
                <a:latin typeface="微软雅黑" panose="020B0503020204020204" pitchFamily="34" charset="-122"/>
                <a:ea typeface="微软雅黑" panose="020B0503020204020204" pitchFamily="34" charset="-122"/>
              </a:rPr>
              <a:t>AB</a:t>
            </a:r>
            <a:r>
              <a:rPr lang="zh-CN" altLang="en-US" sz="1200" dirty="0" smtClean="0">
                <a:latin typeface="微软雅黑" panose="020B0503020204020204" pitchFamily="34" charset="-122"/>
                <a:ea typeface="微软雅黑" panose="020B0503020204020204" pitchFamily="34" charset="-122"/>
              </a:rPr>
              <a:t>之间的距离一定要比</a:t>
            </a:r>
            <a:r>
              <a:rPr lang="en-US" altLang="zh-CN" sz="1200" dirty="0" smtClean="0">
                <a:latin typeface="微软雅黑" panose="020B0503020204020204" pitchFamily="34" charset="-122"/>
                <a:ea typeface="微软雅黑" panose="020B0503020204020204" pitchFamily="34" charset="-122"/>
              </a:rPr>
              <a:t>AC</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BC</a:t>
            </a:r>
            <a:r>
              <a:rPr lang="zh-CN" altLang="en-US" sz="1200" dirty="0" smtClean="0">
                <a:latin typeface="微软雅黑" panose="020B0503020204020204" pitchFamily="34" charset="-122"/>
                <a:ea typeface="微软雅黑" panose="020B0503020204020204" pitchFamily="34" charset="-122"/>
              </a:rPr>
              <a:t>之间的距离要小，这也是度量学习最基本的思想。那么弱标签学习的到的模型就可能存在不是很强的问题。在集成学习中，我们知道集成学习的思想是</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2FD4CB1-35E7-44B6-943A-798A82100E03}" type="slidenum">
              <a:rPr lang="zh-CN" altLang="en-US" smtClean="0"/>
              <a:t>10</a:t>
            </a:fld>
            <a:endParaRPr lang="zh-CN" altLang="en-US"/>
          </a:p>
        </p:txBody>
      </p:sp>
    </p:spTree>
    <p:extLst>
      <p:ext uri="{BB962C8B-B14F-4D97-AF65-F5344CB8AC3E}">
        <p14:creationId xmlns:p14="http://schemas.microsoft.com/office/powerpoint/2010/main" val="202317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FD4CB1-35E7-44B6-943A-798A82100E03}" type="slidenum">
              <a:rPr lang="zh-CN" altLang="en-US" smtClean="0"/>
              <a:t>14</a:t>
            </a:fld>
            <a:endParaRPr lang="zh-CN" altLang="en-US"/>
          </a:p>
        </p:txBody>
      </p:sp>
    </p:spTree>
    <p:extLst>
      <p:ext uri="{BB962C8B-B14F-4D97-AF65-F5344CB8AC3E}">
        <p14:creationId xmlns:p14="http://schemas.microsoft.com/office/powerpoint/2010/main" val="19124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Encode</a:t>
            </a:r>
            <a:r>
              <a:rPr lang="zh-CN" altLang="en-US" dirty="0" smtClean="0"/>
              <a:t>稀疏表示</a:t>
            </a:r>
            <a:endParaRPr lang="zh-CN" altLang="en-US" dirty="0"/>
          </a:p>
        </p:txBody>
      </p:sp>
      <p:sp>
        <p:nvSpPr>
          <p:cNvPr id="4" name="灯片编号占位符 3"/>
          <p:cNvSpPr>
            <a:spLocks noGrp="1"/>
          </p:cNvSpPr>
          <p:nvPr>
            <p:ph type="sldNum" sz="quarter" idx="10"/>
          </p:nvPr>
        </p:nvSpPr>
        <p:spPr/>
        <p:txBody>
          <a:bodyPr/>
          <a:lstStyle/>
          <a:p>
            <a:fld id="{B2FD4CB1-35E7-44B6-943A-798A82100E03}" type="slidenum">
              <a:rPr lang="zh-CN" altLang="en-US" smtClean="0"/>
              <a:t>16</a:t>
            </a:fld>
            <a:endParaRPr lang="zh-CN" altLang="en-US"/>
          </a:p>
        </p:txBody>
      </p:sp>
    </p:spTree>
    <p:extLst>
      <p:ext uri="{BB962C8B-B14F-4D97-AF65-F5344CB8AC3E}">
        <p14:creationId xmlns:p14="http://schemas.microsoft.com/office/powerpoint/2010/main" val="182571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FD4CB1-35E7-44B6-943A-798A82100E03}" type="slidenum">
              <a:rPr lang="zh-CN" altLang="en-US" smtClean="0"/>
              <a:t>21</a:t>
            </a:fld>
            <a:endParaRPr lang="zh-CN" altLang="en-US"/>
          </a:p>
        </p:txBody>
      </p:sp>
    </p:spTree>
    <p:extLst>
      <p:ext uri="{BB962C8B-B14F-4D97-AF65-F5344CB8AC3E}">
        <p14:creationId xmlns:p14="http://schemas.microsoft.com/office/powerpoint/2010/main" val="285506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83863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180184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16803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页_五项目录">
    <p:bg>
      <p:bgPr>
        <a:solidFill>
          <a:schemeClr val="accent3"/>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941970" y="2172089"/>
            <a:ext cx="3453384" cy="1714111"/>
          </a:xfrm>
          <a:prstGeom prst="rect">
            <a:avLst/>
          </a:prstGeom>
          <a:ln w="12700" cmpd="sng">
            <a:noFill/>
          </a:ln>
        </p:spPr>
        <p:txBody>
          <a:bodyPr vert="horz" anchor="ctr"/>
          <a:lstStyle>
            <a:lvl1pPr marL="0" indent="0" algn="ctr">
              <a:buNone/>
              <a:defRPr sz="11500" b="1">
                <a:solidFill>
                  <a:schemeClr val="bg1"/>
                </a:solidFill>
                <a:latin typeface="Microsoft YaHei" charset="0"/>
                <a:ea typeface="Microsoft YaHei" charset="0"/>
                <a:cs typeface="Microsoft YaHei" charset="0"/>
              </a:defRPr>
            </a:lvl1pPr>
          </a:lstStyle>
          <a:p>
            <a:pPr lvl="0"/>
            <a:r>
              <a:rPr kumimoji="1" lang="zh-CN" altLang="en-US" dirty="0"/>
              <a:t>目录</a:t>
            </a:r>
          </a:p>
        </p:txBody>
      </p:sp>
      <p:sp>
        <p:nvSpPr>
          <p:cNvPr id="4" name="文本占位符 7"/>
          <p:cNvSpPr>
            <a:spLocks noGrp="1"/>
          </p:cNvSpPr>
          <p:nvPr>
            <p:ph type="body" sz="quarter" idx="11" hasCustomPrompt="1"/>
          </p:nvPr>
        </p:nvSpPr>
        <p:spPr>
          <a:xfrm>
            <a:off x="941970" y="3886200"/>
            <a:ext cx="3453384" cy="665018"/>
          </a:xfrm>
          <a:prstGeom prst="rect">
            <a:avLst/>
          </a:prstGeom>
          <a:ln w="12700" cmpd="sng">
            <a:noFill/>
          </a:ln>
        </p:spPr>
        <p:txBody>
          <a:bodyPr vert="horz" anchor="ctr"/>
          <a:lstStyle>
            <a:lvl1pPr marL="0" indent="0" algn="ctr">
              <a:buNone/>
              <a:defRPr sz="4000" b="1">
                <a:solidFill>
                  <a:schemeClr val="bg1"/>
                </a:solidFill>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5" name="文本占位符 7"/>
          <p:cNvSpPr>
            <a:spLocks noGrp="1"/>
          </p:cNvSpPr>
          <p:nvPr>
            <p:ph type="body" sz="quarter" idx="12"/>
          </p:nvPr>
        </p:nvSpPr>
        <p:spPr>
          <a:xfrm>
            <a:off x="6726241" y="1377380"/>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3"/>
          </p:nvPr>
        </p:nvSpPr>
        <p:spPr>
          <a:xfrm>
            <a:off x="6726241" y="1714502"/>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4"/>
          </p:nvPr>
        </p:nvSpPr>
        <p:spPr>
          <a:xfrm>
            <a:off x="6726241" y="218306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5"/>
          </p:nvPr>
        </p:nvSpPr>
        <p:spPr>
          <a:xfrm>
            <a:off x="6726241" y="252018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9" name="文本占位符 7"/>
          <p:cNvSpPr>
            <a:spLocks noGrp="1"/>
          </p:cNvSpPr>
          <p:nvPr>
            <p:ph type="body" sz="quarter" idx="16"/>
          </p:nvPr>
        </p:nvSpPr>
        <p:spPr>
          <a:xfrm>
            <a:off x="6726241" y="305724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7"/>
          </p:nvPr>
        </p:nvSpPr>
        <p:spPr>
          <a:xfrm>
            <a:off x="6726241" y="339436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1" name="文本占位符 7"/>
          <p:cNvSpPr>
            <a:spLocks noGrp="1"/>
          </p:cNvSpPr>
          <p:nvPr>
            <p:ph type="body" sz="quarter" idx="18"/>
          </p:nvPr>
        </p:nvSpPr>
        <p:spPr>
          <a:xfrm>
            <a:off x="6726241" y="3991258"/>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2" name="文本占位符 7"/>
          <p:cNvSpPr>
            <a:spLocks noGrp="1"/>
          </p:cNvSpPr>
          <p:nvPr>
            <p:ph type="body" sz="quarter" idx="19"/>
          </p:nvPr>
        </p:nvSpPr>
        <p:spPr>
          <a:xfrm>
            <a:off x="6726241" y="4328380"/>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3" name="文本占位符 7"/>
          <p:cNvSpPr>
            <a:spLocks noGrp="1"/>
          </p:cNvSpPr>
          <p:nvPr>
            <p:ph type="body" sz="quarter" idx="20"/>
          </p:nvPr>
        </p:nvSpPr>
        <p:spPr>
          <a:xfrm>
            <a:off x="6726241" y="4796941"/>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4" name="文本占位符 7"/>
          <p:cNvSpPr>
            <a:spLocks noGrp="1"/>
          </p:cNvSpPr>
          <p:nvPr>
            <p:ph type="body" sz="quarter" idx="21"/>
          </p:nvPr>
        </p:nvSpPr>
        <p:spPr>
          <a:xfrm>
            <a:off x="6726241" y="5134063"/>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2798565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extLst>
      <p:ext uri="{BB962C8B-B14F-4D97-AF65-F5344CB8AC3E}">
        <p14:creationId xmlns:p14="http://schemas.microsoft.com/office/powerpoint/2010/main" val="206848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55798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106836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326627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01163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424979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12080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12879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A0A783-A557-472E-A654-F7C0A33E76E1}"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12234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0A783-A557-472E-A654-F7C0A33E76E1}"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883A-05FC-4629-9CAB-9A739BF9E4AD}" type="slidenum">
              <a:rPr lang="zh-CN" altLang="en-US" smtClean="0"/>
              <a:t>‹#›</a:t>
            </a:fld>
            <a:endParaRPr lang="zh-CN" altLang="en-US"/>
          </a:p>
        </p:txBody>
      </p:sp>
    </p:spTree>
    <p:extLst>
      <p:ext uri="{BB962C8B-B14F-4D97-AF65-F5344CB8AC3E}">
        <p14:creationId xmlns:p14="http://schemas.microsoft.com/office/powerpoint/2010/main" val="220620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9" Type="http://schemas.openxmlformats.org/officeDocument/2006/relationships/image" Target="../media/image72.png"/><Relationship Id="rId21" Type="http://schemas.openxmlformats.org/officeDocument/2006/relationships/image" Target="../media/image54.png"/><Relationship Id="rId34" Type="http://schemas.openxmlformats.org/officeDocument/2006/relationships/image" Target="../media/image67.png"/><Relationship Id="rId42" Type="http://schemas.openxmlformats.org/officeDocument/2006/relationships/image" Target="../media/image75.png"/><Relationship Id="rId47" Type="http://schemas.openxmlformats.org/officeDocument/2006/relationships/image" Target="../media/image80.png"/><Relationship Id="rId50" Type="http://schemas.openxmlformats.org/officeDocument/2006/relationships/image" Target="../media/image83.png"/><Relationship Id="rId55" Type="http://schemas.openxmlformats.org/officeDocument/2006/relationships/image" Target="../media/image88.png"/><Relationship Id="rId7" Type="http://schemas.openxmlformats.org/officeDocument/2006/relationships/image" Target="../media/image40.png"/><Relationship Id="rId2" Type="http://schemas.openxmlformats.org/officeDocument/2006/relationships/notesSlide" Target="../notesSlides/notesSlide7.xml"/><Relationship Id="rId16" Type="http://schemas.openxmlformats.org/officeDocument/2006/relationships/image" Target="../media/image49.png"/><Relationship Id="rId29" Type="http://schemas.openxmlformats.org/officeDocument/2006/relationships/image" Target="../media/image62.png"/><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0.png"/><Relationship Id="rId40" Type="http://schemas.openxmlformats.org/officeDocument/2006/relationships/image" Target="../media/image73.png"/><Relationship Id="rId45" Type="http://schemas.openxmlformats.org/officeDocument/2006/relationships/image" Target="../media/image78.png"/><Relationship Id="rId53" Type="http://schemas.openxmlformats.org/officeDocument/2006/relationships/image" Target="../media/image86.png"/><Relationship Id="rId58" Type="http://schemas.openxmlformats.org/officeDocument/2006/relationships/image" Target="../media/image91.png"/><Relationship Id="rId5" Type="http://schemas.openxmlformats.org/officeDocument/2006/relationships/image" Target="../media/image38.png"/><Relationship Id="rId61" Type="http://schemas.openxmlformats.org/officeDocument/2006/relationships/image" Target="../media/image94.png"/><Relationship Id="rId19" Type="http://schemas.openxmlformats.org/officeDocument/2006/relationships/image" Target="../media/image5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 Id="rId35" Type="http://schemas.openxmlformats.org/officeDocument/2006/relationships/image" Target="../media/image68.png"/><Relationship Id="rId43" Type="http://schemas.openxmlformats.org/officeDocument/2006/relationships/image" Target="../media/image76.png"/><Relationship Id="rId48" Type="http://schemas.openxmlformats.org/officeDocument/2006/relationships/image" Target="../media/image81.png"/><Relationship Id="rId56" Type="http://schemas.openxmlformats.org/officeDocument/2006/relationships/image" Target="../media/image89.png"/><Relationship Id="rId8" Type="http://schemas.openxmlformats.org/officeDocument/2006/relationships/image" Target="../media/image41.png"/><Relationship Id="rId51" Type="http://schemas.openxmlformats.org/officeDocument/2006/relationships/image" Target="../media/image84.png"/><Relationship Id="rId3" Type="http://schemas.openxmlformats.org/officeDocument/2006/relationships/image" Target="../media/image36.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38" Type="http://schemas.openxmlformats.org/officeDocument/2006/relationships/image" Target="../media/image71.png"/><Relationship Id="rId46" Type="http://schemas.openxmlformats.org/officeDocument/2006/relationships/image" Target="../media/image79.png"/><Relationship Id="rId59" Type="http://schemas.openxmlformats.org/officeDocument/2006/relationships/image" Target="../media/image92.png"/><Relationship Id="rId20" Type="http://schemas.openxmlformats.org/officeDocument/2006/relationships/image" Target="../media/image53.png"/><Relationship Id="rId41" Type="http://schemas.openxmlformats.org/officeDocument/2006/relationships/image" Target="../media/image74.png"/><Relationship Id="rId54" Type="http://schemas.openxmlformats.org/officeDocument/2006/relationships/image" Target="../media/image87.png"/><Relationship Id="rId62" Type="http://schemas.openxmlformats.org/officeDocument/2006/relationships/image" Target="../media/image95.png"/><Relationship Id="rId1" Type="http://schemas.openxmlformats.org/officeDocument/2006/relationships/slideLayout" Target="../slideLayouts/slideLayout1.xml"/><Relationship Id="rId6" Type="http://schemas.openxmlformats.org/officeDocument/2006/relationships/image" Target="../media/image39.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36" Type="http://schemas.openxmlformats.org/officeDocument/2006/relationships/image" Target="../media/image69.png"/><Relationship Id="rId49" Type="http://schemas.openxmlformats.org/officeDocument/2006/relationships/image" Target="../media/image82.png"/><Relationship Id="rId57" Type="http://schemas.openxmlformats.org/officeDocument/2006/relationships/image" Target="../media/image90.png"/><Relationship Id="rId10" Type="http://schemas.openxmlformats.org/officeDocument/2006/relationships/image" Target="../media/image43.png"/><Relationship Id="rId31" Type="http://schemas.openxmlformats.org/officeDocument/2006/relationships/image" Target="../media/image64.png"/><Relationship Id="rId44" Type="http://schemas.openxmlformats.org/officeDocument/2006/relationships/image" Target="../media/image77.png"/><Relationship Id="rId52" Type="http://schemas.openxmlformats.org/officeDocument/2006/relationships/image" Target="../media/image85.png"/><Relationship Id="rId60" Type="http://schemas.openxmlformats.org/officeDocument/2006/relationships/image" Target="../media/image9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50.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140.png"/><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1336431"/>
            <a:ext cx="12191999" cy="326256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63" name="文本框 8"/>
          <p:cNvSpPr txBox="1">
            <a:spLocks noChangeArrowheads="1"/>
          </p:cNvSpPr>
          <p:nvPr/>
        </p:nvSpPr>
        <p:spPr bwMode="auto">
          <a:xfrm>
            <a:off x="428625" y="1897057"/>
            <a:ext cx="113347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6600" b="1" dirty="0" smtClean="0">
                <a:solidFill>
                  <a:schemeClr val="bg1"/>
                </a:solidFill>
                <a:latin typeface="方正兰亭粗黑简体" panose="02010600030101010101" pitchFamily="2" charset="-122"/>
                <a:ea typeface="方正兰亭粗黑简体" panose="02010600030101010101" pitchFamily="2" charset="-122"/>
              </a:rPr>
              <a:t>基于度量学习的行人再识别算法</a:t>
            </a:r>
            <a:r>
              <a:rPr lang="zh-CN" altLang="en-US" sz="6600" b="1" dirty="0">
                <a:solidFill>
                  <a:schemeClr val="bg1"/>
                </a:solidFill>
                <a:latin typeface="方正兰亭粗黑简体" panose="02010600030101010101" pitchFamily="2" charset="-122"/>
                <a:ea typeface="方正兰亭粗黑简体" panose="02010600030101010101" pitchFamily="2" charset="-122"/>
              </a:rPr>
              <a:t>研究</a:t>
            </a:r>
          </a:p>
        </p:txBody>
      </p:sp>
      <p:sp>
        <p:nvSpPr>
          <p:cNvPr id="7" name="矩形 6"/>
          <p:cNvSpPr/>
          <p:nvPr/>
        </p:nvSpPr>
        <p:spPr>
          <a:xfrm>
            <a:off x="911519" y="5184022"/>
            <a:ext cx="2408456"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a:latin typeface="微软雅黑" pitchFamily="34" charset="-122"/>
                <a:ea typeface="微软雅黑" pitchFamily="34" charset="-122"/>
              </a:rPr>
              <a:t>答辩人</a:t>
            </a:r>
            <a:r>
              <a:rPr lang="zh-CN" altLang="en-US" sz="2000" b="1" spc="300" dirty="0" smtClean="0">
                <a:latin typeface="微软雅黑" pitchFamily="34" charset="-122"/>
                <a:ea typeface="微软雅黑" pitchFamily="34" charset="-122"/>
              </a:rPr>
              <a:t>：冯冠华</a:t>
            </a:r>
            <a:endParaRPr lang="zh-HK" altLang="en-US" sz="2000" b="1" spc="300" dirty="0">
              <a:latin typeface="微软雅黑" pitchFamily="34" charset="-122"/>
              <a:ea typeface="微软雅黑" pitchFamily="34" charset="-122"/>
            </a:endParaRPr>
          </a:p>
        </p:txBody>
      </p:sp>
      <p:sp>
        <p:nvSpPr>
          <p:cNvPr id="8" name="矩形 7"/>
          <p:cNvSpPr/>
          <p:nvPr/>
        </p:nvSpPr>
        <p:spPr>
          <a:xfrm>
            <a:off x="911519" y="5820985"/>
            <a:ext cx="2408456"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a:latin typeface="微软雅黑" pitchFamily="34" charset="-122"/>
                <a:ea typeface="微软雅黑" pitchFamily="34" charset="-122"/>
              </a:rPr>
              <a:t>导  </a:t>
            </a:r>
            <a:r>
              <a:rPr lang="zh-CN" altLang="en-US" sz="2000" b="1" spc="300" dirty="0" smtClean="0">
                <a:latin typeface="微软雅黑" pitchFamily="34" charset="-122"/>
                <a:ea typeface="微软雅黑" pitchFamily="34" charset="-122"/>
              </a:rPr>
              <a:t>师：刘</a:t>
            </a:r>
            <a:r>
              <a:rPr lang="zh-CN" altLang="en-US" sz="2000" b="1" spc="300" dirty="0">
                <a:latin typeface="微软雅黑" pitchFamily="34" charset="-122"/>
                <a:ea typeface="微软雅黑" pitchFamily="34" charset="-122"/>
              </a:rPr>
              <a:t>伟锋</a:t>
            </a:r>
            <a:endParaRPr lang="zh-HK" altLang="en-US" sz="2000" b="1" spc="300" dirty="0">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234" y="201156"/>
            <a:ext cx="2581275" cy="556990"/>
          </a:xfrm>
          <a:prstGeom prst="rect">
            <a:avLst/>
          </a:prstGeom>
        </p:spPr>
      </p:pic>
    </p:spTree>
    <p:extLst>
      <p:ext uri="{BB962C8B-B14F-4D97-AF65-F5344CB8AC3E}">
        <p14:creationId xmlns:p14="http://schemas.microsoft.com/office/powerpoint/2010/main" val="15996151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507899" y="1454645"/>
            <a:ext cx="11081950" cy="1766032"/>
            <a:chOff x="33690" y="1355237"/>
            <a:chExt cx="12192000" cy="2175308"/>
          </a:xfrm>
        </p:grpSpPr>
        <p:cxnSp>
          <p:nvCxnSpPr>
            <p:cNvPr id="2" name="直接连接符 2"/>
            <p:cNvCxnSpPr/>
            <p:nvPr/>
          </p:nvCxnSpPr>
          <p:spPr>
            <a:xfrm>
              <a:off x="33690" y="2442889"/>
              <a:ext cx="12192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任意多边形 19"/>
            <p:cNvSpPr/>
            <p:nvPr/>
          </p:nvSpPr>
          <p:spPr>
            <a:xfrm>
              <a:off x="1017302" y="2442890"/>
              <a:ext cx="2175308" cy="1087655"/>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任意多边形 20"/>
            <p:cNvSpPr/>
            <p:nvPr/>
          </p:nvSpPr>
          <p:spPr>
            <a:xfrm flipH="1" flipV="1">
              <a:off x="5033783" y="1355237"/>
              <a:ext cx="2175308" cy="1087655"/>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21"/>
            <p:cNvSpPr/>
            <p:nvPr/>
          </p:nvSpPr>
          <p:spPr>
            <a:xfrm>
              <a:off x="9050265" y="2442890"/>
              <a:ext cx="2175308" cy="1087655"/>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1112007" y="1427425"/>
              <a:ext cx="2030928" cy="203092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5105973" y="1427425"/>
              <a:ext cx="2030928" cy="203092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9143131" y="1427425"/>
              <a:ext cx="2030928" cy="203092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1" name="组合 50"/>
          <p:cNvGrpSpPr/>
          <p:nvPr/>
        </p:nvGrpSpPr>
        <p:grpSpPr>
          <a:xfrm>
            <a:off x="-1" y="-1"/>
            <a:ext cx="12191999" cy="1280859"/>
            <a:chOff x="-1" y="-1"/>
            <a:chExt cx="12191999" cy="1280859"/>
          </a:xfrm>
        </p:grpSpPr>
        <p:sp>
          <p:nvSpPr>
            <p:cNvPr id="52" name="矩形 51"/>
            <p:cNvSpPr/>
            <p:nvPr/>
          </p:nvSpPr>
          <p:spPr>
            <a:xfrm>
              <a:off x="-1" y="-1"/>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171016" y="311546"/>
              <a:ext cx="11849963" cy="646331"/>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600" dirty="0" smtClean="0">
                  <a:solidFill>
                    <a:schemeClr val="bg1"/>
                  </a:solidFill>
                  <a:latin typeface="黑体" panose="02010609060101010101" pitchFamily="49" charset="-122"/>
                  <a:ea typeface="黑体" panose="02010609060101010101" pitchFamily="49" charset="-122"/>
                </a:rPr>
                <a:t>研究</a:t>
              </a:r>
              <a:r>
                <a:rPr lang="zh-CN" altLang="en-US" sz="3600" dirty="0">
                  <a:solidFill>
                    <a:schemeClr val="bg1"/>
                  </a:solidFill>
                  <a:latin typeface="黑体" panose="02010609060101010101" pitchFamily="49" charset="-122"/>
                  <a:ea typeface="黑体" panose="02010609060101010101" pitchFamily="49" charset="-122"/>
                </a:rPr>
                <a:t>目标</a:t>
              </a:r>
            </a:p>
          </p:txBody>
        </p:sp>
      </p:grpSp>
      <p:sp>
        <p:nvSpPr>
          <p:cNvPr id="55" name="矩形 54"/>
          <p:cNvSpPr/>
          <p:nvPr/>
        </p:nvSpPr>
        <p:spPr>
          <a:xfrm>
            <a:off x="642166" y="3468635"/>
            <a:ext cx="3218547" cy="1600438"/>
          </a:xfrm>
          <a:prstGeom prst="rect">
            <a:avLst/>
          </a:prstGeom>
        </p:spPr>
        <p:txBody>
          <a:bodyPr wrap="square">
            <a:spAutoFit/>
          </a:bodyPr>
          <a:lstStyle/>
          <a:p>
            <a:pPr algn="just"/>
            <a:r>
              <a:rPr lang="en-US" altLang="zh-CN" sz="1400" dirty="0">
                <a:latin typeface="微软雅黑" panose="020B0503020204020204" pitchFamily="34" charset="-122"/>
                <a:ea typeface="微软雅黑" panose="020B0503020204020204" pitchFamily="34" charset="-122"/>
              </a:rPr>
              <a:t>Laplacian</a:t>
            </a:r>
            <a:r>
              <a:rPr lang="zh-CN" altLang="en-US" sz="1400" dirty="0">
                <a:latin typeface="微软雅黑" panose="020B0503020204020204" pitchFamily="34" charset="-122"/>
                <a:ea typeface="微软雅黑" panose="020B0503020204020204" pitchFamily="34" charset="-122"/>
              </a:rPr>
              <a:t>正则项的零空间中只包含常数函数，外推能力较差，不能有效描述数据流形的变化情况</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gn="just"/>
            <a:r>
              <a:rPr lang="zh-CN" altLang="en-US" sz="1400" dirty="0" smtClean="0">
                <a:latin typeface="微软雅黑" charset="0"/>
                <a:ea typeface="微软雅黑" charset="0"/>
              </a:rPr>
              <a:t>相对</a:t>
            </a:r>
            <a:r>
              <a:rPr lang="zh-CN" altLang="en-US" sz="1400" dirty="0">
                <a:latin typeface="微软雅黑" charset="0"/>
                <a:ea typeface="微软雅黑" charset="0"/>
              </a:rPr>
              <a:t>于</a:t>
            </a:r>
            <a:r>
              <a:rPr lang="en-US" altLang="zh-CN" sz="1400" dirty="0">
                <a:latin typeface="微软雅黑" charset="0"/>
                <a:ea typeface="微软雅黑" charset="0"/>
              </a:rPr>
              <a:t>Laplacian</a:t>
            </a:r>
            <a:r>
              <a:rPr lang="zh-CN" altLang="en-US" sz="1400" dirty="0">
                <a:latin typeface="微软雅黑" charset="0"/>
                <a:ea typeface="微软雅黑" charset="0"/>
              </a:rPr>
              <a:t>正则化，</a:t>
            </a:r>
            <a:r>
              <a:rPr lang="en-US" altLang="zh-CN" sz="1400" dirty="0">
                <a:latin typeface="微软雅黑" charset="0"/>
                <a:ea typeface="微软雅黑" charset="0"/>
              </a:rPr>
              <a:t>Hessian</a:t>
            </a:r>
            <a:r>
              <a:rPr lang="zh-CN" altLang="en-US" sz="1400" dirty="0">
                <a:latin typeface="微软雅黑" charset="0"/>
                <a:ea typeface="微软雅黑" charset="0"/>
              </a:rPr>
              <a:t>算子计算更高的二阶梯度，具有更加丰富的零空间，能够更好的保持数据流形的局部结构</a:t>
            </a:r>
            <a:r>
              <a:rPr lang="zh-CN" altLang="en-US" sz="1400" dirty="0" smtClean="0">
                <a:latin typeface="微软雅黑" charset="0"/>
                <a:ea typeface="微软雅黑" charset="0"/>
              </a:rPr>
              <a:t>信息。</a:t>
            </a:r>
            <a:endParaRPr lang="zh-CN" altLang="en-US" sz="1400" dirty="0"/>
          </a:p>
        </p:txBody>
      </p:sp>
      <p:sp>
        <p:nvSpPr>
          <p:cNvPr id="56" name="文本框 55"/>
          <p:cNvSpPr txBox="1"/>
          <p:nvPr/>
        </p:nvSpPr>
        <p:spPr>
          <a:xfrm>
            <a:off x="1987221" y="1855838"/>
            <a:ext cx="1200909" cy="923330"/>
          </a:xfrm>
          <a:prstGeom prst="rect">
            <a:avLst/>
          </a:prstGeom>
          <a:noFill/>
        </p:spPr>
        <p:txBody>
          <a:bodyPr wrap="square" rtlCol="0">
            <a:spAutoFit/>
          </a:bodyPr>
          <a:lstStyle/>
          <a:p>
            <a:r>
              <a:rPr lang="en-US" altLang="zh-CN" sz="5400" dirty="0" smtClean="0">
                <a:solidFill>
                  <a:schemeClr val="bg1"/>
                </a:solidFill>
              </a:rPr>
              <a:t>01</a:t>
            </a:r>
            <a:endParaRPr lang="zh-CN" altLang="en-US" sz="5400" dirty="0">
              <a:solidFill>
                <a:schemeClr val="bg1"/>
              </a:solidFill>
            </a:endParaRPr>
          </a:p>
        </p:txBody>
      </p:sp>
      <p:sp>
        <p:nvSpPr>
          <p:cNvPr id="57" name="文本框 56"/>
          <p:cNvSpPr txBox="1">
            <a:spLocks noChangeArrowheads="1"/>
          </p:cNvSpPr>
          <p:nvPr/>
        </p:nvSpPr>
        <p:spPr bwMode="auto">
          <a:xfrm>
            <a:off x="49112" y="3410157"/>
            <a:ext cx="4587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rgbClr val="FF9300"/>
                </a:solidFill>
                <a:latin typeface="方正兰亭粗黑简体" panose="02010600030101010101" pitchFamily="2" charset="-122"/>
                <a:ea typeface="方正兰亭粗黑简体" panose="02010600030101010101" pitchFamily="2" charset="-122"/>
              </a:rPr>
              <a:t>思路</a:t>
            </a:r>
          </a:p>
        </p:txBody>
      </p:sp>
      <p:sp>
        <p:nvSpPr>
          <p:cNvPr id="58" name="文本框 57"/>
          <p:cNvSpPr txBox="1"/>
          <p:nvPr/>
        </p:nvSpPr>
        <p:spPr>
          <a:xfrm>
            <a:off x="5613482" y="1826535"/>
            <a:ext cx="1200909" cy="923330"/>
          </a:xfrm>
          <a:prstGeom prst="rect">
            <a:avLst/>
          </a:prstGeom>
          <a:noFill/>
        </p:spPr>
        <p:txBody>
          <a:bodyPr wrap="square" rtlCol="0">
            <a:spAutoFit/>
          </a:bodyPr>
          <a:lstStyle/>
          <a:p>
            <a:r>
              <a:rPr lang="en-US" altLang="zh-CN" sz="5400" dirty="0" smtClean="0">
                <a:solidFill>
                  <a:schemeClr val="bg1"/>
                </a:solidFill>
              </a:rPr>
              <a:t>02</a:t>
            </a:r>
            <a:endParaRPr lang="zh-CN" altLang="en-US" sz="5400" dirty="0">
              <a:solidFill>
                <a:schemeClr val="bg1"/>
              </a:solidFill>
            </a:endParaRPr>
          </a:p>
        </p:txBody>
      </p:sp>
      <p:sp>
        <p:nvSpPr>
          <p:cNvPr id="59" name="文本框 58"/>
          <p:cNvSpPr txBox="1"/>
          <p:nvPr/>
        </p:nvSpPr>
        <p:spPr>
          <a:xfrm>
            <a:off x="9279726" y="1855838"/>
            <a:ext cx="1200909" cy="923330"/>
          </a:xfrm>
          <a:prstGeom prst="rect">
            <a:avLst/>
          </a:prstGeom>
          <a:noFill/>
        </p:spPr>
        <p:txBody>
          <a:bodyPr wrap="square" rtlCol="0">
            <a:spAutoFit/>
          </a:bodyPr>
          <a:lstStyle/>
          <a:p>
            <a:r>
              <a:rPr lang="en-US" altLang="zh-CN" sz="5400" dirty="0" smtClean="0">
                <a:solidFill>
                  <a:schemeClr val="bg1"/>
                </a:solidFill>
              </a:rPr>
              <a:t>03</a:t>
            </a:r>
            <a:endParaRPr lang="zh-CN" altLang="en-US" sz="5400" dirty="0">
              <a:solidFill>
                <a:schemeClr val="bg1"/>
              </a:solidFill>
            </a:endParaRPr>
          </a:p>
        </p:txBody>
      </p:sp>
      <p:cxnSp>
        <p:nvCxnSpPr>
          <p:cNvPr id="62" name="直接连接符 61"/>
          <p:cNvCxnSpPr/>
          <p:nvPr/>
        </p:nvCxnSpPr>
        <p:spPr>
          <a:xfrm>
            <a:off x="4012336" y="3304103"/>
            <a:ext cx="0" cy="1800000"/>
          </a:xfrm>
          <a:prstGeom prst="line">
            <a:avLst/>
          </a:prstGeom>
          <a:ln w="19050">
            <a:solidFill>
              <a:srgbClr val="FF9300"/>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a:spLocks noChangeArrowheads="1"/>
          </p:cNvSpPr>
          <p:nvPr/>
        </p:nvSpPr>
        <p:spPr bwMode="auto">
          <a:xfrm>
            <a:off x="4050442" y="3410157"/>
            <a:ext cx="4587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rgbClr val="FF9300"/>
                </a:solidFill>
                <a:latin typeface="方正兰亭粗黑简体" panose="02010600030101010101" pitchFamily="2" charset="-122"/>
                <a:ea typeface="方正兰亭粗黑简体" panose="02010600030101010101" pitchFamily="2" charset="-122"/>
              </a:rPr>
              <a:t>思路</a:t>
            </a:r>
          </a:p>
        </p:txBody>
      </p:sp>
      <p:sp>
        <p:nvSpPr>
          <p:cNvPr id="64" name="矩形 63"/>
          <p:cNvSpPr/>
          <p:nvPr/>
        </p:nvSpPr>
        <p:spPr>
          <a:xfrm>
            <a:off x="4588232" y="3465829"/>
            <a:ext cx="3152049" cy="1815882"/>
          </a:xfrm>
          <a:prstGeom prst="rect">
            <a:avLst/>
          </a:prstGeom>
        </p:spPr>
        <p:txBody>
          <a:bodyPr wrap="square">
            <a:spAutoFit/>
          </a:bodyPr>
          <a:lstStyle/>
          <a:p>
            <a:pPr algn="just"/>
            <a:r>
              <a:rPr lang="zh-CN" altLang="en-US" sz="1400" dirty="0">
                <a:solidFill>
                  <a:schemeClr val="tx1">
                    <a:lumMod val="75000"/>
                    <a:lumOff val="25000"/>
                  </a:schemeClr>
                </a:solidFill>
                <a:latin typeface="微软雅黑" charset="0"/>
                <a:ea typeface="微软雅黑" charset="0"/>
              </a:rPr>
              <a:t>考虑到</a:t>
            </a:r>
            <a:r>
              <a:rPr lang="zh-CN" altLang="en-US" sz="1400" dirty="0" smtClean="0">
                <a:solidFill>
                  <a:schemeClr val="tx1">
                    <a:lumMod val="75000"/>
                    <a:lumOff val="25000"/>
                  </a:schemeClr>
                </a:solidFill>
                <a:latin typeface="微软雅黑" charset="0"/>
                <a:ea typeface="微软雅黑" charset="0"/>
              </a:rPr>
              <a:t>摄像头收集</a:t>
            </a:r>
            <a:r>
              <a:rPr lang="zh-CN" altLang="en-US" sz="1400" dirty="0">
                <a:solidFill>
                  <a:schemeClr val="tx1">
                    <a:lumMod val="75000"/>
                    <a:lumOff val="25000"/>
                  </a:schemeClr>
                </a:solidFill>
                <a:latin typeface="微软雅黑" charset="0"/>
                <a:ea typeface="微软雅黑" charset="0"/>
              </a:rPr>
              <a:t>到各种带标签行人</a:t>
            </a:r>
            <a:r>
              <a:rPr lang="zh-CN" altLang="en-US" sz="1400" dirty="0" smtClean="0">
                <a:solidFill>
                  <a:schemeClr val="tx1">
                    <a:lumMod val="75000"/>
                    <a:lumOff val="25000"/>
                  </a:schemeClr>
                </a:solidFill>
                <a:latin typeface="微软雅黑" charset="0"/>
                <a:ea typeface="微软雅黑" charset="0"/>
              </a:rPr>
              <a:t>数据集，</a:t>
            </a:r>
            <a:r>
              <a:rPr lang="zh-CN" altLang="en-US" sz="1400" dirty="0" smtClean="0">
                <a:latin typeface="微软雅黑" panose="020B0503020204020204" pitchFamily="34" charset="-122"/>
                <a:ea typeface="微软雅黑" panose="020B0503020204020204" pitchFamily="34" charset="-122"/>
              </a:rPr>
              <a:t>多任务</a:t>
            </a:r>
            <a:r>
              <a:rPr lang="zh-CN" altLang="en-US" sz="1400" dirty="0">
                <a:latin typeface="微软雅黑" panose="020B0503020204020204" pitchFamily="34" charset="-122"/>
                <a:ea typeface="微软雅黑" panose="020B0503020204020204" pitchFamily="34" charset="-122"/>
              </a:rPr>
              <a:t>字典学习属于推导迁移学习的方法，目标任务可以通过相关任务的</a:t>
            </a:r>
            <a:r>
              <a:rPr lang="en-US" altLang="zh-CN" sz="1400" dirty="0">
                <a:latin typeface="微软雅黑" panose="020B0503020204020204" pitchFamily="34" charset="-122"/>
                <a:ea typeface="微软雅黑" panose="020B0503020204020204" pitchFamily="34" charset="-122"/>
              </a:rPr>
              <a:t>Source data</a:t>
            </a:r>
            <a:r>
              <a:rPr lang="zh-CN" altLang="en-US" sz="1400" dirty="0">
                <a:latin typeface="微软雅黑" panose="020B0503020204020204" pitchFamily="34" charset="-122"/>
                <a:ea typeface="微软雅黑" panose="020B0503020204020204" pitchFamily="34" charset="-122"/>
              </a:rPr>
              <a:t>所拥有的域相关信息来学到一种共享表示，这个表示能够适应多个不同但相关的目标，尤其在目标任务数据来源不足时，通常可以使目标任务获得较强的</a:t>
            </a:r>
            <a:r>
              <a:rPr lang="zh-CN" altLang="en-US" sz="1400" dirty="0" smtClean="0">
                <a:latin typeface="微软雅黑" panose="020B0503020204020204" pitchFamily="34" charset="-122"/>
                <a:ea typeface="微软雅黑" panose="020B0503020204020204" pitchFamily="34" charset="-122"/>
              </a:rPr>
              <a:t>泛化能力</a:t>
            </a:r>
            <a:r>
              <a:rPr lang="zh-CN" altLang="en-US" sz="1400" dirty="0">
                <a:latin typeface="微软雅黑" panose="020B0503020204020204" pitchFamily="34" charset="-122"/>
                <a:ea typeface="微软雅黑" panose="020B0503020204020204" pitchFamily="34" charset="-122"/>
              </a:rPr>
              <a:t>。</a:t>
            </a:r>
            <a:endParaRPr lang="zh-CN" altLang="en-US" sz="1400" dirty="0"/>
          </a:p>
        </p:txBody>
      </p:sp>
      <p:sp>
        <p:nvSpPr>
          <p:cNvPr id="68" name="矩形 67"/>
          <p:cNvSpPr/>
          <p:nvPr/>
        </p:nvSpPr>
        <p:spPr>
          <a:xfrm>
            <a:off x="1497813" y="5224855"/>
            <a:ext cx="1412567" cy="534634"/>
          </a:xfrm>
          <a:prstGeom prst="rect">
            <a:avLst/>
          </a:prstGeom>
        </p:spPr>
        <p:txBody>
          <a:bodyPr wrap="none">
            <a:spAutoFit/>
          </a:bodyPr>
          <a:lstStyle/>
          <a:p>
            <a:pPr lvl="0" algn="ctr">
              <a:lnSpc>
                <a:spcPct val="130000"/>
              </a:lnSpc>
            </a:pPr>
            <a:r>
              <a:rPr lang="en-US" altLang="zh-CN" sz="2400" b="1" dirty="0" smtClean="0">
                <a:solidFill>
                  <a:schemeClr val="accent1">
                    <a:lumMod val="50000"/>
                  </a:schemeClr>
                </a:solidFill>
              </a:rPr>
              <a:t>HR-DML</a:t>
            </a:r>
            <a:endParaRPr lang="en-US" altLang="zh-CN" sz="2400" b="1" dirty="0">
              <a:solidFill>
                <a:schemeClr val="accent1">
                  <a:lumMod val="50000"/>
                </a:schemeClr>
              </a:solidFill>
            </a:endParaRPr>
          </a:p>
        </p:txBody>
      </p:sp>
      <p:sp>
        <p:nvSpPr>
          <p:cNvPr id="69" name="矩形 68"/>
          <p:cNvSpPr/>
          <p:nvPr/>
        </p:nvSpPr>
        <p:spPr>
          <a:xfrm>
            <a:off x="859153" y="5772915"/>
            <a:ext cx="2908031" cy="535531"/>
          </a:xfrm>
          <a:prstGeom prst="rect">
            <a:avLst/>
          </a:prstGeom>
        </p:spPr>
        <p:txBody>
          <a:bodyPr wrap="square">
            <a:spAutoFit/>
          </a:bodyPr>
          <a:lstStyle/>
          <a:p>
            <a:pPr algn="just">
              <a:lnSpc>
                <a:spcPct val="120000"/>
              </a:lnSpc>
              <a:spcBef>
                <a:spcPts val="600"/>
              </a:spcBef>
            </a:pP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度量学习结合</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rPr>
              <a:t>Hessian</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rPr>
              <a:t>Regularization</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用于行人再识别。</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7" name="直接箭头连接符 76"/>
          <p:cNvCxnSpPr/>
          <p:nvPr/>
        </p:nvCxnSpPr>
        <p:spPr>
          <a:xfrm>
            <a:off x="507899" y="5524956"/>
            <a:ext cx="10233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242175" y="5216130"/>
            <a:ext cx="1582486" cy="534634"/>
          </a:xfrm>
          <a:prstGeom prst="rect">
            <a:avLst/>
          </a:prstGeom>
        </p:spPr>
        <p:txBody>
          <a:bodyPr wrap="none">
            <a:spAutoFit/>
          </a:bodyPr>
          <a:lstStyle/>
          <a:p>
            <a:pPr lvl="0" algn="ctr">
              <a:lnSpc>
                <a:spcPct val="130000"/>
              </a:lnSpc>
            </a:pPr>
            <a:r>
              <a:rPr lang="en-US" altLang="zh-CN" sz="2400" b="1" dirty="0" smtClean="0">
                <a:solidFill>
                  <a:schemeClr val="accent1">
                    <a:lumMod val="50000"/>
                  </a:schemeClr>
                </a:solidFill>
              </a:rPr>
              <a:t>HR-MTDL</a:t>
            </a:r>
            <a:endParaRPr lang="en-US" altLang="zh-CN" sz="2400" b="1" dirty="0">
              <a:solidFill>
                <a:schemeClr val="accent1">
                  <a:lumMod val="50000"/>
                </a:schemeClr>
              </a:solidFill>
            </a:endParaRPr>
          </a:p>
        </p:txBody>
      </p:sp>
      <p:sp>
        <p:nvSpPr>
          <p:cNvPr id="84" name="矩形 83"/>
          <p:cNvSpPr/>
          <p:nvPr/>
        </p:nvSpPr>
        <p:spPr>
          <a:xfrm>
            <a:off x="4411627" y="5759489"/>
            <a:ext cx="3368739" cy="535531"/>
          </a:xfrm>
          <a:prstGeom prst="rect">
            <a:avLst/>
          </a:prstGeom>
        </p:spPr>
        <p:txBody>
          <a:bodyPr wrap="square">
            <a:spAutoFit/>
          </a:bodyPr>
          <a:lstStyle/>
          <a:p>
            <a:pPr>
              <a:lnSpc>
                <a:spcPct val="120000"/>
              </a:lnSpc>
              <a:spcBef>
                <a:spcPts val="600"/>
              </a:spcBef>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多任务字典学习</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结合</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rPr>
              <a:t>Hessian</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rPr>
              <a:t>Regularization </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用于行人再识别。</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5" name="直接箭头连接符 84"/>
          <p:cNvCxnSpPr/>
          <p:nvPr/>
        </p:nvCxnSpPr>
        <p:spPr>
          <a:xfrm>
            <a:off x="4241730" y="5505598"/>
            <a:ext cx="10233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876931" y="3304103"/>
            <a:ext cx="0" cy="1800000"/>
          </a:xfrm>
          <a:prstGeom prst="line">
            <a:avLst/>
          </a:prstGeom>
          <a:ln w="19050">
            <a:solidFill>
              <a:srgbClr val="FF9300"/>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a:spLocks noChangeArrowheads="1"/>
          </p:cNvSpPr>
          <p:nvPr/>
        </p:nvSpPr>
        <p:spPr bwMode="auto">
          <a:xfrm>
            <a:off x="7895403" y="3410157"/>
            <a:ext cx="4587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rgbClr val="FF9300"/>
                </a:solidFill>
                <a:latin typeface="方正兰亭粗黑简体" panose="02010600030101010101" pitchFamily="2" charset="-122"/>
                <a:ea typeface="方正兰亭粗黑简体" panose="02010600030101010101" pitchFamily="2" charset="-122"/>
              </a:rPr>
              <a:t>思路</a:t>
            </a:r>
          </a:p>
        </p:txBody>
      </p:sp>
      <p:sp>
        <p:nvSpPr>
          <p:cNvPr id="91" name="矩形 90"/>
          <p:cNvSpPr/>
          <p:nvPr/>
        </p:nvSpPr>
        <p:spPr>
          <a:xfrm>
            <a:off x="8433193" y="3450098"/>
            <a:ext cx="3529066" cy="1600438"/>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利用集成学习的思想即组合多个弱监督模型以期得到更好更全面的强监督模型，在度量学习中，利用度量矩阵可以</a:t>
            </a:r>
            <a:r>
              <a:rPr lang="zh-CN" altLang="en-US" sz="1400" dirty="0">
                <a:solidFill>
                  <a:schemeClr val="tx1">
                    <a:lumMod val="75000"/>
                    <a:lumOff val="25000"/>
                  </a:schemeClr>
                </a:solidFill>
                <a:latin typeface="微软雅黑" charset="0"/>
                <a:ea typeface="微软雅黑" charset="0"/>
              </a:rPr>
              <a:t>分解为多个秩为</a:t>
            </a:r>
            <a:r>
              <a:rPr lang="en-US" altLang="zh-CN" sz="1400" dirty="0">
                <a:solidFill>
                  <a:schemeClr val="tx1">
                    <a:lumMod val="75000"/>
                    <a:lumOff val="25000"/>
                  </a:schemeClr>
                </a:solidFill>
                <a:latin typeface="微软雅黑" charset="0"/>
                <a:ea typeface="微软雅黑" charset="0"/>
              </a:rPr>
              <a:t>1</a:t>
            </a:r>
            <a:r>
              <a:rPr lang="zh-CN" altLang="en-US" sz="1400" dirty="0">
                <a:solidFill>
                  <a:schemeClr val="tx1">
                    <a:lumMod val="75000"/>
                    <a:lumOff val="25000"/>
                  </a:schemeClr>
                </a:solidFill>
                <a:latin typeface="微软雅黑" charset="0"/>
                <a:ea typeface="微软雅黑" charset="0"/>
              </a:rPr>
              <a:t>迹为</a:t>
            </a:r>
            <a:r>
              <a:rPr lang="en-US" altLang="zh-CN" sz="1400" dirty="0">
                <a:solidFill>
                  <a:schemeClr val="tx1">
                    <a:lumMod val="75000"/>
                    <a:lumOff val="25000"/>
                  </a:schemeClr>
                </a:solidFill>
                <a:latin typeface="微软雅黑" charset="0"/>
                <a:ea typeface="微软雅黑" charset="0"/>
              </a:rPr>
              <a:t>1</a:t>
            </a:r>
            <a:r>
              <a:rPr lang="zh-CN" altLang="en-US" sz="1400" dirty="0">
                <a:solidFill>
                  <a:schemeClr val="tx1">
                    <a:lumMod val="75000"/>
                    <a:lumOff val="25000"/>
                  </a:schemeClr>
                </a:solidFill>
                <a:latin typeface="微软雅黑" charset="0"/>
                <a:ea typeface="微软雅黑" charset="0"/>
              </a:rPr>
              <a:t>的矩阵，在每次迭代学习过程中调整度量错误的样本比例和学习到</a:t>
            </a:r>
            <a:r>
              <a:rPr lang="zh-CN" altLang="en-US" sz="1400" dirty="0" smtClean="0">
                <a:solidFill>
                  <a:schemeClr val="tx1">
                    <a:lumMod val="75000"/>
                    <a:lumOff val="25000"/>
                  </a:schemeClr>
                </a:solidFill>
                <a:latin typeface="微软雅黑" charset="0"/>
                <a:ea typeface="微软雅黑" charset="0"/>
              </a:rPr>
              <a:t>的矩阵</a:t>
            </a:r>
            <a:r>
              <a:rPr lang="zh-CN" altLang="en-US" sz="1400" dirty="0">
                <a:solidFill>
                  <a:schemeClr val="tx1">
                    <a:lumMod val="75000"/>
                    <a:lumOff val="25000"/>
                  </a:schemeClr>
                </a:solidFill>
                <a:latin typeface="微软雅黑" charset="0"/>
                <a:ea typeface="微软雅黑" charset="0"/>
              </a:rPr>
              <a:t>的权重并最终线性叠加，可以实现学习到一个强有力判别的度量矩阵。</a:t>
            </a:r>
            <a:endParaRPr lang="zh-CN" altLang="en-US" sz="1400" dirty="0"/>
          </a:p>
        </p:txBody>
      </p:sp>
      <p:cxnSp>
        <p:nvCxnSpPr>
          <p:cNvPr id="92" name="直接箭头连接符 91"/>
          <p:cNvCxnSpPr/>
          <p:nvPr/>
        </p:nvCxnSpPr>
        <p:spPr>
          <a:xfrm>
            <a:off x="7971089" y="5504351"/>
            <a:ext cx="10233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968101" y="5216130"/>
            <a:ext cx="2345514" cy="534634"/>
          </a:xfrm>
          <a:prstGeom prst="rect">
            <a:avLst/>
          </a:prstGeom>
        </p:spPr>
        <p:txBody>
          <a:bodyPr wrap="none">
            <a:spAutoFit/>
          </a:bodyPr>
          <a:lstStyle/>
          <a:p>
            <a:pPr lvl="0" algn="ctr">
              <a:lnSpc>
                <a:spcPct val="130000"/>
              </a:lnSpc>
            </a:pPr>
            <a:r>
              <a:rPr lang="en-US" altLang="zh-CN" sz="2400" b="1" dirty="0" smtClean="0">
                <a:solidFill>
                  <a:schemeClr val="accent1">
                    <a:lumMod val="50000"/>
                  </a:schemeClr>
                </a:solidFill>
              </a:rPr>
              <a:t>Adaboost-DML</a:t>
            </a:r>
            <a:endParaRPr lang="en-US" altLang="zh-CN" sz="2400" b="1" dirty="0">
              <a:solidFill>
                <a:schemeClr val="accent1">
                  <a:lumMod val="50000"/>
                </a:schemeClr>
              </a:solidFill>
            </a:endParaRPr>
          </a:p>
        </p:txBody>
      </p:sp>
      <p:sp>
        <p:nvSpPr>
          <p:cNvPr id="98" name="矩形 97"/>
          <p:cNvSpPr/>
          <p:nvPr/>
        </p:nvSpPr>
        <p:spPr>
          <a:xfrm>
            <a:off x="8482760" y="5759488"/>
            <a:ext cx="3125463" cy="535531"/>
          </a:xfrm>
          <a:prstGeom prst="rect">
            <a:avLst/>
          </a:prstGeom>
        </p:spPr>
        <p:txBody>
          <a:bodyPr wrap="square">
            <a:spAutoFit/>
          </a:bodyPr>
          <a:lstStyle/>
          <a:p>
            <a:pPr>
              <a:lnSpc>
                <a:spcPct val="120000"/>
              </a:lnSpc>
              <a:spcBef>
                <a:spcPts val="600"/>
              </a:spcBef>
            </a:pP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将集成学习思想</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应用</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到</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度量学习中</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用于</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行人再识别</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2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500" fill="hold"/>
                                        <p:tgtEl>
                                          <p:spTgt spid="63"/>
                                        </p:tgtEl>
                                        <p:attrNameLst>
                                          <p:attrName>ppt_x</p:attrName>
                                        </p:attrNameLst>
                                      </p:cBhvr>
                                      <p:tavLst>
                                        <p:tav tm="0">
                                          <p:val>
                                            <p:strVal val="1+#ppt_w/2"/>
                                          </p:val>
                                        </p:tav>
                                        <p:tav tm="100000">
                                          <p:val>
                                            <p:strVal val="#ppt_x"/>
                                          </p:val>
                                        </p:tav>
                                      </p:tavLst>
                                    </p:anim>
                                    <p:anim calcmode="lin" valueType="num">
                                      <p:cBhvr additive="base">
                                        <p:cTn id="17" dur="500" fill="hold"/>
                                        <p:tgtEl>
                                          <p:spTgt spid="63"/>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1+#ppt_w/2"/>
                                          </p:val>
                                        </p:tav>
                                        <p:tav tm="100000">
                                          <p:val>
                                            <p:strVal val="#ppt_x"/>
                                          </p:val>
                                        </p:tav>
                                      </p:tavLst>
                                    </p:anim>
                                    <p:anim calcmode="lin" valueType="num">
                                      <p:cBhvr additive="base">
                                        <p:cTn id="2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3"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 y="-1"/>
            <a:ext cx="12191999" cy="1280859"/>
            <a:chOff x="-1" y="-1"/>
            <a:chExt cx="12191999" cy="1280859"/>
          </a:xfrm>
        </p:grpSpPr>
        <p:sp>
          <p:nvSpPr>
            <p:cNvPr id="26" name="矩形 25"/>
            <p:cNvSpPr/>
            <p:nvPr/>
          </p:nvSpPr>
          <p:spPr>
            <a:xfrm>
              <a:off x="-1" y="-1"/>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71016" y="275227"/>
              <a:ext cx="11849963" cy="646331"/>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600" dirty="0">
                  <a:solidFill>
                    <a:schemeClr val="bg1"/>
                  </a:solidFill>
                  <a:latin typeface="黑体" panose="02010609060101010101" pitchFamily="49" charset="-122"/>
                  <a:ea typeface="黑体" panose="02010609060101010101" pitchFamily="49" charset="-122"/>
                </a:rPr>
                <a:t>研究</a:t>
              </a:r>
              <a:r>
                <a:rPr lang="zh-CN" altLang="en-US" sz="3600" dirty="0" smtClean="0">
                  <a:solidFill>
                    <a:schemeClr val="bg1"/>
                  </a:solidFill>
                  <a:latin typeface="黑体" panose="02010609060101010101" pitchFamily="49" charset="-122"/>
                  <a:ea typeface="黑体" panose="02010609060101010101" pitchFamily="49" charset="-122"/>
                </a:rPr>
                <a:t>内容</a:t>
              </a:r>
              <a:endParaRPr lang="zh-CN" altLang="en-US" sz="3600" dirty="0">
                <a:solidFill>
                  <a:schemeClr val="bg1"/>
                </a:solidFill>
                <a:latin typeface="黑体" panose="02010609060101010101" pitchFamily="49" charset="-122"/>
                <a:ea typeface="黑体" panose="02010609060101010101" pitchFamily="49" charset="-122"/>
              </a:endParaRPr>
            </a:p>
          </p:txBody>
        </p:sp>
      </p:grpSp>
      <p:sp>
        <p:nvSpPr>
          <p:cNvPr id="28" name="矩形 27"/>
          <p:cNvSpPr/>
          <p:nvPr/>
        </p:nvSpPr>
        <p:spPr>
          <a:xfrm>
            <a:off x="3353097" y="1778070"/>
            <a:ext cx="7200602" cy="1172629"/>
          </a:xfrm>
          <a:prstGeom prst="rect">
            <a:avLst/>
          </a:prstGeom>
        </p:spPr>
        <p:txBody>
          <a:bodyPr wrap="square">
            <a:spAutoFit/>
          </a:bodyPr>
          <a:lstStyle/>
          <a:p>
            <a:pPr algn="just" defTabSz="608965">
              <a:lnSpc>
                <a:spcPct val="130000"/>
              </a:lnSpc>
            </a:pPr>
            <a:r>
              <a:rPr lang="zh-CN" altLang="en-US" dirty="0" smtClean="0">
                <a:solidFill>
                  <a:schemeClr val="tx1">
                    <a:lumMod val="75000"/>
                    <a:lumOff val="25000"/>
                  </a:schemeClr>
                </a:solidFill>
                <a:latin typeface="微软雅黑" charset="0"/>
                <a:ea typeface="微软雅黑" charset="0"/>
              </a:rPr>
              <a:t>在</a:t>
            </a:r>
            <a:r>
              <a:rPr lang="en-US" altLang="zh-CN" dirty="0" smtClean="0">
                <a:solidFill>
                  <a:schemeClr val="tx1">
                    <a:lumMod val="75000"/>
                    <a:lumOff val="25000"/>
                  </a:schemeClr>
                </a:solidFill>
                <a:latin typeface="微软雅黑" charset="0"/>
                <a:ea typeface="微软雅黑" charset="0"/>
              </a:rPr>
              <a:t>LR-DML</a:t>
            </a:r>
            <a:r>
              <a:rPr lang="zh-CN" altLang="en-US" dirty="0" smtClean="0">
                <a:solidFill>
                  <a:schemeClr val="tx1">
                    <a:lumMod val="75000"/>
                    <a:lumOff val="25000"/>
                  </a:schemeClr>
                </a:solidFill>
                <a:latin typeface="微软雅黑" charset="0"/>
                <a:ea typeface="微软雅黑" charset="0"/>
              </a:rPr>
              <a:t>基础上进行改进，</a:t>
            </a:r>
            <a:r>
              <a:rPr lang="zh-CN" altLang="en-US" dirty="0">
                <a:solidFill>
                  <a:schemeClr val="tx1">
                    <a:lumMod val="75000"/>
                    <a:lumOff val="25000"/>
                  </a:schemeClr>
                </a:solidFill>
                <a:latin typeface="微软雅黑" charset="0"/>
                <a:ea typeface="微软雅黑" charset="0"/>
              </a:rPr>
              <a:t>把</a:t>
            </a:r>
            <a:r>
              <a:rPr lang="zh-CN" altLang="en-US" dirty="0" smtClean="0">
                <a:solidFill>
                  <a:schemeClr val="tx1">
                    <a:lumMod val="75000"/>
                    <a:lumOff val="25000"/>
                  </a:schemeClr>
                </a:solidFill>
                <a:latin typeface="微软雅黑" charset="0"/>
                <a:ea typeface="微软雅黑" charset="0"/>
              </a:rPr>
              <a:t>可以</a:t>
            </a:r>
            <a:r>
              <a:rPr lang="zh-CN" altLang="en-US" dirty="0" smtClean="0">
                <a:latin typeface="微软雅黑" charset="0"/>
                <a:ea typeface="微软雅黑" charset="0"/>
              </a:rPr>
              <a:t>更好</a:t>
            </a:r>
            <a:r>
              <a:rPr lang="zh-CN" altLang="en-US" dirty="0">
                <a:latin typeface="微软雅黑" charset="0"/>
                <a:ea typeface="微软雅黑" charset="0"/>
              </a:rPr>
              <a:t>的保持数据流形的局部结构</a:t>
            </a:r>
            <a:r>
              <a:rPr lang="zh-CN" altLang="en-US" dirty="0" smtClean="0">
                <a:latin typeface="微软雅黑" charset="0"/>
                <a:ea typeface="微软雅黑" charset="0"/>
              </a:rPr>
              <a:t>信息的</a:t>
            </a:r>
            <a:r>
              <a:rPr lang="en-US" altLang="zh-CN" dirty="0" smtClean="0">
                <a:solidFill>
                  <a:schemeClr val="tx1">
                    <a:lumMod val="75000"/>
                    <a:lumOff val="25000"/>
                  </a:schemeClr>
                </a:solidFill>
                <a:latin typeface="微软雅黑" charset="0"/>
                <a:ea typeface="微软雅黑" charset="0"/>
              </a:rPr>
              <a:t>Hessian</a:t>
            </a:r>
            <a:r>
              <a:rPr lang="zh-CN" altLang="en-US" dirty="0" smtClean="0">
                <a:solidFill>
                  <a:schemeClr val="tx1">
                    <a:lumMod val="75000"/>
                    <a:lumOff val="25000"/>
                  </a:schemeClr>
                </a:solidFill>
                <a:latin typeface="微软雅黑" charset="0"/>
                <a:ea typeface="微软雅黑" charset="0"/>
              </a:rPr>
              <a:t>正则化项与</a:t>
            </a:r>
            <a:r>
              <a:rPr lang="en-US" altLang="zh-CN" dirty="0" smtClean="0">
                <a:solidFill>
                  <a:schemeClr val="tx1">
                    <a:lumMod val="75000"/>
                    <a:lumOff val="25000"/>
                  </a:schemeClr>
                </a:solidFill>
                <a:latin typeface="微软雅黑" charset="0"/>
                <a:ea typeface="微软雅黑" charset="0"/>
              </a:rPr>
              <a:t>DML</a:t>
            </a:r>
            <a:r>
              <a:rPr lang="zh-CN" altLang="en-US" dirty="0" smtClean="0">
                <a:solidFill>
                  <a:schemeClr val="tx1">
                    <a:lumMod val="75000"/>
                    <a:lumOff val="25000"/>
                  </a:schemeClr>
                </a:solidFill>
                <a:latin typeface="微软雅黑" charset="0"/>
                <a:ea typeface="微软雅黑" charset="0"/>
              </a:rPr>
              <a:t>进行结合进行度量学习，最后应用于行人再识别。</a:t>
            </a:r>
            <a:endParaRPr lang="zh-CN" altLang="en-US" dirty="0">
              <a:solidFill>
                <a:schemeClr val="tx1">
                  <a:lumMod val="75000"/>
                  <a:lumOff val="25000"/>
                </a:schemeClr>
              </a:solidFill>
              <a:latin typeface="微软雅黑" charset="0"/>
              <a:ea typeface="微软雅黑" charset="0"/>
            </a:endParaRPr>
          </a:p>
        </p:txBody>
      </p:sp>
      <p:sp>
        <p:nvSpPr>
          <p:cNvPr id="48" name="矩形 47"/>
          <p:cNvSpPr/>
          <p:nvPr/>
        </p:nvSpPr>
        <p:spPr>
          <a:xfrm>
            <a:off x="3317668" y="3149805"/>
            <a:ext cx="7213491" cy="1172629"/>
          </a:xfrm>
          <a:prstGeom prst="rect">
            <a:avLst/>
          </a:prstGeom>
        </p:spPr>
        <p:txBody>
          <a:bodyPr wrap="square">
            <a:spAutoFit/>
          </a:bodyPr>
          <a:lstStyle/>
          <a:p>
            <a:pPr algn="just" defTabSz="608965">
              <a:lnSpc>
                <a:spcPct val="130000"/>
              </a:lnSpc>
            </a:pPr>
            <a:r>
              <a:rPr lang="zh-CN" altLang="en-US" dirty="0" smtClean="0">
                <a:solidFill>
                  <a:schemeClr val="tx1">
                    <a:lumMod val="75000"/>
                    <a:lumOff val="25000"/>
                  </a:schemeClr>
                </a:solidFill>
                <a:latin typeface="微软雅黑" charset="0"/>
                <a:ea typeface="微软雅黑" charset="0"/>
              </a:rPr>
              <a:t>通过多任务学习结合字典学习以及</a:t>
            </a:r>
            <a:r>
              <a:rPr lang="en-US" altLang="zh-CN" dirty="0" smtClean="0">
                <a:solidFill>
                  <a:schemeClr val="tx1">
                    <a:lumMod val="75000"/>
                    <a:lumOff val="25000"/>
                  </a:schemeClr>
                </a:solidFill>
                <a:latin typeface="微软雅黑" charset="0"/>
                <a:ea typeface="微软雅黑" charset="0"/>
              </a:rPr>
              <a:t>Hessian</a:t>
            </a:r>
            <a:r>
              <a:rPr lang="zh-CN" altLang="en-US" dirty="0">
                <a:solidFill>
                  <a:schemeClr val="tx1">
                    <a:lumMod val="75000"/>
                    <a:lumOff val="25000"/>
                  </a:schemeClr>
                </a:solidFill>
                <a:latin typeface="微软雅黑" charset="0"/>
                <a:ea typeface="微软雅黑" charset="0"/>
              </a:rPr>
              <a:t>正则化</a:t>
            </a:r>
            <a:r>
              <a:rPr lang="zh-CN" altLang="en-US" dirty="0" smtClean="0">
                <a:solidFill>
                  <a:schemeClr val="tx1">
                    <a:lumMod val="75000"/>
                    <a:lumOff val="25000"/>
                  </a:schemeClr>
                </a:solidFill>
                <a:latin typeface="微软雅黑" charset="0"/>
                <a:ea typeface="微软雅黑" charset="0"/>
              </a:rPr>
              <a:t>从多个源数据集上学习</a:t>
            </a:r>
            <a:r>
              <a:rPr lang="zh-CN" altLang="en-US" dirty="0">
                <a:solidFill>
                  <a:schemeClr val="tx1">
                    <a:lumMod val="75000"/>
                    <a:lumOff val="25000"/>
                  </a:schemeClr>
                </a:solidFill>
                <a:latin typeface="微软雅黑" charset="0"/>
                <a:ea typeface="微软雅黑" charset="0"/>
              </a:rPr>
              <a:t>跨</a:t>
            </a:r>
            <a:r>
              <a:rPr lang="zh-CN" altLang="en-US" dirty="0" smtClean="0">
                <a:solidFill>
                  <a:schemeClr val="tx1">
                    <a:lumMod val="75000"/>
                    <a:lumOff val="25000"/>
                  </a:schemeClr>
                </a:solidFill>
                <a:latin typeface="微软雅黑" charset="0"/>
                <a:ea typeface="微软雅黑" charset="0"/>
              </a:rPr>
              <a:t>数据集不变性字典用来捕获行人外貌的视角不变性特征的共享表示，迁移到目标数据集上进行行人再识别。</a:t>
            </a:r>
            <a:endParaRPr lang="zh-CN" altLang="en-US" dirty="0">
              <a:solidFill>
                <a:schemeClr val="tx1">
                  <a:lumMod val="75000"/>
                  <a:lumOff val="25000"/>
                </a:schemeClr>
              </a:solidFill>
              <a:latin typeface="微软雅黑" charset="0"/>
              <a:ea typeface="微软雅黑" charset="0"/>
            </a:endParaRPr>
          </a:p>
        </p:txBody>
      </p:sp>
      <p:sp>
        <p:nvSpPr>
          <p:cNvPr id="52" name="矩形 51"/>
          <p:cNvSpPr/>
          <p:nvPr/>
        </p:nvSpPr>
        <p:spPr>
          <a:xfrm>
            <a:off x="3324112" y="4819646"/>
            <a:ext cx="7200602" cy="1532727"/>
          </a:xfrm>
          <a:prstGeom prst="rect">
            <a:avLst/>
          </a:prstGeom>
        </p:spPr>
        <p:txBody>
          <a:bodyPr wrap="square">
            <a:spAutoFit/>
          </a:bodyPr>
          <a:lstStyle/>
          <a:p>
            <a:pPr algn="just" defTabSz="608965">
              <a:lnSpc>
                <a:spcPct val="130000"/>
              </a:lnSpc>
            </a:pPr>
            <a:r>
              <a:rPr lang="zh-CN" altLang="en-US" dirty="0">
                <a:solidFill>
                  <a:schemeClr val="tx1">
                    <a:lumMod val="75000"/>
                    <a:lumOff val="25000"/>
                  </a:schemeClr>
                </a:solidFill>
                <a:latin typeface="微软雅黑" charset="0"/>
                <a:ea typeface="微软雅黑" charset="0"/>
              </a:rPr>
              <a:t>把</a:t>
            </a:r>
            <a:r>
              <a:rPr lang="zh-CN" altLang="en-US" dirty="0" smtClean="0">
                <a:solidFill>
                  <a:schemeClr val="tx1">
                    <a:lumMod val="75000"/>
                    <a:lumOff val="25000"/>
                  </a:schemeClr>
                </a:solidFill>
                <a:latin typeface="微软雅黑" charset="0"/>
                <a:ea typeface="微软雅黑" charset="0"/>
              </a:rPr>
              <a:t>集成学习典型算法</a:t>
            </a:r>
            <a:r>
              <a:rPr lang="en-US" altLang="zh-CN" dirty="0" smtClean="0">
                <a:solidFill>
                  <a:schemeClr val="tx1">
                    <a:lumMod val="75000"/>
                    <a:lumOff val="25000"/>
                  </a:schemeClr>
                </a:solidFill>
                <a:latin typeface="微软雅黑" charset="0"/>
                <a:ea typeface="微软雅黑" charset="0"/>
              </a:rPr>
              <a:t>Adaboost</a:t>
            </a:r>
            <a:r>
              <a:rPr lang="zh-CN" altLang="en-US" dirty="0" smtClean="0">
                <a:solidFill>
                  <a:schemeClr val="tx1">
                    <a:lumMod val="75000"/>
                    <a:lumOff val="25000"/>
                  </a:schemeClr>
                </a:solidFill>
                <a:latin typeface="微软雅黑" charset="0"/>
                <a:ea typeface="微软雅黑" charset="0"/>
              </a:rPr>
              <a:t>的思想结合到度量学习中，将最终学习到的</a:t>
            </a:r>
            <a:r>
              <a:rPr lang="zh-CN" altLang="en-US" dirty="0">
                <a:solidFill>
                  <a:schemeClr val="tx1">
                    <a:lumMod val="75000"/>
                    <a:lumOff val="25000"/>
                  </a:schemeClr>
                </a:solidFill>
                <a:latin typeface="微软雅黑" charset="0"/>
                <a:ea typeface="微软雅黑" charset="0"/>
              </a:rPr>
              <a:t>度量矩阵分解</a:t>
            </a:r>
            <a:r>
              <a:rPr lang="zh-CN" altLang="en-US" dirty="0" smtClean="0">
                <a:solidFill>
                  <a:schemeClr val="tx1">
                    <a:lumMod val="75000"/>
                    <a:lumOff val="25000"/>
                  </a:schemeClr>
                </a:solidFill>
                <a:latin typeface="微软雅黑" charset="0"/>
                <a:ea typeface="微软雅黑" charset="0"/>
              </a:rPr>
              <a:t>为多个秩为</a:t>
            </a:r>
            <a:r>
              <a:rPr lang="en-US" altLang="zh-CN" dirty="0" smtClean="0">
                <a:solidFill>
                  <a:schemeClr val="tx1">
                    <a:lumMod val="75000"/>
                    <a:lumOff val="25000"/>
                  </a:schemeClr>
                </a:solidFill>
                <a:latin typeface="微软雅黑" charset="0"/>
                <a:ea typeface="微软雅黑" charset="0"/>
              </a:rPr>
              <a:t>1</a:t>
            </a:r>
            <a:r>
              <a:rPr lang="zh-CN" altLang="en-US" dirty="0" smtClean="0">
                <a:solidFill>
                  <a:schemeClr val="tx1">
                    <a:lumMod val="75000"/>
                    <a:lumOff val="25000"/>
                  </a:schemeClr>
                </a:solidFill>
                <a:latin typeface="微软雅黑" charset="0"/>
                <a:ea typeface="微软雅黑" charset="0"/>
              </a:rPr>
              <a:t>迹为</a:t>
            </a:r>
            <a:r>
              <a:rPr lang="en-US" altLang="zh-CN" dirty="0" smtClean="0">
                <a:solidFill>
                  <a:schemeClr val="tx1">
                    <a:lumMod val="75000"/>
                    <a:lumOff val="25000"/>
                  </a:schemeClr>
                </a:solidFill>
                <a:latin typeface="微软雅黑" charset="0"/>
                <a:ea typeface="微软雅黑" charset="0"/>
              </a:rPr>
              <a:t>1</a:t>
            </a:r>
            <a:r>
              <a:rPr lang="zh-CN" altLang="en-US" dirty="0" smtClean="0">
                <a:solidFill>
                  <a:schemeClr val="tx1">
                    <a:lumMod val="75000"/>
                    <a:lumOff val="25000"/>
                  </a:schemeClr>
                </a:solidFill>
                <a:latin typeface="微软雅黑" charset="0"/>
                <a:ea typeface="微软雅黑" charset="0"/>
              </a:rPr>
              <a:t>的矩阵线性叠加，在每次迭代学习过程中调整度量错误的样本比例和学习到的矩阵的权重，可以实现学习到一个强有力判别的度量矩阵，最后应用于行人再识别。</a:t>
            </a:r>
            <a:endParaRPr lang="zh-CN" altLang="en-US" dirty="0">
              <a:solidFill>
                <a:schemeClr val="tx1">
                  <a:lumMod val="75000"/>
                  <a:lumOff val="25000"/>
                </a:schemeClr>
              </a:solidFill>
              <a:latin typeface="微软雅黑" charset="0"/>
              <a:ea typeface="微软雅黑" charset="0"/>
            </a:endParaRPr>
          </a:p>
        </p:txBody>
      </p:sp>
      <p:grpSp>
        <p:nvGrpSpPr>
          <p:cNvPr id="53" name="组合 52"/>
          <p:cNvGrpSpPr>
            <a:grpSpLocks noChangeAspect="1"/>
          </p:cNvGrpSpPr>
          <p:nvPr/>
        </p:nvGrpSpPr>
        <p:grpSpPr>
          <a:xfrm>
            <a:off x="1857631" y="1688949"/>
            <a:ext cx="943200" cy="936000"/>
            <a:chOff x="4798267" y="1192915"/>
            <a:chExt cx="1101880" cy="1101880"/>
          </a:xfrm>
        </p:grpSpPr>
        <p:sp>
          <p:nvSpPr>
            <p:cNvPr id="54" name="泪滴形 53"/>
            <p:cNvSpPr/>
            <p:nvPr/>
          </p:nvSpPr>
          <p:spPr>
            <a:xfrm rot="8100000">
              <a:off x="4798267" y="1192915"/>
              <a:ext cx="1101880" cy="1101880"/>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文本框 54"/>
            <p:cNvSpPr txBox="1"/>
            <p:nvPr/>
          </p:nvSpPr>
          <p:spPr>
            <a:xfrm>
              <a:off x="4992977" y="1266157"/>
              <a:ext cx="493487" cy="1019875"/>
            </a:xfrm>
            <a:prstGeom prst="rect">
              <a:avLst/>
            </a:prstGeom>
            <a:noFill/>
          </p:spPr>
          <p:txBody>
            <a:bodyPr wrap="square" rtlCol="0">
              <a:spAutoFit/>
            </a:bodyPr>
            <a:lstStyle/>
            <a:p>
              <a:r>
                <a:rPr lang="en-US" altLang="zh-CN" sz="4800" dirty="0">
                  <a:solidFill>
                    <a:schemeClr val="bg1"/>
                  </a:solidFill>
                  <a:latin typeface="Arial Black" pitchFamily="34" charset="0"/>
                </a:rPr>
                <a:t>1</a:t>
              </a:r>
              <a:endParaRPr lang="zh-CN" altLang="en-US" sz="4800" dirty="0">
                <a:solidFill>
                  <a:schemeClr val="bg1"/>
                </a:solidFill>
                <a:latin typeface="Arial Black" pitchFamily="34" charset="0"/>
              </a:endParaRPr>
            </a:p>
          </p:txBody>
        </p:sp>
      </p:grpSp>
      <p:grpSp>
        <p:nvGrpSpPr>
          <p:cNvPr id="56" name="组合 55"/>
          <p:cNvGrpSpPr/>
          <p:nvPr/>
        </p:nvGrpSpPr>
        <p:grpSpPr>
          <a:xfrm>
            <a:off x="1817627" y="3230837"/>
            <a:ext cx="941907" cy="936189"/>
            <a:chOff x="4881864" y="1258829"/>
            <a:chExt cx="1101880" cy="1101880"/>
          </a:xfrm>
          <a:solidFill>
            <a:srgbClr val="0070C0"/>
          </a:solidFill>
        </p:grpSpPr>
        <p:sp>
          <p:nvSpPr>
            <p:cNvPr id="57" name="泪滴形 56"/>
            <p:cNvSpPr/>
            <p:nvPr/>
          </p:nvSpPr>
          <p:spPr>
            <a:xfrm rot="8100000">
              <a:off x="4881864" y="1258829"/>
              <a:ext cx="1101880" cy="110188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5109474" y="1345109"/>
              <a:ext cx="493487" cy="930724"/>
            </a:xfrm>
            <a:prstGeom prst="rect">
              <a:avLst/>
            </a:prstGeom>
            <a:grpFill/>
          </p:spPr>
          <p:txBody>
            <a:bodyPr wrap="square" rtlCol="0">
              <a:spAutoFit/>
            </a:bodyPr>
            <a:lstStyle/>
            <a:p>
              <a:r>
                <a:rPr lang="en-US" altLang="zh-CN" sz="4800" dirty="0">
                  <a:solidFill>
                    <a:schemeClr val="bg1"/>
                  </a:solidFill>
                  <a:latin typeface="Arial Black" pitchFamily="34" charset="0"/>
                </a:rPr>
                <a:t>2</a:t>
              </a:r>
              <a:endParaRPr lang="zh-CN" altLang="en-US" sz="4800" dirty="0">
                <a:solidFill>
                  <a:schemeClr val="bg1"/>
                </a:solidFill>
                <a:latin typeface="Arial Black" pitchFamily="34" charset="0"/>
              </a:endParaRPr>
            </a:p>
          </p:txBody>
        </p:sp>
      </p:grpSp>
      <p:grpSp>
        <p:nvGrpSpPr>
          <p:cNvPr id="59" name="组合 58"/>
          <p:cNvGrpSpPr/>
          <p:nvPr/>
        </p:nvGrpSpPr>
        <p:grpSpPr>
          <a:xfrm>
            <a:off x="1789948" y="4827321"/>
            <a:ext cx="997263" cy="967187"/>
            <a:chOff x="4881864" y="1258829"/>
            <a:chExt cx="1101880" cy="1101880"/>
          </a:xfrm>
          <a:solidFill>
            <a:srgbClr val="0070C0"/>
          </a:solidFill>
        </p:grpSpPr>
        <p:sp>
          <p:nvSpPr>
            <p:cNvPr id="60" name="泪滴形 59"/>
            <p:cNvSpPr/>
            <p:nvPr/>
          </p:nvSpPr>
          <p:spPr>
            <a:xfrm rot="8100000">
              <a:off x="4881864" y="1258829"/>
              <a:ext cx="1101880" cy="110188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127422" y="1390997"/>
              <a:ext cx="452718" cy="946724"/>
            </a:xfrm>
            <a:prstGeom prst="rect">
              <a:avLst/>
            </a:prstGeom>
            <a:grpFill/>
          </p:spPr>
          <p:txBody>
            <a:bodyPr wrap="square" rtlCol="0">
              <a:spAutoFit/>
            </a:bodyPr>
            <a:lstStyle/>
            <a:p>
              <a:r>
                <a:rPr lang="en-US" altLang="zh-CN" sz="4800" dirty="0">
                  <a:solidFill>
                    <a:schemeClr val="bg1"/>
                  </a:solidFill>
                  <a:latin typeface="Arial Black" pitchFamily="34" charset="0"/>
                </a:rPr>
                <a:t>3</a:t>
              </a:r>
              <a:endParaRPr lang="zh-CN" altLang="en-US" sz="4800" dirty="0">
                <a:solidFill>
                  <a:schemeClr val="bg1"/>
                </a:solidFill>
                <a:latin typeface="Arial Black" pitchFamily="34" charset="0"/>
              </a:endParaRPr>
            </a:p>
          </p:txBody>
        </p:sp>
      </p:grpSp>
    </p:spTree>
    <p:extLst>
      <p:ext uri="{BB962C8B-B14F-4D97-AF65-F5344CB8AC3E}">
        <p14:creationId xmlns:p14="http://schemas.microsoft.com/office/powerpoint/2010/main" val="700487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itchFamily="34" charset="-122"/>
                <a:ea typeface="微软雅黑" pitchFamily="34" charset="-122"/>
                <a:cs typeface="Times New Roman" pitchFamily="18" charset="0"/>
              </a:rPr>
              <a:t>04</a:t>
            </a:r>
            <a:endParaRPr lang="zh-CN" altLang="en-US" sz="19900" b="1" dirty="0">
              <a:solidFill>
                <a:schemeClr val="accent1"/>
              </a:solidFill>
              <a:latin typeface="微软雅黑" pitchFamily="34" charset="-122"/>
              <a:ea typeface="微软雅黑" pitchFamily="34" charset="-122"/>
              <a:cs typeface="Times New Roman" pitchFamily="18" charset="0"/>
            </a:endParaRPr>
          </a:p>
        </p:txBody>
      </p:sp>
      <p:sp>
        <p:nvSpPr>
          <p:cNvPr id="7" name="文本框 6"/>
          <p:cNvSpPr txBox="1"/>
          <p:nvPr/>
        </p:nvSpPr>
        <p:spPr>
          <a:xfrm>
            <a:off x="5241931" y="2663837"/>
            <a:ext cx="4998930" cy="646331"/>
          </a:xfrm>
          <a:prstGeom prst="rect">
            <a:avLst/>
          </a:prstGeom>
          <a:noFill/>
        </p:spPr>
        <p:txBody>
          <a:bodyPr wrap="square" rtlCol="0">
            <a:spAutoFit/>
          </a:bodyPr>
          <a:lstStyle/>
          <a:p>
            <a:pPr algn="ctr"/>
            <a:r>
              <a:rPr lang="zh-CN" altLang="en-US" sz="3600" b="1" dirty="0">
                <a:solidFill>
                  <a:schemeClr val="tx1">
                    <a:lumMod val="85000"/>
                    <a:lumOff val="15000"/>
                  </a:schemeClr>
                </a:solidFill>
                <a:latin typeface="微软雅黑" pitchFamily="34" charset="-122"/>
                <a:ea typeface="微软雅黑" pitchFamily="34" charset="-122"/>
              </a:rPr>
              <a:t>实验方案及可行性分析</a:t>
            </a:r>
          </a:p>
        </p:txBody>
      </p:sp>
      <p:sp>
        <p:nvSpPr>
          <p:cNvPr id="8" name="文本框 7"/>
          <p:cNvSpPr txBox="1"/>
          <p:nvPr/>
        </p:nvSpPr>
        <p:spPr>
          <a:xfrm>
            <a:off x="5411162" y="3416888"/>
            <a:ext cx="4645651" cy="400110"/>
          </a:xfrm>
          <a:prstGeom prst="rect">
            <a:avLst/>
          </a:prstGeom>
          <a:noFill/>
        </p:spPr>
        <p:txBody>
          <a:bodyPr wrap="square" rtlCol="0">
            <a:spAutoFit/>
          </a:bodyPr>
          <a:lstStyle/>
          <a:p>
            <a:pPr algn="ctr"/>
            <a:r>
              <a:rPr lang="en-US" altLang="zh-CN" sz="2000" dirty="0">
                <a:latin typeface="Times New Roman" pitchFamily="18" charset="0"/>
                <a:cs typeface="Times New Roman" pitchFamily="18" charset="0"/>
              </a:rPr>
              <a:t>Experiment scheme &amp; feasibility analysis</a:t>
            </a:r>
            <a:endParaRPr lang="da-DK" altLang="zh-CN" sz="2000" dirty="0">
              <a:latin typeface="Times New Roman" pitchFamily="18" charset="0"/>
              <a:cs typeface="Times New Roman" pitchFamily="18" charset="0"/>
            </a:endParaRP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itchFamily="18" charset="0"/>
                <a:cs typeface="Times New Roman" pitchFamily="18" charset="0"/>
              </a:rPr>
              <a:t>PART FOUR</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0203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文本框 1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en-US" altLang="zh-CN" sz="3200" dirty="0" smtClean="0">
                <a:solidFill>
                  <a:schemeClr val="bg1"/>
                </a:solidFill>
                <a:latin typeface="黑体" panose="02010609060101010101" pitchFamily="49" charset="-122"/>
                <a:ea typeface="黑体" panose="02010609060101010101" pitchFamily="49" charset="-122"/>
              </a:rPr>
              <a:t>HR-DML</a:t>
            </a:r>
            <a:r>
              <a:rPr lang="zh-CN" altLang="en-US" sz="3200" dirty="0" smtClean="0">
                <a:solidFill>
                  <a:schemeClr val="bg1"/>
                </a:solidFill>
                <a:latin typeface="黑体" panose="02010609060101010101" pitchFamily="49" charset="-122"/>
                <a:ea typeface="黑体" panose="02010609060101010101" pitchFamily="49" charset="-122"/>
              </a:rPr>
              <a:t>实验</a:t>
            </a:r>
            <a:r>
              <a:rPr lang="zh-CN" altLang="en-US" sz="3200" dirty="0">
                <a:solidFill>
                  <a:schemeClr val="bg1"/>
                </a:solidFill>
                <a:latin typeface="黑体" panose="02010609060101010101" pitchFamily="49" charset="-122"/>
                <a:ea typeface="黑体" panose="02010609060101010101" pitchFamily="49" charset="-122"/>
              </a:rPr>
              <a:t>方案</a:t>
            </a:r>
          </a:p>
        </p:txBody>
      </p:sp>
      <p:grpSp>
        <p:nvGrpSpPr>
          <p:cNvPr id="18" name="组合 17"/>
          <p:cNvGrpSpPr/>
          <p:nvPr/>
        </p:nvGrpSpPr>
        <p:grpSpPr>
          <a:xfrm>
            <a:off x="2247767" y="1523079"/>
            <a:ext cx="1899139" cy="534572"/>
            <a:chOff x="2968283" y="323557"/>
            <a:chExt cx="1899139" cy="534572"/>
          </a:xfrm>
        </p:grpSpPr>
        <p:sp>
          <p:nvSpPr>
            <p:cNvPr id="19" name="矩形: 圆角 18"/>
            <p:cNvSpPr/>
            <p:nvPr/>
          </p:nvSpPr>
          <p:spPr>
            <a:xfrm>
              <a:off x="2968283" y="323557"/>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p:cNvSpPr txBox="1"/>
            <p:nvPr/>
          </p:nvSpPr>
          <p:spPr>
            <a:xfrm>
              <a:off x="3481753" y="356438"/>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开始</a:t>
              </a:r>
            </a:p>
          </p:txBody>
        </p:sp>
      </p:grpSp>
      <p:sp>
        <p:nvSpPr>
          <p:cNvPr id="21" name="箭头: 下 20"/>
          <p:cNvSpPr/>
          <p:nvPr/>
        </p:nvSpPr>
        <p:spPr>
          <a:xfrm>
            <a:off x="2972252" y="2143238"/>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2" name="箭头: 右 21"/>
          <p:cNvSpPr/>
          <p:nvPr/>
        </p:nvSpPr>
        <p:spPr>
          <a:xfrm>
            <a:off x="5693338" y="5414651"/>
            <a:ext cx="767968" cy="435684"/>
          </a:xfrm>
          <a:prstGeom prst="right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8065839" y="1567848"/>
            <a:ext cx="1899139" cy="534572"/>
            <a:chOff x="7604994" y="1559191"/>
            <a:chExt cx="1899139" cy="534572"/>
          </a:xfrm>
        </p:grpSpPr>
        <p:sp>
          <p:nvSpPr>
            <p:cNvPr id="28" name="矩形: 圆角 27"/>
            <p:cNvSpPr/>
            <p:nvPr/>
          </p:nvSpPr>
          <p:spPr>
            <a:xfrm>
              <a:off x="7604994" y="1559191"/>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文本框 28"/>
            <p:cNvSpPr txBox="1"/>
            <p:nvPr/>
          </p:nvSpPr>
          <p:spPr>
            <a:xfrm>
              <a:off x="8118464" y="1626422"/>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结束</a:t>
              </a:r>
            </a:p>
          </p:txBody>
        </p:sp>
      </p:grpSp>
      <p:grpSp>
        <p:nvGrpSpPr>
          <p:cNvPr id="4" name="组合 3"/>
          <p:cNvGrpSpPr/>
          <p:nvPr/>
        </p:nvGrpSpPr>
        <p:grpSpPr>
          <a:xfrm>
            <a:off x="938738" y="2464548"/>
            <a:ext cx="4636943" cy="859018"/>
            <a:chOff x="1825870" y="2294638"/>
            <a:chExt cx="3522207" cy="810836"/>
          </a:xfrm>
        </p:grpSpPr>
        <p:sp>
          <p:nvSpPr>
            <p:cNvPr id="34" name="矩形 33"/>
            <p:cNvSpPr/>
            <p:nvPr/>
          </p:nvSpPr>
          <p:spPr>
            <a:xfrm>
              <a:off x="1825870" y="2294638"/>
              <a:ext cx="3522207" cy="810836"/>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931377" y="2372720"/>
              <a:ext cx="3350240" cy="610079"/>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黑体" panose="02010609060101010101" pitchFamily="49" charset="-122"/>
                  <a:ea typeface="黑体" panose="02010609060101010101" pitchFamily="49" charset="-122"/>
                </a:rPr>
                <a:t>在训练样本中组建相似样本对和非</a:t>
              </a:r>
              <a:r>
                <a:rPr lang="zh-CN" altLang="en-US" dirty="0">
                  <a:solidFill>
                    <a:schemeClr val="bg1"/>
                  </a:solidFill>
                  <a:latin typeface="黑体" panose="02010609060101010101" pitchFamily="49" charset="-122"/>
                  <a:ea typeface="黑体" panose="02010609060101010101" pitchFamily="49" charset="-122"/>
                </a:rPr>
                <a:t>相似</a:t>
              </a:r>
              <a:r>
                <a:rPr lang="zh-CN" altLang="en-US" dirty="0" smtClean="0">
                  <a:solidFill>
                    <a:schemeClr val="bg1"/>
                  </a:solidFill>
                  <a:latin typeface="黑体" panose="02010609060101010101" pitchFamily="49" charset="-122"/>
                  <a:ea typeface="黑体" panose="02010609060101010101" pitchFamily="49" charset="-122"/>
                </a:rPr>
                <a:t>样本对，并提取样本特征</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65" name="组合 64"/>
          <p:cNvGrpSpPr/>
          <p:nvPr/>
        </p:nvGrpSpPr>
        <p:grpSpPr>
          <a:xfrm>
            <a:off x="938738" y="3682008"/>
            <a:ext cx="4636944" cy="859594"/>
            <a:chOff x="1796599" y="3727627"/>
            <a:chExt cx="3614570" cy="981430"/>
          </a:xfrm>
        </p:grpSpPr>
        <p:sp>
          <p:nvSpPr>
            <p:cNvPr id="37" name="矩形 36"/>
            <p:cNvSpPr/>
            <p:nvPr/>
          </p:nvSpPr>
          <p:spPr>
            <a:xfrm>
              <a:off x="1796599" y="3781813"/>
              <a:ext cx="3614570" cy="915383"/>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p:cNvSpPr txBox="1"/>
                <p:nvPr/>
              </p:nvSpPr>
              <p:spPr>
                <a:xfrm>
                  <a:off x="2041096" y="3727627"/>
                  <a:ext cx="3195119" cy="981430"/>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黑体" panose="02010609060101010101" pitchFamily="49" charset="-122"/>
                      <a:ea typeface="黑体" panose="02010609060101010101" pitchFamily="49" charset="-122"/>
                    </a:rPr>
                    <a:t>计算</a:t>
                  </a:r>
                  <a:r>
                    <a:rPr lang="zh-CN" altLang="en-US" dirty="0">
                      <a:solidFill>
                        <a:schemeClr val="bg1"/>
                      </a:solidFill>
                      <a:latin typeface="黑体" panose="02010609060101010101" pitchFamily="49" charset="-122"/>
                      <a:ea typeface="黑体" panose="02010609060101010101" pitchFamily="49" charset="-122"/>
                    </a:rPr>
                    <a:t>样本</a:t>
                  </a:r>
                  <a:r>
                    <a:rPr lang="en-US" altLang="zh-CN" dirty="0" smtClean="0">
                      <a:solidFill>
                        <a:schemeClr val="bg1"/>
                      </a:solidFill>
                      <a:latin typeface="黑体" panose="02010609060101010101" pitchFamily="49" charset="-122"/>
                      <a:ea typeface="黑体" panose="02010609060101010101" pitchFamily="49" charset="-122"/>
                    </a:rPr>
                    <a:t>Hessian</a:t>
                  </a:r>
                  <a:r>
                    <a:rPr lang="zh-CN" altLang="en-US" dirty="0" smtClean="0">
                      <a:solidFill>
                        <a:schemeClr val="bg1"/>
                      </a:solidFill>
                      <a:latin typeface="黑体" panose="02010609060101010101" pitchFamily="49" charset="-122"/>
                      <a:ea typeface="黑体" panose="02010609060101010101" pitchFamily="49" charset="-122"/>
                    </a:rPr>
                    <a:t>矩阵</a:t>
                  </a:r>
                  <a14:m>
                    <m:oMath xmlns:m="http://schemas.openxmlformats.org/officeDocument/2006/math">
                      <m:sSubSup>
                        <m:sSubSupPr>
                          <m:ctrlPr>
                            <a:rPr lang="zh-CN" altLang="zh-CN" i="1" smtClean="0">
                              <a:solidFill>
                                <a:schemeClr val="bg1"/>
                              </a:solidFill>
                              <a:latin typeface="Cambria Math" panose="02040503050406030204" pitchFamily="18" charset="0"/>
                            </a:rPr>
                          </m:ctrlPr>
                        </m:sSubSupPr>
                        <m:e>
                          <m:r>
                            <a:rPr lang="en-US" altLang="zh-CN" b="0" i="1">
                              <a:solidFill>
                                <a:schemeClr val="bg1"/>
                              </a:solidFill>
                              <a:latin typeface="Cambria Math" panose="02040503050406030204" pitchFamily="18" charset="0"/>
                            </a:rPr>
                            <m:t>𝐻</m:t>
                          </m:r>
                        </m:e>
                        <m:sub>
                          <m:r>
                            <a:rPr lang="en-US" altLang="zh-CN" b="0" i="1">
                              <a:solidFill>
                                <a:schemeClr val="bg1"/>
                              </a:solidFill>
                              <a:latin typeface="Cambria Math" panose="02040503050406030204" pitchFamily="18" charset="0"/>
                            </a:rPr>
                            <m:t>𝛼𝛽</m:t>
                          </m:r>
                        </m:sub>
                        <m:sup>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𝑖</m:t>
                              </m:r>
                            </m:e>
                          </m:d>
                        </m:sup>
                      </m:sSubSup>
                      <m:r>
                        <a:rPr lang="zh-CN" altLang="en-US" b="0" i="1" smtClean="0">
                          <a:solidFill>
                            <a:schemeClr val="bg1"/>
                          </a:solidFill>
                          <a:latin typeface="Cambria Math" panose="02040503050406030204" pitchFamily="18" charset="0"/>
                        </a:rPr>
                        <m:t>：</m:t>
                      </m:r>
                      <m:sSubSup>
                        <m:sSubSupPr>
                          <m:ctrlPr>
                            <a:rPr lang="zh-CN" altLang="zh-CN" i="1" smtClean="0">
                              <a:solidFill>
                                <a:schemeClr val="bg1"/>
                              </a:solidFill>
                              <a:latin typeface="Cambria Math" panose="02040503050406030204" pitchFamily="18" charset="0"/>
                            </a:rPr>
                          </m:ctrlPr>
                        </m:sSubSupPr>
                        <m:e>
                          <m:r>
                            <a:rPr lang="en-US" altLang="zh-CN" b="0" i="1">
                              <a:solidFill>
                                <a:schemeClr val="bg1"/>
                              </a:solidFill>
                              <a:latin typeface="Cambria Math" panose="02040503050406030204" pitchFamily="18" charset="0"/>
                            </a:rPr>
                            <m:t>𝐻</m:t>
                          </m:r>
                        </m:e>
                        <m:sub>
                          <m:r>
                            <a:rPr lang="en-US" altLang="zh-CN" b="0" i="1">
                              <a:solidFill>
                                <a:schemeClr val="bg1"/>
                              </a:solidFill>
                              <a:latin typeface="Cambria Math" panose="02040503050406030204" pitchFamily="18" charset="0"/>
                            </a:rPr>
                            <m:t>𝛼𝛽</m:t>
                          </m:r>
                        </m:sub>
                        <m:sup>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𝑖</m:t>
                              </m:r>
                            </m:e>
                          </m:d>
                        </m:sup>
                      </m:sSubSup>
                      <m:r>
                        <a:rPr lang="en-US" altLang="zh-CN" b="0" i="1">
                          <a:solidFill>
                            <a:schemeClr val="bg1"/>
                          </a:solidFill>
                          <a:latin typeface="Cambria Math" panose="02040503050406030204" pitchFamily="18" charset="0"/>
                        </a:rPr>
                        <m:t>=</m:t>
                      </m:r>
                      <m:nary>
                        <m:naryPr>
                          <m:chr m:val="∑"/>
                          <m:limLoc m:val="undOvr"/>
                          <m:ctrlPr>
                            <a:rPr lang="zh-CN" altLang="zh-CN" i="1">
                              <a:solidFill>
                                <a:schemeClr val="bg1"/>
                              </a:solidFill>
                              <a:latin typeface="Cambria Math" panose="02040503050406030204" pitchFamily="18" charset="0"/>
                            </a:rPr>
                          </m:ctrlPr>
                        </m:naryPr>
                        <m:sub>
                          <m:r>
                            <a:rPr lang="en-US" altLang="zh-CN" b="0" i="1">
                              <a:solidFill>
                                <a:schemeClr val="bg1"/>
                              </a:solidFill>
                              <a:latin typeface="Cambria Math" panose="02040503050406030204" pitchFamily="18" charset="0"/>
                            </a:rPr>
                            <m:t>𝑟</m:t>
                          </m:r>
                          <m:r>
                            <a:rPr lang="en-US" altLang="zh-CN" b="0" i="1">
                              <a:solidFill>
                                <a:schemeClr val="bg1"/>
                              </a:solidFill>
                              <a:latin typeface="Cambria Math" panose="02040503050406030204" pitchFamily="18" charset="0"/>
                            </a:rPr>
                            <m:t>,</m:t>
                          </m:r>
                          <m:r>
                            <a:rPr lang="en-US" altLang="zh-CN" b="0" i="1">
                              <a:solidFill>
                                <a:schemeClr val="bg1"/>
                              </a:solidFill>
                              <a:latin typeface="Cambria Math" panose="02040503050406030204" pitchFamily="18" charset="0"/>
                            </a:rPr>
                            <m:t>𝑠</m:t>
                          </m:r>
                          <m:r>
                            <a:rPr lang="en-US" altLang="zh-CN" b="0" i="1">
                              <a:solidFill>
                                <a:schemeClr val="bg1"/>
                              </a:solidFill>
                              <a:latin typeface="Cambria Math" panose="02040503050406030204" pitchFamily="18" charset="0"/>
                            </a:rPr>
                            <m:t>=1</m:t>
                          </m:r>
                        </m:sub>
                        <m:sup>
                          <m:r>
                            <a:rPr lang="en-US" altLang="zh-CN" b="0" i="1">
                              <a:solidFill>
                                <a:schemeClr val="bg1"/>
                              </a:solidFill>
                              <a:latin typeface="Cambria Math" panose="02040503050406030204" pitchFamily="18" charset="0"/>
                            </a:rPr>
                            <m:t>𝑛</m:t>
                          </m:r>
                        </m:sup>
                        <m:e>
                          <m:sSubSup>
                            <m:sSubSupPr>
                              <m:ctrlPr>
                                <a:rPr lang="zh-CN" altLang="zh-CN" i="1">
                                  <a:solidFill>
                                    <a:schemeClr val="bg1"/>
                                  </a:solidFill>
                                  <a:latin typeface="Cambria Math" panose="02040503050406030204" pitchFamily="18" charset="0"/>
                                </a:rPr>
                              </m:ctrlPr>
                            </m:sSubSupPr>
                            <m:e>
                              <m:r>
                                <a:rPr lang="en-US" altLang="zh-CN" b="0" i="1">
                                  <a:solidFill>
                                    <a:schemeClr val="bg1"/>
                                  </a:solidFill>
                                  <a:latin typeface="Cambria Math" panose="02040503050406030204" pitchFamily="18" charset="0"/>
                                </a:rPr>
                                <m:t>𝐵</m:t>
                              </m:r>
                            </m:e>
                            <m:sub>
                              <m:r>
                                <a:rPr lang="en-US" altLang="zh-CN" b="0" i="1">
                                  <a:solidFill>
                                    <a:schemeClr val="bg1"/>
                                  </a:solidFill>
                                  <a:latin typeface="Cambria Math" panose="02040503050406030204" pitchFamily="18" charset="0"/>
                                </a:rPr>
                                <m:t>𝑟𝑠</m:t>
                              </m:r>
                              <m:r>
                                <a:rPr lang="en-US" altLang="zh-CN" b="0" i="1">
                                  <a:solidFill>
                                    <a:schemeClr val="bg1"/>
                                  </a:solidFill>
                                  <a:latin typeface="Cambria Math" panose="02040503050406030204" pitchFamily="18" charset="0"/>
                                </a:rPr>
                                <m:t>𝛼</m:t>
                              </m:r>
                            </m:sub>
                            <m:sup>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𝑖</m:t>
                                  </m:r>
                                </m:e>
                              </m:d>
                            </m:sup>
                          </m:sSubSup>
                          <m:sSubSup>
                            <m:sSubSupPr>
                              <m:ctrlPr>
                                <a:rPr lang="zh-CN" altLang="zh-CN" i="1">
                                  <a:solidFill>
                                    <a:schemeClr val="bg1"/>
                                  </a:solidFill>
                                  <a:latin typeface="Cambria Math" panose="02040503050406030204" pitchFamily="18" charset="0"/>
                                </a:rPr>
                              </m:ctrlPr>
                            </m:sSubSupPr>
                            <m:e>
                              <m:r>
                                <a:rPr lang="en-US" altLang="zh-CN" b="0" i="1">
                                  <a:solidFill>
                                    <a:schemeClr val="bg1"/>
                                  </a:solidFill>
                                  <a:latin typeface="Cambria Math" panose="02040503050406030204" pitchFamily="18" charset="0"/>
                                </a:rPr>
                                <m:t>𝐵</m:t>
                              </m:r>
                            </m:e>
                            <m:sub>
                              <m:r>
                                <a:rPr lang="en-US" altLang="zh-CN" b="0" i="1">
                                  <a:solidFill>
                                    <a:schemeClr val="bg1"/>
                                  </a:solidFill>
                                  <a:latin typeface="Cambria Math" panose="02040503050406030204" pitchFamily="18" charset="0"/>
                                </a:rPr>
                                <m:t>𝑟𝑠</m:t>
                              </m:r>
                              <m:r>
                                <a:rPr lang="en-US" altLang="zh-CN" b="0" i="1">
                                  <a:solidFill>
                                    <a:schemeClr val="bg1"/>
                                  </a:solidFill>
                                  <a:latin typeface="Cambria Math" panose="02040503050406030204" pitchFamily="18" charset="0"/>
                                </a:rPr>
                                <m:t>𝛽</m:t>
                              </m:r>
                            </m:sub>
                            <m:sup>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𝑖</m:t>
                                  </m:r>
                                </m:e>
                              </m:d>
                            </m:sup>
                          </m:sSubSup>
                        </m:e>
                      </m:nary>
                    </m:oMath>
                  </a14:m>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2041096" y="3727627"/>
                  <a:ext cx="3195119" cy="981430"/>
                </a:xfrm>
                <a:prstGeom prst="rect">
                  <a:avLst/>
                </a:prstGeom>
                <a:blipFill>
                  <a:blip r:embed="rId2"/>
                  <a:stretch>
                    <a:fillRect b="-69178"/>
                  </a:stretch>
                </a:blipFill>
              </p:spPr>
              <p:txBody>
                <a:bodyPr/>
                <a:lstStyle/>
                <a:p>
                  <a:r>
                    <a:rPr lang="zh-CN" altLang="en-US">
                      <a:noFill/>
                    </a:rPr>
                    <a:t> </a:t>
                  </a:r>
                </a:p>
              </p:txBody>
            </p:sp>
          </mc:Fallback>
        </mc:AlternateContent>
      </p:grpSp>
      <p:grpSp>
        <p:nvGrpSpPr>
          <p:cNvPr id="3" name="组合 2"/>
          <p:cNvGrpSpPr/>
          <p:nvPr/>
        </p:nvGrpSpPr>
        <p:grpSpPr>
          <a:xfrm>
            <a:off x="938738" y="4964440"/>
            <a:ext cx="4636943" cy="1588760"/>
            <a:chOff x="1814616" y="5210295"/>
            <a:chExt cx="3207433" cy="1588760"/>
          </a:xfrm>
        </p:grpSpPr>
        <p:sp>
          <p:nvSpPr>
            <p:cNvPr id="50" name="矩形 49"/>
            <p:cNvSpPr/>
            <p:nvPr/>
          </p:nvSpPr>
          <p:spPr>
            <a:xfrm>
              <a:off x="1814616" y="5210295"/>
              <a:ext cx="3207433" cy="1588760"/>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20124" y="5265835"/>
                  <a:ext cx="2996418" cy="1433790"/>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黑体" panose="02010609060101010101" pitchFamily="49" charset="-122"/>
                      <a:ea typeface="黑体" panose="02010609060101010101" pitchFamily="49" charset="-122"/>
                    </a:rPr>
                    <a:t>计算</a:t>
                  </a:r>
                  <a:r>
                    <a:rPr lang="en-US" altLang="zh-CN" dirty="0" smtClean="0">
                      <a:solidFill>
                        <a:schemeClr val="bg1"/>
                      </a:solidFill>
                      <a:latin typeface="黑体" panose="02010609060101010101" pitchFamily="49" charset="-122"/>
                      <a:ea typeface="黑体" panose="02010609060101010101" pitchFamily="49" charset="-122"/>
                    </a:rPr>
                    <a:t>Hessian </a:t>
                  </a:r>
                  <a:r>
                    <a:rPr lang="zh-CN" altLang="en-US" dirty="0" smtClean="0">
                      <a:solidFill>
                        <a:schemeClr val="bg1"/>
                      </a:solidFill>
                      <a:latin typeface="黑体" panose="02010609060101010101" pitchFamily="49" charset="-122"/>
                      <a:ea typeface="黑体" panose="02010609060101010101" pitchFamily="49" charset="-122"/>
                    </a:rPr>
                    <a:t>正则化项</a:t>
                  </a:r>
                  <a14:m>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𝑆</m:t>
                          </m:r>
                        </m:e>
                        <m:sub>
                          <m:r>
                            <a:rPr lang="en-US" altLang="zh-CN" b="0" i="1">
                              <a:solidFill>
                                <a:schemeClr val="bg1"/>
                              </a:solidFill>
                              <a:latin typeface="Cambria Math" panose="02040503050406030204" pitchFamily="18" charset="0"/>
                            </a:rPr>
                            <m:t>𝐻𝑒𝑠𝑠</m:t>
                          </m:r>
                        </m:sub>
                      </m:sSub>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𝑓</m:t>
                          </m:r>
                        </m:e>
                      </m:d>
                    </m:oMath>
                  </a14:m>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lgn="ctr"/>
                  <a14:m>
                    <m:oMathPara xmlns:m="http://schemas.openxmlformats.org/officeDocument/2006/math">
                      <m:oMathParaPr>
                        <m:jc m:val="centerGroup"/>
                      </m:oMathParaPr>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𝑆</m:t>
                            </m:r>
                          </m:e>
                          <m:sub>
                            <m:r>
                              <a:rPr lang="en-US" altLang="zh-CN" b="0" i="1">
                                <a:solidFill>
                                  <a:schemeClr val="bg1"/>
                                </a:solidFill>
                                <a:latin typeface="Cambria Math" panose="02040503050406030204" pitchFamily="18" charset="0"/>
                              </a:rPr>
                              <m:t>𝐻𝑒𝑠𝑠</m:t>
                            </m:r>
                          </m:sub>
                        </m:sSub>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𝑓</m:t>
                            </m:r>
                          </m:e>
                        </m:d>
                        <m:r>
                          <m:rPr>
                            <m:aln/>
                          </m:rPr>
                          <a:rPr lang="en-US" altLang="zh-CN" b="0">
                            <a:solidFill>
                              <a:schemeClr val="bg1"/>
                            </a:solidFill>
                            <a:latin typeface="Cambria Math" panose="02040503050406030204" pitchFamily="18" charset="0"/>
                          </a:rPr>
                          <m:t>=</m:t>
                        </m:r>
                        <m:r>
                          <a:rPr lang="en-US" altLang="zh-CN" b="0">
                            <a:solidFill>
                              <a:schemeClr val="bg1"/>
                            </a:solidFill>
                            <a:latin typeface="Cambria Math" panose="02040503050406030204" pitchFamily="18" charset="0"/>
                          </a:rPr>
                          <m:t> </m:t>
                        </m:r>
                        <m:nary>
                          <m:naryPr>
                            <m:chr m:val="∑"/>
                            <m:limLoc m:val="undOvr"/>
                            <m:ctrlPr>
                              <a:rPr lang="zh-CN" altLang="zh-CN" i="1">
                                <a:solidFill>
                                  <a:schemeClr val="bg1"/>
                                </a:solidFill>
                                <a:latin typeface="Cambria Math" panose="02040503050406030204" pitchFamily="18" charset="0"/>
                              </a:rPr>
                            </m:ctrlPr>
                          </m:naryPr>
                          <m:sub>
                            <m:r>
                              <a:rPr lang="en-US" altLang="zh-CN" b="0" i="1">
                                <a:solidFill>
                                  <a:schemeClr val="bg1"/>
                                </a:solidFill>
                                <a:latin typeface="Cambria Math" panose="02040503050406030204" pitchFamily="18" charset="0"/>
                              </a:rPr>
                              <m:t>𝑖</m:t>
                            </m:r>
                            <m:r>
                              <a:rPr lang="en-US" altLang="zh-CN" b="0" i="1">
                                <a:solidFill>
                                  <a:schemeClr val="bg1"/>
                                </a:solidFill>
                                <a:latin typeface="Cambria Math" panose="02040503050406030204" pitchFamily="18" charset="0"/>
                              </a:rPr>
                              <m:t>=1</m:t>
                            </m:r>
                          </m:sub>
                          <m:sup>
                            <m:r>
                              <a:rPr lang="en-US" altLang="zh-CN" b="0" i="1">
                                <a:solidFill>
                                  <a:schemeClr val="bg1"/>
                                </a:solidFill>
                                <a:latin typeface="Cambria Math" panose="02040503050406030204" pitchFamily="18" charset="0"/>
                              </a:rPr>
                              <m:t>𝑛</m:t>
                            </m:r>
                          </m:sup>
                          <m:e>
                            <m:nary>
                              <m:naryPr>
                                <m:chr m:val="∑"/>
                                <m:limLoc m:val="undOvr"/>
                                <m:supHide m:val="on"/>
                                <m:ctrlPr>
                                  <a:rPr lang="zh-CN" altLang="zh-CN" i="1">
                                    <a:solidFill>
                                      <a:schemeClr val="bg1"/>
                                    </a:solidFill>
                                    <a:latin typeface="Cambria Math" panose="02040503050406030204" pitchFamily="18" charset="0"/>
                                  </a:rPr>
                                </m:ctrlPr>
                              </m:naryPr>
                              <m:sub>
                                <m:r>
                                  <a:rPr lang="en-US" altLang="zh-CN" b="0" i="1">
                                    <a:solidFill>
                                      <a:schemeClr val="bg1"/>
                                    </a:solidFill>
                                    <a:latin typeface="Cambria Math" panose="02040503050406030204" pitchFamily="18" charset="0"/>
                                  </a:rPr>
                                  <m:t>𝛼</m:t>
                                </m:r>
                                <m:r>
                                  <a:rPr lang="en-US" altLang="zh-CN" b="0"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𝑁</m:t>
                                    </m:r>
                                  </m:e>
                                  <m:sub>
                                    <m:r>
                                      <a:rPr lang="en-US" altLang="zh-CN" b="0" i="1">
                                        <a:solidFill>
                                          <a:schemeClr val="bg1"/>
                                        </a:solidFill>
                                        <a:latin typeface="Cambria Math" panose="02040503050406030204" pitchFamily="18" charset="0"/>
                                      </a:rPr>
                                      <m:t>𝑘</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𝑋</m:t>
                                        </m:r>
                                      </m:e>
                                      <m:sub>
                                        <m:r>
                                          <a:rPr lang="en-US" altLang="zh-CN" b="0" i="1">
                                            <a:solidFill>
                                              <a:schemeClr val="bg1"/>
                                            </a:solidFill>
                                            <a:latin typeface="Cambria Math" panose="02040503050406030204" pitchFamily="18" charset="0"/>
                                          </a:rPr>
                                          <m:t>𝑖</m:t>
                                        </m:r>
                                      </m:sub>
                                    </m:sSub>
                                  </m:e>
                                </m:d>
                              </m:sub>
                              <m:sup/>
                              <m:e>
                                <m:nary>
                                  <m:naryPr>
                                    <m:chr m:val="∑"/>
                                    <m:limLoc m:val="undOvr"/>
                                    <m:supHide m:val="on"/>
                                    <m:ctrlPr>
                                      <a:rPr lang="zh-CN" altLang="zh-CN" i="1">
                                        <a:solidFill>
                                          <a:schemeClr val="bg1"/>
                                        </a:solidFill>
                                        <a:latin typeface="Cambria Math" panose="02040503050406030204" pitchFamily="18" charset="0"/>
                                      </a:rPr>
                                    </m:ctrlPr>
                                  </m:naryPr>
                                  <m:sub>
                                    <m:r>
                                      <a:rPr lang="en-US" altLang="zh-CN" b="0" i="1">
                                        <a:solidFill>
                                          <a:schemeClr val="bg1"/>
                                        </a:solidFill>
                                        <a:latin typeface="Cambria Math" panose="02040503050406030204" pitchFamily="18" charset="0"/>
                                      </a:rPr>
                                      <m:t>𝛽</m:t>
                                    </m:r>
                                    <m:r>
                                      <a:rPr lang="en-US" altLang="zh-CN" b="0"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𝑁</m:t>
                                        </m:r>
                                      </m:e>
                                      <m:sub>
                                        <m:r>
                                          <a:rPr lang="en-US" altLang="zh-CN" b="0" i="1">
                                            <a:solidFill>
                                              <a:schemeClr val="bg1"/>
                                            </a:solidFill>
                                            <a:latin typeface="Cambria Math" panose="02040503050406030204" pitchFamily="18" charset="0"/>
                                          </a:rPr>
                                          <m:t>𝑘</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𝑋</m:t>
                                            </m:r>
                                          </m:e>
                                          <m:sub>
                                            <m:r>
                                              <a:rPr lang="en-US" altLang="zh-CN" b="0" i="1">
                                                <a:solidFill>
                                                  <a:schemeClr val="bg1"/>
                                                </a:solidFill>
                                                <a:latin typeface="Cambria Math" panose="02040503050406030204" pitchFamily="18" charset="0"/>
                                              </a:rPr>
                                              <m:t>𝑖</m:t>
                                            </m:r>
                                          </m:sub>
                                        </m:sSub>
                                      </m:e>
                                    </m:d>
                                  </m:sub>
                                  <m:sup/>
                                  <m:e>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𝑓</m:t>
                                        </m:r>
                                      </m:e>
                                      <m:sub>
                                        <m:r>
                                          <a:rPr lang="en-US" altLang="zh-CN" b="0" i="1">
                                            <a:solidFill>
                                              <a:schemeClr val="bg1"/>
                                            </a:solidFill>
                                            <a:latin typeface="Cambria Math" panose="02040503050406030204" pitchFamily="18" charset="0"/>
                                          </a:rPr>
                                          <m:t>𝛼</m:t>
                                        </m:r>
                                      </m:sub>
                                    </m:sSub>
                                    <m:sSub>
                                      <m:sSubPr>
                                        <m:ctrlPr>
                                          <a:rPr lang="zh-CN" altLang="zh-CN" i="1">
                                            <a:solidFill>
                                              <a:schemeClr val="bg1"/>
                                            </a:solidFill>
                                            <a:latin typeface="Cambria Math" panose="02040503050406030204" pitchFamily="18" charset="0"/>
                                          </a:rPr>
                                        </m:ctrlPr>
                                      </m:sSubPr>
                                      <m:e>
                                        <m:r>
                                          <a:rPr lang="en-US" altLang="zh-CN" b="0" i="1">
                                            <a:solidFill>
                                              <a:schemeClr val="bg1"/>
                                            </a:solidFill>
                                            <a:latin typeface="Cambria Math" panose="02040503050406030204" pitchFamily="18" charset="0"/>
                                          </a:rPr>
                                          <m:t>𝑓</m:t>
                                        </m:r>
                                      </m:e>
                                      <m:sub>
                                        <m:r>
                                          <a:rPr lang="en-US" altLang="zh-CN" b="0" i="1">
                                            <a:solidFill>
                                              <a:schemeClr val="bg1"/>
                                            </a:solidFill>
                                            <a:latin typeface="Cambria Math" panose="02040503050406030204" pitchFamily="18" charset="0"/>
                                          </a:rPr>
                                          <m:t>𝛽</m:t>
                                        </m:r>
                                      </m:sub>
                                    </m:sSub>
                                    <m:sSubSup>
                                      <m:sSubSupPr>
                                        <m:ctrlPr>
                                          <a:rPr lang="zh-CN" altLang="zh-CN" i="1">
                                            <a:solidFill>
                                              <a:schemeClr val="bg1"/>
                                            </a:solidFill>
                                            <a:latin typeface="Cambria Math" panose="02040503050406030204" pitchFamily="18" charset="0"/>
                                          </a:rPr>
                                        </m:ctrlPr>
                                      </m:sSubSupPr>
                                      <m:e>
                                        <m:r>
                                          <a:rPr lang="en-US" altLang="zh-CN" b="0" i="1">
                                            <a:solidFill>
                                              <a:schemeClr val="bg1"/>
                                            </a:solidFill>
                                            <a:latin typeface="Cambria Math" panose="02040503050406030204" pitchFamily="18" charset="0"/>
                                          </a:rPr>
                                          <m:t>𝐻</m:t>
                                        </m:r>
                                      </m:e>
                                      <m:sub>
                                        <m:r>
                                          <a:rPr lang="en-US" altLang="zh-CN" b="0" i="1">
                                            <a:solidFill>
                                              <a:schemeClr val="bg1"/>
                                            </a:solidFill>
                                            <a:latin typeface="Cambria Math" panose="02040503050406030204" pitchFamily="18" charset="0"/>
                                          </a:rPr>
                                          <m:t>𝛼𝛽</m:t>
                                        </m:r>
                                      </m:sub>
                                      <m:sup>
                                        <m:d>
                                          <m:dPr>
                                            <m:ctrlPr>
                                              <a:rPr lang="zh-CN" altLang="zh-CN" i="1">
                                                <a:solidFill>
                                                  <a:schemeClr val="bg1"/>
                                                </a:solidFill>
                                                <a:latin typeface="Cambria Math" panose="02040503050406030204" pitchFamily="18" charset="0"/>
                                              </a:rPr>
                                            </m:ctrlPr>
                                          </m:dPr>
                                          <m:e>
                                            <m:r>
                                              <a:rPr lang="en-US" altLang="zh-CN" b="0" i="1">
                                                <a:solidFill>
                                                  <a:schemeClr val="bg1"/>
                                                </a:solidFill>
                                                <a:latin typeface="Cambria Math" panose="02040503050406030204" pitchFamily="18" charset="0"/>
                                              </a:rPr>
                                              <m:t>𝑖</m:t>
                                            </m:r>
                                          </m:e>
                                        </m:d>
                                      </m:sup>
                                    </m:sSubSup>
                                  </m:e>
                                </m:nary>
                              </m:e>
                            </m:nary>
                          </m:e>
                        </m:nary>
                      </m:oMath>
                    </m:oMathPara>
                  </a14:m>
                  <a:endParaRPr lang="en-US" altLang="zh-CN" dirty="0">
                    <a:solidFill>
                      <a:schemeClr val="bg1"/>
                    </a:solidFill>
                    <a:latin typeface="黑体" panose="02010609060101010101" pitchFamily="49" charset="-122"/>
                    <a:ea typeface="黑体" panose="02010609060101010101" pitchFamily="49" charset="-122"/>
                  </a:endParaRPr>
                </a:p>
                <a:p>
                  <a:pPr algn="ctr"/>
                  <a:r>
                    <a:rPr lang="en-US" altLang="zh-CN" dirty="0"/>
                    <a:t> </a:t>
                  </a: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1920124" y="5265835"/>
                  <a:ext cx="2996418" cy="1433790"/>
                </a:xfrm>
                <a:prstGeom prst="rect">
                  <a:avLst/>
                </a:prstGeom>
                <a:blipFill>
                  <a:blip r:embed="rId3"/>
                  <a:stretch>
                    <a:fillRect t="-2083"/>
                  </a:stretch>
                </a:blipFill>
              </p:spPr>
              <p:txBody>
                <a:bodyPr/>
                <a:lstStyle/>
                <a:p>
                  <a:r>
                    <a:rPr lang="zh-CN" altLang="en-US">
                      <a:noFill/>
                    </a:rPr>
                    <a:t> </a:t>
                  </a:r>
                </a:p>
              </p:txBody>
            </p:sp>
          </mc:Fallback>
        </mc:AlternateContent>
      </p:grpSp>
      <p:grpSp>
        <p:nvGrpSpPr>
          <p:cNvPr id="67" name="组合 66"/>
          <p:cNvGrpSpPr/>
          <p:nvPr/>
        </p:nvGrpSpPr>
        <p:grpSpPr>
          <a:xfrm>
            <a:off x="6578964" y="4547131"/>
            <a:ext cx="4908187" cy="2006069"/>
            <a:chOff x="6306441" y="5047777"/>
            <a:chExt cx="4374736" cy="2177701"/>
          </a:xfrm>
        </p:grpSpPr>
        <p:sp>
          <p:nvSpPr>
            <p:cNvPr id="53" name="矩形 52"/>
            <p:cNvSpPr/>
            <p:nvPr/>
          </p:nvSpPr>
          <p:spPr>
            <a:xfrm>
              <a:off x="6306441" y="5047777"/>
              <a:ext cx="4374736" cy="2177698"/>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p:cNvSpPr txBox="1"/>
                <p:nvPr/>
              </p:nvSpPr>
              <p:spPr>
                <a:xfrm>
                  <a:off x="6438813" y="5047780"/>
                  <a:ext cx="4242364" cy="2177698"/>
                </a:xfrm>
                <a:prstGeom prst="rect">
                  <a:avLst/>
                </a:prstGeom>
                <a:noFill/>
                <a:scene3d>
                  <a:camera prst="orthographicFront"/>
                  <a:lightRig rig="threePt" dir="t"/>
                </a:scene3d>
                <a:sp3d/>
              </p:spPr>
              <p:txBody>
                <a:bodyPr wrap="square" rtlCol="0">
                  <a:spAutoFit/>
                </a:bodyPr>
                <a:lstStyle/>
                <a:p>
                  <a:pPr algn="just"/>
                  <a:r>
                    <a:rPr lang="en-US" altLang="zh-CN" dirty="0" smtClean="0">
                      <a:solidFill>
                        <a:schemeClr val="bg1"/>
                      </a:solidFill>
                      <a:latin typeface="黑体" panose="02010609060101010101" pitchFamily="49" charset="-122"/>
                      <a:ea typeface="黑体" panose="02010609060101010101" pitchFamily="49" charset="-122"/>
                    </a:rPr>
                    <a:t>HR-DML</a:t>
                  </a:r>
                  <a:r>
                    <a:rPr lang="zh-CN" altLang="en-US" dirty="0" smtClean="0">
                      <a:solidFill>
                        <a:schemeClr val="bg1"/>
                      </a:solidFill>
                      <a:latin typeface="黑体" panose="02010609060101010101" pitchFamily="49" charset="-122"/>
                      <a:ea typeface="黑体" panose="02010609060101010101" pitchFamily="49" charset="-122"/>
                    </a:rPr>
                    <a:t>模型：</a:t>
                  </a:r>
                  <a14:m>
                    <m:oMath xmlns:m="http://schemas.openxmlformats.org/officeDocument/2006/math">
                      <m:func>
                        <m:funcPr>
                          <m:ctrlPr>
                            <a:rPr lang="zh-CN" altLang="zh-CN" i="1" smtClean="0">
                              <a:solidFill>
                                <a:schemeClr val="bg1"/>
                              </a:solidFill>
                              <a:latin typeface="Cambria Math" panose="02040503050406030204" pitchFamily="18" charset="0"/>
                              <a:ea typeface="Cambria Math" panose="02040503050406030204" pitchFamily="18" charset="0"/>
                            </a:rPr>
                          </m:ctrlPr>
                        </m:funcPr>
                        <m:fName>
                          <m:limLow>
                            <m:limLowPr>
                              <m:ctrlPr>
                                <a:rPr lang="zh-CN" altLang="zh-CN" i="1">
                                  <a:solidFill>
                                    <a:schemeClr val="bg1"/>
                                  </a:solidFill>
                                  <a:latin typeface="Cambria Math" panose="02040503050406030204" pitchFamily="18" charset="0"/>
                                  <a:ea typeface="Cambria Math" panose="02040503050406030204" pitchFamily="18" charset="0"/>
                                </a:rPr>
                              </m:ctrlPr>
                            </m:limLowPr>
                            <m:e>
                              <m:r>
                                <m:rPr>
                                  <m:sty m:val="p"/>
                                </m:rPr>
                                <a:rPr lang="en-AU" altLang="zh-CN">
                                  <a:solidFill>
                                    <a:schemeClr val="bg1"/>
                                  </a:solidFill>
                                  <a:latin typeface="Cambria Math" panose="02040503050406030204" pitchFamily="18" charset="0"/>
                                  <a:ea typeface="Cambria Math" panose="02040503050406030204" pitchFamily="18" charset="0"/>
                                </a:rPr>
                                <m:t>min</m:t>
                              </m:r>
                            </m:e>
                            <m:lim>
                              <m:r>
                                <a:rPr lang="en-AU" altLang="zh-CN" i="1">
                                  <a:solidFill>
                                    <a:schemeClr val="bg1"/>
                                  </a:solidFill>
                                  <a:latin typeface="Cambria Math" panose="02040503050406030204" pitchFamily="18" charset="0"/>
                                  <a:ea typeface="Cambria Math" panose="02040503050406030204" pitchFamily="18" charset="0"/>
                                </a:rPr>
                                <m:t>𝑀</m:t>
                              </m:r>
                            </m:lim>
                          </m:limLow>
                        </m:fName>
                        <m:e>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𝛾</m:t>
                              </m:r>
                            </m:e>
                            <m:sub>
                              <m:r>
                                <a:rPr lang="en-AU" altLang="zh-CN" i="1">
                                  <a:solidFill>
                                    <a:schemeClr val="bg1"/>
                                  </a:solidFill>
                                  <a:latin typeface="Cambria Math" panose="02040503050406030204" pitchFamily="18" charset="0"/>
                                  <a:ea typeface="Cambria Math" panose="02040503050406030204" pitchFamily="18" charset="0"/>
                                </a:rPr>
                                <m:t>𝑠</m:t>
                              </m:r>
                            </m:sub>
                          </m:sSub>
                          <m:nary>
                            <m:naryPr>
                              <m:chr m:val="∑"/>
                              <m:limLoc m:val="undOvr"/>
                              <m:supHide m:val="on"/>
                              <m:ctrlPr>
                                <a:rPr lang="zh-CN" altLang="zh-CN" i="1">
                                  <a:solidFill>
                                    <a:schemeClr val="bg1"/>
                                  </a:solidFill>
                                  <a:latin typeface="Cambria Math" panose="02040503050406030204" pitchFamily="18" charset="0"/>
                                  <a:ea typeface="Cambria Math" panose="02040503050406030204" pitchFamily="18" charset="0"/>
                                </a:rPr>
                              </m:ctrlPr>
                            </m:naryPr>
                            <m:sub>
                              <m:d>
                                <m:dPr>
                                  <m:ctrlPr>
                                    <a:rPr lang="zh-CN" altLang="zh-CN" i="1">
                                      <a:solidFill>
                                        <a:schemeClr val="bg1"/>
                                      </a:solidFill>
                                      <a:latin typeface="Cambria Math" panose="02040503050406030204" pitchFamily="18" charset="0"/>
                                      <a:ea typeface="Cambria Math" panose="02040503050406030204" pitchFamily="18" charset="0"/>
                                    </a:rPr>
                                  </m:ctrlPr>
                                </m:dPr>
                                <m:e>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𝑖</m:t>
                                      </m:r>
                                    </m:sub>
                                  </m:sSub>
                                  <m:r>
                                    <a:rPr lang="en-AU" altLang="zh-CN" i="1">
                                      <a:solidFill>
                                        <a:schemeClr val="bg1"/>
                                      </a:solidFill>
                                      <a:latin typeface="Cambria Math" panose="02040503050406030204" pitchFamily="18" charset="0"/>
                                      <a:ea typeface="Cambria Math" panose="020405030504060302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𝑗</m:t>
                                      </m:r>
                                    </m:sub>
                                  </m:sSub>
                                  <m:r>
                                    <a:rPr lang="en-AU" altLang="zh-CN" i="1">
                                      <a:solidFill>
                                        <a:schemeClr val="bg1"/>
                                      </a:solidFill>
                                      <a:latin typeface="Cambria Math" panose="02040503050406030204" pitchFamily="18" charset="0"/>
                                      <a:ea typeface="Cambria Math" panose="02040503050406030204" pitchFamily="18" charset="0"/>
                                    </a:rPr>
                                    <m:t>∈</m:t>
                                  </m:r>
                                  <m:r>
                                    <a:rPr lang="en-AU" altLang="zh-CN" i="1">
                                      <a:solidFill>
                                        <a:schemeClr val="bg1"/>
                                      </a:solidFill>
                                      <a:latin typeface="Cambria Math" panose="02040503050406030204" pitchFamily="18" charset="0"/>
                                      <a:ea typeface="Cambria Math" panose="02040503050406030204" pitchFamily="18" charset="0"/>
                                    </a:rPr>
                                    <m:t>𝑆</m:t>
                                  </m:r>
                                </m:e>
                              </m:d>
                            </m:sub>
                            <m:sup/>
                            <m:e>
                              <m:sSubSup>
                                <m:sSubSupPr>
                                  <m:ctrlPr>
                                    <a:rPr lang="zh-CN" altLang="zh-CN" i="1">
                                      <a:solidFill>
                                        <a:schemeClr val="bg1"/>
                                      </a:solidFill>
                                      <a:latin typeface="Cambria Math" panose="02040503050406030204" pitchFamily="18" charset="0"/>
                                      <a:ea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ea typeface="Cambria Math" panose="02040503050406030204" pitchFamily="18" charset="0"/>
                                        </a:rPr>
                                      </m:ctrlPr>
                                    </m:dPr>
                                    <m:e>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𝑖</m:t>
                                          </m:r>
                                        </m:sub>
                                      </m:sSub>
                                      <m:r>
                                        <a:rPr lang="en-AU" altLang="zh-CN" i="1">
                                          <a:solidFill>
                                            <a:schemeClr val="bg1"/>
                                          </a:solidFill>
                                          <a:latin typeface="Cambria Math" panose="02040503050406030204" pitchFamily="18" charset="0"/>
                                          <a:ea typeface="Cambria Math" panose="020405030504060302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𝑗</m:t>
                                          </m:r>
                                        </m:sub>
                                      </m:sSub>
                                    </m:e>
                                  </m:d>
                                </m:e>
                                <m:sub>
                                  <m:r>
                                    <a:rPr lang="en-AU" altLang="zh-CN" i="1">
                                      <a:solidFill>
                                        <a:schemeClr val="bg1"/>
                                      </a:solidFill>
                                      <a:latin typeface="Cambria Math" panose="02040503050406030204" pitchFamily="18" charset="0"/>
                                      <a:ea typeface="Cambria Math" panose="02040503050406030204" pitchFamily="18" charset="0"/>
                                    </a:rPr>
                                    <m:t>𝑀</m:t>
                                  </m:r>
                                </m:sub>
                                <m:sup>
                                  <m:r>
                                    <a:rPr lang="en-AU" altLang="zh-CN" i="1">
                                      <a:solidFill>
                                        <a:schemeClr val="bg1"/>
                                      </a:solidFill>
                                      <a:latin typeface="Cambria Math" panose="02040503050406030204" pitchFamily="18" charset="0"/>
                                      <a:ea typeface="Cambria Math" panose="02040503050406030204" pitchFamily="18" charset="0"/>
                                    </a:rPr>
                                    <m:t>2</m:t>
                                  </m:r>
                                </m:sup>
                              </m:sSubSup>
                            </m:e>
                          </m:nary>
                        </m:e>
                      </m:func>
                      <m:r>
                        <a:rPr lang="en-AU" altLang="zh-CN" i="1">
                          <a:solidFill>
                            <a:schemeClr val="bg1"/>
                          </a:solidFill>
                          <a:latin typeface="Cambria Math" panose="02040503050406030204" pitchFamily="18" charset="0"/>
                          <a:ea typeface="Cambria Math" panose="020405030504060302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𝛾</m:t>
                          </m:r>
                        </m:e>
                        <m:sub>
                          <m:r>
                            <a:rPr lang="en-AU" altLang="zh-CN" i="1">
                              <a:solidFill>
                                <a:schemeClr val="bg1"/>
                              </a:solidFill>
                              <a:latin typeface="Cambria Math" panose="02040503050406030204" pitchFamily="18" charset="0"/>
                              <a:ea typeface="Cambria Math" panose="02040503050406030204" pitchFamily="18" charset="0"/>
                            </a:rPr>
                            <m:t>𝑑</m:t>
                          </m:r>
                        </m:sub>
                      </m:sSub>
                      <m:nary>
                        <m:naryPr>
                          <m:chr m:val="∑"/>
                          <m:limLoc m:val="undOvr"/>
                          <m:supHide m:val="on"/>
                          <m:ctrlPr>
                            <a:rPr lang="zh-CN" altLang="zh-CN" i="1">
                              <a:solidFill>
                                <a:schemeClr val="bg1"/>
                              </a:solidFill>
                              <a:latin typeface="Cambria Math" panose="02040503050406030204" pitchFamily="18" charset="0"/>
                              <a:ea typeface="Cambria Math" panose="02040503050406030204" pitchFamily="18" charset="0"/>
                            </a:rPr>
                          </m:ctrlPr>
                        </m:naryPr>
                        <m:sub>
                          <m:d>
                            <m:dPr>
                              <m:ctrlPr>
                                <a:rPr lang="zh-CN" altLang="zh-CN" i="1">
                                  <a:solidFill>
                                    <a:schemeClr val="bg1"/>
                                  </a:solidFill>
                                  <a:latin typeface="Cambria Math" panose="02040503050406030204" pitchFamily="18" charset="0"/>
                                  <a:ea typeface="Cambria Math" panose="02040503050406030204" pitchFamily="18" charset="0"/>
                                </a:rPr>
                              </m:ctrlPr>
                            </m:dPr>
                            <m:e>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𝑖</m:t>
                                  </m:r>
                                </m:sub>
                              </m:sSub>
                              <m:r>
                                <a:rPr lang="en-AU" altLang="zh-CN" i="1">
                                  <a:solidFill>
                                    <a:schemeClr val="bg1"/>
                                  </a:solidFill>
                                  <a:latin typeface="Cambria Math" panose="02040503050406030204" pitchFamily="18" charset="0"/>
                                  <a:ea typeface="Cambria Math" panose="020405030504060302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𝑗</m:t>
                                  </m:r>
                                </m:sub>
                              </m:sSub>
                              <m:r>
                                <a:rPr lang="en-AU" altLang="zh-CN" i="1">
                                  <a:solidFill>
                                    <a:schemeClr val="bg1"/>
                                  </a:solidFill>
                                  <a:latin typeface="Cambria Math" panose="02040503050406030204" pitchFamily="18" charset="0"/>
                                  <a:ea typeface="Cambria Math" panose="02040503050406030204" pitchFamily="18" charset="0"/>
                                </a:rPr>
                                <m:t>∈</m:t>
                              </m:r>
                              <m:r>
                                <a:rPr lang="en-AU" altLang="zh-CN" i="1">
                                  <a:solidFill>
                                    <a:schemeClr val="bg1"/>
                                  </a:solidFill>
                                  <a:latin typeface="Cambria Math" panose="02040503050406030204" pitchFamily="18" charset="0"/>
                                  <a:ea typeface="Cambria Math" panose="02040503050406030204" pitchFamily="18" charset="0"/>
                                </a:rPr>
                                <m:t>𝐷</m:t>
                              </m:r>
                            </m:e>
                          </m:d>
                        </m:sub>
                        <m:sup/>
                        <m:e>
                          <m:sSubSup>
                            <m:sSubSupPr>
                              <m:ctrlPr>
                                <a:rPr lang="zh-CN" altLang="zh-CN" i="1">
                                  <a:solidFill>
                                    <a:schemeClr val="bg1"/>
                                  </a:solidFill>
                                  <a:latin typeface="Cambria Math" panose="02040503050406030204" pitchFamily="18" charset="0"/>
                                  <a:ea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ea typeface="Cambria Math" panose="02040503050406030204" pitchFamily="18" charset="0"/>
                                    </a:rPr>
                                  </m:ctrlPr>
                                </m:dPr>
                                <m:e>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𝑖</m:t>
                                      </m:r>
                                    </m:sub>
                                  </m:sSub>
                                  <m:r>
                                    <a:rPr lang="en-AU" altLang="zh-CN" i="1">
                                      <a:solidFill>
                                        <a:schemeClr val="bg1"/>
                                      </a:solidFill>
                                      <a:latin typeface="Cambria Math" panose="02040503050406030204" pitchFamily="18" charset="0"/>
                                      <a:ea typeface="Cambria Math" panose="02040503050406030204" pitchFamily="18" charset="0"/>
                                    </a:rPr>
                                    <m:t>−</m:t>
                                  </m:r>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AU" altLang="zh-CN" i="1">
                                          <a:solidFill>
                                            <a:schemeClr val="bg1"/>
                                          </a:solidFill>
                                          <a:latin typeface="Cambria Math" panose="02040503050406030204" pitchFamily="18" charset="0"/>
                                          <a:ea typeface="Cambria Math" panose="02040503050406030204" pitchFamily="18" charset="0"/>
                                        </a:rPr>
                                        <m:t>𝑥</m:t>
                                      </m:r>
                                    </m:e>
                                    <m:sub>
                                      <m:r>
                                        <a:rPr lang="en-AU" altLang="zh-CN" i="1">
                                          <a:solidFill>
                                            <a:schemeClr val="bg1"/>
                                          </a:solidFill>
                                          <a:latin typeface="Cambria Math" panose="02040503050406030204" pitchFamily="18" charset="0"/>
                                          <a:ea typeface="Cambria Math" panose="02040503050406030204" pitchFamily="18" charset="0"/>
                                        </a:rPr>
                                        <m:t>𝑗</m:t>
                                      </m:r>
                                    </m:sub>
                                  </m:sSub>
                                </m:e>
                              </m:d>
                            </m:e>
                            <m:sub>
                              <m:r>
                                <a:rPr lang="en-AU" altLang="zh-CN" i="1">
                                  <a:solidFill>
                                    <a:schemeClr val="bg1"/>
                                  </a:solidFill>
                                  <a:latin typeface="Cambria Math" panose="02040503050406030204" pitchFamily="18" charset="0"/>
                                  <a:ea typeface="Cambria Math" panose="02040503050406030204" pitchFamily="18" charset="0"/>
                                </a:rPr>
                                <m:t>𝑀</m:t>
                              </m:r>
                            </m:sub>
                            <m:sup>
                              <m:r>
                                <a:rPr lang="en-AU" altLang="zh-CN" i="1">
                                  <a:solidFill>
                                    <a:schemeClr val="bg1"/>
                                  </a:solidFill>
                                  <a:latin typeface="Cambria Math" panose="02040503050406030204" pitchFamily="18" charset="0"/>
                                  <a:ea typeface="Cambria Math" panose="02040503050406030204" pitchFamily="18" charset="0"/>
                                </a:rPr>
                                <m:t>2</m:t>
                              </m:r>
                            </m:sup>
                          </m:sSubSup>
                        </m:e>
                      </m:nary>
                      <m:r>
                        <a:rPr lang="en-AU" altLang="zh-CN" i="1">
                          <a:solidFill>
                            <a:schemeClr val="bg1"/>
                          </a:solidFill>
                          <a:latin typeface="Cambria Math" panose="02040503050406030204" pitchFamily="18" charset="0"/>
                          <a:ea typeface="Cambria Math" panose="02040503050406030204" pitchFamily="18" charset="0"/>
                        </a:rPr>
                        <m:t> +</m:t>
                      </m:r>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ea typeface="Cambria Math" panose="02040503050406030204" pitchFamily="18" charset="0"/>
                            </a:rPr>
                            <m:t>𝑖</m:t>
                          </m:r>
                          <m:r>
                            <a:rPr lang="en-US" altLang="zh-CN" i="1">
                              <a:solidFill>
                                <a:schemeClr val="bg1"/>
                              </a:solidFill>
                              <a:latin typeface="Cambria Math" panose="02040503050406030204" pitchFamily="18" charset="0"/>
                              <a:ea typeface="Cambria Math" panose="02040503050406030204" pitchFamily="18" charset="0"/>
                            </a:rPr>
                            <m:t>=1</m:t>
                          </m:r>
                        </m:sub>
                        <m:sup>
                          <m:r>
                            <a:rPr lang="en-US" altLang="zh-CN" i="1">
                              <a:solidFill>
                                <a:schemeClr val="bg1"/>
                              </a:solidFill>
                              <a:latin typeface="Cambria Math" panose="02040503050406030204" pitchFamily="18" charset="0"/>
                              <a:ea typeface="Cambria Math" panose="02040503050406030204" pitchFamily="18" charset="0"/>
                            </a:rPr>
                            <m:t>𝑛</m:t>
                          </m:r>
                        </m:sup>
                        <m:e>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ea typeface="Cambria Math" panose="02040503050406030204" pitchFamily="18" charset="0"/>
                                </a:rPr>
                                <m:t>𝛼</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𝛽</m:t>
                              </m:r>
                              <m:r>
                                <a:rPr lang="en-US" altLang="zh-CN" i="1">
                                  <a:solidFill>
                                    <a:schemeClr val="bg1"/>
                                  </a:solidFill>
                                  <a:latin typeface="Cambria Math" panose="02040503050406030204" pitchFamily="18" charset="0"/>
                                  <a:ea typeface="Cambria Math" panose="02040503050406030204" pitchFamily="18" charset="0"/>
                                </a:rPr>
                                <m:t>=1</m:t>
                              </m:r>
                            </m:sub>
                            <m:sup>
                              <m:r>
                                <a:rPr lang="en-US" altLang="zh-CN" i="1">
                                  <a:solidFill>
                                    <a:schemeClr val="bg1"/>
                                  </a:solidFill>
                                  <a:latin typeface="Cambria Math" panose="02040503050406030204" pitchFamily="18" charset="0"/>
                                  <a:ea typeface="Cambria Math" panose="02040503050406030204" pitchFamily="18" charset="0"/>
                                </a:rPr>
                                <m:t>𝑘</m:t>
                              </m:r>
                            </m:sup>
                            <m:e>
                              <m:sSub>
                                <m:sSubPr>
                                  <m:ctrlPr>
                                    <a:rPr lang="zh-CN"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ea typeface="Cambria Math" panose="02040503050406030204" pitchFamily="18" charset="0"/>
                                    </a:rPr>
                                    <m:t>𝐟</m:t>
                                  </m:r>
                                </m:e>
                                <m:sub>
                                  <m:r>
                                    <a:rPr lang="en-US" altLang="zh-CN" i="1">
                                      <a:solidFill>
                                        <a:schemeClr val="bg1"/>
                                      </a:solidFill>
                                      <a:latin typeface="Cambria Math" panose="02040503050406030204" pitchFamily="18" charset="0"/>
                                      <a:ea typeface="Cambria Math" panose="02040503050406030204" pitchFamily="18" charset="0"/>
                                    </a:rPr>
                                    <m:t>𝛼</m:t>
                                  </m:r>
                                </m:sub>
                              </m:sSub>
                              <m:sSub>
                                <m:sSubPr>
                                  <m:ctrlPr>
                                    <a:rPr lang="zh-CN"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ea typeface="Cambria Math" panose="02040503050406030204" pitchFamily="18" charset="0"/>
                                    </a:rPr>
                                    <m:t>𝐟</m:t>
                                  </m:r>
                                </m:e>
                                <m:sub>
                                  <m:r>
                                    <a:rPr lang="en-US" altLang="zh-CN" i="1">
                                      <a:solidFill>
                                        <a:schemeClr val="bg1"/>
                                      </a:solidFill>
                                      <a:latin typeface="Cambria Math" panose="02040503050406030204" pitchFamily="18" charset="0"/>
                                      <a:ea typeface="Cambria Math" panose="02040503050406030204" pitchFamily="18" charset="0"/>
                                    </a:rPr>
                                    <m:t>𝛽</m:t>
                                  </m:r>
                                </m:sub>
                              </m:sSub>
                              <m:sSubSup>
                                <m:sSubSupPr>
                                  <m:ctrlPr>
                                    <a:rPr lang="zh-CN" altLang="zh-CN" b="1"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ea typeface="Cambria Math" panose="02040503050406030204" pitchFamily="18" charset="0"/>
                                    </a:rPr>
                                    <m:t>𝐻</m:t>
                                  </m:r>
                                </m:e>
                                <m:sub>
                                  <m:r>
                                    <a:rPr lang="en-US" altLang="zh-CN" i="1">
                                      <a:solidFill>
                                        <a:schemeClr val="bg1"/>
                                      </a:solidFill>
                                      <a:latin typeface="Cambria Math" panose="02040503050406030204" pitchFamily="18" charset="0"/>
                                      <a:ea typeface="Cambria Math" panose="02040503050406030204" pitchFamily="18" charset="0"/>
                                    </a:rPr>
                                    <m:t>𝛼𝛽</m:t>
                                  </m:r>
                                </m:sub>
                                <m:sup>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𝑖</m:t>
                                      </m:r>
                                    </m:e>
                                  </m:d>
                                </m:sup>
                              </m:sSubSup>
                            </m:e>
                          </m:nary>
                        </m:e>
                      </m:nary>
                    </m:oMath>
                  </a14:m>
                  <a:endParaRPr lang="en-US" altLang="zh-CN" dirty="0">
                    <a:solidFill>
                      <a:schemeClr val="bg1"/>
                    </a:solidFill>
                    <a:latin typeface="Cambria Math" panose="02040503050406030204" pitchFamily="18" charset="0"/>
                    <a:ea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𝑠</m:t>
                        </m:r>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𝑡</m:t>
                        </m:r>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𝑀</m:t>
                        </m:r>
                        <m:bar>
                          <m:barPr>
                            <m:ctrlPr>
                              <a:rPr lang="zh-CN" altLang="zh-CN" i="1">
                                <a:solidFill>
                                  <a:schemeClr val="bg1"/>
                                </a:solidFill>
                                <a:latin typeface="Cambria Math" panose="02040503050406030204" pitchFamily="18" charset="0"/>
                                <a:ea typeface="Cambria Math" panose="02040503050406030204" pitchFamily="18" charset="0"/>
                              </a:rPr>
                            </m:ctrlPr>
                          </m:barPr>
                          <m:e>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e>
                        </m:bar>
                        <m:r>
                          <a:rPr lang="en-AU"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0 </m:t>
                        </m:r>
                      </m:oMath>
                    </m:oMathPara>
                  </a14:m>
                  <a:endParaRPr lang="en-US" altLang="zh-CN" dirty="0" smtClean="0">
                    <a:solidFill>
                      <a:schemeClr val="bg1"/>
                    </a:solidFill>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nary>
                          <m:naryPr>
                            <m:chr m:val="∑"/>
                            <m:limLoc m:val="undOvr"/>
                            <m:ctrlPr>
                              <a:rPr lang="zh-CN" altLang="zh-CN" i="1" smtClean="0">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ea typeface="Cambria Math" panose="02040503050406030204" pitchFamily="18" charset="0"/>
                              </a:rPr>
                              <m:t>𝑖</m:t>
                            </m:r>
                            <m:r>
                              <a:rPr lang="en-US" altLang="zh-CN" i="1">
                                <a:solidFill>
                                  <a:schemeClr val="bg1"/>
                                </a:solidFill>
                                <a:latin typeface="Cambria Math" panose="02040503050406030204" pitchFamily="18" charset="0"/>
                                <a:ea typeface="Cambria Math" panose="02040503050406030204" pitchFamily="18" charset="0"/>
                              </a:rPr>
                              <m:t>=1</m:t>
                            </m:r>
                          </m:sub>
                          <m:sup>
                            <m:r>
                              <a:rPr lang="en-US" altLang="zh-CN" i="1">
                                <a:solidFill>
                                  <a:schemeClr val="bg1"/>
                                </a:solidFill>
                                <a:latin typeface="Cambria Math" panose="02040503050406030204" pitchFamily="18" charset="0"/>
                                <a:ea typeface="Cambria Math" panose="02040503050406030204" pitchFamily="18" charset="0"/>
                              </a:rPr>
                              <m:t>𝑛</m:t>
                            </m:r>
                          </m:sup>
                          <m:e>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ea typeface="Cambria Math" panose="02040503050406030204" pitchFamily="18" charset="0"/>
                                  </a:rPr>
                                  <m:t>𝛼</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𝛽</m:t>
                                </m:r>
                                <m:r>
                                  <a:rPr lang="en-US" altLang="zh-CN" i="1">
                                    <a:solidFill>
                                      <a:schemeClr val="bg1"/>
                                    </a:solidFill>
                                    <a:latin typeface="Cambria Math" panose="02040503050406030204" pitchFamily="18" charset="0"/>
                                    <a:ea typeface="Cambria Math" panose="02040503050406030204" pitchFamily="18" charset="0"/>
                                  </a:rPr>
                                  <m:t>=1</m:t>
                                </m:r>
                              </m:sub>
                              <m:sup>
                                <m:r>
                                  <a:rPr lang="en-US" altLang="zh-CN" i="1">
                                    <a:solidFill>
                                      <a:schemeClr val="bg1"/>
                                    </a:solidFill>
                                    <a:latin typeface="Cambria Math" panose="02040503050406030204" pitchFamily="18" charset="0"/>
                                    <a:ea typeface="Cambria Math" panose="02040503050406030204" pitchFamily="18" charset="0"/>
                                  </a:rPr>
                                  <m:t>𝑘</m:t>
                                </m:r>
                              </m:sup>
                              <m:e>
                                <m:sSub>
                                  <m:sSubPr>
                                    <m:ctrlPr>
                                      <a:rPr lang="zh-CN"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ea typeface="Cambria Math" panose="02040503050406030204" pitchFamily="18" charset="0"/>
                                      </a:rPr>
                                      <m:t>𝐟</m:t>
                                    </m:r>
                                  </m:e>
                                  <m:sub>
                                    <m:r>
                                      <a:rPr lang="en-US" altLang="zh-CN" i="1">
                                        <a:solidFill>
                                          <a:schemeClr val="bg1"/>
                                        </a:solidFill>
                                        <a:latin typeface="Cambria Math" panose="02040503050406030204" pitchFamily="18" charset="0"/>
                                        <a:ea typeface="Cambria Math" panose="02040503050406030204" pitchFamily="18" charset="0"/>
                                      </a:rPr>
                                      <m:t>𝛼</m:t>
                                    </m:r>
                                  </m:sub>
                                </m:sSub>
                                <m:sSub>
                                  <m:sSubPr>
                                    <m:ctrlPr>
                                      <a:rPr lang="zh-CN"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ea typeface="Cambria Math" panose="02040503050406030204" pitchFamily="18" charset="0"/>
                                      </a:rPr>
                                      <m:t>𝐟</m:t>
                                    </m:r>
                                  </m:e>
                                  <m:sub>
                                    <m:r>
                                      <a:rPr lang="en-US" altLang="zh-CN" i="1">
                                        <a:solidFill>
                                          <a:schemeClr val="bg1"/>
                                        </a:solidFill>
                                        <a:latin typeface="Cambria Math" panose="02040503050406030204" pitchFamily="18" charset="0"/>
                                        <a:ea typeface="Cambria Math" panose="02040503050406030204" pitchFamily="18" charset="0"/>
                                      </a:rPr>
                                      <m:t>𝛽</m:t>
                                    </m:r>
                                  </m:sub>
                                </m:sSub>
                                <m:sSubSup>
                                  <m:sSubSupPr>
                                    <m:ctrlPr>
                                      <a:rPr lang="zh-CN" altLang="zh-CN" b="1"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ea typeface="Cambria Math" panose="02040503050406030204" pitchFamily="18" charset="0"/>
                                      </a:rPr>
                                      <m:t>𝐻</m:t>
                                    </m:r>
                                  </m:e>
                                  <m:sub>
                                    <m:r>
                                      <a:rPr lang="en-US" altLang="zh-CN" i="1">
                                        <a:solidFill>
                                          <a:schemeClr val="bg1"/>
                                        </a:solidFill>
                                        <a:latin typeface="Cambria Math" panose="02040503050406030204" pitchFamily="18" charset="0"/>
                                        <a:ea typeface="Cambria Math" panose="02040503050406030204" pitchFamily="18" charset="0"/>
                                      </a:rPr>
                                      <m:t>𝛼𝛽</m:t>
                                    </m:r>
                                  </m:sub>
                                  <m:sup>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𝑖</m:t>
                                        </m:r>
                                      </m:e>
                                    </m:d>
                                  </m:sup>
                                </m:sSubSup>
                              </m:e>
                            </m:nary>
                          </m:e>
                        </m:nary>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𝑡𝑟</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𝑋𝐻</m:t>
                            </m:r>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𝑋</m:t>
                                </m:r>
                              </m:e>
                              <m:sup>
                                <m:r>
                                  <a:rPr lang="zh-CN" altLang="en-US" i="1">
                                    <a:solidFill>
                                      <a:schemeClr val="bg1"/>
                                    </a:solidFill>
                                    <a:latin typeface="Cambria Math" panose="02040503050406030204" pitchFamily="18" charset="0"/>
                                  </a:rPr>
                                  <m:t>𝑇</m:t>
                                </m:r>
                              </m:sup>
                            </m:sSup>
                            <m:r>
                              <a:rPr lang="zh-CN" altLang="en-US" i="1">
                                <a:solidFill>
                                  <a:schemeClr val="bg1"/>
                                </a:solidFill>
                                <a:latin typeface="Cambria Math" panose="02040503050406030204" pitchFamily="18" charset="0"/>
                              </a:rPr>
                              <m:t>𝑀</m:t>
                            </m:r>
                          </m:e>
                        </m:d>
                      </m:oMath>
                    </m:oMathPara>
                  </a14:m>
                  <a:endParaRPr lang="zh-CN" altLang="en-US" dirty="0">
                    <a:solidFill>
                      <a:schemeClr val="bg1"/>
                    </a:solidFill>
                    <a:latin typeface="Cambria Math" panose="02040503050406030204" pitchFamily="18" charset="0"/>
                  </a:endParaRPr>
                </a:p>
                <a:p>
                  <a:pPr algn="ctr">
                    <a:lnSpc>
                      <a:spcPts val="2700"/>
                    </a:lnSpc>
                  </a:pP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6438813" y="5047780"/>
                  <a:ext cx="4242364" cy="2177698"/>
                </a:xfrm>
                <a:prstGeom prst="rect">
                  <a:avLst/>
                </a:prstGeom>
                <a:blipFill>
                  <a:blip r:embed="rId4"/>
                  <a:stretch>
                    <a:fillRect l="-1018" t="-17066"/>
                  </a:stretch>
                </a:blipFill>
              </p:spPr>
              <p:txBody>
                <a:bodyPr/>
                <a:lstStyle/>
                <a:p>
                  <a:r>
                    <a:rPr lang="zh-CN" altLang="en-US">
                      <a:noFill/>
                    </a:rPr>
                    <a:t> </a:t>
                  </a:r>
                </a:p>
              </p:txBody>
            </p:sp>
          </mc:Fallback>
        </mc:AlternateContent>
      </p:grpSp>
      <p:grpSp>
        <p:nvGrpSpPr>
          <p:cNvPr id="68" name="组合 67"/>
          <p:cNvGrpSpPr/>
          <p:nvPr/>
        </p:nvGrpSpPr>
        <p:grpSpPr>
          <a:xfrm>
            <a:off x="6578957" y="2476592"/>
            <a:ext cx="4908187" cy="810326"/>
            <a:chOff x="6241383" y="2698224"/>
            <a:chExt cx="4564089" cy="648466"/>
          </a:xfrm>
        </p:grpSpPr>
        <p:sp>
          <p:nvSpPr>
            <p:cNvPr id="59" name="矩形 58"/>
            <p:cNvSpPr/>
            <p:nvPr/>
          </p:nvSpPr>
          <p:spPr>
            <a:xfrm>
              <a:off x="6241383" y="2698224"/>
              <a:ext cx="4564089" cy="648466"/>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6498741" y="2733970"/>
              <a:ext cx="4187476" cy="517229"/>
            </a:xfrm>
            <a:prstGeom prst="rect">
              <a:avLst/>
            </a:prstGeom>
            <a:noFill/>
            <a:scene3d>
              <a:camera prst="orthographicFront"/>
              <a:lightRig rig="threePt" dir="t"/>
            </a:scene3d>
            <a:sp3d/>
          </p:spPr>
          <p:txBody>
            <a:bodyPr wrap="square" rtlCol="0">
              <a:spAutoFit/>
            </a:bodyPr>
            <a:lstStyle/>
            <a:p>
              <a:pPr algn="just"/>
              <a:r>
                <a:rPr lang="zh-CN" altLang="en-US" dirty="0">
                  <a:solidFill>
                    <a:schemeClr val="bg1"/>
                  </a:solidFill>
                  <a:latin typeface="黑体" panose="02010609060101010101" pitchFamily="49" charset="-122"/>
                  <a:ea typeface="黑体" panose="02010609060101010101" pitchFamily="49" charset="-122"/>
                </a:rPr>
                <a:t>根据</a:t>
              </a:r>
              <a:r>
                <a:rPr lang="zh-CN" altLang="en-US" dirty="0" smtClean="0">
                  <a:solidFill>
                    <a:schemeClr val="bg1"/>
                  </a:solidFill>
                  <a:latin typeface="黑体" panose="02010609060101010101" pitchFamily="49" charset="-122"/>
                  <a:ea typeface="黑体" panose="02010609060101010101" pitchFamily="49" charset="-122"/>
                </a:rPr>
                <a:t>度量函数依次计算测试图像与</a:t>
              </a:r>
              <a:r>
                <a:rPr lang="en-US" altLang="zh-CN" dirty="0" smtClean="0">
                  <a:solidFill>
                    <a:schemeClr val="bg1"/>
                  </a:solidFill>
                  <a:latin typeface="黑体" panose="02010609060101010101" pitchFamily="49" charset="-122"/>
                  <a:ea typeface="黑体" panose="02010609060101010101" pitchFamily="49" charset="-122"/>
                </a:rPr>
                <a:t>Gallery image</a:t>
              </a:r>
              <a:r>
                <a:rPr lang="zh-CN" altLang="en-US" dirty="0" smtClean="0">
                  <a:solidFill>
                    <a:schemeClr val="bg1"/>
                  </a:solidFill>
                  <a:latin typeface="黑体" panose="02010609060101010101" pitchFamily="49" charset="-122"/>
                  <a:ea typeface="黑体" panose="02010609060101010101" pitchFamily="49" charset="-122"/>
                </a:rPr>
                <a:t>中图像的距离并排序完成再识别过程</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6578963" y="3729467"/>
            <a:ext cx="4908187" cy="465095"/>
            <a:chOff x="6444537" y="4151562"/>
            <a:chExt cx="3614570" cy="519140"/>
          </a:xfrm>
        </p:grpSpPr>
        <p:sp>
          <p:nvSpPr>
            <p:cNvPr id="61" name="矩形 60"/>
            <p:cNvSpPr/>
            <p:nvPr/>
          </p:nvSpPr>
          <p:spPr>
            <a:xfrm>
              <a:off x="6444537" y="4151562"/>
              <a:ext cx="3614570" cy="519140"/>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6834156" y="4226464"/>
                  <a:ext cx="2835332" cy="412249"/>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mn-ea"/>
                    </a:rPr>
                    <a:t>优化模型得到度量矩阵</a:t>
                  </a:r>
                  <a14:m>
                    <m:oMath xmlns:m="http://schemas.openxmlformats.org/officeDocument/2006/math">
                      <m:r>
                        <a:rPr lang="en-AU" altLang="zh-CN" b="0" i="1">
                          <a:solidFill>
                            <a:schemeClr val="bg1"/>
                          </a:solidFill>
                          <a:latin typeface="Cambria Math" panose="02040503050406030204" pitchFamily="18" charset="0"/>
                          <a:ea typeface="Cambria Math" panose="02040503050406030204" pitchFamily="18" charset="0"/>
                        </a:rPr>
                        <m:t>𝑀</m:t>
                      </m:r>
                    </m:oMath>
                  </a14:m>
                  <a:endParaRPr lang="en-US" altLang="zh-CN" dirty="0">
                    <a:solidFill>
                      <a:schemeClr val="bg1"/>
                    </a:solidFill>
                    <a:latin typeface="+mn-ea"/>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6834156" y="4226464"/>
                  <a:ext cx="2835332" cy="412249"/>
                </a:xfrm>
                <a:prstGeom prst="rect">
                  <a:avLst/>
                </a:prstGeom>
                <a:blipFill>
                  <a:blip r:embed="rId5"/>
                  <a:stretch>
                    <a:fillRect t="-4545" b="-19697"/>
                  </a:stretch>
                </a:blipFill>
              </p:spPr>
              <p:txBody>
                <a:bodyPr/>
                <a:lstStyle/>
                <a:p>
                  <a:r>
                    <a:rPr lang="zh-CN" altLang="en-US">
                      <a:noFill/>
                    </a:rPr>
                    <a:t> </a:t>
                  </a:r>
                </a:p>
              </p:txBody>
            </p:sp>
          </mc:Fallback>
        </mc:AlternateContent>
      </p:grpSp>
      <p:sp>
        <p:nvSpPr>
          <p:cNvPr id="64" name="箭头: 下 63"/>
          <p:cNvSpPr/>
          <p:nvPr/>
        </p:nvSpPr>
        <p:spPr>
          <a:xfrm>
            <a:off x="2972251" y="3382550"/>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6" name="箭头: 下 65"/>
          <p:cNvSpPr/>
          <p:nvPr/>
        </p:nvSpPr>
        <p:spPr>
          <a:xfrm>
            <a:off x="2972250" y="4629113"/>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箭头: 上 25"/>
          <p:cNvSpPr/>
          <p:nvPr/>
        </p:nvSpPr>
        <p:spPr>
          <a:xfrm>
            <a:off x="8780524" y="4233007"/>
            <a:ext cx="505059" cy="227256"/>
          </a:xfrm>
          <a:prstGeom prst="up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上 25"/>
          <p:cNvSpPr/>
          <p:nvPr/>
        </p:nvSpPr>
        <p:spPr>
          <a:xfrm>
            <a:off x="8762881" y="3400706"/>
            <a:ext cx="505059" cy="227256"/>
          </a:xfrm>
          <a:prstGeom prst="up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上 25"/>
          <p:cNvSpPr/>
          <p:nvPr/>
        </p:nvSpPr>
        <p:spPr>
          <a:xfrm>
            <a:off x="8762880" y="2171882"/>
            <a:ext cx="505059" cy="227256"/>
          </a:xfrm>
          <a:prstGeom prst="up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1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50"/>
                                        <p:tgtEl>
                                          <p:spTgt spid="21"/>
                                        </p:tgtEl>
                                      </p:cBhvr>
                                    </p:animEffect>
                                    <p:anim calcmode="lin" valueType="num">
                                      <p:cBhvr>
                                        <p:cTn id="15" dur="250" fill="hold"/>
                                        <p:tgtEl>
                                          <p:spTgt spid="21"/>
                                        </p:tgtEl>
                                        <p:attrNameLst>
                                          <p:attrName>ppt_x</p:attrName>
                                        </p:attrNameLst>
                                      </p:cBhvr>
                                      <p:tavLst>
                                        <p:tav tm="0">
                                          <p:val>
                                            <p:strVal val="#ppt_x"/>
                                          </p:val>
                                        </p:tav>
                                        <p:tav tm="100000">
                                          <p:val>
                                            <p:strVal val="#ppt_x"/>
                                          </p:val>
                                        </p:tav>
                                      </p:tavLst>
                                    </p:anim>
                                    <p:anim calcmode="lin" valueType="num">
                                      <p:cBhvr>
                                        <p:cTn id="16" dur="25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53"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250"/>
                                        <p:tgtEl>
                                          <p:spTgt spid="64"/>
                                        </p:tgtEl>
                                      </p:cBhvr>
                                    </p:animEffect>
                                    <p:anim calcmode="lin" valueType="num">
                                      <p:cBhvr>
                                        <p:cTn id="28" dur="250" fill="hold"/>
                                        <p:tgtEl>
                                          <p:spTgt spid="64"/>
                                        </p:tgtEl>
                                        <p:attrNameLst>
                                          <p:attrName>ppt_x</p:attrName>
                                        </p:attrNameLst>
                                      </p:cBhvr>
                                      <p:tavLst>
                                        <p:tav tm="0">
                                          <p:val>
                                            <p:strVal val="#ppt_x"/>
                                          </p:val>
                                        </p:tav>
                                        <p:tav tm="100000">
                                          <p:val>
                                            <p:strVal val="#ppt_x"/>
                                          </p:val>
                                        </p:tav>
                                      </p:tavLst>
                                    </p:anim>
                                    <p:anim calcmode="lin" valueType="num">
                                      <p:cBhvr>
                                        <p:cTn id="29" dur="250" fill="hold"/>
                                        <p:tgtEl>
                                          <p:spTgt spid="64"/>
                                        </p:tgtEl>
                                        <p:attrNameLst>
                                          <p:attrName>ppt_y</p:attrName>
                                        </p:attrNameLst>
                                      </p:cBhvr>
                                      <p:tavLst>
                                        <p:tav tm="0">
                                          <p:val>
                                            <p:strVal val="#ppt_y-.1"/>
                                          </p:val>
                                        </p:tav>
                                        <p:tav tm="100000">
                                          <p:val>
                                            <p:strVal val="#ppt_y"/>
                                          </p:val>
                                        </p:tav>
                                      </p:tavLst>
                                    </p:anim>
                                  </p:childTnLst>
                                </p:cTn>
                              </p:par>
                            </p:childTnLst>
                          </p:cTn>
                        </p:par>
                        <p:par>
                          <p:cTn id="30" fill="hold">
                            <p:stCondLst>
                              <p:cond delay="250"/>
                            </p:stCondLst>
                            <p:childTnLst>
                              <p:par>
                                <p:cTn id="31" presetID="53" presetClass="entr" presetSubtype="16"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Effect transition="in" filter="fade">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250"/>
                                        <p:tgtEl>
                                          <p:spTgt spid="66"/>
                                        </p:tgtEl>
                                      </p:cBhvr>
                                    </p:animEffect>
                                    <p:anim calcmode="lin" valueType="num">
                                      <p:cBhvr>
                                        <p:cTn id="41" dur="250" fill="hold"/>
                                        <p:tgtEl>
                                          <p:spTgt spid="66"/>
                                        </p:tgtEl>
                                        <p:attrNameLst>
                                          <p:attrName>ppt_x</p:attrName>
                                        </p:attrNameLst>
                                      </p:cBhvr>
                                      <p:tavLst>
                                        <p:tav tm="0">
                                          <p:val>
                                            <p:strVal val="#ppt_x"/>
                                          </p:val>
                                        </p:tav>
                                        <p:tav tm="100000">
                                          <p:val>
                                            <p:strVal val="#ppt_x"/>
                                          </p:val>
                                        </p:tav>
                                      </p:tavLst>
                                    </p:anim>
                                    <p:anim calcmode="lin" valueType="num">
                                      <p:cBhvr>
                                        <p:cTn id="42" dur="250" fill="hold"/>
                                        <p:tgtEl>
                                          <p:spTgt spid="66"/>
                                        </p:tgtEl>
                                        <p:attrNameLst>
                                          <p:attrName>ppt_y</p:attrName>
                                        </p:attrNameLst>
                                      </p:cBhvr>
                                      <p:tavLst>
                                        <p:tav tm="0">
                                          <p:val>
                                            <p:strVal val="#ppt_y-.1"/>
                                          </p:val>
                                        </p:tav>
                                        <p:tav tm="100000">
                                          <p:val>
                                            <p:strVal val="#ppt_y"/>
                                          </p:val>
                                        </p:tav>
                                      </p:tavLst>
                                    </p:anim>
                                  </p:childTnLst>
                                </p:cTn>
                              </p:par>
                            </p:childTnLst>
                          </p:cTn>
                        </p:par>
                        <p:par>
                          <p:cTn id="43" fill="hold">
                            <p:stCondLst>
                              <p:cond delay="250"/>
                            </p:stCondLst>
                            <p:childTnLst>
                              <p:par>
                                <p:cTn id="44" presetID="53" presetClass="entr" presetSubtype="16"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250"/>
                                        <p:tgtEl>
                                          <p:spTgt spid="22"/>
                                        </p:tgtEl>
                                      </p:cBhvr>
                                    </p:animEffect>
                                    <p:anim calcmode="lin" valueType="num">
                                      <p:cBhvr>
                                        <p:cTn id="54" dur="250" fill="hold"/>
                                        <p:tgtEl>
                                          <p:spTgt spid="22"/>
                                        </p:tgtEl>
                                        <p:attrNameLst>
                                          <p:attrName>ppt_x</p:attrName>
                                        </p:attrNameLst>
                                      </p:cBhvr>
                                      <p:tavLst>
                                        <p:tav tm="0">
                                          <p:val>
                                            <p:strVal val="#ppt_x"/>
                                          </p:val>
                                        </p:tav>
                                        <p:tav tm="100000">
                                          <p:val>
                                            <p:strVal val="#ppt_x"/>
                                          </p:val>
                                        </p:tav>
                                      </p:tavLst>
                                    </p:anim>
                                    <p:anim calcmode="lin" valueType="num">
                                      <p:cBhvr>
                                        <p:cTn id="55" dur="250" fill="hold"/>
                                        <p:tgtEl>
                                          <p:spTgt spid="22"/>
                                        </p:tgtEl>
                                        <p:attrNameLst>
                                          <p:attrName>ppt_y</p:attrName>
                                        </p:attrNameLst>
                                      </p:cBhvr>
                                      <p:tavLst>
                                        <p:tav tm="0">
                                          <p:val>
                                            <p:strVal val="#ppt_y+.1"/>
                                          </p:val>
                                        </p:tav>
                                        <p:tav tm="100000">
                                          <p:val>
                                            <p:strVal val="#ppt_y"/>
                                          </p:val>
                                        </p:tav>
                                      </p:tavLst>
                                    </p:anim>
                                  </p:childTnLst>
                                </p:cTn>
                              </p:par>
                            </p:childTnLst>
                          </p:cTn>
                        </p:par>
                        <p:par>
                          <p:cTn id="56" fill="hold">
                            <p:stCondLst>
                              <p:cond delay="250"/>
                            </p:stCondLst>
                            <p:childTnLst>
                              <p:par>
                                <p:cTn id="57" presetID="53" presetClass="entr" presetSubtype="16" fill="hold" nodeType="after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p:cTn id="59" dur="500" fill="hold"/>
                                        <p:tgtEl>
                                          <p:spTgt spid="67"/>
                                        </p:tgtEl>
                                        <p:attrNameLst>
                                          <p:attrName>ppt_w</p:attrName>
                                        </p:attrNameLst>
                                      </p:cBhvr>
                                      <p:tavLst>
                                        <p:tav tm="0">
                                          <p:val>
                                            <p:fltVal val="0"/>
                                          </p:val>
                                        </p:tav>
                                        <p:tav tm="100000">
                                          <p:val>
                                            <p:strVal val="#ppt_w"/>
                                          </p:val>
                                        </p:tav>
                                      </p:tavLst>
                                    </p:anim>
                                    <p:anim calcmode="lin" valueType="num">
                                      <p:cBhvr>
                                        <p:cTn id="60" dur="500" fill="hold"/>
                                        <p:tgtEl>
                                          <p:spTgt spid="67"/>
                                        </p:tgtEl>
                                        <p:attrNameLst>
                                          <p:attrName>ppt_h</p:attrName>
                                        </p:attrNameLst>
                                      </p:cBhvr>
                                      <p:tavLst>
                                        <p:tav tm="0">
                                          <p:val>
                                            <p:fltVal val="0"/>
                                          </p:val>
                                        </p:tav>
                                        <p:tav tm="100000">
                                          <p:val>
                                            <p:strVal val="#ppt_h"/>
                                          </p:val>
                                        </p:tav>
                                      </p:tavLst>
                                    </p:anim>
                                    <p:animEffect transition="in" filter="fade">
                                      <p:cBhvr>
                                        <p:cTn id="61" dur="500"/>
                                        <p:tgtEl>
                                          <p:spTgt spid="67"/>
                                        </p:tgtEl>
                                      </p:cBhvr>
                                    </p:animEffect>
                                  </p:childTnLst>
                                </p:cTn>
                              </p:par>
                            </p:childTnLst>
                          </p:cTn>
                        </p:par>
                        <p:par>
                          <p:cTn id="62" fill="hold">
                            <p:stCondLst>
                              <p:cond delay="750"/>
                            </p:stCondLst>
                            <p:childTnLst>
                              <p:par>
                                <p:cTn id="63" presetID="53" presetClass="entr" presetSubtype="16"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animEffect transition="in" filter="fade">
                                      <p:cBhvr>
                                        <p:cTn id="67" dur="500"/>
                                        <p:tgtEl>
                                          <p:spTgt spid="6"/>
                                        </p:tgtEl>
                                      </p:cBhvr>
                                    </p:animEffect>
                                  </p:childTnLst>
                                </p:cTn>
                              </p:par>
                            </p:childTnLst>
                          </p:cTn>
                        </p:par>
                        <p:par>
                          <p:cTn id="68" fill="hold">
                            <p:stCondLst>
                              <p:cond delay="1250"/>
                            </p:stCondLst>
                            <p:childTnLst>
                              <p:par>
                                <p:cTn id="69" presetID="53" presetClass="entr" presetSubtype="16"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p:cTn id="71" dur="500" fill="hold"/>
                                        <p:tgtEl>
                                          <p:spTgt spid="68"/>
                                        </p:tgtEl>
                                        <p:attrNameLst>
                                          <p:attrName>ppt_w</p:attrName>
                                        </p:attrNameLst>
                                      </p:cBhvr>
                                      <p:tavLst>
                                        <p:tav tm="0">
                                          <p:val>
                                            <p:fltVal val="0"/>
                                          </p:val>
                                        </p:tav>
                                        <p:tav tm="100000">
                                          <p:val>
                                            <p:strVal val="#ppt_w"/>
                                          </p:val>
                                        </p:tav>
                                      </p:tavLst>
                                    </p:anim>
                                    <p:anim calcmode="lin" valueType="num">
                                      <p:cBhvr>
                                        <p:cTn id="72" dur="500" fill="hold"/>
                                        <p:tgtEl>
                                          <p:spTgt spid="68"/>
                                        </p:tgtEl>
                                        <p:attrNameLst>
                                          <p:attrName>ppt_h</p:attrName>
                                        </p:attrNameLst>
                                      </p:cBhvr>
                                      <p:tavLst>
                                        <p:tav tm="0">
                                          <p:val>
                                            <p:fltVal val="0"/>
                                          </p:val>
                                        </p:tav>
                                        <p:tav tm="100000">
                                          <p:val>
                                            <p:strVal val="#ppt_h"/>
                                          </p:val>
                                        </p:tav>
                                      </p:tavLst>
                                    </p:anim>
                                    <p:animEffect transition="in" filter="fade">
                                      <p:cBhvr>
                                        <p:cTn id="73" dur="500"/>
                                        <p:tgtEl>
                                          <p:spTgt spid="68"/>
                                        </p:tgtEl>
                                      </p:cBhvr>
                                    </p:animEffect>
                                  </p:childTnLst>
                                </p:cTn>
                              </p:par>
                            </p:childTnLst>
                          </p:cTn>
                        </p:par>
                        <p:par>
                          <p:cTn id="74" fill="hold">
                            <p:stCondLst>
                              <p:cond delay="1750"/>
                            </p:stCondLst>
                            <p:childTnLst>
                              <p:par>
                                <p:cTn id="75" presetID="53" presetClass="entr" presetSubtype="16"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64"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文本框 1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en-US" altLang="zh-CN" sz="3200" dirty="0" smtClean="0">
                <a:solidFill>
                  <a:schemeClr val="bg1"/>
                </a:solidFill>
                <a:latin typeface="黑体" panose="02010609060101010101" pitchFamily="49" charset="-122"/>
                <a:ea typeface="黑体" panose="02010609060101010101" pitchFamily="49" charset="-122"/>
              </a:rPr>
              <a:t>HR-DML</a:t>
            </a:r>
            <a:r>
              <a:rPr lang="zh-CN" altLang="en-US" sz="3200" dirty="0" smtClean="0">
                <a:solidFill>
                  <a:schemeClr val="bg1"/>
                </a:solidFill>
                <a:latin typeface="黑体" panose="02010609060101010101" pitchFamily="49" charset="-122"/>
                <a:ea typeface="黑体" panose="02010609060101010101" pitchFamily="49" charset="-122"/>
              </a:rPr>
              <a:t>算法</a:t>
            </a:r>
            <a:r>
              <a:rPr lang="zh-CN" altLang="en-US" sz="3200" dirty="0">
                <a:solidFill>
                  <a:schemeClr val="bg1"/>
                </a:solidFill>
                <a:latin typeface="黑体" panose="02010609060101010101" pitchFamily="49" charset="-122"/>
                <a:ea typeface="黑体" panose="02010609060101010101" pitchFamily="49" charset="-122"/>
              </a:rPr>
              <a:t>框架图</a:t>
            </a:r>
          </a:p>
        </p:txBody>
      </p:sp>
      <p:sp>
        <p:nvSpPr>
          <p:cNvPr id="452" name="直角上箭头 451"/>
          <p:cNvSpPr/>
          <p:nvPr/>
        </p:nvSpPr>
        <p:spPr>
          <a:xfrm>
            <a:off x="9524766" y="4115602"/>
            <a:ext cx="716377" cy="525914"/>
          </a:xfrm>
          <a:prstGeom prst="bentUp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4" name="组合 563"/>
          <p:cNvGrpSpPr/>
          <p:nvPr/>
        </p:nvGrpSpPr>
        <p:grpSpPr>
          <a:xfrm>
            <a:off x="8462382" y="1636992"/>
            <a:ext cx="3729618" cy="2337118"/>
            <a:chOff x="7609087" y="1354793"/>
            <a:chExt cx="4519413" cy="2736212"/>
          </a:xfrm>
        </p:grpSpPr>
        <p:sp>
          <p:nvSpPr>
            <p:cNvPr id="513" name="文本框 512"/>
            <p:cNvSpPr txBox="1"/>
            <p:nvPr/>
          </p:nvSpPr>
          <p:spPr>
            <a:xfrm rot="20334689">
              <a:off x="9825591" y="1436202"/>
              <a:ext cx="1041190" cy="477054"/>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Probe</a:t>
              </a:r>
            </a:p>
            <a:p>
              <a:endParaRPr lang="zh-CN" altLang="en-US" sz="1400" b="1" dirty="0">
                <a:latin typeface="Times New Roman" panose="02020603050405020304" pitchFamily="18" charset="0"/>
                <a:cs typeface="Times New Roman" panose="02020603050405020304" pitchFamily="18" charset="0"/>
              </a:endParaRPr>
            </a:p>
          </p:txBody>
        </p:sp>
        <p:grpSp>
          <p:nvGrpSpPr>
            <p:cNvPr id="563" name="组合 562"/>
            <p:cNvGrpSpPr/>
            <p:nvPr/>
          </p:nvGrpSpPr>
          <p:grpSpPr>
            <a:xfrm>
              <a:off x="7609087" y="1354793"/>
              <a:ext cx="3797083" cy="2418576"/>
              <a:chOff x="7609087" y="1354793"/>
              <a:chExt cx="3797083" cy="2418576"/>
            </a:xfrm>
          </p:grpSpPr>
          <p:grpSp>
            <p:nvGrpSpPr>
              <p:cNvPr id="507" name="组合 506"/>
              <p:cNvGrpSpPr/>
              <p:nvPr/>
            </p:nvGrpSpPr>
            <p:grpSpPr>
              <a:xfrm>
                <a:off x="7609087" y="1354793"/>
                <a:ext cx="2471260" cy="2212991"/>
                <a:chOff x="8959764" y="1927519"/>
                <a:chExt cx="2639072" cy="2468145"/>
              </a:xfrm>
            </p:grpSpPr>
            <p:grpSp>
              <p:nvGrpSpPr>
                <p:cNvPr id="505" name="组合 504"/>
                <p:cNvGrpSpPr/>
                <p:nvPr/>
              </p:nvGrpSpPr>
              <p:grpSpPr>
                <a:xfrm>
                  <a:off x="8959764" y="2172129"/>
                  <a:ext cx="2639072" cy="2223535"/>
                  <a:chOff x="9039225" y="1562316"/>
                  <a:chExt cx="2639072" cy="2223535"/>
                </a:xfrm>
              </p:grpSpPr>
              <p:grpSp>
                <p:nvGrpSpPr>
                  <p:cNvPr id="502" name="组合 501"/>
                  <p:cNvGrpSpPr/>
                  <p:nvPr/>
                </p:nvGrpSpPr>
                <p:grpSpPr>
                  <a:xfrm>
                    <a:off x="9789804" y="1562316"/>
                    <a:ext cx="1888493" cy="2223535"/>
                    <a:chOff x="9484357" y="1254866"/>
                    <a:chExt cx="1888493" cy="2223535"/>
                  </a:xfrm>
                </p:grpSpPr>
                <p:grpSp>
                  <p:nvGrpSpPr>
                    <p:cNvPr id="474" name="组合 473"/>
                    <p:cNvGrpSpPr/>
                    <p:nvPr/>
                  </p:nvGrpSpPr>
                  <p:grpSpPr>
                    <a:xfrm>
                      <a:off x="9669549" y="1453051"/>
                      <a:ext cx="1437409" cy="1854112"/>
                      <a:chOff x="10034265" y="2297063"/>
                      <a:chExt cx="1854380" cy="2857422"/>
                    </a:xfrm>
                  </p:grpSpPr>
                  <p:grpSp>
                    <p:nvGrpSpPr>
                      <p:cNvPr id="475" name="组合 474"/>
                      <p:cNvGrpSpPr/>
                      <p:nvPr/>
                    </p:nvGrpSpPr>
                    <p:grpSpPr>
                      <a:xfrm>
                        <a:off x="10034265" y="2297063"/>
                        <a:ext cx="1518734" cy="1678340"/>
                        <a:chOff x="9423971" y="2155629"/>
                        <a:chExt cx="2023405" cy="2494302"/>
                      </a:xfrm>
                    </p:grpSpPr>
                    <p:pic>
                      <p:nvPicPr>
                        <p:cNvPr id="485" name="图片 484"/>
                        <p:cNvPicPr>
                          <a:picLocks noChangeAspect="1"/>
                        </p:cNvPicPr>
                        <p:nvPr/>
                      </p:nvPicPr>
                      <p:blipFill>
                        <a:blip r:embed="rId3"/>
                        <a:stretch>
                          <a:fillRect/>
                        </a:stretch>
                      </p:blipFill>
                      <p:spPr>
                        <a:xfrm>
                          <a:off x="10924989" y="2326969"/>
                          <a:ext cx="522387" cy="1215307"/>
                        </a:xfrm>
                        <a:prstGeom prst="rect">
                          <a:avLst/>
                        </a:prstGeom>
                      </p:spPr>
                    </p:pic>
                    <p:pic>
                      <p:nvPicPr>
                        <p:cNvPr id="486" name="图片 485"/>
                        <p:cNvPicPr>
                          <a:picLocks noChangeAspect="1"/>
                        </p:cNvPicPr>
                        <p:nvPr/>
                      </p:nvPicPr>
                      <p:blipFill>
                        <a:blip r:embed="rId4"/>
                        <a:stretch>
                          <a:fillRect/>
                        </a:stretch>
                      </p:blipFill>
                      <p:spPr>
                        <a:xfrm>
                          <a:off x="10445482" y="2155629"/>
                          <a:ext cx="466666" cy="1209524"/>
                        </a:xfrm>
                        <a:prstGeom prst="rect">
                          <a:avLst/>
                        </a:prstGeom>
                      </p:spPr>
                    </p:pic>
                    <p:pic>
                      <p:nvPicPr>
                        <p:cNvPr id="487" name="图片 486"/>
                        <p:cNvPicPr>
                          <a:picLocks noChangeAspect="1"/>
                        </p:cNvPicPr>
                        <p:nvPr/>
                      </p:nvPicPr>
                      <p:blipFill>
                        <a:blip r:embed="rId5"/>
                        <a:stretch>
                          <a:fillRect/>
                        </a:stretch>
                      </p:blipFill>
                      <p:spPr>
                        <a:xfrm>
                          <a:off x="9926359" y="2310623"/>
                          <a:ext cx="476190" cy="1219049"/>
                        </a:xfrm>
                        <a:prstGeom prst="rect">
                          <a:avLst/>
                        </a:prstGeom>
                      </p:spPr>
                    </p:pic>
                    <p:pic>
                      <p:nvPicPr>
                        <p:cNvPr id="488" name="图片 487"/>
                        <p:cNvPicPr>
                          <a:picLocks noChangeAspect="1"/>
                        </p:cNvPicPr>
                        <p:nvPr/>
                      </p:nvPicPr>
                      <p:blipFill>
                        <a:blip r:embed="rId6"/>
                        <a:stretch>
                          <a:fillRect/>
                        </a:stretch>
                      </p:blipFill>
                      <p:spPr>
                        <a:xfrm>
                          <a:off x="9423971" y="2948133"/>
                          <a:ext cx="479811" cy="1237914"/>
                        </a:xfrm>
                        <a:prstGeom prst="rect">
                          <a:avLst/>
                        </a:prstGeom>
                      </p:spPr>
                    </p:pic>
                    <p:pic>
                      <p:nvPicPr>
                        <p:cNvPr id="489" name="图片 488"/>
                        <p:cNvPicPr>
                          <a:picLocks noChangeAspect="1"/>
                        </p:cNvPicPr>
                        <p:nvPr/>
                      </p:nvPicPr>
                      <p:blipFill>
                        <a:blip r:embed="rId7"/>
                        <a:stretch>
                          <a:fillRect/>
                        </a:stretch>
                      </p:blipFill>
                      <p:spPr>
                        <a:xfrm>
                          <a:off x="10442379" y="3421360"/>
                          <a:ext cx="476190" cy="1228571"/>
                        </a:xfrm>
                        <a:prstGeom prst="rect">
                          <a:avLst/>
                        </a:prstGeom>
                      </p:spPr>
                    </p:pic>
                  </p:grpSp>
                  <p:grpSp>
                    <p:nvGrpSpPr>
                      <p:cNvPr id="476" name="组合 475"/>
                      <p:cNvGrpSpPr/>
                      <p:nvPr/>
                    </p:nvGrpSpPr>
                    <p:grpSpPr>
                      <a:xfrm>
                        <a:off x="10076321" y="2526598"/>
                        <a:ext cx="1812324" cy="2174512"/>
                        <a:chOff x="9252593" y="1736331"/>
                        <a:chExt cx="2713183" cy="2623034"/>
                      </a:xfrm>
                    </p:grpSpPr>
                    <p:pic>
                      <p:nvPicPr>
                        <p:cNvPr id="480" name="图片 479"/>
                        <p:cNvPicPr>
                          <a:picLocks noChangeAspect="1"/>
                        </p:cNvPicPr>
                        <p:nvPr/>
                      </p:nvPicPr>
                      <p:blipFill>
                        <a:blip r:embed="rId8"/>
                        <a:stretch>
                          <a:fillRect/>
                        </a:stretch>
                      </p:blipFill>
                      <p:spPr>
                        <a:xfrm>
                          <a:off x="9252593" y="3149841"/>
                          <a:ext cx="476191" cy="1209524"/>
                        </a:xfrm>
                        <a:prstGeom prst="rect">
                          <a:avLst/>
                        </a:prstGeom>
                      </p:spPr>
                    </p:pic>
                    <p:pic>
                      <p:nvPicPr>
                        <p:cNvPr id="481" name="图片 480"/>
                        <p:cNvPicPr>
                          <a:picLocks noChangeAspect="1"/>
                        </p:cNvPicPr>
                        <p:nvPr/>
                      </p:nvPicPr>
                      <p:blipFill>
                        <a:blip r:embed="rId9"/>
                        <a:stretch>
                          <a:fillRect/>
                        </a:stretch>
                      </p:blipFill>
                      <p:spPr>
                        <a:xfrm>
                          <a:off x="9827372" y="2579625"/>
                          <a:ext cx="466666" cy="1228571"/>
                        </a:xfrm>
                        <a:prstGeom prst="rect">
                          <a:avLst/>
                        </a:prstGeom>
                      </p:spPr>
                    </p:pic>
                    <p:pic>
                      <p:nvPicPr>
                        <p:cNvPr id="482" name="图片 481"/>
                        <p:cNvPicPr>
                          <a:picLocks noChangeAspect="1"/>
                        </p:cNvPicPr>
                        <p:nvPr/>
                      </p:nvPicPr>
                      <p:blipFill>
                        <a:blip r:embed="rId10"/>
                        <a:stretch>
                          <a:fillRect/>
                        </a:stretch>
                      </p:blipFill>
                      <p:spPr>
                        <a:xfrm>
                          <a:off x="10936456" y="2643393"/>
                          <a:ext cx="466666" cy="1219047"/>
                        </a:xfrm>
                        <a:prstGeom prst="rect">
                          <a:avLst/>
                        </a:prstGeom>
                      </p:spPr>
                    </p:pic>
                    <p:pic>
                      <p:nvPicPr>
                        <p:cNvPr id="483" name="图片 482"/>
                        <p:cNvPicPr>
                          <a:picLocks noChangeAspect="1"/>
                        </p:cNvPicPr>
                        <p:nvPr/>
                      </p:nvPicPr>
                      <p:blipFill>
                        <a:blip r:embed="rId11"/>
                        <a:stretch>
                          <a:fillRect/>
                        </a:stretch>
                      </p:blipFill>
                      <p:spPr>
                        <a:xfrm>
                          <a:off x="11499110" y="1736331"/>
                          <a:ext cx="466666" cy="1228571"/>
                        </a:xfrm>
                        <a:prstGeom prst="rect">
                          <a:avLst/>
                        </a:prstGeom>
                      </p:spPr>
                    </p:pic>
                    <p:pic>
                      <p:nvPicPr>
                        <p:cNvPr id="484" name="图片 483"/>
                        <p:cNvPicPr>
                          <a:picLocks noChangeAspect="1"/>
                        </p:cNvPicPr>
                        <p:nvPr/>
                      </p:nvPicPr>
                      <p:blipFill>
                        <a:blip r:embed="rId12"/>
                        <a:stretch>
                          <a:fillRect/>
                        </a:stretch>
                      </p:blipFill>
                      <p:spPr>
                        <a:xfrm>
                          <a:off x="11455931" y="3004564"/>
                          <a:ext cx="476191" cy="1238096"/>
                        </a:xfrm>
                        <a:prstGeom prst="rect">
                          <a:avLst/>
                        </a:prstGeom>
                      </p:spPr>
                    </p:pic>
                  </p:grpSp>
                  <p:pic>
                    <p:nvPicPr>
                      <p:cNvPr id="477" name="图片 476"/>
                      <p:cNvPicPr>
                        <a:picLocks noChangeAspect="1"/>
                      </p:cNvPicPr>
                      <p:nvPr/>
                    </p:nvPicPr>
                    <p:blipFill>
                      <a:blip r:embed="rId13"/>
                      <a:stretch>
                        <a:fillRect/>
                      </a:stretch>
                    </p:blipFill>
                    <p:spPr>
                      <a:xfrm>
                        <a:off x="10423901" y="4257353"/>
                        <a:ext cx="338137" cy="890197"/>
                      </a:xfrm>
                      <a:prstGeom prst="rect">
                        <a:avLst/>
                      </a:prstGeom>
                    </p:spPr>
                  </p:pic>
                  <p:pic>
                    <p:nvPicPr>
                      <p:cNvPr id="478" name="图片 477"/>
                      <p:cNvPicPr>
                        <a:picLocks noChangeAspect="1"/>
                      </p:cNvPicPr>
                      <p:nvPr/>
                    </p:nvPicPr>
                    <p:blipFill>
                      <a:blip r:embed="rId14"/>
                      <a:stretch>
                        <a:fillRect/>
                      </a:stretch>
                    </p:blipFill>
                    <p:spPr>
                      <a:xfrm>
                        <a:off x="10807043" y="4022659"/>
                        <a:ext cx="338236" cy="876652"/>
                      </a:xfrm>
                      <a:prstGeom prst="rect">
                        <a:avLst/>
                      </a:prstGeom>
                    </p:spPr>
                  </p:pic>
                  <p:pic>
                    <p:nvPicPr>
                      <p:cNvPr id="479" name="图片 478"/>
                      <p:cNvPicPr>
                        <a:picLocks noChangeAspect="1"/>
                      </p:cNvPicPr>
                      <p:nvPr/>
                    </p:nvPicPr>
                    <p:blipFill>
                      <a:blip r:embed="rId15"/>
                      <a:stretch>
                        <a:fillRect/>
                      </a:stretch>
                    </p:blipFill>
                    <p:spPr>
                      <a:xfrm>
                        <a:off x="11181686" y="4306750"/>
                        <a:ext cx="327079" cy="847735"/>
                      </a:xfrm>
                      <a:prstGeom prst="rect">
                        <a:avLst/>
                      </a:prstGeom>
                    </p:spPr>
                  </p:pic>
                </p:grpSp>
                <p:sp>
                  <p:nvSpPr>
                    <p:cNvPr id="501" name="椭圆 500"/>
                    <p:cNvSpPr/>
                    <p:nvPr/>
                  </p:nvSpPr>
                  <p:spPr>
                    <a:xfrm>
                      <a:off x="9484357" y="1254866"/>
                      <a:ext cx="1888493" cy="2223535"/>
                    </a:xfrm>
                    <a:prstGeom prst="ellipse">
                      <a:avLst/>
                    </a:prstGeom>
                    <a:noFill/>
                    <a:ln>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cxnSp>
                <p:nvCxnSpPr>
                  <p:cNvPr id="504" name="直接连接符 503"/>
                  <p:cNvCxnSpPr>
                    <a:stCxn id="501" idx="0"/>
                  </p:cNvCxnSpPr>
                  <p:nvPr/>
                </p:nvCxnSpPr>
                <p:spPr>
                  <a:xfrm flipH="1">
                    <a:off x="9039225" y="1562316"/>
                    <a:ext cx="1694826" cy="26585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06" name="文本框 505"/>
                <p:cNvSpPr txBox="1"/>
                <p:nvPr/>
              </p:nvSpPr>
              <p:spPr>
                <a:xfrm>
                  <a:off x="10326354" y="1927519"/>
                  <a:ext cx="1111892" cy="291773"/>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Gallery</a:t>
                  </a:r>
                  <a:endParaRPr lang="zh-CN" altLang="en-US" sz="1100" b="1" dirty="0">
                    <a:latin typeface="Times New Roman" panose="02020603050405020304" pitchFamily="18" charset="0"/>
                    <a:cs typeface="Times New Roman" panose="02020603050405020304" pitchFamily="18" charset="0"/>
                  </a:endParaRPr>
                </a:p>
              </p:txBody>
            </p:sp>
          </p:grpSp>
          <p:cxnSp>
            <p:nvCxnSpPr>
              <p:cNvPr id="509" name="直接箭头连接符 508"/>
              <p:cNvCxnSpPr/>
              <p:nvPr/>
            </p:nvCxnSpPr>
            <p:spPr>
              <a:xfrm flipH="1">
                <a:off x="9842121" y="1664774"/>
                <a:ext cx="543695" cy="218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4" name="图片 513"/>
              <p:cNvPicPr>
                <a:picLocks noChangeAspect="1"/>
              </p:cNvPicPr>
              <p:nvPr/>
            </p:nvPicPr>
            <p:blipFill>
              <a:blip r:embed="rId16"/>
              <a:stretch>
                <a:fillRect/>
              </a:stretch>
            </p:blipFill>
            <p:spPr>
              <a:xfrm>
                <a:off x="10525178" y="1371886"/>
                <a:ext cx="285117" cy="637425"/>
              </a:xfrm>
              <a:prstGeom prst="rect">
                <a:avLst/>
              </a:prstGeom>
            </p:spPr>
          </p:pic>
          <p:cxnSp>
            <p:nvCxnSpPr>
              <p:cNvPr id="516" name="直接连接符 515"/>
              <p:cNvCxnSpPr/>
              <p:nvPr/>
            </p:nvCxnSpPr>
            <p:spPr>
              <a:xfrm>
                <a:off x="10525178" y="1371886"/>
                <a:ext cx="285117" cy="0"/>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a:off x="10810295" y="1371886"/>
                <a:ext cx="0" cy="637425"/>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a:off x="10525178" y="1371886"/>
                <a:ext cx="0" cy="637425"/>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a:off x="10525178" y="2009311"/>
                <a:ext cx="285117" cy="0"/>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sp>
            <p:nvSpPr>
              <p:cNvPr id="521" name="文本框 520"/>
              <p:cNvSpPr txBox="1"/>
              <p:nvPr/>
            </p:nvSpPr>
            <p:spPr>
              <a:xfrm>
                <a:off x="10364980" y="1985701"/>
                <a:ext cx="1041190" cy="559243"/>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Cam1</a:t>
                </a:r>
              </a:p>
              <a:p>
                <a:endParaRPr lang="zh-CN" altLang="en-US" sz="1400" b="1" dirty="0">
                  <a:latin typeface="Times New Roman" panose="02020603050405020304" pitchFamily="18" charset="0"/>
                  <a:cs typeface="Times New Roman" panose="02020603050405020304" pitchFamily="18" charset="0"/>
                </a:endParaRPr>
              </a:p>
            </p:txBody>
          </p:sp>
          <p:cxnSp>
            <p:nvCxnSpPr>
              <p:cNvPr id="523" name="直接箭头连接符 522"/>
              <p:cNvCxnSpPr>
                <a:stCxn id="501" idx="5"/>
              </p:cNvCxnSpPr>
              <p:nvPr/>
            </p:nvCxnSpPr>
            <p:spPr>
              <a:xfrm>
                <a:off x="9821370" y="3275819"/>
                <a:ext cx="703808" cy="391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4" name="文本框 523"/>
              <p:cNvSpPr txBox="1"/>
              <p:nvPr/>
            </p:nvSpPr>
            <p:spPr>
              <a:xfrm rot="1813545">
                <a:off x="9774370" y="3296315"/>
                <a:ext cx="1041190" cy="477054"/>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Retrieve</a:t>
                </a:r>
              </a:p>
              <a:p>
                <a:endParaRPr lang="zh-CN" altLang="en-US" sz="1400" b="1" dirty="0">
                  <a:latin typeface="Times New Roman" panose="02020603050405020304" pitchFamily="18" charset="0"/>
                  <a:cs typeface="Times New Roman" panose="02020603050405020304" pitchFamily="18" charset="0"/>
                </a:endParaRPr>
              </a:p>
            </p:txBody>
          </p:sp>
        </p:grpSp>
        <p:grpSp>
          <p:nvGrpSpPr>
            <p:cNvPr id="562" name="组合 561"/>
            <p:cNvGrpSpPr/>
            <p:nvPr/>
          </p:nvGrpSpPr>
          <p:grpSpPr>
            <a:xfrm>
              <a:off x="10568819" y="3529621"/>
              <a:ext cx="1559681" cy="561384"/>
              <a:chOff x="10568819" y="3529621"/>
              <a:chExt cx="1559681" cy="561384"/>
            </a:xfrm>
          </p:grpSpPr>
          <p:grpSp>
            <p:nvGrpSpPr>
              <p:cNvPr id="561" name="组合 560"/>
              <p:cNvGrpSpPr/>
              <p:nvPr/>
            </p:nvGrpSpPr>
            <p:grpSpPr>
              <a:xfrm>
                <a:off x="10568819" y="3529621"/>
                <a:ext cx="1172765" cy="517913"/>
                <a:chOff x="10568819" y="3529621"/>
                <a:chExt cx="1172765" cy="517913"/>
              </a:xfrm>
            </p:grpSpPr>
            <p:grpSp>
              <p:nvGrpSpPr>
                <p:cNvPr id="559" name="组合 558"/>
                <p:cNvGrpSpPr/>
                <p:nvPr/>
              </p:nvGrpSpPr>
              <p:grpSpPr>
                <a:xfrm>
                  <a:off x="10568819" y="3529622"/>
                  <a:ext cx="263700" cy="503137"/>
                  <a:chOff x="10616250" y="3577713"/>
                  <a:chExt cx="263700" cy="503137"/>
                </a:xfrm>
              </p:grpSpPr>
              <p:pic>
                <p:nvPicPr>
                  <p:cNvPr id="526" name="图片 525"/>
                  <p:cNvPicPr>
                    <a:picLocks noChangeAspect="1"/>
                  </p:cNvPicPr>
                  <p:nvPr/>
                </p:nvPicPr>
                <p:blipFill>
                  <a:blip r:embed="rId15"/>
                  <a:stretch>
                    <a:fillRect/>
                  </a:stretch>
                </p:blipFill>
                <p:spPr>
                  <a:xfrm>
                    <a:off x="10642539" y="3587641"/>
                    <a:ext cx="237411" cy="493209"/>
                  </a:xfrm>
                  <a:prstGeom prst="rect">
                    <a:avLst/>
                  </a:prstGeom>
                </p:spPr>
              </p:pic>
              <p:cxnSp>
                <p:nvCxnSpPr>
                  <p:cNvPr id="537" name="直接连接符 536"/>
                  <p:cNvCxnSpPr/>
                  <p:nvPr/>
                </p:nvCxnSpPr>
                <p:spPr>
                  <a:xfrm>
                    <a:off x="10879950" y="3578719"/>
                    <a:ext cx="0" cy="494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10625889" y="3578719"/>
                    <a:ext cx="0" cy="494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10616250" y="3577713"/>
                    <a:ext cx="263700" cy="10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10635308" y="4062718"/>
                    <a:ext cx="237411" cy="109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8" name="组合 557"/>
                <p:cNvGrpSpPr/>
                <p:nvPr/>
              </p:nvGrpSpPr>
              <p:grpSpPr>
                <a:xfrm>
                  <a:off x="10884505" y="3529621"/>
                  <a:ext cx="252127" cy="500245"/>
                  <a:chOff x="10959781" y="3558586"/>
                  <a:chExt cx="252127" cy="508338"/>
                </a:xfrm>
              </p:grpSpPr>
              <p:pic>
                <p:nvPicPr>
                  <p:cNvPr id="528" name="图片 527"/>
                  <p:cNvPicPr>
                    <a:picLocks noChangeAspect="1"/>
                  </p:cNvPicPr>
                  <p:nvPr/>
                </p:nvPicPr>
                <p:blipFill>
                  <a:blip r:embed="rId10"/>
                  <a:stretch>
                    <a:fillRect/>
                  </a:stretch>
                </p:blipFill>
                <p:spPr>
                  <a:xfrm>
                    <a:off x="10975601" y="3578719"/>
                    <a:ext cx="232907" cy="487862"/>
                  </a:xfrm>
                  <a:prstGeom prst="rect">
                    <a:avLst/>
                  </a:prstGeom>
                </p:spPr>
              </p:pic>
              <p:cxnSp>
                <p:nvCxnSpPr>
                  <p:cNvPr id="543" name="直接连接符 542"/>
                  <p:cNvCxnSpPr/>
                  <p:nvPr/>
                </p:nvCxnSpPr>
                <p:spPr>
                  <a:xfrm flipV="1">
                    <a:off x="10959781" y="3564967"/>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11210908" y="3558586"/>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10962065" y="3558586"/>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flipV="1">
                    <a:off x="10959781" y="4066581"/>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57" name="组合 556"/>
                <p:cNvGrpSpPr/>
                <p:nvPr/>
              </p:nvGrpSpPr>
              <p:grpSpPr>
                <a:xfrm>
                  <a:off x="11473652" y="3529621"/>
                  <a:ext cx="267932" cy="517913"/>
                  <a:chOff x="11302305" y="3567785"/>
                  <a:chExt cx="267932" cy="517913"/>
                </a:xfrm>
              </p:grpSpPr>
              <p:pic>
                <p:nvPicPr>
                  <p:cNvPr id="529" name="图片 528"/>
                  <p:cNvPicPr>
                    <a:picLocks noChangeAspect="1"/>
                  </p:cNvPicPr>
                  <p:nvPr/>
                </p:nvPicPr>
                <p:blipFill>
                  <a:blip r:embed="rId13"/>
                  <a:stretch>
                    <a:fillRect/>
                  </a:stretch>
                </p:blipFill>
                <p:spPr>
                  <a:xfrm>
                    <a:off x="11320511" y="3567785"/>
                    <a:ext cx="245438" cy="517913"/>
                  </a:xfrm>
                  <a:prstGeom prst="rect">
                    <a:avLst/>
                  </a:prstGeom>
                </p:spPr>
              </p:pic>
              <p:cxnSp>
                <p:nvCxnSpPr>
                  <p:cNvPr id="548" name="直接连接符 547"/>
                  <p:cNvCxnSpPr/>
                  <p:nvPr/>
                </p:nvCxnSpPr>
                <p:spPr>
                  <a:xfrm>
                    <a:off x="11310969" y="3568132"/>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flipV="1">
                    <a:off x="11302305" y="3576215"/>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flipV="1">
                    <a:off x="11318110" y="4070863"/>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11554432" y="3568132"/>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56" name="组合 555"/>
                <p:cNvGrpSpPr/>
                <p:nvPr/>
              </p:nvGrpSpPr>
              <p:grpSpPr>
                <a:xfrm>
                  <a:off x="11190901" y="3529621"/>
                  <a:ext cx="261783" cy="508339"/>
                  <a:chOff x="11615810" y="3564967"/>
                  <a:chExt cx="261783" cy="508339"/>
                </a:xfrm>
              </p:grpSpPr>
              <p:pic>
                <p:nvPicPr>
                  <p:cNvPr id="530" name="图片 529"/>
                  <p:cNvPicPr>
                    <a:picLocks noChangeAspect="1"/>
                  </p:cNvPicPr>
                  <p:nvPr/>
                </p:nvPicPr>
                <p:blipFill>
                  <a:blip r:embed="rId8"/>
                  <a:stretch>
                    <a:fillRect/>
                  </a:stretch>
                </p:blipFill>
                <p:spPr>
                  <a:xfrm>
                    <a:off x="11639427" y="3567786"/>
                    <a:ext cx="228510" cy="505520"/>
                  </a:xfrm>
                  <a:prstGeom prst="rect">
                    <a:avLst/>
                  </a:prstGeom>
                </p:spPr>
              </p:pic>
              <p:cxnSp>
                <p:nvCxnSpPr>
                  <p:cNvPr id="552" name="直接连接符 551"/>
                  <p:cNvCxnSpPr/>
                  <p:nvPr/>
                </p:nvCxnSpPr>
                <p:spPr>
                  <a:xfrm flipV="1">
                    <a:off x="11615810" y="3565293"/>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nvCxnSpPr>
                <p:spPr>
                  <a:xfrm>
                    <a:off x="11867937" y="3568132"/>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nvCxnSpPr>
                <p:spPr>
                  <a:xfrm>
                    <a:off x="11615810" y="3564967"/>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nvCxnSpPr>
                <p:spPr>
                  <a:xfrm flipV="1">
                    <a:off x="11625466" y="4059553"/>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560" name="文本框 559"/>
              <p:cNvSpPr txBox="1"/>
              <p:nvPr/>
            </p:nvSpPr>
            <p:spPr>
              <a:xfrm>
                <a:off x="11741584" y="3567785"/>
                <a:ext cx="386916" cy="523220"/>
              </a:xfrm>
              <a:prstGeom prst="rect">
                <a:avLst/>
              </a:prstGeom>
              <a:noFill/>
            </p:spPr>
            <p:txBody>
              <a:bodyPr wrap="square" rtlCol="0">
                <a:spAutoFit/>
              </a:bodyPr>
              <a:lstStyle/>
              <a:p>
                <a:r>
                  <a:rPr lang="en-US" altLang="zh-CN" sz="1400" b="1" dirty="0" smtClean="0">
                    <a:latin typeface="Times New Roman" panose="02020603050405020304" pitchFamily="18" charset="0"/>
                    <a:cs typeface="Times New Roman" panose="02020603050405020304" pitchFamily="18" charset="0"/>
                  </a:rPr>
                  <a:t>…</a:t>
                </a:r>
              </a:p>
              <a:p>
                <a:endParaRPr lang="zh-CN" altLang="en-US" sz="1400" b="1" dirty="0">
                  <a:latin typeface="Times New Roman" panose="02020603050405020304" pitchFamily="18" charset="0"/>
                  <a:cs typeface="Times New Roman" panose="02020603050405020304" pitchFamily="18" charset="0"/>
                </a:endParaRPr>
              </a:p>
            </p:txBody>
          </p:sp>
        </p:grpSp>
      </p:grpSp>
      <p:sp>
        <p:nvSpPr>
          <p:cNvPr id="130" name="右箭头 129"/>
          <p:cNvSpPr/>
          <p:nvPr/>
        </p:nvSpPr>
        <p:spPr>
          <a:xfrm>
            <a:off x="4081710" y="4184365"/>
            <a:ext cx="359294" cy="16054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3" name="组合 142"/>
          <p:cNvGrpSpPr/>
          <p:nvPr/>
        </p:nvGrpSpPr>
        <p:grpSpPr>
          <a:xfrm>
            <a:off x="4186321" y="2696919"/>
            <a:ext cx="533596" cy="410370"/>
            <a:chOff x="4351898" y="2114785"/>
            <a:chExt cx="656422" cy="512081"/>
          </a:xfrm>
        </p:grpSpPr>
        <p:sp>
          <p:nvSpPr>
            <p:cNvPr id="131" name="椭圆 130"/>
            <p:cNvSpPr/>
            <p:nvPr/>
          </p:nvSpPr>
          <p:spPr>
            <a:xfrm>
              <a:off x="4456648" y="2197168"/>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596134" y="2114785"/>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4481053" y="2391328"/>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351898" y="2489254"/>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714868" y="2294986"/>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876793" y="2205683"/>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7" name="右箭头 166"/>
          <p:cNvSpPr/>
          <p:nvPr/>
        </p:nvSpPr>
        <p:spPr>
          <a:xfrm>
            <a:off x="3242547" y="2836708"/>
            <a:ext cx="381618" cy="169534"/>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右箭头 173"/>
          <p:cNvSpPr/>
          <p:nvPr/>
        </p:nvSpPr>
        <p:spPr>
          <a:xfrm>
            <a:off x="3228288" y="5581649"/>
            <a:ext cx="381618" cy="169534"/>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1779432" y="3300643"/>
            <a:ext cx="1140981" cy="584774"/>
            <a:chOff x="4409746" y="2847988"/>
            <a:chExt cx="923715" cy="729712"/>
          </a:xfrm>
        </p:grpSpPr>
        <p:sp>
          <p:nvSpPr>
            <p:cNvPr id="194" name="矩形 193"/>
            <p:cNvSpPr/>
            <p:nvPr/>
          </p:nvSpPr>
          <p:spPr>
            <a:xfrm>
              <a:off x="4409746" y="2890213"/>
              <a:ext cx="860418"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409746" y="2847988"/>
              <a:ext cx="923715" cy="729712"/>
            </a:xfrm>
            <a:prstGeom prst="rect">
              <a:avLst/>
            </a:prstGeom>
            <a:noFill/>
          </p:spPr>
          <p:txBody>
            <a:bodyPr wrap="square" rtlCol="0">
              <a:spAutoFit/>
            </a:bodyPr>
            <a:lstStyle/>
            <a:p>
              <a:r>
                <a:rPr lang="en-US" altLang="zh-CN" sz="1400" dirty="0" smtClean="0"/>
                <a:t>Similar pairs</a:t>
              </a:r>
            </a:p>
            <a:p>
              <a:endParaRPr lang="zh-CN" altLang="en-US" dirty="0"/>
            </a:p>
          </p:txBody>
        </p:sp>
      </p:grpSp>
      <p:grpSp>
        <p:nvGrpSpPr>
          <p:cNvPr id="197" name="组合 196"/>
          <p:cNvGrpSpPr/>
          <p:nvPr/>
        </p:nvGrpSpPr>
        <p:grpSpPr>
          <a:xfrm>
            <a:off x="4005638" y="6034339"/>
            <a:ext cx="766916" cy="558588"/>
            <a:chOff x="4338163" y="2832117"/>
            <a:chExt cx="1003903" cy="701995"/>
          </a:xfrm>
        </p:grpSpPr>
        <p:sp>
          <p:nvSpPr>
            <p:cNvPr id="198" name="矩形 197"/>
            <p:cNvSpPr/>
            <p:nvPr/>
          </p:nvSpPr>
          <p:spPr>
            <a:xfrm>
              <a:off x="4363912" y="2890213"/>
              <a:ext cx="978154"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文本框 198"/>
            <p:cNvSpPr txBox="1"/>
            <p:nvPr/>
          </p:nvSpPr>
          <p:spPr>
            <a:xfrm>
              <a:off x="4338163" y="2832117"/>
              <a:ext cx="947416" cy="701995"/>
            </a:xfrm>
            <a:prstGeom prst="rect">
              <a:avLst/>
            </a:prstGeom>
            <a:noFill/>
          </p:spPr>
          <p:txBody>
            <a:bodyPr wrap="none" rtlCol="0">
              <a:spAutoFit/>
            </a:bodyPr>
            <a:lstStyle/>
            <a:p>
              <a:r>
                <a:rPr lang="en-US" altLang="zh-CN" sz="1400" dirty="0" smtClean="0"/>
                <a:t>features</a:t>
              </a:r>
            </a:p>
            <a:p>
              <a:endParaRPr lang="zh-CN" altLang="en-US" dirty="0"/>
            </a:p>
          </p:txBody>
        </p:sp>
      </p:grpSp>
      <p:grpSp>
        <p:nvGrpSpPr>
          <p:cNvPr id="216" name="组合 215"/>
          <p:cNvGrpSpPr/>
          <p:nvPr/>
        </p:nvGrpSpPr>
        <p:grpSpPr>
          <a:xfrm>
            <a:off x="120533" y="3342202"/>
            <a:ext cx="1192121" cy="1926355"/>
            <a:chOff x="114116" y="2466373"/>
            <a:chExt cx="1790484" cy="2920849"/>
          </a:xfrm>
        </p:grpSpPr>
        <p:grpSp>
          <p:nvGrpSpPr>
            <p:cNvPr id="15" name="组合 14"/>
            <p:cNvGrpSpPr/>
            <p:nvPr/>
          </p:nvGrpSpPr>
          <p:grpSpPr>
            <a:xfrm>
              <a:off x="114116" y="3156121"/>
              <a:ext cx="1790484" cy="1525762"/>
              <a:chOff x="95466" y="3105350"/>
              <a:chExt cx="2209843" cy="1886138"/>
            </a:xfrm>
          </p:grpSpPr>
          <p:pic>
            <p:nvPicPr>
              <p:cNvPr id="8" name="图片 7"/>
              <p:cNvPicPr>
                <a:picLocks noChangeAspect="1"/>
              </p:cNvPicPr>
              <p:nvPr/>
            </p:nvPicPr>
            <p:blipFill>
              <a:blip r:embed="rId17"/>
              <a:stretch>
                <a:fillRect/>
              </a:stretch>
            </p:blipFill>
            <p:spPr>
              <a:xfrm>
                <a:off x="1211406" y="4123783"/>
                <a:ext cx="332168" cy="867705"/>
              </a:xfrm>
              <a:prstGeom prst="rect">
                <a:avLst/>
              </a:prstGeom>
            </p:spPr>
          </p:pic>
          <p:pic>
            <p:nvPicPr>
              <p:cNvPr id="9" name="图片 8"/>
              <p:cNvPicPr>
                <a:picLocks noChangeAspect="1"/>
              </p:cNvPicPr>
              <p:nvPr/>
            </p:nvPicPr>
            <p:blipFill>
              <a:blip r:embed="rId18"/>
              <a:stretch>
                <a:fillRect/>
              </a:stretch>
            </p:blipFill>
            <p:spPr>
              <a:xfrm>
                <a:off x="482766" y="4123783"/>
                <a:ext cx="338947" cy="867705"/>
              </a:xfrm>
              <a:prstGeom prst="rect">
                <a:avLst/>
              </a:prstGeom>
            </p:spPr>
          </p:pic>
          <p:grpSp>
            <p:nvGrpSpPr>
              <p:cNvPr id="14" name="组合 13"/>
              <p:cNvGrpSpPr/>
              <p:nvPr/>
            </p:nvGrpSpPr>
            <p:grpSpPr>
              <a:xfrm>
                <a:off x="95466" y="3105350"/>
                <a:ext cx="2209843" cy="1834216"/>
                <a:chOff x="95466" y="3105350"/>
                <a:chExt cx="2209843" cy="1834216"/>
              </a:xfrm>
            </p:grpSpPr>
            <p:pic>
              <p:nvPicPr>
                <p:cNvPr id="2" name="图片 1"/>
                <p:cNvPicPr>
                  <a:picLocks noChangeAspect="1"/>
                </p:cNvPicPr>
                <p:nvPr/>
              </p:nvPicPr>
              <p:blipFill>
                <a:blip r:embed="rId19"/>
                <a:stretch>
                  <a:fillRect/>
                </a:stretch>
              </p:blipFill>
              <p:spPr>
                <a:xfrm>
                  <a:off x="458645" y="3204696"/>
                  <a:ext cx="341616" cy="867705"/>
                </a:xfrm>
                <a:prstGeom prst="rect">
                  <a:avLst/>
                </a:prstGeom>
              </p:spPr>
            </p:pic>
            <p:pic>
              <p:nvPicPr>
                <p:cNvPr id="4" name="图片 3"/>
                <p:cNvPicPr>
                  <a:picLocks noChangeAspect="1"/>
                </p:cNvPicPr>
                <p:nvPr/>
              </p:nvPicPr>
              <p:blipFill>
                <a:blip r:embed="rId20"/>
                <a:stretch>
                  <a:fillRect/>
                </a:stretch>
              </p:blipFill>
              <p:spPr>
                <a:xfrm>
                  <a:off x="845166" y="3125281"/>
                  <a:ext cx="338947" cy="867705"/>
                </a:xfrm>
                <a:prstGeom prst="rect">
                  <a:avLst/>
                </a:prstGeom>
              </p:spPr>
            </p:pic>
            <p:pic>
              <p:nvPicPr>
                <p:cNvPr id="5" name="图片 4"/>
                <p:cNvPicPr>
                  <a:picLocks noChangeAspect="1"/>
                </p:cNvPicPr>
                <p:nvPr/>
              </p:nvPicPr>
              <p:blipFill>
                <a:blip r:embed="rId21"/>
                <a:stretch>
                  <a:fillRect/>
                </a:stretch>
              </p:blipFill>
              <p:spPr>
                <a:xfrm>
                  <a:off x="1218456" y="3204696"/>
                  <a:ext cx="338947" cy="867705"/>
                </a:xfrm>
                <a:prstGeom prst="rect">
                  <a:avLst/>
                </a:prstGeom>
              </p:spPr>
            </p:pic>
            <p:pic>
              <p:nvPicPr>
                <p:cNvPr id="6" name="图片 5"/>
                <p:cNvPicPr>
                  <a:picLocks noChangeAspect="1"/>
                </p:cNvPicPr>
                <p:nvPr/>
              </p:nvPicPr>
              <p:blipFill>
                <a:blip r:embed="rId22"/>
                <a:stretch>
                  <a:fillRect/>
                </a:stretch>
              </p:blipFill>
              <p:spPr>
                <a:xfrm>
                  <a:off x="1621109" y="3105350"/>
                  <a:ext cx="338946" cy="867705"/>
                </a:xfrm>
                <a:prstGeom prst="rect">
                  <a:avLst/>
                </a:prstGeom>
              </p:spPr>
            </p:pic>
            <p:pic>
              <p:nvPicPr>
                <p:cNvPr id="7" name="图片 6"/>
                <p:cNvPicPr>
                  <a:picLocks noChangeAspect="1"/>
                </p:cNvPicPr>
                <p:nvPr/>
              </p:nvPicPr>
              <p:blipFill>
                <a:blip r:embed="rId23"/>
                <a:stretch>
                  <a:fillRect/>
                </a:stretch>
              </p:blipFill>
              <p:spPr>
                <a:xfrm>
                  <a:off x="1603234" y="4071860"/>
                  <a:ext cx="325389" cy="867706"/>
                </a:xfrm>
                <a:prstGeom prst="rect">
                  <a:avLst/>
                </a:prstGeom>
              </p:spPr>
            </p:pic>
            <p:pic>
              <p:nvPicPr>
                <p:cNvPr id="10" name="图片 9"/>
                <p:cNvPicPr>
                  <a:picLocks noChangeAspect="1"/>
                </p:cNvPicPr>
                <p:nvPr/>
              </p:nvPicPr>
              <p:blipFill>
                <a:blip r:embed="rId24"/>
                <a:stretch>
                  <a:fillRect/>
                </a:stretch>
              </p:blipFill>
              <p:spPr>
                <a:xfrm>
                  <a:off x="866151" y="4071860"/>
                  <a:ext cx="329389" cy="867165"/>
                </a:xfrm>
                <a:prstGeom prst="rect">
                  <a:avLst/>
                </a:prstGeom>
              </p:spPr>
            </p:pic>
            <p:pic>
              <p:nvPicPr>
                <p:cNvPr id="11" name="图片 10"/>
                <p:cNvPicPr>
                  <a:picLocks noChangeAspect="1"/>
                </p:cNvPicPr>
                <p:nvPr/>
              </p:nvPicPr>
              <p:blipFill>
                <a:blip r:embed="rId25"/>
                <a:stretch>
                  <a:fillRect/>
                </a:stretch>
              </p:blipFill>
              <p:spPr>
                <a:xfrm>
                  <a:off x="1973141" y="3559133"/>
                  <a:ext cx="332168" cy="867704"/>
                </a:xfrm>
                <a:prstGeom prst="rect">
                  <a:avLst/>
                </a:prstGeom>
              </p:spPr>
            </p:pic>
            <p:pic>
              <p:nvPicPr>
                <p:cNvPr id="13" name="图片 12"/>
                <p:cNvPicPr>
                  <a:picLocks noChangeAspect="1"/>
                </p:cNvPicPr>
                <p:nvPr/>
              </p:nvPicPr>
              <p:blipFill>
                <a:blip r:embed="rId26"/>
                <a:stretch>
                  <a:fillRect/>
                </a:stretch>
              </p:blipFill>
              <p:spPr>
                <a:xfrm>
                  <a:off x="95466" y="3638008"/>
                  <a:ext cx="332168" cy="867705"/>
                </a:xfrm>
                <a:prstGeom prst="rect">
                  <a:avLst/>
                </a:prstGeom>
              </p:spPr>
            </p:pic>
          </p:grpSp>
        </p:grpSp>
        <p:pic>
          <p:nvPicPr>
            <p:cNvPr id="200" name="图片 199"/>
            <p:cNvPicPr>
              <a:picLocks noChangeAspect="1"/>
            </p:cNvPicPr>
            <p:nvPr/>
          </p:nvPicPr>
          <p:blipFill>
            <a:blip r:embed="rId27"/>
            <a:stretch>
              <a:fillRect/>
            </a:stretch>
          </p:blipFill>
          <p:spPr>
            <a:xfrm>
              <a:off x="725805" y="4670128"/>
              <a:ext cx="282320" cy="717094"/>
            </a:xfrm>
            <a:prstGeom prst="rect">
              <a:avLst/>
            </a:prstGeom>
          </p:spPr>
        </p:pic>
        <p:pic>
          <p:nvPicPr>
            <p:cNvPr id="201" name="图片 200"/>
            <p:cNvPicPr>
              <a:picLocks noChangeAspect="1"/>
            </p:cNvPicPr>
            <p:nvPr/>
          </p:nvPicPr>
          <p:blipFill>
            <a:blip r:embed="rId28"/>
            <a:stretch>
              <a:fillRect/>
            </a:stretch>
          </p:blipFill>
          <p:spPr>
            <a:xfrm>
              <a:off x="991803" y="2466373"/>
              <a:ext cx="275138" cy="698852"/>
            </a:xfrm>
            <a:prstGeom prst="rect">
              <a:avLst/>
            </a:prstGeom>
          </p:spPr>
        </p:pic>
      </p:grpSp>
      <p:grpSp>
        <p:nvGrpSpPr>
          <p:cNvPr id="244" name="组合 243"/>
          <p:cNvGrpSpPr/>
          <p:nvPr/>
        </p:nvGrpSpPr>
        <p:grpSpPr>
          <a:xfrm>
            <a:off x="1863457" y="2423256"/>
            <a:ext cx="768656" cy="772272"/>
            <a:chOff x="2365171" y="1422770"/>
            <a:chExt cx="1081174" cy="1091450"/>
          </a:xfrm>
        </p:grpSpPr>
        <p:grpSp>
          <p:nvGrpSpPr>
            <p:cNvPr id="239" name="组合 238"/>
            <p:cNvGrpSpPr/>
            <p:nvPr/>
          </p:nvGrpSpPr>
          <p:grpSpPr>
            <a:xfrm>
              <a:off x="2365171" y="1424426"/>
              <a:ext cx="329390" cy="1089794"/>
              <a:chOff x="2112528" y="1936652"/>
              <a:chExt cx="329390" cy="1089794"/>
            </a:xfrm>
          </p:grpSpPr>
          <p:pic>
            <p:nvPicPr>
              <p:cNvPr id="19" name="图片 18"/>
              <p:cNvPicPr>
                <a:picLocks noChangeAspect="1"/>
              </p:cNvPicPr>
              <p:nvPr/>
            </p:nvPicPr>
            <p:blipFill>
              <a:blip r:embed="rId22"/>
              <a:stretch>
                <a:fillRect/>
              </a:stretch>
            </p:blipFill>
            <p:spPr>
              <a:xfrm>
                <a:off x="2143915" y="1969601"/>
                <a:ext cx="275496" cy="498945"/>
              </a:xfrm>
              <a:prstGeom prst="rect">
                <a:avLst/>
              </a:prstGeom>
            </p:spPr>
          </p:pic>
          <p:pic>
            <p:nvPicPr>
              <p:cNvPr id="20" name="图片 19"/>
              <p:cNvPicPr>
                <a:picLocks noChangeAspect="1"/>
              </p:cNvPicPr>
              <p:nvPr/>
            </p:nvPicPr>
            <p:blipFill>
              <a:blip r:embed="rId24"/>
              <a:stretch>
                <a:fillRect/>
              </a:stretch>
            </p:blipFill>
            <p:spPr>
              <a:xfrm>
                <a:off x="2139179" y="2489438"/>
                <a:ext cx="267728" cy="498634"/>
              </a:xfrm>
              <a:prstGeom prst="rect">
                <a:avLst/>
              </a:prstGeom>
            </p:spPr>
          </p:pic>
          <p:cxnSp>
            <p:nvCxnSpPr>
              <p:cNvPr id="81" name="直接连接符 80"/>
              <p:cNvCxnSpPr/>
              <p:nvPr/>
            </p:nvCxnSpPr>
            <p:spPr>
              <a:xfrm flipV="1">
                <a:off x="2139179" y="1940834"/>
                <a:ext cx="291211" cy="88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2426532" y="1936652"/>
                <a:ext cx="15386" cy="108115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112528" y="1955559"/>
                <a:ext cx="2634" cy="10708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24684" y="3003763"/>
                <a:ext cx="305706" cy="23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28" name="组合 227"/>
            <p:cNvGrpSpPr/>
            <p:nvPr/>
          </p:nvGrpSpPr>
          <p:grpSpPr>
            <a:xfrm>
              <a:off x="3128612" y="1422770"/>
              <a:ext cx="317733" cy="1075788"/>
              <a:chOff x="2940927" y="2599121"/>
              <a:chExt cx="317733" cy="1075788"/>
            </a:xfrm>
          </p:grpSpPr>
          <p:pic>
            <p:nvPicPr>
              <p:cNvPr id="23" name="图片 22"/>
              <p:cNvPicPr>
                <a:picLocks noChangeAspect="1"/>
              </p:cNvPicPr>
              <p:nvPr/>
            </p:nvPicPr>
            <p:blipFill>
              <a:blip r:embed="rId19"/>
              <a:stretch>
                <a:fillRect/>
              </a:stretch>
            </p:blipFill>
            <p:spPr>
              <a:xfrm>
                <a:off x="2959895" y="2619684"/>
                <a:ext cx="277666" cy="498945"/>
              </a:xfrm>
              <a:prstGeom prst="rect">
                <a:avLst/>
              </a:prstGeom>
            </p:spPr>
          </p:pic>
          <p:pic>
            <p:nvPicPr>
              <p:cNvPr id="24" name="图片 23"/>
              <p:cNvPicPr>
                <a:picLocks noChangeAspect="1"/>
              </p:cNvPicPr>
              <p:nvPr/>
            </p:nvPicPr>
            <p:blipFill>
              <a:blip r:embed="rId23"/>
              <a:stretch>
                <a:fillRect/>
              </a:stretch>
            </p:blipFill>
            <p:spPr>
              <a:xfrm>
                <a:off x="2973705" y="3152634"/>
                <a:ext cx="261290" cy="492933"/>
              </a:xfrm>
              <a:prstGeom prst="rect">
                <a:avLst/>
              </a:prstGeom>
            </p:spPr>
          </p:pic>
          <p:cxnSp>
            <p:nvCxnSpPr>
              <p:cNvPr id="94" name="直接连接符 93"/>
              <p:cNvCxnSpPr/>
              <p:nvPr/>
            </p:nvCxnSpPr>
            <p:spPr>
              <a:xfrm>
                <a:off x="2940927" y="2599521"/>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245332" y="2599121"/>
                <a:ext cx="13328" cy="10757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950895" y="3661435"/>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2944494" y="2604731"/>
                <a:ext cx="1" cy="10397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6" name="组合 225"/>
            <p:cNvGrpSpPr/>
            <p:nvPr/>
          </p:nvGrpSpPr>
          <p:grpSpPr>
            <a:xfrm>
              <a:off x="2725599" y="1428439"/>
              <a:ext cx="357817" cy="1073125"/>
              <a:chOff x="3598253" y="1855733"/>
              <a:chExt cx="357817" cy="1073125"/>
            </a:xfrm>
          </p:grpSpPr>
          <p:pic>
            <p:nvPicPr>
              <p:cNvPr id="25" name="图片 24"/>
              <p:cNvPicPr>
                <a:picLocks noChangeAspect="1"/>
              </p:cNvPicPr>
              <p:nvPr/>
            </p:nvPicPr>
            <p:blipFill>
              <a:blip r:embed="rId21"/>
              <a:stretch>
                <a:fillRect/>
              </a:stretch>
            </p:blipFill>
            <p:spPr>
              <a:xfrm>
                <a:off x="3642715" y="1885911"/>
                <a:ext cx="275496" cy="498944"/>
              </a:xfrm>
              <a:prstGeom prst="rect">
                <a:avLst/>
              </a:prstGeom>
            </p:spPr>
          </p:pic>
          <p:pic>
            <p:nvPicPr>
              <p:cNvPr id="26" name="图片 25"/>
              <p:cNvPicPr>
                <a:picLocks noChangeAspect="1"/>
              </p:cNvPicPr>
              <p:nvPr/>
            </p:nvPicPr>
            <p:blipFill>
              <a:blip r:embed="rId18"/>
              <a:stretch>
                <a:fillRect/>
              </a:stretch>
            </p:blipFill>
            <p:spPr>
              <a:xfrm>
                <a:off x="3646477" y="2401231"/>
                <a:ext cx="275496" cy="498944"/>
              </a:xfrm>
              <a:prstGeom prst="rect">
                <a:avLst/>
              </a:prstGeom>
            </p:spPr>
          </p:pic>
          <p:cxnSp>
            <p:nvCxnSpPr>
              <p:cNvPr id="100" name="直接连接符 99"/>
              <p:cNvCxnSpPr/>
              <p:nvPr/>
            </p:nvCxnSpPr>
            <p:spPr>
              <a:xfrm flipV="1">
                <a:off x="3598253" y="1855733"/>
                <a:ext cx="357817" cy="3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3934127" y="1864795"/>
                <a:ext cx="6027" cy="1059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3651508" y="2921808"/>
                <a:ext cx="285632" cy="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620125" y="1855733"/>
                <a:ext cx="15469" cy="1073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2" name="组合 281"/>
          <p:cNvGrpSpPr/>
          <p:nvPr/>
        </p:nvGrpSpPr>
        <p:grpSpPr>
          <a:xfrm>
            <a:off x="1885837" y="5386242"/>
            <a:ext cx="766783" cy="772272"/>
            <a:chOff x="2287675" y="4939550"/>
            <a:chExt cx="943285" cy="963680"/>
          </a:xfrm>
        </p:grpSpPr>
        <p:grpSp>
          <p:nvGrpSpPr>
            <p:cNvPr id="251" name="组合 250"/>
            <p:cNvGrpSpPr/>
            <p:nvPr/>
          </p:nvGrpSpPr>
          <p:grpSpPr>
            <a:xfrm>
              <a:off x="2287675" y="4939550"/>
              <a:ext cx="943285" cy="963680"/>
              <a:chOff x="2367805" y="1422770"/>
              <a:chExt cx="1078540" cy="1091450"/>
            </a:xfrm>
          </p:grpSpPr>
          <p:grpSp>
            <p:nvGrpSpPr>
              <p:cNvPr id="252" name="组合 251"/>
              <p:cNvGrpSpPr/>
              <p:nvPr/>
            </p:nvGrpSpPr>
            <p:grpSpPr>
              <a:xfrm>
                <a:off x="2367805" y="1424426"/>
                <a:ext cx="326756" cy="1089794"/>
                <a:chOff x="2115162" y="1936652"/>
                <a:chExt cx="326756" cy="1089794"/>
              </a:xfrm>
            </p:grpSpPr>
            <p:pic>
              <p:nvPicPr>
                <p:cNvPr id="267" name="图片 266"/>
                <p:cNvPicPr>
                  <a:picLocks noChangeAspect="1"/>
                </p:cNvPicPr>
                <p:nvPr/>
              </p:nvPicPr>
              <p:blipFill>
                <a:blip r:embed="rId22"/>
                <a:stretch>
                  <a:fillRect/>
                </a:stretch>
              </p:blipFill>
              <p:spPr>
                <a:xfrm>
                  <a:off x="2143915" y="1969601"/>
                  <a:ext cx="275496" cy="498945"/>
                </a:xfrm>
                <a:prstGeom prst="rect">
                  <a:avLst/>
                </a:prstGeom>
              </p:spPr>
            </p:pic>
            <p:cxnSp>
              <p:nvCxnSpPr>
                <p:cNvPr id="269" name="直接连接符 268"/>
                <p:cNvCxnSpPr/>
                <p:nvPr/>
              </p:nvCxnSpPr>
              <p:spPr>
                <a:xfrm flipV="1">
                  <a:off x="2139179" y="1940834"/>
                  <a:ext cx="291211" cy="88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2426532" y="1936652"/>
                  <a:ext cx="15386" cy="108115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flipH="1">
                  <a:off x="2115162" y="1942421"/>
                  <a:ext cx="7632" cy="10840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flipV="1">
                  <a:off x="2124684" y="3003763"/>
                  <a:ext cx="305706" cy="23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3" name="组合 252"/>
              <p:cNvGrpSpPr/>
              <p:nvPr/>
            </p:nvGrpSpPr>
            <p:grpSpPr>
              <a:xfrm>
                <a:off x="2782925" y="1422770"/>
                <a:ext cx="663420" cy="1075788"/>
                <a:chOff x="2595240" y="2599121"/>
                <a:chExt cx="663420" cy="1075788"/>
              </a:xfrm>
            </p:grpSpPr>
            <p:pic>
              <p:nvPicPr>
                <p:cNvPr id="261" name="图片 260"/>
                <p:cNvPicPr>
                  <a:picLocks noChangeAspect="1"/>
                </p:cNvPicPr>
                <p:nvPr/>
              </p:nvPicPr>
              <p:blipFill>
                <a:blip r:embed="rId19"/>
                <a:stretch>
                  <a:fillRect/>
                </a:stretch>
              </p:blipFill>
              <p:spPr>
                <a:xfrm>
                  <a:off x="2595240" y="2617374"/>
                  <a:ext cx="277666" cy="498945"/>
                </a:xfrm>
                <a:prstGeom prst="rect">
                  <a:avLst/>
                </a:prstGeom>
              </p:spPr>
            </p:pic>
            <p:pic>
              <p:nvPicPr>
                <p:cNvPr id="262" name="图片 261"/>
                <p:cNvPicPr>
                  <a:picLocks noChangeAspect="1"/>
                </p:cNvPicPr>
                <p:nvPr/>
              </p:nvPicPr>
              <p:blipFill>
                <a:blip r:embed="rId23"/>
                <a:stretch>
                  <a:fillRect/>
                </a:stretch>
              </p:blipFill>
              <p:spPr>
                <a:xfrm>
                  <a:off x="2973705" y="3152634"/>
                  <a:ext cx="261290" cy="492933"/>
                </a:xfrm>
                <a:prstGeom prst="rect">
                  <a:avLst/>
                </a:prstGeom>
              </p:spPr>
            </p:pic>
            <p:cxnSp>
              <p:nvCxnSpPr>
                <p:cNvPr id="263" name="直接连接符 262"/>
                <p:cNvCxnSpPr/>
                <p:nvPr/>
              </p:nvCxnSpPr>
              <p:spPr>
                <a:xfrm>
                  <a:off x="2940927" y="2599521"/>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3245332" y="2599121"/>
                  <a:ext cx="13328" cy="10757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2950895" y="3661435"/>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2944494" y="2604731"/>
                  <a:ext cx="1" cy="10397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4" name="组合 253"/>
              <p:cNvGrpSpPr/>
              <p:nvPr/>
            </p:nvGrpSpPr>
            <p:grpSpPr>
              <a:xfrm>
                <a:off x="2725599" y="1428439"/>
                <a:ext cx="697491" cy="1073125"/>
                <a:chOff x="3598253" y="1855733"/>
                <a:chExt cx="697491" cy="1073125"/>
              </a:xfrm>
            </p:grpSpPr>
            <p:pic>
              <p:nvPicPr>
                <p:cNvPr id="256" name="图片 255"/>
                <p:cNvPicPr>
                  <a:picLocks noChangeAspect="1"/>
                </p:cNvPicPr>
                <p:nvPr/>
              </p:nvPicPr>
              <p:blipFill>
                <a:blip r:embed="rId18"/>
                <a:stretch>
                  <a:fillRect/>
                </a:stretch>
              </p:blipFill>
              <p:spPr>
                <a:xfrm>
                  <a:off x="4020249" y="1868318"/>
                  <a:ext cx="275495" cy="498944"/>
                </a:xfrm>
                <a:prstGeom prst="rect">
                  <a:avLst/>
                </a:prstGeom>
              </p:spPr>
            </p:pic>
            <p:cxnSp>
              <p:nvCxnSpPr>
                <p:cNvPr id="257" name="直接连接符 256"/>
                <p:cNvCxnSpPr/>
                <p:nvPr/>
              </p:nvCxnSpPr>
              <p:spPr>
                <a:xfrm flipV="1">
                  <a:off x="3598253" y="1855733"/>
                  <a:ext cx="357817" cy="3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3934127" y="1864795"/>
                  <a:ext cx="6027" cy="1059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651508" y="2921808"/>
                  <a:ext cx="285632" cy="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3620125" y="1855733"/>
                  <a:ext cx="15469" cy="1073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78" name="图片 277"/>
            <p:cNvPicPr>
              <a:picLocks noChangeAspect="1"/>
            </p:cNvPicPr>
            <p:nvPr/>
          </p:nvPicPr>
          <p:blipFill>
            <a:blip r:embed="rId24"/>
            <a:stretch>
              <a:fillRect/>
            </a:stretch>
          </p:blipFill>
          <p:spPr>
            <a:xfrm>
              <a:off x="2659706" y="5418305"/>
              <a:ext cx="234154" cy="440262"/>
            </a:xfrm>
            <a:prstGeom prst="rect">
              <a:avLst/>
            </a:prstGeom>
          </p:spPr>
        </p:pic>
        <p:pic>
          <p:nvPicPr>
            <p:cNvPr id="281" name="图片 280"/>
            <p:cNvPicPr>
              <a:picLocks noChangeAspect="1"/>
            </p:cNvPicPr>
            <p:nvPr/>
          </p:nvPicPr>
          <p:blipFill>
            <a:blip r:embed="rId21"/>
            <a:stretch>
              <a:fillRect/>
            </a:stretch>
          </p:blipFill>
          <p:spPr>
            <a:xfrm>
              <a:off x="2302501" y="5425118"/>
              <a:ext cx="240947" cy="440535"/>
            </a:xfrm>
            <a:prstGeom prst="rect">
              <a:avLst/>
            </a:prstGeom>
          </p:spPr>
        </p:pic>
      </p:grpSp>
      <p:grpSp>
        <p:nvGrpSpPr>
          <p:cNvPr id="283" name="组合 282"/>
          <p:cNvGrpSpPr/>
          <p:nvPr/>
        </p:nvGrpSpPr>
        <p:grpSpPr>
          <a:xfrm>
            <a:off x="1840359" y="3894353"/>
            <a:ext cx="766783" cy="772272"/>
            <a:chOff x="2367805" y="1422770"/>
            <a:chExt cx="1078540" cy="1091450"/>
          </a:xfrm>
        </p:grpSpPr>
        <p:grpSp>
          <p:nvGrpSpPr>
            <p:cNvPr id="284" name="组合 283"/>
            <p:cNvGrpSpPr/>
            <p:nvPr/>
          </p:nvGrpSpPr>
          <p:grpSpPr>
            <a:xfrm>
              <a:off x="2367805" y="1422770"/>
              <a:ext cx="326756" cy="1091450"/>
              <a:chOff x="2115162" y="1934996"/>
              <a:chExt cx="326756" cy="1091450"/>
            </a:xfrm>
          </p:grpSpPr>
          <p:pic>
            <p:nvPicPr>
              <p:cNvPr id="299" name="图片 298"/>
              <p:cNvPicPr>
                <a:picLocks noChangeAspect="1"/>
              </p:cNvPicPr>
              <p:nvPr/>
            </p:nvPicPr>
            <p:blipFill>
              <a:blip r:embed="rId22"/>
              <a:stretch>
                <a:fillRect/>
              </a:stretch>
            </p:blipFill>
            <p:spPr>
              <a:xfrm>
                <a:off x="2143915" y="1969601"/>
                <a:ext cx="275496" cy="498945"/>
              </a:xfrm>
              <a:prstGeom prst="rect">
                <a:avLst/>
              </a:prstGeom>
            </p:spPr>
          </p:pic>
          <p:pic>
            <p:nvPicPr>
              <p:cNvPr id="300" name="图片 299"/>
              <p:cNvPicPr>
                <a:picLocks noChangeAspect="1"/>
              </p:cNvPicPr>
              <p:nvPr/>
            </p:nvPicPr>
            <p:blipFill>
              <a:blip r:embed="rId24"/>
              <a:stretch>
                <a:fillRect/>
              </a:stretch>
            </p:blipFill>
            <p:spPr>
              <a:xfrm>
                <a:off x="2139179" y="2489438"/>
                <a:ext cx="267728" cy="498634"/>
              </a:xfrm>
              <a:prstGeom prst="rect">
                <a:avLst/>
              </a:prstGeom>
            </p:spPr>
          </p:pic>
          <p:cxnSp>
            <p:nvCxnSpPr>
              <p:cNvPr id="301" name="直接连接符 300"/>
              <p:cNvCxnSpPr/>
              <p:nvPr/>
            </p:nvCxnSpPr>
            <p:spPr>
              <a:xfrm flipV="1">
                <a:off x="2139179" y="1940834"/>
                <a:ext cx="291211" cy="88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flipH="1">
                <a:off x="2426532" y="1936652"/>
                <a:ext cx="15386" cy="108115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flipH="1">
                <a:off x="2115162" y="1934996"/>
                <a:ext cx="8618" cy="109145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flipV="1">
                <a:off x="2124684" y="3003763"/>
                <a:ext cx="305706" cy="23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85" name="组合 284"/>
            <p:cNvGrpSpPr/>
            <p:nvPr/>
          </p:nvGrpSpPr>
          <p:grpSpPr>
            <a:xfrm>
              <a:off x="3128612" y="1422770"/>
              <a:ext cx="317733" cy="1075788"/>
              <a:chOff x="2940927" y="2599121"/>
              <a:chExt cx="317733" cy="1075788"/>
            </a:xfrm>
          </p:grpSpPr>
          <p:pic>
            <p:nvPicPr>
              <p:cNvPr id="293" name="图片 292"/>
              <p:cNvPicPr>
                <a:picLocks noChangeAspect="1"/>
              </p:cNvPicPr>
              <p:nvPr/>
            </p:nvPicPr>
            <p:blipFill>
              <a:blip r:embed="rId19"/>
              <a:stretch>
                <a:fillRect/>
              </a:stretch>
            </p:blipFill>
            <p:spPr>
              <a:xfrm>
                <a:off x="2959895" y="2619684"/>
                <a:ext cx="277666" cy="498945"/>
              </a:xfrm>
              <a:prstGeom prst="rect">
                <a:avLst/>
              </a:prstGeom>
            </p:spPr>
          </p:pic>
          <p:pic>
            <p:nvPicPr>
              <p:cNvPr id="294" name="图片 293"/>
              <p:cNvPicPr>
                <a:picLocks noChangeAspect="1"/>
              </p:cNvPicPr>
              <p:nvPr/>
            </p:nvPicPr>
            <p:blipFill>
              <a:blip r:embed="rId23"/>
              <a:stretch>
                <a:fillRect/>
              </a:stretch>
            </p:blipFill>
            <p:spPr>
              <a:xfrm>
                <a:off x="2973705" y="3152634"/>
                <a:ext cx="261290" cy="492933"/>
              </a:xfrm>
              <a:prstGeom prst="rect">
                <a:avLst/>
              </a:prstGeom>
            </p:spPr>
          </p:pic>
          <p:cxnSp>
            <p:nvCxnSpPr>
              <p:cNvPr id="295" name="直接连接符 294"/>
              <p:cNvCxnSpPr/>
              <p:nvPr/>
            </p:nvCxnSpPr>
            <p:spPr>
              <a:xfrm>
                <a:off x="2940927" y="2599521"/>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3245332" y="2599121"/>
                <a:ext cx="13328" cy="10757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2950895" y="3661435"/>
                <a:ext cx="290424" cy="8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flipH="1">
                <a:off x="2944494" y="2604731"/>
                <a:ext cx="1" cy="10397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86" name="组合 285"/>
            <p:cNvGrpSpPr/>
            <p:nvPr/>
          </p:nvGrpSpPr>
          <p:grpSpPr>
            <a:xfrm>
              <a:off x="2725599" y="1428439"/>
              <a:ext cx="345468" cy="1073125"/>
              <a:chOff x="3598253" y="1855733"/>
              <a:chExt cx="345468" cy="1073125"/>
            </a:xfrm>
          </p:grpSpPr>
          <p:pic>
            <p:nvPicPr>
              <p:cNvPr id="287" name="图片 286"/>
              <p:cNvPicPr>
                <a:picLocks noChangeAspect="1"/>
              </p:cNvPicPr>
              <p:nvPr/>
            </p:nvPicPr>
            <p:blipFill>
              <a:blip r:embed="rId21"/>
              <a:stretch>
                <a:fillRect/>
              </a:stretch>
            </p:blipFill>
            <p:spPr>
              <a:xfrm>
                <a:off x="3642715" y="1885911"/>
                <a:ext cx="275496" cy="498944"/>
              </a:xfrm>
              <a:prstGeom prst="rect">
                <a:avLst/>
              </a:prstGeom>
            </p:spPr>
          </p:pic>
          <p:pic>
            <p:nvPicPr>
              <p:cNvPr id="288" name="图片 287"/>
              <p:cNvPicPr>
                <a:picLocks noChangeAspect="1"/>
              </p:cNvPicPr>
              <p:nvPr/>
            </p:nvPicPr>
            <p:blipFill>
              <a:blip r:embed="rId18"/>
              <a:stretch>
                <a:fillRect/>
              </a:stretch>
            </p:blipFill>
            <p:spPr>
              <a:xfrm>
                <a:off x="3646477" y="2401231"/>
                <a:ext cx="275496" cy="498944"/>
              </a:xfrm>
              <a:prstGeom prst="rect">
                <a:avLst/>
              </a:prstGeom>
            </p:spPr>
          </p:pic>
          <p:cxnSp>
            <p:nvCxnSpPr>
              <p:cNvPr id="289" name="直接连接符 288"/>
              <p:cNvCxnSpPr/>
              <p:nvPr/>
            </p:nvCxnSpPr>
            <p:spPr>
              <a:xfrm>
                <a:off x="3598253" y="1859250"/>
                <a:ext cx="345468" cy="3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3934127" y="1864795"/>
                <a:ext cx="6027" cy="1059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3651508" y="2921808"/>
                <a:ext cx="285632" cy="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3620125" y="1855733"/>
                <a:ext cx="15469" cy="1073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13" name="组合 312"/>
          <p:cNvGrpSpPr/>
          <p:nvPr/>
        </p:nvGrpSpPr>
        <p:grpSpPr>
          <a:xfrm>
            <a:off x="4088087" y="3323369"/>
            <a:ext cx="844500" cy="558588"/>
            <a:chOff x="4397489" y="2852980"/>
            <a:chExt cx="1176343" cy="697034"/>
          </a:xfrm>
        </p:grpSpPr>
        <p:sp>
          <p:nvSpPr>
            <p:cNvPr id="314" name="矩形 313"/>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文本框 314"/>
            <p:cNvSpPr txBox="1"/>
            <p:nvPr/>
          </p:nvSpPr>
          <p:spPr>
            <a:xfrm>
              <a:off x="4397489" y="2852980"/>
              <a:ext cx="1176343" cy="697034"/>
            </a:xfrm>
            <a:prstGeom prst="rect">
              <a:avLst/>
            </a:prstGeom>
            <a:noFill/>
          </p:spPr>
          <p:txBody>
            <a:bodyPr wrap="square" rtlCol="0">
              <a:spAutoFit/>
            </a:bodyPr>
            <a:lstStyle/>
            <a:p>
              <a:r>
                <a:rPr lang="en-US" altLang="zh-CN" sz="1400" dirty="0" smtClean="0"/>
                <a:t>features</a:t>
              </a:r>
            </a:p>
            <a:p>
              <a:endParaRPr lang="zh-CN" altLang="en-US" dirty="0"/>
            </a:p>
          </p:txBody>
        </p:sp>
      </p:grpSp>
      <p:grpSp>
        <p:nvGrpSpPr>
          <p:cNvPr id="316" name="组合 315"/>
          <p:cNvGrpSpPr/>
          <p:nvPr/>
        </p:nvGrpSpPr>
        <p:grpSpPr>
          <a:xfrm>
            <a:off x="1578072" y="6211720"/>
            <a:ext cx="1340638" cy="584774"/>
            <a:chOff x="4350549" y="2856663"/>
            <a:chExt cx="881528" cy="729712"/>
          </a:xfrm>
        </p:grpSpPr>
        <p:sp>
          <p:nvSpPr>
            <p:cNvPr id="317" name="矩形 316"/>
            <p:cNvSpPr/>
            <p:nvPr/>
          </p:nvSpPr>
          <p:spPr>
            <a:xfrm>
              <a:off x="4386917" y="2896999"/>
              <a:ext cx="799351" cy="3013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文本框 317"/>
            <p:cNvSpPr txBox="1"/>
            <p:nvPr/>
          </p:nvSpPr>
          <p:spPr>
            <a:xfrm>
              <a:off x="4350549" y="2856663"/>
              <a:ext cx="881528" cy="729712"/>
            </a:xfrm>
            <a:prstGeom prst="rect">
              <a:avLst/>
            </a:prstGeom>
            <a:noFill/>
          </p:spPr>
          <p:txBody>
            <a:bodyPr wrap="square" rtlCol="0">
              <a:spAutoFit/>
            </a:bodyPr>
            <a:lstStyle/>
            <a:p>
              <a:r>
                <a:rPr lang="en-US" altLang="zh-CN" sz="1400" dirty="0"/>
                <a:t>D</a:t>
              </a:r>
              <a:r>
                <a:rPr lang="en-US" altLang="zh-CN" sz="1400" dirty="0" smtClean="0"/>
                <a:t>issimilar pairs</a:t>
              </a:r>
            </a:p>
            <a:p>
              <a:endParaRPr lang="zh-CN" altLang="en-US" dirty="0"/>
            </a:p>
          </p:txBody>
        </p:sp>
      </p:grpSp>
      <p:grpSp>
        <p:nvGrpSpPr>
          <p:cNvPr id="319" name="组合 318"/>
          <p:cNvGrpSpPr/>
          <p:nvPr/>
        </p:nvGrpSpPr>
        <p:grpSpPr>
          <a:xfrm>
            <a:off x="4084275" y="5488833"/>
            <a:ext cx="486875" cy="427894"/>
            <a:chOff x="4351898" y="2092918"/>
            <a:chExt cx="598947" cy="533948"/>
          </a:xfrm>
        </p:grpSpPr>
        <p:sp>
          <p:nvSpPr>
            <p:cNvPr id="320" name="椭圆 319"/>
            <p:cNvSpPr/>
            <p:nvPr/>
          </p:nvSpPr>
          <p:spPr>
            <a:xfrm>
              <a:off x="4456648" y="2197168"/>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4488500" y="2414007"/>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4722802" y="2343284"/>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4351898" y="2489254"/>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4571336" y="2092918"/>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4819318" y="2207842"/>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7" name="组合 336"/>
          <p:cNvGrpSpPr/>
          <p:nvPr/>
        </p:nvGrpSpPr>
        <p:grpSpPr>
          <a:xfrm>
            <a:off x="2989607" y="3819855"/>
            <a:ext cx="965712" cy="926904"/>
            <a:chOff x="3533010" y="3078866"/>
            <a:chExt cx="1209653" cy="1308516"/>
          </a:xfrm>
        </p:grpSpPr>
        <p:grpSp>
          <p:nvGrpSpPr>
            <p:cNvPr id="328" name="组合 327"/>
            <p:cNvGrpSpPr/>
            <p:nvPr/>
          </p:nvGrpSpPr>
          <p:grpSpPr>
            <a:xfrm>
              <a:off x="3680864" y="3201027"/>
              <a:ext cx="940833" cy="1075865"/>
              <a:chOff x="3680864" y="3201027"/>
              <a:chExt cx="940833" cy="1075865"/>
            </a:xfrm>
          </p:grpSpPr>
          <p:pic>
            <p:nvPicPr>
              <p:cNvPr id="21" name="图片 20"/>
              <p:cNvPicPr>
                <a:picLocks noChangeAspect="1"/>
              </p:cNvPicPr>
              <p:nvPr/>
            </p:nvPicPr>
            <p:blipFill>
              <a:blip r:embed="rId20"/>
              <a:stretch>
                <a:fillRect/>
              </a:stretch>
            </p:blipFill>
            <p:spPr>
              <a:xfrm>
                <a:off x="3997925" y="3201027"/>
                <a:ext cx="275496" cy="498945"/>
              </a:xfrm>
              <a:prstGeom prst="rect">
                <a:avLst/>
              </a:prstGeom>
            </p:spPr>
          </p:pic>
          <p:pic>
            <p:nvPicPr>
              <p:cNvPr id="22" name="图片 21"/>
              <p:cNvPicPr>
                <a:picLocks noChangeAspect="1"/>
              </p:cNvPicPr>
              <p:nvPr/>
            </p:nvPicPr>
            <p:blipFill>
              <a:blip r:embed="rId17"/>
              <a:stretch>
                <a:fillRect/>
              </a:stretch>
            </p:blipFill>
            <p:spPr>
              <a:xfrm>
                <a:off x="4339674" y="3201027"/>
                <a:ext cx="269987" cy="498944"/>
              </a:xfrm>
              <a:prstGeom prst="rect">
                <a:avLst/>
              </a:prstGeom>
            </p:spPr>
          </p:pic>
          <p:pic>
            <p:nvPicPr>
              <p:cNvPr id="27" name="图片 26"/>
              <p:cNvPicPr>
                <a:picLocks noChangeAspect="1"/>
              </p:cNvPicPr>
              <p:nvPr/>
            </p:nvPicPr>
            <p:blipFill>
              <a:blip r:embed="rId26"/>
              <a:stretch>
                <a:fillRect/>
              </a:stretch>
            </p:blipFill>
            <p:spPr>
              <a:xfrm>
                <a:off x="3680864" y="3209524"/>
                <a:ext cx="269987" cy="506575"/>
              </a:xfrm>
              <a:prstGeom prst="rect">
                <a:avLst/>
              </a:prstGeom>
            </p:spPr>
          </p:pic>
          <p:pic>
            <p:nvPicPr>
              <p:cNvPr id="28" name="图片 27"/>
              <p:cNvPicPr>
                <a:picLocks noChangeAspect="1"/>
              </p:cNvPicPr>
              <p:nvPr/>
            </p:nvPicPr>
            <p:blipFill>
              <a:blip r:embed="rId25"/>
              <a:stretch>
                <a:fillRect/>
              </a:stretch>
            </p:blipFill>
            <p:spPr>
              <a:xfrm>
                <a:off x="3680864" y="3772090"/>
                <a:ext cx="269987" cy="498944"/>
              </a:xfrm>
              <a:prstGeom prst="rect">
                <a:avLst/>
              </a:prstGeom>
            </p:spPr>
          </p:pic>
          <p:pic>
            <p:nvPicPr>
              <p:cNvPr id="203" name="图片 202"/>
              <p:cNvPicPr>
                <a:picLocks noChangeAspect="1"/>
              </p:cNvPicPr>
              <p:nvPr/>
            </p:nvPicPr>
            <p:blipFill>
              <a:blip r:embed="rId27"/>
              <a:stretch>
                <a:fillRect/>
              </a:stretch>
            </p:blipFill>
            <p:spPr>
              <a:xfrm>
                <a:off x="4007442" y="3760873"/>
                <a:ext cx="288725" cy="510162"/>
              </a:xfrm>
              <a:prstGeom prst="rect">
                <a:avLst/>
              </a:prstGeom>
            </p:spPr>
          </p:pic>
          <p:pic>
            <p:nvPicPr>
              <p:cNvPr id="204" name="图片 203"/>
              <p:cNvPicPr>
                <a:picLocks noChangeAspect="1"/>
              </p:cNvPicPr>
              <p:nvPr/>
            </p:nvPicPr>
            <p:blipFill>
              <a:blip r:embed="rId27"/>
              <a:stretch>
                <a:fillRect/>
              </a:stretch>
            </p:blipFill>
            <p:spPr>
              <a:xfrm>
                <a:off x="4351864" y="3757794"/>
                <a:ext cx="269833" cy="519098"/>
              </a:xfrm>
              <a:prstGeom prst="rect">
                <a:avLst/>
              </a:prstGeom>
            </p:spPr>
          </p:pic>
        </p:grpSp>
        <p:cxnSp>
          <p:nvCxnSpPr>
            <p:cNvPr id="330" name="直接连接符 329"/>
            <p:cNvCxnSpPr/>
            <p:nvPr/>
          </p:nvCxnSpPr>
          <p:spPr>
            <a:xfrm>
              <a:off x="3554189" y="3078866"/>
              <a:ext cx="11884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4726819" y="3094474"/>
              <a:ext cx="10280" cy="1292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3533010" y="4367047"/>
              <a:ext cx="11884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3533010" y="3094474"/>
              <a:ext cx="11463" cy="1288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8" name="加号 337"/>
          <p:cNvSpPr/>
          <p:nvPr/>
        </p:nvSpPr>
        <p:spPr>
          <a:xfrm>
            <a:off x="2664758" y="4149078"/>
            <a:ext cx="275236" cy="313147"/>
          </a:xfrm>
          <a:prstGeom prst="mathPlus">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6" name="组合 365"/>
          <p:cNvGrpSpPr/>
          <p:nvPr/>
        </p:nvGrpSpPr>
        <p:grpSpPr>
          <a:xfrm>
            <a:off x="4623298" y="3894353"/>
            <a:ext cx="623967" cy="648402"/>
            <a:chOff x="5779189" y="3453256"/>
            <a:chExt cx="834085" cy="854753"/>
          </a:xfrm>
        </p:grpSpPr>
        <p:sp>
          <p:nvSpPr>
            <p:cNvPr id="144" name="椭圆 143"/>
            <p:cNvSpPr/>
            <p:nvPr/>
          </p:nvSpPr>
          <p:spPr>
            <a:xfrm>
              <a:off x="6258142" y="4170397"/>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957661" y="4127114"/>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6264874" y="3453256"/>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203204" y="3939332"/>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6477329" y="3797170"/>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481747" y="4040037"/>
              <a:ext cx="131527" cy="1376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883939" y="3653376"/>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6023425" y="3570993"/>
              <a:ext cx="131527" cy="13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908344" y="3847536"/>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779189" y="3945462"/>
              <a:ext cx="131527" cy="1376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6142159" y="3751194"/>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6304084" y="3661891"/>
              <a:ext cx="131527" cy="1376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9" name="组合 348"/>
          <p:cNvGrpSpPr/>
          <p:nvPr/>
        </p:nvGrpSpPr>
        <p:grpSpPr>
          <a:xfrm>
            <a:off x="4544920" y="4732025"/>
            <a:ext cx="772438" cy="558588"/>
            <a:chOff x="4243600" y="2852171"/>
            <a:chExt cx="1026277" cy="697034"/>
          </a:xfrm>
        </p:grpSpPr>
        <p:sp>
          <p:nvSpPr>
            <p:cNvPr id="350" name="矩形 349"/>
            <p:cNvSpPr/>
            <p:nvPr/>
          </p:nvSpPr>
          <p:spPr>
            <a:xfrm>
              <a:off x="4295146" y="2889393"/>
              <a:ext cx="974731"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文本框 350"/>
            <p:cNvSpPr txBox="1"/>
            <p:nvPr/>
          </p:nvSpPr>
          <p:spPr>
            <a:xfrm>
              <a:off x="4243600" y="2852171"/>
              <a:ext cx="947416" cy="697034"/>
            </a:xfrm>
            <a:prstGeom prst="rect">
              <a:avLst/>
            </a:prstGeom>
            <a:noFill/>
          </p:spPr>
          <p:txBody>
            <a:bodyPr wrap="none" rtlCol="0">
              <a:spAutoFit/>
            </a:bodyPr>
            <a:lstStyle/>
            <a:p>
              <a:r>
                <a:rPr lang="en-US" altLang="zh-CN" sz="1400" dirty="0" smtClean="0"/>
                <a:t>features</a:t>
              </a:r>
            </a:p>
            <a:p>
              <a:endParaRPr lang="zh-CN" altLang="en-US" dirty="0"/>
            </a:p>
          </p:txBody>
        </p:sp>
      </p:grpSp>
      <p:grpSp>
        <p:nvGrpSpPr>
          <p:cNvPr id="433" name="组合 432"/>
          <p:cNvGrpSpPr/>
          <p:nvPr/>
        </p:nvGrpSpPr>
        <p:grpSpPr>
          <a:xfrm>
            <a:off x="5726941" y="3694075"/>
            <a:ext cx="2191121" cy="1251704"/>
            <a:chOff x="6277965" y="3035564"/>
            <a:chExt cx="2551710" cy="1523488"/>
          </a:xfrm>
        </p:grpSpPr>
        <p:grpSp>
          <p:nvGrpSpPr>
            <p:cNvPr id="192" name="组合 191"/>
            <p:cNvGrpSpPr/>
            <p:nvPr/>
          </p:nvGrpSpPr>
          <p:grpSpPr>
            <a:xfrm>
              <a:off x="6277965" y="3035564"/>
              <a:ext cx="662474" cy="1378921"/>
              <a:chOff x="6737684" y="1765675"/>
              <a:chExt cx="779647" cy="1643633"/>
            </a:xfrm>
          </p:grpSpPr>
          <p:cxnSp>
            <p:nvCxnSpPr>
              <p:cNvPr id="177" name="直接箭头连接符 176"/>
              <p:cNvCxnSpPr/>
              <p:nvPr/>
            </p:nvCxnSpPr>
            <p:spPr>
              <a:xfrm flipH="1" flipV="1">
                <a:off x="6737684" y="1765675"/>
                <a:ext cx="19250" cy="132294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6756107" y="2890213"/>
                <a:ext cx="468731" cy="19840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6756107" y="3095031"/>
                <a:ext cx="761224" cy="314277"/>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3" name="平行四边形 352"/>
            <p:cNvSpPr/>
            <p:nvPr/>
          </p:nvSpPr>
          <p:spPr>
            <a:xfrm rot="506345">
              <a:off x="6709114" y="3580666"/>
              <a:ext cx="671348" cy="389000"/>
            </a:xfrm>
            <a:prstGeom prst="parallelogram">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6" name="直接箭头连接符 355"/>
            <p:cNvCxnSpPr/>
            <p:nvPr/>
          </p:nvCxnSpPr>
          <p:spPr>
            <a:xfrm flipV="1">
              <a:off x="6994354" y="3478358"/>
              <a:ext cx="127925" cy="278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接箭头连接符 356"/>
            <p:cNvCxnSpPr/>
            <p:nvPr/>
          </p:nvCxnSpPr>
          <p:spPr>
            <a:xfrm>
              <a:off x="6994354" y="3765272"/>
              <a:ext cx="389625" cy="65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flipH="1" flipV="1">
              <a:off x="6707406" y="3399509"/>
              <a:ext cx="277615" cy="370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 name="椭圆 367"/>
            <p:cNvSpPr/>
            <p:nvPr/>
          </p:nvSpPr>
          <p:spPr>
            <a:xfrm>
              <a:off x="6911282" y="3897352"/>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6807967" y="3999011"/>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p:cNvSpPr/>
            <p:nvPr/>
          </p:nvSpPr>
          <p:spPr>
            <a:xfrm>
              <a:off x="7353055" y="3323461"/>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p:cNvSpPr/>
            <p:nvPr/>
          </p:nvSpPr>
          <p:spPr>
            <a:xfrm>
              <a:off x="6693127" y="3816117"/>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p:cNvSpPr/>
            <p:nvPr/>
          </p:nvSpPr>
          <p:spPr>
            <a:xfrm>
              <a:off x="7514739" y="3466978"/>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椭圆 372"/>
            <p:cNvSpPr/>
            <p:nvPr/>
          </p:nvSpPr>
          <p:spPr>
            <a:xfrm>
              <a:off x="6974168" y="4103187"/>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椭圆 373"/>
            <p:cNvSpPr/>
            <p:nvPr/>
          </p:nvSpPr>
          <p:spPr>
            <a:xfrm>
              <a:off x="6750870" y="3631411"/>
              <a:ext cx="111760" cy="115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椭圆 374"/>
            <p:cNvSpPr/>
            <p:nvPr/>
          </p:nvSpPr>
          <p:spPr>
            <a:xfrm>
              <a:off x="7156399" y="3590245"/>
              <a:ext cx="111760" cy="115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p:nvPr/>
          </p:nvSpPr>
          <p:spPr>
            <a:xfrm>
              <a:off x="7328099" y="3490894"/>
              <a:ext cx="111760" cy="1154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椭圆 376"/>
            <p:cNvSpPr/>
            <p:nvPr/>
          </p:nvSpPr>
          <p:spPr>
            <a:xfrm>
              <a:off x="7124143" y="3861267"/>
              <a:ext cx="111760" cy="1154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p:cNvSpPr/>
            <p:nvPr/>
          </p:nvSpPr>
          <p:spPr>
            <a:xfrm>
              <a:off x="7177664" y="3410118"/>
              <a:ext cx="111760" cy="1154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椭圆 378"/>
            <p:cNvSpPr/>
            <p:nvPr/>
          </p:nvSpPr>
          <p:spPr>
            <a:xfrm>
              <a:off x="6636024" y="4103346"/>
              <a:ext cx="111760" cy="1154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p:cNvSpPr/>
            <p:nvPr/>
          </p:nvSpPr>
          <p:spPr>
            <a:xfrm>
              <a:off x="6933807" y="3717998"/>
              <a:ext cx="111760" cy="1154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2" name="直接连接符 381"/>
            <p:cNvCxnSpPr>
              <a:stCxn id="380" idx="6"/>
            </p:cNvCxnSpPr>
            <p:nvPr/>
          </p:nvCxnSpPr>
          <p:spPr>
            <a:xfrm flipV="1">
              <a:off x="7045567" y="3698998"/>
              <a:ext cx="120176" cy="7672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80" idx="2"/>
            </p:cNvCxnSpPr>
            <p:nvPr/>
          </p:nvCxnSpPr>
          <p:spPr>
            <a:xfrm flipH="1" flipV="1">
              <a:off x="6838491" y="3698806"/>
              <a:ext cx="95316" cy="7691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7030048" y="3840851"/>
              <a:ext cx="105763" cy="51953"/>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flipH="1">
              <a:off x="6804490" y="3792365"/>
              <a:ext cx="129317" cy="5911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80" idx="4"/>
              <a:endCxn id="368" idx="7"/>
            </p:cNvCxnSpPr>
            <p:nvPr/>
          </p:nvCxnSpPr>
          <p:spPr>
            <a:xfrm>
              <a:off x="6989688" y="3833447"/>
              <a:ext cx="16987" cy="8081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05" name="文本框 404"/>
            <p:cNvSpPr txBox="1"/>
            <p:nvPr/>
          </p:nvSpPr>
          <p:spPr>
            <a:xfrm>
              <a:off x="6910358" y="4237006"/>
              <a:ext cx="1354231" cy="322046"/>
            </a:xfrm>
            <a:prstGeom prst="rect">
              <a:avLst/>
            </a:prstGeom>
            <a:noFill/>
          </p:spPr>
          <p:txBody>
            <a:bodyPr wrap="square" rtlCol="0">
              <a:spAutoFit/>
            </a:bodyPr>
            <a:lstStyle/>
            <a:p>
              <a:r>
                <a:rPr lang="en-US" altLang="zh-CN" sz="1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Tangent Space</a:t>
              </a:r>
              <a:endParaRPr lang="zh-CN" altLang="en-US"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11" name="曲线连接符 410"/>
            <p:cNvCxnSpPr/>
            <p:nvPr/>
          </p:nvCxnSpPr>
          <p:spPr>
            <a:xfrm>
              <a:off x="7213748" y="3823977"/>
              <a:ext cx="206627" cy="427222"/>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接箭头连接符 412"/>
            <p:cNvCxnSpPr/>
            <p:nvPr/>
          </p:nvCxnSpPr>
          <p:spPr>
            <a:xfrm>
              <a:off x="7602217" y="3878246"/>
              <a:ext cx="36420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5" name="双括号 414"/>
            <p:cNvSpPr/>
            <p:nvPr/>
          </p:nvSpPr>
          <p:spPr>
            <a:xfrm>
              <a:off x="8054592" y="3539985"/>
              <a:ext cx="775083" cy="610838"/>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7" name="椭圆 416"/>
            <p:cNvSpPr/>
            <p:nvPr/>
          </p:nvSpPr>
          <p:spPr>
            <a:xfrm>
              <a:off x="8631422" y="3926453"/>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8465179" y="3920267"/>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8115610" y="3606343"/>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8288734" y="3603687"/>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8465790" y="3606343"/>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8639261" y="3607740"/>
              <a:ext cx="111760" cy="1154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8115611" y="3770379"/>
              <a:ext cx="111760" cy="115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8288734" y="3766253"/>
              <a:ext cx="111760" cy="115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8285812" y="3934776"/>
              <a:ext cx="111760" cy="1154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8115610" y="3935962"/>
              <a:ext cx="111760" cy="1154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8465179" y="3764347"/>
              <a:ext cx="111760" cy="1154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8639261" y="3770346"/>
              <a:ext cx="111760" cy="1154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文本框 428"/>
            <p:cNvSpPr txBox="1"/>
            <p:nvPr/>
          </p:nvSpPr>
          <p:spPr>
            <a:xfrm>
              <a:off x="8244753" y="3298066"/>
              <a:ext cx="237737" cy="232388"/>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endParaRPr lang="zh-CN" altLang="en-US"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431" name="右箭头 430"/>
          <p:cNvSpPr/>
          <p:nvPr/>
        </p:nvSpPr>
        <p:spPr>
          <a:xfrm rot="1551991">
            <a:off x="7977421" y="3055034"/>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右箭头 431"/>
          <p:cNvSpPr/>
          <p:nvPr/>
        </p:nvSpPr>
        <p:spPr>
          <a:xfrm>
            <a:off x="5608258" y="5611629"/>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右箭头 433"/>
          <p:cNvSpPr/>
          <p:nvPr/>
        </p:nvSpPr>
        <p:spPr>
          <a:xfrm>
            <a:off x="7992146" y="4224186"/>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右箭头 434"/>
          <p:cNvSpPr/>
          <p:nvPr/>
        </p:nvSpPr>
        <p:spPr>
          <a:xfrm>
            <a:off x="1375603" y="4203398"/>
            <a:ext cx="359294" cy="16054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右箭头 435"/>
          <p:cNvSpPr/>
          <p:nvPr/>
        </p:nvSpPr>
        <p:spPr>
          <a:xfrm rot="2162043">
            <a:off x="1344060" y="4986087"/>
            <a:ext cx="359294" cy="16054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右箭头 436"/>
          <p:cNvSpPr/>
          <p:nvPr/>
        </p:nvSpPr>
        <p:spPr>
          <a:xfrm rot="20030756">
            <a:off x="1398425" y="3235058"/>
            <a:ext cx="359294" cy="16054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右箭头 437"/>
          <p:cNvSpPr/>
          <p:nvPr/>
        </p:nvSpPr>
        <p:spPr>
          <a:xfrm>
            <a:off x="5329035" y="4146308"/>
            <a:ext cx="359294" cy="16054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右箭头 438"/>
          <p:cNvSpPr/>
          <p:nvPr/>
        </p:nvSpPr>
        <p:spPr>
          <a:xfrm rot="20954694">
            <a:off x="6884909" y="5580930"/>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右箭头 439"/>
          <p:cNvSpPr/>
          <p:nvPr/>
        </p:nvSpPr>
        <p:spPr>
          <a:xfrm rot="20056842">
            <a:off x="7977421" y="5357265"/>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右箭头 440"/>
          <p:cNvSpPr/>
          <p:nvPr/>
        </p:nvSpPr>
        <p:spPr>
          <a:xfrm>
            <a:off x="5574255" y="2822809"/>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右箭头 441"/>
          <p:cNvSpPr/>
          <p:nvPr/>
        </p:nvSpPr>
        <p:spPr>
          <a:xfrm rot="410509">
            <a:off x="6876074" y="2869319"/>
            <a:ext cx="409832" cy="17420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9" name="组合 448"/>
          <p:cNvGrpSpPr/>
          <p:nvPr/>
        </p:nvGrpSpPr>
        <p:grpSpPr>
          <a:xfrm>
            <a:off x="8376931" y="4372823"/>
            <a:ext cx="1198285" cy="956272"/>
            <a:chOff x="8897369" y="3872714"/>
            <a:chExt cx="1487148" cy="1055407"/>
          </a:xfrm>
        </p:grpSpPr>
        <p:sp>
          <p:nvSpPr>
            <p:cNvPr id="444" name="文本框 443"/>
            <p:cNvSpPr txBox="1"/>
            <p:nvPr/>
          </p:nvSpPr>
          <p:spPr>
            <a:xfrm>
              <a:off x="8897369" y="4408966"/>
              <a:ext cx="1487148" cy="519155"/>
            </a:xfrm>
            <a:prstGeom prst="rect">
              <a:avLst/>
            </a:prstGeom>
            <a:noFill/>
          </p:spPr>
          <p:txBody>
            <a:bodyPr wrap="square" rtlCol="0">
              <a:spAutoFit/>
            </a:bodyPr>
            <a:lstStyle/>
            <a:p>
              <a:r>
                <a:rPr lang="en-US" altLang="zh-CN" sz="1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Metric</a:t>
              </a:r>
            </a:p>
            <a:p>
              <a:endParaRPr lang="zh-CN" altLang="en-US"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7" name="文本框 446"/>
            <p:cNvSpPr txBox="1"/>
            <p:nvPr/>
          </p:nvSpPr>
          <p:spPr>
            <a:xfrm>
              <a:off x="9578328" y="3872714"/>
              <a:ext cx="419819" cy="461665"/>
            </a:xfrm>
            <a:prstGeom prst="rect">
              <a:avLst/>
            </a:prstGeom>
            <a:noFill/>
          </p:spPr>
          <p:txBody>
            <a:bodyPr wrap="square" rtlCol="0">
              <a:spAutoFit/>
            </a:bodyPr>
            <a:lstStyle/>
            <a:p>
              <a:r>
                <a:rPr lang="en-US" altLang="zh-CN" sz="24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zh-CN" alt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565" name="椭圆 564"/>
          <p:cNvSpPr/>
          <p:nvPr/>
        </p:nvSpPr>
        <p:spPr>
          <a:xfrm>
            <a:off x="8834313" y="3516367"/>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9083742" y="3553445"/>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8691775" y="3730934"/>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8926412" y="3876243"/>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9144062" y="3815428"/>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8385750" y="4470909"/>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8638962" y="4401355"/>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8432544" y="4731069"/>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8691775" y="4739043"/>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8787106" y="4560882"/>
            <a:ext cx="80829" cy="899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8914819" y="3694467"/>
            <a:ext cx="80829" cy="8997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7" name="直接连接符 576"/>
          <p:cNvCxnSpPr>
            <a:stCxn id="565" idx="6"/>
            <a:endCxn id="566" idx="2"/>
          </p:cNvCxnSpPr>
          <p:nvPr/>
        </p:nvCxnSpPr>
        <p:spPr>
          <a:xfrm>
            <a:off x="8915142" y="3561353"/>
            <a:ext cx="168601" cy="37078"/>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83" name="直接连接符 582"/>
          <p:cNvCxnSpPr>
            <a:stCxn id="567" idx="7"/>
            <a:endCxn id="565" idx="3"/>
          </p:cNvCxnSpPr>
          <p:nvPr/>
        </p:nvCxnSpPr>
        <p:spPr>
          <a:xfrm flipV="1">
            <a:off x="8760767" y="3593164"/>
            <a:ext cx="85383" cy="15094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85" name="直接连接符 584"/>
          <p:cNvCxnSpPr>
            <a:stCxn id="567" idx="5"/>
            <a:endCxn id="568" idx="2"/>
          </p:cNvCxnSpPr>
          <p:nvPr/>
        </p:nvCxnSpPr>
        <p:spPr>
          <a:xfrm>
            <a:off x="8760767" y="3807731"/>
            <a:ext cx="165645" cy="11349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89" name="直接连接符 588"/>
          <p:cNvCxnSpPr>
            <a:stCxn id="568" idx="6"/>
            <a:endCxn id="569" idx="2"/>
          </p:cNvCxnSpPr>
          <p:nvPr/>
        </p:nvCxnSpPr>
        <p:spPr>
          <a:xfrm flipV="1">
            <a:off x="9007241" y="3860414"/>
            <a:ext cx="136821" cy="6081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1" name="直接连接符 590"/>
          <p:cNvCxnSpPr>
            <a:stCxn id="569" idx="0"/>
            <a:endCxn id="566" idx="4"/>
          </p:cNvCxnSpPr>
          <p:nvPr/>
        </p:nvCxnSpPr>
        <p:spPr>
          <a:xfrm flipH="1" flipV="1">
            <a:off x="9124157" y="3643418"/>
            <a:ext cx="60320" cy="17201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5" name="直接连接符 594"/>
          <p:cNvCxnSpPr>
            <a:stCxn id="575" idx="7"/>
            <a:endCxn id="566" idx="3"/>
          </p:cNvCxnSpPr>
          <p:nvPr/>
        </p:nvCxnSpPr>
        <p:spPr>
          <a:xfrm flipV="1">
            <a:off x="8983810" y="3630242"/>
            <a:ext cx="111769" cy="7740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7" name="直接连接符 596"/>
          <p:cNvCxnSpPr>
            <a:stCxn id="575" idx="6"/>
            <a:endCxn id="569" idx="1"/>
          </p:cNvCxnSpPr>
          <p:nvPr/>
        </p:nvCxnSpPr>
        <p:spPr>
          <a:xfrm>
            <a:off x="8995648" y="3739453"/>
            <a:ext cx="160252" cy="8915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9" name="直接连接符 598"/>
          <p:cNvCxnSpPr>
            <a:stCxn id="575" idx="4"/>
            <a:endCxn id="568" idx="0"/>
          </p:cNvCxnSpPr>
          <p:nvPr/>
        </p:nvCxnSpPr>
        <p:spPr>
          <a:xfrm>
            <a:off x="8955233" y="3784439"/>
            <a:ext cx="11593" cy="9180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02" name="直接连接符 601"/>
          <p:cNvCxnSpPr>
            <a:stCxn id="575" idx="2"/>
            <a:endCxn id="567" idx="6"/>
          </p:cNvCxnSpPr>
          <p:nvPr/>
        </p:nvCxnSpPr>
        <p:spPr>
          <a:xfrm flipH="1">
            <a:off x="8772604" y="3739453"/>
            <a:ext cx="142214" cy="3646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04" name="直接连接符 603"/>
          <p:cNvCxnSpPr>
            <a:stCxn id="575" idx="1"/>
            <a:endCxn id="565" idx="5"/>
          </p:cNvCxnSpPr>
          <p:nvPr/>
        </p:nvCxnSpPr>
        <p:spPr>
          <a:xfrm flipH="1" flipV="1">
            <a:off x="8903304" y="3593164"/>
            <a:ext cx="23352" cy="1144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608" name="椭圆 607"/>
          <p:cNvSpPr/>
          <p:nvPr/>
        </p:nvSpPr>
        <p:spPr>
          <a:xfrm>
            <a:off x="8569252" y="4589065"/>
            <a:ext cx="80829" cy="89973"/>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0" name="直接连接符 609"/>
          <p:cNvCxnSpPr>
            <a:stCxn id="567" idx="3"/>
            <a:endCxn id="570" idx="7"/>
          </p:cNvCxnSpPr>
          <p:nvPr/>
        </p:nvCxnSpPr>
        <p:spPr>
          <a:xfrm flipH="1">
            <a:off x="8454742" y="3807731"/>
            <a:ext cx="248871" cy="676355"/>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612" name="直接连接符 611"/>
          <p:cNvCxnSpPr>
            <a:stCxn id="567" idx="4"/>
            <a:endCxn id="571" idx="0"/>
          </p:cNvCxnSpPr>
          <p:nvPr/>
        </p:nvCxnSpPr>
        <p:spPr>
          <a:xfrm flipH="1">
            <a:off x="8679376" y="3820907"/>
            <a:ext cx="52814" cy="580448"/>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616" name="直接连接符 615"/>
          <p:cNvCxnSpPr>
            <a:stCxn id="575" idx="3"/>
            <a:endCxn id="574" idx="1"/>
          </p:cNvCxnSpPr>
          <p:nvPr/>
        </p:nvCxnSpPr>
        <p:spPr>
          <a:xfrm flipH="1">
            <a:off x="8798943" y="3771263"/>
            <a:ext cx="127713" cy="802795"/>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619" name="直接连接符 618"/>
          <p:cNvCxnSpPr>
            <a:stCxn id="570" idx="7"/>
            <a:endCxn id="571" idx="2"/>
          </p:cNvCxnSpPr>
          <p:nvPr/>
        </p:nvCxnSpPr>
        <p:spPr>
          <a:xfrm flipV="1">
            <a:off x="8454742" y="4446341"/>
            <a:ext cx="184220" cy="3774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4" name="直接连接符 623"/>
          <p:cNvCxnSpPr>
            <a:stCxn id="571" idx="5"/>
            <a:endCxn id="574" idx="1"/>
          </p:cNvCxnSpPr>
          <p:nvPr/>
        </p:nvCxnSpPr>
        <p:spPr>
          <a:xfrm>
            <a:off x="8707953" y="4478152"/>
            <a:ext cx="90990" cy="9590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6" name="直接连接符 625"/>
          <p:cNvCxnSpPr>
            <a:stCxn id="574" idx="4"/>
            <a:endCxn id="573" idx="7"/>
          </p:cNvCxnSpPr>
          <p:nvPr/>
        </p:nvCxnSpPr>
        <p:spPr>
          <a:xfrm flipH="1">
            <a:off x="8760767" y="4650855"/>
            <a:ext cx="66753" cy="10136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8" name="直接连接符 627"/>
          <p:cNvCxnSpPr>
            <a:stCxn id="572" idx="5"/>
            <a:endCxn id="573" idx="2"/>
          </p:cNvCxnSpPr>
          <p:nvPr/>
        </p:nvCxnSpPr>
        <p:spPr>
          <a:xfrm flipV="1">
            <a:off x="8501535" y="4784030"/>
            <a:ext cx="190240" cy="2383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2" name="直接连接符 631"/>
          <p:cNvCxnSpPr>
            <a:stCxn id="570" idx="3"/>
            <a:endCxn id="572" idx="1"/>
          </p:cNvCxnSpPr>
          <p:nvPr/>
        </p:nvCxnSpPr>
        <p:spPr>
          <a:xfrm>
            <a:off x="8397587" y="4547706"/>
            <a:ext cx="46794" cy="19653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4" name="直接连接符 633"/>
          <p:cNvCxnSpPr>
            <a:stCxn id="570" idx="5"/>
            <a:endCxn id="608" idx="1"/>
          </p:cNvCxnSpPr>
          <p:nvPr/>
        </p:nvCxnSpPr>
        <p:spPr>
          <a:xfrm>
            <a:off x="8454742" y="4547706"/>
            <a:ext cx="126347" cy="5453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6" name="直接连接符 635"/>
          <p:cNvCxnSpPr>
            <a:stCxn id="571" idx="3"/>
            <a:endCxn id="608" idx="0"/>
          </p:cNvCxnSpPr>
          <p:nvPr/>
        </p:nvCxnSpPr>
        <p:spPr>
          <a:xfrm flipH="1">
            <a:off x="8609666" y="4478152"/>
            <a:ext cx="41133" cy="1109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8" name="直接连接符 637"/>
          <p:cNvCxnSpPr>
            <a:stCxn id="608" idx="5"/>
            <a:endCxn id="573" idx="1"/>
          </p:cNvCxnSpPr>
          <p:nvPr/>
        </p:nvCxnSpPr>
        <p:spPr>
          <a:xfrm>
            <a:off x="8638243" y="4665862"/>
            <a:ext cx="65370" cy="8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a:stCxn id="608" idx="6"/>
            <a:endCxn id="574" idx="2"/>
          </p:cNvCxnSpPr>
          <p:nvPr/>
        </p:nvCxnSpPr>
        <p:spPr>
          <a:xfrm flipV="1">
            <a:off x="8650081" y="4605868"/>
            <a:ext cx="137025" cy="2818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3" name="直接连接符 642"/>
          <p:cNvCxnSpPr>
            <a:stCxn id="608" idx="3"/>
            <a:endCxn id="572" idx="7"/>
          </p:cNvCxnSpPr>
          <p:nvPr/>
        </p:nvCxnSpPr>
        <p:spPr>
          <a:xfrm flipH="1">
            <a:off x="8501535" y="4665862"/>
            <a:ext cx="79554" cy="7838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5" name="直接连接符 644"/>
          <p:cNvCxnSpPr>
            <a:stCxn id="568" idx="4"/>
            <a:endCxn id="574" idx="6"/>
          </p:cNvCxnSpPr>
          <p:nvPr/>
        </p:nvCxnSpPr>
        <p:spPr>
          <a:xfrm flipH="1">
            <a:off x="8867935" y="3966216"/>
            <a:ext cx="98892" cy="639652"/>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308" name="组合 307"/>
          <p:cNvGrpSpPr/>
          <p:nvPr/>
        </p:nvGrpSpPr>
        <p:grpSpPr>
          <a:xfrm>
            <a:off x="1668383" y="4852341"/>
            <a:ext cx="1256039" cy="800219"/>
            <a:chOff x="4455857" y="2867777"/>
            <a:chExt cx="872939" cy="998556"/>
          </a:xfrm>
        </p:grpSpPr>
        <p:sp>
          <p:nvSpPr>
            <p:cNvPr id="309" name="矩形 308"/>
            <p:cNvSpPr/>
            <p:nvPr/>
          </p:nvSpPr>
          <p:spPr>
            <a:xfrm>
              <a:off x="4488108" y="2896999"/>
              <a:ext cx="758998" cy="3013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文本框 309"/>
            <p:cNvSpPr txBox="1"/>
            <p:nvPr/>
          </p:nvSpPr>
          <p:spPr>
            <a:xfrm>
              <a:off x="4455857" y="2867777"/>
              <a:ext cx="872939" cy="998556"/>
            </a:xfrm>
            <a:prstGeom prst="rect">
              <a:avLst/>
            </a:prstGeom>
            <a:noFill/>
          </p:spPr>
          <p:txBody>
            <a:bodyPr wrap="square" rtlCol="0">
              <a:spAutoFit/>
            </a:bodyPr>
            <a:lstStyle/>
            <a:p>
              <a:r>
                <a:rPr lang="en-US" altLang="zh-CN" sz="1400" dirty="0" smtClean="0"/>
                <a:t>Labeled data </a:t>
              </a:r>
            </a:p>
            <a:p>
              <a:endParaRPr lang="zh-CN" altLang="en-US" dirty="0"/>
            </a:p>
          </p:txBody>
        </p:sp>
      </p:grpSp>
      <p:grpSp>
        <p:nvGrpSpPr>
          <p:cNvPr id="311" name="组合 310"/>
          <p:cNvGrpSpPr/>
          <p:nvPr/>
        </p:nvGrpSpPr>
        <p:grpSpPr>
          <a:xfrm>
            <a:off x="2850475" y="4850579"/>
            <a:ext cx="1422298" cy="800219"/>
            <a:chOff x="4448766" y="2858065"/>
            <a:chExt cx="872939" cy="998555"/>
          </a:xfrm>
        </p:grpSpPr>
        <p:sp>
          <p:nvSpPr>
            <p:cNvPr id="312" name="矩形 311"/>
            <p:cNvSpPr/>
            <p:nvPr/>
          </p:nvSpPr>
          <p:spPr>
            <a:xfrm>
              <a:off x="4488108" y="2896999"/>
              <a:ext cx="758998" cy="3013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文本框 325"/>
            <p:cNvSpPr txBox="1"/>
            <p:nvPr/>
          </p:nvSpPr>
          <p:spPr>
            <a:xfrm>
              <a:off x="4448766" y="2858065"/>
              <a:ext cx="872939" cy="998555"/>
            </a:xfrm>
            <a:prstGeom prst="rect">
              <a:avLst/>
            </a:prstGeom>
            <a:noFill/>
          </p:spPr>
          <p:txBody>
            <a:bodyPr wrap="square" rtlCol="0">
              <a:spAutoFit/>
            </a:bodyPr>
            <a:lstStyle/>
            <a:p>
              <a:r>
                <a:rPr lang="en-US" altLang="zh-CN" sz="1400" dirty="0" smtClean="0"/>
                <a:t>Unlabeled data </a:t>
              </a:r>
            </a:p>
            <a:p>
              <a:endParaRPr lang="zh-CN" altLang="en-US" dirty="0"/>
            </a:p>
          </p:txBody>
        </p:sp>
      </p:grpSp>
    </p:spTree>
    <p:extLst>
      <p:ext uri="{BB962C8B-B14F-4D97-AF65-F5344CB8AC3E}">
        <p14:creationId xmlns:p14="http://schemas.microsoft.com/office/powerpoint/2010/main" val="7973095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文本框 1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en-US" altLang="zh-CN" sz="3200" dirty="0" smtClean="0">
                <a:solidFill>
                  <a:schemeClr val="bg1"/>
                </a:solidFill>
                <a:latin typeface="黑体" panose="02010609060101010101" pitchFamily="49" charset="-122"/>
                <a:ea typeface="黑体" panose="02010609060101010101" pitchFamily="49" charset="-122"/>
              </a:rPr>
              <a:t>HR-MTDL</a:t>
            </a:r>
            <a:r>
              <a:rPr lang="zh-CN" altLang="en-US" sz="3200" dirty="0" smtClean="0">
                <a:solidFill>
                  <a:schemeClr val="bg1"/>
                </a:solidFill>
                <a:latin typeface="黑体" panose="02010609060101010101" pitchFamily="49" charset="-122"/>
                <a:ea typeface="黑体" panose="02010609060101010101" pitchFamily="49" charset="-122"/>
              </a:rPr>
              <a:t>实验</a:t>
            </a:r>
            <a:r>
              <a:rPr lang="zh-CN" altLang="en-US" sz="3200" dirty="0">
                <a:solidFill>
                  <a:schemeClr val="bg1"/>
                </a:solidFill>
                <a:latin typeface="黑体" panose="02010609060101010101" pitchFamily="49" charset="-122"/>
                <a:ea typeface="黑体" panose="02010609060101010101" pitchFamily="49" charset="-122"/>
              </a:rPr>
              <a:t>方案</a:t>
            </a:r>
          </a:p>
        </p:txBody>
      </p:sp>
      <p:grpSp>
        <p:nvGrpSpPr>
          <p:cNvPr id="18" name="组合 17"/>
          <p:cNvGrpSpPr/>
          <p:nvPr/>
        </p:nvGrpSpPr>
        <p:grpSpPr>
          <a:xfrm>
            <a:off x="1992640" y="1841448"/>
            <a:ext cx="1899139" cy="534572"/>
            <a:chOff x="2968283" y="323557"/>
            <a:chExt cx="1899139" cy="534572"/>
          </a:xfrm>
        </p:grpSpPr>
        <p:sp>
          <p:nvSpPr>
            <p:cNvPr id="19" name="矩形: 圆角 18"/>
            <p:cNvSpPr/>
            <p:nvPr/>
          </p:nvSpPr>
          <p:spPr>
            <a:xfrm>
              <a:off x="2968283" y="323557"/>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p:cNvSpPr txBox="1"/>
            <p:nvPr/>
          </p:nvSpPr>
          <p:spPr>
            <a:xfrm>
              <a:off x="3481753" y="356438"/>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开始</a:t>
              </a:r>
            </a:p>
          </p:txBody>
        </p:sp>
      </p:grpSp>
      <p:sp>
        <p:nvSpPr>
          <p:cNvPr id="21" name="箭头: 下 20"/>
          <p:cNvSpPr/>
          <p:nvPr/>
        </p:nvSpPr>
        <p:spPr>
          <a:xfrm rot="16200000">
            <a:off x="3939465" y="1996099"/>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grpSp>
        <p:nvGrpSpPr>
          <p:cNvPr id="24" name="组合 23"/>
          <p:cNvGrpSpPr/>
          <p:nvPr/>
        </p:nvGrpSpPr>
        <p:grpSpPr>
          <a:xfrm>
            <a:off x="1992640" y="6229017"/>
            <a:ext cx="1899139" cy="534572"/>
            <a:chOff x="7604994" y="1559191"/>
            <a:chExt cx="1899139" cy="534572"/>
          </a:xfrm>
        </p:grpSpPr>
        <p:sp>
          <p:nvSpPr>
            <p:cNvPr id="25" name="矩形: 圆角 24"/>
            <p:cNvSpPr/>
            <p:nvPr/>
          </p:nvSpPr>
          <p:spPr>
            <a:xfrm>
              <a:off x="7604994" y="1559191"/>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文本框 25"/>
            <p:cNvSpPr txBox="1"/>
            <p:nvPr/>
          </p:nvSpPr>
          <p:spPr>
            <a:xfrm>
              <a:off x="8118464" y="1626422"/>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结束</a:t>
              </a:r>
            </a:p>
          </p:txBody>
        </p:sp>
      </p:grpSp>
      <p:grpSp>
        <p:nvGrpSpPr>
          <p:cNvPr id="13" name="组合 12"/>
          <p:cNvGrpSpPr/>
          <p:nvPr/>
        </p:nvGrpSpPr>
        <p:grpSpPr>
          <a:xfrm>
            <a:off x="4441878" y="1490343"/>
            <a:ext cx="3263878" cy="1245429"/>
            <a:chOff x="418103" y="2513222"/>
            <a:chExt cx="3263878" cy="1021965"/>
          </a:xfrm>
        </p:grpSpPr>
        <p:sp>
          <p:nvSpPr>
            <p:cNvPr id="28" name="矩形 27"/>
            <p:cNvSpPr/>
            <p:nvPr/>
          </p:nvSpPr>
          <p:spPr>
            <a:xfrm>
              <a:off x="418103" y="2513222"/>
              <a:ext cx="3263878" cy="1010422"/>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64211" y="2611857"/>
              <a:ext cx="3049150" cy="923330"/>
            </a:xfrm>
            <a:prstGeom prst="rect">
              <a:avLst/>
            </a:prstGeom>
            <a:noFill/>
            <a:scene3d>
              <a:camera prst="orthographicFront"/>
              <a:lightRig rig="threePt" dir="t"/>
            </a:scene3d>
            <a:sp3d/>
          </p:spPr>
          <p:txBody>
            <a:bodyPr wrap="square" rtlCol="0">
              <a:spAutoFit/>
            </a:bodyPr>
            <a:lstStyle/>
            <a:p>
              <a:pPr algn="just"/>
              <a:r>
                <a:rPr lang="zh-CN" altLang="en-US" dirty="0" smtClean="0">
                  <a:solidFill>
                    <a:schemeClr val="bg1"/>
                  </a:solidFill>
                  <a:latin typeface="黑体" panose="02010609060101010101" pitchFamily="49" charset="-122"/>
                  <a:ea typeface="黑体" panose="02010609060101010101" pitchFamily="49" charset="-122"/>
                </a:rPr>
                <a:t>选取若干行人再识别数据集，指定其中一个作为目标数据集，其余作为源数据集</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11" name="组合 10"/>
          <p:cNvGrpSpPr/>
          <p:nvPr/>
        </p:nvGrpSpPr>
        <p:grpSpPr>
          <a:xfrm>
            <a:off x="8242768" y="1433325"/>
            <a:ext cx="3451534" cy="1287835"/>
            <a:chOff x="438565" y="3904509"/>
            <a:chExt cx="3263878" cy="1200329"/>
          </a:xfrm>
        </p:grpSpPr>
        <p:sp>
          <p:nvSpPr>
            <p:cNvPr id="30" name="矩形 29"/>
            <p:cNvSpPr/>
            <p:nvPr/>
          </p:nvSpPr>
          <p:spPr>
            <a:xfrm>
              <a:off x="438565" y="3927472"/>
              <a:ext cx="3263878" cy="1148655"/>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43147" y="3904509"/>
              <a:ext cx="2850531" cy="1200329"/>
            </a:xfrm>
            <a:prstGeom prst="rect">
              <a:avLst/>
            </a:prstGeom>
            <a:noFill/>
            <a:scene3d>
              <a:camera prst="orthographicFront"/>
              <a:lightRig rig="threePt" dir="t"/>
            </a:scene3d>
            <a:sp3d/>
          </p:spPr>
          <p:txBody>
            <a:bodyPr wrap="square" rtlCol="0">
              <a:spAutoFit/>
            </a:bodyPr>
            <a:lstStyle/>
            <a:p>
              <a:pPr lvl="0" algn="just"/>
              <a:r>
                <a:rPr lang="zh-CN" altLang="en-US" dirty="0" smtClean="0">
                  <a:solidFill>
                    <a:schemeClr val="bg1"/>
                  </a:solidFill>
                  <a:latin typeface="黑体" panose="02010609060101010101" pitchFamily="49" charset="-122"/>
                  <a:ea typeface="黑体" panose="02010609060101010101" pitchFamily="49" charset="-122"/>
                </a:rPr>
                <a:t>将</a:t>
              </a:r>
              <a:r>
                <a:rPr lang="zh-CN" altLang="en-US" dirty="0">
                  <a:solidFill>
                    <a:schemeClr val="bg1"/>
                  </a:solidFill>
                  <a:latin typeface="黑体" panose="02010609060101010101" pitchFamily="49" charset="-122"/>
                  <a:ea typeface="黑体" panose="02010609060101010101" pitchFamily="49" charset="-122"/>
                </a:rPr>
                <a:t>目标数据</a:t>
              </a:r>
              <a:r>
                <a:rPr lang="zh-CN" altLang="en-US" dirty="0" smtClean="0">
                  <a:solidFill>
                    <a:schemeClr val="bg1"/>
                  </a:solidFill>
                  <a:latin typeface="黑体" panose="02010609060101010101" pitchFamily="49" charset="-122"/>
                  <a:ea typeface="黑体" panose="02010609060101010101" pitchFamily="49" charset="-122"/>
                </a:rPr>
                <a:t>集等分为训练子集和测试子集，将此训练子集和所有源数据集作为训练样本在模型上训练</a:t>
              </a:r>
              <a:endParaRPr lang="zh-CN" altLang="zh-CN" dirty="0">
                <a:solidFill>
                  <a:schemeClr val="bg1"/>
                </a:solidFill>
              </a:endParaRPr>
            </a:p>
          </p:txBody>
        </p:sp>
      </p:grpSp>
      <p:grpSp>
        <p:nvGrpSpPr>
          <p:cNvPr id="10" name="组合 9"/>
          <p:cNvGrpSpPr/>
          <p:nvPr/>
        </p:nvGrpSpPr>
        <p:grpSpPr>
          <a:xfrm>
            <a:off x="6315181" y="3114070"/>
            <a:ext cx="5677526" cy="3203056"/>
            <a:chOff x="419340" y="4979809"/>
            <a:chExt cx="2474919" cy="3203056"/>
          </a:xfrm>
        </p:grpSpPr>
        <p:sp>
          <p:nvSpPr>
            <p:cNvPr id="35" name="矩形 34"/>
            <p:cNvSpPr/>
            <p:nvPr/>
          </p:nvSpPr>
          <p:spPr>
            <a:xfrm>
              <a:off x="419340" y="4999798"/>
              <a:ext cx="2474919" cy="2871087"/>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文本框 35"/>
                <p:cNvSpPr txBox="1"/>
                <p:nvPr/>
              </p:nvSpPr>
              <p:spPr>
                <a:xfrm>
                  <a:off x="430978" y="4979809"/>
                  <a:ext cx="2463281" cy="3203056"/>
                </a:xfrm>
                <a:prstGeom prst="rect">
                  <a:avLst/>
                </a:prstGeom>
                <a:noFill/>
                <a:scene3d>
                  <a:camera prst="orthographicFront"/>
                  <a:lightRig rig="threePt" dir="t"/>
                </a:scene3d>
                <a:sp3d/>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zh-CN" altLang="zh-CN" i="1" smtClean="0">
                                <a:solidFill>
                                  <a:schemeClr val="bg1"/>
                                </a:solidFill>
                                <a:latin typeface="Cambria Math" panose="02040503050406030204" pitchFamily="18" charset="0"/>
                              </a:rPr>
                            </m:ctrlPr>
                          </m:dPr>
                          <m:e>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𝑐</m:t>
                                </m:r>
                              </m:sup>
                            </m:s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𝑟</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𝑟</m:t>
                                </m:r>
                              </m:sup>
                            </m:sSubSup>
                          </m:e>
                        </m:d>
                        <m:r>
                          <a:rPr lang="en-US" altLang="zh-CN" i="1">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argmin</m:t>
                        </m:r>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𝑡</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𝑇</m:t>
                            </m:r>
                          </m:sup>
                          <m:e>
                            <m:r>
                              <a:rPr lang="en-US" altLang="zh-CN" i="1">
                                <a:solidFill>
                                  <a:schemeClr val="bg1"/>
                                </a:solidFill>
                                <a:latin typeface="Cambria Math" panose="02040503050406030204" pitchFamily="18" charset="0"/>
                              </a:rPr>
                              <m:t>𝛾</m:t>
                            </m:r>
                            <m:d>
                              <m:dPr>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𝑡</m:t>
                                            </m:r>
                                          </m:sub>
                                        </m:sSub>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𝑐</m:t>
                                            </m:r>
                                          </m:sup>
                                        </m:s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𝑡</m:t>
                                            </m:r>
                                          </m:sub>
                                          <m:sup>
                                            <m:r>
                                              <a:rPr lang="en-US" altLang="zh-CN" i="1">
                                                <a:solidFill>
                                                  <a:schemeClr val="bg1"/>
                                                </a:solidFill>
                                                <a:latin typeface="Cambria Math" panose="02040503050406030204" pitchFamily="18" charset="0"/>
                                              </a:rPr>
                                              <m:t>𝑐</m:t>
                                            </m:r>
                                          </m:sup>
                                        </m:sSubSup>
                                      </m:e>
                                    </m:d>
                                  </m:e>
                                  <m:sub>
                                    <m:r>
                                      <a:rPr lang="en-US" altLang="zh-CN" i="1">
                                        <a:solidFill>
                                          <a:schemeClr val="bg1"/>
                                        </a:solidFill>
                                        <a:latin typeface="Cambria Math" panose="02040503050406030204" pitchFamily="18" charset="0"/>
                                      </a:rPr>
                                      <m:t>𝐹</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𝑡</m:t>
                                            </m:r>
                                          </m:sub>
                                        </m:sSub>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𝑐</m:t>
                                            </m:r>
                                          </m:sup>
                                        </m:s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𝑡</m:t>
                                            </m:r>
                                          </m:sub>
                                          <m:sup>
                                            <m:r>
                                              <a:rPr lang="en-US" altLang="zh-CN" i="1">
                                                <a:solidFill>
                                                  <a:schemeClr val="bg1"/>
                                                </a:solidFill>
                                                <a:latin typeface="Cambria Math" panose="02040503050406030204" pitchFamily="18" charset="0"/>
                                              </a:rPr>
                                              <m:t>𝑐</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sub>
                                          <m:sup>
                                            <m:r>
                                              <a:rPr lang="en-US" altLang="zh-CN" i="1">
                                                <a:solidFill>
                                                  <a:schemeClr val="bg1"/>
                                                </a:solidFill>
                                                <a:latin typeface="Cambria Math" panose="02040503050406030204" pitchFamily="18" charset="0"/>
                                              </a:rPr>
                                              <m:t>𝑟</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𝑡</m:t>
                                            </m:r>
                                          </m:sub>
                                          <m:sup>
                                            <m:r>
                                              <a:rPr lang="en-US" altLang="zh-CN" i="1">
                                                <a:solidFill>
                                                  <a:schemeClr val="bg1"/>
                                                </a:solidFill>
                                                <a:latin typeface="Cambria Math" panose="02040503050406030204" pitchFamily="18" charset="0"/>
                                              </a:rPr>
                                              <m:t>𝑟</m:t>
                                            </m:r>
                                          </m:sup>
                                        </m:sSubSup>
                                      </m:e>
                                    </m:d>
                                  </m:e>
                                  <m:sub>
                                    <m:r>
                                      <a:rPr lang="en-US" altLang="zh-CN" i="1">
                                        <a:solidFill>
                                          <a:schemeClr val="bg1"/>
                                        </a:solidFill>
                                        <a:latin typeface="Cambria Math" panose="02040503050406030204" pitchFamily="18" charset="0"/>
                                      </a:rPr>
                                      <m:t>𝐹</m:t>
                                    </m:r>
                                  </m:sub>
                                  <m:sup>
                                    <m:r>
                                      <a:rPr lang="en-US" altLang="zh-CN" i="1">
                                        <a:solidFill>
                                          <a:schemeClr val="bg1"/>
                                        </a:solidFill>
                                        <a:latin typeface="Cambria Math" panose="02040503050406030204" pitchFamily="18" charset="0"/>
                                      </a:rPr>
                                      <m:t>2</m:t>
                                    </m:r>
                                  </m:sup>
                                </m:sSubSup>
                              </m:e>
                            </m:d>
                          </m:e>
                        </m:nary>
                      </m:oMath>
                    </m:oMathPara>
                  </a14:m>
                  <a:endParaRPr lang="zh-CN" altLang="zh-CN" dirty="0">
                    <a:solidFill>
                      <a:schemeClr val="bg1"/>
                    </a:solidFill>
                  </a:endParaRPr>
                </a:p>
                <a:p>
                  <a:pPr/>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𝑇</m:t>
                                    </m:r>
                                  </m:sub>
                                </m:sSub>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𝑐</m:t>
                                    </m:r>
                                  </m:sup>
                                </m:s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𝑐</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e>
                            </m:d>
                          </m:e>
                          <m:sub>
                            <m:r>
                              <a:rPr lang="en-US" altLang="zh-CN" i="1">
                                <a:solidFill>
                                  <a:schemeClr val="bg1"/>
                                </a:solidFill>
                                <a:latin typeface="Cambria Math" panose="02040503050406030204" pitchFamily="18" charset="0"/>
                              </a:rPr>
                              <m:t>𝐹</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𝑇</m:t>
                                    </m:r>
                                  </m:sub>
                                </m:sSub>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𝑐</m:t>
                                    </m:r>
                                  </m:sup>
                                </m:s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𝑐</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𝑟</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𝑟</m:t>
                                    </m:r>
                                  </m:sup>
                                </m:sSubSup>
                              </m:e>
                            </m:d>
                          </m:e>
                          <m:sub>
                            <m:r>
                              <a:rPr lang="en-US" altLang="zh-CN" i="1">
                                <a:solidFill>
                                  <a:schemeClr val="bg1"/>
                                </a:solidFill>
                                <a:latin typeface="Cambria Math" panose="02040503050406030204" pitchFamily="18" charset="0"/>
                              </a:rPr>
                              <m:t>𝐹</m:t>
                            </m:r>
                          </m:sub>
                          <m:sup>
                            <m:r>
                              <a:rPr lang="en-US" altLang="zh-CN" i="1">
                                <a:solidFill>
                                  <a:schemeClr val="bg1"/>
                                </a:solidFill>
                                <a:latin typeface="Cambria Math" panose="02040503050406030204" pitchFamily="18" charset="0"/>
                              </a:rPr>
                              <m:t>2</m:t>
                            </m:r>
                          </m:sup>
                        </m:sSubSup>
                      </m:oMath>
                      <m:oMath xmlns:m="http://schemas.openxmlformats.org/officeDocument/2006/math">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𝜆</m:t>
                        </m:r>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=1</m:t>
                            </m:r>
                          </m:sub>
                          <m:sup>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𝑁</m:t>
                                </m:r>
                              </m:e>
                              <m:sub>
                                <m:r>
                                  <a:rPr lang="en-US" altLang="zh-CN" i="1">
                                    <a:solidFill>
                                      <a:schemeClr val="bg1"/>
                                    </a:solidFill>
                                    <a:latin typeface="Cambria Math" panose="02040503050406030204" pitchFamily="18" charset="0"/>
                                  </a:rPr>
                                  <m:t>𝑡</m:t>
                                </m:r>
                              </m:sub>
                            </m:sSub>
                          </m:sup>
                          <m:e>
                            <m:r>
                              <m:rPr>
                                <m:sty m:val="p"/>
                              </m:rPr>
                              <a:rPr lang="en-US" altLang="zh-CN">
                                <a:solidFill>
                                  <a:schemeClr val="bg1"/>
                                </a:solidFill>
                                <a:latin typeface="Cambria Math" panose="02040503050406030204" pitchFamily="18" charset="0"/>
                              </a:rPr>
                              <m:t>tr</m:t>
                            </m:r>
                          </m:e>
                        </m:nary>
                        <m:d>
                          <m:dPr>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𝑡</m:t>
                                </m:r>
                              </m:sub>
                              <m:sup>
                                <m:r>
                                  <a:rPr lang="en-US" altLang="zh-CN" i="1">
                                    <a:solidFill>
                                      <a:schemeClr val="bg1"/>
                                    </a:solidFill>
                                    <a:latin typeface="Cambria Math" panose="02040503050406030204" pitchFamily="18" charset="0"/>
                                  </a:rPr>
                                  <m:t>𝑐</m:t>
                                </m:r>
                              </m:sup>
                            </m:sSubSup>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𝑡</m:t>
                                </m:r>
                              </m:sub>
                            </m:sSub>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𝑡</m:t>
                                </m:r>
                              </m:sub>
                              <m:sup>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𝑐</m:t>
                                    </m:r>
                                  </m:e>
                                  <m:sup>
                                    <m:r>
                                      <a:rPr lang="en-US" altLang="zh-CN" i="1">
                                        <a:solidFill>
                                          <a:schemeClr val="bg1"/>
                                        </a:solidFill>
                                        <a:latin typeface="Cambria Math" panose="02040503050406030204" pitchFamily="18" charset="0"/>
                                      </a:rPr>
                                      <m:t>′</m:t>
                                    </m:r>
                                  </m:sup>
                                </m:sSup>
                              </m:sup>
                            </m:sSubSup>
                          </m:e>
                        </m:d>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𝜆</m:t>
                        </m:r>
                        <m:r>
                          <m:rPr>
                            <m:sty m:val="p"/>
                          </m:rPr>
                          <a:rPr lang="en-US" altLang="zh-CN">
                            <a:solidFill>
                              <a:schemeClr val="bg1"/>
                            </a:solidFill>
                            <a:latin typeface="Cambria Math" panose="02040503050406030204" pitchFamily="18" charset="0"/>
                          </a:rPr>
                          <m:t>tr</m:t>
                        </m:r>
                        <m:d>
                          <m:dPr>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𝑇</m:t>
                                </m:r>
                              </m:sub>
                            </m:sSub>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𝑇</m:t>
                                </m:r>
                              </m:sub>
                              <m:sup>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𝑢</m:t>
                                    </m:r>
                                  </m:e>
                                  <m:sup>
                                    <m:r>
                                      <a:rPr lang="en-US" altLang="zh-CN" i="1">
                                        <a:solidFill>
                                          <a:schemeClr val="bg1"/>
                                        </a:solidFill>
                                        <a:latin typeface="Cambria Math" panose="02040503050406030204" pitchFamily="18" charset="0"/>
                                      </a:rPr>
                                      <m:t>′</m:t>
                                    </m:r>
                                  </m:sup>
                                </m:sSup>
                              </m:sup>
                            </m:sSubSup>
                          </m:e>
                        </m:d>
                      </m:oMath>
                    </m:oMathPara>
                  </a14:m>
                  <a:endParaRPr lang="zh-CN" altLang="zh-CN" dirty="0">
                    <a:solidFill>
                      <a:schemeClr val="bg1"/>
                    </a:solidFill>
                  </a:endParaRPr>
                </a:p>
                <a:p>
                  <a:pPr/>
                  <a14:m>
                    <m:oMathPara xmlns:m="http://schemas.openxmlformats.org/officeDocument/2006/math">
                      <m:oMathParaPr>
                        <m:jc m:val="center"/>
                      </m:oMathParaPr>
                      <m:oMath xmlns:m="http://schemas.openxmlformats.org/officeDocument/2006/math">
                        <m:r>
                          <m:rPr>
                            <m:sty m:val="p"/>
                          </m:rPr>
                          <a:rPr lang="en-US" altLang="zh-CN">
                            <a:solidFill>
                              <a:schemeClr val="bg1"/>
                            </a:solidFill>
                            <a:latin typeface="Cambria Math" panose="02040503050406030204" pitchFamily="18" charset="0"/>
                          </a:rPr>
                          <m:t>s</m:t>
                        </m:r>
                        <m:r>
                          <a:rPr lang="en-US"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t</m:t>
                        </m:r>
                        <m:r>
                          <a:rPr lang="en-US" altLang="zh-CN">
                            <a:solidFill>
                              <a:schemeClr val="bg1"/>
                            </a:solidFill>
                            <a:latin typeface="Cambria Math" panose="02040503050406030204" pitchFamily="18" charset="0"/>
                          </a:rPr>
                          <m:t>. </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𝑐</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≦1, </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𝑢</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≦1, </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𝑡</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𝑟</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≦1, ∀</m:t>
                        </m:r>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𝑡</m:t>
                        </m:r>
                      </m:oMath>
                    </m:oMathPara>
                  </a14:m>
                  <a:endParaRPr lang="zh-CN" altLang="zh-CN" dirty="0">
                    <a:solidFill>
                      <a:schemeClr val="bg1"/>
                    </a:solidFill>
                  </a:endParaRPr>
                </a:p>
                <a:p>
                  <a:pPr algn="ct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430978" y="4979809"/>
                  <a:ext cx="2463281" cy="3203056"/>
                </a:xfrm>
                <a:prstGeom prst="rect">
                  <a:avLst/>
                </a:prstGeom>
                <a:blipFill>
                  <a:blip r:embed="rId2"/>
                  <a:stretch>
                    <a:fillRect/>
                  </a:stretch>
                </a:blipFill>
              </p:spPr>
              <p:txBody>
                <a:bodyPr/>
                <a:lstStyle/>
                <a:p>
                  <a:r>
                    <a:rPr lang="zh-CN" altLang="en-US">
                      <a:noFill/>
                    </a:rPr>
                    <a:t> </a:t>
                  </a:r>
                </a:p>
              </p:txBody>
            </p:sp>
          </mc:Fallback>
        </mc:AlternateContent>
      </p:grpSp>
      <p:grpSp>
        <p:nvGrpSpPr>
          <p:cNvPr id="27" name="组合 26"/>
          <p:cNvGrpSpPr/>
          <p:nvPr/>
        </p:nvGrpSpPr>
        <p:grpSpPr>
          <a:xfrm>
            <a:off x="361308" y="3065014"/>
            <a:ext cx="5598636" cy="1515671"/>
            <a:chOff x="8618394" y="2051362"/>
            <a:chExt cx="3276503" cy="1515671"/>
          </a:xfrm>
        </p:grpSpPr>
        <p:sp>
          <p:nvSpPr>
            <p:cNvPr id="46" name="矩形 45"/>
            <p:cNvSpPr/>
            <p:nvPr/>
          </p:nvSpPr>
          <p:spPr>
            <a:xfrm>
              <a:off x="8618394" y="2120408"/>
              <a:ext cx="3276503" cy="1377818"/>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8674217" y="2051362"/>
                  <a:ext cx="3172662" cy="1515671"/>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黑体" panose="02010609060101010101" pitchFamily="49" charset="-122"/>
                      <a:ea typeface="黑体" panose="02010609060101010101" pitchFamily="49" charset="-122"/>
                    </a:rPr>
                    <a:t>将测试样本通过学到的字典进行稀疏表示：</a:t>
                  </a:r>
                  <a:endParaRPr lang="en-US" altLang="zh-CN" dirty="0" smtClean="0">
                    <a:solidFill>
                      <a:schemeClr val="bg1"/>
                    </a:solidFill>
                    <a:latin typeface="黑体" panose="02010609060101010101" pitchFamily="49" charset="-122"/>
                    <a:ea typeface="黑体" panose="02010609060101010101" pitchFamily="49" charset="-122"/>
                  </a:endParaRPr>
                </a:p>
                <a:p>
                  <a:pPr algn="ctr"/>
                  <a14:m>
                    <m:oMathPara xmlns:m="http://schemas.openxmlformats.org/officeDocument/2006/math">
                      <m:oMathParaPr>
                        <m:jc m:val="centerGroup"/>
                      </m:oMathParaPr>
                      <m:oMath xmlns:m="http://schemas.openxmlformats.org/officeDocument/2006/math">
                        <m:d>
                          <m:dPr>
                            <m:begChr m:val="["/>
                            <m:endChr m:val="]"/>
                            <m:ctrlPr>
                              <a:rPr lang="zh-CN" altLang="zh-CN" i="1" smtClean="0">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𝑠</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𝑢</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𝑟</m:t>
                                </m:r>
                              </m:sup>
                            </m:sSubSup>
                          </m:e>
                        </m:d>
                        <m:r>
                          <m:rPr>
                            <m:aln/>
                          </m:rPr>
                          <a:rPr lang="en-US"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min</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𝑋</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𝑖</m:t>
                                    </m:r>
                                  </m:sup>
                                </m:sSubSup>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𝐷</m:t>
                                    </m:r>
                                  </m:e>
                                  <m:sup>
                                    <m:r>
                                      <a:rPr lang="en-US" altLang="zh-CN" i="1">
                                        <a:solidFill>
                                          <a:schemeClr val="bg1"/>
                                        </a:solidFill>
                                        <a:latin typeface="Cambria Math" panose="02040503050406030204" pitchFamily="18" charset="0"/>
                                      </a:rPr>
                                      <m:t>𝑠</m:t>
                                    </m:r>
                                  </m:sup>
                                </m:s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𝑠</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𝑢</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𝑢</m:t>
                                    </m:r>
                                  </m:sup>
                                </m:sSubSup>
                                <m:r>
                                  <a:rPr lang="en-US" altLang="zh-CN" i="1">
                                    <a:solidFill>
                                      <a:schemeClr val="bg1"/>
                                    </a:solidFill>
                                    <a:latin typeface="Cambria Math" panose="02040503050406030204" pitchFamily="18" charset="0"/>
                                  </a:rPr>
                                  <m:t>−</m:t>
                                </m:r>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𝑇</m:t>
                                    </m:r>
                                  </m:sub>
                                  <m:sup>
                                    <m:r>
                                      <a:rPr lang="en-US" altLang="zh-CN" i="1">
                                        <a:solidFill>
                                          <a:schemeClr val="bg1"/>
                                        </a:solidFill>
                                        <a:latin typeface="Cambria Math" panose="02040503050406030204" pitchFamily="18" charset="0"/>
                                      </a:rPr>
                                      <m:t>𝑟</m:t>
                                    </m:r>
                                  </m:sup>
                                </m:sSubSup>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𝑟</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oMath>
                      <m:oMath xmlns:m="http://schemas.openxmlformats.org/officeDocument/2006/math">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𝛾</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𝑠</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𝛾</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𝑢</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𝛾</m:t>
                        </m:r>
                        <m:sSubSup>
                          <m:sSubSupPr>
                            <m:ctrlPr>
                              <a:rPr lang="zh-CN" altLang="zh-CN" i="1">
                                <a:solidFill>
                                  <a:schemeClr val="bg1"/>
                                </a:solidFill>
                                <a:latin typeface="Cambria Math" panose="02040503050406030204" pitchFamily="18" charset="0"/>
                              </a:rPr>
                            </m:ctrlPr>
                          </m:sSubSupPr>
                          <m:e>
                            <m:d>
                              <m:dPr>
                                <m:begChr m:val="‖"/>
                                <m:endChr m:val="‖"/>
                                <m:ctrlPr>
                                  <a:rPr lang="zh-CN" altLang="zh-CN" i="1">
                                    <a:solidFill>
                                      <a:schemeClr val="bg1"/>
                                    </a:solidFill>
                                    <a:latin typeface="Cambria Math" panose="02040503050406030204" pitchFamily="18" charset="0"/>
                                  </a:rPr>
                                </m:ctrlPr>
                              </m:dPr>
                              <m:e>
                                <m:sSubSup>
                                  <m:sSubSupPr>
                                    <m:ctrlPr>
                                      <a:rPr lang="zh-CN"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𝑖</m:t>
                                    </m:r>
                                  </m:sub>
                                  <m:sup>
                                    <m:r>
                                      <a:rPr lang="en-US" altLang="zh-CN" i="1">
                                        <a:solidFill>
                                          <a:schemeClr val="bg1"/>
                                        </a:solidFill>
                                        <a:latin typeface="Cambria Math" panose="02040503050406030204" pitchFamily="18" charset="0"/>
                                      </a:rPr>
                                      <m:t>𝑟</m:t>
                                    </m:r>
                                  </m:sup>
                                </m:sSubSup>
                              </m:e>
                            </m:d>
                          </m:e>
                          <m:sub>
                            <m:r>
                              <a:rPr lang="en-US" altLang="zh-CN" i="1">
                                <a:solidFill>
                                  <a:schemeClr val="bg1"/>
                                </a:solidFill>
                                <a:latin typeface="Cambria Math" panose="02040503050406030204" pitchFamily="18" charset="0"/>
                              </a:rPr>
                              <m:t>2</m:t>
                            </m:r>
                          </m:sub>
                          <m:sup>
                            <m:r>
                              <a:rPr lang="en-US" altLang="zh-CN" i="1">
                                <a:solidFill>
                                  <a:schemeClr val="bg1"/>
                                </a:solidFill>
                                <a:latin typeface="Cambria Math" panose="02040503050406030204" pitchFamily="18" charset="0"/>
                              </a:rPr>
                              <m:t>2</m:t>
                            </m:r>
                          </m:sup>
                        </m:sSubSup>
                      </m:oMath>
                    </m:oMathPara>
                  </a14:m>
                  <a:endParaRPr lang="zh-CN" altLang="zh-CN" dirty="0"/>
                </a:p>
                <a:p>
                  <a:pPr algn="ct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8674217" y="2051362"/>
                  <a:ext cx="3172662" cy="1515671"/>
                </a:xfrm>
                <a:prstGeom prst="rect">
                  <a:avLst/>
                </a:prstGeom>
                <a:blipFill>
                  <a:blip r:embed="rId3"/>
                  <a:stretch>
                    <a:fillRect t="-1181"/>
                  </a:stretch>
                </a:blipFill>
              </p:spPr>
              <p:txBody>
                <a:bodyPr/>
                <a:lstStyle/>
                <a:p>
                  <a:r>
                    <a:rPr lang="zh-CN" altLang="en-US">
                      <a:noFill/>
                    </a:rPr>
                    <a:t> </a:t>
                  </a:r>
                </a:p>
              </p:txBody>
            </p:sp>
          </mc:Fallback>
        </mc:AlternateContent>
      </p:grpSp>
      <p:sp>
        <p:nvSpPr>
          <p:cNvPr id="68" name="箭头: 下 67"/>
          <p:cNvSpPr/>
          <p:nvPr/>
        </p:nvSpPr>
        <p:spPr>
          <a:xfrm rot="5400000">
            <a:off x="5870916" y="3648811"/>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7" name="箭头: 下 67"/>
          <p:cNvSpPr/>
          <p:nvPr/>
        </p:nvSpPr>
        <p:spPr>
          <a:xfrm>
            <a:off x="9966323" y="2766027"/>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8" name="箭头: 下 20"/>
          <p:cNvSpPr/>
          <p:nvPr/>
        </p:nvSpPr>
        <p:spPr>
          <a:xfrm rot="16200000">
            <a:off x="7749179" y="1970886"/>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9" name="箭头: 下 67"/>
          <p:cNvSpPr/>
          <p:nvPr/>
        </p:nvSpPr>
        <p:spPr>
          <a:xfrm>
            <a:off x="2717128" y="4558450"/>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grpSp>
        <p:nvGrpSpPr>
          <p:cNvPr id="50" name="组合 49"/>
          <p:cNvGrpSpPr/>
          <p:nvPr/>
        </p:nvGrpSpPr>
        <p:grpSpPr>
          <a:xfrm>
            <a:off x="1005178" y="4875575"/>
            <a:ext cx="3874065" cy="1011960"/>
            <a:chOff x="418102" y="2551505"/>
            <a:chExt cx="3263878" cy="874193"/>
          </a:xfrm>
        </p:grpSpPr>
        <p:sp>
          <p:nvSpPr>
            <p:cNvPr id="51" name="矩形 50"/>
            <p:cNvSpPr/>
            <p:nvPr/>
          </p:nvSpPr>
          <p:spPr>
            <a:xfrm>
              <a:off x="418102" y="2551505"/>
              <a:ext cx="3263878" cy="874193"/>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580219" y="2589787"/>
              <a:ext cx="3049150" cy="797629"/>
            </a:xfrm>
            <a:prstGeom prst="rect">
              <a:avLst/>
            </a:prstGeom>
            <a:noFill/>
            <a:scene3d>
              <a:camera prst="orthographicFront"/>
              <a:lightRig rig="threePt" dir="t"/>
            </a:scene3d>
            <a:sp3d/>
          </p:spPr>
          <p:txBody>
            <a:bodyPr wrap="square" rtlCol="0">
              <a:spAutoFit/>
            </a:bodyPr>
            <a:lstStyle/>
            <a:p>
              <a:pPr algn="just"/>
              <a:r>
                <a:rPr lang="zh-CN" altLang="en-US" dirty="0">
                  <a:solidFill>
                    <a:schemeClr val="bg1"/>
                  </a:solidFill>
                  <a:latin typeface="黑体" panose="02010609060101010101" pitchFamily="49" charset="-122"/>
                  <a:ea typeface="黑体" panose="02010609060101010101" pitchFamily="49" charset="-122"/>
                </a:rPr>
                <a:t>在新的</a:t>
              </a:r>
              <a:r>
                <a:rPr lang="zh-CN" altLang="en-US" dirty="0" smtClean="0">
                  <a:solidFill>
                    <a:schemeClr val="bg1"/>
                  </a:solidFill>
                  <a:latin typeface="黑体" panose="02010609060101010101" pitchFamily="49" charset="-122"/>
                  <a:ea typeface="黑体" panose="02010609060101010101" pitchFamily="49" charset="-122"/>
                </a:rPr>
                <a:t>表示下，计算测试图像和</a:t>
              </a:r>
              <a:r>
                <a:rPr lang="en-US" altLang="zh-CN" dirty="0" smtClean="0">
                  <a:solidFill>
                    <a:schemeClr val="bg1"/>
                  </a:solidFill>
                  <a:latin typeface="黑体" panose="02010609060101010101" pitchFamily="49" charset="-122"/>
                  <a:ea typeface="黑体" panose="02010609060101010101" pitchFamily="49" charset="-122"/>
                </a:rPr>
                <a:t>Gallery images</a:t>
              </a:r>
              <a:r>
                <a:rPr lang="zh-CN" altLang="en-US" dirty="0" smtClean="0">
                  <a:solidFill>
                    <a:schemeClr val="bg1"/>
                  </a:solidFill>
                  <a:latin typeface="黑体" panose="02010609060101010101" pitchFamily="49" charset="-122"/>
                  <a:ea typeface="黑体" panose="02010609060101010101" pitchFamily="49" charset="-122"/>
                </a:rPr>
                <a:t>的马氏距离并排序完成再识别过程</a:t>
              </a:r>
              <a:endParaRPr lang="zh-CN" altLang="en-US" dirty="0">
                <a:solidFill>
                  <a:schemeClr val="bg1"/>
                </a:solidFill>
                <a:latin typeface="黑体" panose="02010609060101010101" pitchFamily="49" charset="-122"/>
                <a:ea typeface="黑体" panose="02010609060101010101" pitchFamily="49" charset="-122"/>
              </a:endParaRPr>
            </a:p>
          </p:txBody>
        </p:sp>
      </p:grpSp>
      <p:sp>
        <p:nvSpPr>
          <p:cNvPr id="54" name="箭头: 下 67"/>
          <p:cNvSpPr/>
          <p:nvPr/>
        </p:nvSpPr>
        <p:spPr>
          <a:xfrm>
            <a:off x="2717128" y="5935570"/>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586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50"/>
                                        <p:tgtEl>
                                          <p:spTgt spid="21"/>
                                        </p:tgtEl>
                                      </p:cBhvr>
                                    </p:animEffect>
                                    <p:anim calcmode="lin" valueType="num">
                                      <p:cBhvr>
                                        <p:cTn id="15" dur="250" fill="hold"/>
                                        <p:tgtEl>
                                          <p:spTgt spid="21"/>
                                        </p:tgtEl>
                                        <p:attrNameLst>
                                          <p:attrName>ppt_x</p:attrName>
                                        </p:attrNameLst>
                                      </p:cBhvr>
                                      <p:tavLst>
                                        <p:tav tm="0">
                                          <p:val>
                                            <p:strVal val="#ppt_x"/>
                                          </p:val>
                                        </p:tav>
                                        <p:tav tm="100000">
                                          <p:val>
                                            <p:strVal val="#ppt_x"/>
                                          </p:val>
                                        </p:tav>
                                      </p:tavLst>
                                    </p:anim>
                                    <p:anim calcmode="lin" valueType="num">
                                      <p:cBhvr>
                                        <p:cTn id="16" dur="25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53" presetClass="entr" presetSubtype="16"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250"/>
                                        <p:tgtEl>
                                          <p:spTgt spid="68"/>
                                        </p:tgtEl>
                                      </p:cBhvr>
                                    </p:animEffect>
                                    <p:anim calcmode="lin" valueType="num">
                                      <p:cBhvr>
                                        <p:cTn id="28" dur="250" fill="hold"/>
                                        <p:tgtEl>
                                          <p:spTgt spid="68"/>
                                        </p:tgtEl>
                                        <p:attrNameLst>
                                          <p:attrName>ppt_x</p:attrName>
                                        </p:attrNameLst>
                                      </p:cBhvr>
                                      <p:tavLst>
                                        <p:tav tm="0">
                                          <p:val>
                                            <p:strVal val="#ppt_x"/>
                                          </p:val>
                                        </p:tav>
                                        <p:tav tm="100000">
                                          <p:val>
                                            <p:strVal val="#ppt_x"/>
                                          </p:val>
                                        </p:tav>
                                      </p:tavLst>
                                    </p:anim>
                                    <p:anim calcmode="lin" valueType="num">
                                      <p:cBhvr>
                                        <p:cTn id="29" dur="250" fill="hold"/>
                                        <p:tgtEl>
                                          <p:spTgt spid="68"/>
                                        </p:tgtEl>
                                        <p:attrNameLst>
                                          <p:attrName>ppt_y</p:attrName>
                                        </p:attrNameLst>
                                      </p:cBhvr>
                                      <p:tavLst>
                                        <p:tav tm="0">
                                          <p:val>
                                            <p:strVal val="#ppt_y-.1"/>
                                          </p:val>
                                        </p:tav>
                                        <p:tav tm="100000">
                                          <p:val>
                                            <p:strVal val="#ppt_y"/>
                                          </p:val>
                                        </p:tav>
                                      </p:tavLst>
                                    </p:anim>
                                  </p:childTnLst>
                                </p:cTn>
                              </p:par>
                            </p:childTnLst>
                          </p:cTn>
                        </p:par>
                        <p:par>
                          <p:cTn id="30" fill="hold">
                            <p:stCondLst>
                              <p:cond delay="25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750"/>
                            </p:stCondLst>
                            <p:childTnLst>
                              <p:par>
                                <p:cTn id="37" presetID="53" presetClass="entr" presetSubtype="16"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par>
                          <p:cTn id="42" fill="hold">
                            <p:stCondLst>
                              <p:cond delay="1250"/>
                            </p:stCondLst>
                            <p:childTnLst>
                              <p:par>
                                <p:cTn id="43" presetID="53" presetClass="entr" presetSubtype="16"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childTnLst>
                          </p:cTn>
                        </p:par>
                        <p:par>
                          <p:cTn id="48" fill="hold">
                            <p:stCondLst>
                              <p:cond delay="1750"/>
                            </p:stCondLst>
                            <p:childTnLst>
                              <p:par>
                                <p:cTn id="49" presetID="53" presetClass="entr" presetSubtype="16"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250"/>
                                        <p:tgtEl>
                                          <p:spTgt spid="47"/>
                                        </p:tgtEl>
                                      </p:cBhvr>
                                    </p:animEffect>
                                    <p:anim calcmode="lin" valueType="num">
                                      <p:cBhvr>
                                        <p:cTn id="59" dur="250" fill="hold"/>
                                        <p:tgtEl>
                                          <p:spTgt spid="47"/>
                                        </p:tgtEl>
                                        <p:attrNameLst>
                                          <p:attrName>ppt_x</p:attrName>
                                        </p:attrNameLst>
                                      </p:cBhvr>
                                      <p:tavLst>
                                        <p:tav tm="0">
                                          <p:val>
                                            <p:strVal val="#ppt_x"/>
                                          </p:val>
                                        </p:tav>
                                        <p:tav tm="100000">
                                          <p:val>
                                            <p:strVal val="#ppt_x"/>
                                          </p:val>
                                        </p:tav>
                                      </p:tavLst>
                                    </p:anim>
                                    <p:anim calcmode="lin" valueType="num">
                                      <p:cBhvr>
                                        <p:cTn id="60"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250"/>
                                        <p:tgtEl>
                                          <p:spTgt spid="48"/>
                                        </p:tgtEl>
                                      </p:cBhvr>
                                    </p:animEffect>
                                    <p:anim calcmode="lin" valueType="num">
                                      <p:cBhvr>
                                        <p:cTn id="66" dur="250" fill="hold"/>
                                        <p:tgtEl>
                                          <p:spTgt spid="48"/>
                                        </p:tgtEl>
                                        <p:attrNameLst>
                                          <p:attrName>ppt_x</p:attrName>
                                        </p:attrNameLst>
                                      </p:cBhvr>
                                      <p:tavLst>
                                        <p:tav tm="0">
                                          <p:val>
                                            <p:strVal val="#ppt_x"/>
                                          </p:val>
                                        </p:tav>
                                        <p:tav tm="100000">
                                          <p:val>
                                            <p:strVal val="#ppt_x"/>
                                          </p:val>
                                        </p:tav>
                                      </p:tavLst>
                                    </p:anim>
                                    <p:anim calcmode="lin" valueType="num">
                                      <p:cBhvr>
                                        <p:cTn id="67" dur="25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250"/>
                                        <p:tgtEl>
                                          <p:spTgt spid="49"/>
                                        </p:tgtEl>
                                      </p:cBhvr>
                                    </p:animEffect>
                                    <p:anim calcmode="lin" valueType="num">
                                      <p:cBhvr>
                                        <p:cTn id="73" dur="250" fill="hold"/>
                                        <p:tgtEl>
                                          <p:spTgt spid="49"/>
                                        </p:tgtEl>
                                        <p:attrNameLst>
                                          <p:attrName>ppt_x</p:attrName>
                                        </p:attrNameLst>
                                      </p:cBhvr>
                                      <p:tavLst>
                                        <p:tav tm="0">
                                          <p:val>
                                            <p:strVal val="#ppt_x"/>
                                          </p:val>
                                        </p:tav>
                                        <p:tav tm="100000">
                                          <p:val>
                                            <p:strVal val="#ppt_x"/>
                                          </p:val>
                                        </p:tav>
                                      </p:tavLst>
                                    </p:anim>
                                    <p:anim calcmode="lin" valueType="num">
                                      <p:cBhvr>
                                        <p:cTn id="74" dur="250" fill="hold"/>
                                        <p:tgtEl>
                                          <p:spTgt spid="49"/>
                                        </p:tgtEl>
                                        <p:attrNameLst>
                                          <p:attrName>ppt_y</p:attrName>
                                        </p:attrNameLst>
                                      </p:cBhvr>
                                      <p:tavLst>
                                        <p:tav tm="0">
                                          <p:val>
                                            <p:strVal val="#ppt_y-.1"/>
                                          </p:val>
                                        </p:tav>
                                        <p:tav tm="100000">
                                          <p:val>
                                            <p:strVal val="#ppt_y"/>
                                          </p:val>
                                        </p:tav>
                                      </p:tavLst>
                                    </p:anim>
                                  </p:childTnLst>
                                </p:cTn>
                              </p:par>
                            </p:childTnLst>
                          </p:cTn>
                        </p:par>
                        <p:par>
                          <p:cTn id="75" fill="hold">
                            <p:stCondLst>
                              <p:cond delay="250"/>
                            </p:stCondLst>
                            <p:childTnLst>
                              <p:par>
                                <p:cTn id="76" presetID="53" presetClass="entr" presetSubtype="16" fill="hold" nodeType="after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animEffect transition="in" filter="fade">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250"/>
                                        <p:tgtEl>
                                          <p:spTgt spid="54"/>
                                        </p:tgtEl>
                                      </p:cBhvr>
                                    </p:animEffect>
                                    <p:anim calcmode="lin" valueType="num">
                                      <p:cBhvr>
                                        <p:cTn id="86" dur="250" fill="hold"/>
                                        <p:tgtEl>
                                          <p:spTgt spid="54"/>
                                        </p:tgtEl>
                                        <p:attrNameLst>
                                          <p:attrName>ppt_x</p:attrName>
                                        </p:attrNameLst>
                                      </p:cBhvr>
                                      <p:tavLst>
                                        <p:tav tm="0">
                                          <p:val>
                                            <p:strVal val="#ppt_x"/>
                                          </p:val>
                                        </p:tav>
                                        <p:tav tm="100000">
                                          <p:val>
                                            <p:strVal val="#ppt_x"/>
                                          </p:val>
                                        </p:tav>
                                      </p:tavLst>
                                    </p:anim>
                                    <p:anim calcmode="lin" valueType="num">
                                      <p:cBhvr>
                                        <p:cTn id="87" dur="25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8" grpId="0" animBg="1"/>
      <p:bldP spid="47" grpId="0" animBg="1"/>
      <p:bldP spid="48" grpId="0" animBg="1"/>
      <p:bldP spid="49"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文本框 1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en-US" altLang="zh-CN" sz="3200" dirty="0" smtClean="0">
                <a:solidFill>
                  <a:schemeClr val="bg1"/>
                </a:solidFill>
                <a:latin typeface="黑体" panose="02010609060101010101" pitchFamily="49" charset="-122"/>
                <a:ea typeface="黑体" panose="02010609060101010101" pitchFamily="49" charset="-122"/>
              </a:rPr>
              <a:t>HR-MTDL</a:t>
            </a:r>
            <a:r>
              <a:rPr lang="zh-CN" altLang="en-US" sz="3200" dirty="0" smtClean="0">
                <a:solidFill>
                  <a:schemeClr val="bg1"/>
                </a:solidFill>
                <a:latin typeface="黑体" panose="02010609060101010101" pitchFamily="49" charset="-122"/>
                <a:ea typeface="黑体" panose="02010609060101010101" pitchFamily="49" charset="-122"/>
              </a:rPr>
              <a:t>算法</a:t>
            </a:r>
            <a:r>
              <a:rPr lang="zh-CN" altLang="en-US" sz="3200" dirty="0">
                <a:solidFill>
                  <a:schemeClr val="bg1"/>
                </a:solidFill>
                <a:latin typeface="黑体" panose="02010609060101010101" pitchFamily="49" charset="-122"/>
                <a:ea typeface="黑体" panose="02010609060101010101" pitchFamily="49" charset="-122"/>
              </a:rPr>
              <a:t>框架图</a:t>
            </a:r>
          </a:p>
        </p:txBody>
      </p:sp>
      <p:grpSp>
        <p:nvGrpSpPr>
          <p:cNvPr id="498" name="组合 497"/>
          <p:cNvGrpSpPr/>
          <p:nvPr/>
        </p:nvGrpSpPr>
        <p:grpSpPr>
          <a:xfrm>
            <a:off x="497068" y="1276282"/>
            <a:ext cx="1987128" cy="3570168"/>
            <a:chOff x="456060" y="1271857"/>
            <a:chExt cx="2030449" cy="3802387"/>
          </a:xfrm>
        </p:grpSpPr>
        <p:cxnSp>
          <p:nvCxnSpPr>
            <p:cNvPr id="18" name="直接连接符 17"/>
            <p:cNvCxnSpPr/>
            <p:nvPr/>
          </p:nvCxnSpPr>
          <p:spPr>
            <a:xfrm flipH="1">
              <a:off x="456060" y="1418080"/>
              <a:ext cx="10639" cy="3656164"/>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9032" y="1330773"/>
              <a:ext cx="1928902" cy="3628"/>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78404" y="5074244"/>
              <a:ext cx="199076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47934" y="1330773"/>
              <a:ext cx="10960" cy="3743471"/>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791764" y="1666391"/>
              <a:ext cx="1329667" cy="1361251"/>
              <a:chOff x="898909" y="1605722"/>
              <a:chExt cx="1580064" cy="1782990"/>
            </a:xfrm>
          </p:grpSpPr>
          <p:pic>
            <p:nvPicPr>
              <p:cNvPr id="3" name="图片 2"/>
              <p:cNvPicPr>
                <a:picLocks noChangeAspect="1"/>
              </p:cNvPicPr>
              <p:nvPr/>
            </p:nvPicPr>
            <p:blipFill>
              <a:blip r:embed="rId3"/>
              <a:stretch>
                <a:fillRect/>
              </a:stretch>
            </p:blipFill>
            <p:spPr>
              <a:xfrm>
                <a:off x="898909" y="1927357"/>
                <a:ext cx="361913" cy="700477"/>
              </a:xfrm>
              <a:prstGeom prst="rect">
                <a:avLst/>
              </a:prstGeom>
            </p:spPr>
          </p:pic>
          <p:pic>
            <p:nvPicPr>
              <p:cNvPr id="36" name="图片 35"/>
              <p:cNvPicPr>
                <a:picLocks noChangeAspect="1"/>
              </p:cNvPicPr>
              <p:nvPr/>
            </p:nvPicPr>
            <p:blipFill>
              <a:blip r:embed="rId4"/>
              <a:stretch>
                <a:fillRect/>
              </a:stretch>
            </p:blipFill>
            <p:spPr>
              <a:xfrm>
                <a:off x="905583" y="2414162"/>
                <a:ext cx="344497" cy="700477"/>
              </a:xfrm>
              <a:prstGeom prst="rect">
                <a:avLst/>
              </a:prstGeom>
            </p:spPr>
          </p:pic>
          <p:pic>
            <p:nvPicPr>
              <p:cNvPr id="38" name="图片 37"/>
              <p:cNvPicPr>
                <a:picLocks noChangeAspect="1"/>
              </p:cNvPicPr>
              <p:nvPr/>
            </p:nvPicPr>
            <p:blipFill>
              <a:blip r:embed="rId5"/>
              <a:stretch>
                <a:fillRect/>
              </a:stretch>
            </p:blipFill>
            <p:spPr>
              <a:xfrm>
                <a:off x="1158643" y="1695450"/>
                <a:ext cx="364674" cy="700406"/>
              </a:xfrm>
              <a:prstGeom prst="rect">
                <a:avLst/>
              </a:prstGeom>
            </p:spPr>
          </p:pic>
          <p:pic>
            <p:nvPicPr>
              <p:cNvPr id="40" name="图片 39"/>
              <p:cNvPicPr>
                <a:picLocks noChangeAspect="1"/>
              </p:cNvPicPr>
              <p:nvPr/>
            </p:nvPicPr>
            <p:blipFill>
              <a:blip r:embed="rId6"/>
              <a:stretch>
                <a:fillRect/>
              </a:stretch>
            </p:blipFill>
            <p:spPr>
              <a:xfrm>
                <a:off x="1219838" y="2324476"/>
                <a:ext cx="358512" cy="700477"/>
              </a:xfrm>
              <a:prstGeom prst="rect">
                <a:avLst/>
              </a:prstGeom>
            </p:spPr>
          </p:pic>
          <p:pic>
            <p:nvPicPr>
              <p:cNvPr id="41" name="图片 40"/>
              <p:cNvPicPr>
                <a:picLocks noChangeAspect="1"/>
              </p:cNvPicPr>
              <p:nvPr/>
            </p:nvPicPr>
            <p:blipFill>
              <a:blip r:embed="rId7"/>
              <a:stretch>
                <a:fillRect/>
              </a:stretch>
            </p:blipFill>
            <p:spPr>
              <a:xfrm>
                <a:off x="1871522" y="2324477"/>
                <a:ext cx="361183" cy="700477"/>
              </a:xfrm>
              <a:prstGeom prst="rect">
                <a:avLst/>
              </a:prstGeom>
            </p:spPr>
          </p:pic>
          <p:pic>
            <p:nvPicPr>
              <p:cNvPr id="42" name="图片 41"/>
              <p:cNvPicPr>
                <a:picLocks noChangeAspect="1"/>
              </p:cNvPicPr>
              <p:nvPr/>
            </p:nvPicPr>
            <p:blipFill>
              <a:blip r:embed="rId8"/>
              <a:stretch>
                <a:fillRect/>
              </a:stretch>
            </p:blipFill>
            <p:spPr>
              <a:xfrm>
                <a:off x="1513238" y="2076363"/>
                <a:ext cx="350239" cy="700477"/>
              </a:xfrm>
              <a:prstGeom prst="rect">
                <a:avLst/>
              </a:prstGeom>
            </p:spPr>
          </p:pic>
          <p:pic>
            <p:nvPicPr>
              <p:cNvPr id="43" name="图片 42"/>
              <p:cNvPicPr>
                <a:picLocks noChangeAspect="1"/>
              </p:cNvPicPr>
              <p:nvPr/>
            </p:nvPicPr>
            <p:blipFill>
              <a:blip r:embed="rId9"/>
              <a:stretch>
                <a:fillRect/>
              </a:stretch>
            </p:blipFill>
            <p:spPr>
              <a:xfrm>
                <a:off x="1467852" y="1605722"/>
                <a:ext cx="353020" cy="695178"/>
              </a:xfrm>
              <a:prstGeom prst="rect">
                <a:avLst/>
              </a:prstGeom>
            </p:spPr>
          </p:pic>
          <p:pic>
            <p:nvPicPr>
              <p:cNvPr id="44" name="图片 43"/>
              <p:cNvPicPr>
                <a:picLocks noChangeAspect="1"/>
              </p:cNvPicPr>
              <p:nvPr/>
            </p:nvPicPr>
            <p:blipFill>
              <a:blip r:embed="rId10"/>
              <a:stretch>
                <a:fillRect/>
              </a:stretch>
            </p:blipFill>
            <p:spPr>
              <a:xfrm>
                <a:off x="1796945" y="1695450"/>
                <a:ext cx="348269" cy="685654"/>
              </a:xfrm>
              <a:prstGeom prst="rect">
                <a:avLst/>
              </a:prstGeom>
            </p:spPr>
          </p:pic>
          <p:pic>
            <p:nvPicPr>
              <p:cNvPr id="45" name="图片 44"/>
              <p:cNvPicPr>
                <a:picLocks noChangeAspect="1"/>
              </p:cNvPicPr>
              <p:nvPr/>
            </p:nvPicPr>
            <p:blipFill>
              <a:blip r:embed="rId11"/>
              <a:stretch>
                <a:fillRect/>
              </a:stretch>
            </p:blipFill>
            <p:spPr>
              <a:xfrm>
                <a:off x="2138758" y="1848260"/>
                <a:ext cx="340215" cy="675196"/>
              </a:xfrm>
              <a:prstGeom prst="rect">
                <a:avLst/>
              </a:prstGeom>
            </p:spPr>
          </p:pic>
          <p:pic>
            <p:nvPicPr>
              <p:cNvPr id="46" name="图片 45"/>
              <p:cNvPicPr>
                <a:picLocks noChangeAspect="1"/>
              </p:cNvPicPr>
              <p:nvPr/>
            </p:nvPicPr>
            <p:blipFill>
              <a:blip r:embed="rId12"/>
              <a:stretch>
                <a:fillRect/>
              </a:stretch>
            </p:blipFill>
            <p:spPr>
              <a:xfrm>
                <a:off x="2127365" y="2277595"/>
                <a:ext cx="351608" cy="676580"/>
              </a:xfrm>
              <a:prstGeom prst="rect">
                <a:avLst/>
              </a:prstGeom>
            </p:spPr>
          </p:pic>
          <p:pic>
            <p:nvPicPr>
              <p:cNvPr id="47" name="图片 46"/>
              <p:cNvPicPr>
                <a:picLocks noChangeAspect="1"/>
              </p:cNvPicPr>
              <p:nvPr/>
            </p:nvPicPr>
            <p:blipFill>
              <a:blip r:embed="rId13"/>
              <a:stretch>
                <a:fillRect/>
              </a:stretch>
            </p:blipFill>
            <p:spPr>
              <a:xfrm>
                <a:off x="1212705" y="2632828"/>
                <a:ext cx="343576" cy="676580"/>
              </a:xfrm>
              <a:prstGeom prst="rect">
                <a:avLst/>
              </a:prstGeom>
            </p:spPr>
          </p:pic>
          <p:pic>
            <p:nvPicPr>
              <p:cNvPr id="48" name="图片 47"/>
              <p:cNvPicPr>
                <a:picLocks noChangeAspect="1"/>
              </p:cNvPicPr>
              <p:nvPr/>
            </p:nvPicPr>
            <p:blipFill>
              <a:blip r:embed="rId14"/>
              <a:stretch>
                <a:fillRect/>
              </a:stretch>
            </p:blipFill>
            <p:spPr>
              <a:xfrm>
                <a:off x="1549029" y="2712132"/>
                <a:ext cx="343576" cy="676580"/>
              </a:xfrm>
              <a:prstGeom prst="rect">
                <a:avLst/>
              </a:prstGeom>
            </p:spPr>
          </p:pic>
          <p:pic>
            <p:nvPicPr>
              <p:cNvPr id="49" name="图片 48"/>
              <p:cNvPicPr>
                <a:picLocks noChangeAspect="1"/>
              </p:cNvPicPr>
              <p:nvPr/>
            </p:nvPicPr>
            <p:blipFill>
              <a:blip r:embed="rId15"/>
              <a:stretch>
                <a:fillRect/>
              </a:stretch>
            </p:blipFill>
            <p:spPr>
              <a:xfrm>
                <a:off x="1899268" y="2626768"/>
                <a:ext cx="333762" cy="678120"/>
              </a:xfrm>
              <a:prstGeom prst="rect">
                <a:avLst/>
              </a:prstGeom>
            </p:spPr>
          </p:pic>
        </p:grpSp>
        <p:sp>
          <p:nvSpPr>
            <p:cNvPr id="57" name="圆角矩形 56"/>
            <p:cNvSpPr/>
            <p:nvPr/>
          </p:nvSpPr>
          <p:spPr>
            <a:xfrm>
              <a:off x="719303" y="1612685"/>
              <a:ext cx="1476026" cy="1456146"/>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05655" y="1271857"/>
              <a:ext cx="1780854" cy="307778"/>
            </a:xfrm>
            <a:prstGeom prst="rect">
              <a:avLst/>
            </a:prstGeom>
            <a:noFill/>
          </p:spPr>
          <p:txBody>
            <a:bodyPr wrap="square" rtlCol="0">
              <a:spAutoFit/>
            </a:bodyPr>
            <a:lstStyle/>
            <a:p>
              <a:r>
                <a:rPr lang="en-US" altLang="zh-CN" sz="1400" b="1" dirty="0" smtClean="0">
                  <a:effectLst>
                    <a:outerShdw blurRad="38100" dist="38100" dir="2700000" algn="tl">
                      <a:srgbClr val="000000">
                        <a:alpha val="43137"/>
                      </a:srgbClr>
                    </a:outerShdw>
                  </a:effectLst>
                  <a:latin typeface="+mn-ea"/>
                </a:rPr>
                <a:t>Source domains</a:t>
              </a:r>
              <a:endParaRPr lang="zh-CN" altLang="en-US" sz="1400" b="1" dirty="0">
                <a:effectLst>
                  <a:outerShdw blurRad="38100" dist="38100" dir="2700000" algn="tl">
                    <a:srgbClr val="000000">
                      <a:alpha val="43137"/>
                    </a:srgbClr>
                  </a:outerShdw>
                </a:effectLst>
                <a:latin typeface="+mn-ea"/>
              </a:endParaRPr>
            </a:p>
          </p:txBody>
        </p:sp>
        <p:sp>
          <p:nvSpPr>
            <p:cNvPr id="342" name="圆角矩形 341"/>
            <p:cNvSpPr/>
            <p:nvPr/>
          </p:nvSpPr>
          <p:spPr>
            <a:xfrm>
              <a:off x="718094" y="3473716"/>
              <a:ext cx="1476026" cy="1485076"/>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4" name="组合 463"/>
            <p:cNvGrpSpPr/>
            <p:nvPr/>
          </p:nvGrpSpPr>
          <p:grpSpPr>
            <a:xfrm>
              <a:off x="830840" y="3542260"/>
              <a:ext cx="1339689" cy="1366512"/>
              <a:chOff x="1010451" y="3967463"/>
              <a:chExt cx="1438715" cy="1603080"/>
            </a:xfrm>
          </p:grpSpPr>
          <p:pic>
            <p:nvPicPr>
              <p:cNvPr id="450" name="图片 449"/>
              <p:cNvPicPr>
                <a:picLocks noChangeAspect="1"/>
              </p:cNvPicPr>
              <p:nvPr/>
            </p:nvPicPr>
            <p:blipFill>
              <a:blip r:embed="rId16"/>
              <a:stretch>
                <a:fillRect/>
              </a:stretch>
            </p:blipFill>
            <p:spPr>
              <a:xfrm>
                <a:off x="1010451" y="4235335"/>
                <a:ext cx="309524" cy="600000"/>
              </a:xfrm>
              <a:prstGeom prst="rect">
                <a:avLst/>
              </a:prstGeom>
            </p:spPr>
          </p:pic>
          <p:pic>
            <p:nvPicPr>
              <p:cNvPr id="451" name="图片 450"/>
              <p:cNvPicPr>
                <a:picLocks noChangeAspect="1"/>
              </p:cNvPicPr>
              <p:nvPr/>
            </p:nvPicPr>
            <p:blipFill>
              <a:blip r:embed="rId17"/>
              <a:stretch>
                <a:fillRect/>
              </a:stretch>
            </p:blipFill>
            <p:spPr>
              <a:xfrm>
                <a:off x="1254566" y="4080594"/>
                <a:ext cx="309524" cy="614286"/>
              </a:xfrm>
              <a:prstGeom prst="rect">
                <a:avLst/>
              </a:prstGeom>
            </p:spPr>
          </p:pic>
          <p:pic>
            <p:nvPicPr>
              <p:cNvPr id="453" name="图片 452"/>
              <p:cNvPicPr>
                <a:picLocks noChangeAspect="1"/>
              </p:cNvPicPr>
              <p:nvPr/>
            </p:nvPicPr>
            <p:blipFill>
              <a:blip r:embed="rId18"/>
              <a:stretch>
                <a:fillRect/>
              </a:stretch>
            </p:blipFill>
            <p:spPr>
              <a:xfrm>
                <a:off x="1526586" y="3967463"/>
                <a:ext cx="314165" cy="618663"/>
              </a:xfrm>
              <a:prstGeom prst="rect">
                <a:avLst/>
              </a:prstGeom>
            </p:spPr>
          </p:pic>
          <p:pic>
            <p:nvPicPr>
              <p:cNvPr id="454" name="图片 453"/>
              <p:cNvPicPr>
                <a:picLocks noChangeAspect="1"/>
              </p:cNvPicPr>
              <p:nvPr/>
            </p:nvPicPr>
            <p:blipFill>
              <a:blip r:embed="rId19"/>
              <a:stretch>
                <a:fillRect/>
              </a:stretch>
            </p:blipFill>
            <p:spPr>
              <a:xfrm>
                <a:off x="1832379" y="4077304"/>
                <a:ext cx="306983" cy="599798"/>
              </a:xfrm>
              <a:prstGeom prst="rect">
                <a:avLst/>
              </a:prstGeom>
            </p:spPr>
          </p:pic>
          <p:pic>
            <p:nvPicPr>
              <p:cNvPr id="455" name="图片 454"/>
              <p:cNvPicPr>
                <a:picLocks noChangeAspect="1"/>
              </p:cNvPicPr>
              <p:nvPr/>
            </p:nvPicPr>
            <p:blipFill>
              <a:blip r:embed="rId20"/>
              <a:stretch>
                <a:fillRect/>
              </a:stretch>
            </p:blipFill>
            <p:spPr>
              <a:xfrm>
                <a:off x="2147288" y="4235335"/>
                <a:ext cx="301878" cy="594468"/>
              </a:xfrm>
              <a:prstGeom prst="rect">
                <a:avLst/>
              </a:prstGeom>
            </p:spPr>
          </p:pic>
          <p:pic>
            <p:nvPicPr>
              <p:cNvPr id="456" name="图片 455"/>
              <p:cNvPicPr>
                <a:picLocks noChangeAspect="1"/>
              </p:cNvPicPr>
              <p:nvPr/>
            </p:nvPicPr>
            <p:blipFill>
              <a:blip r:embed="rId21"/>
              <a:stretch>
                <a:fillRect/>
              </a:stretch>
            </p:blipFill>
            <p:spPr>
              <a:xfrm>
                <a:off x="1010451" y="4759821"/>
                <a:ext cx="253447" cy="594468"/>
              </a:xfrm>
              <a:prstGeom prst="rect">
                <a:avLst/>
              </a:prstGeom>
            </p:spPr>
          </p:pic>
          <p:pic>
            <p:nvPicPr>
              <p:cNvPr id="457" name="图片 456"/>
              <p:cNvPicPr>
                <a:picLocks noChangeAspect="1"/>
              </p:cNvPicPr>
              <p:nvPr/>
            </p:nvPicPr>
            <p:blipFill>
              <a:blip r:embed="rId22"/>
              <a:stretch>
                <a:fillRect/>
              </a:stretch>
            </p:blipFill>
            <p:spPr>
              <a:xfrm>
                <a:off x="1257092" y="4624300"/>
                <a:ext cx="266220" cy="596186"/>
              </a:xfrm>
              <a:prstGeom prst="rect">
                <a:avLst/>
              </a:prstGeom>
            </p:spPr>
          </p:pic>
          <p:pic>
            <p:nvPicPr>
              <p:cNvPr id="458" name="图片 457"/>
              <p:cNvPicPr>
                <a:picLocks noChangeAspect="1"/>
              </p:cNvPicPr>
              <p:nvPr/>
            </p:nvPicPr>
            <p:blipFill>
              <a:blip r:embed="rId23"/>
              <a:stretch>
                <a:fillRect/>
              </a:stretch>
            </p:blipFill>
            <p:spPr>
              <a:xfrm>
                <a:off x="1532187" y="4491011"/>
                <a:ext cx="308936" cy="594468"/>
              </a:xfrm>
              <a:prstGeom prst="rect">
                <a:avLst/>
              </a:prstGeom>
            </p:spPr>
          </p:pic>
          <p:pic>
            <p:nvPicPr>
              <p:cNvPr id="459" name="图片 458"/>
              <p:cNvPicPr>
                <a:picLocks noChangeAspect="1"/>
              </p:cNvPicPr>
              <p:nvPr/>
            </p:nvPicPr>
            <p:blipFill>
              <a:blip r:embed="rId24"/>
              <a:stretch>
                <a:fillRect/>
              </a:stretch>
            </p:blipFill>
            <p:spPr>
              <a:xfrm>
                <a:off x="1852247" y="4673940"/>
                <a:ext cx="293905" cy="594468"/>
              </a:xfrm>
              <a:prstGeom prst="rect">
                <a:avLst/>
              </a:prstGeom>
            </p:spPr>
          </p:pic>
          <p:pic>
            <p:nvPicPr>
              <p:cNvPr id="460" name="图片 459"/>
              <p:cNvPicPr>
                <a:picLocks noChangeAspect="1"/>
              </p:cNvPicPr>
              <p:nvPr/>
            </p:nvPicPr>
            <p:blipFill>
              <a:blip r:embed="rId25"/>
              <a:stretch>
                <a:fillRect/>
              </a:stretch>
            </p:blipFill>
            <p:spPr>
              <a:xfrm>
                <a:off x="2140498" y="4628048"/>
                <a:ext cx="301190" cy="588690"/>
              </a:xfrm>
              <a:prstGeom prst="rect">
                <a:avLst/>
              </a:prstGeom>
            </p:spPr>
          </p:pic>
          <p:pic>
            <p:nvPicPr>
              <p:cNvPr id="461" name="图片 460"/>
              <p:cNvPicPr>
                <a:picLocks noChangeAspect="1"/>
              </p:cNvPicPr>
              <p:nvPr/>
            </p:nvPicPr>
            <p:blipFill>
              <a:blip r:embed="rId26"/>
              <a:stretch>
                <a:fillRect/>
              </a:stretch>
            </p:blipFill>
            <p:spPr>
              <a:xfrm>
                <a:off x="1251466" y="4939485"/>
                <a:ext cx="332890" cy="594468"/>
              </a:xfrm>
              <a:prstGeom prst="rect">
                <a:avLst/>
              </a:prstGeom>
            </p:spPr>
          </p:pic>
          <p:pic>
            <p:nvPicPr>
              <p:cNvPr id="462" name="图片 461"/>
              <p:cNvPicPr>
                <a:picLocks noChangeAspect="1"/>
              </p:cNvPicPr>
              <p:nvPr/>
            </p:nvPicPr>
            <p:blipFill>
              <a:blip r:embed="rId27"/>
              <a:stretch>
                <a:fillRect/>
              </a:stretch>
            </p:blipFill>
            <p:spPr>
              <a:xfrm>
                <a:off x="1562574" y="4981853"/>
                <a:ext cx="333275" cy="588690"/>
              </a:xfrm>
              <a:prstGeom prst="rect">
                <a:avLst/>
              </a:prstGeom>
            </p:spPr>
          </p:pic>
          <p:pic>
            <p:nvPicPr>
              <p:cNvPr id="463" name="图片 462"/>
              <p:cNvPicPr>
                <a:picLocks noChangeAspect="1"/>
              </p:cNvPicPr>
              <p:nvPr/>
            </p:nvPicPr>
            <p:blipFill>
              <a:blip r:embed="rId28"/>
              <a:stretch>
                <a:fillRect/>
              </a:stretch>
            </p:blipFill>
            <p:spPr>
              <a:xfrm>
                <a:off x="1877505" y="4898835"/>
                <a:ext cx="300404" cy="596186"/>
              </a:xfrm>
              <a:prstGeom prst="rect">
                <a:avLst/>
              </a:prstGeom>
            </p:spPr>
          </p:pic>
        </p:grpSp>
        <p:sp>
          <p:nvSpPr>
            <p:cNvPr id="467" name="文本框 466"/>
            <p:cNvSpPr txBox="1"/>
            <p:nvPr/>
          </p:nvSpPr>
          <p:spPr>
            <a:xfrm>
              <a:off x="1299779" y="3066355"/>
              <a:ext cx="553998" cy="475665"/>
            </a:xfrm>
            <a:prstGeom prst="rect">
              <a:avLst/>
            </a:prstGeom>
            <a:noFill/>
          </p:spPr>
          <p:txBody>
            <a:bodyPr vert="eaVert" wrap="square" rtlCol="0">
              <a:spAutoFit/>
            </a:bodyPr>
            <a:lstStyle/>
            <a:p>
              <a:r>
                <a:rPr lang="en-US" altLang="zh-CN" sz="2400" b="1" dirty="0" smtClean="0">
                  <a:latin typeface="Andalus" panose="02020603050405020304" pitchFamily="18" charset="-78"/>
                  <a:cs typeface="Andalus" panose="02020603050405020304" pitchFamily="18" charset="-78"/>
                </a:rPr>
                <a:t>…</a:t>
              </a:r>
              <a:endParaRPr lang="zh-CN" altLang="en-US" sz="2400" b="1" dirty="0">
                <a:latin typeface="Andalus" panose="02020603050405020304" pitchFamily="18" charset="-78"/>
                <a:cs typeface="Andalus" panose="02020603050405020304" pitchFamily="18" charset="-78"/>
              </a:endParaRPr>
            </a:p>
          </p:txBody>
        </p:sp>
      </p:grpSp>
      <p:grpSp>
        <p:nvGrpSpPr>
          <p:cNvPr id="503" name="组合 502"/>
          <p:cNvGrpSpPr/>
          <p:nvPr/>
        </p:nvGrpSpPr>
        <p:grpSpPr>
          <a:xfrm>
            <a:off x="497068" y="4940519"/>
            <a:ext cx="1989082" cy="1917481"/>
            <a:chOff x="460742" y="5002759"/>
            <a:chExt cx="2026419" cy="1828194"/>
          </a:xfrm>
        </p:grpSpPr>
        <p:cxnSp>
          <p:nvCxnSpPr>
            <p:cNvPr id="364" name="直接连接符 363"/>
            <p:cNvCxnSpPr/>
            <p:nvPr/>
          </p:nvCxnSpPr>
          <p:spPr>
            <a:xfrm>
              <a:off x="496399" y="5002759"/>
              <a:ext cx="199076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460742" y="5075246"/>
              <a:ext cx="11320" cy="1680075"/>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2454219" y="5112401"/>
              <a:ext cx="7401" cy="164292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85" name="圆角矩形 384"/>
            <p:cNvSpPr/>
            <p:nvPr/>
          </p:nvSpPr>
          <p:spPr>
            <a:xfrm>
              <a:off x="753767" y="5075246"/>
              <a:ext cx="1476026" cy="1485076"/>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3" name="直接连接符 402"/>
            <p:cNvCxnSpPr/>
            <p:nvPr/>
          </p:nvCxnSpPr>
          <p:spPr>
            <a:xfrm>
              <a:off x="496399" y="6826902"/>
              <a:ext cx="199076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04" name="文本框 403"/>
            <p:cNvSpPr txBox="1"/>
            <p:nvPr/>
          </p:nvSpPr>
          <p:spPr>
            <a:xfrm>
              <a:off x="742312" y="6523176"/>
              <a:ext cx="1742859" cy="307777"/>
            </a:xfrm>
            <a:prstGeom prst="rect">
              <a:avLst/>
            </a:prstGeom>
            <a:noFill/>
          </p:spPr>
          <p:txBody>
            <a:bodyPr wrap="square" rtlCol="0">
              <a:spAutoFit/>
            </a:bodyPr>
            <a:lstStyle/>
            <a:p>
              <a:r>
                <a:rPr lang="en-US" altLang="zh-CN" sz="1400" b="1" dirty="0" smtClean="0">
                  <a:effectLst>
                    <a:outerShdw blurRad="38100" dist="38100" dir="2700000" algn="tl">
                      <a:srgbClr val="000000">
                        <a:alpha val="43137"/>
                      </a:srgbClr>
                    </a:outerShdw>
                  </a:effectLst>
                  <a:latin typeface="+mn-ea"/>
                </a:rPr>
                <a:t>Target domains</a:t>
              </a:r>
              <a:endParaRPr lang="zh-CN" altLang="en-US" sz="1400" b="1" dirty="0">
                <a:effectLst>
                  <a:outerShdw blurRad="38100" dist="38100" dir="2700000" algn="tl">
                    <a:srgbClr val="000000">
                      <a:alpha val="43137"/>
                    </a:srgbClr>
                  </a:outerShdw>
                </a:effectLst>
                <a:latin typeface="+mn-ea"/>
              </a:endParaRPr>
            </a:p>
          </p:txBody>
        </p:sp>
      </p:grpSp>
      <p:pic>
        <p:nvPicPr>
          <p:cNvPr id="508" name="图片 507"/>
          <p:cNvPicPr>
            <a:picLocks noChangeAspect="1"/>
          </p:cNvPicPr>
          <p:nvPr/>
        </p:nvPicPr>
        <p:blipFill>
          <a:blip r:embed="rId29"/>
          <a:stretch>
            <a:fillRect/>
          </a:stretch>
        </p:blipFill>
        <p:spPr>
          <a:xfrm>
            <a:off x="856247" y="5288704"/>
            <a:ext cx="243182" cy="485103"/>
          </a:xfrm>
          <a:prstGeom prst="rect">
            <a:avLst/>
          </a:prstGeom>
        </p:spPr>
      </p:pic>
      <p:pic>
        <p:nvPicPr>
          <p:cNvPr id="510" name="图片 509"/>
          <p:cNvPicPr>
            <a:picLocks noChangeAspect="1"/>
          </p:cNvPicPr>
          <p:nvPr/>
        </p:nvPicPr>
        <p:blipFill>
          <a:blip r:embed="rId30"/>
          <a:stretch>
            <a:fillRect/>
          </a:stretch>
        </p:blipFill>
        <p:spPr>
          <a:xfrm>
            <a:off x="1897815" y="5235927"/>
            <a:ext cx="278398" cy="517440"/>
          </a:xfrm>
          <a:prstGeom prst="rect">
            <a:avLst/>
          </a:prstGeom>
        </p:spPr>
      </p:pic>
      <p:pic>
        <p:nvPicPr>
          <p:cNvPr id="511" name="图片 510"/>
          <p:cNvPicPr>
            <a:picLocks noChangeAspect="1"/>
          </p:cNvPicPr>
          <p:nvPr/>
        </p:nvPicPr>
        <p:blipFill>
          <a:blip r:embed="rId31"/>
          <a:stretch>
            <a:fillRect/>
          </a:stretch>
        </p:blipFill>
        <p:spPr>
          <a:xfrm>
            <a:off x="1602164" y="5157352"/>
            <a:ext cx="321925" cy="521127"/>
          </a:xfrm>
          <a:prstGeom prst="rect">
            <a:avLst/>
          </a:prstGeom>
        </p:spPr>
      </p:pic>
      <p:pic>
        <p:nvPicPr>
          <p:cNvPr id="512" name="图片 511"/>
          <p:cNvPicPr>
            <a:picLocks noChangeAspect="1"/>
          </p:cNvPicPr>
          <p:nvPr/>
        </p:nvPicPr>
        <p:blipFill>
          <a:blip r:embed="rId32"/>
          <a:stretch>
            <a:fillRect/>
          </a:stretch>
        </p:blipFill>
        <p:spPr>
          <a:xfrm>
            <a:off x="1362470" y="5066683"/>
            <a:ext cx="263515" cy="527629"/>
          </a:xfrm>
          <a:prstGeom prst="rect">
            <a:avLst/>
          </a:prstGeom>
        </p:spPr>
      </p:pic>
      <p:pic>
        <p:nvPicPr>
          <p:cNvPr id="515" name="图片 514"/>
          <p:cNvPicPr>
            <a:picLocks noChangeAspect="1"/>
          </p:cNvPicPr>
          <p:nvPr/>
        </p:nvPicPr>
        <p:blipFill>
          <a:blip r:embed="rId33"/>
          <a:stretch>
            <a:fillRect/>
          </a:stretch>
        </p:blipFill>
        <p:spPr>
          <a:xfrm>
            <a:off x="1064930" y="5154090"/>
            <a:ext cx="297965" cy="554846"/>
          </a:xfrm>
          <a:prstGeom prst="rect">
            <a:avLst/>
          </a:prstGeom>
        </p:spPr>
      </p:pic>
      <p:pic>
        <p:nvPicPr>
          <p:cNvPr id="517" name="图片 516"/>
          <p:cNvPicPr>
            <a:picLocks noChangeAspect="1"/>
          </p:cNvPicPr>
          <p:nvPr/>
        </p:nvPicPr>
        <p:blipFill>
          <a:blip r:embed="rId34"/>
          <a:stretch>
            <a:fillRect/>
          </a:stretch>
        </p:blipFill>
        <p:spPr>
          <a:xfrm>
            <a:off x="1089918" y="5587283"/>
            <a:ext cx="264612" cy="554260"/>
          </a:xfrm>
          <a:prstGeom prst="rect">
            <a:avLst/>
          </a:prstGeom>
        </p:spPr>
      </p:pic>
      <p:pic>
        <p:nvPicPr>
          <p:cNvPr id="522" name="图片 521"/>
          <p:cNvPicPr>
            <a:picLocks noChangeAspect="1"/>
          </p:cNvPicPr>
          <p:nvPr/>
        </p:nvPicPr>
        <p:blipFill>
          <a:blip r:embed="rId35"/>
          <a:stretch>
            <a:fillRect/>
          </a:stretch>
        </p:blipFill>
        <p:spPr>
          <a:xfrm>
            <a:off x="1100234" y="6015179"/>
            <a:ext cx="324305" cy="529558"/>
          </a:xfrm>
          <a:prstGeom prst="rect">
            <a:avLst/>
          </a:prstGeom>
        </p:spPr>
      </p:pic>
      <p:pic>
        <p:nvPicPr>
          <p:cNvPr id="525" name="图片 524"/>
          <p:cNvPicPr>
            <a:picLocks noChangeAspect="1"/>
          </p:cNvPicPr>
          <p:nvPr/>
        </p:nvPicPr>
        <p:blipFill>
          <a:blip r:embed="rId36"/>
          <a:stretch>
            <a:fillRect/>
          </a:stretch>
        </p:blipFill>
        <p:spPr>
          <a:xfrm>
            <a:off x="1347531" y="5552021"/>
            <a:ext cx="278829" cy="543260"/>
          </a:xfrm>
          <a:prstGeom prst="rect">
            <a:avLst/>
          </a:prstGeom>
        </p:spPr>
      </p:pic>
      <p:pic>
        <p:nvPicPr>
          <p:cNvPr id="527" name="图片 526"/>
          <p:cNvPicPr>
            <a:picLocks noChangeAspect="1"/>
          </p:cNvPicPr>
          <p:nvPr/>
        </p:nvPicPr>
        <p:blipFill>
          <a:blip r:embed="rId37"/>
          <a:stretch>
            <a:fillRect/>
          </a:stretch>
        </p:blipFill>
        <p:spPr>
          <a:xfrm>
            <a:off x="1339312" y="6010931"/>
            <a:ext cx="307553" cy="531491"/>
          </a:xfrm>
          <a:prstGeom prst="rect">
            <a:avLst/>
          </a:prstGeom>
        </p:spPr>
      </p:pic>
      <p:pic>
        <p:nvPicPr>
          <p:cNvPr id="531" name="图片 530"/>
          <p:cNvPicPr>
            <a:picLocks noChangeAspect="1"/>
          </p:cNvPicPr>
          <p:nvPr/>
        </p:nvPicPr>
        <p:blipFill>
          <a:blip r:embed="rId38"/>
          <a:stretch>
            <a:fillRect/>
          </a:stretch>
        </p:blipFill>
        <p:spPr>
          <a:xfrm>
            <a:off x="1621993" y="5623519"/>
            <a:ext cx="302840" cy="539296"/>
          </a:xfrm>
          <a:prstGeom prst="rect">
            <a:avLst/>
          </a:prstGeom>
        </p:spPr>
      </p:pic>
      <p:pic>
        <p:nvPicPr>
          <p:cNvPr id="532" name="图片 531"/>
          <p:cNvPicPr>
            <a:picLocks noChangeAspect="1"/>
          </p:cNvPicPr>
          <p:nvPr/>
        </p:nvPicPr>
        <p:blipFill>
          <a:blip r:embed="rId39"/>
          <a:stretch>
            <a:fillRect/>
          </a:stretch>
        </p:blipFill>
        <p:spPr>
          <a:xfrm>
            <a:off x="1633282" y="5949883"/>
            <a:ext cx="300120" cy="531492"/>
          </a:xfrm>
          <a:prstGeom prst="rect">
            <a:avLst/>
          </a:prstGeom>
        </p:spPr>
      </p:pic>
      <p:pic>
        <p:nvPicPr>
          <p:cNvPr id="533" name="图片 532"/>
          <p:cNvPicPr>
            <a:picLocks noChangeAspect="1"/>
          </p:cNvPicPr>
          <p:nvPr/>
        </p:nvPicPr>
        <p:blipFill>
          <a:blip r:embed="rId40"/>
          <a:stretch>
            <a:fillRect/>
          </a:stretch>
        </p:blipFill>
        <p:spPr>
          <a:xfrm>
            <a:off x="1914328" y="5749788"/>
            <a:ext cx="280557" cy="521510"/>
          </a:xfrm>
          <a:prstGeom prst="rect">
            <a:avLst/>
          </a:prstGeom>
        </p:spPr>
      </p:pic>
      <p:pic>
        <p:nvPicPr>
          <p:cNvPr id="534" name="图片 533"/>
          <p:cNvPicPr>
            <a:picLocks noChangeAspect="1"/>
          </p:cNvPicPr>
          <p:nvPr/>
        </p:nvPicPr>
        <p:blipFill>
          <a:blip r:embed="rId41"/>
          <a:stretch>
            <a:fillRect/>
          </a:stretch>
        </p:blipFill>
        <p:spPr>
          <a:xfrm>
            <a:off x="858900" y="5773476"/>
            <a:ext cx="306809" cy="526004"/>
          </a:xfrm>
          <a:prstGeom prst="rect">
            <a:avLst/>
          </a:prstGeom>
        </p:spPr>
      </p:pic>
      <p:cxnSp>
        <p:nvCxnSpPr>
          <p:cNvPr id="4" name="直接连接符 3"/>
          <p:cNvCxnSpPr/>
          <p:nvPr/>
        </p:nvCxnSpPr>
        <p:spPr>
          <a:xfrm>
            <a:off x="558696" y="1529621"/>
            <a:ext cx="1793979"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8696" y="1565263"/>
            <a:ext cx="0" cy="41845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352675" y="1563343"/>
            <a:ext cx="0" cy="41845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2555" y="5747868"/>
            <a:ext cx="1793979"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右箭头 80"/>
          <p:cNvSpPr/>
          <p:nvPr/>
        </p:nvSpPr>
        <p:spPr>
          <a:xfrm flipV="1">
            <a:off x="2233524" y="5312003"/>
            <a:ext cx="651141" cy="126944"/>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a:off x="2233524" y="6073185"/>
            <a:ext cx="693436" cy="133847"/>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2935985" y="6004935"/>
            <a:ext cx="995258" cy="488269"/>
            <a:chOff x="4355708" y="2862556"/>
            <a:chExt cx="1182649" cy="639398"/>
          </a:xfrm>
        </p:grpSpPr>
        <p:sp>
          <p:nvSpPr>
            <p:cNvPr id="87" name="矩形 86"/>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4355708" y="2862556"/>
              <a:ext cx="1182649" cy="639398"/>
            </a:xfrm>
            <a:prstGeom prst="rect">
              <a:avLst/>
            </a:prstGeom>
            <a:noFill/>
          </p:spPr>
          <p:txBody>
            <a:bodyPr wrap="square" rtlCol="0">
              <a:spAutoFit/>
            </a:bodyPr>
            <a:lstStyle/>
            <a:p>
              <a:r>
                <a:rPr lang="en-US" altLang="zh-CN" sz="1200" dirty="0" smtClean="0"/>
                <a:t>Test Subset</a:t>
              </a:r>
            </a:p>
            <a:p>
              <a:endParaRPr lang="zh-CN" altLang="en-US" dirty="0"/>
            </a:p>
          </p:txBody>
        </p:sp>
      </p:grpSp>
      <p:sp>
        <p:nvSpPr>
          <p:cNvPr id="89" name="右箭头 88"/>
          <p:cNvSpPr/>
          <p:nvPr/>
        </p:nvSpPr>
        <p:spPr>
          <a:xfrm>
            <a:off x="2205103" y="1990668"/>
            <a:ext cx="919097" cy="120767"/>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a:off x="2198045" y="3925406"/>
            <a:ext cx="926155" cy="124414"/>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a:off x="2205103" y="3078195"/>
            <a:ext cx="934337" cy="139750"/>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a:off x="3932138" y="1973022"/>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542154" y="3722527"/>
            <a:ext cx="285367" cy="768676"/>
            <a:chOff x="5088628" y="2864750"/>
            <a:chExt cx="514144" cy="1634116"/>
          </a:xfrm>
        </p:grpSpPr>
        <p:sp>
          <p:nvSpPr>
            <p:cNvPr id="26" name="矩形 25"/>
            <p:cNvSpPr/>
            <p:nvPr/>
          </p:nvSpPr>
          <p:spPr>
            <a:xfrm>
              <a:off x="5090679" y="291411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91549" y="307488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5498145" y="2864750"/>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5120071" y="3892820"/>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94804" y="3744402"/>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5498145" y="3892819"/>
              <a:ext cx="99911" cy="5993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495873" y="296118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495873" y="30620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495873" y="31544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495873" y="326072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5495872" y="336400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291544" y="42397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5495872" y="409821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5495872" y="421355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5116999" y="430285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291545" y="413200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495872" y="399409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91545" y="384253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5114618"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5291545" y="40345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5495872"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5502861" y="432190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5291545" y="393374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组合 140"/>
          <p:cNvGrpSpPr/>
          <p:nvPr/>
        </p:nvGrpSpPr>
        <p:grpSpPr>
          <a:xfrm>
            <a:off x="4240422" y="1290989"/>
            <a:ext cx="1051699" cy="584775"/>
            <a:chOff x="4409745" y="2852726"/>
            <a:chExt cx="1288824" cy="729711"/>
          </a:xfrm>
        </p:grpSpPr>
        <p:sp>
          <p:nvSpPr>
            <p:cNvPr id="142" name="矩形 141"/>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4409745" y="2852726"/>
              <a:ext cx="1288824" cy="729711"/>
            </a:xfrm>
            <a:prstGeom prst="rect">
              <a:avLst/>
            </a:prstGeom>
            <a:noFill/>
          </p:spPr>
          <p:txBody>
            <a:bodyPr wrap="square" rtlCol="0">
              <a:spAutoFit/>
            </a:bodyPr>
            <a:lstStyle/>
            <a:p>
              <a:r>
                <a:rPr lang="en-US" altLang="zh-CN" sz="1400" dirty="0" smtClean="0"/>
                <a:t>Features</a:t>
              </a:r>
            </a:p>
            <a:p>
              <a:endParaRPr lang="zh-CN" altLang="en-US" dirty="0"/>
            </a:p>
          </p:txBody>
        </p:sp>
      </p:grpSp>
      <p:sp>
        <p:nvSpPr>
          <p:cNvPr id="144" name="右箭头 143"/>
          <p:cNvSpPr/>
          <p:nvPr/>
        </p:nvSpPr>
        <p:spPr>
          <a:xfrm rot="19938978">
            <a:off x="4953448" y="2932225"/>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p:cNvGrpSpPr/>
          <p:nvPr/>
        </p:nvGrpSpPr>
        <p:grpSpPr>
          <a:xfrm>
            <a:off x="4510146" y="1649455"/>
            <a:ext cx="293929" cy="783526"/>
            <a:chOff x="5088628" y="2864750"/>
            <a:chExt cx="514144" cy="1634116"/>
          </a:xfrm>
        </p:grpSpPr>
        <p:sp>
          <p:nvSpPr>
            <p:cNvPr id="147" name="矩形 146"/>
            <p:cNvSpPr/>
            <p:nvPr/>
          </p:nvSpPr>
          <p:spPr>
            <a:xfrm>
              <a:off x="5090679" y="291411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5291549" y="307488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5498145" y="2864750"/>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120071" y="3892820"/>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5294804" y="3744402"/>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5498145" y="3892819"/>
              <a:ext cx="99911" cy="5993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直接连接符 152"/>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5495873" y="296118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495873" y="30620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5495873" y="31544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5495873" y="326072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5495872" y="336400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291544" y="42397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495872" y="409821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5495872" y="421355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5116999" y="430285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5291545" y="413200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5495872" y="399409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5291545" y="384253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114618"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291545" y="40345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5495872"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5502861" y="432190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291545" y="393374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182"/>
          <p:cNvGrpSpPr/>
          <p:nvPr/>
        </p:nvGrpSpPr>
        <p:grpSpPr>
          <a:xfrm>
            <a:off x="4518708" y="2747547"/>
            <a:ext cx="285367" cy="750789"/>
            <a:chOff x="5088628" y="2864750"/>
            <a:chExt cx="514144" cy="1634116"/>
          </a:xfrm>
        </p:grpSpPr>
        <p:sp>
          <p:nvSpPr>
            <p:cNvPr id="184" name="矩形 183"/>
            <p:cNvSpPr/>
            <p:nvPr/>
          </p:nvSpPr>
          <p:spPr>
            <a:xfrm>
              <a:off x="5090679" y="291411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5291549" y="307488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p:cNvSpPr/>
            <p:nvPr/>
          </p:nvSpPr>
          <p:spPr>
            <a:xfrm>
              <a:off x="5498145" y="2864750"/>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p:cNvSpPr/>
            <p:nvPr/>
          </p:nvSpPr>
          <p:spPr>
            <a:xfrm>
              <a:off x="5120071" y="3892820"/>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p:cNvSpPr/>
            <p:nvPr/>
          </p:nvSpPr>
          <p:spPr>
            <a:xfrm>
              <a:off x="5294804" y="3744402"/>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a:off x="5498145" y="3892819"/>
              <a:ext cx="99911" cy="5993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0" name="直接连接符 189"/>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5495873" y="296118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5495873" y="30620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5495873" y="31544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5495873" y="326072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5495872" y="336400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5291544" y="42397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5495872" y="409821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5495872" y="421355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5116999" y="430285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5291545" y="413200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5495872" y="399409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5291545" y="384253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5114618"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5291545" y="40345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5495872"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5502861" y="432190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5291545" y="393374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4564990" y="4937481"/>
            <a:ext cx="285367" cy="768676"/>
            <a:chOff x="5088628" y="2864750"/>
            <a:chExt cx="514144" cy="1634116"/>
          </a:xfrm>
        </p:grpSpPr>
        <p:sp>
          <p:nvSpPr>
            <p:cNvPr id="221" name="矩形 220"/>
            <p:cNvSpPr/>
            <p:nvPr/>
          </p:nvSpPr>
          <p:spPr>
            <a:xfrm>
              <a:off x="5090679" y="291411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p:cNvSpPr/>
            <p:nvPr/>
          </p:nvSpPr>
          <p:spPr>
            <a:xfrm>
              <a:off x="5291549" y="307488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p:cNvSpPr/>
            <p:nvPr/>
          </p:nvSpPr>
          <p:spPr>
            <a:xfrm>
              <a:off x="5498145" y="2864750"/>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p:cNvSpPr/>
            <p:nvPr/>
          </p:nvSpPr>
          <p:spPr>
            <a:xfrm>
              <a:off x="5120071" y="3892820"/>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224"/>
            <p:cNvSpPr/>
            <p:nvPr/>
          </p:nvSpPr>
          <p:spPr>
            <a:xfrm>
              <a:off x="5294804" y="3744402"/>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p:cNvSpPr/>
            <p:nvPr/>
          </p:nvSpPr>
          <p:spPr>
            <a:xfrm>
              <a:off x="5498145" y="3892819"/>
              <a:ext cx="99911" cy="5993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5495873" y="296118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5495873" y="30620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5495873" y="31544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5495873" y="326072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5495872" y="336400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5291544" y="42397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5495872" y="409821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5495872" y="421355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5116999" y="430285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5291545" y="413200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5495872" y="399409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5291545" y="384253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5114618"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5291545" y="40345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5495872"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5502861" y="432190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5291545" y="393374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4" name="组合 293"/>
          <p:cNvGrpSpPr/>
          <p:nvPr/>
        </p:nvGrpSpPr>
        <p:grpSpPr>
          <a:xfrm>
            <a:off x="2908677" y="5215585"/>
            <a:ext cx="1022571" cy="738664"/>
            <a:chOff x="4355708" y="2862556"/>
            <a:chExt cx="1182649" cy="967295"/>
          </a:xfrm>
        </p:grpSpPr>
        <p:sp>
          <p:nvSpPr>
            <p:cNvPr id="295" name="矩形 294"/>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文本框 295"/>
            <p:cNvSpPr txBox="1"/>
            <p:nvPr/>
          </p:nvSpPr>
          <p:spPr>
            <a:xfrm>
              <a:off x="4355708" y="2862556"/>
              <a:ext cx="1182649" cy="967295"/>
            </a:xfrm>
            <a:prstGeom prst="rect">
              <a:avLst/>
            </a:prstGeom>
            <a:noFill/>
          </p:spPr>
          <p:txBody>
            <a:bodyPr wrap="square" rtlCol="0">
              <a:spAutoFit/>
            </a:bodyPr>
            <a:lstStyle/>
            <a:p>
              <a:r>
                <a:rPr lang="en-US" altLang="zh-CN" sz="1200" dirty="0" smtClean="0"/>
                <a:t>Train Subset</a:t>
              </a:r>
            </a:p>
            <a:p>
              <a:endParaRPr lang="zh-CN" altLang="en-US" dirty="0"/>
            </a:p>
          </p:txBody>
        </p:sp>
      </p:grpSp>
      <p:grpSp>
        <p:nvGrpSpPr>
          <p:cNvPr id="297" name="组合 296"/>
          <p:cNvGrpSpPr/>
          <p:nvPr/>
        </p:nvGrpSpPr>
        <p:grpSpPr>
          <a:xfrm>
            <a:off x="3130659" y="1902959"/>
            <a:ext cx="790228" cy="553998"/>
            <a:chOff x="4355708" y="2862556"/>
            <a:chExt cx="1182649" cy="725471"/>
          </a:xfrm>
        </p:grpSpPr>
        <p:sp>
          <p:nvSpPr>
            <p:cNvPr id="298" name="矩形 297"/>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文本框 298"/>
            <p:cNvSpPr txBox="1"/>
            <p:nvPr/>
          </p:nvSpPr>
          <p:spPr>
            <a:xfrm>
              <a:off x="4355708" y="2862556"/>
              <a:ext cx="1182649" cy="725471"/>
            </a:xfrm>
            <a:prstGeom prst="rect">
              <a:avLst/>
            </a:prstGeom>
            <a:noFill/>
          </p:spPr>
          <p:txBody>
            <a:bodyPr wrap="square" rtlCol="0">
              <a:spAutoFit/>
            </a:bodyPr>
            <a:lstStyle/>
            <a:p>
              <a:r>
                <a:rPr lang="en-US" altLang="zh-CN" sz="1200" dirty="0" smtClean="0"/>
                <a:t>Train Set</a:t>
              </a:r>
            </a:p>
            <a:p>
              <a:endParaRPr lang="zh-CN" altLang="en-US" dirty="0"/>
            </a:p>
          </p:txBody>
        </p:sp>
      </p:grpSp>
      <p:grpSp>
        <p:nvGrpSpPr>
          <p:cNvPr id="300" name="组合 299"/>
          <p:cNvGrpSpPr/>
          <p:nvPr/>
        </p:nvGrpSpPr>
        <p:grpSpPr>
          <a:xfrm>
            <a:off x="3131597" y="3037412"/>
            <a:ext cx="790228" cy="553998"/>
            <a:chOff x="4355708" y="2862556"/>
            <a:chExt cx="1182649" cy="725471"/>
          </a:xfrm>
        </p:grpSpPr>
        <p:sp>
          <p:nvSpPr>
            <p:cNvPr id="301" name="矩形 300"/>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文本框 301"/>
            <p:cNvSpPr txBox="1"/>
            <p:nvPr/>
          </p:nvSpPr>
          <p:spPr>
            <a:xfrm>
              <a:off x="4355708" y="2862556"/>
              <a:ext cx="1182649" cy="725471"/>
            </a:xfrm>
            <a:prstGeom prst="rect">
              <a:avLst/>
            </a:prstGeom>
            <a:noFill/>
          </p:spPr>
          <p:txBody>
            <a:bodyPr wrap="square" rtlCol="0">
              <a:spAutoFit/>
            </a:bodyPr>
            <a:lstStyle/>
            <a:p>
              <a:r>
                <a:rPr lang="en-US" altLang="zh-CN" sz="1200" dirty="0" smtClean="0"/>
                <a:t>Train Set</a:t>
              </a:r>
            </a:p>
            <a:p>
              <a:endParaRPr lang="zh-CN" altLang="en-US" dirty="0"/>
            </a:p>
          </p:txBody>
        </p:sp>
      </p:grpSp>
      <p:grpSp>
        <p:nvGrpSpPr>
          <p:cNvPr id="303" name="组合 302"/>
          <p:cNvGrpSpPr/>
          <p:nvPr/>
        </p:nvGrpSpPr>
        <p:grpSpPr>
          <a:xfrm>
            <a:off x="3141054" y="3858778"/>
            <a:ext cx="790228" cy="553998"/>
            <a:chOff x="4355708" y="2862556"/>
            <a:chExt cx="1182649" cy="725471"/>
          </a:xfrm>
        </p:grpSpPr>
        <p:sp>
          <p:nvSpPr>
            <p:cNvPr id="304" name="矩形 303"/>
            <p:cNvSpPr/>
            <p:nvPr/>
          </p:nvSpPr>
          <p:spPr>
            <a:xfrm>
              <a:off x="4409745" y="2890213"/>
              <a:ext cx="1041039" cy="3013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文本框 304"/>
            <p:cNvSpPr txBox="1"/>
            <p:nvPr/>
          </p:nvSpPr>
          <p:spPr>
            <a:xfrm>
              <a:off x="4355708" y="2862556"/>
              <a:ext cx="1182649" cy="725471"/>
            </a:xfrm>
            <a:prstGeom prst="rect">
              <a:avLst/>
            </a:prstGeom>
            <a:noFill/>
          </p:spPr>
          <p:txBody>
            <a:bodyPr wrap="square" rtlCol="0">
              <a:spAutoFit/>
            </a:bodyPr>
            <a:lstStyle/>
            <a:p>
              <a:r>
                <a:rPr lang="en-US" altLang="zh-CN" sz="1200" dirty="0" smtClean="0"/>
                <a:t>Train Set</a:t>
              </a:r>
            </a:p>
            <a:p>
              <a:endParaRPr lang="zh-CN" altLang="en-US" dirty="0"/>
            </a:p>
          </p:txBody>
        </p:sp>
      </p:grpSp>
      <p:sp>
        <p:nvSpPr>
          <p:cNvPr id="306" name="右箭头 305"/>
          <p:cNvSpPr/>
          <p:nvPr/>
        </p:nvSpPr>
        <p:spPr>
          <a:xfrm>
            <a:off x="3932138" y="3078156"/>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右箭头 306"/>
          <p:cNvSpPr/>
          <p:nvPr/>
        </p:nvSpPr>
        <p:spPr>
          <a:xfrm>
            <a:off x="3932139" y="3897983"/>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右箭头 307"/>
          <p:cNvSpPr/>
          <p:nvPr/>
        </p:nvSpPr>
        <p:spPr>
          <a:xfrm>
            <a:off x="3902252" y="5281882"/>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右箭头 308"/>
          <p:cNvSpPr/>
          <p:nvPr/>
        </p:nvSpPr>
        <p:spPr>
          <a:xfrm>
            <a:off x="3902249" y="6050709"/>
            <a:ext cx="3459749" cy="129376"/>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4457911" y="1596295"/>
            <a:ext cx="4807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461409" y="1596295"/>
            <a:ext cx="0" cy="4177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4933950" y="1609725"/>
            <a:ext cx="4695" cy="41856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4449372" y="5795348"/>
            <a:ext cx="4892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5557658" y="1913029"/>
            <a:ext cx="859804" cy="1026003"/>
            <a:chOff x="5576864" y="2872062"/>
            <a:chExt cx="936553" cy="1101408"/>
          </a:xfrm>
        </p:grpSpPr>
        <p:sp>
          <p:nvSpPr>
            <p:cNvPr id="53" name="双括号 52"/>
            <p:cNvSpPr/>
            <p:nvPr/>
          </p:nvSpPr>
          <p:spPr>
            <a:xfrm>
              <a:off x="5576864" y="3164211"/>
              <a:ext cx="936553" cy="80925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1" name="组合 60"/>
            <p:cNvGrpSpPr/>
            <p:nvPr/>
          </p:nvGrpSpPr>
          <p:grpSpPr>
            <a:xfrm>
              <a:off x="5664104" y="3196786"/>
              <a:ext cx="801544" cy="690743"/>
              <a:chOff x="5724401" y="2728371"/>
              <a:chExt cx="1321867" cy="1178308"/>
            </a:xfrm>
          </p:grpSpPr>
          <p:sp>
            <p:nvSpPr>
              <p:cNvPr id="59" name="八角星 58"/>
              <p:cNvSpPr/>
              <p:nvPr/>
            </p:nvSpPr>
            <p:spPr>
              <a:xfrm>
                <a:off x="5734050" y="2747547"/>
                <a:ext cx="247650" cy="229381"/>
              </a:xfrm>
              <a:prstGeom prst="star8">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七角星 59"/>
              <p:cNvSpPr/>
              <p:nvPr/>
            </p:nvSpPr>
            <p:spPr>
              <a:xfrm>
                <a:off x="6095999" y="2728371"/>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七角星 324"/>
              <p:cNvSpPr/>
              <p:nvPr/>
            </p:nvSpPr>
            <p:spPr>
              <a:xfrm>
                <a:off x="6436669" y="2745674"/>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七角星 325"/>
              <p:cNvSpPr/>
              <p:nvPr/>
            </p:nvSpPr>
            <p:spPr>
              <a:xfrm>
                <a:off x="6798618" y="2739386"/>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七角星 326"/>
              <p:cNvSpPr/>
              <p:nvPr/>
            </p:nvSpPr>
            <p:spPr>
              <a:xfrm>
                <a:off x="5734049" y="305890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七角星 327"/>
              <p:cNvSpPr/>
              <p:nvPr/>
            </p:nvSpPr>
            <p:spPr>
              <a:xfrm>
                <a:off x="6095999" y="3049778"/>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七角星 328"/>
              <p:cNvSpPr/>
              <p:nvPr/>
            </p:nvSpPr>
            <p:spPr>
              <a:xfrm>
                <a:off x="6446317" y="305890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0" name="七角星 329"/>
              <p:cNvSpPr/>
              <p:nvPr/>
            </p:nvSpPr>
            <p:spPr>
              <a:xfrm>
                <a:off x="6798618" y="305890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七角星 330"/>
              <p:cNvSpPr/>
              <p:nvPr/>
            </p:nvSpPr>
            <p:spPr>
              <a:xfrm>
                <a:off x="5734049" y="337266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七角星 331"/>
              <p:cNvSpPr/>
              <p:nvPr/>
            </p:nvSpPr>
            <p:spPr>
              <a:xfrm>
                <a:off x="6095999" y="3363538"/>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七角星 332"/>
              <p:cNvSpPr/>
              <p:nvPr/>
            </p:nvSpPr>
            <p:spPr>
              <a:xfrm>
                <a:off x="6446317" y="337266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4" name="七角星 333"/>
              <p:cNvSpPr/>
              <p:nvPr/>
            </p:nvSpPr>
            <p:spPr>
              <a:xfrm>
                <a:off x="6798618" y="3372667"/>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七角星 334"/>
              <p:cNvSpPr/>
              <p:nvPr/>
            </p:nvSpPr>
            <p:spPr>
              <a:xfrm>
                <a:off x="5724401" y="3677298"/>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七角星 335"/>
              <p:cNvSpPr/>
              <p:nvPr/>
            </p:nvSpPr>
            <p:spPr>
              <a:xfrm>
                <a:off x="6086351" y="3668169"/>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七角星 336"/>
              <p:cNvSpPr/>
              <p:nvPr/>
            </p:nvSpPr>
            <p:spPr>
              <a:xfrm>
                <a:off x="6436669" y="3677298"/>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8" name="七角星 337"/>
              <p:cNvSpPr/>
              <p:nvPr/>
            </p:nvSpPr>
            <p:spPr>
              <a:xfrm>
                <a:off x="6788970" y="3677298"/>
                <a:ext cx="247650" cy="229381"/>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2" name="文本框 61"/>
                <p:cNvSpPr txBox="1"/>
                <p:nvPr/>
              </p:nvSpPr>
              <p:spPr>
                <a:xfrm>
                  <a:off x="5748292" y="2872062"/>
                  <a:ext cx="6455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sz="1600" b="1" i="1" smtClean="0">
                                <a:effectLst>
                                  <a:outerShdw blurRad="38100" dist="38100" dir="2700000" algn="tl">
                                    <a:srgbClr val="000000">
                                      <a:alpha val="43137"/>
                                    </a:srgbClr>
                                  </a:outerShdw>
                                </a:effectLst>
                                <a:latin typeface="Cambria Math" panose="02040503050406030204" pitchFamily="18" charset="0"/>
                              </a:rPr>
                            </m:ctrlPr>
                          </m:sSupPr>
                          <m:e>
                            <m:r>
                              <a:rPr lang="en-US" altLang="zh-CN" sz="1600" b="1" i="1">
                                <a:effectLst>
                                  <a:outerShdw blurRad="38100" dist="38100" dir="2700000" algn="tl">
                                    <a:srgbClr val="000000">
                                      <a:alpha val="43137"/>
                                    </a:srgbClr>
                                  </a:outerShdw>
                                </a:effectLst>
                                <a:latin typeface="Cambria Math" panose="02040503050406030204" pitchFamily="18" charset="0"/>
                              </a:rPr>
                              <m:t>𝑫</m:t>
                            </m:r>
                          </m:e>
                          <m:sup>
                            <m:r>
                              <a:rPr lang="en-US" altLang="zh-CN" sz="1600" b="1" i="1">
                                <a:effectLst>
                                  <a:outerShdw blurRad="38100" dist="38100" dir="2700000" algn="tl">
                                    <a:srgbClr val="000000">
                                      <a:alpha val="43137"/>
                                    </a:srgbClr>
                                  </a:outerShdw>
                                </a:effectLst>
                                <a:latin typeface="Cambria Math" panose="02040503050406030204" pitchFamily="18" charset="0"/>
                              </a:rPr>
                              <m:t>𝒔</m:t>
                            </m:r>
                          </m:sup>
                        </m:sSup>
                      </m:oMath>
                    </m:oMathPara>
                  </a14:m>
                  <a:endParaRPr lang="zh-CN" altLang="zh-CN" sz="1600" b="1" dirty="0"/>
                </a:p>
              </p:txBody>
            </p:sp>
          </mc:Choice>
          <mc:Fallback xmlns="">
            <p:sp>
              <p:nvSpPr>
                <p:cNvPr id="62" name="文本框 61"/>
                <p:cNvSpPr txBox="1">
                  <a:spLocks noRot="1" noChangeAspect="1" noMove="1" noResize="1" noEditPoints="1" noAdjustHandles="1" noChangeArrowheads="1" noChangeShapeType="1" noTextEdit="1"/>
                </p:cNvSpPr>
                <p:nvPr/>
              </p:nvSpPr>
              <p:spPr>
                <a:xfrm>
                  <a:off x="5748292" y="2872062"/>
                  <a:ext cx="645526" cy="369332"/>
                </a:xfrm>
                <a:prstGeom prst="rect">
                  <a:avLst/>
                </a:prstGeom>
                <a:blipFill>
                  <a:blip r:embed="rId42"/>
                  <a:stretch>
                    <a:fillRect/>
                  </a:stretch>
                </a:blipFill>
              </p:spPr>
              <p:txBody>
                <a:bodyPr/>
                <a:lstStyle/>
                <a:p>
                  <a:r>
                    <a:rPr lang="zh-CN" altLang="en-US">
                      <a:noFill/>
                    </a:rPr>
                    <a:t> </a:t>
                  </a:r>
                </a:p>
              </p:txBody>
            </p:sp>
          </mc:Fallback>
        </mc:AlternateContent>
      </p:grpSp>
      <p:sp>
        <p:nvSpPr>
          <p:cNvPr id="343" name="右箭头 342"/>
          <p:cNvSpPr/>
          <p:nvPr/>
        </p:nvSpPr>
        <p:spPr>
          <a:xfrm>
            <a:off x="4975308" y="3527745"/>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右箭头 344"/>
          <p:cNvSpPr/>
          <p:nvPr/>
        </p:nvSpPr>
        <p:spPr>
          <a:xfrm rot="1235697">
            <a:off x="4961413" y="4163416"/>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6" name="组合 345"/>
          <p:cNvGrpSpPr/>
          <p:nvPr/>
        </p:nvGrpSpPr>
        <p:grpSpPr>
          <a:xfrm>
            <a:off x="5568207" y="2941993"/>
            <a:ext cx="1395594" cy="1054213"/>
            <a:chOff x="5576864" y="2841778"/>
            <a:chExt cx="1520170" cy="1131692"/>
          </a:xfrm>
        </p:grpSpPr>
        <p:sp>
          <p:nvSpPr>
            <p:cNvPr id="347" name="双括号 346"/>
            <p:cNvSpPr/>
            <p:nvPr/>
          </p:nvSpPr>
          <p:spPr>
            <a:xfrm>
              <a:off x="5576864" y="3164211"/>
              <a:ext cx="936553" cy="80925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48" name="组合 347"/>
            <p:cNvGrpSpPr/>
            <p:nvPr/>
          </p:nvGrpSpPr>
          <p:grpSpPr>
            <a:xfrm>
              <a:off x="5664104" y="3196786"/>
              <a:ext cx="801544" cy="690743"/>
              <a:chOff x="5724401" y="2728371"/>
              <a:chExt cx="1321867" cy="1178308"/>
            </a:xfrm>
          </p:grpSpPr>
          <p:sp>
            <p:nvSpPr>
              <p:cNvPr id="350" name="八角星 349"/>
              <p:cNvSpPr/>
              <p:nvPr/>
            </p:nvSpPr>
            <p:spPr>
              <a:xfrm>
                <a:off x="5734050" y="2747547"/>
                <a:ext cx="247650" cy="229381"/>
              </a:xfrm>
              <a:prstGeom prst="star8">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七角星 350"/>
              <p:cNvSpPr/>
              <p:nvPr/>
            </p:nvSpPr>
            <p:spPr>
              <a:xfrm>
                <a:off x="6095999" y="2728371"/>
                <a:ext cx="247650" cy="229381"/>
              </a:xfrm>
              <a:prstGeom prst="star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七角星 351"/>
              <p:cNvSpPr/>
              <p:nvPr/>
            </p:nvSpPr>
            <p:spPr>
              <a:xfrm>
                <a:off x="6436669" y="2745674"/>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七角星 352"/>
              <p:cNvSpPr/>
              <p:nvPr/>
            </p:nvSpPr>
            <p:spPr>
              <a:xfrm>
                <a:off x="6798618" y="2739386"/>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七角星 353"/>
              <p:cNvSpPr/>
              <p:nvPr/>
            </p:nvSpPr>
            <p:spPr>
              <a:xfrm>
                <a:off x="5734049" y="305890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七角星 354"/>
              <p:cNvSpPr/>
              <p:nvPr/>
            </p:nvSpPr>
            <p:spPr>
              <a:xfrm>
                <a:off x="6095999" y="3049778"/>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七角星 355"/>
              <p:cNvSpPr/>
              <p:nvPr/>
            </p:nvSpPr>
            <p:spPr>
              <a:xfrm>
                <a:off x="6446317" y="305890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7" name="七角星 356"/>
              <p:cNvSpPr/>
              <p:nvPr/>
            </p:nvSpPr>
            <p:spPr>
              <a:xfrm>
                <a:off x="6798618" y="305890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七角星 357"/>
              <p:cNvSpPr/>
              <p:nvPr/>
            </p:nvSpPr>
            <p:spPr>
              <a:xfrm>
                <a:off x="5734049" y="337266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七角星 358"/>
              <p:cNvSpPr/>
              <p:nvPr/>
            </p:nvSpPr>
            <p:spPr>
              <a:xfrm>
                <a:off x="6095999" y="3363538"/>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七角星 359"/>
              <p:cNvSpPr/>
              <p:nvPr/>
            </p:nvSpPr>
            <p:spPr>
              <a:xfrm>
                <a:off x="6446317" y="337266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1" name="七角星 360"/>
              <p:cNvSpPr/>
              <p:nvPr/>
            </p:nvSpPr>
            <p:spPr>
              <a:xfrm>
                <a:off x="6798618" y="3372667"/>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七角星 361"/>
              <p:cNvSpPr/>
              <p:nvPr/>
            </p:nvSpPr>
            <p:spPr>
              <a:xfrm>
                <a:off x="5724401" y="3677298"/>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七角星 362"/>
              <p:cNvSpPr/>
              <p:nvPr/>
            </p:nvSpPr>
            <p:spPr>
              <a:xfrm>
                <a:off x="6086351" y="3668169"/>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七角星 365"/>
              <p:cNvSpPr/>
              <p:nvPr/>
            </p:nvSpPr>
            <p:spPr>
              <a:xfrm>
                <a:off x="6436669" y="3677298"/>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7" name="七角星 366"/>
              <p:cNvSpPr/>
              <p:nvPr/>
            </p:nvSpPr>
            <p:spPr>
              <a:xfrm>
                <a:off x="6788970" y="3677298"/>
                <a:ext cx="247650" cy="229381"/>
              </a:xfrm>
              <a:prstGeom prst="star7">
                <a:avLst/>
              </a:prstGeom>
              <a:solidFill>
                <a:srgbClr val="45B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49" name="文本框 348"/>
                <p:cNvSpPr txBox="1"/>
                <p:nvPr/>
              </p:nvSpPr>
              <p:spPr>
                <a:xfrm>
                  <a:off x="5723496" y="2841778"/>
                  <a:ext cx="1373538" cy="660793"/>
                </a:xfrm>
                <a:prstGeom prst="rect">
                  <a:avLst/>
                </a:prstGeom>
                <a:noFill/>
              </p:spPr>
              <p:txBody>
                <a:bodyPr wrap="square" rtlCol="0">
                  <a:spAutoFit/>
                </a:bodyPr>
                <a:lstStyle/>
                <a:p>
                  <a14:m>
                    <m:oMath xmlns:m="http://schemas.openxmlformats.org/officeDocument/2006/math">
                      <m:sSubSup>
                        <m:sSubSupPr>
                          <m:ctrlPr>
                            <a:rPr lang="zh-CN" altLang="zh-CN" sz="1600" b="1" i="1" smtClean="0">
                              <a:effectLst>
                                <a:outerShdw blurRad="38100" dist="38100" dir="2700000" algn="tl">
                                  <a:srgbClr val="000000">
                                    <a:alpha val="43137"/>
                                  </a:srgbClr>
                                </a:outerShdw>
                              </a:effectLst>
                              <a:latin typeface="Cambria Math" panose="02040503050406030204" pitchFamily="18" charset="0"/>
                            </a:rPr>
                          </m:ctrlPr>
                        </m:sSubSupPr>
                        <m:e>
                          <m:r>
                            <a:rPr lang="en-US" altLang="zh-CN" sz="1600" b="1" i="1">
                              <a:effectLst>
                                <a:outerShdw blurRad="38100" dist="38100" dir="2700000" algn="tl">
                                  <a:srgbClr val="000000">
                                    <a:alpha val="43137"/>
                                  </a:srgbClr>
                                </a:outerShdw>
                              </a:effectLst>
                              <a:latin typeface="Cambria Math" panose="02040503050406030204" pitchFamily="18" charset="0"/>
                            </a:rPr>
                            <m:t>𝑫</m:t>
                          </m:r>
                        </m:e>
                        <m:sub>
                          <m:r>
                            <a:rPr lang="en-US" altLang="zh-CN" sz="1600" b="1" i="1">
                              <a:effectLst>
                                <a:outerShdw blurRad="38100" dist="38100" dir="2700000" algn="tl">
                                  <a:srgbClr val="000000">
                                    <a:alpha val="43137"/>
                                  </a:srgbClr>
                                </a:outerShdw>
                              </a:effectLst>
                              <a:latin typeface="Cambria Math" panose="02040503050406030204" pitchFamily="18" charset="0"/>
                            </a:rPr>
                            <m:t>𝒕</m:t>
                          </m:r>
                        </m:sub>
                        <m:sup>
                          <m:r>
                            <a:rPr lang="en-US" altLang="zh-CN" sz="1600" b="1" i="1">
                              <a:effectLst>
                                <a:outerShdw blurRad="38100" dist="38100" dir="2700000" algn="tl">
                                  <a:srgbClr val="000000">
                                    <a:alpha val="43137"/>
                                  </a:srgbClr>
                                </a:outerShdw>
                              </a:effectLst>
                              <a:latin typeface="Cambria Math" panose="02040503050406030204" pitchFamily="18" charset="0"/>
                            </a:rPr>
                            <m:t>𝒓</m:t>
                          </m:r>
                        </m:sup>
                      </m:sSubSup>
                      <m:r>
                        <a:rPr lang="en-US" altLang="zh-CN" sz="1600" b="1" i="0" smtClean="0">
                          <a:effectLst>
                            <a:outerShdw blurRad="38100" dist="38100" dir="2700000" algn="tl">
                              <a:srgbClr val="000000">
                                <a:alpha val="43137"/>
                              </a:srgbClr>
                            </a:outerShdw>
                          </a:effectLst>
                          <a:latin typeface="Cambria Math" panose="02040503050406030204" pitchFamily="18" charset="0"/>
                        </a:rPr>
                        <m:t>,</m:t>
                      </m:r>
                      <m:r>
                        <a:rPr lang="en-US" altLang="zh-CN" sz="1600" b="1" i="0" smtClean="0">
                          <a:effectLst>
                            <a:outerShdw blurRad="38100" dist="38100" dir="2700000" algn="tl">
                              <a:srgbClr val="000000">
                                <a:alpha val="43137"/>
                              </a:srgbClr>
                            </a:outerShdw>
                          </a:effectLst>
                          <a:latin typeface="Cambria Math" panose="02040503050406030204" pitchFamily="18" charset="0"/>
                        </a:rPr>
                        <m:t>𝐭</m:t>
                      </m:r>
                      <m:r>
                        <a:rPr lang="en-US" altLang="zh-CN" sz="1600" b="1" i="0" smtClean="0">
                          <a:effectLst>
                            <a:outerShdw blurRad="38100" dist="38100" dir="2700000" algn="tl">
                              <a:srgbClr val="000000">
                                <a:alpha val="43137"/>
                              </a:srgbClr>
                            </a:outerShdw>
                          </a:effectLst>
                          <a:latin typeface="Cambria Math" panose="02040503050406030204" pitchFamily="18" charset="0"/>
                        </a:rPr>
                        <m:t>=</m:t>
                      </m:r>
                    </m:oMath>
                  </a14:m>
                  <a:r>
                    <a:rPr lang="en-US" altLang="zh-CN" sz="1600" b="1" dirty="0" smtClean="0"/>
                    <a:t>1…T</a:t>
                  </a:r>
                  <a:endParaRPr lang="zh-CN" altLang="zh-CN" sz="1600" b="1" dirty="0"/>
                </a:p>
                <a:p>
                  <a:endParaRPr lang="zh-CN" altLang="zh-CN" b="1" dirty="0"/>
                </a:p>
              </p:txBody>
            </p:sp>
          </mc:Choice>
          <mc:Fallback xmlns="">
            <p:sp>
              <p:nvSpPr>
                <p:cNvPr id="349" name="文本框 348"/>
                <p:cNvSpPr txBox="1">
                  <a:spLocks noRot="1" noChangeAspect="1" noMove="1" noResize="1" noEditPoints="1" noAdjustHandles="1" noChangeArrowheads="1" noChangeShapeType="1" noTextEdit="1"/>
                </p:cNvSpPr>
                <p:nvPr/>
              </p:nvSpPr>
              <p:spPr>
                <a:xfrm>
                  <a:off x="5723496" y="2841778"/>
                  <a:ext cx="1373538" cy="660793"/>
                </a:xfrm>
                <a:prstGeom prst="rect">
                  <a:avLst/>
                </a:prstGeom>
                <a:blipFill>
                  <a:blip r:embed="rId43"/>
                  <a:stretch>
                    <a:fillRect t="-2970"/>
                  </a:stretch>
                </a:blipFill>
              </p:spPr>
              <p:txBody>
                <a:bodyPr/>
                <a:lstStyle/>
                <a:p>
                  <a:r>
                    <a:rPr lang="zh-CN" altLang="en-US">
                      <a:noFill/>
                    </a:rPr>
                    <a:t> </a:t>
                  </a:r>
                </a:p>
              </p:txBody>
            </p:sp>
          </mc:Fallback>
        </mc:AlternateContent>
      </p:grpSp>
      <p:grpSp>
        <p:nvGrpSpPr>
          <p:cNvPr id="368" name="组合 367"/>
          <p:cNvGrpSpPr/>
          <p:nvPr/>
        </p:nvGrpSpPr>
        <p:grpSpPr>
          <a:xfrm>
            <a:off x="5583657" y="4030090"/>
            <a:ext cx="859804" cy="1035452"/>
            <a:chOff x="5594809" y="2862208"/>
            <a:chExt cx="936553" cy="1111552"/>
          </a:xfrm>
        </p:grpSpPr>
        <p:sp>
          <p:nvSpPr>
            <p:cNvPr id="369" name="双括号 368"/>
            <p:cNvSpPr/>
            <p:nvPr/>
          </p:nvSpPr>
          <p:spPr>
            <a:xfrm>
              <a:off x="5594809" y="3164501"/>
              <a:ext cx="936553" cy="80925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70" name="组合 369"/>
            <p:cNvGrpSpPr/>
            <p:nvPr/>
          </p:nvGrpSpPr>
          <p:grpSpPr>
            <a:xfrm>
              <a:off x="5664104" y="3196786"/>
              <a:ext cx="801544" cy="690743"/>
              <a:chOff x="5724401" y="2728371"/>
              <a:chExt cx="1321867" cy="1178308"/>
            </a:xfrm>
          </p:grpSpPr>
          <p:sp>
            <p:nvSpPr>
              <p:cNvPr id="372" name="八角星 371"/>
              <p:cNvSpPr/>
              <p:nvPr/>
            </p:nvSpPr>
            <p:spPr>
              <a:xfrm>
                <a:off x="5734050" y="2747547"/>
                <a:ext cx="247650" cy="229381"/>
              </a:xfrm>
              <a:prstGeom prst="star8">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七角星 372"/>
              <p:cNvSpPr/>
              <p:nvPr/>
            </p:nvSpPr>
            <p:spPr>
              <a:xfrm>
                <a:off x="6095999" y="2728371"/>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七角星 373"/>
              <p:cNvSpPr/>
              <p:nvPr/>
            </p:nvSpPr>
            <p:spPr>
              <a:xfrm>
                <a:off x="6436669" y="2745674"/>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七角星 374"/>
              <p:cNvSpPr/>
              <p:nvPr/>
            </p:nvSpPr>
            <p:spPr>
              <a:xfrm>
                <a:off x="6798618" y="2739386"/>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七角星 375"/>
              <p:cNvSpPr/>
              <p:nvPr/>
            </p:nvSpPr>
            <p:spPr>
              <a:xfrm>
                <a:off x="5734049" y="305890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七角星 376"/>
              <p:cNvSpPr/>
              <p:nvPr/>
            </p:nvSpPr>
            <p:spPr>
              <a:xfrm>
                <a:off x="6095999" y="3049778"/>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七角星 377"/>
              <p:cNvSpPr/>
              <p:nvPr/>
            </p:nvSpPr>
            <p:spPr>
              <a:xfrm>
                <a:off x="6446317" y="305890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9" name="七角星 378"/>
              <p:cNvSpPr/>
              <p:nvPr/>
            </p:nvSpPr>
            <p:spPr>
              <a:xfrm>
                <a:off x="6798618" y="305890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七角星 379"/>
              <p:cNvSpPr/>
              <p:nvPr/>
            </p:nvSpPr>
            <p:spPr>
              <a:xfrm>
                <a:off x="5734049" y="337266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七角星 381"/>
              <p:cNvSpPr/>
              <p:nvPr/>
            </p:nvSpPr>
            <p:spPr>
              <a:xfrm>
                <a:off x="6095999" y="3363538"/>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七角星 382"/>
              <p:cNvSpPr/>
              <p:nvPr/>
            </p:nvSpPr>
            <p:spPr>
              <a:xfrm>
                <a:off x="6446317" y="337266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4" name="七角星 383"/>
              <p:cNvSpPr/>
              <p:nvPr/>
            </p:nvSpPr>
            <p:spPr>
              <a:xfrm>
                <a:off x="6798618" y="3372667"/>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七角星 385"/>
              <p:cNvSpPr/>
              <p:nvPr/>
            </p:nvSpPr>
            <p:spPr>
              <a:xfrm>
                <a:off x="5724401" y="3677298"/>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七角星 386"/>
              <p:cNvSpPr/>
              <p:nvPr/>
            </p:nvSpPr>
            <p:spPr>
              <a:xfrm>
                <a:off x="6086351" y="3668169"/>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七角星 387"/>
              <p:cNvSpPr/>
              <p:nvPr/>
            </p:nvSpPr>
            <p:spPr>
              <a:xfrm>
                <a:off x="6436669" y="3677298"/>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七角星 388"/>
              <p:cNvSpPr/>
              <p:nvPr/>
            </p:nvSpPr>
            <p:spPr>
              <a:xfrm>
                <a:off x="6788970" y="3677298"/>
                <a:ext cx="247650" cy="229381"/>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71" name="文本框 370"/>
                <p:cNvSpPr txBox="1"/>
                <p:nvPr/>
              </p:nvSpPr>
              <p:spPr>
                <a:xfrm>
                  <a:off x="5723495" y="2862208"/>
                  <a:ext cx="645526" cy="9911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1600" b="1" i="1" smtClean="0">
                                <a:effectLst>
                                  <a:outerShdw blurRad="38100" dist="38100" dir="2700000" algn="tl">
                                    <a:srgbClr val="000000">
                                      <a:alpha val="43137"/>
                                    </a:srgbClr>
                                  </a:outerShdw>
                                </a:effectLst>
                                <a:latin typeface="Cambria Math" panose="02040503050406030204" pitchFamily="18" charset="0"/>
                              </a:rPr>
                            </m:ctrlPr>
                          </m:sSubSupPr>
                          <m:e>
                            <m:r>
                              <a:rPr lang="en-US" altLang="zh-CN" sz="1600" b="1" i="1">
                                <a:effectLst>
                                  <a:outerShdw blurRad="38100" dist="38100" dir="2700000" algn="tl">
                                    <a:srgbClr val="000000">
                                      <a:alpha val="43137"/>
                                    </a:srgbClr>
                                  </a:outerShdw>
                                </a:effectLst>
                                <a:latin typeface="Cambria Math" panose="02040503050406030204" pitchFamily="18" charset="0"/>
                              </a:rPr>
                              <m:t>𝑫</m:t>
                            </m:r>
                          </m:e>
                          <m:sub>
                            <m:r>
                              <a:rPr lang="en-US" altLang="zh-CN" sz="1600" b="1" i="1">
                                <a:effectLst>
                                  <a:outerShdw blurRad="38100" dist="38100" dir="2700000" algn="tl">
                                    <a:srgbClr val="000000">
                                      <a:alpha val="43137"/>
                                    </a:srgbClr>
                                  </a:outerShdw>
                                </a:effectLst>
                                <a:latin typeface="Cambria Math" panose="02040503050406030204" pitchFamily="18" charset="0"/>
                              </a:rPr>
                              <m:t>𝑻</m:t>
                            </m:r>
                          </m:sub>
                          <m:sup>
                            <m:r>
                              <a:rPr lang="en-US" altLang="zh-CN" sz="1600" b="1" i="1">
                                <a:effectLst>
                                  <a:outerShdw blurRad="38100" dist="38100" dir="2700000" algn="tl">
                                    <a:srgbClr val="000000">
                                      <a:alpha val="43137"/>
                                    </a:srgbClr>
                                  </a:outerShdw>
                                </a:effectLst>
                                <a:latin typeface="Cambria Math" panose="02040503050406030204" pitchFamily="18" charset="0"/>
                              </a:rPr>
                              <m:t>𝒖</m:t>
                            </m:r>
                          </m:sup>
                        </m:sSubSup>
                      </m:oMath>
                    </m:oMathPara>
                  </a14:m>
                  <a:endParaRPr lang="zh-CN" altLang="zh-CN" sz="1600" b="1" dirty="0"/>
                </a:p>
                <a:p>
                  <a:endParaRPr lang="zh-CN" altLang="zh-CN" b="1" dirty="0"/>
                </a:p>
                <a:p>
                  <a:endParaRPr lang="zh-CN" altLang="zh-CN" b="1" dirty="0"/>
                </a:p>
              </p:txBody>
            </p:sp>
          </mc:Choice>
          <mc:Fallback xmlns="">
            <p:sp>
              <p:nvSpPr>
                <p:cNvPr id="371" name="文本框 370"/>
                <p:cNvSpPr txBox="1">
                  <a:spLocks noRot="1" noChangeAspect="1" noMove="1" noResize="1" noEditPoints="1" noAdjustHandles="1" noChangeArrowheads="1" noChangeShapeType="1" noTextEdit="1"/>
                </p:cNvSpPr>
                <p:nvPr/>
              </p:nvSpPr>
              <p:spPr>
                <a:xfrm>
                  <a:off x="5723495" y="2862208"/>
                  <a:ext cx="645526" cy="991190"/>
                </a:xfrm>
                <a:prstGeom prst="rect">
                  <a:avLst/>
                </a:prstGeom>
                <a:blipFill>
                  <a:blip r:embed="rId44"/>
                  <a:stretch>
                    <a:fillRect/>
                  </a:stretch>
                </a:blipFill>
              </p:spPr>
              <p:txBody>
                <a:bodyPr/>
                <a:lstStyle/>
                <a:p>
                  <a:r>
                    <a:rPr lang="zh-CN" altLang="en-US">
                      <a:noFill/>
                    </a:rPr>
                    <a:t> </a:t>
                  </a:r>
                </a:p>
              </p:txBody>
            </p:sp>
          </mc:Fallback>
        </mc:AlternateContent>
      </p:grpSp>
      <p:grpSp>
        <p:nvGrpSpPr>
          <p:cNvPr id="452" name="组合 451"/>
          <p:cNvGrpSpPr/>
          <p:nvPr/>
        </p:nvGrpSpPr>
        <p:grpSpPr>
          <a:xfrm>
            <a:off x="7468427" y="5605087"/>
            <a:ext cx="503821" cy="887063"/>
            <a:chOff x="6647258" y="5571951"/>
            <a:chExt cx="503821" cy="887063"/>
          </a:xfrm>
        </p:grpSpPr>
        <p:grpSp>
          <p:nvGrpSpPr>
            <p:cNvPr id="257" name="组合 256"/>
            <p:cNvGrpSpPr/>
            <p:nvPr/>
          </p:nvGrpSpPr>
          <p:grpSpPr>
            <a:xfrm>
              <a:off x="6753953" y="5612360"/>
              <a:ext cx="285367" cy="768676"/>
              <a:chOff x="5088628" y="2864750"/>
              <a:chExt cx="514144" cy="1634116"/>
            </a:xfrm>
          </p:grpSpPr>
          <p:sp>
            <p:nvSpPr>
              <p:cNvPr id="258" name="矩形 257"/>
              <p:cNvSpPr/>
              <p:nvPr/>
            </p:nvSpPr>
            <p:spPr>
              <a:xfrm>
                <a:off x="5090679" y="2914112"/>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p:cNvSpPr/>
              <p:nvPr/>
            </p:nvSpPr>
            <p:spPr>
              <a:xfrm>
                <a:off x="5291549" y="3074883"/>
                <a:ext cx="99911" cy="6060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矩形 259"/>
              <p:cNvSpPr/>
              <p:nvPr/>
            </p:nvSpPr>
            <p:spPr>
              <a:xfrm>
                <a:off x="5498145" y="2864750"/>
                <a:ext cx="99911" cy="6060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p:cNvSpPr/>
              <p:nvPr/>
            </p:nvSpPr>
            <p:spPr>
              <a:xfrm>
                <a:off x="5120071" y="3892820"/>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p:cNvSpPr/>
              <p:nvPr/>
            </p:nvSpPr>
            <p:spPr>
              <a:xfrm>
                <a:off x="5294804" y="3744402"/>
                <a:ext cx="99911" cy="6060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矩形 262"/>
              <p:cNvSpPr/>
              <p:nvPr/>
            </p:nvSpPr>
            <p:spPr>
              <a:xfrm>
                <a:off x="5498145" y="3892819"/>
                <a:ext cx="99911" cy="5993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4" name="直接连接符 263"/>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5495873" y="296118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5495873" y="30620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5495873" y="31544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5495873" y="326072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5495872" y="336400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5291544" y="42397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5495872" y="409821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5495872" y="421355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5116999" y="430285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5291545" y="413200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5495872" y="399409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5291545" y="384253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5114618"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5291545" y="403450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495872" y="440790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502861" y="4321903"/>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5291545" y="393374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1" name="直接连接符 390"/>
            <p:cNvCxnSpPr/>
            <p:nvPr/>
          </p:nvCxnSpPr>
          <p:spPr>
            <a:xfrm>
              <a:off x="6647258" y="5571951"/>
              <a:ext cx="4807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6670345" y="6452237"/>
              <a:ext cx="4807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nvCxnSpPr>
          <p:spPr>
            <a:xfrm>
              <a:off x="6656783" y="5571951"/>
              <a:ext cx="0" cy="88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a:off x="7127992" y="5571951"/>
              <a:ext cx="0" cy="88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8" name="右大括号 467"/>
          <p:cNvSpPr/>
          <p:nvPr/>
        </p:nvSpPr>
        <p:spPr>
          <a:xfrm>
            <a:off x="6693679" y="1959332"/>
            <a:ext cx="328379" cy="317688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9" name="矩形 468"/>
          <p:cNvSpPr/>
          <p:nvPr/>
        </p:nvSpPr>
        <p:spPr>
          <a:xfrm>
            <a:off x="7106330" y="3379288"/>
            <a:ext cx="1218520" cy="4360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0" name="文本框 469"/>
              <p:cNvSpPr txBox="1"/>
              <p:nvPr/>
            </p:nvSpPr>
            <p:spPr>
              <a:xfrm>
                <a:off x="7190398" y="3429336"/>
                <a:ext cx="1204095" cy="338554"/>
              </a:xfrm>
              <a:prstGeom prst="rect">
                <a:avLst/>
              </a:prstGeom>
              <a:noFill/>
            </p:spPr>
            <p:txBody>
              <a:bodyPr wrap="square" rtlCol="0">
                <a:spAutoFit/>
              </a:bodyPr>
              <a:lstStyle/>
              <a:p>
                <a14:m>
                  <m:oMath xmlns:m="http://schemas.openxmlformats.org/officeDocument/2006/math">
                    <m:sSup>
                      <m:sSupPr>
                        <m:ctrlPr>
                          <a:rPr lang="zh-CN" altLang="zh-CN" sz="1600" b="1" i="1" smtClean="0">
                            <a:effectLst>
                              <a:outerShdw blurRad="38100" dist="38100" dir="2700000" algn="tl">
                                <a:srgbClr val="000000">
                                  <a:alpha val="43137"/>
                                </a:srgbClr>
                              </a:outerShdw>
                            </a:effectLst>
                            <a:latin typeface="Cambria Math" panose="02040503050406030204" pitchFamily="18" charset="0"/>
                          </a:rPr>
                        </m:ctrlPr>
                      </m:sSupPr>
                      <m:e>
                        <m:r>
                          <a:rPr lang="en-US" altLang="zh-CN" sz="1600" b="1" i="1">
                            <a:effectLst>
                              <a:outerShdw blurRad="38100" dist="38100" dir="2700000" algn="tl">
                                <a:srgbClr val="000000">
                                  <a:alpha val="43137"/>
                                </a:srgbClr>
                              </a:outerShdw>
                            </a:effectLst>
                            <a:latin typeface="Cambria Math" panose="02040503050406030204" pitchFamily="18" charset="0"/>
                          </a:rPr>
                          <m:t>𝑫</m:t>
                        </m:r>
                      </m:e>
                      <m:sup>
                        <m:r>
                          <a:rPr lang="en-US" altLang="zh-CN" sz="1600" b="1" i="1">
                            <a:effectLst>
                              <a:outerShdw blurRad="38100" dist="38100" dir="2700000" algn="tl">
                                <a:srgbClr val="000000">
                                  <a:alpha val="43137"/>
                                </a:srgbClr>
                              </a:outerShdw>
                            </a:effectLst>
                            <a:latin typeface="Cambria Math" panose="02040503050406030204" pitchFamily="18" charset="0"/>
                          </a:rPr>
                          <m:t>𝒔</m:t>
                        </m:r>
                      </m:sup>
                    </m:sSup>
                  </m:oMath>
                </a14:m>
                <a:r>
                  <a:rPr lang="zh-CN" altLang="zh-CN" sz="1600" b="1" i="1" dirty="0">
                    <a:effectLst>
                      <a:outerShdw blurRad="38100" dist="38100" dir="2700000" algn="tl">
                        <a:srgbClr val="000000">
                          <a:alpha val="43137"/>
                        </a:srgbClr>
                      </a:outerShdw>
                    </a:effectLst>
                  </a:rPr>
                  <a:t> </a:t>
                </a:r>
                <a14:m>
                  <m:oMath xmlns:m="http://schemas.openxmlformats.org/officeDocument/2006/math">
                    <m:sSubSup>
                      <m:sSubSupPr>
                        <m:ctrlPr>
                          <a:rPr lang="zh-CN" altLang="zh-CN" sz="1600" b="1" i="1">
                            <a:effectLst>
                              <a:outerShdw blurRad="38100" dist="38100" dir="2700000" algn="tl">
                                <a:srgbClr val="000000">
                                  <a:alpha val="43137"/>
                                </a:srgbClr>
                              </a:outerShdw>
                            </a:effectLst>
                            <a:latin typeface="Cambria Math" panose="02040503050406030204" pitchFamily="18" charset="0"/>
                          </a:rPr>
                        </m:ctrlPr>
                      </m:sSubSupPr>
                      <m:e>
                        <m:sSubSup>
                          <m:sSubSupPr>
                            <m:ctrlPr>
                              <a:rPr lang="zh-CN" altLang="en-US" sz="1600" b="1" i="1" smtClean="0">
                                <a:effectLst>
                                  <a:outerShdw blurRad="38100" dist="38100" dir="2700000" algn="tl">
                                    <a:srgbClr val="000000">
                                      <a:alpha val="43137"/>
                                    </a:srgbClr>
                                  </a:outerShdw>
                                </a:effectLst>
                                <a:latin typeface="Cambria Math" panose="02040503050406030204" pitchFamily="18" charset="0"/>
                              </a:rPr>
                            </m:ctrlPr>
                          </m:sSubSupPr>
                          <m:e>
                            <m:r>
                              <a:rPr lang="en-US" altLang="zh-CN" sz="1600" b="1" i="1">
                                <a:effectLst>
                                  <a:outerShdw blurRad="38100" dist="38100" dir="2700000" algn="tl">
                                    <a:srgbClr val="000000">
                                      <a:alpha val="43137"/>
                                    </a:srgbClr>
                                  </a:outerShdw>
                                </a:effectLst>
                                <a:latin typeface="Cambria Math" panose="02040503050406030204" pitchFamily="18" charset="0"/>
                              </a:rPr>
                              <m:t>𝑫</m:t>
                            </m:r>
                          </m:e>
                          <m:sub>
                            <m:r>
                              <a:rPr lang="en-US" altLang="zh-CN" sz="1600" b="1" i="1">
                                <a:effectLst>
                                  <a:outerShdw blurRad="38100" dist="38100" dir="2700000" algn="tl">
                                    <a:srgbClr val="000000">
                                      <a:alpha val="43137"/>
                                    </a:srgbClr>
                                  </a:outerShdw>
                                </a:effectLst>
                                <a:latin typeface="Cambria Math" panose="02040503050406030204" pitchFamily="18" charset="0"/>
                              </a:rPr>
                              <m:t>𝑻</m:t>
                            </m:r>
                          </m:sub>
                          <m:sup>
                            <m:r>
                              <a:rPr lang="en-US" altLang="zh-CN" sz="1600" b="1" i="1">
                                <a:effectLst>
                                  <a:outerShdw blurRad="38100" dist="38100" dir="2700000" algn="tl">
                                    <a:srgbClr val="000000">
                                      <a:alpha val="43137"/>
                                    </a:srgbClr>
                                  </a:outerShdw>
                                </a:effectLst>
                                <a:latin typeface="Cambria Math" panose="02040503050406030204" pitchFamily="18" charset="0"/>
                              </a:rPr>
                              <m:t>𝒓</m:t>
                            </m:r>
                          </m:sup>
                        </m:sSubSup>
                        <m:r>
                          <m:rPr>
                            <m:nor/>
                          </m:rPr>
                          <a:rPr lang="zh-CN" altLang="en-US" sz="1600" b="1" i="1">
                            <a:effectLst>
                              <a:outerShdw blurRad="38100" dist="38100" dir="2700000" algn="tl">
                                <a:srgbClr val="000000">
                                  <a:alpha val="43137"/>
                                </a:srgbClr>
                              </a:outerShdw>
                            </a:effectLst>
                          </a:rPr>
                          <m:t> </m:t>
                        </m:r>
                        <m:r>
                          <a:rPr lang="en-US" altLang="zh-CN" sz="1600" b="1" i="1">
                            <a:effectLst>
                              <a:outerShdw blurRad="38100" dist="38100" dir="2700000" algn="tl">
                                <a:srgbClr val="000000">
                                  <a:alpha val="43137"/>
                                </a:srgbClr>
                              </a:outerShdw>
                            </a:effectLst>
                            <a:latin typeface="Cambria Math" panose="02040503050406030204" pitchFamily="18" charset="0"/>
                          </a:rPr>
                          <m:t>𝑫</m:t>
                        </m:r>
                      </m:e>
                      <m:sub>
                        <m:r>
                          <a:rPr lang="en-US" altLang="zh-CN" sz="1600" b="1" i="1">
                            <a:effectLst>
                              <a:outerShdw blurRad="38100" dist="38100" dir="2700000" algn="tl">
                                <a:srgbClr val="000000">
                                  <a:alpha val="43137"/>
                                </a:srgbClr>
                              </a:outerShdw>
                            </a:effectLst>
                            <a:latin typeface="Cambria Math" panose="02040503050406030204" pitchFamily="18" charset="0"/>
                          </a:rPr>
                          <m:t>𝑻</m:t>
                        </m:r>
                      </m:sub>
                      <m:sup>
                        <m:r>
                          <a:rPr lang="en-US" altLang="zh-CN" sz="1600" b="1" i="1">
                            <a:effectLst>
                              <a:outerShdw blurRad="38100" dist="38100" dir="2700000" algn="tl">
                                <a:srgbClr val="000000">
                                  <a:alpha val="43137"/>
                                </a:srgbClr>
                              </a:outerShdw>
                            </a:effectLst>
                            <a:latin typeface="Cambria Math" panose="02040503050406030204" pitchFamily="18" charset="0"/>
                          </a:rPr>
                          <m:t>𝒖</m:t>
                        </m:r>
                      </m:sup>
                    </m:sSubSup>
                  </m:oMath>
                </a14:m>
                <a:endParaRPr lang="zh-CN" altLang="en-US" sz="1600" b="1" i="1" dirty="0">
                  <a:effectLst>
                    <a:outerShdw blurRad="38100" dist="38100" dir="2700000" algn="tl">
                      <a:srgbClr val="000000">
                        <a:alpha val="43137"/>
                      </a:srgbClr>
                    </a:outerShdw>
                  </a:effectLst>
                </a:endParaRPr>
              </a:p>
            </p:txBody>
          </p:sp>
        </mc:Choice>
        <mc:Fallback xmlns="">
          <p:sp>
            <p:nvSpPr>
              <p:cNvPr id="470" name="文本框 469"/>
              <p:cNvSpPr txBox="1">
                <a:spLocks noRot="1" noChangeAspect="1" noMove="1" noResize="1" noEditPoints="1" noAdjustHandles="1" noChangeArrowheads="1" noChangeShapeType="1" noTextEdit="1"/>
              </p:cNvSpPr>
              <p:nvPr/>
            </p:nvSpPr>
            <p:spPr>
              <a:xfrm>
                <a:off x="7190398" y="3429336"/>
                <a:ext cx="1204095" cy="338554"/>
              </a:xfrm>
              <a:prstGeom prst="rect">
                <a:avLst/>
              </a:prstGeom>
              <a:blipFill>
                <a:blip r:embed="rId45"/>
                <a:stretch>
                  <a:fillRect b="-7273"/>
                </a:stretch>
              </a:blipFill>
            </p:spPr>
            <p:txBody>
              <a:bodyPr/>
              <a:lstStyle/>
              <a:p>
                <a:r>
                  <a:rPr lang="zh-CN" altLang="en-US">
                    <a:noFill/>
                  </a:rPr>
                  <a:t> </a:t>
                </a:r>
              </a:p>
            </p:txBody>
          </p:sp>
        </mc:Fallback>
      </mc:AlternateContent>
      <p:cxnSp>
        <p:nvCxnSpPr>
          <p:cNvPr id="472" name="直接箭头连接符 471"/>
          <p:cNvCxnSpPr>
            <a:stCxn id="469" idx="2"/>
          </p:cNvCxnSpPr>
          <p:nvPr/>
        </p:nvCxnSpPr>
        <p:spPr>
          <a:xfrm>
            <a:off x="7715590" y="3815356"/>
            <a:ext cx="0" cy="1736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5" name="文本框 404"/>
          <p:cNvSpPr txBox="1"/>
          <p:nvPr/>
        </p:nvSpPr>
        <p:spPr>
          <a:xfrm>
            <a:off x="7029915" y="4525684"/>
            <a:ext cx="1162861" cy="307777"/>
          </a:xfrm>
          <a:prstGeom prst="rect">
            <a:avLst/>
          </a:prstGeom>
          <a:noFill/>
        </p:spPr>
        <p:txBody>
          <a:bodyPr wrap="square" rtlCol="0">
            <a:spAutoFit/>
          </a:bodyPr>
          <a:lstStyle/>
          <a:p>
            <a:r>
              <a:rPr lang="en-US" altLang="zh-CN" sz="1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Encode</a:t>
            </a:r>
            <a:endParaRPr lang="zh-CN" altLang="en-US" sz="1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37" name="组合 436"/>
          <p:cNvGrpSpPr/>
          <p:nvPr/>
        </p:nvGrpSpPr>
        <p:grpSpPr>
          <a:xfrm>
            <a:off x="8611866" y="2390214"/>
            <a:ext cx="2039394" cy="1763256"/>
            <a:chOff x="8959765" y="1927519"/>
            <a:chExt cx="2639073" cy="2302372"/>
          </a:xfrm>
        </p:grpSpPr>
        <p:grpSp>
          <p:nvGrpSpPr>
            <p:cNvPr id="447" name="组合 446"/>
            <p:cNvGrpSpPr/>
            <p:nvPr/>
          </p:nvGrpSpPr>
          <p:grpSpPr>
            <a:xfrm>
              <a:off x="8959765" y="2172130"/>
              <a:ext cx="2639073" cy="2057761"/>
              <a:chOff x="9039226" y="1562317"/>
              <a:chExt cx="2639073" cy="2057761"/>
            </a:xfrm>
          </p:grpSpPr>
          <p:sp>
            <p:nvSpPr>
              <p:cNvPr id="478" name="椭圆 477"/>
              <p:cNvSpPr/>
              <p:nvPr/>
            </p:nvSpPr>
            <p:spPr>
              <a:xfrm>
                <a:off x="9789805" y="1562317"/>
                <a:ext cx="1888494" cy="2057761"/>
              </a:xfrm>
              <a:prstGeom prst="ellipse">
                <a:avLst/>
              </a:prstGeom>
              <a:noFill/>
              <a:ln>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476" name="直接连接符 475"/>
              <p:cNvCxnSpPr>
                <a:stCxn id="478" idx="0"/>
              </p:cNvCxnSpPr>
              <p:nvPr/>
            </p:nvCxnSpPr>
            <p:spPr>
              <a:xfrm flipH="1">
                <a:off x="9039226" y="1562317"/>
                <a:ext cx="1694823" cy="26585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74" name="文本框 473"/>
            <p:cNvSpPr txBox="1"/>
            <p:nvPr/>
          </p:nvSpPr>
          <p:spPr>
            <a:xfrm>
              <a:off x="10326354" y="1927519"/>
              <a:ext cx="1111892" cy="291773"/>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Gallery</a:t>
              </a:r>
              <a:endParaRPr lang="zh-CN" altLang="en-US" sz="1100" b="1" dirty="0">
                <a:latin typeface="Times New Roman" panose="02020603050405020304" pitchFamily="18" charset="0"/>
                <a:cs typeface="Times New Roman" panose="02020603050405020304" pitchFamily="18" charset="0"/>
              </a:endParaRPr>
            </a:p>
          </p:txBody>
        </p:sp>
      </p:grpSp>
      <p:sp>
        <p:nvSpPr>
          <p:cNvPr id="412" name="文本框 411"/>
          <p:cNvSpPr txBox="1"/>
          <p:nvPr/>
        </p:nvSpPr>
        <p:spPr>
          <a:xfrm>
            <a:off x="11847916" y="4448418"/>
            <a:ext cx="319300" cy="446905"/>
          </a:xfrm>
          <a:prstGeom prst="rect">
            <a:avLst/>
          </a:prstGeom>
          <a:noFill/>
        </p:spPr>
        <p:txBody>
          <a:bodyPr wrap="square" rtlCol="0">
            <a:spAutoFit/>
          </a:bodyPr>
          <a:lstStyle/>
          <a:p>
            <a:r>
              <a:rPr lang="en-US" altLang="zh-CN" sz="1400" b="1" dirty="0" smtClean="0">
                <a:latin typeface="Times New Roman" panose="02020603050405020304" pitchFamily="18" charset="0"/>
                <a:cs typeface="Times New Roman" panose="02020603050405020304" pitchFamily="18" charset="0"/>
              </a:rPr>
              <a:t>…</a:t>
            </a:r>
          </a:p>
          <a:p>
            <a:endParaRPr lang="zh-CN" altLang="en-US" sz="1400" b="1" dirty="0">
              <a:latin typeface="Times New Roman" panose="02020603050405020304" pitchFamily="18" charset="0"/>
              <a:cs typeface="Times New Roman" panose="02020603050405020304" pitchFamily="18" charset="0"/>
            </a:endParaRPr>
          </a:p>
        </p:txBody>
      </p:sp>
      <p:sp>
        <p:nvSpPr>
          <p:cNvPr id="494" name="右箭头 493"/>
          <p:cNvSpPr/>
          <p:nvPr/>
        </p:nvSpPr>
        <p:spPr>
          <a:xfrm>
            <a:off x="8028309" y="6030819"/>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5" name="组合 494"/>
          <p:cNvGrpSpPr/>
          <p:nvPr/>
        </p:nvGrpSpPr>
        <p:grpSpPr>
          <a:xfrm>
            <a:off x="8600258" y="5628695"/>
            <a:ext cx="548320" cy="839846"/>
            <a:chOff x="6653933" y="5571951"/>
            <a:chExt cx="480739" cy="887063"/>
          </a:xfrm>
        </p:grpSpPr>
        <p:grpSp>
          <p:nvGrpSpPr>
            <p:cNvPr id="496" name="组合 495"/>
            <p:cNvGrpSpPr/>
            <p:nvPr/>
          </p:nvGrpSpPr>
          <p:grpSpPr>
            <a:xfrm>
              <a:off x="6753948" y="5612360"/>
              <a:ext cx="282749" cy="768676"/>
              <a:chOff x="5088628" y="2864750"/>
              <a:chExt cx="509428" cy="1634116"/>
            </a:xfrm>
          </p:grpSpPr>
          <p:sp>
            <p:nvSpPr>
              <p:cNvPr id="502" name="矩形 501"/>
              <p:cNvSpPr/>
              <p:nvPr/>
            </p:nvSpPr>
            <p:spPr>
              <a:xfrm>
                <a:off x="5090679" y="2914112"/>
                <a:ext cx="99911" cy="606046"/>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矩形 503"/>
              <p:cNvSpPr/>
              <p:nvPr/>
            </p:nvSpPr>
            <p:spPr>
              <a:xfrm>
                <a:off x="5291549" y="3074883"/>
                <a:ext cx="99911" cy="6060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矩形 504"/>
              <p:cNvSpPr/>
              <p:nvPr/>
            </p:nvSpPr>
            <p:spPr>
              <a:xfrm>
                <a:off x="5498145" y="2864750"/>
                <a:ext cx="99911" cy="60604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矩形 505"/>
              <p:cNvSpPr/>
              <p:nvPr/>
            </p:nvSpPr>
            <p:spPr>
              <a:xfrm>
                <a:off x="5120071" y="3892820"/>
                <a:ext cx="99911" cy="60604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矩形 506"/>
              <p:cNvSpPr/>
              <p:nvPr/>
            </p:nvSpPr>
            <p:spPr>
              <a:xfrm>
                <a:off x="5294804" y="3744402"/>
                <a:ext cx="99911" cy="60604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矩形 508"/>
              <p:cNvSpPr/>
              <p:nvPr/>
            </p:nvSpPr>
            <p:spPr>
              <a:xfrm>
                <a:off x="5498145" y="3892819"/>
                <a:ext cx="99911" cy="59933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3" name="直接连接符 512"/>
              <p:cNvCxnSpPr/>
              <p:nvPr/>
            </p:nvCxnSpPr>
            <p:spPr>
              <a:xfrm>
                <a:off x="5088630" y="313001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5088629" y="3236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5088628" y="343169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a:off x="5291545" y="318736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a:off x="5291545" y="329988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a:off x="5291545" y="340780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5291545" y="35201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5291546" y="36099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5088630" y="302082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5088629" y="3336082"/>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5498145" y="295819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5498145" y="305233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5497649" y="315863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5497649" y="326554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nvCxnSpPr>
            <p:spPr>
              <a:xfrm>
                <a:off x="5498145" y="336349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5120070" y="399890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5120069"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5294804" y="425811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5498145" y="409900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5498145" y="4210837"/>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5120069" y="4201395"/>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5122210" y="431089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5294804" y="4144579"/>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5498145" y="3995154"/>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5294804" y="385375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5122210" y="4406828"/>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5294804" y="4040880"/>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5498145" y="4406361"/>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5498145" y="4310896"/>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5294804" y="3951351"/>
                <a:ext cx="999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7" name="直接连接符 496"/>
            <p:cNvCxnSpPr/>
            <p:nvPr/>
          </p:nvCxnSpPr>
          <p:spPr>
            <a:xfrm>
              <a:off x="6653933" y="5571951"/>
              <a:ext cx="4740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6653938" y="6459014"/>
              <a:ext cx="4807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6656783" y="5571951"/>
              <a:ext cx="0" cy="88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7127992" y="5571951"/>
              <a:ext cx="0" cy="88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4" name="右箭头 553"/>
          <p:cNvSpPr/>
          <p:nvPr/>
        </p:nvSpPr>
        <p:spPr>
          <a:xfrm rot="16200000">
            <a:off x="8615311" y="5250704"/>
            <a:ext cx="529271" cy="164921"/>
          </a:xfrm>
          <a:prstGeom prst="rightArrow">
            <a:avLst/>
          </a:prstGeom>
          <a:solidFill>
            <a:srgbClr val="20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6" name="组合 555"/>
          <p:cNvGrpSpPr/>
          <p:nvPr/>
        </p:nvGrpSpPr>
        <p:grpSpPr>
          <a:xfrm>
            <a:off x="8611864" y="3968328"/>
            <a:ext cx="1211905" cy="1325014"/>
            <a:chOff x="10078799" y="1462019"/>
            <a:chExt cx="1211905" cy="1325014"/>
          </a:xfrm>
        </p:grpSpPr>
        <p:sp>
          <p:nvSpPr>
            <p:cNvPr id="408" name="文本框 407"/>
            <p:cNvSpPr txBox="1"/>
            <p:nvPr/>
          </p:nvSpPr>
          <p:spPr>
            <a:xfrm rot="19469259">
              <a:off x="10431468" y="1462019"/>
              <a:ext cx="859236" cy="407473"/>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Probe</a:t>
              </a:r>
            </a:p>
            <a:p>
              <a:endParaRPr lang="zh-CN" altLang="en-US" sz="1400" b="1" dirty="0">
                <a:latin typeface="Times New Roman" panose="02020603050405020304" pitchFamily="18" charset="0"/>
                <a:cs typeface="Times New Roman" panose="02020603050405020304" pitchFamily="18" charset="0"/>
              </a:endParaRPr>
            </a:p>
          </p:txBody>
        </p:sp>
        <p:cxnSp>
          <p:nvCxnSpPr>
            <p:cNvPr id="438" name="直接箭头连接符 437"/>
            <p:cNvCxnSpPr/>
            <p:nvPr/>
          </p:nvCxnSpPr>
          <p:spPr>
            <a:xfrm flipV="1">
              <a:off x="10462744" y="1626488"/>
              <a:ext cx="515155" cy="387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10211002" y="1785073"/>
              <a:ext cx="235291" cy="0"/>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10446293" y="1785073"/>
              <a:ext cx="0" cy="544452"/>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10211002" y="1785073"/>
              <a:ext cx="0" cy="544452"/>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10211002" y="2329525"/>
              <a:ext cx="235291" cy="0"/>
            </a:xfrm>
            <a:prstGeom prst="line">
              <a:avLst/>
            </a:prstGeom>
            <a:ln w="28575">
              <a:solidFill>
                <a:srgbClr val="FF9300"/>
              </a:solidFill>
            </a:ln>
          </p:spPr>
          <p:style>
            <a:lnRef idx="1">
              <a:schemeClr val="accent1"/>
            </a:lnRef>
            <a:fillRef idx="0">
              <a:schemeClr val="accent1"/>
            </a:fillRef>
            <a:effectRef idx="0">
              <a:schemeClr val="accent1"/>
            </a:effectRef>
            <a:fontRef idx="minor">
              <a:schemeClr val="tx1"/>
            </a:fontRef>
          </p:style>
        </p:cxnSp>
        <p:sp>
          <p:nvSpPr>
            <p:cNvPr id="444" name="文本框 443"/>
            <p:cNvSpPr txBox="1"/>
            <p:nvPr/>
          </p:nvSpPr>
          <p:spPr>
            <a:xfrm>
              <a:off x="10078799" y="2309359"/>
              <a:ext cx="859236" cy="477674"/>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Cam1</a:t>
              </a:r>
            </a:p>
            <a:p>
              <a:endParaRPr lang="zh-CN" altLang="en-US" sz="1400" b="1" dirty="0">
                <a:latin typeface="Times New Roman" panose="02020603050405020304" pitchFamily="18" charset="0"/>
                <a:cs typeface="Times New Roman" panose="02020603050405020304" pitchFamily="18" charset="0"/>
              </a:endParaRPr>
            </a:p>
          </p:txBody>
        </p:sp>
      </p:grpSp>
      <p:grpSp>
        <p:nvGrpSpPr>
          <p:cNvPr id="80" name="组合 79"/>
          <p:cNvGrpSpPr/>
          <p:nvPr/>
        </p:nvGrpSpPr>
        <p:grpSpPr>
          <a:xfrm>
            <a:off x="10432102" y="3938994"/>
            <a:ext cx="859236" cy="407473"/>
            <a:chOff x="10352487" y="4077220"/>
            <a:chExt cx="859236" cy="407473"/>
          </a:xfrm>
        </p:grpSpPr>
        <p:cxnSp>
          <p:nvCxnSpPr>
            <p:cNvPr id="445" name="直接箭头连接符 444"/>
            <p:cNvCxnSpPr/>
            <p:nvPr/>
          </p:nvCxnSpPr>
          <p:spPr>
            <a:xfrm>
              <a:off x="10394951" y="4135777"/>
              <a:ext cx="580813" cy="334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5" name="文本框 564"/>
            <p:cNvSpPr txBox="1"/>
            <p:nvPr/>
          </p:nvSpPr>
          <p:spPr>
            <a:xfrm rot="1813545">
              <a:off x="10352487" y="4077220"/>
              <a:ext cx="859236" cy="407473"/>
            </a:xfrm>
            <a:prstGeom prst="rect">
              <a:avLst/>
            </a:prstGeom>
            <a:noFill/>
          </p:spPr>
          <p:txBody>
            <a:bodyPr wrap="square" rtlCol="0">
              <a:spAutoFit/>
            </a:bodyPr>
            <a:lstStyle/>
            <a:p>
              <a:r>
                <a:rPr lang="en-US" altLang="zh-CN" sz="1100" b="1" dirty="0" smtClean="0">
                  <a:latin typeface="Times New Roman" panose="02020603050405020304" pitchFamily="18" charset="0"/>
                  <a:cs typeface="Times New Roman" panose="02020603050405020304" pitchFamily="18" charset="0"/>
                </a:rPr>
                <a:t>Retrieve</a:t>
              </a:r>
            </a:p>
            <a:p>
              <a:endParaRPr lang="zh-CN" altLang="en-US" sz="1400" b="1" dirty="0">
                <a:latin typeface="Times New Roman" panose="02020603050405020304" pitchFamily="18" charset="0"/>
                <a:cs typeface="Times New Roman" panose="02020603050405020304" pitchFamily="18" charset="0"/>
              </a:endParaRPr>
            </a:p>
          </p:txBody>
        </p:sp>
      </p:grpSp>
      <p:pic>
        <p:nvPicPr>
          <p:cNvPr id="566" name="图片 565"/>
          <p:cNvPicPr>
            <a:picLocks noChangeAspect="1"/>
          </p:cNvPicPr>
          <p:nvPr/>
        </p:nvPicPr>
        <p:blipFill>
          <a:blip r:embed="rId46"/>
          <a:stretch>
            <a:fillRect/>
          </a:stretch>
        </p:blipFill>
        <p:spPr>
          <a:xfrm>
            <a:off x="9395534" y="2895791"/>
            <a:ext cx="215725" cy="416611"/>
          </a:xfrm>
          <a:prstGeom prst="rect">
            <a:avLst/>
          </a:prstGeom>
        </p:spPr>
      </p:pic>
      <p:pic>
        <p:nvPicPr>
          <p:cNvPr id="567" name="图片 566"/>
          <p:cNvPicPr>
            <a:picLocks noChangeAspect="1"/>
          </p:cNvPicPr>
          <p:nvPr/>
        </p:nvPicPr>
        <p:blipFill>
          <a:blip r:embed="rId47"/>
          <a:stretch>
            <a:fillRect/>
          </a:stretch>
        </p:blipFill>
        <p:spPr>
          <a:xfrm>
            <a:off x="9612121" y="2812297"/>
            <a:ext cx="207662" cy="461439"/>
          </a:xfrm>
          <a:prstGeom prst="rect">
            <a:avLst/>
          </a:prstGeom>
        </p:spPr>
      </p:pic>
      <p:pic>
        <p:nvPicPr>
          <p:cNvPr id="568" name="图片 567"/>
          <p:cNvPicPr>
            <a:picLocks noChangeAspect="1"/>
          </p:cNvPicPr>
          <p:nvPr/>
        </p:nvPicPr>
        <p:blipFill>
          <a:blip r:embed="rId48"/>
          <a:stretch>
            <a:fillRect/>
          </a:stretch>
        </p:blipFill>
        <p:spPr>
          <a:xfrm>
            <a:off x="9794362" y="2703722"/>
            <a:ext cx="212760" cy="410942"/>
          </a:xfrm>
          <a:prstGeom prst="rect">
            <a:avLst/>
          </a:prstGeom>
        </p:spPr>
      </p:pic>
      <p:pic>
        <p:nvPicPr>
          <p:cNvPr id="569" name="图片 568"/>
          <p:cNvPicPr>
            <a:picLocks noChangeAspect="1"/>
          </p:cNvPicPr>
          <p:nvPr/>
        </p:nvPicPr>
        <p:blipFill>
          <a:blip r:embed="rId49"/>
          <a:stretch>
            <a:fillRect/>
          </a:stretch>
        </p:blipFill>
        <p:spPr>
          <a:xfrm>
            <a:off x="10000606" y="2781292"/>
            <a:ext cx="222469" cy="404044"/>
          </a:xfrm>
          <a:prstGeom prst="rect">
            <a:avLst/>
          </a:prstGeom>
        </p:spPr>
      </p:pic>
      <p:pic>
        <p:nvPicPr>
          <p:cNvPr id="570" name="图片 569"/>
          <p:cNvPicPr>
            <a:picLocks noChangeAspect="1"/>
          </p:cNvPicPr>
          <p:nvPr/>
        </p:nvPicPr>
        <p:blipFill>
          <a:blip r:embed="rId50"/>
          <a:stretch>
            <a:fillRect/>
          </a:stretch>
        </p:blipFill>
        <p:spPr>
          <a:xfrm>
            <a:off x="10226688" y="2913949"/>
            <a:ext cx="215725" cy="410212"/>
          </a:xfrm>
          <a:prstGeom prst="rect">
            <a:avLst/>
          </a:prstGeom>
        </p:spPr>
      </p:pic>
      <p:pic>
        <p:nvPicPr>
          <p:cNvPr id="572" name="图片 571"/>
          <p:cNvPicPr>
            <a:picLocks noChangeAspect="1"/>
          </p:cNvPicPr>
          <p:nvPr/>
        </p:nvPicPr>
        <p:blipFill>
          <a:blip r:embed="rId51"/>
          <a:stretch>
            <a:fillRect/>
          </a:stretch>
        </p:blipFill>
        <p:spPr>
          <a:xfrm>
            <a:off x="10251155" y="3283932"/>
            <a:ext cx="224517" cy="413926"/>
          </a:xfrm>
          <a:prstGeom prst="rect">
            <a:avLst/>
          </a:prstGeom>
        </p:spPr>
      </p:pic>
      <p:pic>
        <p:nvPicPr>
          <p:cNvPr id="573" name="图片 572"/>
          <p:cNvPicPr>
            <a:picLocks noChangeAspect="1"/>
          </p:cNvPicPr>
          <p:nvPr/>
        </p:nvPicPr>
        <p:blipFill>
          <a:blip r:embed="rId52"/>
          <a:stretch>
            <a:fillRect/>
          </a:stretch>
        </p:blipFill>
        <p:spPr>
          <a:xfrm>
            <a:off x="10042461" y="3178930"/>
            <a:ext cx="206244" cy="399527"/>
          </a:xfrm>
          <a:prstGeom prst="rect">
            <a:avLst/>
          </a:prstGeom>
        </p:spPr>
      </p:pic>
      <p:pic>
        <p:nvPicPr>
          <p:cNvPr id="574" name="图片 573"/>
          <p:cNvPicPr>
            <a:picLocks noChangeAspect="1"/>
          </p:cNvPicPr>
          <p:nvPr/>
        </p:nvPicPr>
        <p:blipFill>
          <a:blip r:embed="rId53"/>
          <a:stretch>
            <a:fillRect/>
          </a:stretch>
        </p:blipFill>
        <p:spPr>
          <a:xfrm>
            <a:off x="9899888" y="3538588"/>
            <a:ext cx="233668" cy="432383"/>
          </a:xfrm>
          <a:prstGeom prst="rect">
            <a:avLst/>
          </a:prstGeom>
        </p:spPr>
      </p:pic>
      <p:pic>
        <p:nvPicPr>
          <p:cNvPr id="575" name="图片 574"/>
          <p:cNvPicPr>
            <a:picLocks noChangeAspect="1"/>
          </p:cNvPicPr>
          <p:nvPr/>
        </p:nvPicPr>
        <p:blipFill>
          <a:blip r:embed="rId54"/>
          <a:stretch>
            <a:fillRect/>
          </a:stretch>
        </p:blipFill>
        <p:spPr>
          <a:xfrm>
            <a:off x="9351960" y="3294626"/>
            <a:ext cx="228588" cy="392539"/>
          </a:xfrm>
          <a:prstGeom prst="rect">
            <a:avLst/>
          </a:prstGeom>
        </p:spPr>
      </p:pic>
      <p:pic>
        <p:nvPicPr>
          <p:cNvPr id="64" name="图片 63"/>
          <p:cNvPicPr>
            <a:picLocks noChangeAspect="1"/>
          </p:cNvPicPr>
          <p:nvPr/>
        </p:nvPicPr>
        <p:blipFill>
          <a:blip r:embed="rId55"/>
          <a:stretch>
            <a:fillRect/>
          </a:stretch>
        </p:blipFill>
        <p:spPr>
          <a:xfrm>
            <a:off x="9826736" y="3110155"/>
            <a:ext cx="215725" cy="488458"/>
          </a:xfrm>
          <a:prstGeom prst="rect">
            <a:avLst/>
          </a:prstGeom>
        </p:spPr>
      </p:pic>
      <p:pic>
        <p:nvPicPr>
          <p:cNvPr id="67" name="图片 66"/>
          <p:cNvPicPr>
            <a:picLocks noChangeAspect="1"/>
          </p:cNvPicPr>
          <p:nvPr/>
        </p:nvPicPr>
        <p:blipFill>
          <a:blip r:embed="rId56"/>
          <a:stretch>
            <a:fillRect/>
          </a:stretch>
        </p:blipFill>
        <p:spPr>
          <a:xfrm>
            <a:off x="9593449" y="3154435"/>
            <a:ext cx="226334" cy="482621"/>
          </a:xfrm>
          <a:prstGeom prst="rect">
            <a:avLst/>
          </a:prstGeom>
        </p:spPr>
      </p:pic>
      <p:pic>
        <p:nvPicPr>
          <p:cNvPr id="68" name="图片 67"/>
          <p:cNvPicPr>
            <a:picLocks noChangeAspect="1"/>
          </p:cNvPicPr>
          <p:nvPr/>
        </p:nvPicPr>
        <p:blipFill>
          <a:blip r:embed="rId57"/>
          <a:stretch>
            <a:fillRect/>
          </a:stretch>
        </p:blipFill>
        <p:spPr>
          <a:xfrm>
            <a:off x="9703901" y="3572891"/>
            <a:ext cx="209502" cy="469316"/>
          </a:xfrm>
          <a:prstGeom prst="rect">
            <a:avLst/>
          </a:prstGeom>
        </p:spPr>
      </p:pic>
      <p:pic>
        <p:nvPicPr>
          <p:cNvPr id="69" name="图片 68"/>
          <p:cNvPicPr>
            <a:picLocks noChangeAspect="1"/>
          </p:cNvPicPr>
          <p:nvPr/>
        </p:nvPicPr>
        <p:blipFill>
          <a:blip r:embed="rId58"/>
          <a:stretch>
            <a:fillRect/>
          </a:stretch>
        </p:blipFill>
        <p:spPr>
          <a:xfrm>
            <a:off x="9483335" y="3578936"/>
            <a:ext cx="213518" cy="396621"/>
          </a:xfrm>
          <a:prstGeom prst="rect">
            <a:avLst/>
          </a:prstGeom>
        </p:spPr>
      </p:pic>
      <p:grpSp>
        <p:nvGrpSpPr>
          <p:cNvPr id="583" name="组合 582"/>
          <p:cNvGrpSpPr/>
          <p:nvPr/>
        </p:nvGrpSpPr>
        <p:grpSpPr>
          <a:xfrm>
            <a:off x="11676630" y="4395725"/>
            <a:ext cx="233073" cy="422447"/>
            <a:chOff x="10906933" y="4550809"/>
            <a:chExt cx="233073" cy="422447"/>
          </a:xfrm>
        </p:grpSpPr>
        <p:cxnSp>
          <p:nvCxnSpPr>
            <p:cNvPr id="428" name="直接连接符 427"/>
            <p:cNvCxnSpPr/>
            <p:nvPr/>
          </p:nvCxnSpPr>
          <p:spPr>
            <a:xfrm>
              <a:off x="10908703" y="4558007"/>
              <a:ext cx="22923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11124742" y="4550809"/>
              <a:ext cx="0" cy="4157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10919386" y="4550809"/>
              <a:ext cx="0" cy="4157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10906933" y="4973255"/>
              <a:ext cx="233073"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584" name="图片 583"/>
          <p:cNvPicPr>
            <a:picLocks noChangeAspect="1"/>
          </p:cNvPicPr>
          <p:nvPr/>
        </p:nvPicPr>
        <p:blipFill>
          <a:blip r:embed="rId59"/>
          <a:stretch>
            <a:fillRect/>
          </a:stretch>
        </p:blipFill>
        <p:spPr>
          <a:xfrm>
            <a:off x="8754674" y="4301713"/>
            <a:ext cx="215388" cy="528731"/>
          </a:xfrm>
          <a:prstGeom prst="rect">
            <a:avLst/>
          </a:prstGeom>
        </p:spPr>
      </p:pic>
      <p:pic>
        <p:nvPicPr>
          <p:cNvPr id="585" name="图片 584"/>
          <p:cNvPicPr>
            <a:picLocks noChangeAspect="1"/>
          </p:cNvPicPr>
          <p:nvPr/>
        </p:nvPicPr>
        <p:blipFill>
          <a:blip r:embed="rId60"/>
          <a:stretch>
            <a:fillRect/>
          </a:stretch>
        </p:blipFill>
        <p:spPr>
          <a:xfrm>
            <a:off x="9920451" y="3723219"/>
            <a:ext cx="205044" cy="385860"/>
          </a:xfrm>
          <a:prstGeom prst="rect">
            <a:avLst/>
          </a:prstGeom>
        </p:spPr>
      </p:pic>
      <p:pic>
        <p:nvPicPr>
          <p:cNvPr id="586" name="图片 585"/>
          <p:cNvPicPr>
            <a:picLocks noChangeAspect="1"/>
          </p:cNvPicPr>
          <p:nvPr/>
        </p:nvPicPr>
        <p:blipFill>
          <a:blip r:embed="rId61"/>
          <a:stretch>
            <a:fillRect/>
          </a:stretch>
        </p:blipFill>
        <p:spPr>
          <a:xfrm>
            <a:off x="10115613" y="3479067"/>
            <a:ext cx="224760" cy="510145"/>
          </a:xfrm>
          <a:prstGeom prst="rect">
            <a:avLst/>
          </a:prstGeom>
        </p:spPr>
      </p:pic>
      <p:grpSp>
        <p:nvGrpSpPr>
          <p:cNvPr id="593" name="组合 592"/>
          <p:cNvGrpSpPr/>
          <p:nvPr/>
        </p:nvGrpSpPr>
        <p:grpSpPr>
          <a:xfrm>
            <a:off x="11397871" y="4402923"/>
            <a:ext cx="241030" cy="425700"/>
            <a:chOff x="9675564" y="4556486"/>
            <a:chExt cx="241030" cy="438080"/>
          </a:xfrm>
        </p:grpSpPr>
        <p:grpSp>
          <p:nvGrpSpPr>
            <p:cNvPr id="416" name="组合 415"/>
            <p:cNvGrpSpPr/>
            <p:nvPr/>
          </p:nvGrpSpPr>
          <p:grpSpPr>
            <a:xfrm>
              <a:off x="9675564" y="4556486"/>
              <a:ext cx="241030" cy="438080"/>
              <a:chOff x="11599676" y="3557891"/>
              <a:chExt cx="292070" cy="512887"/>
            </a:xfrm>
          </p:grpSpPr>
          <p:cxnSp>
            <p:nvCxnSpPr>
              <p:cNvPr id="418" name="直接连接符 417"/>
              <p:cNvCxnSpPr/>
              <p:nvPr/>
            </p:nvCxnSpPr>
            <p:spPr>
              <a:xfrm>
                <a:off x="11599676" y="3562144"/>
                <a:ext cx="281681" cy="254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a:off x="11879476" y="3557891"/>
                <a:ext cx="1882" cy="5128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11615810" y="3564967"/>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flipV="1">
                <a:off x="11602241" y="4060559"/>
                <a:ext cx="289505" cy="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588" name="图片 587"/>
            <p:cNvPicPr>
              <a:picLocks noChangeAspect="1"/>
            </p:cNvPicPr>
            <p:nvPr/>
          </p:nvPicPr>
          <p:blipFill>
            <a:blip r:embed="rId62"/>
            <a:stretch>
              <a:fillRect/>
            </a:stretch>
          </p:blipFill>
          <p:spPr>
            <a:xfrm>
              <a:off x="9702568" y="4576159"/>
              <a:ext cx="189295" cy="400952"/>
            </a:xfrm>
            <a:prstGeom prst="rect">
              <a:avLst/>
            </a:prstGeom>
          </p:spPr>
        </p:pic>
      </p:grpSp>
      <p:grpSp>
        <p:nvGrpSpPr>
          <p:cNvPr id="590" name="组合 589"/>
          <p:cNvGrpSpPr/>
          <p:nvPr/>
        </p:nvGrpSpPr>
        <p:grpSpPr>
          <a:xfrm>
            <a:off x="11129294" y="4407650"/>
            <a:ext cx="237956" cy="427324"/>
            <a:chOff x="10651261" y="4549860"/>
            <a:chExt cx="237956" cy="430372"/>
          </a:xfrm>
        </p:grpSpPr>
        <p:grpSp>
          <p:nvGrpSpPr>
            <p:cNvPr id="413" name="组合 412"/>
            <p:cNvGrpSpPr/>
            <p:nvPr/>
          </p:nvGrpSpPr>
          <p:grpSpPr>
            <a:xfrm>
              <a:off x="10651261" y="4549860"/>
              <a:ext cx="237956" cy="430372"/>
              <a:chOff x="10609303" y="3576602"/>
              <a:chExt cx="288346" cy="503863"/>
            </a:xfrm>
          </p:grpSpPr>
          <p:cxnSp>
            <p:nvCxnSpPr>
              <p:cNvPr id="433" name="直接连接符 432"/>
              <p:cNvCxnSpPr/>
              <p:nvPr/>
            </p:nvCxnSpPr>
            <p:spPr>
              <a:xfrm>
                <a:off x="10879950" y="3578719"/>
                <a:ext cx="0" cy="494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10625889" y="3578719"/>
                <a:ext cx="2243" cy="5017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10609303" y="3576602"/>
                <a:ext cx="288346" cy="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flipV="1">
                <a:off x="10635309" y="4057600"/>
                <a:ext cx="250082" cy="5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589" name="图片 588"/>
            <p:cNvPicPr>
              <a:picLocks noChangeAspect="1"/>
            </p:cNvPicPr>
            <p:nvPr/>
          </p:nvPicPr>
          <p:blipFill>
            <a:blip r:embed="rId61"/>
            <a:stretch>
              <a:fillRect/>
            </a:stretch>
          </p:blipFill>
          <p:spPr>
            <a:xfrm>
              <a:off x="10666162" y="4558217"/>
              <a:ext cx="194123" cy="398406"/>
            </a:xfrm>
            <a:prstGeom prst="rect">
              <a:avLst/>
            </a:prstGeom>
          </p:spPr>
        </p:pic>
      </p:grpSp>
      <p:grpSp>
        <p:nvGrpSpPr>
          <p:cNvPr id="592" name="组合 591"/>
          <p:cNvGrpSpPr/>
          <p:nvPr/>
        </p:nvGrpSpPr>
        <p:grpSpPr>
          <a:xfrm>
            <a:off x="10885193" y="4400746"/>
            <a:ext cx="221109" cy="429698"/>
            <a:chOff x="10354242" y="4548043"/>
            <a:chExt cx="221109" cy="429698"/>
          </a:xfrm>
        </p:grpSpPr>
        <p:grpSp>
          <p:nvGrpSpPr>
            <p:cNvPr id="415" name="组合 414"/>
            <p:cNvGrpSpPr/>
            <p:nvPr/>
          </p:nvGrpSpPr>
          <p:grpSpPr>
            <a:xfrm>
              <a:off x="10354242" y="4548043"/>
              <a:ext cx="221109" cy="429698"/>
              <a:chOff x="11302305" y="3568132"/>
              <a:chExt cx="267932" cy="503074"/>
            </a:xfrm>
          </p:grpSpPr>
          <p:cxnSp>
            <p:nvCxnSpPr>
              <p:cNvPr id="423" name="直接连接符 422"/>
              <p:cNvCxnSpPr/>
              <p:nvPr/>
            </p:nvCxnSpPr>
            <p:spPr>
              <a:xfrm>
                <a:off x="11310969" y="3568132"/>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flipV="1">
                <a:off x="11302305" y="3576215"/>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flipV="1">
                <a:off x="11318110" y="4070863"/>
                <a:ext cx="252127" cy="3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11554432" y="3568132"/>
                <a:ext cx="0" cy="4945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591" name="图片 590"/>
            <p:cNvPicPr>
              <a:picLocks noChangeAspect="1"/>
            </p:cNvPicPr>
            <p:nvPr/>
          </p:nvPicPr>
          <p:blipFill>
            <a:blip r:embed="rId60"/>
            <a:stretch>
              <a:fillRect/>
            </a:stretch>
          </p:blipFill>
          <p:spPr>
            <a:xfrm>
              <a:off x="10375081" y="4566105"/>
              <a:ext cx="183328" cy="394596"/>
            </a:xfrm>
            <a:prstGeom prst="rect">
              <a:avLst/>
            </a:prstGeom>
          </p:spPr>
        </p:pic>
      </p:grpSp>
      <p:pic>
        <p:nvPicPr>
          <p:cNvPr id="594" name="图片 593"/>
          <p:cNvPicPr>
            <a:picLocks noChangeAspect="1"/>
          </p:cNvPicPr>
          <p:nvPr/>
        </p:nvPicPr>
        <p:blipFill>
          <a:blip r:embed="rId55"/>
          <a:stretch>
            <a:fillRect/>
          </a:stretch>
        </p:blipFill>
        <p:spPr>
          <a:xfrm>
            <a:off x="11699767" y="4415948"/>
            <a:ext cx="177636" cy="390462"/>
          </a:xfrm>
          <a:prstGeom prst="rect">
            <a:avLst/>
          </a:prstGeom>
        </p:spPr>
      </p:pic>
    </p:spTree>
    <p:extLst>
      <p:ext uri="{BB962C8B-B14F-4D97-AF65-F5344CB8AC3E}">
        <p14:creationId xmlns:p14="http://schemas.microsoft.com/office/powerpoint/2010/main" val="22737836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文本框 1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en-US" altLang="zh-CN" sz="3200" dirty="0" smtClean="0">
                <a:solidFill>
                  <a:schemeClr val="bg1"/>
                </a:solidFill>
                <a:latin typeface="黑体" panose="02010609060101010101" pitchFamily="49" charset="-122"/>
                <a:ea typeface="黑体" panose="02010609060101010101" pitchFamily="49" charset="-122"/>
              </a:rPr>
              <a:t>Adaboost-DML</a:t>
            </a:r>
            <a:r>
              <a:rPr lang="zh-CN" altLang="en-US" sz="3200" dirty="0" smtClean="0">
                <a:solidFill>
                  <a:schemeClr val="bg1"/>
                </a:solidFill>
                <a:latin typeface="黑体" panose="02010609060101010101" pitchFamily="49" charset="-122"/>
                <a:ea typeface="黑体" panose="02010609060101010101" pitchFamily="49" charset="-122"/>
              </a:rPr>
              <a:t>实验</a:t>
            </a:r>
            <a:r>
              <a:rPr lang="zh-CN" altLang="en-US" sz="3200" dirty="0">
                <a:solidFill>
                  <a:schemeClr val="bg1"/>
                </a:solidFill>
                <a:latin typeface="黑体" panose="02010609060101010101" pitchFamily="49" charset="-122"/>
                <a:ea typeface="黑体" panose="02010609060101010101" pitchFamily="49" charset="-122"/>
              </a:rPr>
              <a:t>方案</a:t>
            </a:r>
          </a:p>
        </p:txBody>
      </p:sp>
      <p:grpSp>
        <p:nvGrpSpPr>
          <p:cNvPr id="18" name="组合 17"/>
          <p:cNvGrpSpPr/>
          <p:nvPr/>
        </p:nvGrpSpPr>
        <p:grpSpPr>
          <a:xfrm>
            <a:off x="2247765" y="1382176"/>
            <a:ext cx="1899139" cy="534572"/>
            <a:chOff x="2968283" y="323557"/>
            <a:chExt cx="1899139" cy="534572"/>
          </a:xfrm>
        </p:grpSpPr>
        <p:sp>
          <p:nvSpPr>
            <p:cNvPr id="19" name="矩形: 圆角 18"/>
            <p:cNvSpPr/>
            <p:nvPr/>
          </p:nvSpPr>
          <p:spPr>
            <a:xfrm>
              <a:off x="2968283" y="323557"/>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p:cNvSpPr txBox="1"/>
            <p:nvPr/>
          </p:nvSpPr>
          <p:spPr>
            <a:xfrm>
              <a:off x="3481753" y="356438"/>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开始</a:t>
              </a:r>
            </a:p>
          </p:txBody>
        </p:sp>
      </p:grpSp>
      <p:sp>
        <p:nvSpPr>
          <p:cNvPr id="21" name="箭头: 下 20"/>
          <p:cNvSpPr/>
          <p:nvPr/>
        </p:nvSpPr>
        <p:spPr>
          <a:xfrm>
            <a:off x="2967041" y="1986581"/>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2" name="箭头: 右 21"/>
          <p:cNvSpPr/>
          <p:nvPr/>
        </p:nvSpPr>
        <p:spPr>
          <a:xfrm rot="310918">
            <a:off x="5596920" y="6267688"/>
            <a:ext cx="2610083" cy="280552"/>
          </a:xfrm>
          <a:prstGeom prst="right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8236822" y="6198197"/>
            <a:ext cx="1899139" cy="534572"/>
            <a:chOff x="7604994" y="1559191"/>
            <a:chExt cx="1899139" cy="534572"/>
          </a:xfrm>
        </p:grpSpPr>
        <p:sp>
          <p:nvSpPr>
            <p:cNvPr id="28" name="矩形: 圆角 27"/>
            <p:cNvSpPr/>
            <p:nvPr/>
          </p:nvSpPr>
          <p:spPr>
            <a:xfrm>
              <a:off x="7604994" y="1559191"/>
              <a:ext cx="1899139" cy="534572"/>
            </a:xfrm>
            <a:prstGeom prst="round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文本框 28"/>
            <p:cNvSpPr txBox="1"/>
            <p:nvPr/>
          </p:nvSpPr>
          <p:spPr>
            <a:xfrm>
              <a:off x="8118464" y="1626422"/>
              <a:ext cx="872197"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结束</a:t>
              </a:r>
            </a:p>
          </p:txBody>
        </p:sp>
      </p:grpSp>
      <p:grpSp>
        <p:nvGrpSpPr>
          <p:cNvPr id="4" name="组合 3"/>
          <p:cNvGrpSpPr/>
          <p:nvPr/>
        </p:nvGrpSpPr>
        <p:grpSpPr>
          <a:xfrm>
            <a:off x="938738" y="2301826"/>
            <a:ext cx="4549449" cy="923330"/>
            <a:chOff x="1825870" y="2289610"/>
            <a:chExt cx="3455747" cy="871541"/>
          </a:xfrm>
        </p:grpSpPr>
        <p:sp>
          <p:nvSpPr>
            <p:cNvPr id="34" name="矩形 33"/>
            <p:cNvSpPr/>
            <p:nvPr/>
          </p:nvSpPr>
          <p:spPr>
            <a:xfrm>
              <a:off x="1825870" y="2294638"/>
              <a:ext cx="3455747" cy="810836"/>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文本框 34"/>
                <p:cNvSpPr txBox="1"/>
                <p:nvPr/>
              </p:nvSpPr>
              <p:spPr>
                <a:xfrm>
                  <a:off x="1878623" y="2289610"/>
                  <a:ext cx="3350240" cy="871541"/>
                </a:xfrm>
                <a:prstGeom prst="rect">
                  <a:avLst/>
                </a:prstGeom>
                <a:noFill/>
                <a:scene3d>
                  <a:camera prst="orthographicFront"/>
                  <a:lightRig rig="threePt" dir="t"/>
                </a:scene3d>
                <a:sp3d/>
              </p:spPr>
              <p:txBody>
                <a:bodyPr wrap="square" rtlCol="0">
                  <a:spAutoFit/>
                </a:bodyPr>
                <a:lstStyle/>
                <a:p>
                  <a:pPr algn="just"/>
                  <a:r>
                    <a:rPr lang="zh-CN" altLang="en-US" dirty="0" smtClean="0">
                      <a:solidFill>
                        <a:schemeClr val="bg1"/>
                      </a:solidFill>
                      <a:latin typeface="黑体" panose="02010609060101010101" pitchFamily="49" charset="-122"/>
                      <a:ea typeface="黑体" panose="02010609060101010101" pitchFamily="49" charset="-122"/>
                    </a:rPr>
                    <a:t>在训练样本中构建三元组，初始化样本权重</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oMath>
                  </a14:m>
                  <a:r>
                    <a:rPr lang="zh-CN" altLang="en-US" dirty="0" smtClean="0">
                      <a:solidFill>
                        <a:schemeClr val="bg1"/>
                      </a:solidFill>
                      <a:latin typeface="黑体" panose="02010609060101010101" pitchFamily="49" charset="-122"/>
                      <a:ea typeface="黑体" panose="02010609060101010101" pitchFamily="49" charset="-122"/>
                    </a:rPr>
                    <a:t>，考虑最大循环次数为</a:t>
                  </a:r>
                  <a:r>
                    <a:rPr lang="en-US" altLang="zh-CN" dirty="0" smtClean="0">
                      <a:solidFill>
                        <a:schemeClr val="bg1"/>
                      </a:solidFill>
                      <a:latin typeface="黑体" panose="02010609060101010101" pitchFamily="49" charset="-122"/>
                      <a:ea typeface="黑体" panose="02010609060101010101" pitchFamily="49" charset="-122"/>
                    </a:rPr>
                    <a:t>T</a:t>
                  </a:r>
                  <a:r>
                    <a:rPr lang="zh-CN" altLang="en-US" dirty="0" smtClean="0">
                      <a:solidFill>
                        <a:schemeClr val="bg1"/>
                      </a:solidFill>
                      <a:latin typeface="黑体" panose="02010609060101010101" pitchFamily="49" charset="-122"/>
                      <a:ea typeface="黑体" panose="02010609060101010101" pitchFamily="49" charset="-122"/>
                    </a:rPr>
                    <a:t>的迭代训练</a:t>
                  </a: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878623" y="2289610"/>
                  <a:ext cx="3350240" cy="871541"/>
                </a:xfrm>
                <a:prstGeom prst="rect">
                  <a:avLst/>
                </a:prstGeom>
                <a:blipFill>
                  <a:blip r:embed="rId2"/>
                  <a:stretch>
                    <a:fillRect l="-824" t="-1911" r="-824" b="-7643"/>
                  </a:stretch>
                </a:blipFill>
              </p:spPr>
              <p:txBody>
                <a:bodyPr/>
                <a:lstStyle/>
                <a:p>
                  <a:r>
                    <a:rPr lang="zh-CN" altLang="en-US">
                      <a:noFill/>
                    </a:rPr>
                    <a:t> </a:t>
                  </a:r>
                </a:p>
              </p:txBody>
            </p:sp>
          </mc:Fallback>
        </mc:AlternateContent>
      </p:grpSp>
      <p:grpSp>
        <p:nvGrpSpPr>
          <p:cNvPr id="65" name="组合 64"/>
          <p:cNvGrpSpPr/>
          <p:nvPr/>
        </p:nvGrpSpPr>
        <p:grpSpPr>
          <a:xfrm>
            <a:off x="938738" y="3544739"/>
            <a:ext cx="4693693" cy="2070240"/>
            <a:chOff x="1796599" y="3774831"/>
            <a:chExt cx="3581481" cy="2363669"/>
          </a:xfrm>
        </p:grpSpPr>
        <p:sp>
          <p:nvSpPr>
            <p:cNvPr id="37" name="矩形 36"/>
            <p:cNvSpPr/>
            <p:nvPr/>
          </p:nvSpPr>
          <p:spPr>
            <a:xfrm>
              <a:off x="1796599" y="3774831"/>
              <a:ext cx="3546367" cy="2099581"/>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p:cNvSpPr txBox="1"/>
                <p:nvPr/>
              </p:nvSpPr>
              <p:spPr>
                <a:xfrm>
                  <a:off x="1796599" y="3831781"/>
                  <a:ext cx="3581481" cy="2306719"/>
                </a:xfrm>
                <a:prstGeom prst="rect">
                  <a:avLst/>
                </a:prstGeom>
                <a:noFill/>
                <a:scene3d>
                  <a:camera prst="orthographicFront"/>
                  <a:lightRig rig="threePt" dir="t"/>
                </a:scene3d>
                <a:sp3d/>
              </p:spPr>
              <p:txBody>
                <a:bodyPr wrap="square" rtlCol="0">
                  <a:spAutoFit/>
                </a:bodyPr>
                <a:lstStyle/>
                <a:p>
                  <a:pPr algn="ctr"/>
                  <a:r>
                    <a:rPr lang="zh-CN" altLang="en-US" dirty="0" smtClean="0">
                      <a:solidFill>
                        <a:schemeClr val="bg1"/>
                      </a:solidFill>
                      <a:latin typeface="黑体" panose="02010609060101010101" pitchFamily="49" charset="-122"/>
                      <a:ea typeface="黑体" panose="02010609060101010101" pitchFamily="49" charset="-122"/>
                    </a:rPr>
                    <a:t>对于每次迭代，优化如下模型得到</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𝒖</m:t>
                          </m:r>
                        </m:e>
                        <m:sub>
                          <m:r>
                            <a:rPr lang="en-US" altLang="zh-CN" i="1">
                              <a:solidFill>
                                <a:schemeClr val="bg1"/>
                              </a:solidFill>
                              <a:latin typeface="Cambria Math" panose="02040503050406030204" pitchFamily="18" charset="0"/>
                            </a:rPr>
                            <m:t>𝑡</m:t>
                          </m:r>
                        </m:sub>
                      </m:sSub>
                    </m:oMath>
                  </a14:m>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14:m>
                    <m:oMathPara xmlns:m="http://schemas.openxmlformats.org/officeDocument/2006/math">
                      <m:oMathParaPr>
                        <m:jc m:val="left"/>
                      </m:oMathParaPr>
                      <m:oMath xmlns:m="http://schemas.openxmlformats.org/officeDocument/2006/math">
                        <m:r>
                          <m:rPr>
                            <m:sty m:val="p"/>
                          </m:rPr>
                          <a:rPr lang="en-US" altLang="zh-CN" smtClean="0">
                            <a:solidFill>
                              <a:schemeClr val="bg1"/>
                            </a:solidFill>
                            <a:latin typeface="Cambria Math" panose="02040503050406030204" pitchFamily="18" charset="0"/>
                          </a:rPr>
                          <m:t>max</m:t>
                        </m:r>
                        <m:nary>
                          <m:naryPr>
                            <m:chr m:val="∑"/>
                            <m:limLoc m:val="undOvr"/>
                            <m:supHide m:val="on"/>
                            <m:ctrlPr>
                              <a:rPr lang="zh-CN" altLang="zh-CN" i="1">
                                <a:solidFill>
                                  <a:schemeClr val="bg1"/>
                                </a:solidFill>
                                <a:latin typeface="Cambria Math" panose="02040503050406030204" pitchFamily="18" charset="0"/>
                              </a:rPr>
                            </m:ctrlPr>
                          </m:naryPr>
                          <m: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𝒯</m:t>
                            </m:r>
                          </m:sub>
                          <m:sup/>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𝑘</m:t>
                                        </m:r>
                                      </m:sub>
                                    </m:sSub>
                                  </m:e>
                                </m:d>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e>
                            </m:d>
                          </m:e>
                        </m:nary>
                      </m:oMath>
                    </m:oMathPara>
                  </a14:m>
                  <a:endParaRPr lang="zh-CN" altLang="zh-CN" dirty="0">
                    <a:solidFill>
                      <a:schemeClr val="bg1"/>
                    </a:solidFill>
                  </a:endParaRPr>
                </a:p>
                <a:p>
                  <a:pPr/>
                  <a14:m>
                    <m:oMathPara xmlns:m="http://schemas.openxmlformats.org/officeDocument/2006/math">
                      <m:oMathParaPr>
                        <m:jc m:val="centerGroup"/>
                      </m:oMathParaPr>
                      <m:oMath xmlns:m="http://schemas.openxmlformats.org/officeDocument/2006/math">
                        <m:r>
                          <m:rPr>
                            <m:sty m:val="p"/>
                          </m:rPr>
                          <a:rPr lang="en-US" altLang="zh-CN">
                            <a:solidFill>
                              <a:schemeClr val="bg1"/>
                            </a:solidFill>
                            <a:latin typeface="Cambria Math" panose="02040503050406030204" pitchFamily="18" charset="0"/>
                          </a:rPr>
                          <m:t>s</m:t>
                        </m:r>
                        <m:r>
                          <a:rPr lang="en-US"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t</m:t>
                        </m:r>
                        <m:r>
                          <a:rPr lang="en-US" altLang="zh-CN">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r>
                          <a:rPr lang="en-US" altLang="zh-CN" i="1">
                            <a:solidFill>
                              <a:schemeClr val="bg1"/>
                            </a:solidFill>
                            <a:latin typeface="Cambria Math" panose="02040503050406030204" pitchFamily="18" charset="0"/>
                          </a:rPr>
                          <m:t>=</m:t>
                        </m:r>
                        <m:sSup>
                          <m:sSupPr>
                            <m:ctrlPr>
                              <a:rPr lang="zh-CN" altLang="zh-CN" i="1">
                                <a:solidFill>
                                  <a:schemeClr val="bg1"/>
                                </a:solidFill>
                                <a:latin typeface="Cambria Math" panose="02040503050406030204" pitchFamily="18" charset="0"/>
                              </a:rPr>
                            </m:ctrlPr>
                          </m:sSupPr>
                          <m:e>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e>
                          <m:sup>
                            <m:r>
                              <a:rPr lang="en-US" altLang="zh-CN" i="1">
                                <a:solidFill>
                                  <a:schemeClr val="bg1"/>
                                </a:solidFill>
                                <a:latin typeface="Cambria Math" panose="02040503050406030204" pitchFamily="18" charset="0"/>
                              </a:rPr>
                              <m:t>𝑇</m:t>
                            </m:r>
                          </m:sup>
                        </m:sSup>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𝑈</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oMath>
                    </m:oMathPara>
                  </a14:m>
                  <a:endParaRPr lang="zh-CN" altLang="zh-CN" dirty="0">
                    <a:solidFill>
                      <a:schemeClr val="bg1"/>
                    </a:solidFill>
                  </a:endParaRPr>
                </a:p>
                <a:p>
                  <a:r>
                    <a:rPr lang="en-US" altLang="zh-CN" dirty="0" smtClean="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𝑈</m:t>
                          </m:r>
                        </m:e>
                        <m:sub>
                          <m:r>
                            <a:rPr lang="en-US" altLang="zh-CN" i="1">
                              <a:solidFill>
                                <a:schemeClr val="bg1"/>
                              </a:solidFill>
                              <a:latin typeface="Cambria Math" panose="02040503050406030204" pitchFamily="18" charset="0"/>
                            </a:rPr>
                            <m:t>𝑡</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𝒖</m:t>
                          </m:r>
                        </m:e>
                        <m:sub>
                          <m:r>
                            <a:rPr lang="en-US" altLang="zh-CN" i="1">
                              <a:solidFill>
                                <a:schemeClr val="bg1"/>
                              </a:solidFill>
                              <a:latin typeface="Cambria Math" panose="02040503050406030204" pitchFamily="18" charset="0"/>
                            </a:rPr>
                            <m:t>𝑡</m:t>
                          </m:r>
                        </m:sub>
                      </m:sSub>
                      <m:sSup>
                        <m:sSupPr>
                          <m:ctrlPr>
                            <a:rPr lang="zh-CN" altLang="zh-CN" i="1">
                              <a:solidFill>
                                <a:schemeClr val="bg1"/>
                              </a:solidFill>
                              <a:latin typeface="Cambria Math" panose="02040503050406030204" pitchFamily="18" charset="0"/>
                            </a:rPr>
                          </m:ctrlPr>
                        </m:sSup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𝒖</m:t>
                              </m:r>
                            </m:e>
                            <m:sub>
                              <m:r>
                                <a:rPr lang="en-US" altLang="zh-CN" i="1">
                                  <a:solidFill>
                                    <a:schemeClr val="bg1"/>
                                  </a:solidFill>
                                  <a:latin typeface="Cambria Math" panose="02040503050406030204" pitchFamily="18" charset="0"/>
                                </a:rPr>
                                <m:t>𝑡</m:t>
                              </m:r>
                            </m:sub>
                          </m:sSub>
                        </m:e>
                        <m:sup>
                          <m:r>
                            <a:rPr lang="en-US" altLang="zh-CN" i="1">
                              <a:solidFill>
                                <a:schemeClr val="bg1"/>
                              </a:solidFill>
                              <a:latin typeface="Cambria Math" panose="02040503050406030204" pitchFamily="18" charset="0"/>
                            </a:rPr>
                            <m:t>𝑇</m:t>
                          </m:r>
                        </m:sup>
                      </m:sSup>
                      <m:r>
                        <a:rPr lang="en-US" altLang="zh-CN" i="1">
                          <a:solidFill>
                            <a:schemeClr val="bg1"/>
                          </a:solidFill>
                          <a:latin typeface="Cambria Math" panose="02040503050406030204" pitchFamily="18" charset="0"/>
                        </a:rPr>
                        <m:t> </m:t>
                      </m:r>
                      <m:d>
                        <m:dPr>
                          <m:begChr m:val="‖"/>
                          <m:endChr m:val="‖"/>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𝒖</m:t>
                              </m:r>
                            </m:e>
                            <m:sub>
                              <m:r>
                                <a:rPr lang="en-US" altLang="zh-CN" i="1">
                                  <a:solidFill>
                                    <a:schemeClr val="bg1"/>
                                  </a:solidFill>
                                  <a:latin typeface="Cambria Math" panose="02040503050406030204" pitchFamily="18" charset="0"/>
                                </a:rPr>
                                <m:t>𝑡</m:t>
                              </m:r>
                            </m:sub>
                          </m:sSub>
                        </m:e>
                      </m:d>
                      <m:r>
                        <a:rPr lang="en-US" altLang="zh-CN" i="1">
                          <a:solidFill>
                            <a:schemeClr val="bg1"/>
                          </a:solidFill>
                          <a:latin typeface="Cambria Math" panose="02040503050406030204" pitchFamily="18" charset="0"/>
                        </a:rPr>
                        <m:t>=1</m:t>
                      </m:r>
                    </m:oMath>
                  </a14:m>
                  <a:endParaRPr lang="zh-CN" altLang="zh-CN" dirty="0">
                    <a:solidFill>
                      <a:schemeClr val="bg1"/>
                    </a:solidFill>
                  </a:endParaRPr>
                </a:p>
                <a:p>
                  <a:pPr algn="ct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1796599" y="3831781"/>
                  <a:ext cx="3581481" cy="2306719"/>
                </a:xfrm>
                <a:prstGeom prst="rect">
                  <a:avLst/>
                </a:prstGeom>
                <a:blipFill>
                  <a:blip r:embed="rId3"/>
                  <a:stretch>
                    <a:fillRect t="-1484"/>
                  </a:stretch>
                </a:blipFill>
              </p:spPr>
              <p:txBody>
                <a:bodyPr/>
                <a:lstStyle/>
                <a:p>
                  <a:r>
                    <a:rPr lang="zh-CN" altLang="en-US">
                      <a:noFill/>
                    </a:rPr>
                    <a:t> </a:t>
                  </a:r>
                </a:p>
              </p:txBody>
            </p:sp>
          </mc:Fallback>
        </mc:AlternateContent>
      </p:grpSp>
      <p:grpSp>
        <p:nvGrpSpPr>
          <p:cNvPr id="3" name="组合 2"/>
          <p:cNvGrpSpPr/>
          <p:nvPr/>
        </p:nvGrpSpPr>
        <p:grpSpPr>
          <a:xfrm>
            <a:off x="6407355" y="1411336"/>
            <a:ext cx="5477277" cy="2808333"/>
            <a:chOff x="1814616" y="5202947"/>
            <a:chExt cx="3256534" cy="2808333"/>
          </a:xfrm>
        </p:grpSpPr>
        <p:sp>
          <p:nvSpPr>
            <p:cNvPr id="50" name="矩形 49"/>
            <p:cNvSpPr/>
            <p:nvPr/>
          </p:nvSpPr>
          <p:spPr>
            <a:xfrm>
              <a:off x="1814616" y="5210295"/>
              <a:ext cx="3207433" cy="1985921"/>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862655" y="5202947"/>
                  <a:ext cx="3208495" cy="2808333"/>
                </a:xfrm>
                <a:prstGeom prst="rect">
                  <a:avLst/>
                </a:prstGeom>
                <a:noFill/>
                <a:scene3d>
                  <a:camera prst="orthographicFront"/>
                  <a:lightRig rig="threePt" dir="t"/>
                </a:scene3d>
                <a:sp3d/>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利用弱假设训练误差不大于二分之一，学习线性系数</a:t>
                  </a:r>
                  <a14:m>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𝑡</m:t>
                          </m:r>
                        </m:sub>
                      </m:sSub>
                    </m:oMath>
                  </a14:m>
                  <a:r>
                    <a:rPr lang="zh-CN" altLang="en-US" dirty="0" smtClean="0">
                      <a:solidFill>
                        <a:schemeClr val="bg1"/>
                      </a:solidFill>
                    </a:rPr>
                    <a:t>：</a:t>
                  </a:r>
                  <a:endParaRPr lang="en-US" altLang="zh-CN" dirty="0" smtClean="0">
                    <a:solidFill>
                      <a:schemeClr val="bg1"/>
                    </a:solidFill>
                  </a:endParaRPr>
                </a:p>
                <a:p>
                  <a:pPr/>
                  <a14:m>
                    <m:oMathPara xmlns:m="http://schemas.openxmlformats.org/officeDocument/2006/math">
                      <m:oMathParaPr>
                        <m:jc m:val="centerGroup"/>
                      </m:oMathParaPr>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𝑡</m:t>
                            </m:r>
                          </m:sub>
                        </m:sSub>
                        <m:r>
                          <a:rPr lang="en-US" altLang="zh-CN">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2</m:t>
                            </m:r>
                          </m:den>
                        </m:f>
                        <m:r>
                          <a:rPr lang="en-US" altLang="zh-CN" i="1">
                            <a:solidFill>
                              <a:schemeClr val="bg1"/>
                            </a:solidFill>
                            <a:latin typeface="Cambria Math" panose="02040503050406030204" pitchFamily="18" charset="0"/>
                          </a:rPr>
                          <m:t>𝑙𝑛</m:t>
                        </m:r>
                        <m:d>
                          <m:dPr>
                            <m:ctrlPr>
                              <a:rPr lang="zh-CN" altLang="zh-CN" i="1">
                                <a:solidFill>
                                  <a:schemeClr val="bg1"/>
                                </a:solidFill>
                                <a:latin typeface="Cambria Math" panose="02040503050406030204" pitchFamily="18" charset="0"/>
                              </a:rPr>
                            </m:ctrlPr>
                          </m:dPr>
                          <m:e>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r>
                                  <a:rPr lang="en-US" altLang="zh-CN" i="1">
                                    <a:solidFill>
                                      <a:schemeClr val="bg1"/>
                                    </a:solidFill>
                                    <a:latin typeface="Cambria Math" panose="02040503050406030204" pitchFamily="18" charset="0"/>
                                  </a:rPr>
                                  <m:t>𝑟</m:t>
                                </m:r>
                              </m:num>
                              <m:den>
                                <m:r>
                                  <a:rPr lang="en-US" altLang="zh-CN" i="1">
                                    <a:solidFill>
                                      <a:schemeClr val="bg1"/>
                                    </a:solidFill>
                                    <a:latin typeface="Cambria Math" panose="02040503050406030204" pitchFamily="18" charset="0"/>
                                  </a:rPr>
                                  <m:t>1−</m:t>
                                </m:r>
                                <m:r>
                                  <a:rPr lang="en-US" altLang="zh-CN" i="1">
                                    <a:solidFill>
                                      <a:schemeClr val="bg1"/>
                                    </a:solidFill>
                                    <a:latin typeface="Cambria Math" panose="02040503050406030204" pitchFamily="18" charset="0"/>
                                  </a:rPr>
                                  <m:t>𝑟</m:t>
                                </m:r>
                              </m:den>
                            </m:f>
                          </m:e>
                        </m:d>
                      </m:oMath>
                    </m:oMathPara>
                  </a14:m>
                  <a:endParaRPr lang="zh-CN" altLang="zh-CN" dirty="0">
                    <a:solidFill>
                      <a:schemeClr val="bg1"/>
                    </a:solidFill>
                  </a:endParaRPr>
                </a:p>
                <a:p>
                  <a:pPr algn="just"/>
                  <a14:m>
                    <m:oMathPara xmlns:m="http://schemas.openxmlformats.org/officeDocument/2006/math">
                      <m:oMathParaPr>
                        <m:jc m:val="left"/>
                      </m:oMathParaPr>
                      <m:oMath xmlns:m="http://schemas.openxmlformats.org/officeDocument/2006/math">
                        <m:r>
                          <a:rPr lang="en-US" altLang="zh-CN" i="1" smtClean="0">
                            <a:solidFill>
                              <a:schemeClr val="bg1"/>
                            </a:solidFill>
                            <a:latin typeface="Cambria Math" panose="02040503050406030204" pitchFamily="18" charset="0"/>
                          </a:rPr>
                          <m:t>𝑟</m:t>
                        </m:r>
                        <m:r>
                          <a:rPr lang="en-US" altLang="zh-CN" i="1">
                            <a:solidFill>
                              <a:schemeClr val="bg1"/>
                            </a:solidFill>
                            <a:latin typeface="Cambria Math" panose="02040503050406030204" pitchFamily="18" charset="0"/>
                          </a:rPr>
                          <m:t>=</m:t>
                        </m:r>
                        <m:nary>
                          <m:naryPr>
                            <m:chr m:val="∑"/>
                            <m:limLoc m:val="undOvr"/>
                            <m:supHide m:val="on"/>
                            <m:ctrlPr>
                              <a:rPr lang="zh-CN" altLang="zh-CN" i="1">
                                <a:solidFill>
                                  <a:schemeClr val="bg1"/>
                                </a:solidFill>
                                <a:latin typeface="Cambria Math" panose="02040503050406030204" pitchFamily="18" charset="0"/>
                              </a:rPr>
                            </m:ctrlPr>
                          </m:naryPr>
                          <m: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𝒯</m:t>
                            </m:r>
                          </m:sub>
                          <m:sup/>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𝑘</m:t>
                                        </m:r>
                                      </m:sub>
                                    </m:sSub>
                                  </m:e>
                                </m:d>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e>
                            </m:d>
                          </m:e>
                        </m:nary>
                      </m:oMath>
                    </m:oMathPara>
                  </a14:m>
                  <a:endParaRPr lang="zh-CN" altLang="zh-CN" dirty="0"/>
                </a:p>
                <a:p>
                  <a:pPr algn="ctr"/>
                  <a:endParaRPr lang="zh-CN" altLang="zh-CN" dirty="0">
                    <a:solidFill>
                      <a:schemeClr val="bg1"/>
                    </a:solidFill>
                  </a:endParaRPr>
                </a:p>
                <a:p>
                  <a:pPr algn="ctr"/>
                  <a:endParaRPr lang="en-US" altLang="zh-CN" dirty="0">
                    <a:solidFill>
                      <a:schemeClr val="bg1"/>
                    </a:solidFill>
                    <a:latin typeface="黑体" panose="02010609060101010101" pitchFamily="49" charset="-122"/>
                    <a:ea typeface="黑体" panose="02010609060101010101" pitchFamily="49" charset="-122"/>
                  </a:endParaRPr>
                </a:p>
                <a:p>
                  <a:pPr algn="ctr"/>
                  <a:r>
                    <a:rPr lang="en-US" altLang="zh-CN" dirty="0"/>
                    <a:t> </a:t>
                  </a: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1862655" y="5202947"/>
                  <a:ext cx="3208495" cy="2808333"/>
                </a:xfrm>
                <a:prstGeom prst="rect">
                  <a:avLst/>
                </a:prstGeom>
                <a:blipFill>
                  <a:blip r:embed="rId4"/>
                  <a:stretch>
                    <a:fillRect l="-674" t="-644"/>
                  </a:stretch>
                </a:blipFill>
              </p:spPr>
              <p:txBody>
                <a:bodyPr/>
                <a:lstStyle/>
                <a:p>
                  <a:r>
                    <a:rPr lang="zh-CN" altLang="en-US">
                      <a:noFill/>
                    </a:rPr>
                    <a:t> </a:t>
                  </a:r>
                </a:p>
              </p:txBody>
            </p:sp>
          </mc:Fallback>
        </mc:AlternateContent>
      </p:grpSp>
      <p:grpSp>
        <p:nvGrpSpPr>
          <p:cNvPr id="67" name="组合 66"/>
          <p:cNvGrpSpPr/>
          <p:nvPr/>
        </p:nvGrpSpPr>
        <p:grpSpPr>
          <a:xfrm>
            <a:off x="6128481" y="3769263"/>
            <a:ext cx="6063520" cy="1920654"/>
            <a:chOff x="6370362" y="5047777"/>
            <a:chExt cx="4328401" cy="2084979"/>
          </a:xfrm>
        </p:grpSpPr>
        <p:sp>
          <p:nvSpPr>
            <p:cNvPr id="53" name="矩形 52"/>
            <p:cNvSpPr/>
            <p:nvPr/>
          </p:nvSpPr>
          <p:spPr>
            <a:xfrm>
              <a:off x="6370362" y="5047777"/>
              <a:ext cx="4310814" cy="1367925"/>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p:cNvSpPr txBox="1"/>
                <p:nvPr/>
              </p:nvSpPr>
              <p:spPr>
                <a:xfrm>
                  <a:off x="6403212" y="5047777"/>
                  <a:ext cx="4295551" cy="2084979"/>
                </a:xfrm>
                <a:prstGeom prst="rect">
                  <a:avLst/>
                </a:prstGeom>
                <a:noFill/>
                <a:scene3d>
                  <a:camera prst="orthographicFront"/>
                  <a:lightRig rig="threePt" dir="t"/>
                </a:scene3d>
                <a:sp3d/>
              </p:spPr>
              <p:txBody>
                <a:bodyPr wrap="square" rtlCol="0">
                  <a:spAutoFit/>
                </a:bodyPr>
                <a:lstStyle/>
                <a:p>
                  <a:pPr algn="just"/>
                  <a:r>
                    <a:rPr lang="zh-CN" altLang="en-US" dirty="0">
                      <a:solidFill>
                        <a:schemeClr val="bg1"/>
                      </a:solidFill>
                      <a:latin typeface="黑体" panose="02010609060101010101" pitchFamily="49" charset="-122"/>
                      <a:ea typeface="黑体" panose="02010609060101010101" pitchFamily="49" charset="-122"/>
                    </a:rPr>
                    <a:t>更新</a:t>
                  </a:r>
                  <a:r>
                    <a:rPr lang="zh-CN" altLang="en-US" dirty="0" smtClean="0">
                      <a:solidFill>
                        <a:schemeClr val="bg1"/>
                      </a:solidFill>
                      <a:latin typeface="黑体" panose="02010609060101010101" pitchFamily="49" charset="-122"/>
                      <a:ea typeface="黑体" panose="02010609060101010101" pitchFamily="49" charset="-122"/>
                    </a:rPr>
                    <a:t>样本权重</a:t>
                  </a:r>
                  <a14:m>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r>
                            <a:rPr lang="en-US" altLang="zh-CN" i="1">
                              <a:solidFill>
                                <a:schemeClr val="bg1"/>
                              </a:solidFill>
                              <a:latin typeface="Cambria Math" panose="02040503050406030204" pitchFamily="18" charset="0"/>
                            </a:rPr>
                            <m:t>+1</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oMath>
                  </a14:m>
                  <a:r>
                    <a:rPr lang="zh-CN" altLang="en-US" dirty="0" smtClean="0">
                      <a:solidFill>
                        <a:schemeClr val="bg1"/>
                      </a:solidFill>
                      <a:latin typeface="Cambria Math" panose="02040503050406030204" pitchFamily="18" charset="0"/>
                    </a:rPr>
                    <a:t>：</a:t>
                  </a:r>
                  <a:endParaRPr lang="en-US" altLang="zh-CN" dirty="0" smtClean="0">
                    <a:solidFill>
                      <a:schemeClr val="bg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r>
                              <a:rPr lang="en-US" altLang="zh-CN" i="1">
                                <a:solidFill>
                                  <a:schemeClr val="bg1"/>
                                </a:solidFill>
                                <a:latin typeface="Cambria Math" panose="02040503050406030204" pitchFamily="18" charset="0"/>
                              </a:rPr>
                              <m:t>+1</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𝐷</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e>
                                </m:d>
                                <m:r>
                                  <m:rPr>
                                    <m:sty m:val="p"/>
                                  </m:rPr>
                                  <a:rPr lang="en-US" altLang="zh-CN">
                                    <a:solidFill>
                                      <a:schemeClr val="bg1"/>
                                    </a:solidFill>
                                    <a:latin typeface="Cambria Math" panose="02040503050406030204" pitchFamily="18" charset="0"/>
                                  </a:rPr>
                                  <m:t>exp</m:t>
                                </m:r>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𝑘</m:t>
                                                </m:r>
                                              </m:sub>
                                            </m:sSub>
                                          </m:e>
                                        </m:d>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i="1">
                                                <a:solidFill>
                                                  <a:schemeClr val="bg1"/>
                                                </a:solidFill>
                                                <a:latin typeface="Cambria Math" panose="02040503050406030204" pitchFamily="18" charset="0"/>
                                              </a:rPr>
                                              <m:t>𝑡</m:t>
                                            </m:r>
                                          </m:sub>
                                        </m:sSub>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𝒙</m:t>
                                                </m:r>
                                              </m:e>
                                              <m:sub>
                                                <m:r>
                                                  <a:rPr lang="en-US" altLang="zh-CN" i="1">
                                                    <a:solidFill>
                                                      <a:schemeClr val="bg1"/>
                                                    </a:solidFill>
                                                    <a:latin typeface="Cambria Math" panose="02040503050406030204" pitchFamily="18" charset="0"/>
                                                  </a:rPr>
                                                  <m:t>𝑗</m:t>
                                                </m:r>
                                              </m:sub>
                                            </m:sSub>
                                          </m:e>
                                        </m:d>
                                      </m:e>
                                    </m:d>
                                  </m:e>
                                </m:d>
                              </m:e>
                            </m:d>
                          </m:num>
                          <m:den>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𝑍</m:t>
                                </m:r>
                              </m:e>
                              <m:sub>
                                <m:r>
                                  <a:rPr lang="en-US" altLang="zh-CN" i="1">
                                    <a:solidFill>
                                      <a:schemeClr val="bg1"/>
                                    </a:solidFill>
                                    <a:latin typeface="Cambria Math" panose="02040503050406030204" pitchFamily="18" charset="0"/>
                                  </a:rPr>
                                  <m:t>𝑡</m:t>
                                </m:r>
                              </m:sub>
                            </m:sSub>
                          </m:den>
                        </m:f>
                      </m:oMath>
                    </m:oMathPara>
                  </a14:m>
                  <a:endParaRPr lang="zh-CN" altLang="zh-CN" dirty="0"/>
                </a:p>
                <a:p>
                  <a:pPr algn="just"/>
                  <a:endParaRPr lang="zh-CN" altLang="en-US" dirty="0">
                    <a:solidFill>
                      <a:schemeClr val="bg1"/>
                    </a:solidFill>
                    <a:latin typeface="Cambria Math" panose="02040503050406030204" pitchFamily="18" charset="0"/>
                  </a:endParaRPr>
                </a:p>
                <a:p>
                  <a:pPr algn="ctr">
                    <a:lnSpc>
                      <a:spcPts val="2700"/>
                    </a:lnSpc>
                  </a:pP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6403212" y="5047777"/>
                  <a:ext cx="4295551" cy="2084979"/>
                </a:xfrm>
                <a:prstGeom prst="rect">
                  <a:avLst/>
                </a:prstGeom>
                <a:blipFill>
                  <a:blip r:embed="rId5"/>
                  <a:stretch>
                    <a:fillRect l="-604" t="-1875"/>
                  </a:stretch>
                </a:blipFill>
              </p:spPr>
              <p:txBody>
                <a:bodyPr/>
                <a:lstStyle/>
                <a:p>
                  <a:r>
                    <a:rPr lang="zh-CN" altLang="en-US">
                      <a:noFill/>
                    </a:rPr>
                    <a:t> </a:t>
                  </a:r>
                </a:p>
              </p:txBody>
            </p:sp>
          </mc:Fallback>
        </mc:AlternateContent>
      </p:grpSp>
      <p:grpSp>
        <p:nvGrpSpPr>
          <p:cNvPr id="68" name="组合 67"/>
          <p:cNvGrpSpPr/>
          <p:nvPr/>
        </p:nvGrpSpPr>
        <p:grpSpPr>
          <a:xfrm>
            <a:off x="924152" y="5551866"/>
            <a:ext cx="4572716" cy="870135"/>
            <a:chOff x="6309274" y="2585637"/>
            <a:chExt cx="4470099" cy="696328"/>
          </a:xfrm>
        </p:grpSpPr>
        <p:sp>
          <p:nvSpPr>
            <p:cNvPr id="59" name="矩形 58"/>
            <p:cNvSpPr/>
            <p:nvPr/>
          </p:nvSpPr>
          <p:spPr>
            <a:xfrm>
              <a:off x="6309274" y="2633499"/>
              <a:ext cx="4470099" cy="648466"/>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6388456" y="2585637"/>
              <a:ext cx="4187476" cy="517229"/>
            </a:xfrm>
            <a:prstGeom prst="rect">
              <a:avLst/>
            </a:prstGeom>
            <a:noFill/>
            <a:scene3d>
              <a:camera prst="orthographicFront"/>
              <a:lightRig rig="threePt" dir="t"/>
            </a:scene3d>
            <a:sp3d/>
          </p:spPr>
          <p:txBody>
            <a:bodyPr wrap="square" rtlCol="0">
              <a:spAutoFit/>
            </a:bodyPr>
            <a:lstStyle/>
            <a:p>
              <a:pPr algn="just"/>
              <a:r>
                <a:rPr lang="zh-CN" altLang="en-US" dirty="0">
                  <a:solidFill>
                    <a:schemeClr val="bg1"/>
                  </a:solidFill>
                  <a:latin typeface="黑体" panose="02010609060101010101" pitchFamily="49" charset="-122"/>
                  <a:ea typeface="黑体" panose="02010609060101010101" pitchFamily="49" charset="-122"/>
                </a:rPr>
                <a:t>根据</a:t>
              </a:r>
              <a:r>
                <a:rPr lang="zh-CN" altLang="en-US" dirty="0" smtClean="0">
                  <a:solidFill>
                    <a:schemeClr val="bg1"/>
                  </a:solidFill>
                  <a:latin typeface="黑体" panose="02010609060101010101" pitchFamily="49" charset="-122"/>
                  <a:ea typeface="黑体" panose="02010609060101010101" pitchFamily="49" charset="-122"/>
                </a:rPr>
                <a:t>度量函数依次计算测试图像与</a:t>
              </a:r>
              <a:r>
                <a:rPr lang="en-US" altLang="zh-CN" dirty="0" smtClean="0">
                  <a:solidFill>
                    <a:schemeClr val="bg1"/>
                  </a:solidFill>
                  <a:latin typeface="黑体" panose="02010609060101010101" pitchFamily="49" charset="-122"/>
                  <a:ea typeface="黑体" panose="02010609060101010101" pitchFamily="49" charset="-122"/>
                </a:rPr>
                <a:t>Gallery image</a:t>
              </a:r>
              <a:r>
                <a:rPr lang="zh-CN" altLang="en-US" dirty="0" smtClean="0">
                  <a:solidFill>
                    <a:schemeClr val="bg1"/>
                  </a:solidFill>
                  <a:latin typeface="黑体" panose="02010609060101010101" pitchFamily="49" charset="-122"/>
                  <a:ea typeface="黑体" panose="02010609060101010101" pitchFamily="49" charset="-122"/>
                </a:rPr>
                <a:t>中图像的距离并排序完成再识别过程</a:t>
              </a:r>
              <a:endParaRPr lang="zh-CN" altLang="en-US" dirty="0">
                <a:solidFill>
                  <a:schemeClr val="bg1"/>
                </a:solidFill>
                <a:latin typeface="黑体" panose="02010609060101010101" pitchFamily="49" charset="-122"/>
                <a:ea typeface="黑体" panose="02010609060101010101" pitchFamily="49" charset="-122"/>
              </a:endParaRPr>
            </a:p>
          </p:txBody>
        </p:sp>
      </p:grpSp>
      <p:sp>
        <p:nvSpPr>
          <p:cNvPr id="64" name="箭头: 下 63"/>
          <p:cNvSpPr/>
          <p:nvPr/>
        </p:nvSpPr>
        <p:spPr>
          <a:xfrm>
            <a:off x="2967041" y="3225156"/>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grpSp>
        <p:nvGrpSpPr>
          <p:cNvPr id="36" name="组合 35"/>
          <p:cNvGrpSpPr/>
          <p:nvPr/>
        </p:nvGrpSpPr>
        <p:grpSpPr>
          <a:xfrm>
            <a:off x="6679200" y="5361798"/>
            <a:ext cx="5516589" cy="1477328"/>
            <a:chOff x="8618393" y="2075440"/>
            <a:chExt cx="3228486" cy="1477328"/>
          </a:xfrm>
        </p:grpSpPr>
        <p:sp>
          <p:nvSpPr>
            <p:cNvPr id="42" name="矩形 41"/>
            <p:cNvSpPr/>
            <p:nvPr/>
          </p:nvSpPr>
          <p:spPr>
            <a:xfrm>
              <a:off x="8618393" y="2120409"/>
              <a:ext cx="2854211" cy="686100"/>
            </a:xfrm>
            <a:prstGeom prst="rect">
              <a:avLst/>
            </a:prstGeom>
            <a:solidFill>
              <a:schemeClr val="bg2">
                <a:lumMod val="25000"/>
              </a:schemeClr>
            </a:solidFill>
            <a:ln>
              <a:noFill/>
            </a:ln>
            <a:effectLst>
              <a:outerShdw blurRad="50800" dist="38100" dir="18900000" algn="bl"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p:cNvSpPr txBox="1"/>
                <p:nvPr/>
              </p:nvSpPr>
              <p:spPr>
                <a:xfrm>
                  <a:off x="8674217" y="2075440"/>
                  <a:ext cx="3172662" cy="1477328"/>
                </a:xfrm>
                <a:prstGeom prst="rect">
                  <a:avLst/>
                </a:prstGeom>
                <a:noFill/>
                <a:scene3d>
                  <a:camera prst="orthographicFront"/>
                  <a:lightRig rig="threePt" dir="t"/>
                </a:scene3d>
                <a:sp3d/>
              </p:spPr>
              <p:txBody>
                <a:bodyPr wrap="square" rtlCol="0">
                  <a:spAutoFit/>
                </a:bodyPr>
                <a:lstStyle/>
                <a:p>
                  <a:pPr algn="just"/>
                  <a:r>
                    <a:rPr lang="zh-CN" altLang="en-US" dirty="0" smtClean="0">
                      <a:solidFill>
                        <a:schemeClr val="bg1"/>
                      </a:solidFill>
                      <a:latin typeface="黑体" panose="02010609060101010101" pitchFamily="49" charset="-122"/>
                      <a:ea typeface="黑体" panose="02010609060101010101" pitchFamily="49" charset="-122"/>
                    </a:rPr>
                    <a:t>完成</a:t>
                  </a:r>
                  <a:r>
                    <a:rPr lang="en-US" altLang="zh-CN" dirty="0" smtClean="0">
                      <a:solidFill>
                        <a:schemeClr val="bg1"/>
                      </a:solidFill>
                      <a:latin typeface="黑体" panose="02010609060101010101" pitchFamily="49" charset="-122"/>
                      <a:ea typeface="黑体" panose="02010609060101010101" pitchFamily="49" charset="-122"/>
                    </a:rPr>
                    <a:t>T</a:t>
                  </a:r>
                  <a:r>
                    <a:rPr lang="zh-CN" altLang="en-US" dirty="0" smtClean="0">
                      <a:solidFill>
                        <a:schemeClr val="bg1"/>
                      </a:solidFill>
                      <a:latin typeface="黑体" panose="02010609060101010101" pitchFamily="49" charset="-122"/>
                      <a:ea typeface="黑体" panose="02010609060101010101" pitchFamily="49" charset="-122"/>
                    </a:rPr>
                    <a:t>次迭代后，最终的度量矩阵可表示为：</a:t>
                  </a:r>
                  <a:endParaRPr lang="en-US" altLang="zh-CN" dirty="0" smtClean="0">
                    <a:solidFill>
                      <a:schemeClr val="bg1"/>
                    </a:solidFill>
                    <a:latin typeface="黑体" panose="02010609060101010101" pitchFamily="49" charset="-122"/>
                    <a:ea typeface="黑体" panose="02010609060101010101" pitchFamily="49" charset="-122"/>
                  </a:endParaRPr>
                </a:p>
                <a:p>
                  <a:pPr algn="just"/>
                  <a:r>
                    <a:rPr lang="en-US" altLang="zh-CN" dirty="0" smtClean="0">
                      <a:solidFill>
                        <a:schemeClr val="bg1"/>
                      </a:solidFill>
                    </a:rPr>
                    <a:t>                            </a:t>
                  </a:r>
                  <a14:m>
                    <m:oMath xmlns:m="http://schemas.openxmlformats.org/officeDocument/2006/math">
                      <m:r>
                        <a:rPr lang="en-US" altLang="zh-CN" i="1" smtClean="0">
                          <a:solidFill>
                            <a:schemeClr val="bg1"/>
                          </a:solidFill>
                          <a:latin typeface="Cambria Math" panose="02040503050406030204" pitchFamily="18" charset="0"/>
                        </a:rPr>
                        <m:t>𝑈</m:t>
                      </m:r>
                      <m:r>
                        <a:rPr lang="en-US" altLang="zh-CN" i="1" smtClean="0">
                          <a:solidFill>
                            <a:schemeClr val="bg1"/>
                          </a:solidFill>
                          <a:latin typeface="Cambria Math" panose="02040503050406030204" pitchFamily="18" charset="0"/>
                        </a:rPr>
                        <m:t>=</m:t>
                      </m:r>
                      <m:nary>
                        <m:naryPr>
                          <m:chr m:val="∑"/>
                          <m:limLoc m:val="undOvr"/>
                          <m:supHide m:val="on"/>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𝑡</m:t>
                          </m:r>
                        </m:sub>
                        <m:sup/>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𝑡</m:t>
                              </m:r>
                            </m:sub>
                          </m:sSub>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𝑈</m:t>
                              </m:r>
                            </m:e>
                            <m:sub>
                              <m:r>
                                <a:rPr lang="en-US" altLang="zh-CN" i="1">
                                  <a:solidFill>
                                    <a:schemeClr val="bg1"/>
                                  </a:solidFill>
                                  <a:latin typeface="Cambria Math" panose="02040503050406030204" pitchFamily="18" charset="0"/>
                                </a:rPr>
                                <m:t>𝑡</m:t>
                              </m:r>
                            </m:sub>
                          </m:sSub>
                        </m:e>
                      </m:nary>
                    </m:oMath>
                  </a14:m>
                  <a:endParaRPr lang="zh-CN" altLang="zh-CN" dirty="0"/>
                </a:p>
                <a:p>
                  <a:pPr algn="ctr"/>
                  <a:endParaRPr lang="zh-CN" altLang="zh-CN" dirty="0"/>
                </a:p>
                <a:p>
                  <a:pPr algn="ctr"/>
                  <a:endParaRPr lang="zh-CN" altLang="zh-CN" dirty="0"/>
                </a:p>
                <a:p>
                  <a:pPr algn="ctr"/>
                  <a:endParaRPr lang="zh-CN" altLang="en-US" dirty="0">
                    <a:solidFill>
                      <a:schemeClr val="bg1"/>
                    </a:solidFill>
                    <a:latin typeface="黑体" panose="02010609060101010101" pitchFamily="49" charset="-122"/>
                    <a:ea typeface="黑体" panose="02010609060101010101" pitchFamily="49" charset="-122"/>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8674217" y="2075440"/>
                  <a:ext cx="3172662" cy="1477328"/>
                </a:xfrm>
                <a:prstGeom prst="rect">
                  <a:avLst/>
                </a:prstGeom>
                <a:blipFill>
                  <a:blip r:embed="rId7"/>
                  <a:stretch>
                    <a:fillRect l="-671" t="-10121"/>
                  </a:stretch>
                </a:blipFill>
              </p:spPr>
              <p:txBody>
                <a:bodyPr/>
                <a:lstStyle/>
                <a:p>
                  <a:r>
                    <a:rPr lang="zh-CN" altLang="en-US">
                      <a:noFill/>
                    </a:rPr>
                    <a:t> </a:t>
                  </a:r>
                </a:p>
              </p:txBody>
            </p:sp>
          </mc:Fallback>
        </mc:AlternateContent>
      </p:grpSp>
      <p:sp>
        <p:nvSpPr>
          <p:cNvPr id="44" name="箭头: 下 63"/>
          <p:cNvSpPr/>
          <p:nvPr/>
        </p:nvSpPr>
        <p:spPr>
          <a:xfrm>
            <a:off x="9035948" y="3466089"/>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5" name="箭头: 下 63"/>
          <p:cNvSpPr/>
          <p:nvPr/>
        </p:nvSpPr>
        <p:spPr>
          <a:xfrm>
            <a:off x="9035948" y="5072882"/>
            <a:ext cx="450166" cy="245412"/>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6" name="箭头: 右 21"/>
          <p:cNvSpPr/>
          <p:nvPr/>
        </p:nvSpPr>
        <p:spPr>
          <a:xfrm rot="17546839">
            <a:off x="5093704" y="3321891"/>
            <a:ext cx="1839936" cy="274462"/>
          </a:xfrm>
          <a:prstGeom prst="rightArrow">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下 63"/>
          <p:cNvSpPr/>
          <p:nvPr/>
        </p:nvSpPr>
        <p:spPr>
          <a:xfrm rot="4249913">
            <a:off x="5927258" y="5336986"/>
            <a:ext cx="326900" cy="1108630"/>
          </a:xfrm>
          <a:prstGeom prst="downArrow">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2119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50"/>
                                        <p:tgtEl>
                                          <p:spTgt spid="21"/>
                                        </p:tgtEl>
                                      </p:cBhvr>
                                    </p:animEffect>
                                    <p:anim calcmode="lin" valueType="num">
                                      <p:cBhvr>
                                        <p:cTn id="15" dur="250" fill="hold"/>
                                        <p:tgtEl>
                                          <p:spTgt spid="21"/>
                                        </p:tgtEl>
                                        <p:attrNameLst>
                                          <p:attrName>ppt_x</p:attrName>
                                        </p:attrNameLst>
                                      </p:cBhvr>
                                      <p:tavLst>
                                        <p:tav tm="0">
                                          <p:val>
                                            <p:strVal val="#ppt_x"/>
                                          </p:val>
                                        </p:tav>
                                        <p:tav tm="100000">
                                          <p:val>
                                            <p:strVal val="#ppt_x"/>
                                          </p:val>
                                        </p:tav>
                                      </p:tavLst>
                                    </p:anim>
                                    <p:anim calcmode="lin" valueType="num">
                                      <p:cBhvr>
                                        <p:cTn id="16" dur="25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53"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250"/>
                                        <p:tgtEl>
                                          <p:spTgt spid="64"/>
                                        </p:tgtEl>
                                      </p:cBhvr>
                                    </p:animEffect>
                                    <p:anim calcmode="lin" valueType="num">
                                      <p:cBhvr>
                                        <p:cTn id="28" dur="250" fill="hold"/>
                                        <p:tgtEl>
                                          <p:spTgt spid="64"/>
                                        </p:tgtEl>
                                        <p:attrNameLst>
                                          <p:attrName>ppt_x</p:attrName>
                                        </p:attrNameLst>
                                      </p:cBhvr>
                                      <p:tavLst>
                                        <p:tav tm="0">
                                          <p:val>
                                            <p:strVal val="#ppt_x"/>
                                          </p:val>
                                        </p:tav>
                                        <p:tav tm="100000">
                                          <p:val>
                                            <p:strVal val="#ppt_x"/>
                                          </p:val>
                                        </p:tav>
                                      </p:tavLst>
                                    </p:anim>
                                    <p:anim calcmode="lin" valueType="num">
                                      <p:cBhvr>
                                        <p:cTn id="29" dur="250" fill="hold"/>
                                        <p:tgtEl>
                                          <p:spTgt spid="64"/>
                                        </p:tgtEl>
                                        <p:attrNameLst>
                                          <p:attrName>ppt_y</p:attrName>
                                        </p:attrNameLst>
                                      </p:cBhvr>
                                      <p:tavLst>
                                        <p:tav tm="0">
                                          <p:val>
                                            <p:strVal val="#ppt_y-.1"/>
                                          </p:val>
                                        </p:tav>
                                        <p:tav tm="100000">
                                          <p:val>
                                            <p:strVal val="#ppt_y"/>
                                          </p:val>
                                        </p:tav>
                                      </p:tavLst>
                                    </p:anim>
                                  </p:childTnLst>
                                </p:cTn>
                              </p:par>
                            </p:childTnLst>
                          </p:cTn>
                        </p:par>
                        <p:par>
                          <p:cTn id="30" fill="hold">
                            <p:stCondLst>
                              <p:cond delay="250"/>
                            </p:stCondLst>
                            <p:childTnLst>
                              <p:par>
                                <p:cTn id="31" presetID="53" presetClass="entr" presetSubtype="16"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Effect transition="in" filter="fade">
                                      <p:cBhvr>
                                        <p:cTn id="35" dur="500"/>
                                        <p:tgtEl>
                                          <p:spTgt spid="65"/>
                                        </p:tgtEl>
                                      </p:cBhvr>
                                    </p:animEffect>
                                  </p:childTnLst>
                                </p:cTn>
                              </p:par>
                            </p:childTnLst>
                          </p:cTn>
                        </p:par>
                        <p:par>
                          <p:cTn id="36" fill="hold">
                            <p:stCondLst>
                              <p:cond delay="750"/>
                            </p:stCondLst>
                            <p:childTnLst>
                              <p:par>
                                <p:cTn id="37" presetID="53" presetClass="entr" presetSubtype="16"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250"/>
                                        <p:tgtEl>
                                          <p:spTgt spid="22"/>
                                        </p:tgtEl>
                                      </p:cBhvr>
                                    </p:animEffect>
                                    <p:anim calcmode="lin" valueType="num">
                                      <p:cBhvr>
                                        <p:cTn id="47" dur="250" fill="hold"/>
                                        <p:tgtEl>
                                          <p:spTgt spid="22"/>
                                        </p:tgtEl>
                                        <p:attrNameLst>
                                          <p:attrName>ppt_x</p:attrName>
                                        </p:attrNameLst>
                                      </p:cBhvr>
                                      <p:tavLst>
                                        <p:tav tm="0">
                                          <p:val>
                                            <p:strVal val="#ppt_x"/>
                                          </p:val>
                                        </p:tav>
                                        <p:tav tm="100000">
                                          <p:val>
                                            <p:strVal val="#ppt_x"/>
                                          </p:val>
                                        </p:tav>
                                      </p:tavLst>
                                    </p:anim>
                                    <p:anim calcmode="lin" valueType="num">
                                      <p:cBhvr>
                                        <p:cTn id="48" dur="250" fill="hold"/>
                                        <p:tgtEl>
                                          <p:spTgt spid="22"/>
                                        </p:tgtEl>
                                        <p:attrNameLst>
                                          <p:attrName>ppt_y</p:attrName>
                                        </p:attrNameLst>
                                      </p:cBhvr>
                                      <p:tavLst>
                                        <p:tav tm="0">
                                          <p:val>
                                            <p:strVal val="#ppt_y+.1"/>
                                          </p:val>
                                        </p:tav>
                                        <p:tav tm="100000">
                                          <p:val>
                                            <p:strVal val="#ppt_y"/>
                                          </p:val>
                                        </p:tav>
                                      </p:tavLst>
                                    </p:anim>
                                  </p:childTnLst>
                                </p:cTn>
                              </p:par>
                            </p:childTnLst>
                          </p:cTn>
                        </p:par>
                        <p:par>
                          <p:cTn id="49" fill="hold">
                            <p:stCondLst>
                              <p:cond delay="250"/>
                            </p:stCondLst>
                            <p:childTnLst>
                              <p:par>
                                <p:cTn id="50" presetID="53" presetClass="entr" presetSubtype="16"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childTnLst>
                          </p:cTn>
                        </p:par>
                        <p:par>
                          <p:cTn id="55" fill="hold">
                            <p:stCondLst>
                              <p:cond delay="750"/>
                            </p:stCondLst>
                            <p:childTnLst>
                              <p:par>
                                <p:cTn id="56" presetID="53" presetClass="entr" presetSubtype="16" fill="hold" nodeType="after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p:cTn id="58" dur="500" fill="hold"/>
                                        <p:tgtEl>
                                          <p:spTgt spid="68"/>
                                        </p:tgtEl>
                                        <p:attrNameLst>
                                          <p:attrName>ppt_w</p:attrName>
                                        </p:attrNameLst>
                                      </p:cBhvr>
                                      <p:tavLst>
                                        <p:tav tm="0">
                                          <p:val>
                                            <p:fltVal val="0"/>
                                          </p:val>
                                        </p:tav>
                                        <p:tav tm="100000">
                                          <p:val>
                                            <p:strVal val="#ppt_w"/>
                                          </p:val>
                                        </p:tav>
                                      </p:tavLst>
                                    </p:anim>
                                    <p:anim calcmode="lin" valueType="num">
                                      <p:cBhvr>
                                        <p:cTn id="59" dur="500" fill="hold"/>
                                        <p:tgtEl>
                                          <p:spTgt spid="68"/>
                                        </p:tgtEl>
                                        <p:attrNameLst>
                                          <p:attrName>ppt_h</p:attrName>
                                        </p:attrNameLst>
                                      </p:cBhvr>
                                      <p:tavLst>
                                        <p:tav tm="0">
                                          <p:val>
                                            <p:fltVal val="0"/>
                                          </p:val>
                                        </p:tav>
                                        <p:tav tm="100000">
                                          <p:val>
                                            <p:strVal val="#ppt_h"/>
                                          </p:val>
                                        </p:tav>
                                      </p:tavLst>
                                    </p:anim>
                                    <p:animEffect transition="in" filter="fade">
                                      <p:cBhvr>
                                        <p:cTn id="60" dur="500"/>
                                        <p:tgtEl>
                                          <p:spTgt spid="68"/>
                                        </p:tgtEl>
                                      </p:cBhvr>
                                    </p:animEffect>
                                  </p:childTnLst>
                                </p:cTn>
                              </p:par>
                            </p:childTnLst>
                          </p:cTn>
                        </p:par>
                        <p:par>
                          <p:cTn id="61" fill="hold">
                            <p:stCondLst>
                              <p:cond delay="1250"/>
                            </p:stCondLst>
                            <p:childTnLst>
                              <p:par>
                                <p:cTn id="62" presetID="53" presetClass="entr" presetSubtype="16"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childTnLst>
                          </p:cTn>
                        </p:par>
                        <p:par>
                          <p:cTn id="67" fill="hold">
                            <p:stCondLst>
                              <p:cond delay="1750"/>
                            </p:stCondLst>
                            <p:childTnLst>
                              <p:par>
                                <p:cTn id="68" presetID="53" presetClass="entr" presetSubtype="16"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250"/>
                                        <p:tgtEl>
                                          <p:spTgt spid="44"/>
                                        </p:tgtEl>
                                      </p:cBhvr>
                                    </p:animEffect>
                                    <p:anim calcmode="lin" valueType="num">
                                      <p:cBhvr>
                                        <p:cTn id="78" dur="250" fill="hold"/>
                                        <p:tgtEl>
                                          <p:spTgt spid="44"/>
                                        </p:tgtEl>
                                        <p:attrNameLst>
                                          <p:attrName>ppt_x</p:attrName>
                                        </p:attrNameLst>
                                      </p:cBhvr>
                                      <p:tavLst>
                                        <p:tav tm="0">
                                          <p:val>
                                            <p:strVal val="#ppt_x"/>
                                          </p:val>
                                        </p:tav>
                                        <p:tav tm="100000">
                                          <p:val>
                                            <p:strVal val="#ppt_x"/>
                                          </p:val>
                                        </p:tav>
                                      </p:tavLst>
                                    </p:anim>
                                    <p:anim calcmode="lin" valueType="num">
                                      <p:cBhvr>
                                        <p:cTn id="79" dur="2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250"/>
                                        <p:tgtEl>
                                          <p:spTgt spid="45"/>
                                        </p:tgtEl>
                                      </p:cBhvr>
                                    </p:animEffect>
                                    <p:anim calcmode="lin" valueType="num">
                                      <p:cBhvr>
                                        <p:cTn id="85" dur="250" fill="hold"/>
                                        <p:tgtEl>
                                          <p:spTgt spid="45"/>
                                        </p:tgtEl>
                                        <p:attrNameLst>
                                          <p:attrName>ppt_x</p:attrName>
                                        </p:attrNameLst>
                                      </p:cBhvr>
                                      <p:tavLst>
                                        <p:tav tm="0">
                                          <p:val>
                                            <p:strVal val="#ppt_x"/>
                                          </p:val>
                                        </p:tav>
                                        <p:tav tm="100000">
                                          <p:val>
                                            <p:strVal val="#ppt_x"/>
                                          </p:val>
                                        </p:tav>
                                      </p:tavLst>
                                    </p:anim>
                                    <p:anim calcmode="lin" valueType="num">
                                      <p:cBhvr>
                                        <p:cTn id="86" dur="25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250"/>
                                        <p:tgtEl>
                                          <p:spTgt spid="46"/>
                                        </p:tgtEl>
                                      </p:cBhvr>
                                    </p:animEffect>
                                    <p:anim calcmode="lin" valueType="num">
                                      <p:cBhvr>
                                        <p:cTn id="92" dur="250" fill="hold"/>
                                        <p:tgtEl>
                                          <p:spTgt spid="46"/>
                                        </p:tgtEl>
                                        <p:attrNameLst>
                                          <p:attrName>ppt_x</p:attrName>
                                        </p:attrNameLst>
                                      </p:cBhvr>
                                      <p:tavLst>
                                        <p:tav tm="0">
                                          <p:val>
                                            <p:strVal val="#ppt_x"/>
                                          </p:val>
                                        </p:tav>
                                        <p:tav tm="100000">
                                          <p:val>
                                            <p:strVal val="#ppt_x"/>
                                          </p:val>
                                        </p:tav>
                                      </p:tavLst>
                                    </p:anim>
                                    <p:anim calcmode="lin" valueType="num">
                                      <p:cBhvr>
                                        <p:cTn id="93" dur="25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250"/>
                                        <p:tgtEl>
                                          <p:spTgt spid="47"/>
                                        </p:tgtEl>
                                      </p:cBhvr>
                                    </p:animEffect>
                                    <p:anim calcmode="lin" valueType="num">
                                      <p:cBhvr>
                                        <p:cTn id="99" dur="250" fill="hold"/>
                                        <p:tgtEl>
                                          <p:spTgt spid="47"/>
                                        </p:tgtEl>
                                        <p:attrNameLst>
                                          <p:attrName>ppt_x</p:attrName>
                                        </p:attrNameLst>
                                      </p:cBhvr>
                                      <p:tavLst>
                                        <p:tav tm="0">
                                          <p:val>
                                            <p:strVal val="#ppt_x"/>
                                          </p:val>
                                        </p:tav>
                                        <p:tav tm="100000">
                                          <p:val>
                                            <p:strVal val="#ppt_x"/>
                                          </p:val>
                                        </p:tav>
                                      </p:tavLst>
                                    </p:anim>
                                    <p:anim calcmode="lin" valueType="num">
                                      <p:cBhvr>
                                        <p:cTn id="100" dur="2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64" grpId="0" animBg="1"/>
      <p:bldP spid="44" grpId="0" animBg="1"/>
      <p:bldP spid="45" grpId="0" animBg="1"/>
      <p:bldP spid="46" grpId="0" animBg="1"/>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200" dirty="0">
                <a:solidFill>
                  <a:schemeClr val="bg1"/>
                </a:solidFill>
                <a:latin typeface="黑体" panose="02010609060101010101" pitchFamily="49" charset="-122"/>
                <a:ea typeface="黑体" panose="02010609060101010101" pitchFamily="49" charset="-122"/>
              </a:rPr>
              <a:t>可行性分析</a:t>
            </a:r>
          </a:p>
        </p:txBody>
      </p:sp>
      <p:grpSp>
        <p:nvGrpSpPr>
          <p:cNvPr id="8" name="组合 7"/>
          <p:cNvGrpSpPr/>
          <p:nvPr/>
        </p:nvGrpSpPr>
        <p:grpSpPr>
          <a:xfrm>
            <a:off x="1067382" y="1680423"/>
            <a:ext cx="10057234" cy="2095500"/>
            <a:chOff x="1929312" y="1759719"/>
            <a:chExt cx="8332754" cy="1683647"/>
          </a:xfrm>
        </p:grpSpPr>
        <p:sp>
          <p:nvSpPr>
            <p:cNvPr id="9" name="Rectangle 1"/>
            <p:cNvSpPr>
              <a:spLocks noChangeArrowheads="1"/>
            </p:cNvSpPr>
            <p:nvPr/>
          </p:nvSpPr>
          <p:spPr bwMode="auto">
            <a:xfrm>
              <a:off x="2417699" y="1928981"/>
              <a:ext cx="1895029" cy="369332"/>
            </a:xfrm>
            <a:prstGeom prst="rect">
              <a:avLst/>
            </a:prstGeom>
            <a:noFill/>
            <a:ln w="9525">
              <a:noFill/>
              <a:miter lim="800000"/>
            </a:ln>
            <a:effectLst/>
          </p:spPr>
          <p:txBody>
            <a:bodyPr vert="horz" wrap="square" lIns="91440" tIns="45720" rIns="91440" bIns="45720" numCol="1" anchor="ctr" anchorCtr="0" compatLnSpc="1">
              <a:spAutoFit/>
            </a:bodyPr>
            <a:lstStyle/>
            <a:p>
              <a:pPr defTabSz="914400" fontAlgn="base">
                <a:spcBef>
                  <a:spcPct val="0"/>
                </a:spcBef>
                <a:spcAft>
                  <a:spcPct val="0"/>
                </a:spcAft>
              </a:pPr>
              <a:r>
                <a:rPr lang="zh-CN" altLang="en-US" dirty="0">
                  <a:latin typeface="微软雅黑" pitchFamily="34" charset="-122"/>
                  <a:ea typeface="微软雅黑" pitchFamily="34" charset="-122"/>
                  <a:cs typeface="Times New Roman" pitchFamily="18" charset="0"/>
                </a:rPr>
                <a:t>目标一</a:t>
              </a:r>
              <a:endParaRPr lang="zh-CN" altLang="en-US" sz="1800" dirty="0">
                <a:latin typeface="微软雅黑" pitchFamily="34" charset="-122"/>
                <a:ea typeface="微软雅黑" pitchFamily="34" charset="-122"/>
              </a:endParaRPr>
            </a:p>
          </p:txBody>
        </p:sp>
        <p:sp>
          <p:nvSpPr>
            <p:cNvPr id="10" name="椭圆 9"/>
            <p:cNvSpPr/>
            <p:nvPr/>
          </p:nvSpPr>
          <p:spPr>
            <a:xfrm>
              <a:off x="1929312" y="1893818"/>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effectLst/>
                  <a:uLnTx/>
                  <a:uFillTx/>
                  <a:latin typeface="微软雅黑" pitchFamily="34" charset="-122"/>
                  <a:ea typeface="微软雅黑" pitchFamily="34" charset="-122"/>
                </a:rPr>
                <a:t>1</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11" name="直接连接符 10"/>
            <p:cNvCxnSpPr/>
            <p:nvPr/>
          </p:nvCxnSpPr>
          <p:spPr>
            <a:xfrm>
              <a:off x="3345417" y="2112120"/>
              <a:ext cx="857256" cy="1588"/>
            </a:xfrm>
            <a:prstGeom prst="line">
              <a:avLst/>
            </a:prstGeom>
            <a:noFill/>
            <a:ln w="6350" cap="flat" cmpd="sng" algn="ctr">
              <a:solidFill>
                <a:srgbClr val="0174AB"/>
              </a:solidFill>
              <a:prstDash val="solid"/>
            </a:ln>
            <a:effectLst/>
          </p:spPr>
        </p:cxnSp>
        <p:sp>
          <p:nvSpPr>
            <p:cNvPr id="12" name="矩形 11"/>
            <p:cNvSpPr/>
            <p:nvPr/>
          </p:nvSpPr>
          <p:spPr>
            <a:xfrm>
              <a:off x="4302863" y="1759719"/>
              <a:ext cx="5959203" cy="1225638"/>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a:ea typeface="宋体" pitchFamily="2" charset="-122"/>
              </a:endParaRPr>
            </a:p>
          </p:txBody>
        </p:sp>
        <p:sp>
          <p:nvSpPr>
            <p:cNvPr id="13" name="TextBox 20"/>
            <p:cNvSpPr txBox="1"/>
            <p:nvPr/>
          </p:nvSpPr>
          <p:spPr>
            <a:xfrm>
              <a:off x="4404146" y="1793970"/>
              <a:ext cx="5786478" cy="1649396"/>
            </a:xfrm>
            <a:prstGeom prst="rect">
              <a:avLst/>
            </a:prstGeom>
            <a:noFill/>
          </p:spPr>
          <p:txBody>
            <a:bodyPr wrap="square" rtlCol="0">
              <a:spAutoFit/>
            </a:bodyPr>
            <a:lstStyle/>
            <a:p>
              <a:pPr marL="342900" indent="-342900" algn="just">
                <a:lnSpc>
                  <a:spcPct val="130000"/>
                </a:lnSpc>
                <a:buAutoNum type="arabicPeriod"/>
                <a:defRPr/>
              </a:pPr>
              <a:r>
                <a:rPr lang="en-US" altLang="zh-CN" sz="1400" b="1" kern="0" dirty="0" smtClean="0">
                  <a:latin typeface="微软雅黑" pitchFamily="34" charset="-122"/>
                  <a:ea typeface="微软雅黑" pitchFamily="34" charset="-122"/>
                </a:rPr>
                <a:t>Hessian</a:t>
              </a:r>
              <a:r>
                <a:rPr lang="zh-CN" altLang="en-US" sz="1400" b="1" kern="0" dirty="0" smtClean="0">
                  <a:latin typeface="微软雅黑" pitchFamily="34" charset="-122"/>
                  <a:ea typeface="微软雅黑" pitchFamily="34" charset="-122"/>
                </a:rPr>
                <a:t>已经被证明无论是在分类还是回归方面效果都要比</a:t>
              </a:r>
              <a:r>
                <a:rPr lang="en-US" altLang="zh-CN" sz="1400" b="1" kern="0" dirty="0" smtClean="0">
                  <a:latin typeface="微软雅黑" pitchFamily="34" charset="-122"/>
                  <a:ea typeface="微软雅黑" pitchFamily="34" charset="-122"/>
                </a:rPr>
                <a:t>Laplacian</a:t>
              </a:r>
              <a:r>
                <a:rPr lang="zh-CN" altLang="en-US" sz="1400" b="1" kern="0" dirty="0" smtClean="0">
                  <a:latin typeface="微软雅黑" pitchFamily="34" charset="-122"/>
                  <a:ea typeface="微软雅黑" pitchFamily="34" charset="-122"/>
                </a:rPr>
                <a:t>要好。</a:t>
              </a:r>
              <a:endParaRPr lang="en-US" altLang="zh-CN" sz="1400" b="1" kern="0" dirty="0" smtClean="0">
                <a:latin typeface="微软雅黑" pitchFamily="34" charset="-122"/>
                <a:ea typeface="微软雅黑" pitchFamily="34" charset="-122"/>
              </a:endParaRPr>
            </a:p>
            <a:p>
              <a:pPr marL="342900" indent="-342900" algn="just">
                <a:lnSpc>
                  <a:spcPct val="130000"/>
                </a:lnSpc>
                <a:buAutoNum type="arabicPeriod"/>
                <a:defRPr/>
              </a:pPr>
              <a:r>
                <a:rPr lang="zh-CN" altLang="en-US" sz="1400" b="1" kern="0" dirty="0" smtClean="0">
                  <a:latin typeface="微软雅黑" pitchFamily="34" charset="-122"/>
                  <a:ea typeface="微软雅黑" pitchFamily="34" charset="-122"/>
                </a:rPr>
                <a:t>实验室之前已经做过一些相关工作</a:t>
              </a:r>
              <a:r>
                <a:rPr lang="zh-CN" altLang="en-US" sz="1400" kern="0" dirty="0" smtClean="0">
                  <a:latin typeface="微软雅黑" pitchFamily="34" charset="-122"/>
                  <a:ea typeface="微软雅黑" pitchFamily="34" charset="-122"/>
                </a:rPr>
                <a:t>。</a:t>
              </a:r>
              <a:endParaRPr lang="en-US" altLang="zh-CN" sz="1400" kern="0" dirty="0" smtClean="0">
                <a:latin typeface="微软雅黑" pitchFamily="34" charset="-122"/>
                <a:ea typeface="微软雅黑" pitchFamily="34" charset="-122"/>
              </a:endParaRPr>
            </a:p>
            <a:p>
              <a:pPr algn="just">
                <a:lnSpc>
                  <a:spcPct val="130000"/>
                </a:lnSpc>
                <a:defRPr/>
              </a:pPr>
              <a:r>
                <a:rPr lang="en-US" altLang="zh-CN" sz="1400" dirty="0">
                  <a:latin typeface="Times New Roman" panose="02020603050405020304" pitchFamily="18" charset="0"/>
                  <a:cs typeface="Times New Roman" panose="02020603050405020304" pitchFamily="18" charset="0"/>
                </a:rPr>
                <a:t>Liu W , Tao D , Cheng J , et al. </a:t>
              </a:r>
              <a:r>
                <a:rPr lang="en-US" altLang="zh-CN" sz="1400" dirty="0" err="1">
                  <a:latin typeface="Times New Roman" panose="02020603050405020304" pitchFamily="18" charset="0"/>
                  <a:cs typeface="Times New Roman" panose="02020603050405020304" pitchFamily="18" charset="0"/>
                </a:rPr>
                <a:t>Multiview</a:t>
              </a:r>
              <a:r>
                <a:rPr lang="en-US" altLang="zh-CN" sz="1400" dirty="0">
                  <a:latin typeface="Times New Roman" panose="02020603050405020304" pitchFamily="18" charset="0"/>
                  <a:cs typeface="Times New Roman" panose="02020603050405020304" pitchFamily="18" charset="0"/>
                </a:rPr>
                <a:t> Hessian Discriminative Sparse Coding for Image Annotation[J]. Computer Vision &amp; Image Understanding, 2013, 118(1):50-60</a:t>
              </a:r>
              <a:r>
                <a:rPr lang="en-US" altLang="zh-CN" sz="1400" dirty="0" smtClean="0">
                  <a:latin typeface="Times New Roman" panose="02020603050405020304" pitchFamily="18" charset="0"/>
                  <a:cs typeface="Times New Roman" panose="02020603050405020304" pitchFamily="18" charset="0"/>
                </a:rPr>
                <a:t>.</a:t>
              </a:r>
            </a:p>
            <a:p>
              <a:pPr algn="just">
                <a:lnSpc>
                  <a:spcPct val="130000"/>
                </a:lnSpc>
                <a:defRPr/>
              </a:pPr>
              <a:r>
                <a:rPr lang="en-US" altLang="zh-CN" sz="1400" kern="100" dirty="0" smtClean="0">
                  <a:solidFill>
                    <a:srgbClr val="222222"/>
                  </a:solidFill>
                  <a:latin typeface="Times New Roman" panose="02020603050405020304" pitchFamily="18" charset="0"/>
                  <a:cs typeface="Times New Roman" panose="02020603050405020304" pitchFamily="18" charset="0"/>
                </a:rPr>
                <a:t>Processing </a:t>
              </a:r>
              <a:r>
                <a:rPr lang="en-US" altLang="zh-CN" sz="1400" kern="100" dirty="0">
                  <a:solidFill>
                    <a:srgbClr val="222222"/>
                  </a:solidFill>
                  <a:latin typeface="Times New Roman" panose="02020603050405020304" pitchFamily="18" charset="0"/>
                  <a:cs typeface="Times New Roman" panose="02020603050405020304" pitchFamily="18" charset="0"/>
                </a:rPr>
                <a:t>Systems. pp 979-987</a:t>
              </a:r>
              <a:r>
                <a:rPr lang="en-US" altLang="zh-CN" sz="1400" kern="100" dirty="0" smtClean="0">
                  <a:solidFill>
                    <a:srgbClr val="222222"/>
                  </a:solidFill>
                  <a:latin typeface="Times New Roman" panose="02020603050405020304" pitchFamily="18" charset="0"/>
                  <a:cs typeface="Times New Roman" panose="02020603050405020304" pitchFamily="18" charset="0"/>
                </a:rPr>
                <a:t>.</a:t>
              </a:r>
            </a:p>
            <a:p>
              <a:pPr algn="just">
                <a:lnSpc>
                  <a:spcPct val="130000"/>
                </a:lnSpc>
                <a:defRPr/>
              </a:pPr>
              <a:endParaRPr lang="zh-CN" altLang="zh-CN" sz="1400" kern="100" dirty="0">
                <a:latin typeface="等线" panose="02010600030101010101" pitchFamily="2" charset="-122"/>
                <a:cs typeface="Times New Roman" panose="02020603050405020304" pitchFamily="18" charset="0"/>
              </a:endParaRPr>
            </a:p>
            <a:p>
              <a:pPr algn="just">
                <a:lnSpc>
                  <a:spcPct val="130000"/>
                </a:lnSpc>
                <a:defRPr/>
              </a:pPr>
              <a:endParaRPr lang="zh-CN" altLang="en-US" sz="1400" kern="0" dirty="0">
                <a:latin typeface="微软雅黑" pitchFamily="34" charset="-122"/>
                <a:ea typeface="微软雅黑" pitchFamily="34" charset="-122"/>
              </a:endParaRPr>
            </a:p>
          </p:txBody>
        </p:sp>
      </p:grpSp>
      <p:grpSp>
        <p:nvGrpSpPr>
          <p:cNvPr id="26" name="组合 25"/>
          <p:cNvGrpSpPr/>
          <p:nvPr/>
        </p:nvGrpSpPr>
        <p:grpSpPr>
          <a:xfrm>
            <a:off x="1067382" y="3418970"/>
            <a:ext cx="10057233" cy="1645464"/>
            <a:chOff x="1929312" y="1701594"/>
            <a:chExt cx="8332753" cy="1322061"/>
          </a:xfrm>
        </p:grpSpPr>
        <p:sp>
          <p:nvSpPr>
            <p:cNvPr id="29" name="Rectangle 1"/>
            <p:cNvSpPr>
              <a:spLocks noChangeArrowheads="1"/>
            </p:cNvSpPr>
            <p:nvPr/>
          </p:nvSpPr>
          <p:spPr bwMode="auto">
            <a:xfrm>
              <a:off x="2417700" y="1956643"/>
              <a:ext cx="1895029" cy="296743"/>
            </a:xfrm>
            <a:prstGeom prst="rect">
              <a:avLst/>
            </a:prstGeom>
            <a:noFill/>
            <a:ln w="9525">
              <a:noFill/>
              <a:miter lim="800000"/>
            </a:ln>
            <a:effectLst/>
          </p:spPr>
          <p:txBody>
            <a:bodyPr vert="horz" wrap="square" lIns="91440" tIns="45720" rIns="91440" bIns="45720" numCol="1" anchor="ctr" anchorCtr="0" compatLnSpc="1">
              <a:spAutoFit/>
            </a:bodyPr>
            <a:lstStyle/>
            <a:p>
              <a:pPr defTabSz="914400" fontAlgn="base">
                <a:spcBef>
                  <a:spcPct val="0"/>
                </a:spcBef>
                <a:spcAft>
                  <a:spcPct val="0"/>
                </a:spcAft>
              </a:pPr>
              <a:r>
                <a:rPr lang="zh-CN" altLang="en-US" dirty="0" smtClean="0">
                  <a:latin typeface="微软雅黑" pitchFamily="34" charset="-122"/>
                  <a:ea typeface="微软雅黑" pitchFamily="34" charset="-122"/>
                  <a:cs typeface="Times New Roman" pitchFamily="18" charset="0"/>
                </a:rPr>
                <a:t>目标二</a:t>
              </a:r>
              <a:endParaRPr lang="zh-CN" altLang="en-US" sz="1800" dirty="0">
                <a:latin typeface="微软雅黑" pitchFamily="34" charset="-122"/>
                <a:ea typeface="微软雅黑" pitchFamily="34" charset="-122"/>
              </a:endParaRPr>
            </a:p>
          </p:txBody>
        </p:sp>
        <p:sp>
          <p:nvSpPr>
            <p:cNvPr id="30" name="椭圆 29"/>
            <p:cNvSpPr/>
            <p:nvPr/>
          </p:nvSpPr>
          <p:spPr>
            <a:xfrm>
              <a:off x="1929312" y="1893818"/>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kern="0" dirty="0">
                  <a:latin typeface="微软雅黑" pitchFamily="34" charset="-122"/>
                  <a:ea typeface="微软雅黑" pitchFamily="34" charset="-122"/>
                </a:rPr>
                <a:t>2</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31" name="直接连接符 30"/>
            <p:cNvCxnSpPr/>
            <p:nvPr/>
          </p:nvCxnSpPr>
          <p:spPr>
            <a:xfrm>
              <a:off x="3332577" y="2110369"/>
              <a:ext cx="857256" cy="1588"/>
            </a:xfrm>
            <a:prstGeom prst="line">
              <a:avLst/>
            </a:prstGeom>
            <a:noFill/>
            <a:ln w="6350" cap="flat" cmpd="sng" algn="ctr">
              <a:solidFill>
                <a:srgbClr val="0174AB"/>
              </a:solidFill>
              <a:prstDash val="solid"/>
            </a:ln>
            <a:effectLst/>
          </p:spPr>
        </p:cxnSp>
        <p:sp>
          <p:nvSpPr>
            <p:cNvPr id="32" name="矩形 31"/>
            <p:cNvSpPr/>
            <p:nvPr/>
          </p:nvSpPr>
          <p:spPr>
            <a:xfrm>
              <a:off x="4292931" y="1701594"/>
              <a:ext cx="5969134" cy="912407"/>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a:ea typeface="宋体" pitchFamily="2" charset="-122"/>
              </a:endParaRPr>
            </a:p>
          </p:txBody>
        </p:sp>
        <p:sp>
          <p:nvSpPr>
            <p:cNvPr id="33" name="TextBox 20"/>
            <p:cNvSpPr txBox="1"/>
            <p:nvPr/>
          </p:nvSpPr>
          <p:spPr>
            <a:xfrm>
              <a:off x="4404145" y="1760026"/>
              <a:ext cx="5786478" cy="1263629"/>
            </a:xfrm>
            <a:prstGeom prst="rect">
              <a:avLst/>
            </a:prstGeom>
            <a:noFill/>
          </p:spPr>
          <p:txBody>
            <a:bodyPr wrap="square" rtlCol="0">
              <a:spAutoFit/>
            </a:bodyPr>
            <a:lstStyle/>
            <a:p>
              <a:pPr marL="342900" indent="-342900" algn="just">
                <a:lnSpc>
                  <a:spcPct val="130000"/>
                </a:lnSpc>
                <a:buAutoNum type="arabicPeriod"/>
                <a:defRPr/>
              </a:pPr>
              <a:r>
                <a:rPr lang="zh-CN" altLang="en-US" sz="1400" b="1" kern="0" dirty="0">
                  <a:latin typeface="微软雅黑" pitchFamily="34" charset="-122"/>
                  <a:ea typeface="微软雅黑" pitchFamily="34" charset="-122"/>
                </a:rPr>
                <a:t>多任务</a:t>
              </a:r>
              <a:r>
                <a:rPr lang="zh-CN" altLang="en-US" sz="1400" b="1" kern="0" dirty="0" smtClean="0">
                  <a:latin typeface="微软雅黑" pitchFamily="34" charset="-122"/>
                  <a:ea typeface="微软雅黑" pitchFamily="34" charset="-122"/>
                </a:rPr>
                <a:t>学习确实可以通过在相关任务间共享表示信息来增强泛化能力。</a:t>
              </a:r>
              <a:endParaRPr lang="en-US" altLang="zh-CN" sz="1400" b="1" kern="0" dirty="0" smtClean="0">
                <a:latin typeface="微软雅黑" pitchFamily="34" charset="-122"/>
                <a:ea typeface="微软雅黑" pitchFamily="34" charset="-122"/>
              </a:endParaRPr>
            </a:p>
            <a:p>
              <a:pPr marL="342900" indent="-342900" algn="just">
                <a:lnSpc>
                  <a:spcPct val="130000"/>
                </a:lnSpc>
                <a:buAutoNum type="arabicPeriod"/>
                <a:defRPr/>
              </a:pPr>
              <a:r>
                <a:rPr lang="zh-CN" altLang="en-US" sz="1400" b="1" kern="0" dirty="0">
                  <a:latin typeface="微软雅黑" pitchFamily="34" charset="-122"/>
                  <a:ea typeface="微软雅黑" pitchFamily="34" charset="-122"/>
                </a:rPr>
                <a:t>我们已经</a:t>
              </a:r>
              <a:r>
                <a:rPr lang="zh-CN" altLang="en-US" sz="1400" b="1" kern="0" dirty="0" smtClean="0">
                  <a:latin typeface="微软雅黑" pitchFamily="34" charset="-122"/>
                  <a:ea typeface="微软雅黑" pitchFamily="34" charset="-122"/>
                </a:rPr>
                <a:t>在遥感图像的分类上做过一些实验。</a:t>
              </a:r>
              <a:endParaRPr lang="en-US" altLang="zh-CN" sz="1400" b="1" kern="0" dirty="0" smtClean="0">
                <a:latin typeface="微软雅黑" pitchFamily="34" charset="-122"/>
                <a:ea typeface="微软雅黑" pitchFamily="34" charset="-122"/>
              </a:endParaRPr>
            </a:p>
            <a:p>
              <a:pPr marL="342900" indent="-342900" algn="just">
                <a:lnSpc>
                  <a:spcPct val="130000"/>
                </a:lnSpc>
                <a:buAutoNum type="arabicPeriod"/>
                <a:defRPr/>
              </a:pPr>
              <a:endParaRPr lang="en-US" altLang="zh-CN" sz="1400" b="1" kern="0" dirty="0">
                <a:latin typeface="微软雅黑" pitchFamily="34" charset="-122"/>
                <a:ea typeface="微软雅黑" pitchFamily="34" charset="-122"/>
              </a:endParaRPr>
            </a:p>
            <a:p>
              <a:pPr algn="just">
                <a:lnSpc>
                  <a:spcPct val="130000"/>
                </a:lnSpc>
                <a:defRPr/>
              </a:pPr>
              <a:endParaRPr lang="zh-CN" altLang="en-US" sz="1600" kern="0" dirty="0">
                <a:latin typeface="微软雅黑" pitchFamily="34" charset="-122"/>
                <a:ea typeface="微软雅黑" pitchFamily="34" charset="-122"/>
              </a:endParaRPr>
            </a:p>
            <a:p>
              <a:pPr algn="just">
                <a:lnSpc>
                  <a:spcPct val="130000"/>
                </a:lnSpc>
                <a:defRPr/>
              </a:pPr>
              <a:endParaRPr lang="zh-CN" altLang="en-US" sz="1600" kern="0" dirty="0">
                <a:latin typeface="微软雅黑" pitchFamily="34" charset="-122"/>
                <a:ea typeface="微软雅黑" pitchFamily="34" charset="-122"/>
              </a:endParaRPr>
            </a:p>
          </p:txBody>
        </p:sp>
      </p:grpSp>
      <p:sp>
        <p:nvSpPr>
          <p:cNvPr id="3" name="矩形 2"/>
          <p:cNvSpPr/>
          <p:nvPr/>
        </p:nvSpPr>
        <p:spPr>
          <a:xfrm>
            <a:off x="4054387" y="4054065"/>
            <a:ext cx="7228489" cy="523220"/>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Pan, Sinno </a:t>
            </a:r>
            <a:r>
              <a:rPr lang="en-US" altLang="zh-CN" sz="1400" dirty="0" err="1">
                <a:latin typeface="Times New Roman" panose="02020603050405020304" pitchFamily="18" charset="0"/>
                <a:cs typeface="Times New Roman" panose="02020603050405020304" pitchFamily="18" charset="0"/>
              </a:rPr>
              <a:t>Jialin</a:t>
            </a:r>
            <a:r>
              <a:rPr lang="en-US" altLang="zh-CN" sz="1400" dirty="0">
                <a:latin typeface="Times New Roman" panose="02020603050405020304" pitchFamily="18" charset="0"/>
                <a:cs typeface="Times New Roman" panose="02020603050405020304" pitchFamily="18" charset="0"/>
              </a:rPr>
              <a:t> , and Q. Yang . "A Survey on Transfer Learning." </a:t>
            </a:r>
            <a:r>
              <a:rPr lang="en-US" altLang="zh-CN" sz="1400" i="1" dirty="0">
                <a:latin typeface="Times New Roman" panose="02020603050405020304" pitchFamily="18" charset="0"/>
                <a:cs typeface="Times New Roman" panose="02020603050405020304" pitchFamily="18" charset="0"/>
              </a:rPr>
              <a:t>IEEE Transactions on Knowledge &amp; Data Engineering</a:t>
            </a:r>
            <a:r>
              <a:rPr lang="en-US" altLang="zh-CN" sz="1400" dirty="0">
                <a:latin typeface="Times New Roman" panose="02020603050405020304" pitchFamily="18" charset="0"/>
                <a:cs typeface="Times New Roman" panose="02020603050405020304" pitchFamily="18" charset="0"/>
              </a:rPr>
              <a:t> 22.10(2010):1345-1359.</a:t>
            </a:r>
            <a:endParaRPr lang="zh-CN" altLang="en-US" sz="1400" dirty="0">
              <a:latin typeface="Times New Roman" panose="02020603050405020304" pitchFamily="18" charset="0"/>
              <a:cs typeface="Times New Roman" panose="02020603050405020304" pitchFamily="18" charset="0"/>
            </a:endParaRPr>
          </a:p>
        </p:txBody>
      </p:sp>
      <p:grpSp>
        <p:nvGrpSpPr>
          <p:cNvPr id="34" name="组合 33"/>
          <p:cNvGrpSpPr/>
          <p:nvPr/>
        </p:nvGrpSpPr>
        <p:grpSpPr>
          <a:xfrm>
            <a:off x="1061760" y="4737866"/>
            <a:ext cx="9981400" cy="1156316"/>
            <a:chOff x="1992141" y="1524044"/>
            <a:chExt cx="8269923" cy="929052"/>
          </a:xfrm>
        </p:grpSpPr>
        <p:sp>
          <p:nvSpPr>
            <p:cNvPr id="35" name="Rectangle 1"/>
            <p:cNvSpPr>
              <a:spLocks noChangeArrowheads="1"/>
            </p:cNvSpPr>
            <p:nvPr/>
          </p:nvSpPr>
          <p:spPr bwMode="auto">
            <a:xfrm>
              <a:off x="2485186" y="1956652"/>
              <a:ext cx="1895029" cy="296743"/>
            </a:xfrm>
            <a:prstGeom prst="rect">
              <a:avLst/>
            </a:prstGeom>
            <a:noFill/>
            <a:ln w="9525">
              <a:noFill/>
              <a:miter lim="800000"/>
            </a:ln>
            <a:effectLst/>
          </p:spPr>
          <p:txBody>
            <a:bodyPr vert="horz" wrap="square" lIns="91440" tIns="45720" rIns="91440" bIns="45720" numCol="1" anchor="ctr" anchorCtr="0" compatLnSpc="1">
              <a:spAutoFit/>
            </a:bodyPr>
            <a:lstStyle/>
            <a:p>
              <a:pPr defTabSz="914400" fontAlgn="base">
                <a:spcBef>
                  <a:spcPct val="0"/>
                </a:spcBef>
                <a:spcAft>
                  <a:spcPct val="0"/>
                </a:spcAft>
              </a:pPr>
              <a:r>
                <a:rPr lang="zh-CN" altLang="en-US" dirty="0" smtClean="0">
                  <a:latin typeface="微软雅黑" pitchFamily="34" charset="-122"/>
                  <a:ea typeface="微软雅黑" pitchFamily="34" charset="-122"/>
                  <a:cs typeface="Times New Roman" pitchFamily="18" charset="0"/>
                </a:rPr>
                <a:t>目标三</a:t>
              </a:r>
              <a:endParaRPr lang="zh-CN" altLang="en-US" sz="1800" dirty="0">
                <a:latin typeface="微软雅黑" pitchFamily="34" charset="-122"/>
                <a:ea typeface="微软雅黑" pitchFamily="34" charset="-122"/>
              </a:endParaRPr>
            </a:p>
          </p:txBody>
        </p:sp>
        <p:sp>
          <p:nvSpPr>
            <p:cNvPr id="36" name="椭圆 35"/>
            <p:cNvSpPr/>
            <p:nvPr/>
          </p:nvSpPr>
          <p:spPr>
            <a:xfrm>
              <a:off x="1992141" y="1897250"/>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kern="0" noProof="0" dirty="0">
                  <a:latin typeface="微软雅黑" pitchFamily="34" charset="-122"/>
                  <a:ea typeface="微软雅黑" pitchFamily="34" charset="-122"/>
                </a:rPr>
                <a:t>3</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37" name="直接连接符 36"/>
            <p:cNvCxnSpPr/>
            <p:nvPr/>
          </p:nvCxnSpPr>
          <p:spPr>
            <a:xfrm>
              <a:off x="3404017" y="2105023"/>
              <a:ext cx="857256" cy="1588"/>
            </a:xfrm>
            <a:prstGeom prst="line">
              <a:avLst/>
            </a:prstGeom>
            <a:noFill/>
            <a:ln w="6350" cap="flat" cmpd="sng" algn="ctr">
              <a:solidFill>
                <a:srgbClr val="0174AB"/>
              </a:solidFill>
              <a:prstDash val="solid"/>
            </a:ln>
            <a:effectLst/>
          </p:spPr>
        </p:cxnSp>
        <p:sp>
          <p:nvSpPr>
            <p:cNvPr id="38" name="矩形 37"/>
            <p:cNvSpPr/>
            <p:nvPr/>
          </p:nvSpPr>
          <p:spPr>
            <a:xfrm>
              <a:off x="4360418" y="1524044"/>
              <a:ext cx="5901646" cy="929052"/>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a:ea typeface="宋体" pitchFamily="2" charset="-122"/>
              </a:endParaRPr>
            </a:p>
          </p:txBody>
        </p:sp>
        <p:sp>
          <p:nvSpPr>
            <p:cNvPr id="39" name="TextBox 20"/>
            <p:cNvSpPr txBox="1"/>
            <p:nvPr/>
          </p:nvSpPr>
          <p:spPr>
            <a:xfrm>
              <a:off x="4362556" y="1551171"/>
              <a:ext cx="5786478" cy="277269"/>
            </a:xfrm>
            <a:prstGeom prst="rect">
              <a:avLst/>
            </a:prstGeom>
            <a:noFill/>
          </p:spPr>
          <p:txBody>
            <a:bodyPr wrap="square" rtlCol="0">
              <a:spAutoFit/>
            </a:bodyPr>
            <a:lstStyle/>
            <a:p>
              <a:pPr algn="just">
                <a:lnSpc>
                  <a:spcPct val="130000"/>
                </a:lnSpc>
                <a:defRPr/>
              </a:pPr>
              <a:endParaRPr lang="zh-CN" altLang="en-US" sz="1400" kern="0" dirty="0">
                <a:latin typeface="微软雅黑" pitchFamily="34" charset="-122"/>
                <a:ea typeface="微软雅黑" pitchFamily="34" charset="-122"/>
              </a:endParaRPr>
            </a:p>
          </p:txBody>
        </p:sp>
      </p:grpSp>
      <p:sp>
        <p:nvSpPr>
          <p:cNvPr id="4" name="矩形 3"/>
          <p:cNvSpPr/>
          <p:nvPr/>
        </p:nvSpPr>
        <p:spPr>
          <a:xfrm>
            <a:off x="4090407" y="5346061"/>
            <a:ext cx="7156448" cy="523220"/>
          </a:xfrm>
          <a:prstGeom prst="rect">
            <a:avLst/>
          </a:prstGeom>
        </p:spPr>
        <p:txBody>
          <a:bodyPr wrap="square">
            <a:spAutoFit/>
          </a:bodyPr>
          <a:lstStyle/>
          <a:p>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Huang C , Zhu S , Yu K . Large Scale Strongly Supervised Ensemble Metric Learning, with Applications to Face Verification and Retrieval[J]. Computer Science, 2012.</a:t>
            </a:r>
            <a:endParaRPr lang="zh-CN" altLang="en-US" sz="1400" dirty="0">
              <a:latin typeface="Times New Roman" panose="02020603050405020304" pitchFamily="18" charset="0"/>
              <a:cs typeface="Times New Roman" panose="02020603050405020304" pitchFamily="18" charset="0"/>
            </a:endParaRPr>
          </a:p>
        </p:txBody>
      </p:sp>
      <p:sp>
        <p:nvSpPr>
          <p:cNvPr id="25" name="TextBox 20"/>
          <p:cNvSpPr txBox="1"/>
          <p:nvPr/>
        </p:nvSpPr>
        <p:spPr>
          <a:xfrm>
            <a:off x="4069093" y="4900038"/>
            <a:ext cx="6984001" cy="1012585"/>
          </a:xfrm>
          <a:prstGeom prst="rect">
            <a:avLst/>
          </a:prstGeom>
          <a:noFill/>
        </p:spPr>
        <p:txBody>
          <a:bodyPr wrap="square" rtlCol="0">
            <a:spAutoFit/>
          </a:bodyPr>
          <a:lstStyle/>
          <a:p>
            <a:pPr marL="342900" indent="-342900" algn="just">
              <a:lnSpc>
                <a:spcPct val="130000"/>
              </a:lnSpc>
              <a:buAutoNum type="arabicPeriod"/>
              <a:defRPr/>
            </a:pPr>
            <a:r>
              <a:rPr lang="zh-CN" altLang="en-US" sz="1400" b="1" kern="0" dirty="0">
                <a:latin typeface="微软雅黑" pitchFamily="34" charset="-122"/>
                <a:ea typeface="微软雅黑" pitchFamily="34" charset="-122"/>
              </a:rPr>
              <a:t>已经有</a:t>
            </a:r>
            <a:r>
              <a:rPr lang="zh-CN" altLang="en-US" sz="1400" b="1" kern="0" dirty="0" smtClean="0">
                <a:latin typeface="微软雅黑" pitchFamily="34" charset="-122"/>
                <a:ea typeface="微软雅黑" pitchFamily="34" charset="-122"/>
              </a:rPr>
              <a:t>相关集成度量学习的模型用于人脸验证等相关工作。</a:t>
            </a:r>
            <a:endParaRPr lang="en-US" altLang="zh-CN" sz="1400" b="1" kern="0" dirty="0">
              <a:latin typeface="微软雅黑" pitchFamily="34" charset="-122"/>
              <a:ea typeface="微软雅黑" pitchFamily="34" charset="-122"/>
            </a:endParaRPr>
          </a:p>
          <a:p>
            <a:pPr algn="just">
              <a:lnSpc>
                <a:spcPct val="130000"/>
              </a:lnSpc>
              <a:defRPr/>
            </a:pPr>
            <a:endParaRPr lang="zh-CN" altLang="en-US" sz="1600" kern="0" dirty="0">
              <a:latin typeface="微软雅黑" pitchFamily="34" charset="-122"/>
              <a:ea typeface="微软雅黑" pitchFamily="34" charset="-122"/>
            </a:endParaRPr>
          </a:p>
          <a:p>
            <a:pPr algn="just">
              <a:lnSpc>
                <a:spcPct val="130000"/>
              </a:lnSpc>
              <a:defRPr/>
            </a:pPr>
            <a:endParaRPr lang="zh-CN" altLang="en-US"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306331939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itchFamily="34" charset="-122"/>
                <a:ea typeface="微软雅黑" pitchFamily="34" charset="-122"/>
                <a:cs typeface="Times New Roman" pitchFamily="18" charset="0"/>
              </a:rPr>
              <a:t>05</a:t>
            </a:r>
            <a:endParaRPr lang="zh-CN" altLang="en-US" sz="19900" b="1" dirty="0">
              <a:solidFill>
                <a:schemeClr val="accent1"/>
              </a:solidFill>
              <a:latin typeface="微软雅黑" pitchFamily="34" charset="-122"/>
              <a:ea typeface="微软雅黑" pitchFamily="34" charset="-122"/>
              <a:cs typeface="Times New Roman" pitchFamily="18" charset="0"/>
            </a:endParaRPr>
          </a:p>
        </p:txBody>
      </p:sp>
      <p:sp>
        <p:nvSpPr>
          <p:cNvPr id="7" name="文本框 6"/>
          <p:cNvSpPr txBox="1"/>
          <p:nvPr/>
        </p:nvSpPr>
        <p:spPr>
          <a:xfrm>
            <a:off x="5241931" y="2663837"/>
            <a:ext cx="4998930" cy="646331"/>
          </a:xfrm>
          <a:prstGeom prst="rect">
            <a:avLst/>
          </a:prstGeom>
          <a:noFill/>
        </p:spPr>
        <p:txBody>
          <a:bodyPr wrap="square" rtlCol="0">
            <a:spAutoFit/>
          </a:bodyPr>
          <a:lstStyle/>
          <a:p>
            <a:pPr algn="ctr"/>
            <a:r>
              <a:rPr lang="zh-CN" altLang="en-US" sz="3600" b="1" dirty="0">
                <a:solidFill>
                  <a:schemeClr val="tx1">
                    <a:lumMod val="85000"/>
                    <a:lumOff val="15000"/>
                  </a:schemeClr>
                </a:solidFill>
                <a:latin typeface="微软雅黑" pitchFamily="34" charset="-122"/>
                <a:ea typeface="微软雅黑" pitchFamily="34" charset="-122"/>
              </a:rPr>
              <a:t>进度安排及预期成果</a:t>
            </a:r>
          </a:p>
        </p:txBody>
      </p:sp>
      <p:sp>
        <p:nvSpPr>
          <p:cNvPr id="8" name="文本框 7"/>
          <p:cNvSpPr txBox="1"/>
          <p:nvPr/>
        </p:nvSpPr>
        <p:spPr>
          <a:xfrm>
            <a:off x="5411162" y="3416888"/>
            <a:ext cx="4645651" cy="400110"/>
          </a:xfrm>
          <a:prstGeom prst="rect">
            <a:avLst/>
          </a:prstGeom>
          <a:noFill/>
        </p:spPr>
        <p:txBody>
          <a:bodyPr wrap="square" rtlCol="0">
            <a:spAutoFit/>
          </a:bodyPr>
          <a:lstStyle/>
          <a:p>
            <a:pPr algn="ctr"/>
            <a:r>
              <a:rPr lang="da-DK" altLang="zh-CN" sz="2000" dirty="0">
                <a:latin typeface="Times New Roman" pitchFamily="18" charset="0"/>
                <a:cs typeface="Times New Roman" pitchFamily="18" charset="0"/>
              </a:rPr>
              <a:t>Scheduling </a:t>
            </a:r>
            <a:r>
              <a:rPr lang="en-US" altLang="zh-CN" sz="2000" dirty="0">
                <a:latin typeface="Times New Roman" pitchFamily="18" charset="0"/>
                <a:cs typeface="Times New Roman" pitchFamily="18" charset="0"/>
              </a:rPr>
              <a:t>&amp;</a:t>
            </a:r>
            <a:r>
              <a:rPr lang="da-DK"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a:t>
            </a:r>
            <a:r>
              <a:rPr lang="da-DK" altLang="zh-CN" sz="2000" dirty="0">
                <a:latin typeface="Times New Roman" pitchFamily="18" charset="0"/>
                <a:cs typeface="Times New Roman" pitchFamily="18" charset="0"/>
              </a:rPr>
              <a:t>xpected results</a:t>
            </a: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itchFamily="18" charset="0"/>
                <a:cs typeface="Times New Roman" pitchFamily="18" charset="0"/>
              </a:rPr>
              <a:t>PART FIVE</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53994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6726241" y="1296024"/>
            <a:ext cx="3778967" cy="638459"/>
          </a:xfrm>
        </p:spPr>
        <p:txBody>
          <a:bodyPr>
            <a:noAutofit/>
          </a:bodyPr>
          <a:lstStyle/>
          <a:p>
            <a:pPr lvl="0"/>
            <a:r>
              <a:rPr kumimoji="1" lang="zh-CN" altLang="en-US" sz="3200" kern="0" dirty="0">
                <a:solidFill>
                  <a:srgbClr val="FFFFFF"/>
                </a:solidFill>
                <a:ea typeface="微软雅黑" charset="0"/>
              </a:rPr>
              <a:t>研究背景及意义</a:t>
            </a:r>
          </a:p>
        </p:txBody>
      </p:sp>
      <p:sp>
        <p:nvSpPr>
          <p:cNvPr id="14" name="椭圆 13"/>
          <p:cNvSpPr/>
          <p:nvPr/>
        </p:nvSpPr>
        <p:spPr>
          <a:xfrm>
            <a:off x="5840996" y="1296024"/>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endParaRPr>
          </a:p>
        </p:txBody>
      </p:sp>
      <p:sp>
        <p:nvSpPr>
          <p:cNvPr id="15" name="椭圆 14"/>
          <p:cNvSpPr/>
          <p:nvPr/>
        </p:nvSpPr>
        <p:spPr>
          <a:xfrm>
            <a:off x="5840996" y="215373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endParaRPr>
          </a:p>
        </p:txBody>
      </p:sp>
      <p:sp>
        <p:nvSpPr>
          <p:cNvPr id="16" name="椭圆 15"/>
          <p:cNvSpPr/>
          <p:nvPr/>
        </p:nvSpPr>
        <p:spPr>
          <a:xfrm>
            <a:off x="5840996" y="301144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endParaRPr>
          </a:p>
        </p:txBody>
      </p:sp>
      <p:sp>
        <p:nvSpPr>
          <p:cNvPr id="17" name="椭圆 16"/>
          <p:cNvSpPr/>
          <p:nvPr/>
        </p:nvSpPr>
        <p:spPr>
          <a:xfrm>
            <a:off x="5840996" y="386915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endParaRPr>
          </a:p>
        </p:txBody>
      </p:sp>
      <p:sp>
        <p:nvSpPr>
          <p:cNvPr id="18" name="椭圆 17"/>
          <p:cNvSpPr/>
          <p:nvPr/>
        </p:nvSpPr>
        <p:spPr>
          <a:xfrm>
            <a:off x="5840996"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endParaRPr>
          </a:p>
        </p:txBody>
      </p:sp>
      <p:sp>
        <p:nvSpPr>
          <p:cNvPr id="26" name="文本占位符 3"/>
          <p:cNvSpPr>
            <a:spLocks noGrp="1"/>
          </p:cNvSpPr>
          <p:nvPr>
            <p:ph type="body" sz="quarter" idx="12"/>
          </p:nvPr>
        </p:nvSpPr>
        <p:spPr>
          <a:xfrm>
            <a:off x="6726241" y="2172089"/>
            <a:ext cx="3778967" cy="638459"/>
          </a:xfrm>
        </p:spPr>
        <p:txBody>
          <a:bodyPr>
            <a:noAutofit/>
          </a:bodyPr>
          <a:lstStyle/>
          <a:p>
            <a:pPr lvl="0"/>
            <a:r>
              <a:rPr kumimoji="1" lang="zh-CN" altLang="en-US" sz="3200" kern="0" dirty="0">
                <a:solidFill>
                  <a:srgbClr val="FFFFFF"/>
                </a:solidFill>
                <a:ea typeface="微软雅黑" charset="0"/>
              </a:rPr>
              <a:t>国内外研究现状</a:t>
            </a:r>
          </a:p>
        </p:txBody>
      </p:sp>
      <p:sp>
        <p:nvSpPr>
          <p:cNvPr id="27" name="文本占位符 3"/>
          <p:cNvSpPr>
            <a:spLocks noGrp="1"/>
          </p:cNvSpPr>
          <p:nvPr>
            <p:ph type="body" sz="quarter" idx="12"/>
          </p:nvPr>
        </p:nvSpPr>
        <p:spPr>
          <a:xfrm>
            <a:off x="6726241" y="3012359"/>
            <a:ext cx="3778967" cy="638459"/>
          </a:xfrm>
        </p:spPr>
        <p:txBody>
          <a:bodyPr>
            <a:noAutofit/>
          </a:bodyPr>
          <a:lstStyle/>
          <a:p>
            <a:pPr lvl="0"/>
            <a:r>
              <a:rPr kumimoji="1" lang="zh-CN" altLang="en-US" sz="3200" kern="0" dirty="0">
                <a:solidFill>
                  <a:srgbClr val="FFFFFF"/>
                </a:solidFill>
                <a:ea typeface="微软雅黑" charset="0"/>
              </a:rPr>
              <a:t>研究目标及内容</a:t>
            </a:r>
          </a:p>
        </p:txBody>
      </p:sp>
      <p:sp>
        <p:nvSpPr>
          <p:cNvPr id="30" name="文本占位符 3"/>
          <p:cNvSpPr>
            <a:spLocks noGrp="1"/>
          </p:cNvSpPr>
          <p:nvPr>
            <p:ph type="body" sz="quarter" idx="12"/>
          </p:nvPr>
        </p:nvSpPr>
        <p:spPr>
          <a:xfrm>
            <a:off x="6726241" y="3886200"/>
            <a:ext cx="4359101" cy="638459"/>
          </a:xfrm>
        </p:spPr>
        <p:txBody>
          <a:bodyPr>
            <a:noAutofit/>
          </a:bodyPr>
          <a:lstStyle/>
          <a:p>
            <a:pPr lvl="0"/>
            <a:r>
              <a:rPr kumimoji="1" lang="zh-CN" altLang="en-US" sz="3200" kern="0" dirty="0">
                <a:solidFill>
                  <a:srgbClr val="FFFFFF"/>
                </a:solidFill>
                <a:ea typeface="微软雅黑" charset="0"/>
              </a:rPr>
              <a:t>实验方案及可行性分析</a:t>
            </a:r>
          </a:p>
        </p:txBody>
      </p:sp>
      <p:sp>
        <p:nvSpPr>
          <p:cNvPr id="33" name="文本占位符 3"/>
          <p:cNvSpPr>
            <a:spLocks noGrp="1"/>
          </p:cNvSpPr>
          <p:nvPr>
            <p:ph type="body" sz="quarter" idx="12"/>
          </p:nvPr>
        </p:nvSpPr>
        <p:spPr>
          <a:xfrm>
            <a:off x="6726241" y="4726470"/>
            <a:ext cx="4865537" cy="638459"/>
          </a:xfrm>
        </p:spPr>
        <p:txBody>
          <a:bodyPr>
            <a:noAutofit/>
          </a:bodyPr>
          <a:lstStyle/>
          <a:p>
            <a:pPr lvl="0"/>
            <a:r>
              <a:rPr kumimoji="1" lang="zh-CN" altLang="en-US" sz="3200" kern="0" dirty="0">
                <a:solidFill>
                  <a:srgbClr val="FFFFFF"/>
                </a:solidFill>
                <a:ea typeface="微软雅黑" charset="0"/>
              </a:rPr>
              <a:t>进度安排及预期成果</a:t>
            </a:r>
          </a:p>
        </p:txBody>
      </p:sp>
    </p:spTree>
    <p:extLst>
      <p:ext uri="{BB962C8B-B14F-4D97-AF65-F5344CB8AC3E}">
        <p14:creationId xmlns:p14="http://schemas.microsoft.com/office/powerpoint/2010/main" val="19085870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6" name="矩形 35"/>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200" dirty="0">
                <a:solidFill>
                  <a:schemeClr val="bg1"/>
                </a:solidFill>
                <a:latin typeface="黑体" panose="02010609060101010101" pitchFamily="49" charset="-122"/>
                <a:ea typeface="黑体" panose="02010609060101010101" pitchFamily="49" charset="-122"/>
              </a:rPr>
              <a:t>课题进度安排</a:t>
            </a:r>
          </a:p>
        </p:txBody>
      </p:sp>
      <p:grpSp>
        <p:nvGrpSpPr>
          <p:cNvPr id="38" name="组合 37"/>
          <p:cNvGrpSpPr/>
          <p:nvPr/>
        </p:nvGrpSpPr>
        <p:grpSpPr>
          <a:xfrm>
            <a:off x="4176706" y="2065234"/>
            <a:ext cx="3838586" cy="3821589"/>
            <a:chOff x="4176708" y="2023031"/>
            <a:chExt cx="3838586" cy="3821589"/>
          </a:xfrm>
        </p:grpSpPr>
        <p:sp>
          <p:nvSpPr>
            <p:cNvPr id="39" name="任意多边形 55"/>
            <p:cNvSpPr/>
            <p:nvPr/>
          </p:nvSpPr>
          <p:spPr bwMode="auto">
            <a:xfrm>
              <a:off x="6834363" y="3952240"/>
              <a:ext cx="168167" cy="85367"/>
            </a:xfrm>
            <a:custGeom>
              <a:avLst/>
              <a:gdLst>
                <a:gd name="connsiteX0" fmla="*/ 6747 w 168167"/>
                <a:gd name="connsiteY0" fmla="*/ 0 h 85367"/>
                <a:gd name="connsiteX1" fmla="*/ 163674 w 168167"/>
                <a:gd name="connsiteY1" fmla="*/ 0 h 85367"/>
                <a:gd name="connsiteX2" fmla="*/ 168167 w 168167"/>
                <a:gd name="connsiteY2" fmla="*/ 85367 h 85367"/>
                <a:gd name="connsiteX3" fmla="*/ 0 w 168167"/>
                <a:gd name="connsiteY3" fmla="*/ 85367 h 85367"/>
              </a:gdLst>
              <a:ahLst/>
              <a:cxnLst>
                <a:cxn ang="0">
                  <a:pos x="connsiteX0" y="connsiteY0"/>
                </a:cxn>
                <a:cxn ang="0">
                  <a:pos x="connsiteX1" y="connsiteY1"/>
                </a:cxn>
                <a:cxn ang="0">
                  <a:pos x="connsiteX2" y="connsiteY2"/>
                </a:cxn>
                <a:cxn ang="0">
                  <a:pos x="connsiteX3" y="connsiteY3"/>
                </a:cxn>
              </a:cxnLst>
              <a:rect l="l" t="t" r="r" b="b"/>
              <a:pathLst>
                <a:path w="168167" h="85367">
                  <a:moveTo>
                    <a:pt x="6747" y="0"/>
                  </a:moveTo>
                  <a:cubicBezTo>
                    <a:pt x="163674" y="0"/>
                    <a:pt x="163674" y="0"/>
                    <a:pt x="163674" y="0"/>
                  </a:cubicBezTo>
                  <a:lnTo>
                    <a:pt x="168167" y="85367"/>
                  </a:lnTo>
                  <a:lnTo>
                    <a:pt x="0" y="85367"/>
                  </a:lnTo>
                  <a:close/>
                </a:path>
              </a:pathLst>
            </a:custGeom>
            <a:solidFill>
              <a:srgbClr val="CF3C27"/>
            </a:solidFill>
            <a:ln w="23813" cap="flat">
              <a:noFill/>
              <a:prstDash val="solid"/>
              <a:miter lim="800000"/>
            </a:ln>
          </p:spPr>
          <p:txBody>
            <a:bodyPr vert="horz" wrap="square" lIns="91440" tIns="45720" rIns="91440" bIns="45720" numCol="1" anchor="t" anchorCtr="0" compatLnSpc="1">
              <a:noAutofit/>
            </a:bodyPr>
            <a:lstStyle/>
            <a:p>
              <a:endParaRPr lang="zh-CN" altLang="en-US"/>
            </a:p>
          </p:txBody>
        </p:sp>
        <p:sp>
          <p:nvSpPr>
            <p:cNvPr id="40" name="Freeform 7"/>
            <p:cNvSpPr/>
            <p:nvPr/>
          </p:nvSpPr>
          <p:spPr bwMode="auto">
            <a:xfrm>
              <a:off x="4379261" y="2023031"/>
              <a:ext cx="1978784" cy="1725239"/>
            </a:xfrm>
            <a:custGeom>
              <a:avLst/>
              <a:gdLst>
                <a:gd name="T0" fmla="*/ 796 w 833"/>
                <a:gd name="T1" fmla="*/ 446 h 726"/>
                <a:gd name="T2" fmla="*/ 682 w 833"/>
                <a:gd name="T3" fmla="*/ 464 h 726"/>
                <a:gd name="T4" fmla="*/ 450 w 833"/>
                <a:gd name="T5" fmla="*/ 726 h 726"/>
                <a:gd name="T6" fmla="*/ 450 w 833"/>
                <a:gd name="T7" fmla="*/ 726 h 726"/>
                <a:gd name="T8" fmla="*/ 1 w 833"/>
                <a:gd name="T9" fmla="*/ 726 h 726"/>
                <a:gd name="T10" fmla="*/ 0 w 833"/>
                <a:gd name="T11" fmla="*/ 726 h 726"/>
                <a:gd name="T12" fmla="*/ 539 w 833"/>
                <a:gd name="T13" fmla="*/ 43 h 726"/>
                <a:gd name="T14" fmla="*/ 794 w 833"/>
                <a:gd name="T15" fmla="*/ 0 h 726"/>
                <a:gd name="T16" fmla="*/ 827 w 833"/>
                <a:gd name="T17" fmla="*/ 1 h 726"/>
                <a:gd name="T18" fmla="*/ 827 w 833"/>
                <a:gd name="T19" fmla="*/ 445 h 726"/>
                <a:gd name="T20" fmla="*/ 814 w 833"/>
                <a:gd name="T21" fmla="*/ 446 h 726"/>
                <a:gd name="T22" fmla="*/ 796 w 833"/>
                <a:gd name="T23" fmla="*/ 446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3" h="726">
                  <a:moveTo>
                    <a:pt x="796" y="446"/>
                  </a:moveTo>
                  <a:cubicBezTo>
                    <a:pt x="758" y="446"/>
                    <a:pt x="720" y="452"/>
                    <a:pt x="682" y="464"/>
                  </a:cubicBezTo>
                  <a:cubicBezTo>
                    <a:pt x="559" y="506"/>
                    <a:pt x="475" y="608"/>
                    <a:pt x="450" y="726"/>
                  </a:cubicBezTo>
                  <a:cubicBezTo>
                    <a:pt x="450" y="726"/>
                    <a:pt x="450" y="726"/>
                    <a:pt x="450" y="726"/>
                  </a:cubicBezTo>
                  <a:cubicBezTo>
                    <a:pt x="1" y="726"/>
                    <a:pt x="1" y="726"/>
                    <a:pt x="1" y="726"/>
                  </a:cubicBezTo>
                  <a:cubicBezTo>
                    <a:pt x="0" y="726"/>
                    <a:pt x="0" y="726"/>
                    <a:pt x="0" y="726"/>
                  </a:cubicBezTo>
                  <a:cubicBezTo>
                    <a:pt x="28" y="421"/>
                    <a:pt x="231" y="147"/>
                    <a:pt x="539" y="43"/>
                  </a:cubicBezTo>
                  <a:cubicBezTo>
                    <a:pt x="623" y="14"/>
                    <a:pt x="709" y="0"/>
                    <a:pt x="794" y="0"/>
                  </a:cubicBezTo>
                  <a:cubicBezTo>
                    <a:pt x="797" y="0"/>
                    <a:pt x="828" y="0"/>
                    <a:pt x="827" y="1"/>
                  </a:cubicBezTo>
                  <a:cubicBezTo>
                    <a:pt x="827" y="445"/>
                    <a:pt x="827" y="445"/>
                    <a:pt x="827" y="445"/>
                  </a:cubicBezTo>
                  <a:cubicBezTo>
                    <a:pt x="833" y="445"/>
                    <a:pt x="808" y="445"/>
                    <a:pt x="814" y="446"/>
                  </a:cubicBezTo>
                  <a:cubicBezTo>
                    <a:pt x="796" y="446"/>
                    <a:pt x="796" y="446"/>
                    <a:pt x="796" y="446"/>
                  </a:cubicBezTo>
                  <a:close/>
                </a:path>
              </a:pathLst>
            </a:custGeom>
            <a:solidFill>
              <a:srgbClr val="CF3C27"/>
            </a:solidFill>
            <a:ln w="23813" cap="flat">
              <a:noFill/>
              <a:prstDash val="solid"/>
              <a:miter lim="800000"/>
            </a:ln>
          </p:spPr>
          <p:txBody>
            <a:bodyPr vert="horz" wrap="square" lIns="91440" tIns="45720" rIns="91440" bIns="45720" numCol="1" anchor="t" anchorCtr="0" compatLnSpc="1"/>
            <a:lstStyle/>
            <a:p>
              <a:endParaRPr lang="zh-CN" altLang="en-US"/>
            </a:p>
          </p:txBody>
        </p:sp>
        <p:sp>
          <p:nvSpPr>
            <p:cNvPr id="41" name="任意多边形 41"/>
            <p:cNvSpPr/>
            <p:nvPr/>
          </p:nvSpPr>
          <p:spPr bwMode="auto">
            <a:xfrm>
              <a:off x="4339972" y="3500639"/>
              <a:ext cx="1174315"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632017"/>
                </a:gs>
                <a:gs pos="100000">
                  <a:srgbClr val="CF3C27"/>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42" name="组合 41"/>
            <p:cNvGrpSpPr/>
            <p:nvPr/>
          </p:nvGrpSpPr>
          <p:grpSpPr>
            <a:xfrm>
              <a:off x="4176708" y="3653367"/>
              <a:ext cx="1961624" cy="2094970"/>
              <a:chOff x="4176708" y="3653367"/>
              <a:chExt cx="1961624" cy="2094970"/>
            </a:xfrm>
          </p:grpSpPr>
          <p:sp>
            <p:nvSpPr>
              <p:cNvPr id="68" name="Freeform 12"/>
              <p:cNvSpPr/>
              <p:nvPr/>
            </p:nvSpPr>
            <p:spPr bwMode="auto">
              <a:xfrm>
                <a:off x="4176708" y="3653367"/>
                <a:ext cx="1932041" cy="2048190"/>
              </a:xfrm>
              <a:custGeom>
                <a:avLst/>
                <a:gdLst>
                  <a:gd name="T0" fmla="*/ 455 w 813"/>
                  <a:gd name="T1" fmla="*/ 46 h 862"/>
                  <a:gd name="T2" fmla="*/ 474 w 813"/>
                  <a:gd name="T3" fmla="*/ 163 h 862"/>
                  <a:gd name="T4" fmla="*/ 813 w 813"/>
                  <a:gd name="T5" fmla="*/ 407 h 862"/>
                  <a:gd name="T6" fmla="*/ 813 w 813"/>
                  <a:gd name="T7" fmla="*/ 862 h 862"/>
                  <a:gd name="T8" fmla="*/ 0 w 813"/>
                  <a:gd name="T9" fmla="*/ 48 h 862"/>
                  <a:gd name="T10" fmla="*/ 0 w 813"/>
                  <a:gd name="T11" fmla="*/ 0 h 862"/>
                  <a:gd name="T12" fmla="*/ 455 w 813"/>
                  <a:gd name="T13" fmla="*/ 0 h 862"/>
                  <a:gd name="T14" fmla="*/ 455 w 813"/>
                  <a:gd name="T15" fmla="*/ 46 h 8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862">
                    <a:moveTo>
                      <a:pt x="455" y="46"/>
                    </a:moveTo>
                    <a:cubicBezTo>
                      <a:pt x="455" y="85"/>
                      <a:pt x="461" y="124"/>
                      <a:pt x="474" y="163"/>
                    </a:cubicBezTo>
                    <a:cubicBezTo>
                      <a:pt x="524" y="312"/>
                      <a:pt x="664" y="407"/>
                      <a:pt x="813" y="407"/>
                    </a:cubicBezTo>
                    <a:cubicBezTo>
                      <a:pt x="813" y="862"/>
                      <a:pt x="813" y="862"/>
                      <a:pt x="813" y="862"/>
                    </a:cubicBezTo>
                    <a:cubicBezTo>
                      <a:pt x="397" y="861"/>
                      <a:pt x="10" y="451"/>
                      <a:pt x="0" y="48"/>
                    </a:cubicBezTo>
                    <a:cubicBezTo>
                      <a:pt x="0" y="0"/>
                      <a:pt x="0" y="0"/>
                      <a:pt x="0" y="0"/>
                    </a:cubicBezTo>
                    <a:cubicBezTo>
                      <a:pt x="455" y="0"/>
                      <a:pt x="455" y="0"/>
                      <a:pt x="455" y="0"/>
                    </a:cubicBezTo>
                    <a:cubicBezTo>
                      <a:pt x="455" y="46"/>
                      <a:pt x="455" y="46"/>
                      <a:pt x="455" y="46"/>
                    </a:cubicBezTo>
                    <a:close/>
                  </a:path>
                </a:pathLst>
              </a:custGeom>
              <a:solidFill>
                <a:srgbClr val="498B9C"/>
              </a:solidFill>
              <a:ln w="23813" cap="flat">
                <a:noFill/>
                <a:prstDash val="solid"/>
                <a:miter lim="800000"/>
              </a:ln>
            </p:spPr>
            <p:txBody>
              <a:bodyPr vert="horz" wrap="square" lIns="91440" tIns="45720" rIns="91440" bIns="45720" numCol="1" anchor="t" anchorCtr="0" compatLnSpc="1"/>
              <a:lstStyle/>
              <a:p>
                <a:endParaRPr lang="zh-CN" altLang="en-US"/>
              </a:p>
            </p:txBody>
          </p:sp>
          <p:sp>
            <p:nvSpPr>
              <p:cNvPr id="69" name="任意多边形 48"/>
              <p:cNvSpPr/>
              <p:nvPr/>
            </p:nvSpPr>
            <p:spPr bwMode="auto">
              <a:xfrm rot="5400000" flipH="1" flipV="1">
                <a:off x="5361872" y="4971876"/>
                <a:ext cx="1182854" cy="370067"/>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1D495D"/>
                  </a:gs>
                  <a:gs pos="100000">
                    <a:srgbClr val="498B9C"/>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sp>
          <p:nvSpPr>
            <p:cNvPr id="43" name="任意多边形 54"/>
            <p:cNvSpPr/>
            <p:nvPr/>
          </p:nvSpPr>
          <p:spPr bwMode="auto">
            <a:xfrm>
              <a:off x="5972770" y="4037607"/>
              <a:ext cx="1923542" cy="1807013"/>
            </a:xfrm>
            <a:custGeom>
              <a:avLst/>
              <a:gdLst>
                <a:gd name="connsiteX0" fmla="*/ 861106 w 1923542"/>
                <a:gd name="connsiteY0" fmla="*/ 0 h 1807013"/>
                <a:gd name="connsiteX1" fmla="*/ 1029273 w 1923542"/>
                <a:gd name="connsiteY1" fmla="*/ 0 h 1807013"/>
                <a:gd name="connsiteX2" fmla="*/ 1029535 w 1923542"/>
                <a:gd name="connsiteY2" fmla="*/ 4973 h 1807013"/>
                <a:gd name="connsiteX3" fmla="*/ 1923542 w 1923542"/>
                <a:gd name="connsiteY3" fmla="*/ 4973 h 1807013"/>
                <a:gd name="connsiteX4" fmla="*/ 33288 w 1923542"/>
                <a:gd name="connsiteY4" fmla="*/ 1807013 h 1807013"/>
                <a:gd name="connsiteX5" fmla="*/ 0 w 1923542"/>
                <a:gd name="connsiteY5" fmla="*/ 1807013 h 1807013"/>
                <a:gd name="connsiteX6" fmla="*/ 0 w 1923542"/>
                <a:gd name="connsiteY6" fmla="*/ 749087 h 1807013"/>
                <a:gd name="connsiteX7" fmla="*/ 28532 w 1923542"/>
                <a:gd name="connsiteY7" fmla="*/ 749087 h 1807013"/>
                <a:gd name="connsiteX8" fmla="*/ 299588 w 1923542"/>
                <a:gd name="connsiteY8" fmla="*/ 703917 h 1807013"/>
                <a:gd name="connsiteX9" fmla="*/ 857673 w 1923542"/>
                <a:gd name="connsiteY9" fmla="*/ 43424 h 180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3542" h="1807013">
                  <a:moveTo>
                    <a:pt x="861106" y="0"/>
                  </a:moveTo>
                  <a:lnTo>
                    <a:pt x="1029273" y="0"/>
                  </a:lnTo>
                  <a:lnTo>
                    <a:pt x="1029535" y="4973"/>
                  </a:lnTo>
                  <a:cubicBezTo>
                    <a:pt x="1923542" y="4973"/>
                    <a:pt x="1923542" y="4973"/>
                    <a:pt x="1923542" y="4973"/>
                  </a:cubicBezTo>
                  <a:cubicBezTo>
                    <a:pt x="1875989" y="1012974"/>
                    <a:pt x="1041423" y="1807013"/>
                    <a:pt x="33288" y="1807013"/>
                  </a:cubicBezTo>
                  <a:cubicBezTo>
                    <a:pt x="0" y="1807013"/>
                    <a:pt x="0" y="1807013"/>
                    <a:pt x="0" y="1807013"/>
                  </a:cubicBezTo>
                  <a:cubicBezTo>
                    <a:pt x="0" y="749087"/>
                    <a:pt x="0" y="749087"/>
                    <a:pt x="0" y="749087"/>
                  </a:cubicBezTo>
                  <a:cubicBezTo>
                    <a:pt x="28532" y="749087"/>
                    <a:pt x="28532" y="749087"/>
                    <a:pt x="28532" y="749087"/>
                  </a:cubicBezTo>
                  <a:cubicBezTo>
                    <a:pt x="118884" y="749087"/>
                    <a:pt x="209236" y="734823"/>
                    <a:pt x="299588" y="703917"/>
                  </a:cubicBezTo>
                  <a:cubicBezTo>
                    <a:pt x="603336" y="601988"/>
                    <a:pt x="810603" y="339884"/>
                    <a:pt x="857673" y="43424"/>
                  </a:cubicBezTo>
                  <a:close/>
                </a:path>
              </a:pathLst>
            </a:custGeom>
            <a:solidFill>
              <a:srgbClr val="CF3C27"/>
            </a:solidFill>
            <a:ln w="23813" cap="flat">
              <a:noFill/>
              <a:prstDash val="solid"/>
              <a:miter lim="800000"/>
            </a:ln>
          </p:spPr>
          <p:txBody>
            <a:bodyPr vert="horz" wrap="square" lIns="91440" tIns="45720" rIns="91440" bIns="45720" numCol="1" anchor="t" anchorCtr="0" compatLnSpc="1">
              <a:noAutofit/>
            </a:bodyPr>
            <a:lstStyle/>
            <a:p>
              <a:endParaRPr lang="zh-CN" altLang="en-US"/>
            </a:p>
          </p:txBody>
        </p:sp>
        <p:sp>
          <p:nvSpPr>
            <p:cNvPr id="44" name="任意多边形 45"/>
            <p:cNvSpPr/>
            <p:nvPr/>
          </p:nvSpPr>
          <p:spPr bwMode="auto">
            <a:xfrm flipH="1" flipV="1">
              <a:off x="6777310" y="3916665"/>
              <a:ext cx="1179239"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632017"/>
                </a:gs>
                <a:gs pos="100000">
                  <a:srgbClr val="CF3C27"/>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5" name="组合 44"/>
            <p:cNvGrpSpPr/>
            <p:nvPr/>
          </p:nvGrpSpPr>
          <p:grpSpPr>
            <a:xfrm>
              <a:off x="6238297" y="2188168"/>
              <a:ext cx="1776997" cy="1854724"/>
              <a:chOff x="6238297" y="2188168"/>
              <a:chExt cx="1776997" cy="1854724"/>
            </a:xfrm>
          </p:grpSpPr>
          <p:sp>
            <p:nvSpPr>
              <p:cNvPr id="66" name="Freeform 5"/>
              <p:cNvSpPr/>
              <p:nvPr/>
            </p:nvSpPr>
            <p:spPr bwMode="auto">
              <a:xfrm>
                <a:off x="6273058" y="2232666"/>
                <a:ext cx="1742236" cy="1810226"/>
              </a:xfrm>
              <a:custGeom>
                <a:avLst/>
                <a:gdLst>
                  <a:gd name="T0" fmla="*/ 307 w 733"/>
                  <a:gd name="T1" fmla="*/ 762 h 762"/>
                  <a:gd name="T2" fmla="*/ 289 w 733"/>
                  <a:gd name="T3" fmla="*/ 653 h 762"/>
                  <a:gd name="T4" fmla="*/ 0 w 733"/>
                  <a:gd name="T5" fmla="*/ 424 h 762"/>
                  <a:gd name="T6" fmla="*/ 0 w 733"/>
                  <a:gd name="T7" fmla="*/ 0 h 762"/>
                  <a:gd name="T8" fmla="*/ 733 w 733"/>
                  <a:gd name="T9" fmla="*/ 761 h 762"/>
                  <a:gd name="T10" fmla="*/ 733 w 733"/>
                  <a:gd name="T11" fmla="*/ 762 h 762"/>
                  <a:gd name="T12" fmla="*/ 307 w 733"/>
                  <a:gd name="T13" fmla="*/ 762 h 762"/>
                  <a:gd name="T14" fmla="*/ 307 w 733"/>
                  <a:gd name="T15" fmla="*/ 762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3" h="762">
                    <a:moveTo>
                      <a:pt x="307" y="762"/>
                    </a:moveTo>
                    <a:cubicBezTo>
                      <a:pt x="307" y="726"/>
                      <a:pt x="301" y="689"/>
                      <a:pt x="289" y="653"/>
                    </a:cubicBezTo>
                    <a:cubicBezTo>
                      <a:pt x="241" y="513"/>
                      <a:pt x="140" y="425"/>
                      <a:pt x="0" y="424"/>
                    </a:cubicBezTo>
                    <a:cubicBezTo>
                      <a:pt x="0" y="0"/>
                      <a:pt x="0" y="0"/>
                      <a:pt x="0" y="0"/>
                    </a:cubicBezTo>
                    <a:cubicBezTo>
                      <a:pt x="365" y="0"/>
                      <a:pt x="733" y="393"/>
                      <a:pt x="733" y="761"/>
                    </a:cubicBezTo>
                    <a:cubicBezTo>
                      <a:pt x="733" y="762"/>
                      <a:pt x="733" y="762"/>
                      <a:pt x="733" y="762"/>
                    </a:cubicBezTo>
                    <a:cubicBezTo>
                      <a:pt x="307" y="762"/>
                      <a:pt x="307" y="762"/>
                      <a:pt x="307" y="762"/>
                    </a:cubicBezTo>
                    <a:cubicBezTo>
                      <a:pt x="307" y="762"/>
                      <a:pt x="307" y="762"/>
                      <a:pt x="307" y="762"/>
                    </a:cubicBezTo>
                    <a:close/>
                  </a:path>
                </a:pathLst>
              </a:custGeom>
              <a:solidFill>
                <a:srgbClr val="498B9C"/>
              </a:solidFill>
              <a:ln w="23813" cap="flat">
                <a:noFill/>
                <a:prstDash val="solid"/>
                <a:miter lim="800000"/>
              </a:ln>
            </p:spPr>
            <p:txBody>
              <a:bodyPr vert="horz" wrap="square" lIns="91440" tIns="45720" rIns="91440" bIns="45720" numCol="1" anchor="t" anchorCtr="0" compatLnSpc="1"/>
              <a:lstStyle/>
              <a:p>
                <a:endParaRPr lang="zh-CN" altLang="en-US"/>
              </a:p>
            </p:txBody>
          </p:sp>
          <p:sp>
            <p:nvSpPr>
              <p:cNvPr id="67" name="任意多边形 42"/>
              <p:cNvSpPr/>
              <p:nvPr/>
            </p:nvSpPr>
            <p:spPr bwMode="auto">
              <a:xfrm rot="5400000">
                <a:off x="5826040" y="2600425"/>
                <a:ext cx="1112245"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1D495D"/>
                  </a:gs>
                  <a:gs pos="100000">
                    <a:srgbClr val="498B9C"/>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sp>
          <p:nvSpPr>
            <p:cNvPr id="46" name="Freeform 7"/>
            <p:cNvSpPr/>
            <p:nvPr/>
          </p:nvSpPr>
          <p:spPr bwMode="auto">
            <a:xfrm>
              <a:off x="4498729" y="2025446"/>
              <a:ext cx="1846059" cy="1388359"/>
            </a:xfrm>
            <a:custGeom>
              <a:avLst/>
              <a:gdLst>
                <a:gd name="T0" fmla="*/ 796 w 833"/>
                <a:gd name="T1" fmla="*/ 446 h 726"/>
                <a:gd name="T2" fmla="*/ 682 w 833"/>
                <a:gd name="T3" fmla="*/ 464 h 726"/>
                <a:gd name="T4" fmla="*/ 450 w 833"/>
                <a:gd name="T5" fmla="*/ 726 h 726"/>
                <a:gd name="T6" fmla="*/ 450 w 833"/>
                <a:gd name="T7" fmla="*/ 726 h 726"/>
                <a:gd name="T8" fmla="*/ 1 w 833"/>
                <a:gd name="T9" fmla="*/ 726 h 726"/>
                <a:gd name="T10" fmla="*/ 0 w 833"/>
                <a:gd name="T11" fmla="*/ 726 h 726"/>
                <a:gd name="T12" fmla="*/ 539 w 833"/>
                <a:gd name="T13" fmla="*/ 43 h 726"/>
                <a:gd name="T14" fmla="*/ 794 w 833"/>
                <a:gd name="T15" fmla="*/ 0 h 726"/>
                <a:gd name="T16" fmla="*/ 827 w 833"/>
                <a:gd name="T17" fmla="*/ 1 h 726"/>
                <a:gd name="T18" fmla="*/ 827 w 833"/>
                <a:gd name="T19" fmla="*/ 445 h 726"/>
                <a:gd name="T20" fmla="*/ 814 w 833"/>
                <a:gd name="T21" fmla="*/ 446 h 726"/>
                <a:gd name="T22" fmla="*/ 796 w 833"/>
                <a:gd name="T23" fmla="*/ 446 h 726"/>
                <a:gd name="connsiteX0" fmla="*/ 9965 w 10348"/>
                <a:gd name="connsiteY0" fmla="*/ 6143 h 10079"/>
                <a:gd name="connsiteX1" fmla="*/ 8596 w 10348"/>
                <a:gd name="connsiteY1" fmla="*/ 6391 h 10079"/>
                <a:gd name="connsiteX2" fmla="*/ 5811 w 10348"/>
                <a:gd name="connsiteY2" fmla="*/ 10000 h 10079"/>
                <a:gd name="connsiteX3" fmla="*/ 6064 w 10348"/>
                <a:gd name="connsiteY3" fmla="*/ 8979 h 10079"/>
                <a:gd name="connsiteX4" fmla="*/ 421 w 10348"/>
                <a:gd name="connsiteY4" fmla="*/ 10000 h 10079"/>
                <a:gd name="connsiteX5" fmla="*/ 409 w 10348"/>
                <a:gd name="connsiteY5" fmla="*/ 10000 h 10079"/>
                <a:gd name="connsiteX6" fmla="*/ 6880 w 10348"/>
                <a:gd name="connsiteY6" fmla="*/ 592 h 10079"/>
                <a:gd name="connsiteX7" fmla="*/ 9941 w 10348"/>
                <a:gd name="connsiteY7" fmla="*/ 0 h 10079"/>
                <a:gd name="connsiteX8" fmla="*/ 10337 w 10348"/>
                <a:gd name="connsiteY8" fmla="*/ 14 h 10079"/>
                <a:gd name="connsiteX9" fmla="*/ 10337 w 10348"/>
                <a:gd name="connsiteY9" fmla="*/ 6129 h 10079"/>
                <a:gd name="connsiteX10" fmla="*/ 10181 w 10348"/>
                <a:gd name="connsiteY10" fmla="*/ 6143 h 10079"/>
                <a:gd name="connsiteX11" fmla="*/ 9965 w 10348"/>
                <a:gd name="connsiteY11" fmla="*/ 6143 h 10079"/>
                <a:gd name="connsiteX0-1" fmla="*/ 9768 w 10151"/>
                <a:gd name="connsiteY0-2" fmla="*/ 6316 h 10252"/>
                <a:gd name="connsiteX1-3" fmla="*/ 8399 w 10151"/>
                <a:gd name="connsiteY1-4" fmla="*/ 6564 h 10252"/>
                <a:gd name="connsiteX2-5" fmla="*/ 5614 w 10151"/>
                <a:gd name="connsiteY2-6" fmla="*/ 10173 h 10252"/>
                <a:gd name="connsiteX3-7" fmla="*/ 5867 w 10151"/>
                <a:gd name="connsiteY3-8" fmla="*/ 9152 h 10252"/>
                <a:gd name="connsiteX4-9" fmla="*/ 224 w 10151"/>
                <a:gd name="connsiteY4-10" fmla="*/ 10173 h 10252"/>
                <a:gd name="connsiteX5-11" fmla="*/ 1042 w 10151"/>
                <a:gd name="connsiteY5-12" fmla="*/ 7675 h 10252"/>
                <a:gd name="connsiteX6-13" fmla="*/ 6683 w 10151"/>
                <a:gd name="connsiteY6-14" fmla="*/ 765 h 10252"/>
                <a:gd name="connsiteX7-15" fmla="*/ 9744 w 10151"/>
                <a:gd name="connsiteY7-16" fmla="*/ 173 h 10252"/>
                <a:gd name="connsiteX8-17" fmla="*/ 10140 w 10151"/>
                <a:gd name="connsiteY8-18" fmla="*/ 187 h 10252"/>
                <a:gd name="connsiteX9-19" fmla="*/ 10140 w 10151"/>
                <a:gd name="connsiteY9-20" fmla="*/ 6302 h 10252"/>
                <a:gd name="connsiteX10-21" fmla="*/ 9984 w 10151"/>
                <a:gd name="connsiteY10-22" fmla="*/ 6316 h 10252"/>
                <a:gd name="connsiteX11-23" fmla="*/ 9768 w 10151"/>
                <a:gd name="connsiteY11-24" fmla="*/ 6316 h 10252"/>
                <a:gd name="connsiteX0-25" fmla="*/ 8730 w 9113"/>
                <a:gd name="connsiteY0-26" fmla="*/ 6316 h 10275"/>
                <a:gd name="connsiteX1-27" fmla="*/ 7361 w 9113"/>
                <a:gd name="connsiteY1-28" fmla="*/ 6564 h 10275"/>
                <a:gd name="connsiteX2-29" fmla="*/ 4576 w 9113"/>
                <a:gd name="connsiteY2-30" fmla="*/ 10173 h 10275"/>
                <a:gd name="connsiteX3-31" fmla="*/ 4829 w 9113"/>
                <a:gd name="connsiteY3-32" fmla="*/ 9152 h 10275"/>
                <a:gd name="connsiteX4-33" fmla="*/ 4 w 9113"/>
                <a:gd name="connsiteY4-34" fmla="*/ 7675 h 10275"/>
                <a:gd name="connsiteX5-35" fmla="*/ 5645 w 9113"/>
                <a:gd name="connsiteY5-36" fmla="*/ 765 h 10275"/>
                <a:gd name="connsiteX6-37" fmla="*/ 8706 w 9113"/>
                <a:gd name="connsiteY6-38" fmla="*/ 173 h 10275"/>
                <a:gd name="connsiteX7-39" fmla="*/ 9102 w 9113"/>
                <a:gd name="connsiteY7-40" fmla="*/ 187 h 10275"/>
                <a:gd name="connsiteX8-41" fmla="*/ 9102 w 9113"/>
                <a:gd name="connsiteY8-42" fmla="*/ 6302 h 10275"/>
                <a:gd name="connsiteX9-43" fmla="*/ 8946 w 9113"/>
                <a:gd name="connsiteY9-44" fmla="*/ 6316 h 10275"/>
                <a:gd name="connsiteX10-45" fmla="*/ 8730 w 9113"/>
                <a:gd name="connsiteY10-46" fmla="*/ 6316 h 10275"/>
                <a:gd name="connsiteX0-47" fmla="*/ 9642 w 10490"/>
                <a:gd name="connsiteY0-48" fmla="*/ 6518 h 10371"/>
                <a:gd name="connsiteX1-49" fmla="*/ 8139 w 10490"/>
                <a:gd name="connsiteY1-50" fmla="*/ 6759 h 10371"/>
                <a:gd name="connsiteX2-51" fmla="*/ 5083 w 10490"/>
                <a:gd name="connsiteY2-52" fmla="*/ 10272 h 10371"/>
                <a:gd name="connsiteX3-53" fmla="*/ 5361 w 10490"/>
                <a:gd name="connsiteY3-54" fmla="*/ 9278 h 10371"/>
                <a:gd name="connsiteX4-55" fmla="*/ 66 w 10490"/>
                <a:gd name="connsiteY4-56" fmla="*/ 7841 h 10371"/>
                <a:gd name="connsiteX5-57" fmla="*/ 9615 w 10490"/>
                <a:gd name="connsiteY5-58" fmla="*/ 539 h 10371"/>
                <a:gd name="connsiteX6-59" fmla="*/ 10050 w 10490"/>
                <a:gd name="connsiteY6-60" fmla="*/ 553 h 10371"/>
                <a:gd name="connsiteX7-61" fmla="*/ 10050 w 10490"/>
                <a:gd name="connsiteY7-62" fmla="*/ 6504 h 10371"/>
                <a:gd name="connsiteX8-63" fmla="*/ 9879 w 10490"/>
                <a:gd name="connsiteY8-64" fmla="*/ 6518 h 10371"/>
                <a:gd name="connsiteX9-65" fmla="*/ 9642 w 10490"/>
                <a:gd name="connsiteY9-66" fmla="*/ 6518 h 10371"/>
                <a:gd name="connsiteX0-67" fmla="*/ 9655 w 10075"/>
                <a:gd name="connsiteY0-68" fmla="*/ 5965 h 9818"/>
                <a:gd name="connsiteX1-69" fmla="*/ 8152 w 10075"/>
                <a:gd name="connsiteY1-70" fmla="*/ 6206 h 9818"/>
                <a:gd name="connsiteX2-71" fmla="*/ 5096 w 10075"/>
                <a:gd name="connsiteY2-72" fmla="*/ 9719 h 9818"/>
                <a:gd name="connsiteX3-73" fmla="*/ 5374 w 10075"/>
                <a:gd name="connsiteY3-74" fmla="*/ 8725 h 9818"/>
                <a:gd name="connsiteX4-75" fmla="*/ 79 w 10075"/>
                <a:gd name="connsiteY4-76" fmla="*/ 7288 h 9818"/>
                <a:gd name="connsiteX5-77" fmla="*/ 10063 w 10075"/>
                <a:gd name="connsiteY5-78" fmla="*/ 0 h 9818"/>
                <a:gd name="connsiteX6-79" fmla="*/ 10063 w 10075"/>
                <a:gd name="connsiteY6-80" fmla="*/ 5951 h 9818"/>
                <a:gd name="connsiteX7-81" fmla="*/ 9892 w 10075"/>
                <a:gd name="connsiteY7-82" fmla="*/ 5965 h 9818"/>
                <a:gd name="connsiteX8-83" fmla="*/ 9655 w 10075"/>
                <a:gd name="connsiteY8-84" fmla="*/ 5965 h 9818"/>
                <a:gd name="connsiteX0-85" fmla="*/ 9590 w 10007"/>
                <a:gd name="connsiteY0-86" fmla="*/ 6076 h 8947"/>
                <a:gd name="connsiteX1-87" fmla="*/ 8098 w 10007"/>
                <a:gd name="connsiteY1-88" fmla="*/ 6321 h 8947"/>
                <a:gd name="connsiteX2-89" fmla="*/ 5341 w 10007"/>
                <a:gd name="connsiteY2-90" fmla="*/ 8887 h 8947"/>
                <a:gd name="connsiteX3-91" fmla="*/ 85 w 10007"/>
                <a:gd name="connsiteY3-92" fmla="*/ 7423 h 8947"/>
                <a:gd name="connsiteX4-93" fmla="*/ 9995 w 10007"/>
                <a:gd name="connsiteY4-94" fmla="*/ 0 h 8947"/>
                <a:gd name="connsiteX5-95" fmla="*/ 9995 w 10007"/>
                <a:gd name="connsiteY5-96" fmla="*/ 6061 h 8947"/>
                <a:gd name="connsiteX6-97" fmla="*/ 9825 w 10007"/>
                <a:gd name="connsiteY6-98" fmla="*/ 6076 h 8947"/>
                <a:gd name="connsiteX7-99" fmla="*/ 9590 w 10007"/>
                <a:gd name="connsiteY7-100" fmla="*/ 6076 h 8947"/>
                <a:gd name="connsiteX0-101" fmla="*/ 9737 w 10154"/>
                <a:gd name="connsiteY0-102" fmla="*/ 6791 h 8916"/>
                <a:gd name="connsiteX1-103" fmla="*/ 8246 w 10154"/>
                <a:gd name="connsiteY1-104" fmla="*/ 7065 h 8916"/>
                <a:gd name="connsiteX2-105" fmla="*/ 3487 w 10154"/>
                <a:gd name="connsiteY2-106" fmla="*/ 8174 h 8916"/>
                <a:gd name="connsiteX3-107" fmla="*/ 239 w 10154"/>
                <a:gd name="connsiteY3-108" fmla="*/ 8297 h 8916"/>
                <a:gd name="connsiteX4-109" fmla="*/ 10142 w 10154"/>
                <a:gd name="connsiteY4-110" fmla="*/ 0 h 8916"/>
                <a:gd name="connsiteX5-111" fmla="*/ 10142 w 10154"/>
                <a:gd name="connsiteY5-112" fmla="*/ 6774 h 8916"/>
                <a:gd name="connsiteX6-113" fmla="*/ 9972 w 10154"/>
                <a:gd name="connsiteY6-114" fmla="*/ 6791 h 8916"/>
                <a:gd name="connsiteX7-115" fmla="*/ 9737 w 10154"/>
                <a:gd name="connsiteY7-116" fmla="*/ 6791 h 8916"/>
              </a:gdLst>
              <a:ahLst/>
              <a:cxnLst>
                <a:cxn ang="0">
                  <a:pos x="connsiteX0-101" y="connsiteY0-102"/>
                </a:cxn>
                <a:cxn ang="0">
                  <a:pos x="connsiteX1-103" y="connsiteY1-104"/>
                </a:cxn>
                <a:cxn ang="0">
                  <a:pos x="connsiteX2-105" y="connsiteY2-106"/>
                </a:cxn>
                <a:cxn ang="0">
                  <a:pos x="connsiteX3-107" y="connsiteY3-108"/>
                </a:cxn>
                <a:cxn ang="0">
                  <a:pos x="connsiteX4-109" y="connsiteY4-110"/>
                </a:cxn>
                <a:cxn ang="0">
                  <a:pos x="connsiteX5-111" y="connsiteY5-112"/>
                </a:cxn>
                <a:cxn ang="0">
                  <a:pos x="connsiteX6-113" y="connsiteY6-114"/>
                </a:cxn>
                <a:cxn ang="0">
                  <a:pos x="connsiteX7-115" y="connsiteY7-116"/>
                </a:cxn>
              </a:cxnLst>
              <a:rect l="l" t="t" r="r" b="b"/>
              <a:pathLst>
                <a:path w="10154" h="8916">
                  <a:moveTo>
                    <a:pt x="9737" y="6791"/>
                  </a:moveTo>
                  <a:cubicBezTo>
                    <a:pt x="9241" y="6791"/>
                    <a:pt x="9288" y="6835"/>
                    <a:pt x="8246" y="7065"/>
                  </a:cubicBezTo>
                  <a:cubicBezTo>
                    <a:pt x="7204" y="7295"/>
                    <a:pt x="4822" y="7968"/>
                    <a:pt x="3487" y="8174"/>
                  </a:cubicBezTo>
                  <a:cubicBezTo>
                    <a:pt x="2153" y="8380"/>
                    <a:pt x="-870" y="9659"/>
                    <a:pt x="239" y="8297"/>
                  </a:cubicBezTo>
                  <a:cubicBezTo>
                    <a:pt x="1348" y="6935"/>
                    <a:pt x="8491" y="254"/>
                    <a:pt x="10142" y="0"/>
                  </a:cubicBezTo>
                  <a:lnTo>
                    <a:pt x="10142" y="6774"/>
                  </a:lnTo>
                  <a:cubicBezTo>
                    <a:pt x="10221" y="6774"/>
                    <a:pt x="9894" y="6774"/>
                    <a:pt x="9972" y="6791"/>
                  </a:cubicBezTo>
                  <a:lnTo>
                    <a:pt x="9737" y="6791"/>
                  </a:lnTo>
                  <a:close/>
                </a:path>
              </a:pathLst>
            </a:custGeom>
            <a:solidFill>
              <a:srgbClr val="CF3C27"/>
            </a:solidFill>
            <a:ln w="23813" cap="flat">
              <a:noFill/>
              <a:prstDash val="solid"/>
              <a:miter lim="800000"/>
            </a:ln>
          </p:spPr>
          <p:txBody>
            <a:bodyPr vert="horz" wrap="square" lIns="91440" tIns="45720" rIns="91440" bIns="45720" numCol="1" anchor="t" anchorCtr="0" compatLnSpc="1"/>
            <a:lstStyle/>
            <a:p>
              <a:endParaRPr lang="zh-CN" altLang="en-US"/>
            </a:p>
          </p:txBody>
        </p:sp>
        <p:grpSp>
          <p:nvGrpSpPr>
            <p:cNvPr id="47" name="组合 46"/>
            <p:cNvGrpSpPr/>
            <p:nvPr/>
          </p:nvGrpSpPr>
          <p:grpSpPr>
            <a:xfrm>
              <a:off x="5670155" y="3421280"/>
              <a:ext cx="942846" cy="948890"/>
              <a:chOff x="4554538" y="4102100"/>
              <a:chExt cx="495300" cy="498475"/>
            </a:xfrm>
            <a:solidFill>
              <a:srgbClr val="1D495D"/>
            </a:solidFill>
          </p:grpSpPr>
          <p:sp>
            <p:nvSpPr>
              <p:cNvPr id="63" name="Freeform 90"/>
              <p:cNvSpPr/>
              <p:nvPr/>
            </p:nvSpPr>
            <p:spPr bwMode="auto">
              <a:xfrm>
                <a:off x="4554538" y="4154487"/>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91"/>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92"/>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8" name="文本框 47"/>
            <p:cNvSpPr txBox="1"/>
            <p:nvPr/>
          </p:nvSpPr>
          <p:spPr>
            <a:xfrm>
              <a:off x="5588957" y="2312287"/>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01</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49" name="文本框 48"/>
            <p:cNvSpPr txBox="1"/>
            <p:nvPr/>
          </p:nvSpPr>
          <p:spPr>
            <a:xfrm>
              <a:off x="6076637" y="5023373"/>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03</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50" name="文本框 49"/>
            <p:cNvSpPr txBox="1"/>
            <p:nvPr/>
          </p:nvSpPr>
          <p:spPr>
            <a:xfrm>
              <a:off x="7144176" y="3398420"/>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02</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51" name="文本框 50"/>
            <p:cNvSpPr txBox="1"/>
            <p:nvPr/>
          </p:nvSpPr>
          <p:spPr>
            <a:xfrm>
              <a:off x="4428001" y="3766832"/>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04</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grpSp>
          <p:nvGrpSpPr>
            <p:cNvPr id="52" name="组合 51"/>
            <p:cNvGrpSpPr>
              <a:grpSpLocks noChangeAspect="1"/>
            </p:cNvGrpSpPr>
            <p:nvPr/>
          </p:nvGrpSpPr>
          <p:grpSpPr>
            <a:xfrm>
              <a:off x="6934541" y="4717612"/>
              <a:ext cx="288000" cy="288000"/>
              <a:chOff x="7463847" y="1611569"/>
              <a:chExt cx="360000" cy="360000"/>
            </a:xfrm>
          </p:grpSpPr>
          <p:sp>
            <p:nvSpPr>
              <p:cNvPr id="61" name="Oval 128"/>
              <p:cNvSpPr>
                <a:spLocks noChangeArrowheads="1"/>
              </p:cNvSpPr>
              <p:nvPr/>
            </p:nvSpPr>
            <p:spPr bwMode="auto">
              <a:xfrm>
                <a:off x="7463847" y="1611569"/>
                <a:ext cx="360000" cy="360000"/>
              </a:xfrm>
              <a:prstGeom prst="ellipse">
                <a:avLst/>
              </a:prstGeom>
              <a:solidFill>
                <a:srgbClr val="F5EDE8"/>
              </a:solidFill>
              <a:ln>
                <a:noFill/>
              </a:ln>
            </p:spPr>
            <p:txBody>
              <a:bodyPr vert="horz" wrap="square" lIns="91440" tIns="45720" rIns="91440" bIns="45720" numCol="1" anchor="t" anchorCtr="0" compatLnSpc="1"/>
              <a:lstStyle/>
              <a:p>
                <a:endParaRPr lang="zh-CN" altLang="en-US"/>
              </a:p>
            </p:txBody>
          </p:sp>
          <p:sp>
            <p:nvSpPr>
              <p:cNvPr id="62" name="Freeform 129"/>
              <p:cNvSpPr/>
              <p:nvPr/>
            </p:nvSpPr>
            <p:spPr bwMode="auto">
              <a:xfrm>
                <a:off x="7560683" y="1710370"/>
                <a:ext cx="167469" cy="164669"/>
              </a:xfrm>
              <a:custGeom>
                <a:avLst/>
                <a:gdLst>
                  <a:gd name="T0" fmla="*/ 51 w 61"/>
                  <a:gd name="T1" fmla="*/ 0 h 60"/>
                  <a:gd name="T2" fmla="*/ 50 w 61"/>
                  <a:gd name="T3" fmla="*/ 0 h 60"/>
                  <a:gd name="T4" fmla="*/ 31 w 61"/>
                  <a:gd name="T5" fmla="*/ 19 h 60"/>
                  <a:gd name="T6" fmla="*/ 11 w 61"/>
                  <a:gd name="T7" fmla="*/ 0 h 60"/>
                  <a:gd name="T8" fmla="*/ 10 w 61"/>
                  <a:gd name="T9" fmla="*/ 0 h 60"/>
                  <a:gd name="T10" fmla="*/ 9 w 61"/>
                  <a:gd name="T11" fmla="*/ 0 h 60"/>
                  <a:gd name="T12" fmla="*/ 1 w 61"/>
                  <a:gd name="T13" fmla="*/ 8 h 60"/>
                  <a:gd name="T14" fmla="*/ 1 w 61"/>
                  <a:gd name="T15" fmla="*/ 11 h 60"/>
                  <a:gd name="T16" fmla="*/ 20 w 61"/>
                  <a:gd name="T17" fmla="*/ 30 h 60"/>
                  <a:gd name="T18" fmla="*/ 1 w 61"/>
                  <a:gd name="T19" fmla="*/ 49 h 60"/>
                  <a:gd name="T20" fmla="*/ 1 w 61"/>
                  <a:gd name="T21" fmla="*/ 51 h 60"/>
                  <a:gd name="T22" fmla="*/ 9 w 61"/>
                  <a:gd name="T23" fmla="*/ 59 h 60"/>
                  <a:gd name="T24" fmla="*/ 10 w 61"/>
                  <a:gd name="T25" fmla="*/ 60 h 60"/>
                  <a:gd name="T26" fmla="*/ 11 w 61"/>
                  <a:gd name="T27" fmla="*/ 59 h 60"/>
                  <a:gd name="T28" fmla="*/ 31 w 61"/>
                  <a:gd name="T29" fmla="*/ 40 h 60"/>
                  <a:gd name="T30" fmla="*/ 50 w 61"/>
                  <a:gd name="T31" fmla="*/ 59 h 60"/>
                  <a:gd name="T32" fmla="*/ 51 w 61"/>
                  <a:gd name="T33" fmla="*/ 60 h 60"/>
                  <a:gd name="T34" fmla="*/ 52 w 61"/>
                  <a:gd name="T35" fmla="*/ 59 h 60"/>
                  <a:gd name="T36" fmla="*/ 60 w 61"/>
                  <a:gd name="T37" fmla="*/ 51 h 60"/>
                  <a:gd name="T38" fmla="*/ 60 w 61"/>
                  <a:gd name="T39" fmla="*/ 49 h 60"/>
                  <a:gd name="T40" fmla="*/ 41 w 61"/>
                  <a:gd name="T41" fmla="*/ 30 h 60"/>
                  <a:gd name="T42" fmla="*/ 60 w 61"/>
                  <a:gd name="T43" fmla="*/ 11 h 60"/>
                  <a:gd name="T44" fmla="*/ 60 w 61"/>
                  <a:gd name="T45" fmla="*/ 8 h 60"/>
                  <a:gd name="T46" fmla="*/ 52 w 61"/>
                  <a:gd name="T47" fmla="*/ 0 h 60"/>
                  <a:gd name="T48" fmla="*/ 51 w 61"/>
                  <a:gd name="T4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0">
                    <a:moveTo>
                      <a:pt x="51" y="0"/>
                    </a:moveTo>
                    <a:cubicBezTo>
                      <a:pt x="50" y="0"/>
                      <a:pt x="50" y="0"/>
                      <a:pt x="50" y="0"/>
                    </a:cubicBezTo>
                    <a:cubicBezTo>
                      <a:pt x="31" y="19"/>
                      <a:pt x="31" y="19"/>
                      <a:pt x="31" y="19"/>
                    </a:cubicBezTo>
                    <a:cubicBezTo>
                      <a:pt x="11" y="0"/>
                      <a:pt x="11" y="0"/>
                      <a:pt x="11" y="0"/>
                    </a:cubicBezTo>
                    <a:cubicBezTo>
                      <a:pt x="11" y="0"/>
                      <a:pt x="11" y="0"/>
                      <a:pt x="10" y="0"/>
                    </a:cubicBezTo>
                    <a:cubicBezTo>
                      <a:pt x="10" y="0"/>
                      <a:pt x="9" y="0"/>
                      <a:pt x="9" y="0"/>
                    </a:cubicBezTo>
                    <a:cubicBezTo>
                      <a:pt x="1" y="8"/>
                      <a:pt x="1" y="8"/>
                      <a:pt x="1" y="8"/>
                    </a:cubicBezTo>
                    <a:cubicBezTo>
                      <a:pt x="0" y="9"/>
                      <a:pt x="0" y="10"/>
                      <a:pt x="1" y="11"/>
                    </a:cubicBezTo>
                    <a:cubicBezTo>
                      <a:pt x="20" y="30"/>
                      <a:pt x="20" y="30"/>
                      <a:pt x="20" y="30"/>
                    </a:cubicBezTo>
                    <a:cubicBezTo>
                      <a:pt x="1" y="49"/>
                      <a:pt x="1" y="49"/>
                      <a:pt x="1" y="49"/>
                    </a:cubicBezTo>
                    <a:cubicBezTo>
                      <a:pt x="0" y="49"/>
                      <a:pt x="0" y="51"/>
                      <a:pt x="1" y="51"/>
                    </a:cubicBezTo>
                    <a:cubicBezTo>
                      <a:pt x="9" y="59"/>
                      <a:pt x="9" y="59"/>
                      <a:pt x="9" y="59"/>
                    </a:cubicBezTo>
                    <a:cubicBezTo>
                      <a:pt x="9" y="59"/>
                      <a:pt x="10" y="60"/>
                      <a:pt x="10" y="60"/>
                    </a:cubicBezTo>
                    <a:cubicBezTo>
                      <a:pt x="11" y="60"/>
                      <a:pt x="11" y="59"/>
                      <a:pt x="11" y="59"/>
                    </a:cubicBezTo>
                    <a:cubicBezTo>
                      <a:pt x="31" y="40"/>
                      <a:pt x="31" y="40"/>
                      <a:pt x="31" y="40"/>
                    </a:cubicBezTo>
                    <a:cubicBezTo>
                      <a:pt x="50" y="59"/>
                      <a:pt x="50" y="59"/>
                      <a:pt x="50" y="59"/>
                    </a:cubicBezTo>
                    <a:cubicBezTo>
                      <a:pt x="50" y="59"/>
                      <a:pt x="50" y="60"/>
                      <a:pt x="51" y="60"/>
                    </a:cubicBezTo>
                    <a:cubicBezTo>
                      <a:pt x="51" y="60"/>
                      <a:pt x="52" y="59"/>
                      <a:pt x="52" y="59"/>
                    </a:cubicBezTo>
                    <a:cubicBezTo>
                      <a:pt x="60" y="51"/>
                      <a:pt x="60" y="51"/>
                      <a:pt x="60" y="51"/>
                    </a:cubicBezTo>
                    <a:cubicBezTo>
                      <a:pt x="61" y="51"/>
                      <a:pt x="61" y="49"/>
                      <a:pt x="60" y="49"/>
                    </a:cubicBezTo>
                    <a:cubicBezTo>
                      <a:pt x="41" y="30"/>
                      <a:pt x="41" y="30"/>
                      <a:pt x="41" y="30"/>
                    </a:cubicBezTo>
                    <a:cubicBezTo>
                      <a:pt x="60" y="11"/>
                      <a:pt x="60" y="11"/>
                      <a:pt x="60" y="11"/>
                    </a:cubicBezTo>
                    <a:cubicBezTo>
                      <a:pt x="61" y="10"/>
                      <a:pt x="61" y="9"/>
                      <a:pt x="60" y="8"/>
                    </a:cubicBezTo>
                    <a:cubicBezTo>
                      <a:pt x="52" y="0"/>
                      <a:pt x="52" y="0"/>
                      <a:pt x="52" y="0"/>
                    </a:cubicBezTo>
                    <a:cubicBezTo>
                      <a:pt x="52" y="0"/>
                      <a:pt x="51" y="0"/>
                      <a:pt x="51" y="0"/>
                    </a:cubicBezTo>
                  </a:path>
                </a:pathLst>
              </a:custGeom>
              <a:solidFill>
                <a:srgbClr val="CF3C27"/>
              </a:solidFill>
              <a:ln>
                <a:noFill/>
              </a:ln>
            </p:spPr>
            <p:txBody>
              <a:bodyPr vert="horz" wrap="square" lIns="91440" tIns="45720" rIns="91440" bIns="45720" numCol="1" anchor="t" anchorCtr="0" compatLnSpc="1"/>
              <a:lstStyle/>
              <a:p>
                <a:endParaRPr lang="zh-CN" altLang="en-US"/>
              </a:p>
            </p:txBody>
          </p:sp>
        </p:grpSp>
        <p:grpSp>
          <p:nvGrpSpPr>
            <p:cNvPr id="53" name="组合 52"/>
            <p:cNvGrpSpPr>
              <a:grpSpLocks noChangeAspect="1"/>
            </p:cNvGrpSpPr>
            <p:nvPr/>
          </p:nvGrpSpPr>
          <p:grpSpPr>
            <a:xfrm>
              <a:off x="6934541" y="2965752"/>
              <a:ext cx="288000" cy="288000"/>
              <a:chOff x="8867230" y="1631100"/>
              <a:chExt cx="360000" cy="360000"/>
            </a:xfrm>
          </p:grpSpPr>
          <p:sp>
            <p:nvSpPr>
              <p:cNvPr id="59" name="Oval 133"/>
              <p:cNvSpPr>
                <a:spLocks noChangeArrowheads="1"/>
              </p:cNvSpPr>
              <p:nvPr/>
            </p:nvSpPr>
            <p:spPr bwMode="auto">
              <a:xfrm>
                <a:off x="8867230" y="1631100"/>
                <a:ext cx="360000" cy="360000"/>
              </a:xfrm>
              <a:prstGeom prst="ellipse">
                <a:avLst/>
              </a:prstGeom>
              <a:solidFill>
                <a:srgbClr val="F5EDE8"/>
              </a:solidFill>
              <a:ln>
                <a:noFill/>
              </a:ln>
            </p:spPr>
            <p:txBody>
              <a:bodyPr vert="horz" wrap="square" lIns="91440" tIns="45720" rIns="91440" bIns="45720" numCol="1" anchor="t" anchorCtr="0" compatLnSpc="1"/>
              <a:lstStyle/>
              <a:p>
                <a:endParaRPr lang="zh-CN" altLang="en-US"/>
              </a:p>
            </p:txBody>
          </p:sp>
          <p:sp>
            <p:nvSpPr>
              <p:cNvPr id="60" name="Freeform 134"/>
              <p:cNvSpPr/>
              <p:nvPr/>
            </p:nvSpPr>
            <p:spPr bwMode="auto">
              <a:xfrm>
                <a:off x="8923656" y="1785548"/>
                <a:ext cx="246019" cy="52240"/>
              </a:xfrm>
              <a:custGeom>
                <a:avLst/>
                <a:gdLst>
                  <a:gd name="T0" fmla="*/ 88 w 90"/>
                  <a:gd name="T1" fmla="*/ 0 h 19"/>
                  <a:gd name="T2" fmla="*/ 2 w 90"/>
                  <a:gd name="T3" fmla="*/ 0 h 19"/>
                  <a:gd name="T4" fmla="*/ 0 w 90"/>
                  <a:gd name="T5" fmla="*/ 3 h 19"/>
                  <a:gd name="T6" fmla="*/ 0 w 90"/>
                  <a:gd name="T7" fmla="*/ 16 h 19"/>
                  <a:gd name="T8" fmla="*/ 2 w 90"/>
                  <a:gd name="T9" fmla="*/ 19 h 19"/>
                  <a:gd name="T10" fmla="*/ 88 w 90"/>
                  <a:gd name="T11" fmla="*/ 19 h 19"/>
                  <a:gd name="T12" fmla="*/ 90 w 90"/>
                  <a:gd name="T13" fmla="*/ 16 h 19"/>
                  <a:gd name="T14" fmla="*/ 90 w 90"/>
                  <a:gd name="T15" fmla="*/ 3 h 19"/>
                  <a:gd name="T16" fmla="*/ 88 w 9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9">
                    <a:moveTo>
                      <a:pt x="88" y="0"/>
                    </a:moveTo>
                    <a:cubicBezTo>
                      <a:pt x="2" y="0"/>
                      <a:pt x="2" y="0"/>
                      <a:pt x="2" y="0"/>
                    </a:cubicBezTo>
                    <a:cubicBezTo>
                      <a:pt x="1" y="0"/>
                      <a:pt x="0" y="1"/>
                      <a:pt x="0" y="3"/>
                    </a:cubicBezTo>
                    <a:cubicBezTo>
                      <a:pt x="0" y="16"/>
                      <a:pt x="0" y="16"/>
                      <a:pt x="0" y="16"/>
                    </a:cubicBezTo>
                    <a:cubicBezTo>
                      <a:pt x="0" y="18"/>
                      <a:pt x="1" y="19"/>
                      <a:pt x="2" y="19"/>
                    </a:cubicBezTo>
                    <a:cubicBezTo>
                      <a:pt x="88" y="19"/>
                      <a:pt x="88" y="19"/>
                      <a:pt x="88" y="19"/>
                    </a:cubicBezTo>
                    <a:cubicBezTo>
                      <a:pt x="89" y="19"/>
                      <a:pt x="90" y="18"/>
                      <a:pt x="90" y="16"/>
                    </a:cubicBezTo>
                    <a:cubicBezTo>
                      <a:pt x="90" y="3"/>
                      <a:pt x="90" y="3"/>
                      <a:pt x="90" y="3"/>
                    </a:cubicBezTo>
                    <a:cubicBezTo>
                      <a:pt x="90" y="1"/>
                      <a:pt x="89" y="0"/>
                      <a:pt x="88" y="0"/>
                    </a:cubicBezTo>
                  </a:path>
                </a:pathLst>
              </a:custGeom>
              <a:solidFill>
                <a:srgbClr val="498B9C"/>
              </a:solidFill>
              <a:ln>
                <a:noFill/>
              </a:ln>
            </p:spPr>
            <p:txBody>
              <a:bodyPr vert="horz" wrap="square" lIns="91440" tIns="45720" rIns="91440" bIns="45720" numCol="1" anchor="t" anchorCtr="0" compatLnSpc="1"/>
              <a:lstStyle/>
              <a:p>
                <a:endParaRPr lang="zh-CN" altLang="en-US"/>
              </a:p>
            </p:txBody>
          </p:sp>
        </p:grpSp>
        <p:sp>
          <p:nvSpPr>
            <p:cNvPr id="54" name="Oval 138"/>
            <p:cNvSpPr>
              <a:spLocks noChangeArrowheads="1"/>
            </p:cNvSpPr>
            <p:nvPr/>
          </p:nvSpPr>
          <p:spPr bwMode="auto">
            <a:xfrm>
              <a:off x="5025894" y="2777779"/>
              <a:ext cx="288000" cy="288000"/>
            </a:xfrm>
            <a:prstGeom prst="ellipse">
              <a:avLst/>
            </a:prstGeom>
            <a:solidFill>
              <a:srgbClr val="F5EDE8"/>
            </a:solidFill>
            <a:ln>
              <a:noFill/>
            </a:ln>
          </p:spPr>
          <p:txBody>
            <a:bodyPr vert="horz" wrap="square" lIns="91440" tIns="45720" rIns="91440" bIns="45720" numCol="1" anchor="t" anchorCtr="0" compatLnSpc="1"/>
            <a:lstStyle/>
            <a:p>
              <a:endParaRPr lang="zh-CN" altLang="en-US"/>
            </a:p>
          </p:txBody>
        </p:sp>
        <p:sp>
          <p:nvSpPr>
            <p:cNvPr id="55" name="Freeform 139"/>
            <p:cNvSpPr/>
            <p:nvPr/>
          </p:nvSpPr>
          <p:spPr bwMode="auto">
            <a:xfrm>
              <a:off x="5122501" y="2834285"/>
              <a:ext cx="110278" cy="174987"/>
            </a:xfrm>
            <a:custGeom>
              <a:avLst/>
              <a:gdLst>
                <a:gd name="T0" fmla="*/ 10 w 50"/>
                <a:gd name="T1" fmla="*/ 0 h 79"/>
                <a:gd name="T2" fmla="*/ 9 w 50"/>
                <a:gd name="T3" fmla="*/ 0 h 79"/>
                <a:gd name="T4" fmla="*/ 1 w 50"/>
                <a:gd name="T5" fmla="*/ 8 h 79"/>
                <a:gd name="T6" fmla="*/ 1 w 50"/>
                <a:gd name="T7" fmla="*/ 11 h 79"/>
                <a:gd name="T8" fmla="*/ 29 w 50"/>
                <a:gd name="T9" fmla="*/ 39 h 79"/>
                <a:gd name="T10" fmla="*/ 1 w 50"/>
                <a:gd name="T11" fmla="*/ 68 h 79"/>
                <a:gd name="T12" fmla="*/ 1 w 50"/>
                <a:gd name="T13" fmla="*/ 70 h 79"/>
                <a:gd name="T14" fmla="*/ 9 w 50"/>
                <a:gd name="T15" fmla="*/ 79 h 79"/>
                <a:gd name="T16" fmla="*/ 10 w 50"/>
                <a:gd name="T17" fmla="*/ 79 h 79"/>
                <a:gd name="T18" fmla="*/ 12 w 50"/>
                <a:gd name="T19" fmla="*/ 79 h 79"/>
                <a:gd name="T20" fmla="*/ 41 w 50"/>
                <a:gd name="T21" fmla="*/ 49 h 79"/>
                <a:gd name="T22" fmla="*/ 50 w 50"/>
                <a:gd name="T23" fmla="*/ 41 h 79"/>
                <a:gd name="T24" fmla="*/ 50 w 50"/>
                <a:gd name="T25" fmla="*/ 38 h 79"/>
                <a:gd name="T26" fmla="*/ 41 w 50"/>
                <a:gd name="T27" fmla="*/ 30 h 79"/>
                <a:gd name="T28" fmla="*/ 12 w 50"/>
                <a:gd name="T29" fmla="*/ 0 h 79"/>
                <a:gd name="T30" fmla="*/ 10 w 50"/>
                <a:gd name="T3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79">
                  <a:moveTo>
                    <a:pt x="10" y="0"/>
                  </a:moveTo>
                  <a:cubicBezTo>
                    <a:pt x="10" y="0"/>
                    <a:pt x="9" y="0"/>
                    <a:pt x="9" y="0"/>
                  </a:cubicBezTo>
                  <a:cubicBezTo>
                    <a:pt x="1" y="8"/>
                    <a:pt x="1" y="8"/>
                    <a:pt x="1" y="8"/>
                  </a:cubicBezTo>
                  <a:cubicBezTo>
                    <a:pt x="0" y="9"/>
                    <a:pt x="0" y="10"/>
                    <a:pt x="1" y="11"/>
                  </a:cubicBezTo>
                  <a:cubicBezTo>
                    <a:pt x="29" y="39"/>
                    <a:pt x="29" y="39"/>
                    <a:pt x="29" y="39"/>
                  </a:cubicBezTo>
                  <a:cubicBezTo>
                    <a:pt x="1" y="68"/>
                    <a:pt x="1" y="68"/>
                    <a:pt x="1" y="68"/>
                  </a:cubicBezTo>
                  <a:cubicBezTo>
                    <a:pt x="0" y="68"/>
                    <a:pt x="0" y="70"/>
                    <a:pt x="1" y="70"/>
                  </a:cubicBezTo>
                  <a:cubicBezTo>
                    <a:pt x="9" y="79"/>
                    <a:pt x="9" y="79"/>
                    <a:pt x="9" y="79"/>
                  </a:cubicBezTo>
                  <a:cubicBezTo>
                    <a:pt x="9" y="79"/>
                    <a:pt x="10" y="79"/>
                    <a:pt x="10" y="79"/>
                  </a:cubicBezTo>
                  <a:cubicBezTo>
                    <a:pt x="11" y="79"/>
                    <a:pt x="11" y="79"/>
                    <a:pt x="12" y="79"/>
                  </a:cubicBezTo>
                  <a:cubicBezTo>
                    <a:pt x="41" y="49"/>
                    <a:pt x="41" y="49"/>
                    <a:pt x="41" y="49"/>
                  </a:cubicBezTo>
                  <a:cubicBezTo>
                    <a:pt x="50" y="41"/>
                    <a:pt x="50" y="41"/>
                    <a:pt x="50" y="41"/>
                  </a:cubicBezTo>
                  <a:cubicBezTo>
                    <a:pt x="50" y="40"/>
                    <a:pt x="50" y="39"/>
                    <a:pt x="50" y="38"/>
                  </a:cubicBezTo>
                  <a:cubicBezTo>
                    <a:pt x="41" y="30"/>
                    <a:pt x="41" y="30"/>
                    <a:pt x="41" y="30"/>
                  </a:cubicBezTo>
                  <a:cubicBezTo>
                    <a:pt x="12" y="0"/>
                    <a:pt x="12" y="0"/>
                    <a:pt x="12" y="0"/>
                  </a:cubicBezTo>
                  <a:cubicBezTo>
                    <a:pt x="11" y="0"/>
                    <a:pt x="11" y="0"/>
                    <a:pt x="10" y="0"/>
                  </a:cubicBezTo>
                </a:path>
              </a:pathLst>
            </a:custGeom>
            <a:solidFill>
              <a:srgbClr val="CF3C27"/>
            </a:solidFill>
            <a:ln>
              <a:noFill/>
            </a:ln>
          </p:spPr>
          <p:txBody>
            <a:bodyPr vert="horz" wrap="square" lIns="91440" tIns="45720" rIns="91440" bIns="45720" numCol="1" anchor="t" anchorCtr="0" compatLnSpc="1"/>
            <a:lstStyle/>
            <a:p>
              <a:endParaRPr lang="zh-CN" altLang="en-US"/>
            </a:p>
          </p:txBody>
        </p:sp>
        <p:grpSp>
          <p:nvGrpSpPr>
            <p:cNvPr id="56" name="组合 55"/>
            <p:cNvGrpSpPr>
              <a:grpSpLocks noChangeAspect="1"/>
            </p:cNvGrpSpPr>
            <p:nvPr/>
          </p:nvGrpSpPr>
          <p:grpSpPr>
            <a:xfrm>
              <a:off x="4998728" y="4640388"/>
              <a:ext cx="288000" cy="288000"/>
              <a:chOff x="9479777" y="1641940"/>
              <a:chExt cx="360000" cy="360000"/>
            </a:xfrm>
          </p:grpSpPr>
          <p:sp>
            <p:nvSpPr>
              <p:cNvPr id="57" name="Oval 143"/>
              <p:cNvSpPr>
                <a:spLocks noChangeArrowheads="1"/>
              </p:cNvSpPr>
              <p:nvPr/>
            </p:nvSpPr>
            <p:spPr bwMode="auto">
              <a:xfrm>
                <a:off x="9479777" y="1641940"/>
                <a:ext cx="360000" cy="360000"/>
              </a:xfrm>
              <a:prstGeom prst="ellipse">
                <a:avLst/>
              </a:prstGeom>
              <a:solidFill>
                <a:srgbClr val="F5EDE8"/>
              </a:solidFill>
              <a:ln>
                <a:noFill/>
              </a:ln>
            </p:spPr>
            <p:txBody>
              <a:bodyPr vert="horz" wrap="square" lIns="91440" tIns="45720" rIns="91440" bIns="45720" numCol="1" anchor="t" anchorCtr="0" compatLnSpc="1"/>
              <a:lstStyle/>
              <a:p>
                <a:endParaRPr lang="zh-CN" altLang="en-US"/>
              </a:p>
            </p:txBody>
          </p:sp>
          <p:sp>
            <p:nvSpPr>
              <p:cNvPr id="58" name="Freeform 144"/>
              <p:cNvSpPr/>
              <p:nvPr/>
            </p:nvSpPr>
            <p:spPr bwMode="auto">
              <a:xfrm>
                <a:off x="9561286" y="1726580"/>
                <a:ext cx="196981" cy="192978"/>
              </a:xfrm>
              <a:custGeom>
                <a:avLst/>
                <a:gdLst>
                  <a:gd name="T0" fmla="*/ 41 w 72"/>
                  <a:gd name="T1" fmla="*/ 0 h 71"/>
                  <a:gd name="T2" fmla="*/ 30 w 72"/>
                  <a:gd name="T3" fmla="*/ 0 h 71"/>
                  <a:gd name="T4" fmla="*/ 29 w 72"/>
                  <a:gd name="T5" fmla="*/ 1 h 71"/>
                  <a:gd name="T6" fmla="*/ 29 w 72"/>
                  <a:gd name="T7" fmla="*/ 28 h 71"/>
                  <a:gd name="T8" fmla="*/ 2 w 72"/>
                  <a:gd name="T9" fmla="*/ 28 h 71"/>
                  <a:gd name="T10" fmla="*/ 0 w 72"/>
                  <a:gd name="T11" fmla="*/ 30 h 71"/>
                  <a:gd name="T12" fmla="*/ 0 w 72"/>
                  <a:gd name="T13" fmla="*/ 41 h 71"/>
                  <a:gd name="T14" fmla="*/ 2 w 72"/>
                  <a:gd name="T15" fmla="*/ 43 h 71"/>
                  <a:gd name="T16" fmla="*/ 29 w 72"/>
                  <a:gd name="T17" fmla="*/ 43 h 71"/>
                  <a:gd name="T18" fmla="*/ 29 w 72"/>
                  <a:gd name="T19" fmla="*/ 69 h 71"/>
                  <a:gd name="T20" fmla="*/ 30 w 72"/>
                  <a:gd name="T21" fmla="*/ 71 h 71"/>
                  <a:gd name="T22" fmla="*/ 41 w 72"/>
                  <a:gd name="T23" fmla="*/ 71 h 71"/>
                  <a:gd name="T24" fmla="*/ 43 w 72"/>
                  <a:gd name="T25" fmla="*/ 69 h 71"/>
                  <a:gd name="T26" fmla="*/ 43 w 72"/>
                  <a:gd name="T27" fmla="*/ 43 h 71"/>
                  <a:gd name="T28" fmla="*/ 70 w 72"/>
                  <a:gd name="T29" fmla="*/ 43 h 71"/>
                  <a:gd name="T30" fmla="*/ 72 w 72"/>
                  <a:gd name="T31" fmla="*/ 41 h 71"/>
                  <a:gd name="T32" fmla="*/ 72 w 72"/>
                  <a:gd name="T33" fmla="*/ 30 h 71"/>
                  <a:gd name="T34" fmla="*/ 70 w 72"/>
                  <a:gd name="T35" fmla="*/ 28 h 71"/>
                  <a:gd name="T36" fmla="*/ 43 w 72"/>
                  <a:gd name="T37" fmla="*/ 28 h 71"/>
                  <a:gd name="T38" fmla="*/ 43 w 72"/>
                  <a:gd name="T39" fmla="*/ 1 h 71"/>
                  <a:gd name="T40" fmla="*/ 41 w 7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71">
                    <a:moveTo>
                      <a:pt x="41" y="0"/>
                    </a:moveTo>
                    <a:cubicBezTo>
                      <a:pt x="30" y="0"/>
                      <a:pt x="30" y="0"/>
                      <a:pt x="30" y="0"/>
                    </a:cubicBezTo>
                    <a:cubicBezTo>
                      <a:pt x="30" y="0"/>
                      <a:pt x="29" y="0"/>
                      <a:pt x="29" y="1"/>
                    </a:cubicBezTo>
                    <a:cubicBezTo>
                      <a:pt x="29" y="28"/>
                      <a:pt x="29" y="28"/>
                      <a:pt x="29" y="28"/>
                    </a:cubicBezTo>
                    <a:cubicBezTo>
                      <a:pt x="2" y="28"/>
                      <a:pt x="2" y="28"/>
                      <a:pt x="2" y="28"/>
                    </a:cubicBezTo>
                    <a:cubicBezTo>
                      <a:pt x="1" y="28"/>
                      <a:pt x="0" y="29"/>
                      <a:pt x="0" y="30"/>
                    </a:cubicBezTo>
                    <a:cubicBezTo>
                      <a:pt x="0" y="41"/>
                      <a:pt x="0" y="41"/>
                      <a:pt x="0" y="41"/>
                    </a:cubicBezTo>
                    <a:cubicBezTo>
                      <a:pt x="0" y="42"/>
                      <a:pt x="1" y="43"/>
                      <a:pt x="2" y="43"/>
                    </a:cubicBezTo>
                    <a:cubicBezTo>
                      <a:pt x="29" y="43"/>
                      <a:pt x="29" y="43"/>
                      <a:pt x="29" y="43"/>
                    </a:cubicBezTo>
                    <a:cubicBezTo>
                      <a:pt x="29" y="69"/>
                      <a:pt x="29" y="69"/>
                      <a:pt x="29" y="69"/>
                    </a:cubicBezTo>
                    <a:cubicBezTo>
                      <a:pt x="29" y="70"/>
                      <a:pt x="30" y="71"/>
                      <a:pt x="30" y="71"/>
                    </a:cubicBezTo>
                    <a:cubicBezTo>
                      <a:pt x="41" y="71"/>
                      <a:pt x="41" y="71"/>
                      <a:pt x="41" y="71"/>
                    </a:cubicBezTo>
                    <a:cubicBezTo>
                      <a:pt x="42" y="71"/>
                      <a:pt x="43" y="70"/>
                      <a:pt x="43" y="69"/>
                    </a:cubicBezTo>
                    <a:cubicBezTo>
                      <a:pt x="43" y="43"/>
                      <a:pt x="43" y="43"/>
                      <a:pt x="43" y="43"/>
                    </a:cubicBezTo>
                    <a:cubicBezTo>
                      <a:pt x="70" y="43"/>
                      <a:pt x="70" y="43"/>
                      <a:pt x="70" y="43"/>
                    </a:cubicBezTo>
                    <a:cubicBezTo>
                      <a:pt x="71" y="43"/>
                      <a:pt x="72" y="42"/>
                      <a:pt x="72" y="41"/>
                    </a:cubicBezTo>
                    <a:cubicBezTo>
                      <a:pt x="72" y="30"/>
                      <a:pt x="72" y="30"/>
                      <a:pt x="72" y="30"/>
                    </a:cubicBezTo>
                    <a:cubicBezTo>
                      <a:pt x="72" y="29"/>
                      <a:pt x="71" y="28"/>
                      <a:pt x="70" y="28"/>
                    </a:cubicBezTo>
                    <a:cubicBezTo>
                      <a:pt x="43" y="28"/>
                      <a:pt x="43" y="28"/>
                      <a:pt x="43" y="28"/>
                    </a:cubicBezTo>
                    <a:cubicBezTo>
                      <a:pt x="43" y="1"/>
                      <a:pt x="43" y="1"/>
                      <a:pt x="43" y="1"/>
                    </a:cubicBezTo>
                    <a:cubicBezTo>
                      <a:pt x="43" y="0"/>
                      <a:pt x="42" y="0"/>
                      <a:pt x="41" y="0"/>
                    </a:cubicBezTo>
                  </a:path>
                </a:pathLst>
              </a:custGeom>
              <a:solidFill>
                <a:srgbClr val="498B9C"/>
              </a:solidFill>
              <a:ln>
                <a:noFill/>
              </a:ln>
            </p:spPr>
            <p:txBody>
              <a:bodyPr vert="horz" wrap="square" lIns="91440" tIns="45720" rIns="91440" bIns="45720" numCol="1" anchor="t" anchorCtr="0" compatLnSpc="1"/>
              <a:lstStyle/>
              <a:p>
                <a:endParaRPr lang="zh-CN" altLang="en-US"/>
              </a:p>
            </p:txBody>
          </p:sp>
        </p:grpSp>
      </p:grpSp>
      <p:grpSp>
        <p:nvGrpSpPr>
          <p:cNvPr id="70" name="组合 69"/>
          <p:cNvGrpSpPr/>
          <p:nvPr/>
        </p:nvGrpSpPr>
        <p:grpSpPr>
          <a:xfrm>
            <a:off x="990880" y="1977539"/>
            <a:ext cx="3374889" cy="1336900"/>
            <a:chOff x="980608" y="1870075"/>
            <a:chExt cx="3374889" cy="1336900"/>
          </a:xfrm>
        </p:grpSpPr>
        <p:sp>
          <p:nvSpPr>
            <p:cNvPr id="71" name="文本框 70"/>
            <p:cNvSpPr txBox="1"/>
            <p:nvPr/>
          </p:nvSpPr>
          <p:spPr>
            <a:xfrm>
              <a:off x="1255541" y="2183233"/>
              <a:ext cx="2209563" cy="1023742"/>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itchFamily="34" charset="-122"/>
                  <a:ea typeface="微软雅黑" pitchFamily="34" charset="-122"/>
                </a:rPr>
                <a:t>深入阅读文献、制定总体研究方案。</a:t>
              </a:r>
            </a:p>
            <a:p>
              <a:pPr algn="just">
                <a:lnSpc>
                  <a:spcPct val="150000"/>
                </a:lnSpc>
              </a:pPr>
              <a:endParaRPr lang="zh-CN" altLang="en-US" sz="1400" dirty="0">
                <a:solidFill>
                  <a:srgbClr val="1D495D"/>
                </a:solidFill>
                <a:latin typeface="微软雅黑" pitchFamily="34" charset="-122"/>
                <a:ea typeface="微软雅黑" pitchFamily="34" charset="-122"/>
              </a:endParaRPr>
            </a:p>
          </p:txBody>
        </p:sp>
        <p:grpSp>
          <p:nvGrpSpPr>
            <p:cNvPr id="72" name="组合 71"/>
            <p:cNvGrpSpPr/>
            <p:nvPr/>
          </p:nvGrpSpPr>
          <p:grpSpPr>
            <a:xfrm>
              <a:off x="980608" y="1948657"/>
              <a:ext cx="216000" cy="216443"/>
              <a:chOff x="980608" y="2248535"/>
              <a:chExt cx="216000" cy="216443"/>
            </a:xfrm>
          </p:grpSpPr>
          <p:sp>
            <p:nvSpPr>
              <p:cNvPr id="7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7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73" name="文本框 72"/>
            <p:cNvSpPr txBox="1"/>
            <p:nvPr/>
          </p:nvSpPr>
          <p:spPr>
            <a:xfrm>
              <a:off x="1255541" y="1870075"/>
              <a:ext cx="3099956" cy="369332"/>
            </a:xfrm>
            <a:prstGeom prst="rect">
              <a:avLst/>
            </a:prstGeom>
            <a:noFill/>
          </p:spPr>
          <p:txBody>
            <a:bodyPr wrap="square" rtlCol="0">
              <a:spAutoFit/>
            </a:bodyPr>
            <a:lstStyle/>
            <a:p>
              <a:r>
                <a:rPr lang="en-US" altLang="zh-CN" b="1" dirty="0" smtClean="0">
                  <a:solidFill>
                    <a:srgbClr val="1D495D"/>
                  </a:solidFill>
                  <a:latin typeface="微软雅黑" pitchFamily="34" charset="-122"/>
                  <a:ea typeface="微软雅黑" pitchFamily="34" charset="-122"/>
                </a:rPr>
                <a:t>2018.9-2018.11</a:t>
              </a:r>
              <a:endParaRPr lang="en-US" altLang="zh-CN" b="1" dirty="0">
                <a:solidFill>
                  <a:srgbClr val="1D495D"/>
                </a:solidFill>
                <a:latin typeface="微软雅黑" pitchFamily="34" charset="-122"/>
                <a:ea typeface="微软雅黑" pitchFamily="34" charset="-122"/>
              </a:endParaRPr>
            </a:p>
          </p:txBody>
        </p:sp>
      </p:grpSp>
      <p:grpSp>
        <p:nvGrpSpPr>
          <p:cNvPr id="76" name="组合 75"/>
          <p:cNvGrpSpPr/>
          <p:nvPr/>
        </p:nvGrpSpPr>
        <p:grpSpPr>
          <a:xfrm>
            <a:off x="990880" y="4367881"/>
            <a:ext cx="3374889" cy="1051822"/>
            <a:chOff x="980608" y="1870075"/>
            <a:chExt cx="3374889" cy="1051822"/>
          </a:xfrm>
        </p:grpSpPr>
        <p:sp>
          <p:nvSpPr>
            <p:cNvPr id="77" name="文本框 76"/>
            <p:cNvSpPr txBox="1"/>
            <p:nvPr/>
          </p:nvSpPr>
          <p:spPr>
            <a:xfrm>
              <a:off x="1255541" y="2183233"/>
              <a:ext cx="2209563" cy="738664"/>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itchFamily="34" charset="-122"/>
                  <a:ea typeface="微软雅黑" pitchFamily="34" charset="-122"/>
                </a:rPr>
                <a:t>撰写硕士学位论文，准备答辩。</a:t>
              </a:r>
            </a:p>
          </p:txBody>
        </p:sp>
        <p:grpSp>
          <p:nvGrpSpPr>
            <p:cNvPr id="78" name="组合 77"/>
            <p:cNvGrpSpPr/>
            <p:nvPr/>
          </p:nvGrpSpPr>
          <p:grpSpPr>
            <a:xfrm>
              <a:off x="980608" y="1948657"/>
              <a:ext cx="216000" cy="216443"/>
              <a:chOff x="980608" y="2248535"/>
              <a:chExt cx="216000" cy="216443"/>
            </a:xfrm>
          </p:grpSpPr>
          <p:sp>
            <p:nvSpPr>
              <p:cNvPr id="8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8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79" name="文本框 78"/>
            <p:cNvSpPr txBox="1"/>
            <p:nvPr/>
          </p:nvSpPr>
          <p:spPr>
            <a:xfrm>
              <a:off x="1255541" y="1870075"/>
              <a:ext cx="3099956" cy="369332"/>
            </a:xfrm>
            <a:prstGeom prst="rect">
              <a:avLst/>
            </a:prstGeom>
            <a:noFill/>
          </p:spPr>
          <p:txBody>
            <a:bodyPr wrap="square" rtlCol="0">
              <a:spAutoFit/>
            </a:bodyPr>
            <a:lstStyle/>
            <a:p>
              <a:r>
                <a:rPr lang="en-US" altLang="zh-CN" b="1" dirty="0" smtClean="0">
                  <a:solidFill>
                    <a:srgbClr val="1D495D"/>
                  </a:solidFill>
                  <a:latin typeface="微软雅黑" pitchFamily="34" charset="-122"/>
                  <a:ea typeface="微软雅黑" pitchFamily="34" charset="-122"/>
                </a:rPr>
                <a:t>2020.1-2020.5</a:t>
              </a:r>
              <a:endParaRPr lang="en-US" altLang="zh-CN" b="1" dirty="0">
                <a:solidFill>
                  <a:srgbClr val="1D495D"/>
                </a:solidFill>
                <a:latin typeface="微软雅黑" pitchFamily="34" charset="-122"/>
                <a:ea typeface="微软雅黑" pitchFamily="34" charset="-122"/>
              </a:endParaRPr>
            </a:p>
          </p:txBody>
        </p:sp>
      </p:grpSp>
      <p:grpSp>
        <p:nvGrpSpPr>
          <p:cNvPr id="82" name="组合 81"/>
          <p:cNvGrpSpPr/>
          <p:nvPr/>
        </p:nvGrpSpPr>
        <p:grpSpPr>
          <a:xfrm>
            <a:off x="8625523" y="1977539"/>
            <a:ext cx="3374889" cy="1698153"/>
            <a:chOff x="980608" y="1870075"/>
            <a:chExt cx="3374889" cy="1698153"/>
          </a:xfrm>
        </p:grpSpPr>
        <p:sp>
          <p:nvSpPr>
            <p:cNvPr id="83" name="文本框 82"/>
            <p:cNvSpPr txBox="1"/>
            <p:nvPr/>
          </p:nvSpPr>
          <p:spPr>
            <a:xfrm>
              <a:off x="1255541" y="2183233"/>
              <a:ext cx="2209563" cy="1384995"/>
            </a:xfrm>
            <a:prstGeom prst="rect">
              <a:avLst/>
            </a:prstGeom>
            <a:noFill/>
          </p:spPr>
          <p:txBody>
            <a:bodyPr wrap="square" rtlCol="0">
              <a:spAutoFit/>
            </a:bodyPr>
            <a:lstStyle/>
            <a:p>
              <a:pPr algn="just">
                <a:lnSpc>
                  <a:spcPct val="150000"/>
                </a:lnSpc>
              </a:pPr>
              <a:r>
                <a:rPr lang="zh-CN" altLang="en-US" sz="1400" dirty="0" smtClean="0">
                  <a:solidFill>
                    <a:srgbClr val="1D495D"/>
                  </a:solidFill>
                  <a:latin typeface="微软雅黑" pitchFamily="34" charset="-122"/>
                  <a:ea typeface="微软雅黑" pitchFamily="34" charset="-122"/>
                </a:rPr>
                <a:t>将集成学习思想引入到</a:t>
              </a:r>
              <a:r>
                <a:rPr lang="en-US" altLang="zh-CN" sz="1400" dirty="0" smtClean="0">
                  <a:solidFill>
                    <a:srgbClr val="1D495D"/>
                  </a:solidFill>
                  <a:latin typeface="微软雅黑" pitchFamily="34" charset="-122"/>
                  <a:ea typeface="微软雅黑" pitchFamily="34" charset="-122"/>
                </a:rPr>
                <a:t>DML</a:t>
              </a:r>
              <a:r>
                <a:rPr lang="zh-CN" altLang="en-US" sz="1400" dirty="0" smtClean="0">
                  <a:solidFill>
                    <a:srgbClr val="1D495D"/>
                  </a:solidFill>
                  <a:latin typeface="微软雅黑" pitchFamily="34" charset="-122"/>
                  <a:ea typeface="微软雅黑" pitchFamily="34" charset="-122"/>
                </a:rPr>
                <a:t>中，尝试</a:t>
              </a:r>
              <a:r>
                <a:rPr lang="zh-CN" altLang="en-US" sz="1400" dirty="0">
                  <a:solidFill>
                    <a:srgbClr val="1D495D"/>
                  </a:solidFill>
                  <a:latin typeface="微软雅黑" pitchFamily="34" charset="-122"/>
                  <a:ea typeface="微软雅黑" pitchFamily="34" charset="-122"/>
                </a:rPr>
                <a:t>编程，验证实验，发表一篇期刊或会议文章。</a:t>
              </a:r>
            </a:p>
          </p:txBody>
        </p:sp>
        <p:grpSp>
          <p:nvGrpSpPr>
            <p:cNvPr id="84" name="组合 83"/>
            <p:cNvGrpSpPr/>
            <p:nvPr/>
          </p:nvGrpSpPr>
          <p:grpSpPr>
            <a:xfrm>
              <a:off x="980608" y="1948657"/>
              <a:ext cx="216000" cy="216443"/>
              <a:chOff x="980608" y="2248535"/>
              <a:chExt cx="216000" cy="216443"/>
            </a:xfrm>
          </p:grpSpPr>
          <p:sp>
            <p:nvSpPr>
              <p:cNvPr id="8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8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85" name="文本框 84"/>
            <p:cNvSpPr txBox="1"/>
            <p:nvPr/>
          </p:nvSpPr>
          <p:spPr>
            <a:xfrm>
              <a:off x="1255541" y="1870075"/>
              <a:ext cx="3099956" cy="369332"/>
            </a:xfrm>
            <a:prstGeom prst="rect">
              <a:avLst/>
            </a:prstGeom>
            <a:noFill/>
          </p:spPr>
          <p:txBody>
            <a:bodyPr wrap="square" rtlCol="0">
              <a:spAutoFit/>
            </a:bodyPr>
            <a:lstStyle/>
            <a:p>
              <a:r>
                <a:rPr lang="en-US" altLang="zh-CN" b="1" dirty="0" smtClean="0">
                  <a:solidFill>
                    <a:srgbClr val="1D495D"/>
                  </a:solidFill>
                  <a:latin typeface="微软雅黑" pitchFamily="34" charset="-122"/>
                  <a:ea typeface="微软雅黑" pitchFamily="34" charset="-122"/>
                </a:rPr>
                <a:t>2018.12-2019.6</a:t>
              </a:r>
              <a:endParaRPr lang="en-US" altLang="zh-CN" b="1" dirty="0">
                <a:solidFill>
                  <a:srgbClr val="1D495D"/>
                </a:solidFill>
                <a:latin typeface="微软雅黑" pitchFamily="34" charset="-122"/>
                <a:ea typeface="微软雅黑" pitchFamily="34" charset="-122"/>
              </a:endParaRPr>
            </a:p>
          </p:txBody>
        </p:sp>
      </p:grpSp>
      <p:grpSp>
        <p:nvGrpSpPr>
          <p:cNvPr id="88" name="组合 87"/>
          <p:cNvGrpSpPr/>
          <p:nvPr/>
        </p:nvGrpSpPr>
        <p:grpSpPr>
          <a:xfrm>
            <a:off x="8625523" y="4367881"/>
            <a:ext cx="3374889" cy="728656"/>
            <a:chOff x="980608" y="1870075"/>
            <a:chExt cx="3374889" cy="728656"/>
          </a:xfrm>
        </p:grpSpPr>
        <p:sp>
          <p:nvSpPr>
            <p:cNvPr id="89" name="文本框 88"/>
            <p:cNvSpPr txBox="1"/>
            <p:nvPr/>
          </p:nvSpPr>
          <p:spPr>
            <a:xfrm>
              <a:off x="1255541" y="2183233"/>
              <a:ext cx="2209563" cy="415498"/>
            </a:xfrm>
            <a:prstGeom prst="rect">
              <a:avLst/>
            </a:prstGeom>
            <a:noFill/>
          </p:spPr>
          <p:txBody>
            <a:bodyPr wrap="square" rtlCol="0">
              <a:spAutoFit/>
            </a:bodyPr>
            <a:lstStyle/>
            <a:p>
              <a:pPr algn="just">
                <a:lnSpc>
                  <a:spcPct val="150000"/>
                </a:lnSpc>
              </a:pPr>
              <a:r>
                <a:rPr lang="zh-CN" altLang="en-US" sz="1400" dirty="0" smtClean="0">
                  <a:solidFill>
                    <a:srgbClr val="1D495D"/>
                  </a:solidFill>
                  <a:latin typeface="微软雅黑" pitchFamily="34" charset="-122"/>
                  <a:ea typeface="微软雅黑" pitchFamily="34" charset="-122"/>
                </a:rPr>
                <a:t>完善模型，尝试改进。</a:t>
              </a:r>
              <a:endParaRPr lang="zh-CN" altLang="en-US" sz="1400" dirty="0">
                <a:solidFill>
                  <a:srgbClr val="1D495D"/>
                </a:solidFill>
                <a:latin typeface="微软雅黑" pitchFamily="34" charset="-122"/>
                <a:ea typeface="微软雅黑" pitchFamily="34" charset="-122"/>
              </a:endParaRPr>
            </a:p>
          </p:txBody>
        </p:sp>
        <p:grpSp>
          <p:nvGrpSpPr>
            <p:cNvPr id="90" name="组合 89"/>
            <p:cNvGrpSpPr/>
            <p:nvPr/>
          </p:nvGrpSpPr>
          <p:grpSpPr>
            <a:xfrm>
              <a:off x="980608" y="1948657"/>
              <a:ext cx="216000" cy="216443"/>
              <a:chOff x="980608" y="2248535"/>
              <a:chExt cx="216000" cy="216443"/>
            </a:xfrm>
          </p:grpSpPr>
          <p:sp>
            <p:nvSpPr>
              <p:cNvPr id="9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9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91" name="文本框 90"/>
            <p:cNvSpPr txBox="1"/>
            <p:nvPr/>
          </p:nvSpPr>
          <p:spPr>
            <a:xfrm>
              <a:off x="1255541" y="1870075"/>
              <a:ext cx="3099956" cy="369332"/>
            </a:xfrm>
            <a:prstGeom prst="rect">
              <a:avLst/>
            </a:prstGeom>
            <a:noFill/>
          </p:spPr>
          <p:txBody>
            <a:bodyPr wrap="square" rtlCol="0">
              <a:spAutoFit/>
            </a:bodyPr>
            <a:lstStyle/>
            <a:p>
              <a:r>
                <a:rPr lang="en-US" altLang="zh-CN" b="1" dirty="0" smtClean="0">
                  <a:solidFill>
                    <a:srgbClr val="1D495D"/>
                  </a:solidFill>
                  <a:latin typeface="微软雅黑" pitchFamily="34" charset="-122"/>
                  <a:ea typeface="微软雅黑" pitchFamily="34" charset="-122"/>
                </a:rPr>
                <a:t>2019.7-2019.12</a:t>
              </a:r>
              <a:endParaRPr lang="en-US" altLang="zh-CN" b="1" dirty="0">
                <a:solidFill>
                  <a:srgbClr val="1D495D"/>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648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1000"/>
                                        <p:tgtEl>
                                          <p:spTgt spid="3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arn(inVertical)">
                                      <p:cBhvr>
                                        <p:cTn id="11" dur="500"/>
                                        <p:tgtEl>
                                          <p:spTgt spid="70"/>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barn(inVertical)">
                                      <p:cBhvr>
                                        <p:cTn id="15" dur="500"/>
                                        <p:tgtEl>
                                          <p:spTgt spid="82"/>
                                        </p:tgtEl>
                                      </p:cBhvr>
                                    </p:animEffect>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barn(inVertical)">
                                      <p:cBhvr>
                                        <p:cTn id="19" dur="500"/>
                                        <p:tgtEl>
                                          <p:spTgt spid="88"/>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barn(inVertical)">
                                      <p:cBhvr>
                                        <p:cTn id="2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矩形 3"/>
          <p:cNvSpPr/>
          <p:nvPr/>
        </p:nvSpPr>
        <p:spPr>
          <a:xfrm>
            <a:off x="1" y="1709"/>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342037" y="349750"/>
            <a:ext cx="11507925" cy="58477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200" dirty="0">
                <a:solidFill>
                  <a:schemeClr val="bg1"/>
                </a:solidFill>
                <a:latin typeface="黑体" panose="02010609060101010101" pitchFamily="49" charset="-122"/>
                <a:ea typeface="黑体" panose="02010609060101010101" pitchFamily="49" charset="-122"/>
              </a:rPr>
              <a:t>课题预期成果</a:t>
            </a:r>
          </a:p>
        </p:txBody>
      </p:sp>
      <p:grpSp>
        <p:nvGrpSpPr>
          <p:cNvPr id="23" name="组合 22"/>
          <p:cNvGrpSpPr/>
          <p:nvPr/>
        </p:nvGrpSpPr>
        <p:grpSpPr>
          <a:xfrm>
            <a:off x="3671463" y="1881986"/>
            <a:ext cx="7898086" cy="1702815"/>
            <a:chOff x="980608" y="1870075"/>
            <a:chExt cx="6341326" cy="1702815"/>
          </a:xfrm>
        </p:grpSpPr>
        <p:sp>
          <p:nvSpPr>
            <p:cNvPr id="24" name="文本框 23"/>
            <p:cNvSpPr txBox="1"/>
            <p:nvPr/>
          </p:nvSpPr>
          <p:spPr>
            <a:xfrm>
              <a:off x="1277331" y="2095562"/>
              <a:ext cx="6044603" cy="1477328"/>
            </a:xfrm>
            <a:prstGeom prst="rect">
              <a:avLst/>
            </a:prstGeom>
            <a:noFill/>
          </p:spPr>
          <p:txBody>
            <a:bodyPr wrap="square" rtlCol="0">
              <a:spAutoFit/>
            </a:bodyPr>
            <a:lstStyle/>
            <a:p>
              <a:pPr algn="just">
                <a:lnSpc>
                  <a:spcPct val="150000"/>
                </a:lnSpc>
              </a:pPr>
              <a:r>
                <a:rPr lang="zh-CN" altLang="en-US" sz="1600" dirty="0" smtClean="0">
                  <a:solidFill>
                    <a:srgbClr val="1D495D"/>
                  </a:solidFill>
                  <a:latin typeface="微软雅黑" pitchFamily="34" charset="-122"/>
                  <a:ea typeface="微软雅黑" pitchFamily="34" charset="-122"/>
                </a:rPr>
                <a:t>实现</a:t>
              </a:r>
              <a:r>
                <a:rPr lang="en-US" altLang="zh-CN" sz="1600" b="1" dirty="0" smtClean="0">
                  <a:solidFill>
                    <a:srgbClr val="0653A3"/>
                  </a:solidFill>
                  <a:latin typeface="微软雅黑" pitchFamily="34" charset="-122"/>
                  <a:ea typeface="微软雅黑" pitchFamily="34" charset="-122"/>
                </a:rPr>
                <a:t>HR-DML</a:t>
              </a:r>
              <a:r>
                <a:rPr lang="zh-CN" altLang="en-US" sz="1600" dirty="0" smtClean="0">
                  <a:solidFill>
                    <a:srgbClr val="1D495D"/>
                  </a:solidFill>
                  <a:latin typeface="微软雅黑" pitchFamily="34" charset="-122"/>
                  <a:ea typeface="微软雅黑" pitchFamily="34" charset="-122"/>
                </a:rPr>
                <a:t>行人再</a:t>
              </a:r>
              <a:r>
                <a:rPr lang="zh-CN" altLang="en-US" sz="1600" dirty="0">
                  <a:solidFill>
                    <a:srgbClr val="1D495D"/>
                  </a:solidFill>
                  <a:latin typeface="微软雅黑" pitchFamily="34" charset="-122"/>
                  <a:ea typeface="微软雅黑" pitchFamily="34" charset="-122"/>
                </a:rPr>
                <a:t>识别算法，</a:t>
              </a:r>
              <a:r>
                <a:rPr lang="zh-CN" altLang="en-US" sz="1600" dirty="0" smtClean="0">
                  <a:solidFill>
                    <a:srgbClr val="1D495D"/>
                  </a:solidFill>
                  <a:latin typeface="微软雅黑" pitchFamily="34" charset="-122"/>
                  <a:ea typeface="微软雅黑" pitchFamily="34" charset="-122"/>
                </a:rPr>
                <a:t>并</a:t>
              </a:r>
              <a:r>
                <a:rPr lang="zh-CN" altLang="en-US" sz="1600" dirty="0">
                  <a:solidFill>
                    <a:srgbClr val="1D495D"/>
                  </a:solidFill>
                  <a:latin typeface="微软雅黑" pitchFamily="34" charset="-122"/>
                  <a:ea typeface="微软雅黑" pitchFamily="34" charset="-122"/>
                </a:rPr>
                <a:t>发表一篇会议或期刊论文</a:t>
              </a:r>
              <a:r>
                <a:rPr lang="zh-CN" altLang="en-US" sz="1600" dirty="0" smtClean="0">
                  <a:solidFill>
                    <a:srgbClr val="1D495D"/>
                  </a:solidFill>
                  <a:latin typeface="微软雅黑" pitchFamily="34" charset="-122"/>
                  <a:ea typeface="微软雅黑" pitchFamily="34" charset="-122"/>
                </a:rPr>
                <a:t>。</a:t>
              </a:r>
              <a:endParaRPr lang="en-US" altLang="zh-CN" sz="1600" dirty="0" smtClean="0">
                <a:solidFill>
                  <a:srgbClr val="1D495D"/>
                </a:solidFill>
                <a:latin typeface="微软雅黑" pitchFamily="34" charset="-122"/>
                <a:ea typeface="微软雅黑" pitchFamily="34" charset="-122"/>
              </a:endParaRPr>
            </a:p>
            <a:p>
              <a:pPr algn="just">
                <a:lnSpc>
                  <a:spcPct val="150000"/>
                </a:lnSpc>
              </a:pPr>
              <a:r>
                <a:rPr lang="en-US" altLang="zh-CN" sz="1400" b="1" dirty="0" err="1">
                  <a:latin typeface="Times New Roman" panose="02020603050405020304" pitchFamily="18" charset="0"/>
                  <a:cs typeface="Times New Roman" panose="02020603050405020304" pitchFamily="18" charset="0"/>
                </a:rPr>
                <a:t>Guanhua</a:t>
              </a:r>
              <a:r>
                <a:rPr lang="en-US" altLang="zh-CN" sz="1400" b="1" dirty="0">
                  <a:latin typeface="Times New Roman" panose="02020603050405020304" pitchFamily="18" charset="0"/>
                  <a:cs typeface="Times New Roman" panose="02020603050405020304" pitchFamily="18" charset="0"/>
                </a:rPr>
                <a:t> Feng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Weifeng</a:t>
              </a:r>
              <a:r>
                <a:rPr lang="en-US" altLang="zh-CN" sz="1400" dirty="0">
                  <a:latin typeface="Times New Roman" panose="02020603050405020304" pitchFamily="18" charset="0"/>
                  <a:cs typeface="Times New Roman" panose="02020603050405020304" pitchFamily="18" charset="0"/>
                </a:rPr>
                <a:t> Liu, </a:t>
              </a:r>
              <a:r>
                <a:rPr lang="en-US" altLang="zh-CN" sz="1400" dirty="0" err="1">
                  <a:latin typeface="Times New Roman" panose="02020603050405020304" pitchFamily="18" charset="0"/>
                  <a:cs typeface="Times New Roman" panose="02020603050405020304" pitchFamily="18" charset="0"/>
                </a:rPr>
                <a:t>Dapeng</a:t>
              </a:r>
              <a:r>
                <a:rPr lang="en-US" altLang="zh-CN" sz="1400" dirty="0">
                  <a:latin typeface="Times New Roman" panose="02020603050405020304" pitchFamily="18" charset="0"/>
                  <a:cs typeface="Times New Roman" panose="02020603050405020304" pitchFamily="18" charset="0"/>
                </a:rPr>
                <a:t> Tao, </a:t>
              </a:r>
              <a:r>
                <a:rPr lang="en-US" altLang="zh-CN" sz="1400" dirty="0" err="1">
                  <a:latin typeface="Times New Roman" panose="02020603050405020304" pitchFamily="18" charset="0"/>
                  <a:cs typeface="Times New Roman" panose="02020603050405020304" pitchFamily="18" charset="0"/>
                </a:rPr>
                <a:t>Yicong</a:t>
              </a:r>
              <a:r>
                <a:rPr lang="en-US" altLang="zh-CN" sz="1400" dirty="0">
                  <a:latin typeface="Times New Roman" panose="02020603050405020304" pitchFamily="18" charset="0"/>
                  <a:cs typeface="Times New Roman" panose="02020603050405020304" pitchFamily="18" charset="0"/>
                </a:rPr>
                <a:t> Zhou. Hessian Regularized Distance Metric Learning for People Re-identification. Neural Processing Letters</a:t>
              </a:r>
              <a:r>
                <a:rPr lang="en-US" altLang="zh-CN" sz="1400" dirty="0" smtClean="0">
                  <a:latin typeface="Times New Roman" panose="02020603050405020304" pitchFamily="18" charset="0"/>
                  <a:cs typeface="Times New Roman" panose="02020603050405020304" pitchFamily="18" charset="0"/>
                </a:rPr>
                <a:t>.  </a:t>
              </a:r>
              <a:endParaRPr lang="en-US" altLang="zh-CN" sz="1400" dirty="0" smtClean="0">
                <a:solidFill>
                  <a:srgbClr val="1D495D"/>
                </a:solidFill>
                <a:latin typeface="Times New Roman" panose="02020603050405020304" pitchFamily="18" charset="0"/>
                <a:ea typeface="微软雅黑" pitchFamily="34" charset="-122"/>
                <a:cs typeface="Times New Roman" panose="02020603050405020304" pitchFamily="18" charset="0"/>
              </a:endParaRPr>
            </a:p>
            <a:p>
              <a:pPr algn="just">
                <a:lnSpc>
                  <a:spcPct val="150000"/>
                </a:lnSpc>
              </a:pPr>
              <a:endParaRPr lang="zh-CN" altLang="en-US" sz="1600" dirty="0">
                <a:solidFill>
                  <a:srgbClr val="1D495D"/>
                </a:solidFill>
                <a:latin typeface="微软雅黑" pitchFamily="34" charset="-122"/>
                <a:ea typeface="微软雅黑" pitchFamily="34" charset="-122"/>
              </a:endParaRPr>
            </a:p>
          </p:txBody>
        </p:sp>
        <p:grpSp>
          <p:nvGrpSpPr>
            <p:cNvPr id="25" name="组合 24"/>
            <p:cNvGrpSpPr/>
            <p:nvPr/>
          </p:nvGrpSpPr>
          <p:grpSpPr>
            <a:xfrm>
              <a:off x="980608" y="1948657"/>
              <a:ext cx="216000" cy="234576"/>
              <a:chOff x="980608" y="2248535"/>
              <a:chExt cx="216000" cy="234576"/>
            </a:xfrm>
          </p:grpSpPr>
          <p:sp>
            <p:nvSpPr>
              <p:cNvPr id="27"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28" name="Freeform 16"/>
              <p:cNvSpPr>
                <a:spLocks noEditPoints="1"/>
              </p:cNvSpPr>
              <p:nvPr/>
            </p:nvSpPr>
            <p:spPr bwMode="auto">
              <a:xfrm>
                <a:off x="980608" y="2248535"/>
                <a:ext cx="216000" cy="234576"/>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26" name="文本框 25"/>
            <p:cNvSpPr txBox="1"/>
            <p:nvPr/>
          </p:nvSpPr>
          <p:spPr>
            <a:xfrm>
              <a:off x="1255541" y="1870075"/>
              <a:ext cx="3099956" cy="369332"/>
            </a:xfrm>
            <a:prstGeom prst="rect">
              <a:avLst/>
            </a:prstGeom>
            <a:noFill/>
          </p:spPr>
          <p:txBody>
            <a:bodyPr wrap="square" rtlCol="0">
              <a:spAutoFit/>
            </a:bodyPr>
            <a:lstStyle/>
            <a:p>
              <a:endParaRPr lang="zh-CN" altLang="en-US" b="1" dirty="0">
                <a:solidFill>
                  <a:srgbClr val="1D495D"/>
                </a:solidFill>
                <a:latin typeface="微软雅黑" pitchFamily="34" charset="-122"/>
                <a:ea typeface="微软雅黑" pitchFamily="34" charset="-122"/>
              </a:endParaRPr>
            </a:p>
          </p:txBody>
        </p:sp>
      </p:grpSp>
      <p:grpSp>
        <p:nvGrpSpPr>
          <p:cNvPr id="29" name="组合 28"/>
          <p:cNvGrpSpPr/>
          <p:nvPr/>
        </p:nvGrpSpPr>
        <p:grpSpPr>
          <a:xfrm>
            <a:off x="3671463" y="3506219"/>
            <a:ext cx="7907967" cy="1514171"/>
            <a:chOff x="980608" y="1870075"/>
            <a:chExt cx="6349259" cy="1514171"/>
          </a:xfrm>
        </p:grpSpPr>
        <p:sp>
          <p:nvSpPr>
            <p:cNvPr id="30" name="文本框 29"/>
            <p:cNvSpPr txBox="1"/>
            <p:nvPr/>
          </p:nvSpPr>
          <p:spPr>
            <a:xfrm>
              <a:off x="1285264" y="1953085"/>
              <a:ext cx="6044603" cy="1431161"/>
            </a:xfrm>
            <a:prstGeom prst="rect">
              <a:avLst/>
            </a:prstGeom>
            <a:noFill/>
          </p:spPr>
          <p:txBody>
            <a:bodyPr wrap="square" rtlCol="0">
              <a:spAutoFit/>
            </a:bodyPr>
            <a:lstStyle/>
            <a:p>
              <a:pPr algn="just">
                <a:lnSpc>
                  <a:spcPct val="150000"/>
                </a:lnSpc>
              </a:pPr>
              <a:r>
                <a:rPr lang="zh-CN" altLang="en-US" sz="1600" dirty="0" smtClean="0">
                  <a:solidFill>
                    <a:srgbClr val="1D495D"/>
                  </a:solidFill>
                  <a:latin typeface="微软雅黑" pitchFamily="34" charset="-122"/>
                  <a:ea typeface="微软雅黑" pitchFamily="34" charset="-122"/>
                </a:rPr>
                <a:t>实现</a:t>
              </a:r>
              <a:r>
                <a:rPr lang="en-US" altLang="zh-CN" sz="1600" b="1" dirty="0" smtClean="0">
                  <a:solidFill>
                    <a:srgbClr val="0653A3"/>
                  </a:solidFill>
                  <a:latin typeface="微软雅黑" pitchFamily="34" charset="-122"/>
                  <a:ea typeface="微软雅黑" pitchFamily="34" charset="-122"/>
                </a:rPr>
                <a:t>HR-MTDL</a:t>
              </a:r>
              <a:r>
                <a:rPr lang="zh-CN" altLang="en-US" sz="1600" dirty="0">
                  <a:solidFill>
                    <a:srgbClr val="1D495D"/>
                  </a:solidFill>
                  <a:latin typeface="微软雅黑" pitchFamily="34" charset="-122"/>
                  <a:ea typeface="微软雅黑" pitchFamily="34" charset="-122"/>
                </a:rPr>
                <a:t>行人再识别算法</a:t>
              </a:r>
              <a:r>
                <a:rPr lang="zh-CN" altLang="en-US" sz="1600" dirty="0" smtClean="0">
                  <a:solidFill>
                    <a:srgbClr val="1D495D"/>
                  </a:solidFill>
                  <a:latin typeface="微软雅黑" pitchFamily="34" charset="-122"/>
                  <a:ea typeface="微软雅黑" pitchFamily="34" charset="-122"/>
                </a:rPr>
                <a:t>。</a:t>
              </a:r>
              <a:r>
                <a:rPr lang="zh-CN" altLang="en-US" sz="1600" dirty="0">
                  <a:solidFill>
                    <a:srgbClr val="1D495D"/>
                  </a:solidFill>
                  <a:latin typeface="微软雅黑" pitchFamily="34" charset="-122"/>
                  <a:ea typeface="微软雅黑" pitchFamily="34" charset="-122"/>
                </a:rPr>
                <a:t>并发表一篇会议或期刊论文</a:t>
              </a:r>
              <a:r>
                <a:rPr lang="zh-CN" altLang="en-US" sz="1600" dirty="0" smtClean="0">
                  <a:solidFill>
                    <a:srgbClr val="1D495D"/>
                  </a:solidFill>
                  <a:latin typeface="微软雅黑" pitchFamily="34" charset="-122"/>
                  <a:ea typeface="微软雅黑" pitchFamily="34" charset="-122"/>
                </a:rPr>
                <a:t>。</a:t>
              </a:r>
              <a:endParaRPr lang="en-US" altLang="zh-CN" sz="1600" dirty="0" smtClean="0">
                <a:solidFill>
                  <a:srgbClr val="1D495D"/>
                </a:solidFill>
                <a:latin typeface="微软雅黑" pitchFamily="34" charset="-122"/>
                <a:ea typeface="微软雅黑" pitchFamily="34" charset="-122"/>
              </a:endParaRPr>
            </a:p>
            <a:p>
              <a:pPr algn="just">
                <a:lnSpc>
                  <a:spcPct val="150000"/>
                </a:lnSpc>
              </a:pPr>
              <a:r>
                <a:rPr lang="en-US" altLang="zh-CN" sz="1400" b="1" dirty="0" err="1">
                  <a:latin typeface="Times New Roman" panose="02020603050405020304" pitchFamily="18" charset="0"/>
                  <a:cs typeface="Times New Roman" panose="02020603050405020304" pitchFamily="18" charset="0"/>
                </a:rPr>
                <a:t>Guanhua</a:t>
              </a:r>
              <a:r>
                <a:rPr lang="en-US" altLang="zh-CN" sz="1400" b="1" dirty="0">
                  <a:latin typeface="Times New Roman" panose="02020603050405020304" pitchFamily="18" charset="0"/>
                  <a:cs typeface="Times New Roman" panose="02020603050405020304" pitchFamily="18" charset="0"/>
                </a:rPr>
                <a:t> Feng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Weifeng</a:t>
              </a:r>
              <a:r>
                <a:rPr lang="en-US" altLang="zh-CN" sz="1400" dirty="0">
                  <a:latin typeface="Times New Roman" panose="02020603050405020304" pitchFamily="18" charset="0"/>
                  <a:cs typeface="Times New Roman" panose="02020603050405020304" pitchFamily="18" charset="0"/>
                </a:rPr>
                <a:t> Liu, </a:t>
              </a:r>
              <a:r>
                <a:rPr lang="en-US" altLang="zh-CN" sz="1400" dirty="0" err="1">
                  <a:latin typeface="Times New Roman" panose="02020603050405020304" pitchFamily="18" charset="0"/>
                  <a:cs typeface="Times New Roman" panose="02020603050405020304" pitchFamily="18" charset="0"/>
                </a:rPr>
                <a:t>Shuying</a:t>
              </a:r>
              <a:r>
                <a:rPr lang="en-US" altLang="zh-CN" sz="1400" dirty="0">
                  <a:latin typeface="Times New Roman" panose="02020603050405020304" pitchFamily="18" charset="0"/>
                  <a:cs typeface="Times New Roman" panose="02020603050405020304" pitchFamily="18" charset="0"/>
                </a:rPr>
                <a:t> Li, </a:t>
              </a:r>
              <a:r>
                <a:rPr lang="en-US" altLang="zh-CN" sz="1400" dirty="0" err="1">
                  <a:latin typeface="Times New Roman" panose="02020603050405020304" pitchFamily="18" charset="0"/>
                  <a:cs typeface="Times New Roman" panose="02020603050405020304" pitchFamily="18" charset="0"/>
                </a:rPr>
                <a:t>Dapeng</a:t>
              </a:r>
              <a:r>
                <a:rPr lang="en-US" altLang="zh-CN" sz="1400" dirty="0">
                  <a:latin typeface="Times New Roman" panose="02020603050405020304" pitchFamily="18" charset="0"/>
                  <a:cs typeface="Times New Roman" panose="02020603050405020304" pitchFamily="18" charset="0"/>
                </a:rPr>
                <a:t> Tao, </a:t>
              </a:r>
              <a:r>
                <a:rPr lang="en-US" altLang="zh-CN" sz="1400" dirty="0" err="1">
                  <a:latin typeface="Times New Roman" panose="02020603050405020304" pitchFamily="18" charset="0"/>
                  <a:cs typeface="Times New Roman" panose="02020603050405020304" pitchFamily="18" charset="0"/>
                </a:rPr>
                <a:t>Yicong</a:t>
              </a:r>
              <a:r>
                <a:rPr lang="en-US" altLang="zh-CN" sz="1400" dirty="0">
                  <a:latin typeface="Times New Roman" panose="02020603050405020304" pitchFamily="18" charset="0"/>
                  <a:cs typeface="Times New Roman" panose="02020603050405020304" pitchFamily="18" charset="0"/>
                </a:rPr>
                <a:t> Zhou. Hessian Regularized Multi-task Dictionary Learning for Remote Sensing Image Recognition. </a:t>
              </a:r>
              <a:r>
                <a:rPr lang="en-US" altLang="zh-CN" sz="1400" i="1" dirty="0">
                  <a:latin typeface="Times New Roman" panose="02020603050405020304" pitchFamily="18" charset="0"/>
                  <a:cs typeface="Times New Roman" panose="02020603050405020304" pitchFamily="18" charset="0"/>
                </a:rPr>
                <a:t>IEEE Geoscience and Remote Sensing </a:t>
              </a:r>
              <a:r>
                <a:rPr lang="en-US" altLang="zh-CN" sz="1400" i="1" dirty="0" smtClean="0">
                  <a:latin typeface="Times New Roman" panose="02020603050405020304" pitchFamily="18" charset="0"/>
                  <a:cs typeface="Times New Roman" panose="02020603050405020304" pitchFamily="18" charset="0"/>
                </a:rPr>
                <a:t>Letters</a:t>
              </a:r>
              <a:r>
                <a:rPr lang="en-US" altLang="zh-CN" sz="1400" dirty="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 </a:t>
              </a:r>
              <a:endParaRPr lang="zh-CN" altLang="en-US" sz="1400" dirty="0">
                <a:solidFill>
                  <a:srgbClr val="1D495D"/>
                </a:solidFill>
                <a:latin typeface="Times New Roman" panose="02020603050405020304" pitchFamily="18" charset="0"/>
                <a:ea typeface="微软雅黑" pitchFamily="34" charset="-122"/>
                <a:cs typeface="Times New Roman" panose="02020603050405020304" pitchFamily="18" charset="0"/>
              </a:endParaRPr>
            </a:p>
          </p:txBody>
        </p:sp>
        <p:grpSp>
          <p:nvGrpSpPr>
            <p:cNvPr id="31" name="组合 30"/>
            <p:cNvGrpSpPr/>
            <p:nvPr/>
          </p:nvGrpSpPr>
          <p:grpSpPr>
            <a:xfrm>
              <a:off x="980608" y="1948657"/>
              <a:ext cx="216000" cy="216443"/>
              <a:chOff x="980608" y="2248535"/>
              <a:chExt cx="216000" cy="216443"/>
            </a:xfrm>
          </p:grpSpPr>
          <p:sp>
            <p:nvSpPr>
              <p:cNvPr id="33"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3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32" name="文本框 31"/>
            <p:cNvSpPr txBox="1"/>
            <p:nvPr/>
          </p:nvSpPr>
          <p:spPr>
            <a:xfrm>
              <a:off x="1255541" y="1870075"/>
              <a:ext cx="3099956" cy="369332"/>
            </a:xfrm>
            <a:prstGeom prst="rect">
              <a:avLst/>
            </a:prstGeom>
            <a:noFill/>
          </p:spPr>
          <p:txBody>
            <a:bodyPr wrap="square" rtlCol="0">
              <a:spAutoFit/>
            </a:bodyPr>
            <a:lstStyle/>
            <a:p>
              <a:endParaRPr lang="zh-CN" altLang="en-US" b="1" dirty="0">
                <a:solidFill>
                  <a:srgbClr val="1D495D"/>
                </a:solidFill>
                <a:latin typeface="微软雅黑" pitchFamily="34" charset="-122"/>
                <a:ea typeface="微软雅黑" pitchFamily="34" charset="-122"/>
              </a:endParaRPr>
            </a:p>
          </p:txBody>
        </p:sp>
      </p:grpSp>
      <p:grpSp>
        <p:nvGrpSpPr>
          <p:cNvPr id="35" name="组合 34"/>
          <p:cNvGrpSpPr/>
          <p:nvPr/>
        </p:nvGrpSpPr>
        <p:grpSpPr>
          <a:xfrm>
            <a:off x="3671463" y="4965294"/>
            <a:ext cx="7870948" cy="1094532"/>
            <a:chOff x="980608" y="1870075"/>
            <a:chExt cx="6319537" cy="1094532"/>
          </a:xfrm>
        </p:grpSpPr>
        <p:sp>
          <p:nvSpPr>
            <p:cNvPr id="36" name="文本框 35"/>
            <p:cNvSpPr txBox="1"/>
            <p:nvPr/>
          </p:nvSpPr>
          <p:spPr>
            <a:xfrm>
              <a:off x="1255542" y="2133610"/>
              <a:ext cx="6044603" cy="830997"/>
            </a:xfrm>
            <a:prstGeom prst="rect">
              <a:avLst/>
            </a:prstGeom>
            <a:noFill/>
          </p:spPr>
          <p:txBody>
            <a:bodyPr wrap="square" rtlCol="0">
              <a:spAutoFit/>
            </a:bodyPr>
            <a:lstStyle/>
            <a:p>
              <a:pPr algn="just">
                <a:lnSpc>
                  <a:spcPct val="150000"/>
                </a:lnSpc>
              </a:pPr>
              <a:r>
                <a:rPr lang="zh-CN" altLang="en-US" sz="1600" dirty="0" smtClean="0">
                  <a:solidFill>
                    <a:srgbClr val="1D495D"/>
                  </a:solidFill>
                  <a:latin typeface="微软雅黑" pitchFamily="34" charset="-122"/>
                  <a:ea typeface="微软雅黑" pitchFamily="34" charset="-122"/>
                </a:rPr>
                <a:t>实现</a:t>
              </a:r>
              <a:r>
                <a:rPr lang="en-US" altLang="zh-CN" sz="1600" b="1" dirty="0" err="1" smtClean="0">
                  <a:solidFill>
                    <a:srgbClr val="0653A3"/>
                  </a:solidFill>
                  <a:latin typeface="微软雅黑" pitchFamily="34" charset="-122"/>
                  <a:ea typeface="微软雅黑" pitchFamily="34" charset="-122"/>
                </a:rPr>
                <a:t>Adaboost</a:t>
              </a:r>
              <a:r>
                <a:rPr lang="en-US" altLang="zh-CN" sz="1600" b="1" dirty="0" smtClean="0">
                  <a:solidFill>
                    <a:srgbClr val="0653A3"/>
                  </a:solidFill>
                  <a:latin typeface="微软雅黑" pitchFamily="34" charset="-122"/>
                  <a:ea typeface="微软雅黑" pitchFamily="34" charset="-122"/>
                </a:rPr>
                <a:t>-DML</a:t>
              </a:r>
              <a:r>
                <a:rPr lang="zh-CN" altLang="en-US" sz="1600" dirty="0">
                  <a:solidFill>
                    <a:srgbClr val="1D495D"/>
                  </a:solidFill>
                  <a:latin typeface="微软雅黑" pitchFamily="34" charset="-122"/>
                  <a:ea typeface="微软雅黑" pitchFamily="34" charset="-122"/>
                </a:rPr>
                <a:t>行人再识别算法，</a:t>
              </a:r>
              <a:r>
                <a:rPr lang="zh-CN" altLang="en-US" sz="1600" dirty="0" smtClean="0">
                  <a:solidFill>
                    <a:srgbClr val="1D495D"/>
                  </a:solidFill>
                  <a:latin typeface="微软雅黑" pitchFamily="34" charset="-122"/>
                  <a:ea typeface="微软雅黑" pitchFamily="34" charset="-122"/>
                </a:rPr>
                <a:t>并</a:t>
              </a:r>
              <a:r>
                <a:rPr lang="zh-CN" altLang="en-US" sz="1600" dirty="0">
                  <a:solidFill>
                    <a:srgbClr val="1D495D"/>
                  </a:solidFill>
                  <a:latin typeface="微软雅黑" pitchFamily="34" charset="-122"/>
                  <a:ea typeface="微软雅黑" pitchFamily="34" charset="-122"/>
                </a:rPr>
                <a:t>发表一篇会议或期刊论文。</a:t>
              </a:r>
            </a:p>
            <a:p>
              <a:pPr algn="just">
                <a:lnSpc>
                  <a:spcPct val="150000"/>
                </a:lnSpc>
              </a:pPr>
              <a:endParaRPr lang="zh-CN" altLang="en-US" sz="1600" dirty="0">
                <a:solidFill>
                  <a:srgbClr val="1D495D"/>
                </a:solidFill>
                <a:latin typeface="微软雅黑" pitchFamily="34" charset="-122"/>
                <a:ea typeface="微软雅黑" pitchFamily="34" charset="-122"/>
              </a:endParaRPr>
            </a:p>
          </p:txBody>
        </p:sp>
        <p:grpSp>
          <p:nvGrpSpPr>
            <p:cNvPr id="37" name="组合 36"/>
            <p:cNvGrpSpPr/>
            <p:nvPr/>
          </p:nvGrpSpPr>
          <p:grpSpPr>
            <a:xfrm>
              <a:off x="980608" y="1948657"/>
              <a:ext cx="216000" cy="216443"/>
              <a:chOff x="980608" y="2248535"/>
              <a:chExt cx="216000" cy="216443"/>
            </a:xfrm>
          </p:grpSpPr>
          <p:sp>
            <p:nvSpPr>
              <p:cNvPr id="39"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sp>
            <p:nvSpPr>
              <p:cNvPr id="40"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endParaRPr lang="zh-CN" altLang="en-US">
                  <a:solidFill>
                    <a:srgbClr val="1D495D"/>
                  </a:solidFill>
                </a:endParaRPr>
              </a:p>
            </p:txBody>
          </p:sp>
        </p:grpSp>
        <p:sp>
          <p:nvSpPr>
            <p:cNvPr id="38" name="文本框 37"/>
            <p:cNvSpPr txBox="1"/>
            <p:nvPr/>
          </p:nvSpPr>
          <p:spPr>
            <a:xfrm>
              <a:off x="1255541" y="1870075"/>
              <a:ext cx="3099956" cy="369332"/>
            </a:xfrm>
            <a:prstGeom prst="rect">
              <a:avLst/>
            </a:prstGeom>
            <a:noFill/>
          </p:spPr>
          <p:txBody>
            <a:bodyPr wrap="square" rtlCol="0">
              <a:spAutoFit/>
            </a:bodyPr>
            <a:lstStyle/>
            <a:p>
              <a:endParaRPr lang="zh-CN" altLang="en-US" b="1" dirty="0">
                <a:solidFill>
                  <a:srgbClr val="1D495D"/>
                </a:solidFill>
                <a:latin typeface="微软雅黑" pitchFamily="34" charset="-122"/>
                <a:ea typeface="微软雅黑" pitchFamily="34" charset="-122"/>
              </a:endParaRPr>
            </a:p>
          </p:txBody>
        </p:sp>
      </p:grpSp>
      <p:grpSp>
        <p:nvGrpSpPr>
          <p:cNvPr id="78" name="组合 77"/>
          <p:cNvGrpSpPr/>
          <p:nvPr/>
        </p:nvGrpSpPr>
        <p:grpSpPr>
          <a:xfrm>
            <a:off x="342037" y="1622922"/>
            <a:ext cx="2818271" cy="4569844"/>
            <a:chOff x="342037" y="1622922"/>
            <a:chExt cx="2818271" cy="4569844"/>
          </a:xfrm>
        </p:grpSpPr>
        <p:sp>
          <p:nvSpPr>
            <p:cNvPr id="58" name="Freeform 11"/>
            <p:cNvSpPr>
              <a:spLocks noChangeAspect="1"/>
            </p:cNvSpPr>
            <p:nvPr/>
          </p:nvSpPr>
          <p:spPr bwMode="auto">
            <a:xfrm rot="21240000">
              <a:off x="2185463" y="3377977"/>
              <a:ext cx="974845" cy="990407"/>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59" name="Freeform 5"/>
            <p:cNvSpPr>
              <a:spLocks noChangeAspect="1"/>
            </p:cNvSpPr>
            <p:nvPr/>
          </p:nvSpPr>
          <p:spPr bwMode="auto">
            <a:xfrm rot="1260000">
              <a:off x="2283531" y="2170228"/>
              <a:ext cx="779876" cy="903486"/>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60" name="Freeform 6"/>
            <p:cNvSpPr/>
            <p:nvPr/>
          </p:nvSpPr>
          <p:spPr bwMode="auto">
            <a:xfrm rot="21060000">
              <a:off x="1329772" y="2838385"/>
              <a:ext cx="555405" cy="2381533"/>
            </a:xfrm>
            <a:custGeom>
              <a:avLst/>
              <a:gdLst>
                <a:gd name="T0" fmla="*/ 318 w 323"/>
                <a:gd name="T1" fmla="*/ 1385 h 1385"/>
                <a:gd name="T2" fmla="*/ 0 w 323"/>
                <a:gd name="T3" fmla="*/ 523 h 1385"/>
                <a:gd name="T4" fmla="*/ 5 w 323"/>
                <a:gd name="T5" fmla="*/ 522 h 1385"/>
                <a:gd name="T6" fmla="*/ 318 w 323"/>
                <a:gd name="T7" fmla="*/ 1370 h 1385"/>
                <a:gd name="T8" fmla="*/ 318 w 323"/>
                <a:gd name="T9" fmla="*/ 0 h 1385"/>
                <a:gd name="T10" fmla="*/ 323 w 323"/>
                <a:gd name="T11" fmla="*/ 0 h 1385"/>
                <a:gd name="T12" fmla="*/ 323 w 323"/>
                <a:gd name="T13" fmla="*/ 1385 h 1385"/>
                <a:gd name="T14" fmla="*/ 318 w 323"/>
                <a:gd name="T15" fmla="*/ 1385 h 1385"/>
                <a:gd name="T16" fmla="*/ 318 w 323"/>
                <a:gd name="T17" fmla="*/ 1385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1385">
                  <a:moveTo>
                    <a:pt x="318" y="1385"/>
                  </a:moveTo>
                  <a:lnTo>
                    <a:pt x="0" y="523"/>
                  </a:lnTo>
                  <a:lnTo>
                    <a:pt x="5" y="522"/>
                  </a:lnTo>
                  <a:lnTo>
                    <a:pt x="318" y="1370"/>
                  </a:lnTo>
                  <a:lnTo>
                    <a:pt x="318" y="0"/>
                  </a:lnTo>
                  <a:lnTo>
                    <a:pt x="323" y="0"/>
                  </a:lnTo>
                  <a:lnTo>
                    <a:pt x="323" y="1385"/>
                  </a:lnTo>
                  <a:lnTo>
                    <a:pt x="318" y="1385"/>
                  </a:lnTo>
                  <a:lnTo>
                    <a:pt x="318" y="1385"/>
                  </a:ln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61" name="Freeform 5"/>
            <p:cNvSpPr/>
            <p:nvPr/>
          </p:nvSpPr>
          <p:spPr bwMode="auto">
            <a:xfrm rot="21060000">
              <a:off x="1082185" y="1622922"/>
              <a:ext cx="1060082" cy="1228101"/>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62" name="Freeform 10"/>
            <p:cNvSpPr>
              <a:spLocks noChangeAspect="1"/>
            </p:cNvSpPr>
            <p:nvPr/>
          </p:nvSpPr>
          <p:spPr bwMode="auto">
            <a:xfrm rot="21060000">
              <a:off x="342037" y="2736352"/>
              <a:ext cx="1112378" cy="1128498"/>
            </a:xfrm>
            <a:custGeom>
              <a:avLst/>
              <a:gdLst>
                <a:gd name="T0" fmla="*/ 509 w 569"/>
                <a:gd name="T1" fmla="*/ 166 h 578"/>
                <a:gd name="T2" fmla="*/ 166 w 569"/>
                <a:gd name="T3" fmla="*/ 67 h 578"/>
                <a:gd name="T4" fmla="*/ 67 w 569"/>
                <a:gd name="T5" fmla="*/ 410 h 578"/>
                <a:gd name="T6" fmla="*/ 373 w 569"/>
                <a:gd name="T7" fmla="*/ 525 h 578"/>
                <a:gd name="T8" fmla="*/ 452 w 569"/>
                <a:gd name="T9" fmla="*/ 578 h 578"/>
                <a:gd name="T10" fmla="*/ 448 w 569"/>
                <a:gd name="T11" fmla="*/ 483 h 578"/>
                <a:gd name="T12" fmla="*/ 509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rot="21060000">
              <a:off x="1076777" y="1624874"/>
              <a:ext cx="1052346" cy="1219139"/>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64" name="Freeform 10"/>
            <p:cNvSpPr>
              <a:spLocks noChangeAspect="1"/>
            </p:cNvSpPr>
            <p:nvPr/>
          </p:nvSpPr>
          <p:spPr bwMode="auto">
            <a:xfrm rot="21060000">
              <a:off x="344981" y="2743601"/>
              <a:ext cx="1091827" cy="1107649"/>
            </a:xfrm>
            <a:custGeom>
              <a:avLst/>
              <a:gdLst>
                <a:gd name="T0" fmla="*/ 509 w 569"/>
                <a:gd name="T1" fmla="*/ 166 h 578"/>
                <a:gd name="T2" fmla="*/ 166 w 569"/>
                <a:gd name="T3" fmla="*/ 67 h 578"/>
                <a:gd name="T4" fmla="*/ 67 w 569"/>
                <a:gd name="T5" fmla="*/ 410 h 578"/>
                <a:gd name="T6" fmla="*/ 373 w 569"/>
                <a:gd name="T7" fmla="*/ 525 h 578"/>
                <a:gd name="T8" fmla="*/ 452 w 569"/>
                <a:gd name="T9" fmla="*/ 578 h 578"/>
                <a:gd name="T10" fmla="*/ 448 w 569"/>
                <a:gd name="T11" fmla="*/ 483 h 578"/>
                <a:gd name="T12" fmla="*/ 509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grpSp>
          <p:nvGrpSpPr>
            <p:cNvPr id="65" name="组合 64"/>
            <p:cNvGrpSpPr/>
            <p:nvPr/>
          </p:nvGrpSpPr>
          <p:grpSpPr>
            <a:xfrm>
              <a:off x="1167829" y="4873896"/>
              <a:ext cx="925101" cy="1318870"/>
              <a:chOff x="5507861" y="4977810"/>
              <a:chExt cx="925101" cy="1318870"/>
            </a:xfrm>
          </p:grpSpPr>
          <p:sp>
            <p:nvSpPr>
              <p:cNvPr id="74" name="Oval 8"/>
              <p:cNvSpPr>
                <a:spLocks noChangeArrowheads="1"/>
              </p:cNvSpPr>
              <p:nvPr/>
            </p:nvSpPr>
            <p:spPr bwMode="auto">
              <a:xfrm>
                <a:off x="5727959" y="4977810"/>
                <a:ext cx="228697" cy="226976"/>
              </a:xfrm>
              <a:prstGeom prst="ellipse">
                <a:avLst/>
              </a:prstGeom>
              <a:solidFill>
                <a:srgbClr val="FF9300"/>
              </a:solidFill>
              <a:ln>
                <a:noFill/>
              </a:ln>
            </p:spPr>
            <p:txBody>
              <a:bodyPr vert="horz" wrap="square" lIns="91440" tIns="45720" rIns="91440" bIns="45720" numCol="1" anchor="t" anchorCtr="0" compatLnSpc="1"/>
              <a:lstStyle/>
              <a:p>
                <a:endParaRPr lang="zh-CN" altLang="en-US"/>
              </a:p>
            </p:txBody>
          </p:sp>
          <p:sp>
            <p:nvSpPr>
              <p:cNvPr id="75" name="Freeform 9"/>
              <p:cNvSpPr/>
              <p:nvPr/>
            </p:nvSpPr>
            <p:spPr bwMode="auto">
              <a:xfrm>
                <a:off x="5507861" y="5230579"/>
                <a:ext cx="925101" cy="1066101"/>
              </a:xfrm>
              <a:custGeom>
                <a:avLst/>
                <a:gdLst>
                  <a:gd name="T0" fmla="*/ 437 w 444"/>
                  <a:gd name="T1" fmla="*/ 25 h 512"/>
                  <a:gd name="T2" fmla="*/ 401 w 444"/>
                  <a:gd name="T3" fmla="*/ 16 h 512"/>
                  <a:gd name="T4" fmla="*/ 326 w 444"/>
                  <a:gd name="T5" fmla="*/ 62 h 512"/>
                  <a:gd name="T6" fmla="*/ 239 w 444"/>
                  <a:gd name="T7" fmla="*/ 4 h 512"/>
                  <a:gd name="T8" fmla="*/ 230 w 444"/>
                  <a:gd name="T9" fmla="*/ 1 h 512"/>
                  <a:gd name="T10" fmla="*/ 230 w 444"/>
                  <a:gd name="T11" fmla="*/ 0 h 512"/>
                  <a:gd name="T12" fmla="*/ 224 w 444"/>
                  <a:gd name="T13" fmla="*/ 0 h 512"/>
                  <a:gd name="T14" fmla="*/ 224 w 444"/>
                  <a:gd name="T15" fmla="*/ 0 h 512"/>
                  <a:gd name="T16" fmla="*/ 94 w 444"/>
                  <a:gd name="T17" fmla="*/ 0 h 512"/>
                  <a:gd name="T18" fmla="*/ 94 w 444"/>
                  <a:gd name="T19" fmla="*/ 0 h 512"/>
                  <a:gd name="T20" fmla="*/ 89 w 444"/>
                  <a:gd name="T21" fmla="*/ 0 h 512"/>
                  <a:gd name="T22" fmla="*/ 89 w 444"/>
                  <a:gd name="T23" fmla="*/ 0 h 512"/>
                  <a:gd name="T24" fmla="*/ 72 w 444"/>
                  <a:gd name="T25" fmla="*/ 11 h 512"/>
                  <a:gd name="T26" fmla="*/ 5 w 444"/>
                  <a:gd name="T27" fmla="*/ 109 h 512"/>
                  <a:gd name="T28" fmla="*/ 1 w 444"/>
                  <a:gd name="T29" fmla="*/ 124 h 512"/>
                  <a:gd name="T30" fmla="*/ 4 w 444"/>
                  <a:gd name="T31" fmla="*/ 139 h 512"/>
                  <a:gd name="T32" fmla="*/ 55 w 444"/>
                  <a:gd name="T33" fmla="*/ 229 h 512"/>
                  <a:gd name="T34" fmla="*/ 91 w 444"/>
                  <a:gd name="T35" fmla="*/ 238 h 512"/>
                  <a:gd name="T36" fmla="*/ 100 w 444"/>
                  <a:gd name="T37" fmla="*/ 203 h 512"/>
                  <a:gd name="T38" fmla="*/ 56 w 444"/>
                  <a:gd name="T39" fmla="*/ 126 h 512"/>
                  <a:gd name="T40" fmla="*/ 89 w 444"/>
                  <a:gd name="T41" fmla="*/ 78 h 512"/>
                  <a:gd name="T42" fmla="*/ 89 w 444"/>
                  <a:gd name="T43" fmla="*/ 149 h 512"/>
                  <a:gd name="T44" fmla="*/ 114 w 444"/>
                  <a:gd name="T45" fmla="*/ 192 h 512"/>
                  <a:gd name="T46" fmla="*/ 97 w 444"/>
                  <a:gd name="T47" fmla="*/ 253 h 512"/>
                  <a:gd name="T48" fmla="*/ 89 w 444"/>
                  <a:gd name="T49" fmla="*/ 256 h 512"/>
                  <a:gd name="T50" fmla="*/ 89 w 444"/>
                  <a:gd name="T51" fmla="*/ 268 h 512"/>
                  <a:gd name="T52" fmla="*/ 89 w 444"/>
                  <a:gd name="T53" fmla="*/ 275 h 512"/>
                  <a:gd name="T54" fmla="*/ 89 w 444"/>
                  <a:gd name="T55" fmla="*/ 485 h 512"/>
                  <a:gd name="T56" fmla="*/ 116 w 444"/>
                  <a:gd name="T57" fmla="*/ 512 h 512"/>
                  <a:gd name="T58" fmla="*/ 143 w 444"/>
                  <a:gd name="T59" fmla="*/ 485 h 512"/>
                  <a:gd name="T60" fmla="*/ 143 w 444"/>
                  <a:gd name="T61" fmla="*/ 275 h 512"/>
                  <a:gd name="T62" fmla="*/ 159 w 444"/>
                  <a:gd name="T63" fmla="*/ 259 h 512"/>
                  <a:gd name="T64" fmla="*/ 177 w 444"/>
                  <a:gd name="T65" fmla="*/ 275 h 512"/>
                  <a:gd name="T66" fmla="*/ 177 w 444"/>
                  <a:gd name="T67" fmla="*/ 485 h 512"/>
                  <a:gd name="T68" fmla="*/ 203 w 444"/>
                  <a:gd name="T69" fmla="*/ 512 h 512"/>
                  <a:gd name="T70" fmla="*/ 230 w 444"/>
                  <a:gd name="T71" fmla="*/ 485 h 512"/>
                  <a:gd name="T72" fmla="*/ 230 w 444"/>
                  <a:gd name="T73" fmla="*/ 275 h 512"/>
                  <a:gd name="T74" fmla="*/ 230 w 444"/>
                  <a:gd name="T75" fmla="*/ 268 h 512"/>
                  <a:gd name="T76" fmla="*/ 230 w 444"/>
                  <a:gd name="T77" fmla="*/ 60 h 512"/>
                  <a:gd name="T78" fmla="*/ 309 w 444"/>
                  <a:gd name="T79" fmla="*/ 113 h 512"/>
                  <a:gd name="T80" fmla="*/ 325 w 444"/>
                  <a:gd name="T81" fmla="*/ 117 h 512"/>
                  <a:gd name="T82" fmla="*/ 339 w 444"/>
                  <a:gd name="T83" fmla="*/ 114 h 512"/>
                  <a:gd name="T84" fmla="*/ 428 w 444"/>
                  <a:gd name="T85" fmla="*/ 61 h 512"/>
                  <a:gd name="T86" fmla="*/ 437 w 444"/>
                  <a:gd name="T87" fmla="*/ 2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4" h="512">
                    <a:moveTo>
                      <a:pt x="437" y="25"/>
                    </a:moveTo>
                    <a:cubicBezTo>
                      <a:pt x="430" y="13"/>
                      <a:pt x="414" y="9"/>
                      <a:pt x="401" y="16"/>
                    </a:cubicBezTo>
                    <a:cubicBezTo>
                      <a:pt x="326" y="62"/>
                      <a:pt x="326" y="62"/>
                      <a:pt x="326" y="62"/>
                    </a:cubicBezTo>
                    <a:cubicBezTo>
                      <a:pt x="239" y="4"/>
                      <a:pt x="239" y="4"/>
                      <a:pt x="239" y="4"/>
                    </a:cubicBezTo>
                    <a:cubicBezTo>
                      <a:pt x="236" y="2"/>
                      <a:pt x="233" y="1"/>
                      <a:pt x="230" y="1"/>
                    </a:cubicBezTo>
                    <a:cubicBezTo>
                      <a:pt x="230" y="0"/>
                      <a:pt x="230" y="0"/>
                      <a:pt x="230" y="0"/>
                    </a:cubicBezTo>
                    <a:cubicBezTo>
                      <a:pt x="224" y="0"/>
                      <a:pt x="224" y="0"/>
                      <a:pt x="224" y="0"/>
                    </a:cubicBezTo>
                    <a:cubicBezTo>
                      <a:pt x="224" y="0"/>
                      <a:pt x="224" y="0"/>
                      <a:pt x="224" y="0"/>
                    </a:cubicBezTo>
                    <a:cubicBezTo>
                      <a:pt x="94" y="0"/>
                      <a:pt x="94" y="0"/>
                      <a:pt x="94" y="0"/>
                    </a:cubicBezTo>
                    <a:cubicBezTo>
                      <a:pt x="94" y="0"/>
                      <a:pt x="94" y="0"/>
                      <a:pt x="94" y="0"/>
                    </a:cubicBezTo>
                    <a:cubicBezTo>
                      <a:pt x="89" y="0"/>
                      <a:pt x="89" y="0"/>
                      <a:pt x="89" y="0"/>
                    </a:cubicBezTo>
                    <a:cubicBezTo>
                      <a:pt x="89" y="0"/>
                      <a:pt x="89" y="0"/>
                      <a:pt x="89" y="0"/>
                    </a:cubicBezTo>
                    <a:cubicBezTo>
                      <a:pt x="83" y="1"/>
                      <a:pt x="77" y="5"/>
                      <a:pt x="72" y="11"/>
                    </a:cubicBezTo>
                    <a:cubicBezTo>
                      <a:pt x="5" y="109"/>
                      <a:pt x="5" y="109"/>
                      <a:pt x="5" y="109"/>
                    </a:cubicBezTo>
                    <a:cubicBezTo>
                      <a:pt x="2" y="114"/>
                      <a:pt x="1" y="119"/>
                      <a:pt x="1" y="124"/>
                    </a:cubicBezTo>
                    <a:cubicBezTo>
                      <a:pt x="0" y="129"/>
                      <a:pt x="1" y="134"/>
                      <a:pt x="4" y="139"/>
                    </a:cubicBezTo>
                    <a:cubicBezTo>
                      <a:pt x="55" y="229"/>
                      <a:pt x="55" y="229"/>
                      <a:pt x="55" y="229"/>
                    </a:cubicBezTo>
                    <a:cubicBezTo>
                      <a:pt x="62" y="241"/>
                      <a:pt x="78" y="245"/>
                      <a:pt x="91" y="238"/>
                    </a:cubicBezTo>
                    <a:cubicBezTo>
                      <a:pt x="103" y="231"/>
                      <a:pt x="107" y="215"/>
                      <a:pt x="100" y="203"/>
                    </a:cubicBezTo>
                    <a:cubicBezTo>
                      <a:pt x="56" y="126"/>
                      <a:pt x="56" y="126"/>
                      <a:pt x="56" y="126"/>
                    </a:cubicBezTo>
                    <a:cubicBezTo>
                      <a:pt x="89" y="78"/>
                      <a:pt x="89" y="78"/>
                      <a:pt x="89" y="78"/>
                    </a:cubicBezTo>
                    <a:cubicBezTo>
                      <a:pt x="89" y="149"/>
                      <a:pt x="89" y="149"/>
                      <a:pt x="89" y="149"/>
                    </a:cubicBezTo>
                    <a:cubicBezTo>
                      <a:pt x="114" y="192"/>
                      <a:pt x="114" y="192"/>
                      <a:pt x="114" y="192"/>
                    </a:cubicBezTo>
                    <a:cubicBezTo>
                      <a:pt x="126" y="213"/>
                      <a:pt x="119" y="241"/>
                      <a:pt x="97" y="253"/>
                    </a:cubicBezTo>
                    <a:cubicBezTo>
                      <a:pt x="95" y="254"/>
                      <a:pt x="92" y="255"/>
                      <a:pt x="89" y="256"/>
                    </a:cubicBezTo>
                    <a:cubicBezTo>
                      <a:pt x="89" y="268"/>
                      <a:pt x="89" y="268"/>
                      <a:pt x="89" y="268"/>
                    </a:cubicBezTo>
                    <a:cubicBezTo>
                      <a:pt x="89" y="275"/>
                      <a:pt x="89" y="275"/>
                      <a:pt x="89" y="275"/>
                    </a:cubicBezTo>
                    <a:cubicBezTo>
                      <a:pt x="89" y="485"/>
                      <a:pt x="89" y="485"/>
                      <a:pt x="89" y="485"/>
                    </a:cubicBezTo>
                    <a:cubicBezTo>
                      <a:pt x="89" y="500"/>
                      <a:pt x="101" y="512"/>
                      <a:pt x="116" y="512"/>
                    </a:cubicBezTo>
                    <a:cubicBezTo>
                      <a:pt x="131" y="512"/>
                      <a:pt x="143" y="500"/>
                      <a:pt x="143" y="485"/>
                    </a:cubicBezTo>
                    <a:cubicBezTo>
                      <a:pt x="143" y="275"/>
                      <a:pt x="143" y="275"/>
                      <a:pt x="143" y="275"/>
                    </a:cubicBezTo>
                    <a:cubicBezTo>
                      <a:pt x="143" y="266"/>
                      <a:pt x="150" y="259"/>
                      <a:pt x="159" y="259"/>
                    </a:cubicBezTo>
                    <a:cubicBezTo>
                      <a:pt x="168" y="259"/>
                      <a:pt x="177" y="266"/>
                      <a:pt x="177" y="275"/>
                    </a:cubicBezTo>
                    <a:cubicBezTo>
                      <a:pt x="177" y="485"/>
                      <a:pt x="177" y="485"/>
                      <a:pt x="177" y="485"/>
                    </a:cubicBezTo>
                    <a:cubicBezTo>
                      <a:pt x="177" y="500"/>
                      <a:pt x="188" y="512"/>
                      <a:pt x="203" y="512"/>
                    </a:cubicBezTo>
                    <a:cubicBezTo>
                      <a:pt x="218" y="512"/>
                      <a:pt x="230" y="500"/>
                      <a:pt x="230" y="485"/>
                    </a:cubicBezTo>
                    <a:cubicBezTo>
                      <a:pt x="230" y="275"/>
                      <a:pt x="230" y="275"/>
                      <a:pt x="230" y="275"/>
                    </a:cubicBezTo>
                    <a:cubicBezTo>
                      <a:pt x="230" y="268"/>
                      <a:pt x="230" y="268"/>
                      <a:pt x="230" y="268"/>
                    </a:cubicBezTo>
                    <a:cubicBezTo>
                      <a:pt x="230" y="60"/>
                      <a:pt x="230" y="60"/>
                      <a:pt x="230" y="60"/>
                    </a:cubicBezTo>
                    <a:cubicBezTo>
                      <a:pt x="309" y="113"/>
                      <a:pt x="309" y="113"/>
                      <a:pt x="309" y="113"/>
                    </a:cubicBezTo>
                    <a:cubicBezTo>
                      <a:pt x="314" y="116"/>
                      <a:pt x="319" y="117"/>
                      <a:pt x="325" y="117"/>
                    </a:cubicBezTo>
                    <a:cubicBezTo>
                      <a:pt x="330" y="117"/>
                      <a:pt x="335" y="116"/>
                      <a:pt x="339" y="114"/>
                    </a:cubicBezTo>
                    <a:cubicBezTo>
                      <a:pt x="428" y="61"/>
                      <a:pt x="428" y="61"/>
                      <a:pt x="428" y="61"/>
                    </a:cubicBezTo>
                    <a:cubicBezTo>
                      <a:pt x="440" y="53"/>
                      <a:pt x="444" y="37"/>
                      <a:pt x="437" y="25"/>
                    </a:cubicBezTo>
                    <a:close/>
                  </a:path>
                </a:pathLst>
              </a:custGeom>
              <a:solidFill>
                <a:srgbClr val="FF9300"/>
              </a:solidFill>
              <a:ln>
                <a:noFill/>
              </a:ln>
            </p:spPr>
            <p:txBody>
              <a:bodyPr vert="horz" wrap="square" lIns="91440" tIns="45720" rIns="91440" bIns="45720" numCol="1" anchor="t" anchorCtr="0" compatLnSpc="1"/>
              <a:lstStyle/>
              <a:p>
                <a:endParaRPr lang="zh-CN" altLang="en-US"/>
              </a:p>
            </p:txBody>
          </p:sp>
        </p:grpSp>
        <p:cxnSp>
          <p:nvCxnSpPr>
            <p:cNvPr id="66" name="直接连接符 65"/>
            <p:cNvCxnSpPr/>
            <p:nvPr/>
          </p:nvCxnSpPr>
          <p:spPr>
            <a:xfrm flipV="1">
              <a:off x="2065456" y="2999415"/>
              <a:ext cx="452754" cy="2155618"/>
            </a:xfrm>
            <a:prstGeom prst="line">
              <a:avLst/>
            </a:prstGeom>
            <a:ln>
              <a:solidFill>
                <a:srgbClr val="0653A3"/>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2065684" y="4343901"/>
              <a:ext cx="389938" cy="818870"/>
            </a:xfrm>
            <a:prstGeom prst="line">
              <a:avLst/>
            </a:prstGeom>
            <a:ln>
              <a:solidFill>
                <a:srgbClr val="498B9C"/>
              </a:solidFill>
            </a:ln>
          </p:spPr>
          <p:style>
            <a:lnRef idx="1">
              <a:schemeClr val="accent1"/>
            </a:lnRef>
            <a:fillRef idx="0">
              <a:schemeClr val="accent1"/>
            </a:fillRef>
            <a:effectRef idx="0">
              <a:schemeClr val="accent1"/>
            </a:effectRef>
            <a:fontRef idx="minor">
              <a:schemeClr val="tx1"/>
            </a:fontRef>
          </p:style>
        </p:cxnSp>
        <p:sp>
          <p:nvSpPr>
            <p:cNvPr id="68" name="Freeform 11"/>
            <p:cNvSpPr>
              <a:spLocks noChangeAspect="1"/>
            </p:cNvSpPr>
            <p:nvPr/>
          </p:nvSpPr>
          <p:spPr bwMode="auto">
            <a:xfrm rot="21240000">
              <a:off x="2176235" y="3368453"/>
              <a:ext cx="974845" cy="990407"/>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69" name="Freeform 5"/>
            <p:cNvSpPr>
              <a:spLocks noChangeAspect="1"/>
            </p:cNvSpPr>
            <p:nvPr/>
          </p:nvSpPr>
          <p:spPr bwMode="auto">
            <a:xfrm rot="1200000">
              <a:off x="2276895" y="2160703"/>
              <a:ext cx="779876" cy="903486"/>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70" name="Freeform 44673"/>
            <p:cNvSpPr/>
            <p:nvPr/>
          </p:nvSpPr>
          <p:spPr bwMode="auto">
            <a:xfrm rot="1020000">
              <a:off x="2496177" y="2359240"/>
              <a:ext cx="354013" cy="442913"/>
            </a:xfrm>
            <a:custGeom>
              <a:avLst/>
              <a:gdLst>
                <a:gd name="T0" fmla="*/ 142 w 149"/>
                <a:gd name="T1" fmla="*/ 83 h 187"/>
                <a:gd name="T2" fmla="*/ 115 w 149"/>
                <a:gd name="T3" fmla="*/ 54 h 187"/>
                <a:gd name="T4" fmla="*/ 104 w 149"/>
                <a:gd name="T5" fmla="*/ 17 h 187"/>
                <a:gd name="T6" fmla="*/ 44 w 149"/>
                <a:gd name="T7" fmla="*/ 17 h 187"/>
                <a:gd name="T8" fmla="*/ 33 w 149"/>
                <a:gd name="T9" fmla="*/ 55 h 187"/>
                <a:gd name="T10" fmla="*/ 6 w 149"/>
                <a:gd name="T11" fmla="*/ 84 h 187"/>
                <a:gd name="T12" fmla="*/ 36 w 149"/>
                <a:gd name="T13" fmla="*/ 135 h 187"/>
                <a:gd name="T14" fmla="*/ 64 w 149"/>
                <a:gd name="T15" fmla="*/ 133 h 187"/>
                <a:gd name="T16" fmla="*/ 64 w 149"/>
                <a:gd name="T17" fmla="*/ 179 h 187"/>
                <a:gd name="T18" fmla="*/ 75 w 149"/>
                <a:gd name="T19" fmla="*/ 187 h 187"/>
                <a:gd name="T20" fmla="*/ 86 w 149"/>
                <a:gd name="T21" fmla="*/ 179 h 187"/>
                <a:gd name="T22" fmla="*/ 86 w 149"/>
                <a:gd name="T23" fmla="*/ 133 h 187"/>
                <a:gd name="T24" fmla="*/ 113 w 149"/>
                <a:gd name="T25" fmla="*/ 135 h 187"/>
                <a:gd name="T26" fmla="*/ 142 w 149"/>
                <a:gd name="T27" fmla="*/ 8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71" name="Freeform 30"/>
            <p:cNvSpPr>
              <a:spLocks noChangeAspect="1" noEditPoints="1"/>
            </p:cNvSpPr>
            <p:nvPr/>
          </p:nvSpPr>
          <p:spPr bwMode="auto">
            <a:xfrm>
              <a:off x="2429657" y="3694695"/>
              <a:ext cx="468000" cy="337922"/>
            </a:xfrm>
            <a:custGeom>
              <a:avLst/>
              <a:gdLst>
                <a:gd name="T0" fmla="*/ 47 w 165"/>
                <a:gd name="T1" fmla="*/ 57 h 121"/>
                <a:gd name="T2" fmla="*/ 60 w 165"/>
                <a:gd name="T3" fmla="*/ 82 h 121"/>
                <a:gd name="T4" fmla="*/ 98 w 165"/>
                <a:gd name="T5" fmla="*/ 78 h 121"/>
                <a:gd name="T6" fmla="*/ 104 w 165"/>
                <a:gd name="T7" fmla="*/ 68 h 121"/>
                <a:gd name="T8" fmla="*/ 77 w 165"/>
                <a:gd name="T9" fmla="*/ 28 h 121"/>
                <a:gd name="T10" fmla="*/ 141 w 165"/>
                <a:gd name="T11" fmla="*/ 121 h 121"/>
                <a:gd name="T12" fmla="*/ 117 w 165"/>
                <a:gd name="T13" fmla="*/ 91 h 121"/>
                <a:gd name="T14" fmla="*/ 77 w 165"/>
                <a:gd name="T15" fmla="*/ 94 h 121"/>
                <a:gd name="T16" fmla="*/ 30 w 165"/>
                <a:gd name="T17" fmla="*/ 115 h 121"/>
                <a:gd name="T18" fmla="*/ 30 w 165"/>
                <a:gd name="T19" fmla="*/ 55 h 121"/>
                <a:gd name="T20" fmla="*/ 43 w 165"/>
                <a:gd name="T21" fmla="*/ 45 h 121"/>
                <a:gd name="T22" fmla="*/ 34 w 165"/>
                <a:gd name="T23" fmla="*/ 39 h 121"/>
                <a:gd name="T24" fmla="*/ 5 w 165"/>
                <a:gd name="T25" fmla="*/ 24 h 121"/>
                <a:gd name="T26" fmla="*/ 42 w 165"/>
                <a:gd name="T27" fmla="*/ 24 h 121"/>
                <a:gd name="T28" fmla="*/ 50 w 165"/>
                <a:gd name="T29" fmla="*/ 32 h 121"/>
                <a:gd name="T30" fmla="*/ 104 w 165"/>
                <a:gd name="T31" fmla="*/ 33 h 121"/>
                <a:gd name="T32" fmla="*/ 110 w 165"/>
                <a:gd name="T33" fmla="*/ 24 h 121"/>
                <a:gd name="T34" fmla="*/ 159 w 165"/>
                <a:gd name="T35" fmla="*/ 24 h 121"/>
                <a:gd name="T36" fmla="*/ 118 w 165"/>
                <a:gd name="T37" fmla="*/ 42 h 121"/>
                <a:gd name="T38" fmla="*/ 113 w 165"/>
                <a:gd name="T39" fmla="*/ 57 h 121"/>
                <a:gd name="T40" fmla="*/ 125 w 165"/>
                <a:gd name="T41" fmla="*/ 79 h 121"/>
                <a:gd name="T42" fmla="*/ 165 w 165"/>
                <a:gd name="T43" fmla="*/ 97 h 121"/>
                <a:gd name="T44" fmla="*/ 41 w 165"/>
                <a:gd name="T45" fmla="*/ 64 h 121"/>
                <a:gd name="T46" fmla="*/ 7 w 165"/>
                <a:gd name="T47" fmla="*/ 85 h 121"/>
                <a:gd name="T48" fmla="*/ 53 w 165"/>
                <a:gd name="T49" fmla="*/ 85 h 121"/>
                <a:gd name="T50" fmla="*/ 116 w 165"/>
                <a:gd name="T51" fmla="*/ 27 h 121"/>
                <a:gd name="T52" fmla="*/ 123 w 165"/>
                <a:gd name="T53" fmla="*/ 39 h 121"/>
                <a:gd name="T54" fmla="*/ 153 w 165"/>
                <a:gd name="T55" fmla="*/ 24 h 121"/>
                <a:gd name="T56" fmla="*/ 116 w 165"/>
                <a:gd name="T57" fmla="*/ 24 h 121"/>
                <a:gd name="T58" fmla="*/ 23 w 165"/>
                <a:gd name="T59" fmla="*/ 12 h 121"/>
                <a:gd name="T60" fmla="*/ 23 w 165"/>
                <a:gd name="T61" fmla="*/ 37 h 121"/>
                <a:gd name="T62" fmla="*/ 28 w 165"/>
                <a:gd name="T63" fmla="*/ 27 h 121"/>
                <a:gd name="T64" fmla="*/ 158 w 165"/>
                <a:gd name="T65" fmla="*/ 97 h 121"/>
                <a:gd name="T66" fmla="*/ 123 w 165"/>
                <a:gd name="T67" fmla="*/ 97 h 121"/>
                <a:gd name="T68" fmla="*/ 158 w 165"/>
                <a:gd name="T69" fmla="*/ 9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72" name="Freeform 14"/>
            <p:cNvSpPr>
              <a:spLocks noEditPoints="1"/>
            </p:cNvSpPr>
            <p:nvPr/>
          </p:nvSpPr>
          <p:spPr bwMode="auto">
            <a:xfrm rot="19800000">
              <a:off x="673407" y="3035488"/>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73" name="Freeform 16"/>
            <p:cNvSpPr>
              <a:spLocks noEditPoints="1"/>
            </p:cNvSpPr>
            <p:nvPr/>
          </p:nvSpPr>
          <p:spPr bwMode="auto">
            <a:xfrm>
              <a:off x="1354506" y="1867051"/>
              <a:ext cx="496888" cy="500063"/>
            </a:xfrm>
            <a:custGeom>
              <a:avLst/>
              <a:gdLst>
                <a:gd name="T0" fmla="*/ 84 w 143"/>
                <a:gd name="T1" fmla="*/ 45 h 144"/>
                <a:gd name="T2" fmla="*/ 70 w 143"/>
                <a:gd name="T3" fmla="*/ 47 h 144"/>
                <a:gd name="T4" fmla="*/ 75 w 143"/>
                <a:gd name="T5" fmla="*/ 64 h 144"/>
                <a:gd name="T6" fmla="*/ 105 w 143"/>
                <a:gd name="T7" fmla="*/ 18 h 144"/>
                <a:gd name="T8" fmla="*/ 125 w 143"/>
                <a:gd name="T9" fmla="*/ 19 h 144"/>
                <a:gd name="T10" fmla="*/ 125 w 143"/>
                <a:gd name="T11" fmla="*/ 39 h 144"/>
                <a:gd name="T12" fmla="*/ 80 w 143"/>
                <a:gd name="T13" fmla="*/ 68 h 144"/>
                <a:gd name="T14" fmla="*/ 96 w 143"/>
                <a:gd name="T15" fmla="*/ 74 h 144"/>
                <a:gd name="T16" fmla="*/ 99 w 143"/>
                <a:gd name="T17" fmla="*/ 59 h 144"/>
                <a:gd name="T18" fmla="*/ 117 w 143"/>
                <a:gd name="T19" fmla="*/ 74 h 144"/>
                <a:gd name="T20" fmla="*/ 114 w 143"/>
                <a:gd name="T21" fmla="*/ 44 h 144"/>
                <a:gd name="T22" fmla="*/ 124 w 143"/>
                <a:gd name="T23" fmla="*/ 74 h 144"/>
                <a:gd name="T24" fmla="*/ 133 w 143"/>
                <a:gd name="T25" fmla="*/ 81 h 144"/>
                <a:gd name="T26" fmla="*/ 70 w 143"/>
                <a:gd name="T27" fmla="*/ 135 h 144"/>
                <a:gd name="T28" fmla="*/ 63 w 143"/>
                <a:gd name="T29" fmla="*/ 144 h 144"/>
                <a:gd name="T30" fmla="*/ 9 w 143"/>
                <a:gd name="T31" fmla="*/ 81 h 144"/>
                <a:gd name="T32" fmla="*/ 0 w 143"/>
                <a:gd name="T33" fmla="*/ 74 h 144"/>
                <a:gd name="T34" fmla="*/ 63 w 143"/>
                <a:gd name="T35" fmla="*/ 20 h 144"/>
                <a:gd name="T36" fmla="*/ 70 w 143"/>
                <a:gd name="T37" fmla="*/ 10 h 144"/>
                <a:gd name="T38" fmla="*/ 99 w 143"/>
                <a:gd name="T39" fmla="*/ 30 h 144"/>
                <a:gd name="T40" fmla="*/ 94 w 143"/>
                <a:gd name="T41" fmla="*/ 35 h 144"/>
                <a:gd name="T42" fmla="*/ 70 w 143"/>
                <a:gd name="T43" fmla="*/ 40 h 144"/>
                <a:gd name="T44" fmla="*/ 70 w 143"/>
                <a:gd name="T45" fmla="*/ 93 h 144"/>
                <a:gd name="T46" fmla="*/ 96 w 143"/>
                <a:gd name="T47" fmla="*/ 81 h 144"/>
                <a:gd name="T48" fmla="*/ 63 w 143"/>
                <a:gd name="T49" fmla="*/ 93 h 144"/>
                <a:gd name="T50" fmla="*/ 37 w 143"/>
                <a:gd name="T51" fmla="*/ 81 h 144"/>
                <a:gd name="T52" fmla="*/ 63 w 143"/>
                <a:gd name="T53" fmla="*/ 93 h 144"/>
                <a:gd name="T54" fmla="*/ 63 w 143"/>
                <a:gd name="T55" fmla="*/ 61 h 144"/>
                <a:gd name="T56" fmla="*/ 37 w 143"/>
                <a:gd name="T57" fmla="*/ 74 h 144"/>
                <a:gd name="T58" fmla="*/ 63 w 143"/>
                <a:gd name="T59" fmla="*/ 27 h 144"/>
                <a:gd name="T60" fmla="*/ 30 w 143"/>
                <a:gd name="T61" fmla="*/ 74 h 144"/>
                <a:gd name="T62" fmla="*/ 63 w 143"/>
                <a:gd name="T63" fmla="*/ 27 h 144"/>
                <a:gd name="T64" fmla="*/ 63 w 143"/>
                <a:gd name="T65" fmla="*/ 114 h 144"/>
                <a:gd name="T66" fmla="*/ 16 w 143"/>
                <a:gd name="T67" fmla="*/ 81 h 144"/>
                <a:gd name="T68" fmla="*/ 70 w 143"/>
                <a:gd name="T69" fmla="*/ 114 h 144"/>
                <a:gd name="T70" fmla="*/ 117 w 143"/>
                <a:gd name="T71" fmla="*/ 81 h 144"/>
                <a:gd name="T72" fmla="*/ 70 w 143"/>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18931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inVertical)">
                                      <p:cBhvr>
                                        <p:cTn id="11" dur="500"/>
                                        <p:tgtEl>
                                          <p:spTgt spid="29"/>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28914" y="312419"/>
            <a:ext cx="10247085" cy="6251681"/>
            <a:chOff x="4905247" y="2580268"/>
            <a:chExt cx="5254752" cy="3526114"/>
          </a:xfrm>
        </p:grpSpPr>
        <p:sp>
          <p:nvSpPr>
            <p:cNvPr id="9" name="半闭框 8"/>
            <p:cNvSpPr/>
            <p:nvPr/>
          </p:nvSpPr>
          <p:spPr>
            <a:xfrm>
              <a:off x="4905247" y="2580269"/>
              <a:ext cx="1066393" cy="1066669"/>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半闭框 9"/>
            <p:cNvSpPr/>
            <p:nvPr/>
          </p:nvSpPr>
          <p:spPr>
            <a:xfrm rot="5400000">
              <a:off x="9093468" y="2580406"/>
              <a:ext cx="1066669" cy="1066393"/>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半闭框 10"/>
            <p:cNvSpPr/>
            <p:nvPr/>
          </p:nvSpPr>
          <p:spPr>
            <a:xfrm rot="16200000">
              <a:off x="4905110" y="5039851"/>
              <a:ext cx="1066669" cy="1066393"/>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半闭框 11"/>
            <p:cNvSpPr/>
            <p:nvPr/>
          </p:nvSpPr>
          <p:spPr>
            <a:xfrm rot="10800000">
              <a:off x="9093606" y="5039713"/>
              <a:ext cx="1066393" cy="1066669"/>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787" y="3726228"/>
            <a:ext cx="1525446" cy="2291926"/>
          </a:xfrm>
          <a:prstGeom prst="rect">
            <a:avLst/>
          </a:prstGeom>
        </p:spPr>
      </p:pic>
      <p:sp>
        <p:nvSpPr>
          <p:cNvPr id="15" name="矩形 14"/>
          <p:cNvSpPr/>
          <p:nvPr/>
        </p:nvSpPr>
        <p:spPr>
          <a:xfrm>
            <a:off x="3367500" y="2203588"/>
            <a:ext cx="5369911" cy="214677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spc="300" dirty="0">
                <a:latin typeface="微软雅黑" pitchFamily="34" charset="-122"/>
                <a:ea typeface="微软雅黑" pitchFamily="34" charset="-122"/>
              </a:rPr>
              <a:t>谢谢观看，欢迎批评指正！</a:t>
            </a:r>
            <a:endParaRPr lang="zh-HK" altLang="en-US" sz="5400" b="1" spc="300" dirty="0">
              <a:latin typeface="微软雅黑" pitchFamily="34" charset="-122"/>
              <a:ea typeface="微软雅黑" pitchFamily="34" charset="-122"/>
            </a:endParaRPr>
          </a:p>
        </p:txBody>
      </p:sp>
    </p:spTree>
    <p:extLst>
      <p:ext uri="{BB962C8B-B14F-4D97-AF65-F5344CB8AC3E}">
        <p14:creationId xmlns:p14="http://schemas.microsoft.com/office/powerpoint/2010/main" val="317195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2" y="1851645"/>
            <a:ext cx="3821130" cy="3154710"/>
          </a:xfrm>
          <a:prstGeom prst="rect">
            <a:avLst/>
          </a:prstGeom>
          <a:noFill/>
        </p:spPr>
        <p:txBody>
          <a:bodyPr wrap="square" rtlCol="0">
            <a:spAutoFit/>
          </a:bodyPr>
          <a:lstStyle/>
          <a:p>
            <a:pPr algn="ctr"/>
            <a:r>
              <a:rPr lang="en-US" altLang="zh-CN" sz="19900" b="1" dirty="0">
                <a:solidFill>
                  <a:schemeClr val="accent1"/>
                </a:solidFill>
                <a:latin typeface="微软雅黑" pitchFamily="34" charset="-122"/>
                <a:ea typeface="微软雅黑" pitchFamily="34" charset="-122"/>
                <a:cs typeface="Times New Roman" pitchFamily="18" charset="0"/>
              </a:rPr>
              <a:t>01</a:t>
            </a:r>
            <a:endParaRPr lang="zh-CN" altLang="en-US" sz="19900" b="1" dirty="0">
              <a:solidFill>
                <a:schemeClr val="accent1"/>
              </a:solidFill>
              <a:latin typeface="微软雅黑" pitchFamily="34" charset="-122"/>
              <a:ea typeface="微软雅黑" pitchFamily="34" charset="-122"/>
              <a:cs typeface="Times New Roman" pitchFamily="18" charset="0"/>
            </a:endParaRPr>
          </a:p>
        </p:txBody>
      </p:sp>
      <p:sp>
        <p:nvSpPr>
          <p:cNvPr id="7" name="文本框 6"/>
          <p:cNvSpPr txBox="1"/>
          <p:nvPr/>
        </p:nvSpPr>
        <p:spPr>
          <a:xfrm>
            <a:off x="5449277" y="2585892"/>
            <a:ext cx="4147996" cy="461665"/>
          </a:xfrm>
          <a:prstGeom prst="rect">
            <a:avLst/>
          </a:prstGeom>
          <a:noFill/>
        </p:spPr>
        <p:txBody>
          <a:bodyPr wrap="square" rtlCol="0">
            <a:spAutoFit/>
          </a:bodyPr>
          <a:lstStyle/>
          <a:p>
            <a:pPr algn="ctr"/>
            <a:r>
              <a:rPr lang="zh-CN" altLang="en-US" sz="2400" b="1" dirty="0">
                <a:solidFill>
                  <a:schemeClr val="tx1">
                    <a:lumMod val="85000"/>
                    <a:lumOff val="15000"/>
                  </a:schemeClr>
                </a:solidFill>
                <a:latin typeface="微软雅黑" pitchFamily="34" charset="-122"/>
                <a:ea typeface="微软雅黑" pitchFamily="34" charset="-122"/>
              </a:rPr>
              <a:t>研究背景及意义</a:t>
            </a:r>
            <a:endParaRPr lang="en-US" altLang="zh-CN" sz="2400" b="1" dirty="0">
              <a:solidFill>
                <a:schemeClr val="tx1">
                  <a:lumMod val="85000"/>
                  <a:lumOff val="15000"/>
                </a:schemeClr>
              </a:solidFill>
              <a:latin typeface="微软雅黑" pitchFamily="34" charset="-122"/>
              <a:ea typeface="微软雅黑" pitchFamily="34" charset="-122"/>
            </a:endParaRPr>
          </a:p>
        </p:txBody>
      </p:sp>
      <p:sp>
        <p:nvSpPr>
          <p:cNvPr id="8" name="文本框 7"/>
          <p:cNvSpPr txBox="1"/>
          <p:nvPr/>
        </p:nvSpPr>
        <p:spPr>
          <a:xfrm>
            <a:off x="5411162" y="3416888"/>
            <a:ext cx="4645651" cy="400110"/>
          </a:xfrm>
          <a:prstGeom prst="rect">
            <a:avLst/>
          </a:prstGeom>
          <a:noFill/>
        </p:spPr>
        <p:txBody>
          <a:bodyPr wrap="square" rtlCol="0">
            <a:spAutoFit/>
          </a:bodyPr>
          <a:lstStyle/>
          <a:p>
            <a:pPr algn="ctr"/>
            <a:r>
              <a:rPr lang="da-DK" altLang="zh-CN" sz="2000" dirty="0">
                <a:latin typeface="Times New Roman" pitchFamily="18" charset="0"/>
                <a:cs typeface="Times New Roman" pitchFamily="18" charset="0"/>
              </a:rPr>
              <a:t> Background </a:t>
            </a:r>
            <a:r>
              <a:rPr lang="en-US" altLang="zh-CN" sz="2000" dirty="0">
                <a:latin typeface="Times New Roman" pitchFamily="18" charset="0"/>
                <a:cs typeface="Times New Roman" pitchFamily="18" charset="0"/>
              </a:rPr>
              <a:t>&amp;</a:t>
            </a:r>
            <a:r>
              <a:rPr lang="da-DK" altLang="zh-CN" sz="2000" dirty="0">
                <a:latin typeface="Times New Roman" pitchFamily="18" charset="0"/>
                <a:cs typeface="Times New Roman" pitchFamily="18" charset="0"/>
              </a:rPr>
              <a:t> Significance</a:t>
            </a: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2935081" cy="646331"/>
          </a:xfrm>
          <a:prstGeom prst="rect">
            <a:avLst/>
          </a:prstGeom>
        </p:spPr>
        <p:txBody>
          <a:bodyPr wrap="square" rtlCol="0">
            <a:spAutoFit/>
          </a:bodyPr>
          <a:lstStyle/>
          <a:p>
            <a:pPr algn="ctr"/>
            <a:r>
              <a:rPr lang="en-US" altLang="zh-CN" sz="3600" b="1" dirty="0">
                <a:solidFill>
                  <a:schemeClr val="accent1"/>
                </a:solidFill>
                <a:latin typeface="Times New Roman" pitchFamily="18" charset="0"/>
                <a:cs typeface="Times New Roman" pitchFamily="18" charset="0"/>
              </a:rPr>
              <a:t>PART ONE</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60388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5400675" cy="584775"/>
          </a:xfrm>
          <a:prstGeom prst="rect">
            <a:avLst/>
          </a:prstGeom>
          <a:noFill/>
        </p:spPr>
        <p:txBody>
          <a:bodyPr wrap="square" rtlCol="0">
            <a:spAutoFit/>
          </a:bodyPr>
          <a:lstStyle/>
          <a:p>
            <a:r>
              <a:rPr lang="zh-CN" altLang="en-US" sz="3200" b="1" dirty="0" smtClean="0">
                <a:latin typeface="微软雅黑" panose="020B0503020204020204" pitchFamily="34" charset="-122"/>
              </a:rPr>
              <a:t>研究背景</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14" name="矩形 13"/>
          <p:cNvSpPr/>
          <p:nvPr/>
        </p:nvSpPr>
        <p:spPr>
          <a:xfrm>
            <a:off x="821191" y="1249813"/>
            <a:ext cx="10496594" cy="1200329"/>
          </a:xfrm>
          <a:prstGeom prst="rect">
            <a:avLst/>
          </a:prstGeom>
          <a:solidFill>
            <a:schemeClr val="accent1">
              <a:lumMod val="75000"/>
            </a:schemeClr>
          </a:solidFill>
        </p:spPr>
        <p:txBody>
          <a:bodyPr wrap="square">
            <a:spAutoFit/>
          </a:bodyPr>
          <a:lstStyle/>
          <a:p>
            <a:pPr algn="just"/>
            <a:r>
              <a:rPr lang="zh-CN" altLang="en-US" sz="2400" dirty="0">
                <a:solidFill>
                  <a:schemeClr val="bg1"/>
                </a:solidFill>
              </a:rPr>
              <a:t>随着城市监控设施的完善，监控摄像头被广泛安装在</a:t>
            </a:r>
            <a:r>
              <a:rPr lang="zh-CN" altLang="en-US" sz="2400" dirty="0" smtClean="0">
                <a:solidFill>
                  <a:schemeClr val="bg1"/>
                </a:solidFill>
              </a:rPr>
              <a:t>城市道路以及建筑物之中。人作为监控摄像头下的主体广泛存在于各类监控场景中，而基于图像的行人检测和识别一直以来都是计算机视觉和模式识别领域关注的热点。</a:t>
            </a:r>
            <a:endParaRPr lang="en-US" altLang="zh-CN" sz="2400" b="1" dirty="0">
              <a:solidFill>
                <a:schemeClr val="bg1"/>
              </a:solidFill>
            </a:endParaRPr>
          </a:p>
        </p:txBody>
      </p:sp>
      <p:pic>
        <p:nvPicPr>
          <p:cNvPr id="15" name="图片 14"/>
          <p:cNvPicPr>
            <a:picLocks noChangeAspect="1"/>
          </p:cNvPicPr>
          <p:nvPr/>
        </p:nvPicPr>
        <p:blipFill rotWithShape="1">
          <a:blip r:embed="rId3"/>
          <a:srcRect l="823" t="7178" r="2395" b="520"/>
          <a:stretch/>
        </p:blipFill>
        <p:spPr>
          <a:xfrm>
            <a:off x="821191" y="2593841"/>
            <a:ext cx="10496594" cy="3711709"/>
          </a:xfrm>
          <a:prstGeom prst="rect">
            <a:avLst/>
          </a:prstGeom>
        </p:spPr>
      </p:pic>
    </p:spTree>
    <p:extLst>
      <p:ext uri="{BB962C8B-B14F-4D97-AF65-F5344CB8AC3E}">
        <p14:creationId xmlns:p14="http://schemas.microsoft.com/office/powerpoint/2010/main" val="36094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37" name="文本框 36"/>
          <p:cNvSpPr txBox="1"/>
          <p:nvPr/>
        </p:nvSpPr>
        <p:spPr>
          <a:xfrm>
            <a:off x="695324" y="219425"/>
            <a:ext cx="5400675" cy="584775"/>
          </a:xfrm>
          <a:prstGeom prst="rect">
            <a:avLst/>
          </a:prstGeom>
          <a:noFill/>
        </p:spPr>
        <p:txBody>
          <a:bodyPr wrap="square" rtlCol="0">
            <a:spAutoFit/>
          </a:bodyPr>
          <a:lstStyle/>
          <a:p>
            <a:r>
              <a:rPr lang="zh-CN" altLang="en-US" sz="3200" b="1" dirty="0" smtClean="0">
                <a:latin typeface="微软雅黑" panose="020B0503020204020204" pitchFamily="34" charset="-122"/>
              </a:rPr>
              <a:t>研究意义</a:t>
            </a:r>
            <a:endParaRPr lang="zh-CN" altLang="en-US" sz="3200" b="1" dirty="0">
              <a:latin typeface="微软雅黑" panose="020B0503020204020204" pitchFamily="34" charset="-122"/>
            </a:endParaRPr>
          </a:p>
        </p:txBody>
      </p:sp>
      <p:sp>
        <p:nvSpPr>
          <p:cNvPr id="27" name="矩形 26"/>
          <p:cNvSpPr/>
          <p:nvPr/>
        </p:nvSpPr>
        <p:spPr>
          <a:xfrm>
            <a:off x="701279" y="1047356"/>
            <a:ext cx="11201488" cy="1938992"/>
          </a:xfrm>
          <a:prstGeom prst="rect">
            <a:avLst/>
          </a:prstGeom>
          <a:solidFill>
            <a:schemeClr val="accent1">
              <a:lumMod val="75000"/>
            </a:schemeClr>
          </a:solidFill>
        </p:spPr>
        <p:txBody>
          <a:bodyPr wrap="square">
            <a:spAutoFit/>
          </a:bodyPr>
          <a:lstStyle/>
          <a:p>
            <a:pPr algn="just"/>
            <a:r>
              <a:rPr lang="zh-CN" altLang="en-US" sz="2400" dirty="0">
                <a:solidFill>
                  <a:srgbClr val="FF0000"/>
                </a:solidFill>
              </a:rPr>
              <a:t>行人</a:t>
            </a:r>
            <a:r>
              <a:rPr lang="zh-CN" altLang="en-US" sz="2400" dirty="0" smtClean="0">
                <a:solidFill>
                  <a:srgbClr val="FF0000"/>
                </a:solidFill>
              </a:rPr>
              <a:t>再识别技术</a:t>
            </a:r>
            <a:r>
              <a:rPr lang="zh-CN" altLang="en-US" sz="2400" dirty="0" smtClean="0">
                <a:solidFill>
                  <a:schemeClr val="bg1"/>
                </a:solidFill>
              </a:rPr>
              <a:t>旨在判断某个摄像头拍到的目标行人与在不同时刻其它非重叠视域的摄像头拍摄的行人是否为同一人，在</a:t>
            </a:r>
            <a:r>
              <a:rPr lang="zh-CN" altLang="en-US" sz="2400" dirty="0">
                <a:solidFill>
                  <a:schemeClr val="bg1"/>
                </a:solidFill>
              </a:rPr>
              <a:t>人机交互、安保、监控等领域有着广泛应用。</a:t>
            </a:r>
            <a:r>
              <a:rPr lang="zh-CN" altLang="en-US" sz="2400" dirty="0">
                <a:solidFill>
                  <a:srgbClr val="FF0000"/>
                </a:solidFill>
              </a:rPr>
              <a:t>度量学习</a:t>
            </a:r>
            <a:r>
              <a:rPr lang="zh-CN" altLang="en-US" sz="2400" dirty="0">
                <a:solidFill>
                  <a:schemeClr val="bg1"/>
                </a:solidFill>
              </a:rPr>
              <a:t>可以通过训练样本学习出一个反映</a:t>
            </a:r>
            <a:r>
              <a:rPr lang="zh-CN" altLang="en-US" sz="2400" dirty="0" smtClean="0">
                <a:solidFill>
                  <a:schemeClr val="bg1"/>
                </a:solidFill>
              </a:rPr>
              <a:t>样本空间</a:t>
            </a:r>
            <a:r>
              <a:rPr lang="zh-CN" altLang="en-US" sz="2400" dirty="0">
                <a:solidFill>
                  <a:schemeClr val="bg1"/>
                </a:solidFill>
              </a:rPr>
              <a:t>的距离函数，在此距离函数下，保证</a:t>
            </a:r>
            <a:r>
              <a:rPr lang="zh-CN" altLang="en-US" sz="2400" dirty="0">
                <a:solidFill>
                  <a:srgbClr val="FF0000"/>
                </a:solidFill>
              </a:rPr>
              <a:t>同类</a:t>
            </a:r>
            <a:r>
              <a:rPr lang="zh-CN" altLang="en-US" sz="2400" dirty="0">
                <a:solidFill>
                  <a:schemeClr val="bg1"/>
                </a:solidFill>
              </a:rPr>
              <a:t>样本具有</a:t>
            </a:r>
            <a:r>
              <a:rPr lang="zh-CN" altLang="en-US" sz="2400" dirty="0">
                <a:solidFill>
                  <a:srgbClr val="FF0000"/>
                </a:solidFill>
              </a:rPr>
              <a:t>较近</a:t>
            </a:r>
            <a:r>
              <a:rPr lang="zh-CN" altLang="en-US" sz="2400" dirty="0">
                <a:solidFill>
                  <a:schemeClr val="bg1"/>
                </a:solidFill>
              </a:rPr>
              <a:t>的距离，</a:t>
            </a:r>
            <a:r>
              <a:rPr lang="zh-CN" altLang="en-US" sz="2400" dirty="0">
                <a:solidFill>
                  <a:srgbClr val="FF0000"/>
                </a:solidFill>
              </a:rPr>
              <a:t>异类</a:t>
            </a:r>
            <a:r>
              <a:rPr lang="zh-CN" altLang="en-US" sz="2400" dirty="0">
                <a:solidFill>
                  <a:schemeClr val="bg1"/>
                </a:solidFill>
              </a:rPr>
              <a:t>样本具有</a:t>
            </a:r>
            <a:r>
              <a:rPr lang="zh-CN" altLang="en-US" sz="2400" dirty="0">
                <a:solidFill>
                  <a:srgbClr val="FF0000"/>
                </a:solidFill>
              </a:rPr>
              <a:t>较远</a:t>
            </a:r>
            <a:r>
              <a:rPr lang="zh-CN" altLang="en-US" sz="2400" dirty="0">
                <a:solidFill>
                  <a:schemeClr val="bg1"/>
                </a:solidFill>
              </a:rPr>
              <a:t>的距离。</a:t>
            </a:r>
            <a:r>
              <a:rPr lang="zh-CN" altLang="en-US" sz="2400" dirty="0" smtClean="0">
                <a:solidFill>
                  <a:schemeClr val="bg1"/>
                </a:solidFill>
              </a:rPr>
              <a:t>因此对于</a:t>
            </a:r>
            <a:r>
              <a:rPr lang="zh-CN" altLang="en-US" sz="2400" dirty="0">
                <a:solidFill>
                  <a:schemeClr val="bg1"/>
                </a:solidFill>
              </a:rPr>
              <a:t>行人再识别算法的</a:t>
            </a:r>
            <a:r>
              <a:rPr lang="zh-CN" altLang="en-US" sz="2400" dirty="0" smtClean="0">
                <a:solidFill>
                  <a:schemeClr val="bg1"/>
                </a:solidFill>
              </a:rPr>
              <a:t>研究有着重要</a:t>
            </a:r>
            <a:r>
              <a:rPr lang="zh-CN" altLang="en-US" sz="2400" dirty="0">
                <a:solidFill>
                  <a:schemeClr val="bg1"/>
                </a:solidFill>
              </a:rPr>
              <a:t>的</a:t>
            </a:r>
            <a:r>
              <a:rPr lang="zh-CN" altLang="en-US" sz="2400" dirty="0" smtClean="0">
                <a:solidFill>
                  <a:schemeClr val="bg1"/>
                </a:solidFill>
              </a:rPr>
              <a:t>意义</a:t>
            </a:r>
            <a:r>
              <a:rPr lang="zh-CN" altLang="en-US" sz="2400" dirty="0">
                <a:solidFill>
                  <a:schemeClr val="bg1"/>
                </a:solidFill>
              </a:rPr>
              <a:t>。</a:t>
            </a:r>
          </a:p>
        </p:txBody>
      </p:sp>
      <p:grpSp>
        <p:nvGrpSpPr>
          <p:cNvPr id="49" name="组合 48"/>
          <p:cNvGrpSpPr/>
          <p:nvPr/>
        </p:nvGrpSpPr>
        <p:grpSpPr>
          <a:xfrm>
            <a:off x="1301397" y="2986348"/>
            <a:ext cx="10001252" cy="3771147"/>
            <a:chOff x="1315616" y="1229992"/>
            <a:chExt cx="9986865" cy="5042741"/>
          </a:xfrm>
        </p:grpSpPr>
        <p:pic>
          <p:nvPicPr>
            <p:cNvPr id="50" name="图片 49"/>
            <p:cNvPicPr>
              <a:picLocks noChangeAspect="1"/>
            </p:cNvPicPr>
            <p:nvPr/>
          </p:nvPicPr>
          <p:blipFill>
            <a:blip r:embed="rId3"/>
            <a:stretch>
              <a:fillRect/>
            </a:stretch>
          </p:blipFill>
          <p:spPr>
            <a:xfrm>
              <a:off x="1648097" y="1828407"/>
              <a:ext cx="4361905" cy="3542857"/>
            </a:xfrm>
            <a:prstGeom prst="rect">
              <a:avLst/>
            </a:prstGeom>
          </p:spPr>
        </p:pic>
        <p:pic>
          <p:nvPicPr>
            <p:cNvPr id="51" name="图片 50"/>
            <p:cNvPicPr>
              <a:picLocks noChangeAspect="1"/>
            </p:cNvPicPr>
            <p:nvPr/>
          </p:nvPicPr>
          <p:blipFill>
            <a:blip r:embed="rId4"/>
            <a:stretch>
              <a:fillRect/>
            </a:stretch>
          </p:blipFill>
          <p:spPr>
            <a:xfrm>
              <a:off x="6601103" y="1818882"/>
              <a:ext cx="4438095" cy="3552380"/>
            </a:xfrm>
            <a:prstGeom prst="rect">
              <a:avLst/>
            </a:prstGeom>
          </p:spPr>
        </p:pic>
        <p:sp>
          <p:nvSpPr>
            <p:cNvPr id="52" name="右弧形箭头 51"/>
            <p:cNvSpPr/>
            <p:nvPr/>
          </p:nvSpPr>
          <p:spPr>
            <a:xfrm rot="5400000">
              <a:off x="6014145" y="3995312"/>
              <a:ext cx="582814" cy="1400175"/>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右弧形箭头 52"/>
            <p:cNvSpPr/>
            <p:nvPr/>
          </p:nvSpPr>
          <p:spPr>
            <a:xfrm rot="16200000">
              <a:off x="5999687" y="2053160"/>
              <a:ext cx="710700" cy="139328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4" name="直接连接符 53"/>
            <p:cNvCxnSpPr/>
            <p:nvPr/>
          </p:nvCxnSpPr>
          <p:spPr>
            <a:xfrm>
              <a:off x="3309936" y="3905250"/>
              <a:ext cx="51911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5" name="直接连接符 54"/>
            <p:cNvCxnSpPr/>
            <p:nvPr/>
          </p:nvCxnSpPr>
          <p:spPr>
            <a:xfrm>
              <a:off x="3829049" y="3905250"/>
              <a:ext cx="0" cy="123395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6" name="直接连接符 55"/>
            <p:cNvCxnSpPr/>
            <p:nvPr/>
          </p:nvCxnSpPr>
          <p:spPr>
            <a:xfrm flipH="1">
              <a:off x="3309936" y="5139207"/>
              <a:ext cx="51911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7" name="直接连接符 56"/>
            <p:cNvCxnSpPr/>
            <p:nvPr/>
          </p:nvCxnSpPr>
          <p:spPr>
            <a:xfrm>
              <a:off x="3309936" y="3905250"/>
              <a:ext cx="0" cy="123395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8" name="直接连接符 57"/>
            <p:cNvCxnSpPr/>
            <p:nvPr/>
          </p:nvCxnSpPr>
          <p:spPr>
            <a:xfrm flipV="1">
              <a:off x="3569498" y="1387240"/>
              <a:ext cx="18613" cy="2518016"/>
            </a:xfrm>
            <a:prstGeom prst="line">
              <a:avLst/>
            </a:prstGeom>
            <a:ln w="57150"/>
          </p:spPr>
          <p:style>
            <a:lnRef idx="3">
              <a:schemeClr val="dk1"/>
            </a:lnRef>
            <a:fillRef idx="0">
              <a:schemeClr val="dk1"/>
            </a:fillRef>
            <a:effectRef idx="2">
              <a:schemeClr val="dk1"/>
            </a:effectRef>
            <a:fontRef idx="minor">
              <a:schemeClr val="tx1"/>
            </a:fontRef>
          </p:style>
        </p:cxnSp>
        <p:cxnSp>
          <p:nvCxnSpPr>
            <p:cNvPr id="59" name="直接连接符 58"/>
            <p:cNvCxnSpPr/>
            <p:nvPr/>
          </p:nvCxnSpPr>
          <p:spPr>
            <a:xfrm>
              <a:off x="3569491" y="1413636"/>
              <a:ext cx="1198453" cy="55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769030" y="1229992"/>
              <a:ext cx="2481943" cy="349822"/>
            </a:xfrm>
            <a:prstGeom prst="rect">
              <a:avLst/>
            </a:prstGeom>
            <a:noFill/>
          </p:spPr>
          <p:txBody>
            <a:bodyPr wrap="square" rtlCol="0">
              <a:spAutoFit/>
            </a:bodyPr>
            <a:lstStyle/>
            <a:p>
              <a:pPr algn="ctr"/>
              <a:r>
                <a:rPr lang="en-US" altLang="zh-CN" sz="1100" dirty="0" smtClean="0"/>
                <a:t>Matching</a:t>
              </a:r>
              <a:r>
                <a:rPr lang="zh-CN" altLang="en-US" sz="1100" dirty="0" smtClean="0"/>
                <a:t>，</a:t>
              </a:r>
              <a:r>
                <a:rPr lang="en-US" altLang="zh-CN" sz="1100" dirty="0" smtClean="0"/>
                <a:t>Tracking</a:t>
              </a:r>
              <a:endParaRPr lang="zh-CN" altLang="en-US" sz="1100" dirty="0"/>
            </a:p>
          </p:txBody>
        </p:sp>
        <p:cxnSp>
          <p:nvCxnSpPr>
            <p:cNvPr id="61" name="直接连接符 60"/>
            <p:cNvCxnSpPr/>
            <p:nvPr/>
          </p:nvCxnSpPr>
          <p:spPr>
            <a:xfrm flipV="1">
              <a:off x="4767943" y="1239127"/>
              <a:ext cx="2483030" cy="1701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775332" y="1597280"/>
              <a:ext cx="2483030" cy="1701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4767943" y="1247633"/>
              <a:ext cx="7389" cy="36665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7257275" y="1229992"/>
              <a:ext cx="1088" cy="367288"/>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258362" y="1430962"/>
              <a:ext cx="2100242" cy="176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358604" y="1387240"/>
              <a:ext cx="13996" cy="5628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9181322" y="1950098"/>
              <a:ext cx="3825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9181322" y="1950098"/>
              <a:ext cx="0" cy="10450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9" name="直接连接符 68"/>
            <p:cNvCxnSpPr/>
            <p:nvPr/>
          </p:nvCxnSpPr>
          <p:spPr>
            <a:xfrm>
              <a:off x="9563878" y="1950098"/>
              <a:ext cx="0" cy="10450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0" name="直接连接符 69"/>
            <p:cNvCxnSpPr/>
            <p:nvPr/>
          </p:nvCxnSpPr>
          <p:spPr>
            <a:xfrm>
              <a:off x="9181322" y="3007568"/>
              <a:ext cx="3825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上箭头 70"/>
            <p:cNvSpPr/>
            <p:nvPr/>
          </p:nvSpPr>
          <p:spPr>
            <a:xfrm>
              <a:off x="3439714" y="5230325"/>
              <a:ext cx="259556" cy="563610"/>
            </a:xfrm>
            <a:prstGeom prst="up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2298441" y="5882628"/>
              <a:ext cx="3023119" cy="261610"/>
            </a:xfrm>
            <a:prstGeom prst="rect">
              <a:avLst/>
            </a:prstGeom>
            <a:noFill/>
          </p:spPr>
          <p:txBody>
            <a:bodyPr wrap="square" rtlCol="0">
              <a:spAutoFit/>
            </a:bodyPr>
            <a:lstStyle/>
            <a:p>
              <a:r>
                <a:rPr lang="en-US" altLang="zh-CN" sz="1100" dirty="0" smtClean="0"/>
                <a:t>Detecting target objects (pedestrian)</a:t>
              </a:r>
              <a:endParaRPr lang="zh-CN" altLang="en-US" sz="1100" dirty="0"/>
            </a:p>
          </p:txBody>
        </p:sp>
        <p:cxnSp>
          <p:nvCxnSpPr>
            <p:cNvPr id="73" name="直接连接符 72"/>
            <p:cNvCxnSpPr/>
            <p:nvPr/>
          </p:nvCxnSpPr>
          <p:spPr>
            <a:xfrm>
              <a:off x="2316420" y="5894942"/>
              <a:ext cx="2915827" cy="595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2840" y="6259087"/>
              <a:ext cx="2896768" cy="13646"/>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2316421" y="5874750"/>
              <a:ext cx="10014" cy="355955"/>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232250" y="5883682"/>
              <a:ext cx="12439" cy="3890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24947" y="1699351"/>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719943" y="1699351"/>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080044" y="1699351"/>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457061"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30286"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197118"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615712" y="169978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022537"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388498"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767943"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200262"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605464"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007947"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402943"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763044"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7140061" y="1691629"/>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513286" y="1691629"/>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906138"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8301134"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661235" y="1695490"/>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9038252" y="1691629"/>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9411477" y="1691629"/>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9785785" y="1686588"/>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10180781" y="1686588"/>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0540882" y="1686588"/>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0917899" y="1682727"/>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1315616" y="1818883"/>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315616" y="2155932"/>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1315616" y="2500396"/>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315616" y="2817259"/>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15616" y="3146940"/>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315616" y="3463858"/>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1315616" y="3800907"/>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315616" y="4145371"/>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1315616" y="4462234"/>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1315616" y="4791915"/>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1315616" y="5103200"/>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315616" y="5440249"/>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433805"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837448"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2235555"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612572"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985797"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352629"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3771223" y="565528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178048"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557617"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4952613"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5312714" y="5654853"/>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5689731"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062956"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6429788"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848382" y="565528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7255207" y="565099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7585500" y="5451976"/>
              <a:ext cx="2153789" cy="430887"/>
            </a:xfrm>
            <a:prstGeom prst="rect">
              <a:avLst/>
            </a:prstGeom>
            <a:noFill/>
          </p:spPr>
          <p:txBody>
            <a:bodyPr wrap="square" rtlCol="0">
              <a:spAutoFit/>
            </a:bodyPr>
            <a:lstStyle/>
            <a:p>
              <a:r>
                <a:rPr lang="en-US" altLang="zh-CN" sz="1100" dirty="0" smtClean="0"/>
                <a:t>Camera Network</a:t>
              </a:r>
            </a:p>
            <a:p>
              <a:r>
                <a:rPr lang="en-US" altLang="zh-CN" sz="1100" dirty="0" smtClean="0"/>
                <a:t>Understanding</a:t>
              </a:r>
              <a:endParaRPr lang="zh-CN" altLang="en-US" sz="1100" dirty="0"/>
            </a:p>
          </p:txBody>
        </p:sp>
        <p:cxnSp>
          <p:nvCxnSpPr>
            <p:cNvPr id="132" name="直接连接符 131"/>
            <p:cNvCxnSpPr/>
            <p:nvPr/>
          </p:nvCxnSpPr>
          <p:spPr>
            <a:xfrm>
              <a:off x="7563046" y="5441405"/>
              <a:ext cx="2176243" cy="10571"/>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7545067" y="6098307"/>
              <a:ext cx="2197673" cy="9967"/>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7563046" y="5421213"/>
              <a:ext cx="10013" cy="70298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9733750" y="5430144"/>
              <a:ext cx="17980" cy="69404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9870246" y="564670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275484" y="564670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2180" y="5652674"/>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1302481" y="1735494"/>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302481" y="2048630"/>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1302481" y="2393094"/>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1302481" y="2709957"/>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1302481" y="3039638"/>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11302481" y="3356556"/>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1302481" y="3693605"/>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1302481" y="4038069"/>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1302481" y="4354932"/>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11302481" y="4684613"/>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1302481" y="4995898"/>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11302481" y="5387486"/>
              <a:ext cx="0" cy="21460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1020936" y="5646702"/>
              <a:ext cx="24259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142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itchFamily="34" charset="-122"/>
                <a:ea typeface="微软雅黑" pitchFamily="34" charset="-122"/>
                <a:cs typeface="Times New Roman" pitchFamily="18" charset="0"/>
              </a:rPr>
              <a:t>02</a:t>
            </a:r>
            <a:endParaRPr lang="zh-CN" altLang="en-US" sz="19900" b="1" dirty="0">
              <a:solidFill>
                <a:schemeClr val="accent1"/>
              </a:solidFill>
              <a:latin typeface="微软雅黑" pitchFamily="34" charset="-122"/>
              <a:ea typeface="微软雅黑" pitchFamily="34" charset="-122"/>
              <a:cs typeface="Times New Roman" pitchFamily="18" charset="0"/>
            </a:endParaRPr>
          </a:p>
        </p:txBody>
      </p:sp>
      <p:sp>
        <p:nvSpPr>
          <p:cNvPr id="7" name="文本框 6"/>
          <p:cNvSpPr txBox="1"/>
          <p:nvPr/>
        </p:nvSpPr>
        <p:spPr>
          <a:xfrm>
            <a:off x="5519162" y="2585891"/>
            <a:ext cx="4537132" cy="830997"/>
          </a:xfrm>
          <a:prstGeom prst="rect">
            <a:avLst/>
          </a:prstGeom>
          <a:noFill/>
        </p:spPr>
        <p:txBody>
          <a:bodyPr wrap="square" rtlCol="0">
            <a:spAutoFit/>
          </a:bodyPr>
          <a:lstStyle/>
          <a:p>
            <a:pPr algn="ctr"/>
            <a:r>
              <a:rPr lang="zh-CN" altLang="en-US" sz="4800" b="1" dirty="0">
                <a:solidFill>
                  <a:schemeClr val="tx1">
                    <a:lumMod val="85000"/>
                    <a:lumOff val="15000"/>
                  </a:schemeClr>
                </a:solidFill>
                <a:latin typeface="微软雅黑" pitchFamily="34" charset="-122"/>
                <a:ea typeface="微软雅黑" pitchFamily="34" charset="-122"/>
              </a:rPr>
              <a:t>国内外研究现状</a:t>
            </a:r>
            <a:endParaRPr lang="en-US" altLang="zh-CN" sz="4800" b="1" dirty="0">
              <a:solidFill>
                <a:schemeClr val="tx1">
                  <a:lumMod val="85000"/>
                  <a:lumOff val="15000"/>
                </a:schemeClr>
              </a:solidFill>
              <a:latin typeface="微软雅黑" pitchFamily="34" charset="-122"/>
              <a:ea typeface="微软雅黑" pitchFamily="34" charset="-122"/>
            </a:endParaRPr>
          </a:p>
        </p:txBody>
      </p:sp>
      <p:sp>
        <p:nvSpPr>
          <p:cNvPr id="8" name="文本框 7"/>
          <p:cNvSpPr txBox="1"/>
          <p:nvPr/>
        </p:nvSpPr>
        <p:spPr>
          <a:xfrm>
            <a:off x="5411162" y="3416888"/>
            <a:ext cx="4645651" cy="400110"/>
          </a:xfrm>
          <a:prstGeom prst="rect">
            <a:avLst/>
          </a:prstGeom>
          <a:noFill/>
        </p:spPr>
        <p:txBody>
          <a:bodyPr wrap="square" rtlCol="0">
            <a:spAutoFit/>
          </a:bodyPr>
          <a:lstStyle/>
          <a:p>
            <a:pPr algn="ctr"/>
            <a:r>
              <a:rPr lang="en-US" altLang="zh-CN" sz="2000" dirty="0">
                <a:latin typeface="Times New Roman" pitchFamily="18" charset="0"/>
                <a:cs typeface="Times New Roman" pitchFamily="18" charset="0"/>
              </a:rPr>
              <a:t>Research Status of the Subject</a:t>
            </a:r>
            <a:endParaRPr lang="da-DK" altLang="zh-CN" sz="2000" dirty="0">
              <a:latin typeface="Times New Roman" pitchFamily="18" charset="0"/>
              <a:cs typeface="Times New Roman" pitchFamily="18" charset="0"/>
            </a:endParaRP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itchFamily="18" charset="0"/>
                <a:cs typeface="Times New Roman" pitchFamily="18" charset="0"/>
              </a:rPr>
              <a:t>PART TWO</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34078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578" y="2887492"/>
            <a:ext cx="2403349" cy="830997"/>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r>
              <a:rPr lang="en-US" altLang="zh-CN" sz="2400" b="1" dirty="0" smtClean="0">
                <a:solidFill>
                  <a:schemeClr val="bg1"/>
                </a:solidFill>
              </a:rPr>
              <a:t>Person re-ID</a:t>
            </a:r>
          </a:p>
          <a:p>
            <a:pPr algn="ctr"/>
            <a:r>
              <a:rPr lang="en-US" altLang="zh-CN" sz="2400" b="1" dirty="0" smtClean="0">
                <a:solidFill>
                  <a:schemeClr val="bg1"/>
                </a:solidFill>
              </a:rPr>
              <a:t>system</a:t>
            </a:r>
          </a:p>
        </p:txBody>
      </p:sp>
      <p:cxnSp>
        <p:nvCxnSpPr>
          <p:cNvPr id="7" name="直接连接符 6"/>
          <p:cNvCxnSpPr/>
          <p:nvPr/>
        </p:nvCxnSpPr>
        <p:spPr>
          <a:xfrm flipH="1" flipV="1">
            <a:off x="2665466" y="1931438"/>
            <a:ext cx="18272" cy="2724538"/>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88597" y="3332858"/>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65465" y="1931437"/>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852499" y="4425143"/>
            <a:ext cx="2212444" cy="437877"/>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b="1" kern="100" dirty="0" smtClean="0">
                <a:solidFill>
                  <a:schemeClr val="bg1"/>
                </a:solidFill>
                <a:latin typeface="+mn-ea"/>
                <a:cs typeface="Times New Roman" panose="02020603050405020304" pitchFamily="18" charset="0"/>
              </a:rPr>
              <a:t>Person retrieval</a:t>
            </a:r>
          </a:p>
        </p:txBody>
      </p:sp>
      <p:sp>
        <p:nvSpPr>
          <p:cNvPr id="95" name="矩形 94"/>
          <p:cNvSpPr/>
          <p:nvPr/>
        </p:nvSpPr>
        <p:spPr>
          <a:xfrm>
            <a:off x="2841951" y="3069465"/>
            <a:ext cx="2238565" cy="437877"/>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b="1" kern="100" dirty="0" smtClean="0">
                <a:solidFill>
                  <a:schemeClr val="bg1"/>
                </a:solidFill>
                <a:latin typeface="+mn-ea"/>
                <a:cs typeface="Times New Roman" panose="02020603050405020304" pitchFamily="18" charset="0"/>
              </a:rPr>
              <a:t>Person tracking</a:t>
            </a:r>
          </a:p>
        </p:txBody>
      </p:sp>
      <p:sp>
        <p:nvSpPr>
          <p:cNvPr id="96" name="矩形 95"/>
          <p:cNvSpPr/>
          <p:nvPr/>
        </p:nvSpPr>
        <p:spPr>
          <a:xfrm>
            <a:off x="2839748" y="1661677"/>
            <a:ext cx="2243339" cy="437877"/>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b="1" kern="100" dirty="0" smtClean="0">
                <a:solidFill>
                  <a:schemeClr val="bg1"/>
                </a:solidFill>
                <a:latin typeface="+mn-ea"/>
                <a:cs typeface="Times New Roman" panose="02020603050405020304" pitchFamily="18" charset="0"/>
              </a:rPr>
              <a:t>Person detection</a:t>
            </a:r>
          </a:p>
        </p:txBody>
      </p:sp>
      <p:cxnSp>
        <p:nvCxnSpPr>
          <p:cNvPr id="97" name="直接连接符 96"/>
          <p:cNvCxnSpPr/>
          <p:nvPr/>
        </p:nvCxnSpPr>
        <p:spPr>
          <a:xfrm>
            <a:off x="2688597" y="4655976"/>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2" name="灯片编号占位符 3"/>
          <p:cNvSpPr>
            <a:spLocks noGrp="1"/>
          </p:cNvSpPr>
          <p:nvPr>
            <p:ph type="sldNum" sz="quarter" idx="12"/>
          </p:nvPr>
        </p:nvSpPr>
        <p:spPr>
          <a:xfrm>
            <a:off x="10801350" y="6426184"/>
            <a:ext cx="1390650" cy="365125"/>
          </a:xfrm>
        </p:spPr>
        <p:txBody>
          <a:bodyPr/>
          <a:lstStyle/>
          <a:p>
            <a:r>
              <a:rPr lang="en-US" altLang="zh-CN" dirty="0" smtClean="0"/>
              <a:t>6</a:t>
            </a:r>
            <a:endParaRPr lang="zh-CN" altLang="en-US" dirty="0"/>
          </a:p>
        </p:txBody>
      </p:sp>
      <p:cxnSp>
        <p:nvCxnSpPr>
          <p:cNvPr id="52" name="直接连接符 51"/>
          <p:cNvCxnSpPr/>
          <p:nvPr/>
        </p:nvCxnSpPr>
        <p:spPr>
          <a:xfrm flipV="1">
            <a:off x="2537927" y="3332858"/>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250966" y="3069465"/>
            <a:ext cx="19550" cy="2704478"/>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087064" y="4624535"/>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271398" y="5765200"/>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814831" y="5810722"/>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8017800" y="2448733"/>
            <a:ext cx="10382" cy="1152879"/>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848790" y="3047987"/>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250966" y="3069465"/>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020437" y="3596059"/>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5407365" y="2690900"/>
            <a:ext cx="2450170" cy="75713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kern="100" dirty="0" smtClean="0">
                <a:latin typeface="+mn-ea"/>
                <a:cs typeface="Times New Roman" panose="02020603050405020304" pitchFamily="18" charset="0"/>
              </a:rPr>
              <a:t>Image-Based Person Re-ID</a:t>
            </a:r>
            <a:endParaRPr lang="zh-CN" altLang="en-US" kern="100" dirty="0">
              <a:latin typeface="+mn-ea"/>
              <a:cs typeface="Times New Roman" panose="02020603050405020304" pitchFamily="18" charset="0"/>
            </a:endParaRPr>
          </a:p>
        </p:txBody>
      </p:sp>
      <p:sp>
        <p:nvSpPr>
          <p:cNvPr id="78" name="矩形 77"/>
          <p:cNvSpPr/>
          <p:nvPr/>
        </p:nvSpPr>
        <p:spPr>
          <a:xfrm>
            <a:off x="5444630" y="5386635"/>
            <a:ext cx="2395896" cy="75713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kern="100" dirty="0" smtClean="0">
                <a:latin typeface="+mn-ea"/>
                <a:cs typeface="Times New Roman" panose="02020603050405020304" pitchFamily="18" charset="0"/>
              </a:rPr>
              <a:t>Video-Based Person Re-ID</a:t>
            </a:r>
            <a:endParaRPr lang="zh-CN" altLang="en-US" kern="100" dirty="0">
              <a:latin typeface="+mn-ea"/>
              <a:cs typeface="Times New Roman" panose="02020603050405020304" pitchFamily="18" charset="0"/>
            </a:endParaRPr>
          </a:p>
        </p:txBody>
      </p:sp>
      <p:cxnSp>
        <p:nvCxnSpPr>
          <p:cNvPr id="80" name="直接连接符 79"/>
          <p:cNvCxnSpPr/>
          <p:nvPr/>
        </p:nvCxnSpPr>
        <p:spPr>
          <a:xfrm flipV="1">
            <a:off x="8012692" y="2447128"/>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8002487" y="4833773"/>
            <a:ext cx="8975" cy="149896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8011462" y="6332737"/>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8246912" y="2133333"/>
            <a:ext cx="1907508" cy="658257"/>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Hand-crafted Systems</a:t>
            </a:r>
            <a:endParaRPr lang="zh-CN" altLang="en-US" sz="1600" kern="100" dirty="0">
              <a:latin typeface="+mn-ea"/>
              <a:cs typeface="Times New Roman" panose="02020603050405020304" pitchFamily="18" charset="0"/>
            </a:endParaRPr>
          </a:p>
        </p:txBody>
      </p:sp>
      <p:sp>
        <p:nvSpPr>
          <p:cNvPr id="111" name="矩形 110"/>
          <p:cNvSpPr/>
          <p:nvPr/>
        </p:nvSpPr>
        <p:spPr>
          <a:xfrm>
            <a:off x="8255709" y="4517860"/>
            <a:ext cx="1898711" cy="658257"/>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Hand-crafted Systems</a:t>
            </a:r>
            <a:endParaRPr lang="zh-CN" altLang="en-US" sz="1600" kern="100" dirty="0">
              <a:latin typeface="+mn-ea"/>
              <a:cs typeface="Times New Roman" panose="02020603050405020304" pitchFamily="18" charset="0"/>
            </a:endParaRPr>
          </a:p>
        </p:txBody>
      </p:sp>
      <p:sp>
        <p:nvSpPr>
          <p:cNvPr id="112" name="矩形 111"/>
          <p:cNvSpPr/>
          <p:nvPr/>
        </p:nvSpPr>
        <p:spPr>
          <a:xfrm>
            <a:off x="8246912" y="3286416"/>
            <a:ext cx="1898711" cy="658257"/>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Deeply-learned Systems</a:t>
            </a:r>
            <a:endParaRPr lang="zh-CN" altLang="en-US" sz="1600" kern="100" dirty="0">
              <a:latin typeface="+mn-ea"/>
              <a:cs typeface="Times New Roman" panose="02020603050405020304" pitchFamily="18" charset="0"/>
            </a:endParaRPr>
          </a:p>
        </p:txBody>
      </p:sp>
      <p:sp>
        <p:nvSpPr>
          <p:cNvPr id="115" name="矩形 114"/>
          <p:cNvSpPr/>
          <p:nvPr/>
        </p:nvSpPr>
        <p:spPr>
          <a:xfrm>
            <a:off x="8246912" y="6000072"/>
            <a:ext cx="1898711" cy="658257"/>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Deeply-learned Systems</a:t>
            </a:r>
            <a:endParaRPr lang="zh-CN" altLang="en-US" sz="1600" kern="100" dirty="0">
              <a:latin typeface="+mn-ea"/>
              <a:cs typeface="Times New Roman" panose="02020603050405020304" pitchFamily="18" charset="0"/>
            </a:endParaRPr>
          </a:p>
        </p:txBody>
      </p:sp>
      <p:sp>
        <p:nvSpPr>
          <p:cNvPr id="117" name="矩形 116"/>
          <p:cNvSpPr/>
          <p:nvPr/>
        </p:nvSpPr>
        <p:spPr>
          <a:xfrm>
            <a:off x="10545608" y="1955703"/>
            <a:ext cx="1598964" cy="609398"/>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400" kern="100" dirty="0" smtClean="0">
                <a:latin typeface="+mn-ea"/>
                <a:cs typeface="Times New Roman" panose="02020603050405020304" pitchFamily="18" charset="0"/>
              </a:rPr>
              <a:t>Image Description</a:t>
            </a:r>
            <a:endParaRPr lang="zh-CN" altLang="en-US" sz="1400" kern="100" dirty="0">
              <a:latin typeface="+mn-ea"/>
              <a:cs typeface="Times New Roman" panose="02020603050405020304" pitchFamily="18" charset="0"/>
            </a:endParaRPr>
          </a:p>
        </p:txBody>
      </p:sp>
      <p:cxnSp>
        <p:nvCxnSpPr>
          <p:cNvPr id="118" name="直接连接符 117"/>
          <p:cNvCxnSpPr/>
          <p:nvPr/>
        </p:nvCxnSpPr>
        <p:spPr>
          <a:xfrm flipH="1" flipV="1">
            <a:off x="10319134" y="2114764"/>
            <a:ext cx="11966" cy="793101"/>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165051" y="2523709"/>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10319133" y="2907865"/>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10308752" y="2112669"/>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10566206" y="2750899"/>
            <a:ext cx="1584108" cy="609398"/>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400" b="1" kern="100" dirty="0" smtClean="0">
                <a:latin typeface="微软雅黑" panose="020B0503020204020204" pitchFamily="34" charset="-122"/>
                <a:ea typeface="微软雅黑" panose="020B0503020204020204" pitchFamily="34" charset="-122"/>
                <a:cs typeface="Times New Roman" panose="02020603050405020304" pitchFamily="18" charset="0"/>
              </a:rPr>
              <a:t>Distance Metric Learning</a:t>
            </a:r>
            <a:endPar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25" name="直接连接符 124"/>
          <p:cNvCxnSpPr/>
          <p:nvPr/>
        </p:nvCxnSpPr>
        <p:spPr>
          <a:xfrm flipV="1">
            <a:off x="10165051" y="3700966"/>
            <a:ext cx="40115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10552147" y="3546052"/>
            <a:ext cx="1613228" cy="58746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400" kern="100" dirty="0" smtClean="0">
                <a:latin typeface="+mn-ea"/>
                <a:cs typeface="Times New Roman" panose="02020603050405020304" pitchFamily="18" charset="0"/>
              </a:rPr>
              <a:t>CNN-based models</a:t>
            </a:r>
            <a:endParaRPr lang="zh-CN" altLang="en-US" sz="1400" kern="100" dirty="0">
              <a:latin typeface="+mn-ea"/>
              <a:cs typeface="Times New Roman" panose="02020603050405020304" pitchFamily="18" charset="0"/>
            </a:endParaRPr>
          </a:p>
        </p:txBody>
      </p:sp>
      <p:grpSp>
        <p:nvGrpSpPr>
          <p:cNvPr id="38" name="组合 37"/>
          <p:cNvGrpSpPr/>
          <p:nvPr/>
        </p:nvGrpSpPr>
        <p:grpSpPr>
          <a:xfrm>
            <a:off x="-1" y="-1"/>
            <a:ext cx="12191999" cy="1280859"/>
            <a:chOff x="-1" y="-1"/>
            <a:chExt cx="12191999" cy="1280859"/>
          </a:xfrm>
        </p:grpSpPr>
        <p:sp>
          <p:nvSpPr>
            <p:cNvPr id="39" name="矩形 38"/>
            <p:cNvSpPr/>
            <p:nvPr/>
          </p:nvSpPr>
          <p:spPr>
            <a:xfrm>
              <a:off x="-1" y="-1"/>
              <a:ext cx="12191999" cy="1280859"/>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71016" y="311546"/>
              <a:ext cx="11849963" cy="646331"/>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3600" dirty="0">
                  <a:solidFill>
                    <a:schemeClr val="bg1"/>
                  </a:solidFill>
                  <a:latin typeface="黑体" panose="02010609060101010101" pitchFamily="49" charset="-122"/>
                  <a:ea typeface="黑体" panose="02010609060101010101" pitchFamily="49" charset="-122"/>
                </a:rPr>
                <a:t>行人再识别</a:t>
              </a:r>
              <a:r>
                <a:rPr lang="zh-CN" altLang="en-US" sz="3600" dirty="0" smtClean="0">
                  <a:solidFill>
                    <a:schemeClr val="bg1"/>
                  </a:solidFill>
                  <a:latin typeface="黑体" panose="02010609060101010101" pitchFamily="49" charset="-122"/>
                  <a:ea typeface="黑体" panose="02010609060101010101" pitchFamily="49" charset="-122"/>
                </a:rPr>
                <a:t>研究</a:t>
              </a:r>
              <a:r>
                <a:rPr lang="zh-CN" altLang="en-US" sz="3600" dirty="0">
                  <a:solidFill>
                    <a:schemeClr val="bg1"/>
                  </a:solidFill>
                  <a:latin typeface="黑体" panose="02010609060101010101" pitchFamily="49" charset="-122"/>
                  <a:ea typeface="黑体" panose="02010609060101010101" pitchFamily="49" charset="-122"/>
                </a:rPr>
                <a:t>现状</a:t>
              </a:r>
            </a:p>
          </p:txBody>
        </p:sp>
      </p:grpSp>
      <p:cxnSp>
        <p:nvCxnSpPr>
          <p:cNvPr id="47" name="直接连接符 46"/>
          <p:cNvCxnSpPr/>
          <p:nvPr/>
        </p:nvCxnSpPr>
        <p:spPr>
          <a:xfrm flipV="1">
            <a:off x="8011462" y="4838682"/>
            <a:ext cx="226475" cy="644"/>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98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wipe(left)">
                                      <p:cBhvr>
                                        <p:cTn id="18" dur="500"/>
                                        <p:tgtEl>
                                          <p:spTgt spid="7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left)">
                                      <p:cBhvr>
                                        <p:cTn id="22" dur="500"/>
                                        <p:tgtEl>
                                          <p:spTgt spid="81"/>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left)">
                                      <p:cBhvr>
                                        <p:cTn id="26" dur="500"/>
                                        <p:tgtEl>
                                          <p:spTgt spid="95"/>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wipe(left)">
                                      <p:cBhvr>
                                        <p:cTn id="30" dur="500"/>
                                        <p:tgtEl>
                                          <p:spTgt spid="96"/>
                                        </p:tgtEl>
                                      </p:cBhvr>
                                    </p:animEffect>
                                  </p:childTnLst>
                                </p:cTn>
                              </p:par>
                              <p:par>
                                <p:cTn id="31" presetID="22" presetClass="entr" presetSubtype="8"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wipe(left)">
                                      <p:cBhvr>
                                        <p:cTn id="33" dur="500"/>
                                        <p:tgtEl>
                                          <p:spTgt spid="97"/>
                                        </p:tgtEl>
                                      </p:cBhvr>
                                    </p:animEffect>
                                  </p:childTnLst>
                                </p:cTn>
                              </p:par>
                              <p:par>
                                <p:cTn id="34" presetID="22" presetClass="entr" presetSubtype="8"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left)">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par>
                                <p:cTn id="42" presetID="22" presetClass="entr" presetSubtype="8"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wipe(left)">
                                      <p:cBhvr>
                                        <p:cTn id="44" dur="500"/>
                                        <p:tgtEl>
                                          <p:spTgt spid="57"/>
                                        </p:tgtEl>
                                      </p:cBhvr>
                                    </p:animEffect>
                                  </p:childTnLst>
                                </p:cTn>
                              </p:par>
                              <p:par>
                                <p:cTn id="45" presetID="22" presetClass="entr" presetSubtype="8"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par>
                                <p:cTn id="48" presetID="22" presetClass="entr" presetSubtype="8" fill="hold"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left)">
                                      <p:cBhvr>
                                        <p:cTn id="55" dur="500"/>
                                        <p:tgtEl>
                                          <p:spTgt spid="66"/>
                                        </p:tgtEl>
                                      </p:cBhvr>
                                    </p:animEffect>
                                  </p:childTnLst>
                                </p:cTn>
                              </p:par>
                              <p:par>
                                <p:cTn id="56" presetID="22" presetClass="entr" presetSubtype="8"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wipe(left)">
                                      <p:cBhvr>
                                        <p:cTn id="58" dur="500"/>
                                        <p:tgtEl>
                                          <p:spTgt spid="67"/>
                                        </p:tgtEl>
                                      </p:cBhvr>
                                    </p:animEffect>
                                  </p:childTnLst>
                                </p:cTn>
                              </p:par>
                              <p:par>
                                <p:cTn id="59" presetID="22" presetClass="entr" presetSubtype="8"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22" presetClass="entr" presetSubtype="8"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left)">
                                      <p:cBhvr>
                                        <p:cTn id="64" dur="500"/>
                                        <p:tgtEl>
                                          <p:spTgt spid="7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left)">
                                      <p:cBhvr>
                                        <p:cTn id="67" dur="500"/>
                                        <p:tgtEl>
                                          <p:spTgt spid="7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par>
                                <p:cTn id="71" presetID="22" presetClass="entr" presetSubtype="8"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wipe(left)">
                                      <p:cBhvr>
                                        <p:cTn id="73" dur="500"/>
                                        <p:tgtEl>
                                          <p:spTgt spid="8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wipe(left)">
                                      <p:cBhvr>
                                        <p:cTn id="78" dur="500"/>
                                        <p:tgtEl>
                                          <p:spTgt spid="86"/>
                                        </p:tgtEl>
                                      </p:cBhvr>
                                    </p:animEffect>
                                  </p:childTnLst>
                                </p:cTn>
                              </p:par>
                              <p:par>
                                <p:cTn id="79" presetID="22" presetClass="entr" presetSubtype="8"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wipe(left)">
                                      <p:cBhvr>
                                        <p:cTn id="81" dur="500"/>
                                        <p:tgtEl>
                                          <p:spTgt spid="91"/>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wipe(left)">
                                      <p:cBhvr>
                                        <p:cTn id="85" dur="500"/>
                                        <p:tgtEl>
                                          <p:spTgt spid="110"/>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1"/>
                                        </p:tgtEl>
                                        <p:attrNameLst>
                                          <p:attrName>style.visibility</p:attrName>
                                        </p:attrNameLst>
                                      </p:cBhvr>
                                      <p:to>
                                        <p:strVal val="visible"/>
                                      </p:to>
                                    </p:set>
                                    <p:animEffect transition="in" filter="wipe(left)">
                                      <p:cBhvr>
                                        <p:cTn id="89" dur="500"/>
                                        <p:tgtEl>
                                          <p:spTgt spid="111"/>
                                        </p:tgtEl>
                                      </p:cBhvr>
                                    </p:animEffect>
                                  </p:childTnLst>
                                </p:cTn>
                              </p:par>
                            </p:childTnLst>
                          </p:cTn>
                        </p:par>
                        <p:par>
                          <p:cTn id="90" fill="hold">
                            <p:stCondLst>
                              <p:cond delay="1500"/>
                            </p:stCondLst>
                            <p:childTnLst>
                              <p:par>
                                <p:cTn id="91" presetID="22" presetClass="entr" presetSubtype="8" fill="hold" grpId="0" nodeType="afterEffect">
                                  <p:stCondLst>
                                    <p:cond delay="0"/>
                                  </p:stCondLst>
                                  <p:childTnLst>
                                    <p:set>
                                      <p:cBhvr>
                                        <p:cTn id="92" dur="1" fill="hold">
                                          <p:stCondLst>
                                            <p:cond delay="0"/>
                                          </p:stCondLst>
                                        </p:cTn>
                                        <p:tgtEl>
                                          <p:spTgt spid="112"/>
                                        </p:tgtEl>
                                        <p:attrNameLst>
                                          <p:attrName>style.visibility</p:attrName>
                                        </p:attrNameLst>
                                      </p:cBhvr>
                                      <p:to>
                                        <p:strVal val="visible"/>
                                      </p:to>
                                    </p:set>
                                    <p:animEffect transition="in" filter="wipe(left)">
                                      <p:cBhvr>
                                        <p:cTn id="93" dur="500"/>
                                        <p:tgtEl>
                                          <p:spTgt spid="112"/>
                                        </p:tgtEl>
                                      </p:cBhvr>
                                    </p:animEffect>
                                  </p:childTnLst>
                                </p:cTn>
                              </p:par>
                            </p:childTnLst>
                          </p:cTn>
                        </p:par>
                        <p:par>
                          <p:cTn id="94" fill="hold">
                            <p:stCondLst>
                              <p:cond delay="2000"/>
                            </p:stCondLst>
                            <p:childTnLst>
                              <p:par>
                                <p:cTn id="95" presetID="22" presetClass="entr" presetSubtype="8" fill="hold" grpId="0" nodeType="after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wipe(left)">
                                      <p:cBhvr>
                                        <p:cTn id="97" dur="500"/>
                                        <p:tgtEl>
                                          <p:spTgt spid="115"/>
                                        </p:tgtEl>
                                      </p:cBhvr>
                                    </p:animEffect>
                                  </p:childTnLst>
                                </p:cTn>
                              </p:par>
                            </p:childTnLst>
                          </p:cTn>
                        </p:par>
                        <p:par>
                          <p:cTn id="98" fill="hold">
                            <p:stCondLst>
                              <p:cond delay="2500"/>
                            </p:stCondLst>
                            <p:childTnLst>
                              <p:par>
                                <p:cTn id="99" presetID="22" presetClass="entr" presetSubtype="8" fill="hold" grpId="0" nodeType="after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wipe(left)">
                                      <p:cBhvr>
                                        <p:cTn id="101" dur="500"/>
                                        <p:tgtEl>
                                          <p:spTgt spid="11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18"/>
                                        </p:tgtEl>
                                        <p:attrNameLst>
                                          <p:attrName>style.visibility</p:attrName>
                                        </p:attrNameLst>
                                      </p:cBhvr>
                                      <p:to>
                                        <p:strVal val="visible"/>
                                      </p:to>
                                    </p:set>
                                    <p:animEffect transition="in" filter="wipe(left)">
                                      <p:cBhvr>
                                        <p:cTn id="106" dur="500"/>
                                        <p:tgtEl>
                                          <p:spTgt spid="118"/>
                                        </p:tgtEl>
                                      </p:cBhvr>
                                    </p:animEffect>
                                  </p:childTnLst>
                                </p:cTn>
                              </p:par>
                              <p:par>
                                <p:cTn id="107" presetID="22" presetClass="entr" presetSubtype="8" fill="hold" nodeType="with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wipe(left)">
                                      <p:cBhvr>
                                        <p:cTn id="109" dur="500"/>
                                        <p:tgtEl>
                                          <p:spTgt spid="119"/>
                                        </p:tgtEl>
                                      </p:cBhvr>
                                    </p:animEffect>
                                  </p:childTnLst>
                                </p:cTn>
                              </p:par>
                              <p:par>
                                <p:cTn id="110" presetID="22" presetClass="entr" presetSubtype="8" fill="hold" nodeType="withEffect">
                                  <p:stCondLst>
                                    <p:cond delay="0"/>
                                  </p:stCondLst>
                                  <p:childTnLst>
                                    <p:set>
                                      <p:cBhvr>
                                        <p:cTn id="111" dur="1" fill="hold">
                                          <p:stCondLst>
                                            <p:cond delay="0"/>
                                          </p:stCondLst>
                                        </p:cTn>
                                        <p:tgtEl>
                                          <p:spTgt spid="121"/>
                                        </p:tgtEl>
                                        <p:attrNameLst>
                                          <p:attrName>style.visibility</p:attrName>
                                        </p:attrNameLst>
                                      </p:cBhvr>
                                      <p:to>
                                        <p:strVal val="visible"/>
                                      </p:to>
                                    </p:set>
                                    <p:animEffect transition="in" filter="wipe(left)">
                                      <p:cBhvr>
                                        <p:cTn id="112" dur="500"/>
                                        <p:tgtEl>
                                          <p:spTgt spid="121"/>
                                        </p:tgtEl>
                                      </p:cBhvr>
                                    </p:animEffect>
                                  </p:childTnLst>
                                </p:cTn>
                              </p:par>
                              <p:par>
                                <p:cTn id="113" presetID="22" presetClass="entr" presetSubtype="8" fill="hold" nodeType="withEffect">
                                  <p:stCondLst>
                                    <p:cond delay="0"/>
                                  </p:stCondLst>
                                  <p:childTnLst>
                                    <p:set>
                                      <p:cBhvr>
                                        <p:cTn id="114" dur="1" fill="hold">
                                          <p:stCondLst>
                                            <p:cond delay="0"/>
                                          </p:stCondLst>
                                        </p:cTn>
                                        <p:tgtEl>
                                          <p:spTgt spid="122"/>
                                        </p:tgtEl>
                                        <p:attrNameLst>
                                          <p:attrName>style.visibility</p:attrName>
                                        </p:attrNameLst>
                                      </p:cBhvr>
                                      <p:to>
                                        <p:strVal val="visible"/>
                                      </p:to>
                                    </p:set>
                                    <p:animEffect transition="in" filter="wipe(left)">
                                      <p:cBhvr>
                                        <p:cTn id="115" dur="500"/>
                                        <p:tgtEl>
                                          <p:spTgt spid="12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123"/>
                                        </p:tgtEl>
                                        <p:attrNameLst>
                                          <p:attrName>style.visibility</p:attrName>
                                        </p:attrNameLst>
                                      </p:cBhvr>
                                      <p:to>
                                        <p:strVal val="visible"/>
                                      </p:to>
                                    </p:set>
                                    <p:animEffect transition="in" filter="wipe(left)">
                                      <p:cBhvr>
                                        <p:cTn id="119" dur="500"/>
                                        <p:tgtEl>
                                          <p:spTgt spid="123"/>
                                        </p:tgtEl>
                                      </p:cBhvr>
                                    </p:animEffect>
                                  </p:childTnLst>
                                </p:cTn>
                              </p:par>
                              <p:par>
                                <p:cTn id="120" presetID="22" presetClass="entr" presetSubtype="8" fill="hold" nodeType="with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wipe(left)">
                                      <p:cBhvr>
                                        <p:cTn id="122" dur="500"/>
                                        <p:tgtEl>
                                          <p:spTgt spid="125"/>
                                        </p:tgtEl>
                                      </p:cBhvr>
                                    </p:animEffect>
                                  </p:childTnLst>
                                </p:cTn>
                              </p:par>
                            </p:childTnLst>
                          </p:cTn>
                        </p:par>
                        <p:par>
                          <p:cTn id="123" fill="hold">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126"/>
                                        </p:tgtEl>
                                        <p:attrNameLst>
                                          <p:attrName>style.visibility</p:attrName>
                                        </p:attrNameLst>
                                      </p:cBhvr>
                                      <p:to>
                                        <p:strVal val="visible"/>
                                      </p:to>
                                    </p:set>
                                    <p:animEffect transition="in" filter="wipe(left)">
                                      <p:cBhvr>
                                        <p:cTn id="126" dur="500"/>
                                        <p:tgtEl>
                                          <p:spTgt spid="126"/>
                                        </p:tgtEl>
                                      </p:cBhvr>
                                    </p:animEffect>
                                  </p:childTnLst>
                                </p:cTn>
                              </p:par>
                              <p:par>
                                <p:cTn id="127" presetID="22" presetClass="entr" presetSubtype="8"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left)">
                                      <p:cBhvr>
                                        <p:cTn id="1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 grpId="0" animBg="1"/>
      <p:bldP spid="95" grpId="0" animBg="1"/>
      <p:bldP spid="96" grpId="0" animBg="1"/>
      <p:bldP spid="74" grpId="0" animBg="1"/>
      <p:bldP spid="78" grpId="0" animBg="1"/>
      <p:bldP spid="110" grpId="0" animBg="1"/>
      <p:bldP spid="111" grpId="0" animBg="1"/>
      <p:bldP spid="112" grpId="0" animBg="1"/>
      <p:bldP spid="115" grpId="0" animBg="1"/>
      <p:bldP spid="117" grpId="0" animBg="1"/>
      <p:bldP spid="123" grpId="0" animBg="1"/>
      <p:bldP spid="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084" y="2984102"/>
            <a:ext cx="3029098" cy="1200329"/>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r>
              <a:rPr lang="zh-CN" altLang="en-US" sz="2400" dirty="0">
                <a:solidFill>
                  <a:schemeClr val="bg1"/>
                </a:solidFill>
              </a:rPr>
              <a:t>度量学习</a:t>
            </a:r>
            <a:endParaRPr lang="en-US" altLang="zh-CN" sz="2400" dirty="0" smtClean="0">
              <a:solidFill>
                <a:schemeClr val="bg1"/>
              </a:solidFill>
            </a:endParaRPr>
          </a:p>
          <a:p>
            <a:pPr algn="ctr"/>
            <a:r>
              <a:rPr lang="en-US" altLang="zh-CN" sz="2400" dirty="0" smtClean="0">
                <a:solidFill>
                  <a:schemeClr val="bg1"/>
                </a:solidFill>
              </a:rPr>
              <a:t>Distance Metric Learning</a:t>
            </a:r>
          </a:p>
        </p:txBody>
      </p:sp>
      <p:cxnSp>
        <p:nvCxnSpPr>
          <p:cNvPr id="7" name="直接连接符 6"/>
          <p:cNvCxnSpPr/>
          <p:nvPr/>
        </p:nvCxnSpPr>
        <p:spPr>
          <a:xfrm flipV="1">
            <a:off x="3272643" y="438539"/>
            <a:ext cx="2845" cy="4101815"/>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8103" y="1228037"/>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72643" y="3613193"/>
            <a:ext cx="184665"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478218" y="4355692"/>
            <a:ext cx="2913524" cy="461665"/>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kern="100" dirty="0" smtClean="0">
                <a:solidFill>
                  <a:schemeClr val="bg1"/>
                </a:solidFill>
                <a:latin typeface="+mn-ea"/>
                <a:cs typeface="Times New Roman" panose="02020603050405020304" pitchFamily="18" charset="0"/>
              </a:rPr>
              <a:t>Supervised Global DML</a:t>
            </a:r>
          </a:p>
        </p:txBody>
      </p:sp>
      <p:cxnSp>
        <p:nvCxnSpPr>
          <p:cNvPr id="24" name="直接连接符 23"/>
          <p:cNvCxnSpPr/>
          <p:nvPr/>
        </p:nvCxnSpPr>
        <p:spPr>
          <a:xfrm>
            <a:off x="3108741" y="3613193"/>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362650" y="2115677"/>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532643" y="3341526"/>
            <a:ext cx="0" cy="591387"/>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526552" y="3341526"/>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525737" y="3932913"/>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278883" y="438538"/>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15" idx="3"/>
            <a:endCxn id="79" idx="1"/>
          </p:cNvCxnSpPr>
          <p:nvPr/>
        </p:nvCxnSpPr>
        <p:spPr>
          <a:xfrm flipV="1">
            <a:off x="6391742" y="4580009"/>
            <a:ext cx="297897" cy="6516"/>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689639" y="4398998"/>
            <a:ext cx="3835924" cy="362022"/>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b="1" kern="100" dirty="0" smtClean="0">
                <a:latin typeface="Times New Roman" panose="02020603050405020304" pitchFamily="18" charset="0"/>
                <a:cs typeface="Times New Roman" panose="02020603050405020304" pitchFamily="18" charset="0"/>
              </a:rPr>
              <a:t>Pairwise Constraints</a:t>
            </a:r>
            <a:endParaRPr lang="zh-CN" altLang="en-US" sz="1600" b="1" kern="100" dirty="0">
              <a:latin typeface="Times New Roman" panose="02020603050405020304" pitchFamily="18" charset="0"/>
              <a:cs typeface="Times New Roman" panose="02020603050405020304" pitchFamily="18" charset="0"/>
            </a:endParaRPr>
          </a:p>
        </p:txBody>
      </p:sp>
      <p:sp>
        <p:nvSpPr>
          <p:cNvPr id="81" name="矩形 80"/>
          <p:cNvSpPr/>
          <p:nvPr/>
        </p:nvSpPr>
        <p:spPr>
          <a:xfrm>
            <a:off x="3446445" y="1901267"/>
            <a:ext cx="2915390" cy="461665"/>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kern="100" dirty="0" smtClean="0">
                <a:solidFill>
                  <a:schemeClr val="bg1"/>
                </a:solidFill>
                <a:latin typeface="+mn-ea"/>
                <a:cs typeface="Times New Roman" panose="02020603050405020304" pitchFamily="18" charset="0"/>
              </a:rPr>
              <a:t>Supervised Local DML</a:t>
            </a:r>
          </a:p>
        </p:txBody>
      </p:sp>
      <p:cxnSp>
        <p:nvCxnSpPr>
          <p:cNvPr id="82" name="直接连接符 81"/>
          <p:cNvCxnSpPr/>
          <p:nvPr/>
        </p:nvCxnSpPr>
        <p:spPr>
          <a:xfrm flipH="1" flipV="1">
            <a:off x="6539159" y="1578894"/>
            <a:ext cx="760" cy="1196768"/>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532643" y="1578894"/>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532643" y="2114153"/>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526552" y="2756179"/>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709913" y="1382364"/>
            <a:ext cx="3833678" cy="387798"/>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Local Adaptive DML</a:t>
            </a:r>
            <a:endParaRPr lang="zh-CN" altLang="en-US" sz="1600" kern="100" dirty="0">
              <a:latin typeface="+mn-ea"/>
              <a:cs typeface="Times New Roman" panose="02020603050405020304" pitchFamily="18" charset="0"/>
            </a:endParaRPr>
          </a:p>
        </p:txBody>
      </p:sp>
      <p:sp>
        <p:nvSpPr>
          <p:cNvPr id="88" name="矩形 87"/>
          <p:cNvSpPr/>
          <p:nvPr/>
        </p:nvSpPr>
        <p:spPr>
          <a:xfrm>
            <a:off x="6709912" y="1983358"/>
            <a:ext cx="3833680" cy="387798"/>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Neighborhood Components analysis</a:t>
            </a:r>
            <a:endParaRPr lang="zh-CN" altLang="en-US" sz="1600" kern="100" dirty="0">
              <a:latin typeface="+mn-ea"/>
              <a:cs typeface="Times New Roman" panose="02020603050405020304" pitchFamily="18" charset="0"/>
            </a:endParaRPr>
          </a:p>
        </p:txBody>
      </p:sp>
      <p:sp>
        <p:nvSpPr>
          <p:cNvPr id="89" name="矩形 88"/>
          <p:cNvSpPr/>
          <p:nvPr/>
        </p:nvSpPr>
        <p:spPr>
          <a:xfrm>
            <a:off x="6709912" y="2558564"/>
            <a:ext cx="3833679" cy="387798"/>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Relevant Component analysis</a:t>
            </a:r>
            <a:endParaRPr lang="zh-CN" altLang="en-US" sz="1600" kern="100" dirty="0">
              <a:latin typeface="+mn-ea"/>
              <a:cs typeface="Times New Roman" panose="02020603050405020304" pitchFamily="18" charset="0"/>
            </a:endParaRPr>
          </a:p>
        </p:txBody>
      </p:sp>
      <p:sp>
        <p:nvSpPr>
          <p:cNvPr id="90" name="矩形 89"/>
          <p:cNvSpPr/>
          <p:nvPr/>
        </p:nvSpPr>
        <p:spPr>
          <a:xfrm>
            <a:off x="3458326" y="3341526"/>
            <a:ext cx="2917154" cy="461665"/>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kern="100" dirty="0" smtClean="0">
                <a:solidFill>
                  <a:schemeClr val="bg1"/>
                </a:solidFill>
                <a:latin typeface="+mn-ea"/>
                <a:cs typeface="Times New Roman" panose="02020603050405020304" pitchFamily="18" charset="0"/>
              </a:rPr>
              <a:t>Unsupervised DML</a:t>
            </a:r>
          </a:p>
        </p:txBody>
      </p:sp>
      <p:cxnSp>
        <p:nvCxnSpPr>
          <p:cNvPr id="92" name="直接连接符 91"/>
          <p:cNvCxnSpPr/>
          <p:nvPr/>
        </p:nvCxnSpPr>
        <p:spPr>
          <a:xfrm>
            <a:off x="6361835" y="3572358"/>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690454" y="3147627"/>
            <a:ext cx="3853137" cy="387798"/>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Linear Methods</a:t>
            </a:r>
            <a:endParaRPr lang="zh-CN" altLang="en-US" sz="1600" kern="100" dirty="0">
              <a:latin typeface="+mn-ea"/>
              <a:cs typeface="Times New Roman" panose="02020603050405020304" pitchFamily="18" charset="0"/>
            </a:endParaRPr>
          </a:p>
        </p:txBody>
      </p:sp>
      <p:sp>
        <p:nvSpPr>
          <p:cNvPr id="94" name="矩形 93"/>
          <p:cNvSpPr/>
          <p:nvPr/>
        </p:nvSpPr>
        <p:spPr>
          <a:xfrm>
            <a:off x="6707667" y="3714628"/>
            <a:ext cx="3835924" cy="387798"/>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600" kern="100" dirty="0" smtClean="0">
                <a:latin typeface="+mn-ea"/>
                <a:cs typeface="Times New Roman" panose="02020603050405020304" pitchFamily="18" charset="0"/>
              </a:rPr>
              <a:t>Nonlinear Methods</a:t>
            </a:r>
            <a:endParaRPr lang="zh-CN" altLang="en-US" sz="1600" kern="100" dirty="0">
              <a:latin typeface="+mn-ea"/>
              <a:cs typeface="Times New Roman" panose="02020603050405020304" pitchFamily="18" charset="0"/>
            </a:endParaRPr>
          </a:p>
        </p:txBody>
      </p:sp>
      <p:sp>
        <p:nvSpPr>
          <p:cNvPr id="95" name="矩形 94"/>
          <p:cNvSpPr/>
          <p:nvPr/>
        </p:nvSpPr>
        <p:spPr>
          <a:xfrm>
            <a:off x="3442065" y="1007272"/>
            <a:ext cx="2919770" cy="461665"/>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kern="100" dirty="0" smtClean="0">
                <a:solidFill>
                  <a:schemeClr val="bg1"/>
                </a:solidFill>
                <a:latin typeface="+mn-ea"/>
                <a:cs typeface="Times New Roman" panose="02020603050405020304" pitchFamily="18" charset="0"/>
              </a:rPr>
              <a:t>DML based on SVM</a:t>
            </a:r>
          </a:p>
        </p:txBody>
      </p:sp>
      <p:sp>
        <p:nvSpPr>
          <p:cNvPr id="96" name="矩形 95"/>
          <p:cNvSpPr/>
          <p:nvPr/>
        </p:nvSpPr>
        <p:spPr>
          <a:xfrm>
            <a:off x="3442065" y="238963"/>
            <a:ext cx="2949676" cy="461665"/>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2000" kern="100" dirty="0" smtClean="0">
                <a:solidFill>
                  <a:schemeClr val="bg1"/>
                </a:solidFill>
                <a:latin typeface="+mn-ea"/>
                <a:cs typeface="Times New Roman" panose="02020603050405020304" pitchFamily="18" charset="0"/>
              </a:rPr>
              <a:t>DML based on Kernel</a:t>
            </a:r>
          </a:p>
        </p:txBody>
      </p:sp>
      <p:cxnSp>
        <p:nvCxnSpPr>
          <p:cNvPr id="97" name="直接连接符 96"/>
          <p:cNvCxnSpPr/>
          <p:nvPr/>
        </p:nvCxnSpPr>
        <p:spPr>
          <a:xfrm>
            <a:off x="3272643" y="2123255"/>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286917" y="4537800"/>
            <a:ext cx="163902" cy="0"/>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6094459" y="5212412"/>
            <a:ext cx="2444150" cy="313932"/>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Distance sum of data pairs</a:t>
            </a:r>
            <a:endParaRPr lang="zh-CN" altLang="en-US" sz="1200" kern="100" dirty="0">
              <a:latin typeface="+mn-ea"/>
              <a:cs typeface="Times New Roman" panose="02020603050405020304" pitchFamily="18" charset="0"/>
            </a:endParaRPr>
          </a:p>
        </p:txBody>
      </p:sp>
      <p:cxnSp>
        <p:nvCxnSpPr>
          <p:cNvPr id="100" name="直接连接符 99"/>
          <p:cNvCxnSpPr/>
          <p:nvPr/>
        </p:nvCxnSpPr>
        <p:spPr>
          <a:xfrm flipV="1">
            <a:off x="7376802" y="4989816"/>
            <a:ext cx="2513647" cy="2062"/>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84708" y="4992447"/>
            <a:ext cx="3712" cy="221773"/>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8735021" y="5212412"/>
            <a:ext cx="2444150" cy="295145"/>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Information Theory</a:t>
            </a:r>
            <a:endParaRPr lang="zh-CN" altLang="en-US" sz="1200" kern="100" dirty="0">
              <a:latin typeface="+mn-ea"/>
              <a:cs typeface="Times New Roman" panose="02020603050405020304" pitchFamily="18" charset="0"/>
            </a:endParaRPr>
          </a:p>
        </p:txBody>
      </p:sp>
      <p:sp>
        <p:nvSpPr>
          <p:cNvPr id="107" name="矩形 106"/>
          <p:cNvSpPr/>
          <p:nvPr/>
        </p:nvSpPr>
        <p:spPr>
          <a:xfrm>
            <a:off x="6094459" y="5657929"/>
            <a:ext cx="2432721" cy="295145"/>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Probability Theory</a:t>
            </a:r>
            <a:endParaRPr lang="zh-CN" altLang="en-US" sz="1200" kern="100" dirty="0">
              <a:latin typeface="+mn-ea"/>
              <a:cs typeface="Times New Roman" panose="02020603050405020304" pitchFamily="18" charset="0"/>
            </a:endParaRPr>
          </a:p>
        </p:txBody>
      </p:sp>
      <p:sp>
        <p:nvSpPr>
          <p:cNvPr id="114" name="矩形 113"/>
          <p:cNvSpPr/>
          <p:nvPr/>
        </p:nvSpPr>
        <p:spPr>
          <a:xfrm>
            <a:off x="8746447" y="5650369"/>
            <a:ext cx="2432724" cy="313932"/>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Maximize classification margin</a:t>
            </a:r>
            <a:endParaRPr lang="zh-CN" altLang="en-US" sz="1200" kern="100" dirty="0">
              <a:latin typeface="+mn-ea"/>
              <a:cs typeface="Times New Roman" panose="02020603050405020304" pitchFamily="18" charset="0"/>
            </a:endParaRPr>
          </a:p>
        </p:txBody>
      </p:sp>
      <p:sp>
        <p:nvSpPr>
          <p:cNvPr id="116" name="矩形 115"/>
          <p:cNvSpPr/>
          <p:nvPr/>
        </p:nvSpPr>
        <p:spPr>
          <a:xfrm>
            <a:off x="6094459" y="6084659"/>
            <a:ext cx="2432721" cy="313932"/>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Boosting</a:t>
            </a:r>
            <a:endParaRPr lang="zh-CN" altLang="en-US" sz="1200" kern="100" dirty="0">
              <a:latin typeface="+mn-ea"/>
              <a:cs typeface="Times New Roman" panose="02020603050405020304" pitchFamily="18" charset="0"/>
            </a:endParaRPr>
          </a:p>
        </p:txBody>
      </p:sp>
      <p:sp>
        <p:nvSpPr>
          <p:cNvPr id="120" name="矩形 119"/>
          <p:cNvSpPr/>
          <p:nvPr/>
        </p:nvSpPr>
        <p:spPr>
          <a:xfrm>
            <a:off x="8735021" y="6125261"/>
            <a:ext cx="2444150" cy="295145"/>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a:spAutoFit/>
          </a:bodyPr>
          <a:lstStyle/>
          <a:p>
            <a:pPr algn="ctr">
              <a:lnSpc>
                <a:spcPct val="120000"/>
              </a:lnSpc>
            </a:pPr>
            <a:r>
              <a:rPr lang="en-US" altLang="zh-CN" sz="1200" kern="100" dirty="0" smtClean="0">
                <a:latin typeface="+mn-ea"/>
                <a:cs typeface="Times New Roman" panose="02020603050405020304" pitchFamily="18" charset="0"/>
              </a:rPr>
              <a:t>Subspace learning</a:t>
            </a:r>
            <a:endParaRPr lang="zh-CN" altLang="en-US" sz="1200" kern="100" dirty="0">
              <a:latin typeface="+mn-ea"/>
              <a:cs typeface="Times New Roman" panose="02020603050405020304" pitchFamily="18" charset="0"/>
            </a:endParaRPr>
          </a:p>
        </p:txBody>
      </p:sp>
      <p:sp>
        <p:nvSpPr>
          <p:cNvPr id="132" name="灯片编号占位符 3"/>
          <p:cNvSpPr>
            <a:spLocks noGrp="1"/>
          </p:cNvSpPr>
          <p:nvPr>
            <p:ph type="sldNum" sz="quarter" idx="12"/>
          </p:nvPr>
        </p:nvSpPr>
        <p:spPr>
          <a:xfrm>
            <a:off x="10801350" y="6385400"/>
            <a:ext cx="1390650" cy="365125"/>
          </a:xfrm>
        </p:spPr>
        <p:txBody>
          <a:bodyPr/>
          <a:lstStyle/>
          <a:p>
            <a:r>
              <a:rPr lang="en-US" altLang="zh-CN" dirty="0"/>
              <a:t>3</a:t>
            </a:r>
            <a:endParaRPr lang="zh-CN" altLang="en-US" dirty="0"/>
          </a:p>
        </p:txBody>
      </p:sp>
      <p:cxnSp>
        <p:nvCxnSpPr>
          <p:cNvPr id="172" name="直接连接符 171"/>
          <p:cNvCxnSpPr/>
          <p:nvPr/>
        </p:nvCxnSpPr>
        <p:spPr>
          <a:xfrm>
            <a:off x="8625629" y="4810257"/>
            <a:ext cx="5187" cy="181621"/>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9877787" y="4990161"/>
            <a:ext cx="3712" cy="221773"/>
          </a:xfrm>
          <a:prstGeom prst="line">
            <a:avLst/>
          </a:prstGeom>
          <a:ln w="25400">
            <a:solidFill>
              <a:srgbClr val="0053A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6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par>
                                <p:cTn id="31" presetID="22" presetClass="entr" presetSubtype="8"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par>
                                <p:cTn id="34" presetID="22" presetClass="entr" presetSubtype="8"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par>
                                <p:cTn id="37" presetID="22" presetClass="entr" presetSubtype="8"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par>
                                <p:cTn id="40" presetID="22" presetClass="entr" presetSubtype="8" fill="hold"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500"/>
                                        <p:tgtEl>
                                          <p:spTgt spid="76"/>
                                        </p:tgtEl>
                                      </p:cBhvr>
                                    </p:animEffect>
                                  </p:childTnLst>
                                </p:cTn>
                              </p:par>
                              <p:par>
                                <p:cTn id="43" presetID="22" presetClass="entr" presetSubtype="8"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wipe(left)">
                                      <p:cBhvr>
                                        <p:cTn id="53" dur="500"/>
                                        <p:tgtEl>
                                          <p:spTgt spid="81"/>
                                        </p:tgtEl>
                                      </p:cBhvr>
                                    </p:animEffect>
                                  </p:childTnLst>
                                </p:cTn>
                              </p:par>
                              <p:par>
                                <p:cTn id="54" presetID="22" presetClass="entr" presetSubtype="8"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ipe(left)">
                                      <p:cBhvr>
                                        <p:cTn id="56" dur="500"/>
                                        <p:tgtEl>
                                          <p:spTgt spid="82"/>
                                        </p:tgtEl>
                                      </p:cBhvr>
                                    </p:animEffect>
                                  </p:childTnLst>
                                </p:cTn>
                              </p:par>
                              <p:par>
                                <p:cTn id="57" presetID="22" presetClass="entr" presetSubtype="8"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22" presetClass="entr" presetSubtype="8"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wipe(left)">
                                      <p:cBhvr>
                                        <p:cTn id="62" dur="500"/>
                                        <p:tgtEl>
                                          <p:spTgt spid="84"/>
                                        </p:tgtEl>
                                      </p:cBhvr>
                                    </p:animEffect>
                                  </p:childTnLst>
                                </p:cTn>
                              </p:par>
                              <p:par>
                                <p:cTn id="63" presetID="22" presetClass="entr" presetSubtype="8"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left)">
                                      <p:cBhvr>
                                        <p:cTn id="68" dur="500"/>
                                        <p:tgtEl>
                                          <p:spTgt spid="8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left)">
                                      <p:cBhvr>
                                        <p:cTn id="71" dur="500"/>
                                        <p:tgtEl>
                                          <p:spTgt spid="8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wipe(left)">
                                      <p:cBhvr>
                                        <p:cTn id="74" dur="500"/>
                                        <p:tgtEl>
                                          <p:spTgt spid="89"/>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500"/>
                                        <p:tgtEl>
                                          <p:spTgt spid="90"/>
                                        </p:tgtEl>
                                      </p:cBhvr>
                                    </p:animEffect>
                                  </p:childTnLst>
                                </p:cTn>
                              </p:par>
                              <p:par>
                                <p:cTn id="79" presetID="22" presetClass="entr" presetSubtype="8"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wipe(left)">
                                      <p:cBhvr>
                                        <p:cTn id="81" dur="500"/>
                                        <p:tgtEl>
                                          <p:spTgt spid="9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wipe(left)">
                                      <p:cBhvr>
                                        <p:cTn id="84" dur="500"/>
                                        <p:tgtEl>
                                          <p:spTgt spid="9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wipe(left)">
                                      <p:cBhvr>
                                        <p:cTn id="87" dur="500"/>
                                        <p:tgtEl>
                                          <p:spTgt spid="94"/>
                                        </p:tgtEl>
                                      </p:cBhvr>
                                    </p:animEffect>
                                  </p:childTnLst>
                                </p:cTn>
                              </p:par>
                            </p:childTnLst>
                          </p:cTn>
                        </p:par>
                        <p:par>
                          <p:cTn id="88" fill="hold">
                            <p:stCondLst>
                              <p:cond delay="2000"/>
                            </p:stCondLst>
                            <p:childTnLst>
                              <p:par>
                                <p:cTn id="89" presetID="22" presetClass="entr" presetSubtype="8" fill="hold" grpId="0" nodeType="after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wipe(left)">
                                      <p:cBhvr>
                                        <p:cTn id="91" dur="500"/>
                                        <p:tgtEl>
                                          <p:spTgt spid="95"/>
                                        </p:tgtEl>
                                      </p:cBhvr>
                                    </p:animEffect>
                                  </p:childTnLst>
                                </p:cTn>
                              </p:par>
                            </p:childTnLst>
                          </p:cTn>
                        </p:par>
                        <p:par>
                          <p:cTn id="92" fill="hold">
                            <p:stCondLst>
                              <p:cond delay="2500"/>
                            </p:stCondLst>
                            <p:childTnLst>
                              <p:par>
                                <p:cTn id="93" presetID="22" presetClass="entr" presetSubtype="8" fill="hold" grpId="0" nodeType="afterEffect">
                                  <p:stCondLst>
                                    <p:cond delay="0"/>
                                  </p:stCondLst>
                                  <p:childTnLst>
                                    <p:set>
                                      <p:cBhvr>
                                        <p:cTn id="94" dur="1" fill="hold">
                                          <p:stCondLst>
                                            <p:cond delay="0"/>
                                          </p:stCondLst>
                                        </p:cTn>
                                        <p:tgtEl>
                                          <p:spTgt spid="96"/>
                                        </p:tgtEl>
                                        <p:attrNameLst>
                                          <p:attrName>style.visibility</p:attrName>
                                        </p:attrNameLst>
                                      </p:cBhvr>
                                      <p:to>
                                        <p:strVal val="visible"/>
                                      </p:to>
                                    </p:set>
                                    <p:animEffect transition="in" filter="wipe(left)">
                                      <p:cBhvr>
                                        <p:cTn id="95" dur="500"/>
                                        <p:tgtEl>
                                          <p:spTgt spid="96"/>
                                        </p:tgtEl>
                                      </p:cBhvr>
                                    </p:animEffect>
                                  </p:childTnLst>
                                </p:cTn>
                              </p:par>
                              <p:par>
                                <p:cTn id="96" presetID="22" presetClass="entr" presetSubtype="8" fill="hold" nodeType="withEffect">
                                  <p:stCondLst>
                                    <p:cond delay="0"/>
                                  </p:stCondLst>
                                  <p:childTnLst>
                                    <p:set>
                                      <p:cBhvr>
                                        <p:cTn id="97" dur="1" fill="hold">
                                          <p:stCondLst>
                                            <p:cond delay="0"/>
                                          </p:stCondLst>
                                        </p:cTn>
                                        <p:tgtEl>
                                          <p:spTgt spid="97"/>
                                        </p:tgtEl>
                                        <p:attrNameLst>
                                          <p:attrName>style.visibility</p:attrName>
                                        </p:attrNameLst>
                                      </p:cBhvr>
                                      <p:to>
                                        <p:strVal val="visible"/>
                                      </p:to>
                                    </p:set>
                                    <p:animEffect transition="in" filter="wipe(left)">
                                      <p:cBhvr>
                                        <p:cTn id="98" dur="500"/>
                                        <p:tgtEl>
                                          <p:spTgt spid="97"/>
                                        </p:tgtEl>
                                      </p:cBhvr>
                                    </p:animEffect>
                                  </p:childTnLst>
                                </p:cTn>
                              </p:par>
                              <p:par>
                                <p:cTn id="99" presetID="22" presetClass="entr" presetSubtype="8" fill="hold" nodeType="withEffect">
                                  <p:stCondLst>
                                    <p:cond delay="0"/>
                                  </p:stCondLst>
                                  <p:childTnLst>
                                    <p:set>
                                      <p:cBhvr>
                                        <p:cTn id="100" dur="1" fill="hold">
                                          <p:stCondLst>
                                            <p:cond delay="0"/>
                                          </p:stCondLst>
                                        </p:cTn>
                                        <p:tgtEl>
                                          <p:spTgt spid="98"/>
                                        </p:tgtEl>
                                        <p:attrNameLst>
                                          <p:attrName>style.visibility</p:attrName>
                                        </p:attrNameLst>
                                      </p:cBhvr>
                                      <p:to>
                                        <p:strVal val="visible"/>
                                      </p:to>
                                    </p:set>
                                    <p:animEffect transition="in" filter="wipe(left)">
                                      <p:cBhvr>
                                        <p:cTn id="101" dur="500"/>
                                        <p:tgtEl>
                                          <p:spTgt spid="98"/>
                                        </p:tgtEl>
                                      </p:cBhvr>
                                    </p:animEffect>
                                  </p:childTnLst>
                                </p:cTn>
                              </p:par>
                              <p:par>
                                <p:cTn id="102" presetID="22" presetClass="entr" presetSubtype="8" fill="hold" nodeType="withEffect">
                                  <p:stCondLst>
                                    <p:cond delay="0"/>
                                  </p:stCondLst>
                                  <p:childTnLst>
                                    <p:set>
                                      <p:cBhvr>
                                        <p:cTn id="103" dur="1" fill="hold">
                                          <p:stCondLst>
                                            <p:cond delay="0"/>
                                          </p:stCondLst>
                                        </p:cTn>
                                        <p:tgtEl>
                                          <p:spTgt spid="100"/>
                                        </p:tgtEl>
                                        <p:attrNameLst>
                                          <p:attrName>style.visibility</p:attrName>
                                        </p:attrNameLst>
                                      </p:cBhvr>
                                      <p:to>
                                        <p:strVal val="visible"/>
                                      </p:to>
                                    </p:set>
                                    <p:animEffect transition="in" filter="wipe(left)">
                                      <p:cBhvr>
                                        <p:cTn id="104" dur="500"/>
                                        <p:tgtEl>
                                          <p:spTgt spid="100"/>
                                        </p:tgtEl>
                                      </p:cBhvr>
                                    </p:animEffect>
                                  </p:childTnLst>
                                </p:cTn>
                              </p:par>
                              <p:par>
                                <p:cTn id="105" presetID="22" presetClass="entr" presetSubtype="8" fill="hold"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wipe(left)">
                                      <p:cBhvr>
                                        <p:cTn id="107" dur="500"/>
                                        <p:tgtEl>
                                          <p:spTgt spid="101"/>
                                        </p:tgtEl>
                                      </p:cBhvr>
                                    </p:animEffect>
                                  </p:childTnLst>
                                </p:cTn>
                              </p:par>
                            </p:childTnLst>
                          </p:cTn>
                        </p:par>
                        <p:par>
                          <p:cTn id="108" fill="hold">
                            <p:stCondLst>
                              <p:cond delay="3000"/>
                            </p:stCondLst>
                            <p:childTnLst>
                              <p:par>
                                <p:cTn id="109" presetID="22" presetClass="entr" presetSubtype="8" fill="hold" grpId="0" nodeType="after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wipe(left)">
                                      <p:cBhvr>
                                        <p:cTn id="111" dur="500"/>
                                        <p:tgtEl>
                                          <p:spTgt spid="99"/>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06"/>
                                        </p:tgtEl>
                                        <p:attrNameLst>
                                          <p:attrName>style.visibility</p:attrName>
                                        </p:attrNameLst>
                                      </p:cBhvr>
                                      <p:to>
                                        <p:strVal val="visible"/>
                                      </p:to>
                                    </p:set>
                                    <p:animEffect transition="in" filter="wipe(left)">
                                      <p:cBhvr>
                                        <p:cTn id="114" dur="500"/>
                                        <p:tgtEl>
                                          <p:spTgt spid="10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07"/>
                                        </p:tgtEl>
                                        <p:attrNameLst>
                                          <p:attrName>style.visibility</p:attrName>
                                        </p:attrNameLst>
                                      </p:cBhvr>
                                      <p:to>
                                        <p:strVal val="visible"/>
                                      </p:to>
                                    </p:set>
                                    <p:animEffect transition="in" filter="wipe(left)">
                                      <p:cBhvr>
                                        <p:cTn id="117" dur="500"/>
                                        <p:tgtEl>
                                          <p:spTgt spid="107"/>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14"/>
                                        </p:tgtEl>
                                        <p:attrNameLst>
                                          <p:attrName>style.visibility</p:attrName>
                                        </p:attrNameLst>
                                      </p:cBhvr>
                                      <p:to>
                                        <p:strVal val="visible"/>
                                      </p:to>
                                    </p:set>
                                    <p:animEffect transition="in" filter="wipe(left)">
                                      <p:cBhvr>
                                        <p:cTn id="120" dur="500"/>
                                        <p:tgtEl>
                                          <p:spTgt spid="114"/>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116"/>
                                        </p:tgtEl>
                                        <p:attrNameLst>
                                          <p:attrName>style.visibility</p:attrName>
                                        </p:attrNameLst>
                                      </p:cBhvr>
                                      <p:to>
                                        <p:strVal val="visible"/>
                                      </p:to>
                                    </p:set>
                                    <p:animEffect transition="in" filter="wipe(left)">
                                      <p:cBhvr>
                                        <p:cTn id="123" dur="500"/>
                                        <p:tgtEl>
                                          <p:spTgt spid="116"/>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wipe(left)">
                                      <p:cBhvr>
                                        <p:cTn id="126" dur="500"/>
                                        <p:tgtEl>
                                          <p:spTgt spid="120"/>
                                        </p:tgtEl>
                                      </p:cBhvr>
                                    </p:animEffect>
                                  </p:childTnLst>
                                </p:cTn>
                              </p:par>
                              <p:par>
                                <p:cTn id="127" presetID="22" presetClass="entr" presetSubtype="8" fill="hold" nodeType="withEffect">
                                  <p:stCondLst>
                                    <p:cond delay="0"/>
                                  </p:stCondLst>
                                  <p:childTnLst>
                                    <p:set>
                                      <p:cBhvr>
                                        <p:cTn id="128" dur="1" fill="hold">
                                          <p:stCondLst>
                                            <p:cond delay="0"/>
                                          </p:stCondLst>
                                        </p:cTn>
                                        <p:tgtEl>
                                          <p:spTgt spid="172"/>
                                        </p:tgtEl>
                                        <p:attrNameLst>
                                          <p:attrName>style.visibility</p:attrName>
                                        </p:attrNameLst>
                                      </p:cBhvr>
                                      <p:to>
                                        <p:strVal val="visible"/>
                                      </p:to>
                                    </p:set>
                                    <p:animEffect transition="in" filter="wipe(left)">
                                      <p:cBhvr>
                                        <p:cTn id="129" dur="500"/>
                                        <p:tgtEl>
                                          <p:spTgt spid="172"/>
                                        </p:tgtEl>
                                      </p:cBhvr>
                                    </p:animEffect>
                                  </p:childTnLst>
                                </p:cTn>
                              </p:par>
                              <p:par>
                                <p:cTn id="130" presetID="22" presetClass="entr" presetSubtype="8" fill="hold" nodeType="withEffect">
                                  <p:stCondLst>
                                    <p:cond delay="0"/>
                                  </p:stCondLst>
                                  <p:childTnLst>
                                    <p:set>
                                      <p:cBhvr>
                                        <p:cTn id="131" dur="1" fill="hold">
                                          <p:stCondLst>
                                            <p:cond delay="0"/>
                                          </p:stCondLst>
                                        </p:cTn>
                                        <p:tgtEl>
                                          <p:spTgt spid="185"/>
                                        </p:tgtEl>
                                        <p:attrNameLst>
                                          <p:attrName>style.visibility</p:attrName>
                                        </p:attrNameLst>
                                      </p:cBhvr>
                                      <p:to>
                                        <p:strVal val="visible"/>
                                      </p:to>
                                    </p:set>
                                    <p:animEffect transition="in" filter="wipe(left)">
                                      <p:cBhvr>
                                        <p:cTn id="13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79" grpId="0" animBg="1"/>
      <p:bldP spid="81" grpId="0" animBg="1"/>
      <p:bldP spid="87" grpId="0" animBg="1"/>
      <p:bldP spid="88" grpId="0" animBg="1"/>
      <p:bldP spid="89" grpId="0" animBg="1"/>
      <p:bldP spid="90" grpId="0" animBg="1"/>
      <p:bldP spid="93" grpId="0" animBg="1"/>
      <p:bldP spid="94" grpId="0" animBg="1"/>
      <p:bldP spid="95" grpId="0" animBg="1"/>
      <p:bldP spid="96" grpId="0" animBg="1"/>
      <p:bldP spid="99" grpId="0" animBg="1"/>
      <p:bldP spid="106" grpId="0" animBg="1"/>
      <p:bldP spid="107" grpId="0" animBg="1"/>
      <p:bldP spid="114" grpId="0" animBg="1"/>
      <p:bldP spid="116" grpId="0" animBg="1"/>
      <p:bldP spid="1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itchFamily="34" charset="-122"/>
                <a:ea typeface="微软雅黑" pitchFamily="34" charset="-122"/>
                <a:cs typeface="Times New Roman" pitchFamily="18" charset="0"/>
              </a:rPr>
              <a:t>03</a:t>
            </a:r>
            <a:endParaRPr lang="zh-CN" altLang="en-US" sz="19900" b="1" dirty="0">
              <a:solidFill>
                <a:schemeClr val="accent1"/>
              </a:solidFill>
              <a:latin typeface="微软雅黑" pitchFamily="34" charset="-122"/>
              <a:ea typeface="微软雅黑" pitchFamily="34" charset="-122"/>
              <a:cs typeface="Times New Roman" pitchFamily="18" charset="0"/>
            </a:endParaRPr>
          </a:p>
        </p:txBody>
      </p:sp>
      <p:sp>
        <p:nvSpPr>
          <p:cNvPr id="7" name="文本框 6"/>
          <p:cNvSpPr txBox="1"/>
          <p:nvPr/>
        </p:nvSpPr>
        <p:spPr>
          <a:xfrm>
            <a:off x="5519162" y="2585891"/>
            <a:ext cx="4537132" cy="830997"/>
          </a:xfrm>
          <a:prstGeom prst="rect">
            <a:avLst/>
          </a:prstGeom>
          <a:noFill/>
        </p:spPr>
        <p:txBody>
          <a:bodyPr wrap="square" rtlCol="0">
            <a:spAutoFit/>
          </a:bodyPr>
          <a:lstStyle/>
          <a:p>
            <a:pPr algn="ctr"/>
            <a:r>
              <a:rPr lang="zh-CN" altLang="en-US" sz="4800" b="1" dirty="0">
                <a:solidFill>
                  <a:schemeClr val="tx1">
                    <a:lumMod val="85000"/>
                    <a:lumOff val="15000"/>
                  </a:schemeClr>
                </a:solidFill>
                <a:latin typeface="微软雅黑" pitchFamily="34" charset="-122"/>
                <a:ea typeface="微软雅黑" pitchFamily="34" charset="-122"/>
              </a:rPr>
              <a:t>研究目标及内容</a:t>
            </a:r>
          </a:p>
        </p:txBody>
      </p:sp>
      <p:sp>
        <p:nvSpPr>
          <p:cNvPr id="8" name="文本框 7"/>
          <p:cNvSpPr txBox="1"/>
          <p:nvPr/>
        </p:nvSpPr>
        <p:spPr>
          <a:xfrm>
            <a:off x="5411162" y="3416888"/>
            <a:ext cx="4645651" cy="400110"/>
          </a:xfrm>
          <a:prstGeom prst="rect">
            <a:avLst/>
          </a:prstGeom>
          <a:noFill/>
        </p:spPr>
        <p:txBody>
          <a:bodyPr wrap="square" rtlCol="0">
            <a:spAutoFit/>
          </a:bodyPr>
          <a:lstStyle/>
          <a:p>
            <a:pPr algn="ctr"/>
            <a:r>
              <a:rPr lang="en-US" altLang="zh-CN" sz="2000" dirty="0">
                <a:latin typeface="Times New Roman" pitchFamily="18" charset="0"/>
                <a:cs typeface="Times New Roman" pitchFamily="18" charset="0"/>
              </a:rPr>
              <a:t>T</a:t>
            </a:r>
            <a:r>
              <a:rPr lang="da-DK" altLang="zh-CN" sz="2000" dirty="0">
                <a:latin typeface="Times New Roman" pitchFamily="18" charset="0"/>
                <a:cs typeface="Times New Roman" pitchFamily="18" charset="0"/>
              </a:rPr>
              <a:t>arget </a:t>
            </a:r>
            <a:r>
              <a:rPr lang="en-US" altLang="zh-CN" sz="2000" dirty="0">
                <a:latin typeface="Times New Roman" pitchFamily="18" charset="0"/>
                <a:cs typeface="Times New Roman" pitchFamily="18" charset="0"/>
              </a:rPr>
              <a:t>&amp;</a:t>
            </a:r>
            <a:r>
              <a:rPr lang="da-DK"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C</a:t>
            </a:r>
            <a:r>
              <a:rPr lang="da-DK" altLang="zh-CN" sz="2000" dirty="0">
                <a:latin typeface="Times New Roman" pitchFamily="18" charset="0"/>
                <a:cs typeface="Times New Roman" pitchFamily="18" charset="0"/>
              </a:rPr>
              <a:t>ontent</a:t>
            </a: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itchFamily="18" charset="0"/>
                <a:cs typeface="Times New Roman" pitchFamily="18" charset="0"/>
              </a:rPr>
              <a:t>PART THREE</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422080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Template>
  <TotalTime>9178</TotalTime>
  <Words>1821</Words>
  <Application>Microsoft Office PowerPoint</Application>
  <PresentationFormat>宽屏</PresentationFormat>
  <Paragraphs>246</Paragraphs>
  <Slides>22</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Andalus</vt:lpstr>
      <vt:lpstr>新細明體</vt:lpstr>
      <vt:lpstr>等线</vt:lpstr>
      <vt:lpstr>等线 Light</vt:lpstr>
      <vt:lpstr>方正兰亭粗黑简体</vt:lpstr>
      <vt:lpstr>方正综艺简体</vt:lpstr>
      <vt:lpstr>黑体</vt:lpstr>
      <vt:lpstr>宋体</vt:lpstr>
      <vt:lpstr>微软雅黑</vt:lpstr>
      <vt:lpstr>微软雅黑</vt:lpstr>
      <vt:lpstr>Arial</vt:lpstr>
      <vt:lpstr>Arial Black</vt:lpstr>
      <vt:lpstr>Calibri</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xhyang</dc:creator>
  <cp:lastModifiedBy>FuSichao</cp:lastModifiedBy>
  <cp:revision>446</cp:revision>
  <dcterms:created xsi:type="dcterms:W3CDTF">2016-10-26T01:08:20Z</dcterms:created>
  <dcterms:modified xsi:type="dcterms:W3CDTF">2019-01-17T14:26:42Z</dcterms:modified>
</cp:coreProperties>
</file>