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69" r:id="rId15"/>
    <p:sldId id="270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24A2-28BE-43D4-A116-32836B8CF8F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28FE68F-FDDE-4DCF-B8A0-C79B4DE751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24A2-28BE-43D4-A116-32836B8CF8F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68F-FDDE-4DCF-B8A0-C79B4DE751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24A2-28BE-43D4-A116-32836B8CF8F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68F-FDDE-4DCF-B8A0-C79B4DE751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70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24A2-28BE-43D4-A116-32836B8CF8F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68F-FDDE-4DCF-B8A0-C79B4DE751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40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24A2-28BE-43D4-A116-32836B8CF8F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68F-FDDE-4DCF-B8A0-C79B4DE751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11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24A2-28BE-43D4-A116-32836B8CF8F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68F-FDDE-4DCF-B8A0-C79B4DE751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5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24A2-28BE-43D4-A116-32836B8CF8F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68F-FDDE-4DCF-B8A0-C79B4DE751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2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24A2-28BE-43D4-A116-32836B8CF8F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68F-FDDE-4DCF-B8A0-C79B4DE751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26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24A2-28BE-43D4-A116-32836B8CF8F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68F-FDDE-4DCF-B8A0-C79B4DE75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4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24A2-28BE-43D4-A116-32836B8CF8F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68F-FDDE-4DCF-B8A0-C79B4DE751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8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3F024A2-28BE-43D4-A116-32836B8CF8F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68F-FDDE-4DCF-B8A0-C79B4DE751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88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024A2-28BE-43D4-A116-32836B8CF8F4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28FE68F-FDDE-4DCF-B8A0-C79B4DE751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6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44C4F-3D28-47E0-957B-A9D263FAC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5637"/>
          </a:xfrm>
        </p:spPr>
        <p:txBody>
          <a:bodyPr/>
          <a:lstStyle/>
          <a:p>
            <a:r>
              <a:rPr lang="en-US" altLang="zh-CN" dirty="0"/>
              <a:t>Transfer learning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BC1ED4-AB77-4DFA-8C67-C8EAAF54D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r>
              <a:rPr lang="zh-CN" altLang="en-US" dirty="0"/>
              <a:t>李金凤</a:t>
            </a:r>
            <a:endParaRPr lang="en-US" altLang="zh-CN" dirty="0"/>
          </a:p>
          <a:p>
            <a:pPr algn="r"/>
            <a:r>
              <a:rPr lang="en-US" altLang="zh-CN" dirty="0"/>
              <a:t>2018/11/9</a:t>
            </a:r>
          </a:p>
        </p:txBody>
      </p:sp>
    </p:spTree>
    <p:extLst>
      <p:ext uri="{BB962C8B-B14F-4D97-AF65-F5344CB8AC3E}">
        <p14:creationId xmlns:p14="http://schemas.microsoft.com/office/powerpoint/2010/main" val="336408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74895-155F-4CD6-B0A7-20A581F0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深度迁移学习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D1ED8-2561-4C2B-BCB5-8EA5CEEA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06320"/>
            <a:ext cx="9603275" cy="3160025"/>
          </a:xfrm>
        </p:spPr>
        <p:txBody>
          <a:bodyPr/>
          <a:lstStyle/>
          <a:p>
            <a:r>
              <a:rPr lang="zh-CN" altLang="en-US" dirty="0"/>
              <a:t>深度学习：更鲁棒的、泛化能力更强的特征表达 </a:t>
            </a:r>
            <a:endParaRPr lang="en-US" altLang="zh-CN" dirty="0"/>
          </a:p>
          <a:p>
            <a:r>
              <a:rPr lang="zh-CN" altLang="en-US" dirty="0"/>
              <a:t>迁移学习：更与领域无关的特征表达 </a:t>
            </a:r>
            <a:endParaRPr lang="en-US" altLang="zh-CN" dirty="0"/>
          </a:p>
          <a:p>
            <a:r>
              <a:rPr lang="zh-CN" altLang="en-US" dirty="0"/>
              <a:t>深度迁移学习：充分利用神经网络的表达能力，学习域不变的特</a:t>
            </a:r>
            <a:br>
              <a:rPr lang="zh-CN" altLang="en-US" dirty="0"/>
            </a:br>
            <a:r>
              <a:rPr lang="zh-CN" altLang="en-US" dirty="0"/>
              <a:t>征表示 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70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B555D04-253A-4B46-A0F1-61979B4B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zh-CN" altLang="en-US" dirty="0"/>
              <a:t>深度迁移学习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373C6-F988-44D4-AFB6-0338EAB8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414605" cy="37449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4500" dirty="0"/>
              <a:t>Deep Domain Confusion (DDC) [Tzeng, arXiv-14]</a:t>
            </a:r>
          </a:p>
          <a:p>
            <a:pPr marL="0" indent="0">
              <a:buNone/>
            </a:pPr>
            <a:endParaRPr lang="en-US" altLang="zh-CN" sz="3800" dirty="0"/>
          </a:p>
          <a:p>
            <a:pPr marL="0" indent="0">
              <a:buNone/>
            </a:pPr>
            <a:endParaRPr lang="en-US" altLang="zh-CN" sz="3800" dirty="0"/>
          </a:p>
          <a:p>
            <a:pPr marL="0" indent="0">
              <a:buNone/>
            </a:pPr>
            <a:endParaRPr lang="en-US" altLang="zh-CN" sz="3800" dirty="0"/>
          </a:p>
          <a:p>
            <a:pPr marL="0" indent="0">
              <a:buNone/>
            </a:pPr>
            <a:endParaRPr lang="en-US" altLang="zh-CN" sz="3800" dirty="0"/>
          </a:p>
          <a:p>
            <a:pPr marL="0" indent="0">
              <a:buNone/>
            </a:pPr>
            <a:endParaRPr lang="en-US" altLang="zh-CN" sz="3800" dirty="0"/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0037D6-4EC9-4F9A-A672-60004AAD2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582" y="547880"/>
            <a:ext cx="4497634" cy="4660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A388F65-3526-4885-A77A-C3EB583FC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463183"/>
              </p:ext>
            </p:extLst>
          </p:nvPr>
        </p:nvGraphicFramePr>
        <p:xfrm>
          <a:off x="1342719" y="3788005"/>
          <a:ext cx="46323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AxMath" r:id="rId5" imgW="2316600" imgH="240480" progId="Equation.AxMath">
                  <p:embed/>
                </p:oleObj>
              </mc:Choice>
              <mc:Fallback>
                <p:oleObj name="AxMath" r:id="rId5" imgW="2316600" imgH="240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2719" y="3788005"/>
                        <a:ext cx="463232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DFFC818-419C-4339-A362-BF65E46DB9CA}"/>
              </a:ext>
            </a:extLst>
          </p:cNvPr>
          <p:cNvSpPr txBox="1"/>
          <p:nvPr/>
        </p:nvSpPr>
        <p:spPr>
          <a:xfrm>
            <a:off x="873760" y="5516880"/>
            <a:ext cx="1077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Tzeng E, Hoffman J, Zhang N, et al. Deep domain confusion: Maximizing for domain invariance[J].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arXiv:1412.3474,2014. </a:t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72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6A8612DF-9167-4845-89BD-4F3593C31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zh-CN" altLang="en-US" dirty="0"/>
              <a:t>深度迁移学习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58AED-B7F6-4498-8C4B-9359AE68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altLang="zh-CN" sz="2800" dirty="0"/>
              <a:t>Adversarial Discriminative Domain Adaptation [Tzeng et al,arXiv] </a:t>
            </a:r>
          </a:p>
          <a:p>
            <a:pPr marL="0" indent="0">
              <a:buNone/>
            </a:pPr>
            <a:endParaRPr lang="fr-FR" altLang="zh-CN" sz="2800" dirty="0"/>
          </a:p>
          <a:p>
            <a:pPr marL="0" indent="0">
              <a:buNone/>
            </a:pPr>
            <a:endParaRPr lang="fr-FR" altLang="zh-CN" sz="2800" dirty="0"/>
          </a:p>
          <a:p>
            <a:pPr marL="0" indent="0">
              <a:buNone/>
            </a:pPr>
            <a:br>
              <a:rPr lang="en-US" altLang="zh-CN" dirty="0"/>
            </a:br>
            <a:endParaRPr lang="fr-FR" altLang="zh-CN" dirty="0"/>
          </a:p>
          <a:p>
            <a:pPr marL="0" indent="0">
              <a:buNone/>
            </a:pPr>
            <a:br>
              <a:rPr lang="fr-FR" altLang="zh-CN" dirty="0"/>
            </a:br>
            <a:endParaRPr lang="zh-CN" alt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0899D79C-5F48-447C-994F-9691A35A6818}"/>
              </a:ext>
            </a:extLst>
          </p:cNvPr>
          <p:cNvSpPr txBox="1"/>
          <p:nvPr/>
        </p:nvSpPr>
        <p:spPr>
          <a:xfrm>
            <a:off x="182880" y="5466345"/>
            <a:ext cx="1190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Tzeng E, Hoffman J, </a:t>
            </a:r>
            <a:r>
              <a:rPr lang="en-US" altLang="zh-CN" dirty="0" err="1"/>
              <a:t>Saenko</a:t>
            </a:r>
            <a:r>
              <a:rPr lang="en-US" altLang="zh-CN" dirty="0"/>
              <a:t> K, et al. Adversarial discriminative domain adaptation[J].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arXiv:1702.05464, 2017</a:t>
            </a:r>
            <a:endParaRPr lang="zh-CN" altLang="en-US" dirty="0"/>
          </a:p>
        </p:txBody>
      </p:sp>
      <p:pic>
        <p:nvPicPr>
          <p:cNvPr id="16" name="内容占位符 3">
            <a:extLst>
              <a:ext uri="{FF2B5EF4-FFF2-40B4-BE49-F238E27FC236}">
                <a16:creationId xmlns:a16="http://schemas.microsoft.com/office/drawing/2014/main" id="{4529E0EC-B794-46F9-AC76-CAC2CA4B8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278" y="3080730"/>
            <a:ext cx="7574964" cy="198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9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C81A2-CC89-4437-B130-53079B9B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深度迁移学习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D9B72-2DA7-443D-9738-DCD8E41E2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C5F53AA-0F45-4FEC-9A73-64E7D636F1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86404"/>
              </p:ext>
            </p:extLst>
          </p:nvPr>
        </p:nvGraphicFramePr>
        <p:xfrm>
          <a:off x="2313608" y="2122170"/>
          <a:ext cx="75882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AxMath" r:id="rId3" imgW="3793680" imgH="485280" progId="Equation.AxMath">
                  <p:embed/>
                </p:oleObj>
              </mc:Choice>
              <mc:Fallback>
                <p:oleObj name="AxMath" r:id="rId3" imgW="3793680" imgH="48528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E2121F2-E22B-493C-8834-3FE7E93192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3608" y="2122170"/>
                        <a:ext cx="7588250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D4A76FE-B780-48DC-AE69-6B8AA4FF81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458898"/>
              </p:ext>
            </p:extLst>
          </p:nvPr>
        </p:nvGraphicFramePr>
        <p:xfrm>
          <a:off x="2313608" y="3332330"/>
          <a:ext cx="724852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AxMath" r:id="rId5" imgW="3624480" imgH="644040" progId="Equation.AxMath">
                  <p:embed/>
                </p:oleObj>
              </mc:Choice>
              <mc:Fallback>
                <p:oleObj name="AxMath" r:id="rId5" imgW="3624480" imgH="6440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5AE239A-97A7-49D9-8948-D23AF770B2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3608" y="3332330"/>
                        <a:ext cx="7248525" cy="128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D8D8636-D5AF-4B54-A7B4-A08D3063FA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338966"/>
              </p:ext>
            </p:extLst>
          </p:nvPr>
        </p:nvGraphicFramePr>
        <p:xfrm>
          <a:off x="2669207" y="4874283"/>
          <a:ext cx="6537326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AxMath" r:id="rId7" imgW="3268440" imgH="349560" progId="Equation.AxMath">
                  <p:embed/>
                </p:oleObj>
              </mc:Choice>
              <mc:Fallback>
                <p:oleObj name="AxMath" r:id="rId7" imgW="3268440" imgH="34956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A6AA066-CEE4-405A-BF22-F0E3F98190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9207" y="4874283"/>
                        <a:ext cx="6537326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12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3ABBC-4DDE-474D-B5B6-7E1D73C2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我的工作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80BBE-62DB-40D0-A0AE-37CB8DF0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zh-CN" altLang="en-US" b="1" dirty="0"/>
              <a:t>源域半监督的迁移学习：</a:t>
            </a:r>
            <a:endParaRPr lang="en-US" altLang="zh-CN" b="1" dirty="0"/>
          </a:p>
          <a:p>
            <a:r>
              <a:rPr lang="zh-CN" altLang="en-US" dirty="0"/>
              <a:t>假设：源域数据少量，有标签，目标域数据大量，且无标签。</a:t>
            </a:r>
            <a:endParaRPr lang="en-US" altLang="zh-CN" dirty="0"/>
          </a:p>
          <a:p>
            <a:r>
              <a:rPr lang="zh-CN" altLang="en-US" dirty="0"/>
              <a:t>方法：流行学习与迁移学习的结合</a:t>
            </a:r>
            <a:endParaRPr lang="en-US" altLang="zh-CN" dirty="0"/>
          </a:p>
          <a:p>
            <a:r>
              <a:rPr lang="zh-CN" altLang="en-US" dirty="0"/>
              <a:t>损失函数：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7E88A2E-557B-4525-8AFF-DD8017DD5D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723775"/>
              </p:ext>
            </p:extLst>
          </p:nvPr>
        </p:nvGraphicFramePr>
        <p:xfrm>
          <a:off x="2345372" y="4116388"/>
          <a:ext cx="6511926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AxMath" r:id="rId3" imgW="3256200" imgH="428400" progId="Equation.AxMath">
                  <p:embed/>
                </p:oleObj>
              </mc:Choice>
              <mc:Fallback>
                <p:oleObj name="AxMath" r:id="rId3" imgW="3256200" imgH="4284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5372" y="4116388"/>
                        <a:ext cx="6511926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0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95A1F-5DD6-43F4-B5F7-3975139E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MMD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90EE8-35E7-473A-BA0E-C62453A9B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6370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最大均值差异（</a:t>
            </a:r>
            <a:r>
              <a:rPr lang="en-US" altLang="zh-CN" dirty="0"/>
              <a:t>Maximum Mean Discrepancy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The MMD is a measure of the different between two probability distribution from their samples.</a:t>
            </a:r>
          </a:p>
          <a:p>
            <a:r>
              <a:rPr lang="en-US" altLang="zh-CN" dirty="0"/>
              <a:t>Given two probability distribution p and q: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An empirical approximation to this distance is computed as followed: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55467D9-CBF5-4E30-B924-B4780BCD29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78827"/>
              </p:ext>
            </p:extLst>
          </p:nvPr>
        </p:nvGraphicFramePr>
        <p:xfrm>
          <a:off x="2234882" y="3852545"/>
          <a:ext cx="6753226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AxMath" r:id="rId3" imgW="3376800" imgH="255240" progId="Equation.AxMath">
                  <p:embed/>
                </p:oleObj>
              </mc:Choice>
              <mc:Fallback>
                <p:oleObj name="AxMath" r:id="rId3" imgW="3376800" imgH="255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4882" y="3852545"/>
                        <a:ext cx="6753226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C30EFD9-9EFB-4977-AB91-2D5B50C531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287306"/>
              </p:ext>
            </p:extLst>
          </p:nvPr>
        </p:nvGraphicFramePr>
        <p:xfrm>
          <a:off x="2234882" y="5047007"/>
          <a:ext cx="5964238" cy="8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AxMath" r:id="rId5" imgW="3369600" imgH="503640" progId="Equation.AxMath">
                  <p:embed/>
                </p:oleObj>
              </mc:Choice>
              <mc:Fallback>
                <p:oleObj name="AxMath" r:id="rId5" imgW="3369600" imgH="503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4882" y="5047007"/>
                        <a:ext cx="5964238" cy="890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250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72123-D2BE-4DBE-9EB8-1310D099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BF92-9FF7-49C7-A3EF-123425C79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迁移学习的发展与现状</a:t>
            </a:r>
            <a:r>
              <a:rPr lang="en-US" altLang="zh-CN" dirty="0"/>
              <a:t>——</a:t>
            </a:r>
            <a:r>
              <a:rPr lang="zh-CN" altLang="en-US" dirty="0"/>
              <a:t>王晋东 （中国科学院计算技术研究所 ）</a:t>
            </a:r>
            <a:endParaRPr lang="en-US" altLang="zh-CN" dirty="0"/>
          </a:p>
          <a:p>
            <a:r>
              <a:rPr lang="en-US" altLang="zh-CN" dirty="0"/>
              <a:t>Tzeng E, Hoffman J, Zhang N, et al. Deep domain confusion: Maximizing for domain invariance[J].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arXiv:1412.3474,2014.</a:t>
            </a:r>
          </a:p>
          <a:p>
            <a:r>
              <a:rPr lang="en-US" altLang="zh-CN" dirty="0"/>
              <a:t>Tzeng E, Hoffman J, </a:t>
            </a:r>
            <a:r>
              <a:rPr lang="en-US" altLang="zh-CN" dirty="0" err="1"/>
              <a:t>Saenko</a:t>
            </a:r>
            <a:r>
              <a:rPr lang="en-US" altLang="zh-CN" dirty="0"/>
              <a:t> K, et al. Adversarial discriminative domain adaptation[J].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arXiv:1702.05464, 2017</a:t>
            </a:r>
            <a:endParaRPr lang="zh-CN" altLang="en-US" dirty="0"/>
          </a:p>
          <a:p>
            <a:pPr marL="0" indent="0">
              <a:buNone/>
            </a:pP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877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8D428-C082-4822-A79D-D840C449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Thanks for listening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25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5AE51-26DB-4074-AC6A-D8B356E6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迁移学习：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E0E53-3B1E-4783-ACD6-FB2C7114C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什么是迁移学习</a:t>
            </a:r>
            <a:endParaRPr lang="en-US" altLang="zh-CN" dirty="0"/>
          </a:p>
          <a:p>
            <a:r>
              <a:rPr lang="zh-CN" altLang="en-US" dirty="0"/>
              <a:t>迁移学习方法的常见分类 </a:t>
            </a:r>
            <a:endParaRPr lang="en-US" altLang="zh-CN" dirty="0"/>
          </a:p>
          <a:p>
            <a:r>
              <a:rPr lang="zh-CN" altLang="en-US" dirty="0"/>
              <a:t>深度迁移学习 </a:t>
            </a:r>
            <a:endParaRPr lang="en-US" altLang="zh-CN" dirty="0"/>
          </a:p>
          <a:p>
            <a:r>
              <a:rPr lang="zh-CN" altLang="en-US" dirty="0"/>
              <a:t>我的工作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8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4BC72-A564-45B4-A371-738EE6A9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44880"/>
            <a:ext cx="9603275" cy="76455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挑战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B6BEB49-B41E-45EC-9474-90490909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5"/>
            <a:ext cx="4329461" cy="297282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数据量和数据类型不断增加</a:t>
            </a:r>
            <a:endParaRPr lang="en-US" altLang="zh-CN" dirty="0"/>
          </a:p>
          <a:p>
            <a:r>
              <a:rPr lang="zh-CN" altLang="en-US" dirty="0"/>
              <a:t>数据量多，但大部分数据缺少标注</a:t>
            </a:r>
            <a:endParaRPr lang="en-US" altLang="zh-CN" dirty="0"/>
          </a:p>
          <a:p>
            <a:r>
              <a:rPr lang="zh-CN" altLang="en-US" dirty="0"/>
              <a:t>收集标注数据，或者从头开始构建每一个模型，代价高昂且费时 </a:t>
            </a:r>
            <a:endParaRPr lang="en-US" altLang="zh-CN" dirty="0"/>
          </a:p>
          <a:p>
            <a:r>
              <a:rPr lang="zh-CN" altLang="en-US" dirty="0"/>
              <a:t>快速构建强泛化能力的模型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lang="en-US" dirty="0"/>
          </a:p>
        </p:txBody>
      </p:sp>
      <p:pic>
        <p:nvPicPr>
          <p:cNvPr id="55" name="内容占位符 4">
            <a:extLst>
              <a:ext uri="{FF2B5EF4-FFF2-40B4-BE49-F238E27FC236}">
                <a16:creationId xmlns:a16="http://schemas.microsoft.com/office/drawing/2014/main" id="{AF8D6279-6F1B-4DBA-9FD3-0F9A5363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1474"/>
            <a:ext cx="4960443" cy="28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7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72C82D8A-FB7F-48E0-B15B-597934B2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zh-CN" altLang="en-US" dirty="0"/>
              <a:t>什么是迁移学习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00CB59-D07B-4BCC-B5B9-421E59CC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25" y="2008046"/>
            <a:ext cx="4390419" cy="35924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sz="2200" dirty="0"/>
              <a:t>Given a source domain DS and learning task TS, a target domain DT and learning task TT , transfer learning aims to help improve the learning of the target predictive function </a:t>
            </a:r>
            <a:r>
              <a:rPr lang="en-US" altLang="zh-CN" sz="2200" dirty="0" err="1"/>
              <a:t>fT</a:t>
            </a:r>
            <a:r>
              <a:rPr lang="en-US" altLang="zh-CN" sz="2200" dirty="0"/>
              <a:t>(.)  in DT using the knowledge in DS and TS.</a:t>
            </a:r>
            <a:br>
              <a:rPr lang="en-US" altLang="zh-CN" sz="2200" dirty="0"/>
            </a:br>
            <a:br>
              <a:rPr lang="zh-CN" altLang="en-US" sz="2200" dirty="0"/>
            </a:br>
            <a:br>
              <a:rPr lang="zh-CN" altLang="en-US" dirty="0"/>
            </a:br>
            <a:endParaRPr lang="en-US" dirty="0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04F31C98-8A49-4219-86D7-0CF9965F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33" y="1469891"/>
            <a:ext cx="4960442" cy="35924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53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7E0FB-9007-4DF4-91D3-DB6ED226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迁移学习方法的常见分类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7EA60-ACDC-4E69-B7BA-8354DB519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57120"/>
            <a:ext cx="9603275" cy="3109225"/>
          </a:xfrm>
        </p:spPr>
        <p:txBody>
          <a:bodyPr/>
          <a:lstStyle/>
          <a:p>
            <a:r>
              <a:rPr lang="zh-CN" altLang="en-US" dirty="0"/>
              <a:t>基于实例的迁移学习方法 </a:t>
            </a:r>
            <a:r>
              <a:rPr lang="en-US" altLang="zh-CN" dirty="0"/>
              <a:t>(Instance-based transfer learning) </a:t>
            </a:r>
          </a:p>
          <a:p>
            <a:r>
              <a:rPr lang="zh-CN" altLang="en-US" dirty="0"/>
              <a:t>基于特征的迁移学习方法</a:t>
            </a:r>
            <a:r>
              <a:rPr lang="en-US" altLang="zh-CN" dirty="0"/>
              <a:t>(feature-based transfer learning) </a:t>
            </a:r>
          </a:p>
          <a:p>
            <a:r>
              <a:rPr lang="zh-CN" altLang="en-US" dirty="0"/>
              <a:t>基于模型的迁移学习方法</a:t>
            </a:r>
            <a:r>
              <a:rPr lang="en-US" altLang="zh-CN" dirty="0"/>
              <a:t>(parameter-based transfer learning) </a:t>
            </a:r>
          </a:p>
          <a:p>
            <a:r>
              <a:rPr lang="zh-CN" altLang="en-US" dirty="0"/>
              <a:t>基于关系的迁移学习方法</a:t>
            </a:r>
            <a:r>
              <a:rPr lang="en-US" altLang="zh-CN" dirty="0"/>
              <a:t>(relationship-based transfer learning)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8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Picture 5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5" name="Straight Connector 5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57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E1E14F1-6C85-4C79-9623-A8312B9D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1.</a:t>
            </a:r>
            <a:r>
              <a:rPr lang="zh-CN" altLang="en-US"/>
              <a:t>实例迁移 </a:t>
            </a:r>
            <a:br>
              <a:rPr lang="zh-CN" altLang="en-US"/>
            </a:br>
            <a:endParaRPr lang="zh-CN" alt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F409B6-E384-4F1D-B152-9D1343C6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29" y="1289889"/>
            <a:ext cx="4609910" cy="3995999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52A9D-50BF-408B-96A3-546A92100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9647" y="2015732"/>
            <a:ext cx="4158750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zh-CN" altLang="en-US" dirty="0"/>
              <a:t>假设：源域中的一些数据和目标域会共享很多共同的特征 ；</a:t>
            </a:r>
            <a:endParaRPr lang="en-US" altLang="zh-CN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zh-CN" altLang="en-US" dirty="0"/>
              <a:t>方法：对源域进行</a:t>
            </a:r>
            <a:r>
              <a:rPr lang="en-US" altLang="zh-CN" dirty="0"/>
              <a:t>instance reweighting</a:t>
            </a:r>
            <a:r>
              <a:rPr lang="zh-CN" altLang="en-US" dirty="0"/>
              <a:t>，筛选出与目标域数据相似度高的数据，</a:t>
            </a:r>
            <a:br>
              <a:rPr lang="zh-CN" altLang="en-US" dirty="0"/>
            </a:br>
            <a:r>
              <a:rPr lang="zh-CN" altLang="en-US" dirty="0"/>
              <a:t>然后进行训练学习。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8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D7CAF55B-273A-4CF6-8D18-44787815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特征迁移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F6208-B258-4AEF-9706-7C8E4721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假设：源域和目标域含有一些公共的交叉特征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方法：通过特征变换，将两个域的数据变换到同一特征空间，然后进行学习 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br>
              <a:rPr lang="en-US" altLang="zh-CN" dirty="0"/>
            </a:b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CF82D8-491E-481F-BC95-1C5D351A3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755" y="805583"/>
            <a:ext cx="4873753" cy="4660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2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B540C140-BE2A-4AE2-8880-ED9C681E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模型迁移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04D11-28C7-41E5-9296-9BBC0A8A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假设：源域和目标域可以共享一些模型参数 </a:t>
            </a:r>
            <a:endParaRPr lang="en-US" altLang="zh-CN" dirty="0"/>
          </a:p>
          <a:p>
            <a:r>
              <a:rPr lang="zh-CN" altLang="en-US" dirty="0"/>
              <a:t>方法：由源域学习到的模型运用到目标域上，再根据目标域学习新的模型 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D6687A-34ED-4A94-9A01-D9F32FCB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793" y="2104804"/>
            <a:ext cx="5965231" cy="216239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38A121C-E23E-4F98-82E8-7D6699F0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关系迁移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91478-4824-47D4-B9F0-9B666523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假设：如果两个域是相似的，那么它们会共享某种相似关系 </a:t>
            </a:r>
            <a:endParaRPr lang="en-US" altLang="zh-CN" dirty="0"/>
          </a:p>
          <a:p>
            <a:r>
              <a:rPr lang="zh-CN" altLang="en-US" dirty="0"/>
              <a:t>方法：利用源域学习逻辑关系网络，再应用于目标域上 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CD6565-1EE6-413B-A996-5F50C35F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673" y="2015732"/>
            <a:ext cx="5624624" cy="17836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25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602</Words>
  <Application>Microsoft Office PowerPoint</Application>
  <PresentationFormat>宽屏</PresentationFormat>
  <Paragraphs>83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Gill Sans MT</vt:lpstr>
      <vt:lpstr>画廊</vt:lpstr>
      <vt:lpstr>AxMath</vt:lpstr>
      <vt:lpstr>Transfer learning</vt:lpstr>
      <vt:lpstr>迁移学习：</vt:lpstr>
      <vt:lpstr>挑战  </vt:lpstr>
      <vt:lpstr>什么是迁移学习</vt:lpstr>
      <vt:lpstr>迁移学习方法的常见分类  </vt:lpstr>
      <vt:lpstr>1.实例迁移  </vt:lpstr>
      <vt:lpstr>2.特征迁移  </vt:lpstr>
      <vt:lpstr>3.模型迁移  </vt:lpstr>
      <vt:lpstr>4.关系迁移  </vt:lpstr>
      <vt:lpstr>深度迁移学习  </vt:lpstr>
      <vt:lpstr>深度迁移学习</vt:lpstr>
      <vt:lpstr>深度迁移学习</vt:lpstr>
      <vt:lpstr>深度迁移学习</vt:lpstr>
      <vt:lpstr>我的工作 </vt:lpstr>
      <vt:lpstr>MMD</vt:lpstr>
      <vt:lpstr>参考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DELL</dc:creator>
  <cp:lastModifiedBy>DELL</cp:lastModifiedBy>
  <cp:revision>53</cp:revision>
  <dcterms:created xsi:type="dcterms:W3CDTF">2018-11-07T13:39:19Z</dcterms:created>
  <dcterms:modified xsi:type="dcterms:W3CDTF">2018-11-08T09:15:16Z</dcterms:modified>
</cp:coreProperties>
</file>