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8"/>
  </p:notesMasterIdLst>
  <p:sldIdLst>
    <p:sldId id="256" r:id="rId5"/>
    <p:sldId id="260" r:id="rId6"/>
    <p:sldId id="261" r:id="rId7"/>
    <p:sldId id="286" r:id="rId8"/>
    <p:sldId id="262" r:id="rId9"/>
    <p:sldId id="287" r:id="rId10"/>
    <p:sldId id="289" r:id="rId11"/>
    <p:sldId id="290" r:id="rId12"/>
    <p:sldId id="291" r:id="rId13"/>
    <p:sldId id="288" r:id="rId14"/>
    <p:sldId id="313" r:id="rId15"/>
    <p:sldId id="314" r:id="rId16"/>
    <p:sldId id="281"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33">
          <p15:clr>
            <a:srgbClr val="A4A3A4"/>
          </p15:clr>
        </p15:guide>
        <p15:guide id="2" pos="2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85" d="100"/>
          <a:sy n="85" d="100"/>
        </p:scale>
        <p:origin x="96" y="240"/>
      </p:cViewPr>
      <p:guideLst>
        <p:guide orient="horz" pos="2133"/>
        <p:guide pos="2860"/>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t>‹#›</a:t>
            </a:fld>
            <a:endParaRPr lang="zh-CN" altLang="en-US"/>
          </a:p>
        </p:txBody>
      </p:sp>
    </p:spTree>
    <p:extLst>
      <p:ext uri="{BB962C8B-B14F-4D97-AF65-F5344CB8AC3E}">
        <p14:creationId xmlns:p14="http://schemas.microsoft.com/office/powerpoint/2010/main" val="233356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6569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p:txBody>
      </p:sp>
    </p:spTree>
    <p:extLst>
      <p:ext uri="{BB962C8B-B14F-4D97-AF65-F5344CB8AC3E}">
        <p14:creationId xmlns:p14="http://schemas.microsoft.com/office/powerpoint/2010/main" val="247885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在不同光照下裁剪取得</a:t>
            </a:r>
            <a:r>
              <a:rPr lang="en-US" altLang="zh-CN"/>
              <a:t>2W</a:t>
            </a:r>
            <a:r>
              <a:rPr lang="zh-CN" altLang="en-US"/>
              <a:t>张图片，打乱取其一万张做训练，训练</a:t>
            </a:r>
            <a:r>
              <a:rPr lang="en-US" altLang="zh-CN"/>
              <a:t>NMF</a:t>
            </a:r>
            <a:r>
              <a:rPr lang="zh-CN" altLang="en-US"/>
              <a:t>滤波器。滑块大小经多次实验发现取</a:t>
            </a:r>
            <a:r>
              <a:rPr lang="en-US" altLang="zh-CN"/>
              <a:t>6</a:t>
            </a:r>
            <a:r>
              <a:rPr lang="zh-CN" altLang="en-US"/>
              <a:t>乘</a:t>
            </a:r>
            <a:r>
              <a:rPr lang="en-US" altLang="zh-CN"/>
              <a:t>6</a:t>
            </a:r>
            <a:r>
              <a:rPr lang="zh-CN" altLang="en-US"/>
              <a:t>效果较好。滤波器数量取</a:t>
            </a:r>
            <a:r>
              <a:rPr lang="en-US" altLang="zh-CN"/>
              <a:t>10</a:t>
            </a:r>
            <a:r>
              <a:rPr lang="zh-CN" altLang="en-US"/>
              <a:t>最佳。并用</a:t>
            </a:r>
            <a:r>
              <a:rPr lang="en-US" altLang="zh-CN"/>
              <a:t>8000</a:t>
            </a:r>
            <a:r>
              <a:rPr lang="zh-CN" altLang="en-US"/>
              <a:t>张从</a:t>
            </a:r>
            <a:r>
              <a:rPr lang="en-US" altLang="zh-CN"/>
              <a:t>0%</a:t>
            </a:r>
            <a:r>
              <a:rPr lang="zh-CN" altLang="en-US"/>
              <a:t>到</a:t>
            </a:r>
            <a:r>
              <a:rPr lang="en-US" altLang="zh-CN"/>
              <a:t>80% </a:t>
            </a:r>
            <a:r>
              <a:rPr lang="zh-CN" altLang="en-US"/>
              <a:t>遮挡度样本重复进行进行试验。实验结果与</a:t>
            </a:r>
            <a:r>
              <a:rPr lang="en-US" altLang="zh-CN"/>
              <a:t>PCANet</a:t>
            </a:r>
            <a:r>
              <a:rPr lang="zh-CN" altLang="en-US"/>
              <a:t>对比如下。我们发现虽然完整度高时</a:t>
            </a:r>
            <a:r>
              <a:rPr lang="en-US" altLang="zh-CN"/>
              <a:t>PCANet</a:t>
            </a:r>
            <a:r>
              <a:rPr lang="zh-CN" altLang="en-US"/>
              <a:t>识别率较高，但随着清晰度越来越低，</a:t>
            </a:r>
            <a:r>
              <a:rPr lang="en-US" altLang="zh-CN"/>
              <a:t>NMFNet</a:t>
            </a:r>
            <a:r>
              <a:rPr lang="zh-CN" altLang="en-US"/>
              <a:t>表现出更强的鲁棒性，图片只有</a:t>
            </a:r>
            <a:r>
              <a:rPr lang="en-US" altLang="zh-CN"/>
              <a:t>20%</a:t>
            </a:r>
            <a:r>
              <a:rPr lang="zh-CN" altLang="en-US"/>
              <a:t>清晰度时仍有</a:t>
            </a:r>
            <a:r>
              <a:rPr lang="en-US" altLang="zh-CN"/>
              <a:t>60%</a:t>
            </a:r>
            <a:r>
              <a:rPr lang="zh-CN" altLang="en-US"/>
              <a:t>的识别率。</a:t>
            </a:r>
            <a:r>
              <a:rPr lang="en-US" altLang="zh-CN"/>
              <a:t>120</a:t>
            </a:r>
            <a:r>
              <a:rPr lang="zh-CN" altLang="en-US"/>
              <a:t>乘</a:t>
            </a:r>
            <a:r>
              <a:rPr lang="en-US" altLang="zh-CN"/>
              <a:t>165</a:t>
            </a:r>
          </a:p>
        </p:txBody>
      </p:sp>
    </p:spTree>
    <p:extLst>
      <p:ext uri="{BB962C8B-B14F-4D97-AF65-F5344CB8AC3E}">
        <p14:creationId xmlns:p14="http://schemas.microsoft.com/office/powerpoint/2010/main" val="422871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利用在</a:t>
            </a:r>
            <a:r>
              <a:rPr lang="en-US" altLang="zh-CN"/>
              <a:t>YALEB</a:t>
            </a:r>
            <a:r>
              <a:rPr lang="zh-CN" altLang="en-US"/>
              <a:t>上训练的</a:t>
            </a:r>
            <a:r>
              <a:rPr lang="en-US" altLang="zh-CN"/>
              <a:t>NMF</a:t>
            </a:r>
            <a:r>
              <a:rPr lang="zh-CN" altLang="en-US"/>
              <a:t>滤波器和</a:t>
            </a:r>
            <a:r>
              <a:rPr lang="en-US" altLang="zh-CN"/>
              <a:t>NMFNet.</a:t>
            </a:r>
            <a:r>
              <a:rPr lang="zh-CN" altLang="en-US"/>
              <a:t>滑块大小经多次实验发现取</a:t>
            </a:r>
            <a:r>
              <a:rPr lang="en-US" altLang="zh-CN"/>
              <a:t>6</a:t>
            </a:r>
            <a:r>
              <a:rPr lang="zh-CN" altLang="en-US"/>
              <a:t>乘</a:t>
            </a:r>
            <a:r>
              <a:rPr lang="en-US" altLang="zh-CN"/>
              <a:t>6</a:t>
            </a:r>
            <a:r>
              <a:rPr lang="zh-CN" altLang="en-US"/>
              <a:t>效果较好。滤波器数量取</a:t>
            </a:r>
            <a:r>
              <a:rPr lang="en-US" altLang="zh-CN"/>
              <a:t>12</a:t>
            </a:r>
            <a:r>
              <a:rPr lang="zh-CN" altLang="en-US"/>
              <a:t>。这些图片取不同的面部表情光照条件和掩盖，发现</a:t>
            </a:r>
            <a:r>
              <a:rPr lang="en-US" altLang="zh-CN"/>
              <a:t>NMFNet</a:t>
            </a:r>
            <a:r>
              <a:rPr lang="zh-CN" altLang="en-US"/>
              <a:t>的鲁棒性也要强于</a:t>
            </a:r>
            <a:r>
              <a:rPr lang="en-US" altLang="zh-CN"/>
              <a:t>PCANet</a:t>
            </a:r>
          </a:p>
        </p:txBody>
      </p:sp>
    </p:spTree>
    <p:extLst>
      <p:ext uri="{BB962C8B-B14F-4D97-AF65-F5344CB8AC3E}">
        <p14:creationId xmlns:p14="http://schemas.microsoft.com/office/powerpoint/2010/main" val="56800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8986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i="1" dirty="0" smtClean="0">
                <a:latin typeface="宋体" panose="02010600030101010101" pitchFamily="2" charset="-122"/>
                <a:cs typeface="Arial Unicode MS" panose="020B0604020202020204" pitchFamily="34" charset="-122"/>
                <a:sym typeface="Segoe UI" panose="020B0502040204020203" pitchFamily="34" charset="0"/>
              </a:rPr>
              <a:t>W </a:t>
            </a:r>
            <a:r>
              <a:rPr lang="zh-CN" altLang="en-US" dirty="0" smtClean="0">
                <a:latin typeface="宋体" panose="02010600030101010101" pitchFamily="2" charset="-122"/>
                <a:cs typeface="Arial Unicode MS" panose="020B0604020202020204" pitchFamily="34" charset="-122"/>
                <a:sym typeface="Segoe UI" panose="020B0502040204020203" pitchFamily="34" charset="0"/>
              </a:rPr>
              <a:t>为分解后的基矩阵，</a:t>
            </a:r>
            <a:r>
              <a:rPr lang="en-US" altLang="zh-CN" i="1" dirty="0" smtClean="0">
                <a:latin typeface="宋体" panose="02010600030101010101" pitchFamily="2" charset="-122"/>
                <a:cs typeface="Arial Unicode MS" panose="020B0604020202020204" pitchFamily="34" charset="-122"/>
                <a:sym typeface="Segoe UI" panose="020B0502040204020203" pitchFamily="34" charset="0"/>
              </a:rPr>
              <a:t>H </a:t>
            </a:r>
            <a:r>
              <a:rPr lang="zh-CN" altLang="en-US" dirty="0" smtClean="0">
                <a:latin typeface="宋体" panose="02010600030101010101" pitchFamily="2" charset="-122"/>
                <a:cs typeface="Arial Unicode MS" panose="020B0604020202020204" pitchFamily="34" charset="-122"/>
                <a:sym typeface="Segoe UI" panose="020B0502040204020203" pitchFamily="34" charset="0"/>
              </a:rPr>
              <a:t>为分解后的系数矩阵，且</a:t>
            </a:r>
            <a:r>
              <a:rPr lang="en-US" altLang="zh-CN" i="1" dirty="0" smtClean="0">
                <a:latin typeface="宋体" panose="02010600030101010101" pitchFamily="2" charset="-122"/>
                <a:cs typeface="Arial Unicode MS" panose="020B0604020202020204" pitchFamily="34" charset="-122"/>
                <a:sym typeface="Segoe UI" panose="020B0502040204020203" pitchFamily="34" charset="0"/>
              </a:rPr>
              <a:t>W </a:t>
            </a:r>
            <a:r>
              <a:rPr lang="zh-CN" altLang="en-US" dirty="0" smtClean="0">
                <a:latin typeface="宋体" panose="02010600030101010101" pitchFamily="2" charset="-122"/>
                <a:cs typeface="Arial Unicode MS" panose="020B0604020202020204" pitchFamily="34" charset="-122"/>
                <a:sym typeface="Segoe UI" panose="020B0502040204020203" pitchFamily="34" charset="0"/>
              </a:rPr>
              <a:t>与</a:t>
            </a:r>
            <a:r>
              <a:rPr lang="en-US" altLang="zh-CN" i="1" dirty="0" smtClean="0">
                <a:latin typeface="宋体" panose="02010600030101010101" pitchFamily="2" charset="-122"/>
                <a:cs typeface="Arial Unicode MS" panose="020B0604020202020204" pitchFamily="34" charset="-122"/>
                <a:sym typeface="Segoe UI" panose="020B0502040204020203" pitchFamily="34" charset="0"/>
              </a:rPr>
              <a:t>H </a:t>
            </a:r>
            <a:r>
              <a:rPr lang="zh-CN" altLang="en-US" dirty="0" smtClean="0">
                <a:latin typeface="宋体" panose="02010600030101010101" pitchFamily="2" charset="-122"/>
                <a:cs typeface="Arial Unicode MS" panose="020B0604020202020204" pitchFamily="34" charset="-122"/>
                <a:sym typeface="Segoe UI" panose="020B0502040204020203" pitchFamily="34" charset="0"/>
              </a:rPr>
              <a:t>都为非负矩阵。</a:t>
            </a:r>
            <a:endParaRPr lang="en-US" altLang="zh-CN" dirty="0" smtClean="0">
              <a:latin typeface="宋体" panose="02010600030101010101" pitchFamily="2" charset="-122"/>
              <a:cs typeface="Arial Unicode MS" panose="020B0604020202020204" pitchFamily="34" charset="-122"/>
              <a:sym typeface="Segoe UI" panose="020B0502040204020203" pitchFamily="34" charset="0"/>
            </a:endParaRPr>
          </a:p>
          <a:p>
            <a:r>
              <a:rPr lang="zh-CN" altLang="en-US"/>
              <a:t>优化问题用迭代方法交替求解</a:t>
            </a:r>
            <a:r>
              <a:rPr lang="en-US" altLang="zh-CN"/>
              <a:t>W</a:t>
            </a:r>
            <a:r>
              <a:rPr lang="zh-CN" altLang="en-US"/>
              <a:t>和</a:t>
            </a:r>
            <a:r>
              <a:rPr lang="en-US" altLang="zh-CN"/>
              <a:t>H</a:t>
            </a:r>
            <a:r>
              <a:rPr lang="zh-CN" altLang="en-US"/>
              <a:t>。NMF算法提供了基于简单迭代的求解</a:t>
            </a:r>
            <a:r>
              <a:rPr lang="en-US" altLang="zh-CN"/>
              <a:t>W</a:t>
            </a:r>
            <a:r>
              <a:rPr lang="zh-CN" altLang="en-US"/>
              <a:t>，</a:t>
            </a:r>
            <a:r>
              <a:rPr lang="en-US" altLang="zh-CN"/>
              <a:t>H</a:t>
            </a:r>
            <a:r>
              <a:rPr lang="zh-CN" altLang="en-US"/>
              <a:t>的方法</a:t>
            </a:r>
          </a:p>
        </p:txBody>
      </p:sp>
    </p:spTree>
    <p:extLst>
      <p:ext uri="{BB962C8B-B14F-4D97-AF65-F5344CB8AC3E}">
        <p14:creationId xmlns:p14="http://schemas.microsoft.com/office/powerpoint/2010/main" val="348355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 PCA 中，数据从原来的坐标系转换到新的坐标系下，新的坐标系的选择与数据本身是密切相关的。其中，第一个新坐标轴选择的是原始数据中方差最大的方向，第二个新坐标轴选取的是与第一个坐标轴正交且具有最大方差的方向，依次类推，我们可以取到这样的个坐标轴。</a:t>
            </a:r>
          </a:p>
          <a:p>
            <a:endParaRPr lang="zh-CN" altLang="en-US"/>
          </a:p>
          <a:p>
            <a:endParaRPr lang="zh-CN" altLang="en-US"/>
          </a:p>
        </p:txBody>
      </p:sp>
    </p:spTree>
    <p:extLst>
      <p:ext uri="{BB962C8B-B14F-4D97-AF65-F5344CB8AC3E}">
        <p14:creationId xmlns:p14="http://schemas.microsoft.com/office/powerpoint/2010/main" val="115103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PCA</a:t>
            </a:r>
            <a:r>
              <a:rPr lang="zh-CN" altLang="en-US"/>
              <a:t>中分解得到的矩阵各行各列分别相互正交，可正可负，此时将W的列数据画出来并不一定能直接看到一张“脸”。但是在统计上可以解释为最大方差方向，我们把这些“脸”称为“特征脸”。</a:t>
            </a:r>
          </a:p>
          <a:p>
            <a:r>
              <a:rPr lang="zh-CN" altLang="en-US"/>
              <a:t>NMF允许基图像H间的加权结合来表示脸部图像；与PCA不同，NMF的加权系数H中的元素都为非负的。</a:t>
            </a:r>
            <a:r>
              <a:rPr lang="en-US" altLang="zh-CN"/>
              <a:t>PCA</a:t>
            </a:r>
            <a:r>
              <a:rPr lang="zh-CN" altLang="en-US"/>
              <a:t>得到的都是一个完整的脸部特征基图像，而NMF得到的是脸部子特征。通俗点说PCA是将几个完整人脸加减压成一张脸；而NMF是取甲的眼睛，乙的鼻子，丙的嘴巴直接拼成一张脸</a:t>
            </a:r>
          </a:p>
          <a:p>
            <a:endParaRPr lang="zh-CN" altLang="en-US"/>
          </a:p>
        </p:txBody>
      </p:sp>
    </p:spTree>
    <p:extLst>
      <p:ext uri="{BB962C8B-B14F-4D97-AF65-F5344CB8AC3E}">
        <p14:creationId xmlns:p14="http://schemas.microsoft.com/office/powerpoint/2010/main" val="10061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sym typeface="+mn-ea"/>
              </a:rPr>
              <a:t>NMF更倾向于找到图片的“部分”，这是非负性的结果。如果你想把你输入的图像分解成比从PCA得到的更“局部”的东西，那么非负性是个非常好的策略。</a:t>
            </a:r>
            <a:endParaRPr lang="zh-CN" altLang="en-US"/>
          </a:p>
        </p:txBody>
      </p:sp>
    </p:spTree>
    <p:extLst>
      <p:ext uri="{BB962C8B-B14F-4D97-AF65-F5344CB8AC3E}">
        <p14:creationId xmlns:p14="http://schemas.microsoft.com/office/powerpoint/2010/main" val="394373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sym typeface="+mn-ea"/>
              </a:rPr>
              <a:t> PCA</a:t>
            </a:r>
            <a:r>
              <a:rPr lang="zh-CN" altLang="en-US" dirty="0" smtClean="0">
                <a:sym typeface="+mn-ea"/>
              </a:rPr>
              <a:t>将所有的样本（特征向量集合）作为一个整体对待，去寻找一个均方误差最小意义下的最优线性映射投影</a:t>
            </a:r>
            <a:endParaRPr lang="zh-CN" altLang="en-US"/>
          </a:p>
        </p:txBody>
      </p:sp>
    </p:spTree>
    <p:extLst>
      <p:ext uri="{BB962C8B-B14F-4D97-AF65-F5344CB8AC3E}">
        <p14:creationId xmlns:p14="http://schemas.microsoft.com/office/powerpoint/2010/main" val="208577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4833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通过矩阵的迹的求导公式</a:t>
            </a:r>
          </a:p>
        </p:txBody>
      </p:sp>
    </p:spTree>
    <p:extLst>
      <p:ext uri="{BB962C8B-B14F-4D97-AF65-F5344CB8AC3E}">
        <p14:creationId xmlns:p14="http://schemas.microsoft.com/office/powerpoint/2010/main" val="29485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80A1E08-E625-40D8-8DA7-460526028600}"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2CC8A3F-753C-4E62-94DD-6E7A2EE97D8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t>2019/1/17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D4D1AA-1B48-4F17-8DC6-3D113FDD2CC1}" type="slidenum">
              <a:rPr lang="zh-CN" altLang="en-US" smtClean="0"/>
              <a:t>‹#›</a:t>
            </a:fld>
            <a:endParaRPr lang="zh-CN" altLang="en-US"/>
          </a:p>
        </p:txBody>
      </p:sp>
    </p:spTree>
  </p:cSld>
  <p:clrMapOvr>
    <a:masterClrMapping/>
  </p:clrMapOvr>
  <p:transition advTm="2000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t>2019/1/17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DA2C498-F5FE-4DC2-B3E4-F42A363E694B}" type="datetimeFigureOut">
              <a:rPr lang="zh-CN" altLang="en-US" smtClean="0"/>
              <a:t>2019/1/17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370CE69-2AFC-471F-895A-454C52B9095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t>2019/1/17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t>2019/1/17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t>2019/1/17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NUL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gzccidtr.yanj.cn/"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3.jpeg"/><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http://gzccidtr.yanj.cn/"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3.jpeg"/><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s://wenku.baidu.com/p/cir201?from=wenku" TargetMode="Externa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hyperlink" Target="http://gzccidtr.yanj.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21138"/>
            <a:ext cx="12192000" cy="6858000"/>
          </a:xfrm>
          <a:prstGeom prst="rect">
            <a:avLst/>
          </a:prstGeom>
        </p:spPr>
      </p:pic>
      <p:sp>
        <p:nvSpPr>
          <p:cNvPr id="27" name="Rectangle 4"/>
          <p:cNvSpPr/>
          <p:nvPr userDrawn="1"/>
        </p:nvSpPr>
        <p:spPr>
          <a:xfrm>
            <a:off x="16591" y="4869160"/>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6E560-ADEC-41E6-854E-DAC06D5AFEC8}" type="datetimeFigureOut">
              <a:rPr lang="zh-CN" altLang="en-US" smtClean="0"/>
              <a:t>2019/1/17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1AA-1B48-4F17-8DC6-3D113FDD2CC1}" type="slidenum">
              <a:rPr lang="zh-CN" altLang="en-US" smtClean="0"/>
              <a:t>‹#›</a:t>
            </a:fld>
            <a:endParaRPr lang="zh-CN" altLang="en-US"/>
          </a:p>
        </p:txBody>
      </p:sp>
      <p:pic>
        <p:nvPicPr>
          <p:cNvPr id="10" name="图片 9" descr="图片包含 地图, 文字&#10;&#10;已生成极高可信度的说明"/>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590" y="0"/>
            <a:ext cx="12216660" cy="6137413"/>
          </a:xfrm>
          <a:prstGeom prst="rect">
            <a:avLst/>
          </a:prstGeom>
        </p:spPr>
      </p:pic>
      <p:sp>
        <p:nvSpPr>
          <p:cNvPr id="11" name="Rectangle 4"/>
          <p:cNvSpPr/>
          <p:nvPr userDrawn="1"/>
        </p:nvSpPr>
        <p:spPr>
          <a:xfrm>
            <a:off x="16591" y="5805264"/>
            <a:ext cx="12175410" cy="1046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13" name="图片 12"/>
          <p:cNvPicPr>
            <a:picLocks noChangeAspect="1"/>
          </p:cNvPicPr>
          <p:nvPr userDrawn="1"/>
        </p:nvPicPr>
        <p:blipFill>
          <a:blip r:embed="rId1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303912" y="331914"/>
            <a:ext cx="1358774" cy="1358774"/>
          </a:xfrm>
          <a:prstGeom prst="rect">
            <a:avLst/>
          </a:prstGeom>
        </p:spPr>
      </p:pic>
      <p:pic>
        <p:nvPicPr>
          <p:cNvPr id="14" name="图片 13"/>
          <p:cNvPicPr>
            <a:picLocks noChangeAspect="1"/>
          </p:cNvPicPr>
          <p:nvPr userDrawn="1"/>
        </p:nvPicPr>
        <p:blipFill rotWithShape="1">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5303912" y="4081762"/>
            <a:ext cx="1728192" cy="158856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Tm="20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图片 22" descr="图片包含 文字, 屏幕截图&#10;&#10;已生成高可信度的说明"/>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 y="0"/>
            <a:ext cx="12107609" cy="6858000"/>
          </a:xfrm>
          <a:prstGeom prst="rect">
            <a:avLst/>
          </a:prstGeom>
        </p:spPr>
      </p:pic>
      <p:sp>
        <p:nvSpPr>
          <p:cNvPr id="24" name="Rectangle 4"/>
          <p:cNvSpPr/>
          <p:nvPr userDrawn="1"/>
        </p:nvSpPr>
        <p:spPr>
          <a:xfrm>
            <a:off x="16591" y="6165304"/>
            <a:ext cx="12175410" cy="686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更多共享课件与模板资源下载地址如下，也可以扫描右侧二维码下载。</a:t>
            </a:r>
            <a:endParaRPr lang="en-US" altLang="zh-CN" sz="2400" dirty="0">
              <a:solidFill>
                <a:schemeClr val="tx1"/>
              </a:solidFill>
            </a:endParaRPr>
          </a:p>
          <a:p>
            <a:pPr algn="ctr"/>
            <a:r>
              <a:rPr lang="en-US" altLang="zh-CN" sz="2400" dirty="0">
                <a:solidFill>
                  <a:schemeClr val="tx1"/>
                </a:solidFill>
                <a:hlinkClick r:id="rId14"/>
              </a:rPr>
              <a:t>http://gzccidtr.yanj.cn/</a:t>
            </a:r>
            <a:r>
              <a:rPr lang="en-US" altLang="zh-CN" sz="2400" dirty="0">
                <a:solidFill>
                  <a:schemeClr val="tx1"/>
                </a:solidFill>
              </a:rPr>
              <a:t>         </a:t>
            </a:r>
            <a:r>
              <a:rPr lang="en-US" altLang="zh-CN" sz="2400" dirty="0">
                <a:solidFill>
                  <a:schemeClr val="tx1"/>
                </a:solidFill>
                <a:hlinkClick r:id="rId15"/>
              </a:rPr>
              <a:t>https://wenku.baidu.com/p/cir201?from=wenku</a:t>
            </a:r>
            <a:endParaRPr lang="zh-CN" altLang="en-US" sz="2400" dirty="0">
              <a:solidFill>
                <a:schemeClr val="tx1"/>
              </a:solidFill>
            </a:endParaRPr>
          </a:p>
        </p:txBody>
      </p:sp>
      <p:pic>
        <p:nvPicPr>
          <p:cNvPr id="25" name="图片 24"/>
          <p:cNvPicPr>
            <a:picLocks noChangeAspect="1"/>
          </p:cNvPicPr>
          <p:nvPr userDrawn="1"/>
        </p:nvPicPr>
        <p:blipFill>
          <a:blip r:embed="rId1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93810" y="4522887"/>
            <a:ext cx="1358774" cy="1358774"/>
          </a:xfrm>
          <a:prstGeom prst="rect">
            <a:avLst/>
          </a:prstGeom>
        </p:spPr>
      </p:pic>
      <p:pic>
        <p:nvPicPr>
          <p:cNvPr id="26" name="图片 25"/>
          <p:cNvPicPr>
            <a:picLocks noChangeAspect="1"/>
          </p:cNvPicPr>
          <p:nvPr userDrawn="1"/>
        </p:nvPicPr>
        <p:blipFill rotWithShape="1">
          <a:blip r:embed="rId17" cstate="print">
            <a:duotone>
              <a:schemeClr val="accent2">
                <a:shade val="45000"/>
                <a:satMod val="135000"/>
              </a:schemeClr>
              <a:prstClr val="white"/>
            </a:duotone>
            <a:extLst>
              <a:ext uri="{28A0092B-C50C-407E-A947-70E740481C1C}">
                <a14:useLocalDpi xmlns:a14="http://schemas.microsoft.com/office/drawing/2010/main" val="0"/>
              </a:ext>
            </a:extLst>
          </a:blip>
          <a:srcRect l="85604" t="79479" r="-399" b="199"/>
          <a:stretch>
            <a:fillRect/>
          </a:stretch>
        </p:blipFill>
        <p:spPr>
          <a:xfrm>
            <a:off x="7977586" y="4425476"/>
            <a:ext cx="1584176" cy="1456185"/>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5.bin"/><Relationship Id="rId3" Type="http://schemas.openxmlformats.org/officeDocument/2006/relationships/notesSlide" Target="../notesSlides/notesSlide10.xml"/><Relationship Id="rId7" Type="http://schemas.openxmlformats.org/officeDocument/2006/relationships/oleObject" Target="../embeddings/oleObject12.bin"/><Relationship Id="rId12"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1.wmf"/><Relationship Id="rId4" Type="http://schemas.openxmlformats.org/officeDocument/2006/relationships/image" Target="../media/image5.png"/><Relationship Id="rId9" Type="http://schemas.openxmlformats.org/officeDocument/2006/relationships/oleObject" Target="../embeddings/oleObject13.bin"/><Relationship Id="rId1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1.xml"/><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wmf"/><Relationship Id="rId11" Type="http://schemas.openxmlformats.org/officeDocument/2006/relationships/image" Target="../media/image28.png"/><Relationship Id="rId5" Type="http://schemas.openxmlformats.org/officeDocument/2006/relationships/oleObject" Target="../embeddings/oleObject16.bin"/><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2.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wmf"/><Relationship Id="rId11" Type="http://schemas.openxmlformats.org/officeDocument/2006/relationships/image" Target="../media/image34.png"/><Relationship Id="rId5" Type="http://schemas.openxmlformats.org/officeDocument/2006/relationships/oleObject" Target="../embeddings/oleObject17.bin"/><Relationship Id="rId1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8.bin"/><Relationship Id="rId18" Type="http://schemas.openxmlformats.org/officeDocument/2006/relationships/image" Target="../media/image18.wmf"/><Relationship Id="rId3" Type="http://schemas.openxmlformats.org/officeDocument/2006/relationships/notesSlide" Target="../notesSlides/notesSlide9.xml"/><Relationship Id="rId7" Type="http://schemas.openxmlformats.org/officeDocument/2006/relationships/oleObject" Target="../embeddings/oleObject5.bin"/><Relationship Id="rId12" Type="http://schemas.openxmlformats.org/officeDocument/2006/relationships/image" Target="../media/image15.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5.png"/><Relationship Id="rId9" Type="http://schemas.openxmlformats.org/officeDocument/2006/relationships/oleObject" Target="../embeddings/oleObject6.bin"/><Relationship Id="rId1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6630" name="文本框 62"/>
          <p:cNvSpPr txBox="1">
            <a:spLocks noChangeArrowheads="1"/>
          </p:cNvSpPr>
          <p:nvPr/>
        </p:nvSpPr>
        <p:spPr bwMode="auto">
          <a:xfrm>
            <a:off x="1935163" y="2707958"/>
            <a:ext cx="85813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4800" b="1" dirty="0">
                <a:solidFill>
                  <a:srgbClr val="4B649F"/>
                </a:solidFill>
              </a:rPr>
              <a:t>非负矩阵分解网络（</a:t>
            </a:r>
            <a:r>
              <a:rPr lang="en-US" altLang="zh-CN" sz="4800" b="1" dirty="0">
                <a:solidFill>
                  <a:srgbClr val="4B649F"/>
                </a:solidFill>
              </a:rPr>
              <a:t>NMFNet</a:t>
            </a:r>
            <a:r>
              <a:rPr lang="zh-CN" altLang="en-US" sz="4800" b="1" dirty="0">
                <a:solidFill>
                  <a:srgbClr val="4B649F"/>
                </a:solidFill>
              </a:rPr>
              <a:t>）</a:t>
            </a:r>
          </a:p>
        </p:txBody>
      </p:sp>
      <p:grpSp>
        <p:nvGrpSpPr>
          <p:cNvPr id="26631"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6632"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6633" name="文本框 1027"/>
          <p:cNvSpPr txBox="1">
            <a:spLocks noChangeArrowheads="1"/>
          </p:cNvSpPr>
          <p:nvPr/>
        </p:nvSpPr>
        <p:spPr bwMode="auto">
          <a:xfrm>
            <a:off x="2411413" y="384651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a:t>王博阳</a:t>
            </a:r>
          </a:p>
        </p:txBody>
      </p:sp>
      <p:sp>
        <p:nvSpPr>
          <p:cNvPr id="26634" name="文本框 112"/>
          <p:cNvSpPr txBox="1">
            <a:spLocks noChangeArrowheads="1"/>
          </p:cNvSpPr>
          <p:nvPr/>
        </p:nvSpPr>
        <p:spPr bwMode="auto">
          <a:xfrm>
            <a:off x="4940300" y="3846513"/>
            <a:ext cx="1867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a:t>2018</a:t>
            </a:r>
            <a:r>
              <a:rPr lang="zh-CN" altLang="en-US" sz="1800"/>
              <a:t>年</a:t>
            </a:r>
            <a:r>
              <a:rPr lang="en-US" altLang="zh-CN" sz="1800"/>
              <a:t>11</a:t>
            </a:r>
            <a:r>
              <a:rPr lang="zh-CN" altLang="en-US" sz="1800"/>
              <a:t>月</a:t>
            </a:r>
            <a:r>
              <a:rPr lang="en-US" altLang="zh-CN" sz="1800"/>
              <a:t>15</a:t>
            </a:r>
            <a:r>
              <a:rPr lang="zh-CN" altLang="en-US" sz="1800"/>
              <a:t>日</a:t>
            </a:r>
          </a:p>
        </p:txBody>
      </p:sp>
      <p:sp>
        <p:nvSpPr>
          <p:cNvPr id="26635" name="文本框 1066"/>
          <p:cNvSpPr txBox="1">
            <a:spLocks noChangeArrowheads="1"/>
          </p:cNvSpPr>
          <p:nvPr/>
        </p:nvSpPr>
        <p:spPr bwMode="auto">
          <a:xfrm>
            <a:off x="1766888" y="598488"/>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dirty="0">
                <a:solidFill>
                  <a:schemeClr val="bg1"/>
                </a:solidFill>
              </a:rPr>
              <a:t>中</a:t>
            </a:r>
            <a:r>
              <a:rPr lang="zh-CN" altLang="en-US" sz="3200" b="1" dirty="0" smtClean="0">
                <a:solidFill>
                  <a:schemeClr val="bg1"/>
                </a:solidFill>
              </a:rPr>
              <a:t>国石油大</a:t>
            </a:r>
            <a:r>
              <a:rPr lang="zh-CN" altLang="en-US" sz="3200" b="1" dirty="0">
                <a:solidFill>
                  <a:schemeClr val="bg1"/>
                </a:solidFill>
              </a:rPr>
              <a:t>学</a:t>
            </a: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11"/>
          <p:cNvSpPr txBox="1">
            <a:spLocks noChangeArrowheads="1"/>
          </p:cNvSpPr>
          <p:nvPr/>
        </p:nvSpPr>
        <p:spPr bwMode="auto">
          <a:xfrm>
            <a:off x="1738313" y="588963"/>
            <a:ext cx="29260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30726"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890905" y="429260"/>
            <a:ext cx="2926715" cy="521970"/>
          </a:xfrm>
          <a:prstGeom prst="rect">
            <a:avLst/>
          </a:prstGeom>
          <a:noFill/>
        </p:spPr>
        <p:txBody>
          <a:bodyPr wrap="square" rtlCol="0" anchor="t">
            <a:spAutoFit/>
          </a:bodyPr>
          <a:lstStyle/>
          <a:p>
            <a:r>
              <a:rPr lang="zh-CN" altLang="en-US" sz="2800">
                <a:sym typeface="+mn-ea"/>
              </a:rPr>
              <a:t>1)固定W，求H</a:t>
            </a:r>
            <a:endParaRPr lang="zh-CN" altLang="en-US" sz="2800"/>
          </a:p>
        </p:txBody>
      </p:sp>
      <p:graphicFrame>
        <p:nvGraphicFramePr>
          <p:cNvPr id="5" name="对象 4">
            <a:hlinkClick r:id="" action="ppaction://ole?verb=0"/>
          </p:cNvPr>
          <p:cNvGraphicFramePr>
            <a:graphicFrameLocks noChangeAspect="1"/>
          </p:cNvGraphicFramePr>
          <p:nvPr/>
        </p:nvGraphicFramePr>
        <p:xfrm>
          <a:off x="3491230" y="372745"/>
          <a:ext cx="5209540" cy="635000"/>
        </p:xfrm>
        <a:graphic>
          <a:graphicData uri="http://schemas.openxmlformats.org/presentationml/2006/ole">
            <mc:AlternateContent xmlns:mc="http://schemas.openxmlformats.org/markup-compatibility/2006">
              <mc:Choice xmlns:v="urn:schemas-microsoft-com:vml" Requires="v">
                <p:oleObj spid="_x0000_s8198" r:id="rId5" imgW="1981200" imgH="279400" progId="Equation.KSEE3">
                  <p:embed/>
                </p:oleObj>
              </mc:Choice>
              <mc:Fallback>
                <p:oleObj r:id="rId5" imgW="1981200" imgH="279400" progId="Equation.KSEE3">
                  <p:embed/>
                  <p:pic>
                    <p:nvPicPr>
                      <p:cNvPr id="0" name="图片 6144"/>
                      <p:cNvPicPr/>
                      <p:nvPr/>
                    </p:nvPicPr>
                    <p:blipFill>
                      <a:blip r:embed="rId6"/>
                      <a:stretch>
                        <a:fillRect/>
                      </a:stretch>
                    </p:blipFill>
                    <p:spPr>
                      <a:xfrm>
                        <a:off x="3491230" y="372745"/>
                        <a:ext cx="5209540" cy="6350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040130" y="1007745"/>
          <a:ext cx="8090535" cy="531495"/>
        </p:xfrm>
        <a:graphic>
          <a:graphicData uri="http://schemas.openxmlformats.org/presentationml/2006/ole">
            <mc:AlternateContent xmlns:mc="http://schemas.openxmlformats.org/markup-compatibility/2006">
              <mc:Choice xmlns:v="urn:schemas-microsoft-com:vml" Requires="v">
                <p:oleObj spid="_x0000_s8199" r:id="rId7" imgW="3479800" imgH="228600" progId="Equation.KSEE3">
                  <p:embed/>
                </p:oleObj>
              </mc:Choice>
              <mc:Fallback>
                <p:oleObj r:id="rId7" imgW="3479800" imgH="228600" progId="Equation.KSEE3">
                  <p:embed/>
                  <p:pic>
                    <p:nvPicPr>
                      <p:cNvPr id="0" name="图片 6145"/>
                      <p:cNvPicPr/>
                      <p:nvPr/>
                    </p:nvPicPr>
                    <p:blipFill>
                      <a:blip r:embed="rId8"/>
                      <a:stretch>
                        <a:fillRect/>
                      </a:stretch>
                    </p:blipFill>
                    <p:spPr>
                      <a:xfrm>
                        <a:off x="1040130" y="1007745"/>
                        <a:ext cx="8090535" cy="53149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040130" y="1700530"/>
          <a:ext cx="7367270" cy="548005"/>
        </p:xfrm>
        <a:graphic>
          <a:graphicData uri="http://schemas.openxmlformats.org/presentationml/2006/ole">
            <mc:AlternateContent xmlns:mc="http://schemas.openxmlformats.org/markup-compatibility/2006">
              <mc:Choice xmlns:v="urn:schemas-microsoft-com:vml" Requires="v">
                <p:oleObj spid="_x0000_s8200" r:id="rId9" imgW="3073400" imgH="228600" progId="Equation.KSEE3">
                  <p:embed/>
                </p:oleObj>
              </mc:Choice>
              <mc:Fallback>
                <p:oleObj r:id="rId9" imgW="3073400" imgH="228600" progId="Equation.KSEE3">
                  <p:embed/>
                  <p:pic>
                    <p:nvPicPr>
                      <p:cNvPr id="0" name="图片 6146"/>
                      <p:cNvPicPr/>
                      <p:nvPr/>
                    </p:nvPicPr>
                    <p:blipFill>
                      <a:blip r:embed="rId10"/>
                      <a:stretch>
                        <a:fillRect/>
                      </a:stretch>
                    </p:blipFill>
                    <p:spPr>
                      <a:xfrm>
                        <a:off x="1040130" y="1700530"/>
                        <a:ext cx="7367270" cy="54800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152525" y="2622550"/>
          <a:ext cx="6715760" cy="867410"/>
        </p:xfrm>
        <a:graphic>
          <a:graphicData uri="http://schemas.openxmlformats.org/presentationml/2006/ole">
            <mc:AlternateContent xmlns:mc="http://schemas.openxmlformats.org/markup-compatibility/2006">
              <mc:Choice xmlns:v="urn:schemas-microsoft-com:vml" Requires="v">
                <p:oleObj spid="_x0000_s8201" r:id="rId11" imgW="3441700" imgH="444500" progId="Equation.KSEE3">
                  <p:embed/>
                </p:oleObj>
              </mc:Choice>
              <mc:Fallback>
                <p:oleObj r:id="rId11" imgW="3441700" imgH="444500" progId="Equation.KSEE3">
                  <p:embed/>
                  <p:pic>
                    <p:nvPicPr>
                      <p:cNvPr id="0" name="图片 6147"/>
                      <p:cNvPicPr/>
                      <p:nvPr/>
                    </p:nvPicPr>
                    <p:blipFill>
                      <a:blip r:embed="rId12"/>
                      <a:stretch>
                        <a:fillRect/>
                      </a:stretch>
                    </p:blipFill>
                    <p:spPr>
                      <a:xfrm>
                        <a:off x="1152525" y="2622550"/>
                        <a:ext cx="6715760" cy="86741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319530" y="3665855"/>
          <a:ext cx="3988435" cy="1272540"/>
        </p:xfrm>
        <a:graphic>
          <a:graphicData uri="http://schemas.openxmlformats.org/presentationml/2006/ole">
            <mc:AlternateContent xmlns:mc="http://schemas.openxmlformats.org/markup-compatibility/2006">
              <mc:Choice xmlns:v="urn:schemas-microsoft-com:vml" Requires="v">
                <p:oleObj spid="_x0000_s8202" r:id="rId13" imgW="2070100" imgH="660400" progId="Equation.KSEE3">
                  <p:embed/>
                </p:oleObj>
              </mc:Choice>
              <mc:Fallback>
                <p:oleObj r:id="rId13" imgW="2070100" imgH="660400" progId="Equation.KSEE3">
                  <p:embed/>
                  <p:pic>
                    <p:nvPicPr>
                      <p:cNvPr id="0" name="图片 6148"/>
                      <p:cNvPicPr/>
                      <p:nvPr/>
                    </p:nvPicPr>
                    <p:blipFill>
                      <a:blip r:embed="rId14"/>
                      <a:stretch>
                        <a:fillRect/>
                      </a:stretch>
                    </p:blipFill>
                    <p:spPr>
                      <a:xfrm>
                        <a:off x="1319530" y="3665855"/>
                        <a:ext cx="3988435" cy="12725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172335" y="-1715135"/>
            <a:ext cx="914400" cy="525907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738313" y="588963"/>
            <a:ext cx="3383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实验结果及分析</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083"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218"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5638800" y="3321050"/>
                        <a:ext cx="914400" cy="215900"/>
                      </a:xfrm>
                      <a:prstGeom prst="rect">
                        <a:avLst/>
                      </a:prstGeom>
                    </p:spPr>
                  </p:pic>
                </p:oleObj>
              </mc:Fallback>
            </mc:AlternateContent>
          </a:graphicData>
        </a:graphic>
      </p:graphicFrame>
      <p:pic>
        <p:nvPicPr>
          <p:cNvPr id="592899" name="Picture 3"/>
          <p:cNvPicPr>
            <a:picLocks noChangeAspect="1" noChangeArrowheads="1"/>
          </p:cNvPicPr>
          <p:nvPr/>
        </p:nvPicPr>
        <p:blipFill>
          <a:blip r:embed="rId7" cstate="print"/>
          <a:srcRect/>
          <a:stretch>
            <a:fillRect/>
          </a:stretch>
        </p:blipFill>
        <p:spPr bwMode="auto">
          <a:xfrm>
            <a:off x="294829" y="2657495"/>
            <a:ext cx="864096" cy="1070248"/>
          </a:xfrm>
          <a:prstGeom prst="rect">
            <a:avLst/>
          </a:prstGeom>
          <a:noFill/>
          <a:ln w="9525">
            <a:noFill/>
            <a:miter lim="800000"/>
            <a:headEnd/>
            <a:tailEnd/>
          </a:ln>
        </p:spPr>
      </p:pic>
      <p:pic>
        <p:nvPicPr>
          <p:cNvPr id="592900" name="Picture 4"/>
          <p:cNvPicPr>
            <a:picLocks noChangeAspect="1" noChangeArrowheads="1"/>
          </p:cNvPicPr>
          <p:nvPr/>
        </p:nvPicPr>
        <p:blipFill>
          <a:blip r:embed="rId8" cstate="print"/>
          <a:srcRect/>
          <a:stretch>
            <a:fillRect/>
          </a:stretch>
        </p:blipFill>
        <p:spPr bwMode="auto">
          <a:xfrm>
            <a:off x="1159178" y="2647335"/>
            <a:ext cx="864096" cy="1080120"/>
          </a:xfrm>
          <a:prstGeom prst="rect">
            <a:avLst/>
          </a:prstGeom>
          <a:noFill/>
          <a:ln w="9525">
            <a:noFill/>
            <a:miter lim="800000"/>
            <a:headEnd/>
            <a:tailEnd/>
          </a:ln>
        </p:spPr>
      </p:pic>
      <p:pic>
        <p:nvPicPr>
          <p:cNvPr id="592901" name="Picture 5"/>
          <p:cNvPicPr>
            <a:picLocks noChangeAspect="1" noChangeArrowheads="1"/>
          </p:cNvPicPr>
          <p:nvPr/>
        </p:nvPicPr>
        <p:blipFill>
          <a:blip r:embed="rId9" cstate="print"/>
          <a:srcRect/>
          <a:stretch>
            <a:fillRect/>
          </a:stretch>
        </p:blipFill>
        <p:spPr bwMode="auto">
          <a:xfrm>
            <a:off x="2052102" y="2647335"/>
            <a:ext cx="864096" cy="1080120"/>
          </a:xfrm>
          <a:prstGeom prst="rect">
            <a:avLst/>
          </a:prstGeom>
          <a:noFill/>
          <a:ln w="9525">
            <a:noFill/>
            <a:miter lim="800000"/>
            <a:headEnd/>
            <a:tailEnd/>
          </a:ln>
        </p:spPr>
      </p:pic>
      <p:pic>
        <p:nvPicPr>
          <p:cNvPr id="592902" name="Picture 6"/>
          <p:cNvPicPr>
            <a:picLocks noChangeAspect="1" noChangeArrowheads="1"/>
          </p:cNvPicPr>
          <p:nvPr/>
        </p:nvPicPr>
        <p:blipFill>
          <a:blip r:embed="rId10" cstate="print"/>
          <a:srcRect/>
          <a:stretch>
            <a:fillRect/>
          </a:stretch>
        </p:blipFill>
        <p:spPr bwMode="auto">
          <a:xfrm>
            <a:off x="294829" y="3727708"/>
            <a:ext cx="864096" cy="1008112"/>
          </a:xfrm>
          <a:prstGeom prst="rect">
            <a:avLst/>
          </a:prstGeom>
          <a:noFill/>
          <a:ln w="9525">
            <a:noFill/>
            <a:miter lim="800000"/>
            <a:headEnd/>
            <a:tailEnd/>
          </a:ln>
        </p:spPr>
      </p:pic>
      <p:pic>
        <p:nvPicPr>
          <p:cNvPr id="592903" name="Picture 7"/>
          <p:cNvPicPr>
            <a:picLocks noChangeAspect="1" noChangeArrowheads="1"/>
          </p:cNvPicPr>
          <p:nvPr/>
        </p:nvPicPr>
        <p:blipFill>
          <a:blip r:embed="rId11" cstate="print"/>
          <a:srcRect/>
          <a:stretch>
            <a:fillRect/>
          </a:stretch>
        </p:blipFill>
        <p:spPr bwMode="auto">
          <a:xfrm>
            <a:off x="1159178" y="3727708"/>
            <a:ext cx="864096" cy="1008112"/>
          </a:xfrm>
          <a:prstGeom prst="rect">
            <a:avLst/>
          </a:prstGeom>
          <a:noFill/>
          <a:ln w="9525">
            <a:noFill/>
            <a:miter lim="800000"/>
            <a:headEnd/>
            <a:tailEnd/>
          </a:ln>
        </p:spPr>
      </p:pic>
      <p:pic>
        <p:nvPicPr>
          <p:cNvPr id="592904" name="Picture 8"/>
          <p:cNvPicPr>
            <a:picLocks noChangeAspect="1" noChangeArrowheads="1"/>
          </p:cNvPicPr>
          <p:nvPr/>
        </p:nvPicPr>
        <p:blipFill>
          <a:blip r:embed="rId12" cstate="print"/>
          <a:srcRect/>
          <a:stretch>
            <a:fillRect/>
          </a:stretch>
        </p:blipFill>
        <p:spPr bwMode="auto">
          <a:xfrm>
            <a:off x="2065437" y="3727708"/>
            <a:ext cx="850776" cy="1008112"/>
          </a:xfrm>
          <a:prstGeom prst="rect">
            <a:avLst/>
          </a:prstGeom>
          <a:noFill/>
          <a:ln w="9525">
            <a:noFill/>
            <a:miter lim="800000"/>
            <a:headEnd/>
            <a:tailEnd/>
          </a:ln>
        </p:spPr>
      </p:pic>
      <p:sp>
        <p:nvSpPr>
          <p:cNvPr id="24" name="矩形 23"/>
          <p:cNvSpPr/>
          <p:nvPr/>
        </p:nvSpPr>
        <p:spPr>
          <a:xfrm>
            <a:off x="631190" y="1721485"/>
            <a:ext cx="10429240" cy="460375"/>
          </a:xfrm>
          <a:prstGeom prst="rect">
            <a:avLst/>
          </a:prstGeom>
          <a:solidFill>
            <a:schemeClr val="accent6">
              <a:lumMod val="75000"/>
            </a:schemeClr>
          </a:solidFill>
        </p:spPr>
        <p:txBody>
          <a:bodyPr wrap="square">
            <a:spAutoFit/>
          </a:bodyPr>
          <a:lstStyle/>
          <a:p>
            <a:r>
              <a:rPr lang="en-US" altLang="zh-CN" sz="2400" b="1" dirty="0" smtClean="0">
                <a:solidFill>
                  <a:schemeClr val="bg1"/>
                </a:solidFill>
              </a:rPr>
              <a:t>1.</a:t>
            </a:r>
            <a:r>
              <a:rPr lang="zh-CN" altLang="en-US" sz="2400" b="1" dirty="0" smtClean="0">
                <a:solidFill>
                  <a:schemeClr val="bg1"/>
                </a:solidFill>
              </a:rPr>
              <a:t>在</a:t>
            </a:r>
            <a:r>
              <a:rPr lang="en-US" altLang="zh-CN" sz="2400" b="1" dirty="0" smtClean="0">
                <a:solidFill>
                  <a:schemeClr val="bg1"/>
                </a:solidFill>
              </a:rPr>
              <a:t>YALEB</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r>
              <a:rPr lang="zh-CN" altLang="en-US" sz="2400" dirty="0" smtClean="0">
                <a:solidFill>
                  <a:schemeClr val="bg1"/>
                </a:solidFill>
              </a:rPr>
              <a:t>（</a:t>
            </a:r>
            <a:r>
              <a:rPr lang="en-US" sz="2400" dirty="0">
                <a:solidFill>
                  <a:schemeClr val="bg1"/>
                </a:solidFill>
              </a:rPr>
              <a:t>38</a:t>
            </a:r>
            <a:r>
              <a:rPr lang="zh-CN" altLang="en-US" sz="2400" dirty="0">
                <a:solidFill>
                  <a:schemeClr val="bg1"/>
                </a:solidFill>
              </a:rPr>
              <a:t>人</a:t>
            </a:r>
            <a:r>
              <a:rPr lang="en-US" altLang="zh-CN" sz="2400" dirty="0">
                <a:solidFill>
                  <a:schemeClr val="bg1"/>
                </a:solidFill>
              </a:rPr>
              <a:t>2414</a:t>
            </a:r>
            <a:r>
              <a:rPr lang="zh-CN" altLang="en-US" sz="2400" dirty="0">
                <a:solidFill>
                  <a:schemeClr val="bg1"/>
                </a:solidFill>
              </a:rPr>
              <a:t>张正面图像组成）</a:t>
            </a:r>
            <a:endParaRPr lang="en-US" altLang="zh-CN" sz="2400" dirty="0" smtClean="0">
              <a:solidFill>
                <a:schemeClr val="bg1"/>
              </a:solidFill>
            </a:endParaRPr>
          </a:p>
        </p:txBody>
      </p:sp>
      <p:sp>
        <p:nvSpPr>
          <p:cNvPr id="14" name="文本框 13"/>
          <p:cNvSpPr txBox="1"/>
          <p:nvPr/>
        </p:nvSpPr>
        <p:spPr>
          <a:xfrm>
            <a:off x="5638800" y="2521585"/>
            <a:ext cx="3306445" cy="460375"/>
          </a:xfrm>
          <a:prstGeom prst="rect">
            <a:avLst/>
          </a:prstGeom>
          <a:noFill/>
        </p:spPr>
        <p:txBody>
          <a:bodyPr wrap="square" rtlCol="0">
            <a:spAutoFit/>
          </a:bodyPr>
          <a:lstStyle/>
          <a:p>
            <a:r>
              <a:rPr lang="zh-CN" altLang="en-US" sz="2400"/>
              <a:t>识别率</a:t>
            </a:r>
            <a:r>
              <a:rPr lang="en-US" altLang="zh-CN" sz="2400"/>
              <a:t>%</a:t>
            </a:r>
          </a:p>
        </p:txBody>
      </p:sp>
      <p:graphicFrame>
        <p:nvGraphicFramePr>
          <p:cNvPr id="15" name="表格 14"/>
          <p:cNvGraphicFramePr/>
          <p:nvPr/>
        </p:nvGraphicFramePr>
        <p:xfrm>
          <a:off x="3027045" y="3111500"/>
          <a:ext cx="8533765" cy="1143000"/>
        </p:xfrm>
        <a:graphic>
          <a:graphicData uri="http://schemas.openxmlformats.org/drawingml/2006/table">
            <a:tbl>
              <a:tblPr firstRow="1" bandRow="1">
                <a:tableStyleId>{5C22544A-7EE6-4342-B048-85BDC9FD1C3A}</a:tableStyleId>
              </a:tblPr>
              <a:tblGrid>
                <a:gridCol w="1503045"/>
                <a:gridCol w="1405255"/>
                <a:gridCol w="1373505"/>
                <a:gridCol w="1405255"/>
                <a:gridCol w="1421765"/>
                <a:gridCol w="1421765"/>
              </a:tblGrid>
              <a:tr h="381000">
                <a:tc>
                  <a:txBody>
                    <a:bodyPr/>
                    <a:lstStyle/>
                    <a:p>
                      <a:pPr>
                        <a:buNone/>
                      </a:pPr>
                      <a:r>
                        <a:rPr lang="zh-CN" altLang="en-US"/>
                        <a:t>遮挡百分比</a:t>
                      </a:r>
                    </a:p>
                  </a:txBody>
                  <a:tcPr/>
                </a:tc>
                <a:tc>
                  <a:txBody>
                    <a:bodyPr/>
                    <a:lstStyle/>
                    <a:p>
                      <a:pPr>
                        <a:buNone/>
                      </a:pPr>
                      <a:r>
                        <a:rPr lang="en-US" altLang="zh-CN"/>
                        <a:t>0%</a:t>
                      </a:r>
                    </a:p>
                  </a:txBody>
                  <a:tcPr/>
                </a:tc>
                <a:tc>
                  <a:txBody>
                    <a:bodyPr/>
                    <a:lstStyle/>
                    <a:p>
                      <a:pPr>
                        <a:buNone/>
                      </a:pPr>
                      <a:r>
                        <a:rPr lang="en-US" altLang="zh-CN"/>
                        <a:t>20%</a:t>
                      </a:r>
                    </a:p>
                  </a:txBody>
                  <a:tcPr/>
                </a:tc>
                <a:tc>
                  <a:txBody>
                    <a:bodyPr/>
                    <a:lstStyle/>
                    <a:p>
                      <a:pPr>
                        <a:buNone/>
                      </a:pPr>
                      <a:r>
                        <a:rPr lang="en-US" altLang="zh-CN"/>
                        <a:t>40%</a:t>
                      </a:r>
                    </a:p>
                  </a:txBody>
                  <a:tcPr/>
                </a:tc>
                <a:tc>
                  <a:txBody>
                    <a:bodyPr/>
                    <a:lstStyle/>
                    <a:p>
                      <a:pPr>
                        <a:buNone/>
                      </a:pPr>
                      <a:r>
                        <a:rPr lang="en-US" altLang="zh-CN"/>
                        <a:t>60%</a:t>
                      </a:r>
                    </a:p>
                  </a:txBody>
                  <a:tcPr/>
                </a:tc>
                <a:tc>
                  <a:txBody>
                    <a:bodyPr/>
                    <a:lstStyle/>
                    <a:p>
                      <a:pPr>
                        <a:buNone/>
                      </a:pPr>
                      <a:r>
                        <a:rPr lang="en-US" altLang="zh-CN"/>
                        <a:t>80%</a:t>
                      </a:r>
                    </a:p>
                  </a:txBody>
                  <a:tcPr/>
                </a:tc>
              </a:tr>
              <a:tr h="381000">
                <a:tc>
                  <a:txBody>
                    <a:bodyPr/>
                    <a:lstStyle/>
                    <a:p>
                      <a:pPr>
                        <a:buNone/>
                      </a:pPr>
                      <a:r>
                        <a:rPr lang="en-US" altLang="zh-CN"/>
                        <a:t>PCANet</a:t>
                      </a:r>
                    </a:p>
                  </a:txBody>
                  <a:tcPr/>
                </a:tc>
                <a:tc>
                  <a:txBody>
                    <a:bodyPr/>
                    <a:lstStyle/>
                    <a:p>
                      <a:pPr>
                        <a:buNone/>
                      </a:pPr>
                      <a:r>
                        <a:rPr lang="en-US" altLang="zh-CN" b="1"/>
                        <a:t>97.75</a:t>
                      </a:r>
                    </a:p>
                  </a:txBody>
                  <a:tcPr/>
                </a:tc>
                <a:tc>
                  <a:txBody>
                    <a:bodyPr/>
                    <a:lstStyle/>
                    <a:p>
                      <a:pPr>
                        <a:buNone/>
                      </a:pPr>
                      <a:r>
                        <a:rPr lang="en-US" altLang="zh-CN" b="1"/>
                        <a:t>97.21</a:t>
                      </a:r>
                    </a:p>
                  </a:txBody>
                  <a:tcPr/>
                </a:tc>
                <a:tc>
                  <a:txBody>
                    <a:bodyPr/>
                    <a:lstStyle/>
                    <a:p>
                      <a:pPr>
                        <a:buNone/>
                      </a:pPr>
                      <a:r>
                        <a:rPr lang="en-US" altLang="zh-CN"/>
                        <a:t>92.25</a:t>
                      </a:r>
                    </a:p>
                  </a:txBody>
                  <a:tcPr/>
                </a:tc>
                <a:tc>
                  <a:txBody>
                    <a:bodyPr/>
                    <a:lstStyle/>
                    <a:p>
                      <a:pPr>
                        <a:buNone/>
                      </a:pPr>
                      <a:r>
                        <a:rPr lang="en-US" altLang="zh-CN"/>
                        <a:t>83.11</a:t>
                      </a:r>
                    </a:p>
                  </a:txBody>
                  <a:tcPr/>
                </a:tc>
                <a:tc>
                  <a:txBody>
                    <a:bodyPr/>
                    <a:lstStyle/>
                    <a:p>
                      <a:pPr>
                        <a:buNone/>
                      </a:pPr>
                      <a:r>
                        <a:rPr lang="en-US" altLang="zh-CN"/>
                        <a:t>59.74</a:t>
                      </a:r>
                    </a:p>
                  </a:txBody>
                  <a:tcPr/>
                </a:tc>
              </a:tr>
              <a:tr h="381000">
                <a:tc>
                  <a:txBody>
                    <a:bodyPr/>
                    <a:lstStyle/>
                    <a:p>
                      <a:pPr>
                        <a:buNone/>
                      </a:pPr>
                      <a:r>
                        <a:rPr lang="en-US" altLang="zh-CN"/>
                        <a:t>NMFNet</a:t>
                      </a:r>
                    </a:p>
                  </a:txBody>
                  <a:tcPr/>
                </a:tc>
                <a:tc>
                  <a:txBody>
                    <a:bodyPr/>
                    <a:lstStyle/>
                    <a:p>
                      <a:pPr>
                        <a:buNone/>
                      </a:pPr>
                      <a:r>
                        <a:rPr lang="en-US" altLang="zh-CN"/>
                        <a:t>96.55</a:t>
                      </a:r>
                    </a:p>
                  </a:txBody>
                  <a:tcPr/>
                </a:tc>
                <a:tc>
                  <a:txBody>
                    <a:bodyPr/>
                    <a:lstStyle/>
                    <a:p>
                      <a:pPr>
                        <a:buNone/>
                      </a:pPr>
                      <a:r>
                        <a:rPr lang="en-US" altLang="zh-CN" b="0"/>
                        <a:t>95.40</a:t>
                      </a:r>
                    </a:p>
                  </a:txBody>
                  <a:tcPr/>
                </a:tc>
                <a:tc>
                  <a:txBody>
                    <a:bodyPr/>
                    <a:lstStyle/>
                    <a:p>
                      <a:pPr>
                        <a:buNone/>
                      </a:pPr>
                      <a:r>
                        <a:rPr lang="en-US" altLang="zh-CN" b="1"/>
                        <a:t>93.16</a:t>
                      </a:r>
                    </a:p>
                  </a:txBody>
                  <a:tcPr/>
                </a:tc>
                <a:tc>
                  <a:txBody>
                    <a:bodyPr/>
                    <a:lstStyle/>
                    <a:p>
                      <a:pPr>
                        <a:buNone/>
                      </a:pPr>
                      <a:r>
                        <a:rPr lang="en-US" altLang="zh-CN" b="1"/>
                        <a:t>85.42</a:t>
                      </a:r>
                    </a:p>
                  </a:txBody>
                  <a:tcPr/>
                </a:tc>
                <a:tc>
                  <a:txBody>
                    <a:bodyPr/>
                    <a:lstStyle/>
                    <a:p>
                      <a:pPr>
                        <a:buNone/>
                      </a:pPr>
                      <a:r>
                        <a:rPr lang="en-US" altLang="zh-CN" b="1"/>
                        <a:t>68.2</a:t>
                      </a: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172335" y="-1715135"/>
            <a:ext cx="914400" cy="525907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738313" y="588963"/>
            <a:ext cx="3383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实验结果及分析</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5083"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42"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5638800" y="3321050"/>
                        <a:ext cx="914400" cy="215900"/>
                      </a:xfrm>
                      <a:prstGeom prst="rect">
                        <a:avLst/>
                      </a:prstGeom>
                    </p:spPr>
                  </p:pic>
                </p:oleObj>
              </mc:Fallback>
            </mc:AlternateContent>
          </a:graphicData>
        </a:graphic>
      </p:graphicFrame>
      <p:sp>
        <p:nvSpPr>
          <p:cNvPr id="24" name="矩形 23"/>
          <p:cNvSpPr/>
          <p:nvPr/>
        </p:nvSpPr>
        <p:spPr>
          <a:xfrm>
            <a:off x="631190" y="1721485"/>
            <a:ext cx="10429240" cy="460375"/>
          </a:xfrm>
          <a:prstGeom prst="rect">
            <a:avLst/>
          </a:prstGeom>
          <a:solidFill>
            <a:schemeClr val="accent6">
              <a:lumMod val="75000"/>
            </a:schemeClr>
          </a:solidFill>
        </p:spPr>
        <p:txBody>
          <a:bodyPr wrap="square">
            <a:spAutoFit/>
          </a:bodyPr>
          <a:lstStyle/>
          <a:p>
            <a:r>
              <a:rPr lang="en-US" altLang="zh-CN" sz="2400" b="1" dirty="0" smtClean="0">
                <a:solidFill>
                  <a:schemeClr val="bg1"/>
                </a:solidFill>
              </a:rPr>
              <a:t>2.</a:t>
            </a:r>
            <a:r>
              <a:rPr lang="zh-CN" altLang="en-US" sz="2400" b="1" dirty="0" smtClean="0">
                <a:solidFill>
                  <a:schemeClr val="bg1"/>
                </a:solidFill>
              </a:rPr>
              <a:t>在</a:t>
            </a:r>
            <a:r>
              <a:rPr lang="en-US" altLang="zh-CN" sz="2400" b="1" dirty="0" smtClean="0">
                <a:solidFill>
                  <a:schemeClr val="bg1"/>
                </a:solidFill>
              </a:rPr>
              <a:t>AR</a:t>
            </a:r>
            <a:r>
              <a:rPr lang="zh-CN" altLang="zh-CN" sz="2400" b="1" dirty="0" smtClean="0">
                <a:solidFill>
                  <a:schemeClr val="bg1"/>
                </a:solidFill>
              </a:rPr>
              <a:t>数据库</a:t>
            </a:r>
            <a:r>
              <a:rPr lang="zh-CN" altLang="zh-CN" sz="2400" b="1" dirty="0">
                <a:solidFill>
                  <a:schemeClr val="bg1"/>
                </a:solidFill>
              </a:rPr>
              <a:t>上</a:t>
            </a:r>
            <a:r>
              <a:rPr lang="zh-CN" altLang="zh-CN" sz="2400" b="1" dirty="0" smtClean="0">
                <a:solidFill>
                  <a:schemeClr val="bg1"/>
                </a:solidFill>
              </a:rPr>
              <a:t>的</a:t>
            </a:r>
            <a:r>
              <a:rPr lang="zh-CN" altLang="en-US" sz="2400" b="1" dirty="0">
                <a:solidFill>
                  <a:schemeClr val="bg1"/>
                </a:solidFill>
              </a:rPr>
              <a:t>分类</a:t>
            </a:r>
            <a:r>
              <a:rPr lang="zh-CN" altLang="zh-CN" sz="2400" b="1" dirty="0" smtClean="0">
                <a:solidFill>
                  <a:schemeClr val="bg1"/>
                </a:solidFill>
              </a:rPr>
              <a:t>结果</a:t>
            </a:r>
            <a:r>
              <a:rPr lang="zh-CN" altLang="en-US" sz="2400" dirty="0" smtClean="0">
                <a:solidFill>
                  <a:schemeClr val="bg1"/>
                </a:solidFill>
              </a:rPr>
              <a:t>（</a:t>
            </a:r>
            <a:r>
              <a:rPr lang="en-US" sz="2400" dirty="0">
                <a:solidFill>
                  <a:schemeClr val="bg1"/>
                </a:solidFill>
              </a:rPr>
              <a:t>126</a:t>
            </a:r>
            <a:r>
              <a:rPr lang="zh-CN" altLang="en-US" sz="2400" dirty="0">
                <a:solidFill>
                  <a:schemeClr val="bg1"/>
                </a:solidFill>
              </a:rPr>
              <a:t>人</a:t>
            </a:r>
            <a:r>
              <a:rPr lang="en-US" altLang="zh-CN" sz="2400" dirty="0">
                <a:solidFill>
                  <a:schemeClr val="bg1"/>
                </a:solidFill>
              </a:rPr>
              <a:t>4000</a:t>
            </a:r>
            <a:r>
              <a:rPr lang="zh-CN" altLang="en-US" sz="2400" dirty="0">
                <a:solidFill>
                  <a:schemeClr val="bg1"/>
                </a:solidFill>
              </a:rPr>
              <a:t>多张正面图像组成）</a:t>
            </a:r>
            <a:endParaRPr lang="en-US" altLang="zh-CN" sz="2400" dirty="0" smtClean="0">
              <a:solidFill>
                <a:schemeClr val="bg1"/>
              </a:solidFill>
            </a:endParaRPr>
          </a:p>
        </p:txBody>
      </p:sp>
      <p:pic>
        <p:nvPicPr>
          <p:cNvPr id="573442" name="Picture 2"/>
          <p:cNvPicPr>
            <a:picLocks noChangeAspect="1" noChangeArrowheads="1"/>
          </p:cNvPicPr>
          <p:nvPr/>
        </p:nvPicPr>
        <p:blipFill>
          <a:blip r:embed="rId7" cstate="print"/>
          <a:srcRect/>
          <a:stretch>
            <a:fillRect/>
          </a:stretch>
        </p:blipFill>
        <p:spPr bwMode="auto">
          <a:xfrm>
            <a:off x="475615" y="2929255"/>
            <a:ext cx="786765" cy="999490"/>
          </a:xfrm>
          <a:prstGeom prst="rect">
            <a:avLst/>
          </a:prstGeom>
          <a:noFill/>
          <a:ln w="9525">
            <a:noFill/>
            <a:miter lim="800000"/>
            <a:headEnd/>
            <a:tailEnd/>
          </a:ln>
        </p:spPr>
      </p:pic>
      <p:pic>
        <p:nvPicPr>
          <p:cNvPr id="573443" name="Picture 3"/>
          <p:cNvPicPr>
            <a:picLocks noChangeAspect="1" noChangeArrowheads="1"/>
          </p:cNvPicPr>
          <p:nvPr/>
        </p:nvPicPr>
        <p:blipFill>
          <a:blip r:embed="rId8" cstate="print"/>
          <a:srcRect/>
          <a:stretch>
            <a:fillRect/>
          </a:stretch>
        </p:blipFill>
        <p:spPr bwMode="auto">
          <a:xfrm>
            <a:off x="1262301" y="2920251"/>
            <a:ext cx="720080" cy="1008112"/>
          </a:xfrm>
          <a:prstGeom prst="rect">
            <a:avLst/>
          </a:prstGeom>
          <a:noFill/>
          <a:ln w="9525">
            <a:noFill/>
            <a:miter lim="800000"/>
            <a:headEnd/>
            <a:tailEnd/>
          </a:ln>
        </p:spPr>
      </p:pic>
      <p:pic>
        <p:nvPicPr>
          <p:cNvPr id="573444" name="Picture 4"/>
          <p:cNvPicPr>
            <a:picLocks noChangeAspect="1" noChangeArrowheads="1"/>
          </p:cNvPicPr>
          <p:nvPr/>
        </p:nvPicPr>
        <p:blipFill>
          <a:blip r:embed="rId9" cstate="print"/>
          <a:srcRect/>
          <a:stretch>
            <a:fillRect/>
          </a:stretch>
        </p:blipFill>
        <p:spPr bwMode="auto">
          <a:xfrm>
            <a:off x="1982634" y="2920251"/>
            <a:ext cx="720080" cy="1008112"/>
          </a:xfrm>
          <a:prstGeom prst="rect">
            <a:avLst/>
          </a:prstGeom>
          <a:noFill/>
          <a:ln w="9525">
            <a:noFill/>
            <a:miter lim="800000"/>
            <a:headEnd/>
            <a:tailEnd/>
          </a:ln>
        </p:spPr>
      </p:pic>
      <p:pic>
        <p:nvPicPr>
          <p:cNvPr id="573445" name="Picture 5"/>
          <p:cNvPicPr>
            <a:picLocks noChangeAspect="1" noChangeArrowheads="1"/>
          </p:cNvPicPr>
          <p:nvPr/>
        </p:nvPicPr>
        <p:blipFill>
          <a:blip r:embed="rId10" cstate="print"/>
          <a:srcRect/>
          <a:stretch>
            <a:fillRect/>
          </a:stretch>
        </p:blipFill>
        <p:spPr bwMode="auto">
          <a:xfrm>
            <a:off x="515298" y="3928616"/>
            <a:ext cx="720080" cy="1008112"/>
          </a:xfrm>
          <a:prstGeom prst="rect">
            <a:avLst/>
          </a:prstGeom>
          <a:noFill/>
          <a:ln w="9525">
            <a:noFill/>
            <a:miter lim="800000"/>
            <a:headEnd/>
            <a:tailEnd/>
          </a:ln>
        </p:spPr>
      </p:pic>
      <p:pic>
        <p:nvPicPr>
          <p:cNvPr id="573446" name="Picture 6"/>
          <p:cNvPicPr>
            <a:picLocks noChangeAspect="1" noChangeArrowheads="1"/>
          </p:cNvPicPr>
          <p:nvPr/>
        </p:nvPicPr>
        <p:blipFill>
          <a:blip r:embed="rId11" cstate="print"/>
          <a:srcRect/>
          <a:stretch>
            <a:fillRect/>
          </a:stretch>
        </p:blipFill>
        <p:spPr bwMode="auto">
          <a:xfrm>
            <a:off x="1262301" y="3928616"/>
            <a:ext cx="720080" cy="1008112"/>
          </a:xfrm>
          <a:prstGeom prst="rect">
            <a:avLst/>
          </a:prstGeom>
          <a:noFill/>
          <a:ln w="9525">
            <a:noFill/>
            <a:miter lim="800000"/>
            <a:headEnd/>
            <a:tailEnd/>
          </a:ln>
        </p:spPr>
      </p:pic>
      <p:pic>
        <p:nvPicPr>
          <p:cNvPr id="573447" name="Picture 7"/>
          <p:cNvPicPr>
            <a:picLocks noChangeAspect="1" noChangeArrowheads="1"/>
          </p:cNvPicPr>
          <p:nvPr/>
        </p:nvPicPr>
        <p:blipFill>
          <a:blip r:embed="rId12" cstate="print"/>
          <a:srcRect/>
          <a:stretch>
            <a:fillRect/>
          </a:stretch>
        </p:blipFill>
        <p:spPr bwMode="auto">
          <a:xfrm>
            <a:off x="1982634" y="3928616"/>
            <a:ext cx="720080" cy="1008112"/>
          </a:xfrm>
          <a:prstGeom prst="rect">
            <a:avLst/>
          </a:prstGeom>
          <a:noFill/>
          <a:ln w="9525">
            <a:noFill/>
            <a:miter lim="800000"/>
            <a:headEnd/>
            <a:tailEnd/>
          </a:ln>
        </p:spPr>
      </p:pic>
      <p:graphicFrame>
        <p:nvGraphicFramePr>
          <p:cNvPr id="13" name="表格 12"/>
          <p:cNvGraphicFramePr/>
          <p:nvPr/>
        </p:nvGraphicFramePr>
        <p:xfrm>
          <a:off x="2947035" y="3321050"/>
          <a:ext cx="8531225" cy="119888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436880">
                <a:tc>
                  <a:txBody>
                    <a:bodyPr/>
                    <a:lstStyle/>
                    <a:p>
                      <a:pPr>
                        <a:buNone/>
                      </a:pPr>
                      <a:endParaRPr lang="zh-CN" altLang="en-US"/>
                    </a:p>
                  </a:txBody>
                  <a:tcPr/>
                </a:tc>
                <a:tc>
                  <a:txBody>
                    <a:bodyPr/>
                    <a:lstStyle/>
                    <a:p>
                      <a:pPr>
                        <a:buNone/>
                      </a:pPr>
                      <a:r>
                        <a:rPr lang="zh-CN" altLang="en-US"/>
                        <a:t>亮度</a:t>
                      </a:r>
                    </a:p>
                  </a:txBody>
                  <a:tcPr/>
                </a:tc>
                <a:tc>
                  <a:txBody>
                    <a:bodyPr/>
                    <a:lstStyle/>
                    <a:p>
                      <a:pPr>
                        <a:buNone/>
                      </a:pPr>
                      <a:r>
                        <a:rPr lang="zh-CN" altLang="en-US"/>
                        <a:t>面部表情</a:t>
                      </a:r>
                    </a:p>
                  </a:txBody>
                  <a:tcPr/>
                </a:tc>
                <a:tc>
                  <a:txBody>
                    <a:bodyPr/>
                    <a:lstStyle/>
                    <a:p>
                      <a:pPr>
                        <a:buNone/>
                      </a:pPr>
                      <a:r>
                        <a:rPr lang="zh-CN" altLang="en-US"/>
                        <a:t>遮挡</a:t>
                      </a:r>
                    </a:p>
                  </a:txBody>
                  <a:tcPr/>
                </a:tc>
                <a:tc>
                  <a:txBody>
                    <a:bodyPr/>
                    <a:lstStyle/>
                    <a:p>
                      <a:pPr>
                        <a:buNone/>
                      </a:pPr>
                      <a:r>
                        <a:rPr lang="zh-CN" altLang="en-US"/>
                        <a:t>亮度</a:t>
                      </a:r>
                      <a:r>
                        <a:rPr lang="en-US" altLang="zh-CN"/>
                        <a:t>+</a:t>
                      </a:r>
                      <a:r>
                        <a:rPr lang="zh-CN" altLang="en-US"/>
                        <a:t>遮挡</a:t>
                      </a:r>
                    </a:p>
                  </a:txBody>
                  <a:tcPr/>
                </a:tc>
              </a:tr>
              <a:tr h="381000">
                <a:tc>
                  <a:txBody>
                    <a:bodyPr/>
                    <a:lstStyle/>
                    <a:p>
                      <a:pPr>
                        <a:buNone/>
                      </a:pPr>
                      <a:r>
                        <a:rPr lang="en-US" altLang="zh-CN"/>
                        <a:t>PCANet</a:t>
                      </a:r>
                    </a:p>
                  </a:txBody>
                  <a:tcPr/>
                </a:tc>
                <a:tc>
                  <a:txBody>
                    <a:bodyPr/>
                    <a:lstStyle/>
                    <a:p>
                      <a:pPr>
                        <a:buNone/>
                      </a:pPr>
                      <a:r>
                        <a:rPr lang="en-US" altLang="zh-CN" b="1"/>
                        <a:t>99.95</a:t>
                      </a:r>
                    </a:p>
                  </a:txBody>
                  <a:tcPr/>
                </a:tc>
                <a:tc>
                  <a:txBody>
                    <a:bodyPr/>
                    <a:lstStyle/>
                    <a:p>
                      <a:pPr>
                        <a:buNone/>
                      </a:pPr>
                      <a:r>
                        <a:rPr lang="en-US" altLang="zh-CN" b="1"/>
                        <a:t>96.45</a:t>
                      </a:r>
                    </a:p>
                  </a:txBody>
                  <a:tcPr/>
                </a:tc>
                <a:tc>
                  <a:txBody>
                    <a:bodyPr/>
                    <a:lstStyle/>
                    <a:p>
                      <a:pPr>
                        <a:buNone/>
                      </a:pPr>
                      <a:r>
                        <a:rPr lang="en-US" altLang="zh-CN"/>
                        <a:t>96.73</a:t>
                      </a:r>
                    </a:p>
                  </a:txBody>
                  <a:tcPr/>
                </a:tc>
                <a:tc>
                  <a:txBody>
                    <a:bodyPr/>
                    <a:lstStyle/>
                    <a:p>
                      <a:pPr>
                        <a:buNone/>
                      </a:pPr>
                      <a:r>
                        <a:rPr lang="en-US" altLang="zh-CN"/>
                        <a:t>93.33</a:t>
                      </a:r>
                    </a:p>
                  </a:txBody>
                  <a:tcPr/>
                </a:tc>
              </a:tr>
              <a:tr h="381000">
                <a:tc>
                  <a:txBody>
                    <a:bodyPr/>
                    <a:lstStyle/>
                    <a:p>
                      <a:pPr>
                        <a:buNone/>
                      </a:pPr>
                      <a:r>
                        <a:rPr lang="en-US" altLang="zh-CN"/>
                        <a:t>NMFNet</a:t>
                      </a:r>
                    </a:p>
                  </a:txBody>
                  <a:tcPr/>
                </a:tc>
                <a:tc>
                  <a:txBody>
                    <a:bodyPr/>
                    <a:lstStyle/>
                    <a:p>
                      <a:pPr>
                        <a:buNone/>
                      </a:pPr>
                      <a:r>
                        <a:rPr lang="en-US" altLang="zh-CN" b="1"/>
                        <a:t>99.20</a:t>
                      </a:r>
                    </a:p>
                  </a:txBody>
                  <a:tcPr/>
                </a:tc>
                <a:tc>
                  <a:txBody>
                    <a:bodyPr/>
                    <a:lstStyle/>
                    <a:p>
                      <a:pPr>
                        <a:buNone/>
                      </a:pPr>
                      <a:r>
                        <a:rPr lang="en-US" altLang="zh-CN"/>
                        <a:t>91.17</a:t>
                      </a:r>
                    </a:p>
                  </a:txBody>
                  <a:tcPr/>
                </a:tc>
                <a:tc>
                  <a:txBody>
                    <a:bodyPr/>
                    <a:lstStyle/>
                    <a:p>
                      <a:pPr>
                        <a:buNone/>
                      </a:pPr>
                      <a:r>
                        <a:rPr lang="en-US" altLang="zh-CN" b="1"/>
                        <a:t>98.75</a:t>
                      </a:r>
                    </a:p>
                  </a:txBody>
                  <a:tcPr/>
                </a:tc>
                <a:tc>
                  <a:txBody>
                    <a:bodyPr/>
                    <a:lstStyle/>
                    <a:p>
                      <a:pPr>
                        <a:buNone/>
                      </a:pPr>
                      <a:r>
                        <a:rPr lang="en-US" altLang="zh-CN" b="1"/>
                        <a:t>95.40</a:t>
                      </a:r>
                    </a:p>
                  </a:txBody>
                  <a:tcPr/>
                </a:tc>
              </a:tr>
            </a:tbl>
          </a:graphicData>
        </a:graphic>
      </p:graphicFrame>
      <p:sp>
        <p:nvSpPr>
          <p:cNvPr id="16" name="文本框 15"/>
          <p:cNvSpPr txBox="1"/>
          <p:nvPr/>
        </p:nvSpPr>
        <p:spPr>
          <a:xfrm>
            <a:off x="5121910" y="2860675"/>
            <a:ext cx="2492375" cy="460375"/>
          </a:xfrm>
          <a:prstGeom prst="rect">
            <a:avLst/>
          </a:prstGeom>
          <a:noFill/>
        </p:spPr>
        <p:txBody>
          <a:bodyPr wrap="square" rtlCol="0">
            <a:spAutoFit/>
          </a:bodyPr>
          <a:lstStyle/>
          <a:p>
            <a:r>
              <a:rPr lang="zh-CN" altLang="en-US" sz="2400"/>
              <a:t>识别率</a:t>
            </a:r>
            <a:r>
              <a:rPr lang="en-US" altLang="zh-CN" sz="240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50182" name="文本框 62"/>
          <p:cNvSpPr txBox="1">
            <a:spLocks noChangeArrowheads="1"/>
          </p:cNvSpPr>
          <p:nvPr/>
        </p:nvSpPr>
        <p:spPr bwMode="auto">
          <a:xfrm>
            <a:off x="190817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a:solidFill>
                  <a:srgbClr val="4B649F"/>
                </a:solidFill>
              </a:rPr>
              <a:t>展示完毕  感谢您的聆听 </a:t>
            </a:r>
          </a:p>
        </p:txBody>
      </p:sp>
      <p:sp>
        <p:nvSpPr>
          <p:cNvPr id="50187" name="文本框 1066"/>
          <p:cNvSpPr txBox="1">
            <a:spLocks noChangeArrowheads="1"/>
          </p:cNvSpPr>
          <p:nvPr/>
        </p:nvSpPr>
        <p:spPr bwMode="auto">
          <a:xfrm>
            <a:off x="1766888" y="598488"/>
            <a:ext cx="26212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200" b="1">
                <a:solidFill>
                  <a:schemeClr val="bg1"/>
                </a:solidFill>
              </a:rPr>
              <a:t>中国石油大学</a:t>
            </a: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9588" y="2098675"/>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8678" name="文本框 11"/>
          <p:cNvSpPr txBox="1">
            <a:spLocks noChangeArrowheads="1"/>
          </p:cNvSpPr>
          <p:nvPr/>
        </p:nvSpPr>
        <p:spPr bwMode="auto">
          <a:xfrm>
            <a:off x="1738313" y="552450"/>
            <a:ext cx="2493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背景及意义</a:t>
            </a:r>
          </a:p>
        </p:txBody>
      </p:sp>
      <p:pic>
        <p:nvPicPr>
          <p:cNvPr id="28679"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文本框 13"/>
          <p:cNvSpPr txBox="1">
            <a:spLocks noChangeArrowheads="1"/>
          </p:cNvSpPr>
          <p:nvPr/>
        </p:nvSpPr>
        <p:spPr bwMode="auto">
          <a:xfrm>
            <a:off x="673100" y="2276475"/>
            <a:ext cx="5160963"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zh-CN" altLang="en-US" sz="1800" dirty="0" smtClean="0">
                <a:solidFill>
                  <a:schemeClr val="bg1"/>
                </a:solidFill>
                <a:sym typeface="+mn-ea"/>
              </a:rPr>
              <a:t>非负矩阵分解</a:t>
            </a:r>
            <a:r>
              <a:rPr lang="en-US" altLang="zh-CN" sz="1800" dirty="0" smtClean="0">
                <a:solidFill>
                  <a:schemeClr val="bg1"/>
                </a:solidFill>
                <a:sym typeface="+mn-ea"/>
              </a:rPr>
              <a:t>(NMF, Nonnegative Matrix Factorization)</a:t>
            </a:r>
            <a:r>
              <a:rPr lang="zh-CN" altLang="en-US" sz="1800" dirty="0" smtClean="0">
                <a:solidFill>
                  <a:schemeClr val="bg1"/>
                </a:solidFill>
                <a:sym typeface="+mn-ea"/>
              </a:rPr>
              <a:t>由</a:t>
            </a:r>
            <a:r>
              <a:rPr lang="en-US" altLang="zh-CN" sz="1800" dirty="0" smtClean="0">
                <a:solidFill>
                  <a:schemeClr val="bg1"/>
                </a:solidFill>
                <a:sym typeface="+mn-ea"/>
              </a:rPr>
              <a:t>Lee</a:t>
            </a:r>
            <a:r>
              <a:rPr lang="zh-CN" altLang="en-US" sz="1800" dirty="0" smtClean="0">
                <a:solidFill>
                  <a:schemeClr val="bg1"/>
                </a:solidFill>
                <a:sym typeface="+mn-ea"/>
              </a:rPr>
              <a:t>和</a:t>
            </a:r>
            <a:r>
              <a:rPr lang="en-US" altLang="zh-CN" sz="1800" dirty="0" err="1" smtClean="0">
                <a:solidFill>
                  <a:schemeClr val="bg1"/>
                </a:solidFill>
                <a:sym typeface="+mn-ea"/>
              </a:rPr>
              <a:t>Seung</a:t>
            </a:r>
            <a:r>
              <a:rPr lang="zh-CN" altLang="en-US" sz="1800" dirty="0" smtClean="0">
                <a:solidFill>
                  <a:schemeClr val="bg1"/>
                </a:solidFill>
                <a:sym typeface="+mn-ea"/>
              </a:rPr>
              <a:t>于</a:t>
            </a:r>
            <a:r>
              <a:rPr lang="en-US" altLang="zh-CN" sz="1800" dirty="0" smtClean="0">
                <a:solidFill>
                  <a:schemeClr val="bg1"/>
                </a:solidFill>
                <a:sym typeface="+mn-ea"/>
              </a:rPr>
              <a:t>1999</a:t>
            </a:r>
            <a:r>
              <a:rPr lang="zh-CN" altLang="en-US" sz="1800" dirty="0" smtClean="0">
                <a:solidFill>
                  <a:schemeClr val="bg1"/>
                </a:solidFill>
                <a:sym typeface="+mn-ea"/>
              </a:rPr>
              <a:t>年在自然杂志上提出，它使分解后的所有分量均为非负值</a:t>
            </a:r>
            <a:r>
              <a:rPr lang="en-US" altLang="zh-CN" sz="1800" dirty="0" smtClean="0">
                <a:solidFill>
                  <a:schemeClr val="bg1"/>
                </a:solidFill>
                <a:sym typeface="+mn-ea"/>
              </a:rPr>
              <a:t>,</a:t>
            </a:r>
            <a:r>
              <a:rPr lang="zh-CN" altLang="en-US" sz="1800" dirty="0" smtClean="0">
                <a:solidFill>
                  <a:schemeClr val="bg1"/>
                </a:solidFill>
                <a:sym typeface="+mn-ea"/>
              </a:rPr>
              <a:t>并且同时实现非线性的维数约减。</a:t>
            </a:r>
            <a:endParaRPr lang="zh-CN" altLang="en-US" sz="1800">
              <a:solidFill>
                <a:schemeClr val="bg1"/>
              </a:solidFill>
              <a:latin typeface="微软雅黑" panose="020B0503020204020204" pitchFamily="34" charset="-122"/>
            </a:endParaRPr>
          </a:p>
        </p:txBody>
      </p:sp>
      <p:sp>
        <p:nvSpPr>
          <p:cNvPr id="28681" name="矩形 14"/>
          <p:cNvSpPr>
            <a:spLocks noChangeArrowheads="1"/>
          </p:cNvSpPr>
          <p:nvPr/>
        </p:nvSpPr>
        <p:spPr bwMode="auto">
          <a:xfrm>
            <a:off x="6481763" y="2276475"/>
            <a:ext cx="47625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just" eaLnBrk="1" hangingPunct="1">
              <a:lnSpc>
                <a:spcPct val="150000"/>
              </a:lnSpc>
              <a:spcBef>
                <a:spcPct val="0"/>
              </a:spcBef>
              <a:buFontTx/>
              <a:buNone/>
            </a:pPr>
            <a:r>
              <a:rPr lang="en-US" altLang="zh-CN" sz="1800" dirty="0" smtClean="0">
                <a:solidFill>
                  <a:srgbClr val="4B649F"/>
                </a:solidFill>
                <a:latin typeface="微软雅黑" panose="020B0503020204020204" pitchFamily="34" charset="-122"/>
                <a:sym typeface="+mn-ea"/>
              </a:rPr>
              <a:t>NMF</a:t>
            </a:r>
            <a:r>
              <a:rPr lang="zh-CN" altLang="en-US" sz="1800" dirty="0" smtClean="0">
                <a:solidFill>
                  <a:srgbClr val="4B649F"/>
                </a:solidFill>
                <a:latin typeface="微软雅黑" panose="020B0503020204020204" pitchFamily="34" charset="-122"/>
                <a:sym typeface="+mn-ea"/>
              </a:rPr>
              <a:t>最成功的一类应用是在图像的分析和处理领域。图像本身包含大量的数据，计算机一般将图像的信息按照矩阵的形式进行存放，针对图像的识别、分析和处理也是在矩阵的基础上进行的。另外在文本聚类、语音处理、机器人控制等方面有着很好的应用。</a:t>
            </a:r>
            <a:endParaRPr lang="zh-CN" altLang="en-US" sz="1800">
              <a:solidFill>
                <a:srgbClr val="4B649F"/>
              </a:solidFill>
              <a:latin typeface="微软雅黑" panose="020B0503020204020204" pitchFamily="34" charset="-122"/>
            </a:endParaRPr>
          </a:p>
        </p:txBody>
      </p:sp>
      <p:sp>
        <p:nvSpPr>
          <p:cNvPr id="17" name="矩形 16"/>
          <p:cNvSpPr/>
          <p:nvPr/>
        </p:nvSpPr>
        <p:spPr>
          <a:xfrm>
            <a:off x="6054725" y="209867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8" name="矩形 17"/>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19" name="矩形 18"/>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738313" y="588963"/>
            <a:ext cx="1173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chemeClr val="bg1"/>
                </a:solidFill>
              </a:rPr>
              <a:t>NMF</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100"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5638800" y="3321050"/>
                        <a:ext cx="914400" cy="215900"/>
                      </a:xfrm>
                      <a:prstGeom prst="rect">
                        <a:avLst/>
                      </a:prstGeom>
                    </p:spPr>
                  </p:pic>
                </p:oleObj>
              </mc:Fallback>
            </mc:AlternateContent>
          </a:graphicData>
        </a:graphic>
      </p:graphicFrame>
      <p:pic>
        <p:nvPicPr>
          <p:cNvPr id="13" name="图片 12"/>
          <p:cNvPicPr>
            <a:picLocks noChangeAspect="1"/>
          </p:cNvPicPr>
          <p:nvPr/>
        </p:nvPicPr>
        <p:blipFill>
          <a:blip r:embed="rId7"/>
          <a:stretch>
            <a:fillRect/>
          </a:stretch>
        </p:blipFill>
        <p:spPr>
          <a:xfrm>
            <a:off x="1262380" y="1783715"/>
            <a:ext cx="7675880" cy="42570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11"/>
          <p:cNvSpPr txBox="1">
            <a:spLocks noChangeArrowheads="1"/>
          </p:cNvSpPr>
          <p:nvPr/>
        </p:nvSpPr>
        <p:spPr bwMode="auto">
          <a:xfrm>
            <a:off x="1738313" y="588963"/>
            <a:ext cx="29260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30726"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1085215" y="1038860"/>
            <a:ext cx="8782685" cy="1568450"/>
          </a:xfrm>
          <a:prstGeom prst="rect">
            <a:avLst/>
          </a:prstGeom>
          <a:noFill/>
        </p:spPr>
        <p:txBody>
          <a:bodyPr wrap="square" rtlCol="0">
            <a:spAutoFit/>
          </a:bodyPr>
          <a:lstStyle/>
          <a:p>
            <a:r>
              <a:rPr lang="en-US" altLang="zh-CN"/>
              <a:t>       </a:t>
            </a:r>
            <a:r>
              <a:rPr lang="en-US" altLang="zh-CN" sz="2400" dirty="0" smtClean="0">
                <a:solidFill>
                  <a:srgbClr val="4B649F"/>
                </a:solidFill>
                <a:latin typeface="微软雅黑" panose="020B0503020204020204" pitchFamily="34" charset="-122"/>
              </a:rPr>
              <a:t>PCA 是一种较为常用的降维技术，PCA 的思想是将</a:t>
            </a:r>
            <a:r>
              <a:rPr lang="zh-CN" altLang="en-US" sz="2400" dirty="0" smtClean="0">
                <a:solidFill>
                  <a:srgbClr val="4B649F"/>
                </a:solidFill>
                <a:latin typeface="微软雅黑" panose="020B0503020204020204" pitchFamily="34" charset="-122"/>
              </a:rPr>
              <a:t>高</a:t>
            </a:r>
            <a:r>
              <a:rPr lang="en-US" altLang="zh-CN" sz="2400" dirty="0" smtClean="0">
                <a:solidFill>
                  <a:srgbClr val="4B649F"/>
                </a:solidFill>
                <a:latin typeface="微软雅黑" panose="020B0503020204020204" pitchFamily="34" charset="-122"/>
              </a:rPr>
              <a:t>维特征映射到低维上，这维是全新的正交特征。这维特征称为主元，是重新构造出来的低维特征。</a:t>
            </a:r>
          </a:p>
          <a:p>
            <a:endParaRPr lang="en-US" altLang="zh-CN" sz="2400" dirty="0" smtClean="0">
              <a:solidFill>
                <a:srgbClr val="4B649F"/>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11"/>
          <p:cNvSpPr txBox="1">
            <a:spLocks noChangeArrowheads="1"/>
          </p:cNvSpPr>
          <p:nvPr/>
        </p:nvSpPr>
        <p:spPr bwMode="auto">
          <a:xfrm>
            <a:off x="1738313" y="588963"/>
            <a:ext cx="29260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30726"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4"/>
          <a:stretch>
            <a:fillRect/>
          </a:stretch>
        </p:blipFill>
        <p:spPr>
          <a:xfrm>
            <a:off x="2698750" y="76835"/>
            <a:ext cx="4664075" cy="2769870"/>
          </a:xfrm>
          <a:prstGeom prst="rect">
            <a:avLst/>
          </a:prstGeom>
        </p:spPr>
      </p:pic>
      <p:pic>
        <p:nvPicPr>
          <p:cNvPr id="14" name="图片 13"/>
          <p:cNvPicPr>
            <a:picLocks noChangeAspect="1"/>
          </p:cNvPicPr>
          <p:nvPr/>
        </p:nvPicPr>
        <p:blipFill>
          <a:blip r:embed="rId5"/>
          <a:stretch>
            <a:fillRect/>
          </a:stretch>
        </p:blipFill>
        <p:spPr>
          <a:xfrm>
            <a:off x="2786380" y="3313430"/>
            <a:ext cx="4489450" cy="24834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11"/>
          <p:cNvSpPr txBox="1">
            <a:spLocks noChangeArrowheads="1"/>
          </p:cNvSpPr>
          <p:nvPr/>
        </p:nvSpPr>
        <p:spPr bwMode="auto">
          <a:xfrm>
            <a:off x="1738313" y="588963"/>
            <a:ext cx="29260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3600">
                <a:solidFill>
                  <a:schemeClr val="bg1"/>
                </a:solidFill>
              </a:rPr>
              <a:t>论文主要内容</a:t>
            </a:r>
          </a:p>
        </p:txBody>
      </p:sp>
      <p:pic>
        <p:nvPicPr>
          <p:cNvPr id="30726" name="图片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91235" y="1116330"/>
            <a:ext cx="9224010" cy="2122805"/>
          </a:xfrm>
          <a:prstGeom prst="rect">
            <a:avLst/>
          </a:prstGeom>
          <a:noFill/>
        </p:spPr>
        <p:txBody>
          <a:bodyPr wrap="square" rtlCol="0">
            <a:spAutoFit/>
          </a:bodyPr>
          <a:lstStyle/>
          <a:p>
            <a:r>
              <a:rPr lang="en-US" altLang="zh-CN" sz="2800">
                <a:sym typeface="+mn-ea"/>
              </a:rPr>
              <a:t>    </a:t>
            </a:r>
            <a:r>
              <a:rPr lang="en-US" altLang="zh-CN" sz="3600">
                <a:solidFill>
                  <a:schemeClr val="accent2"/>
                </a:solidFill>
                <a:sym typeface="+mn-ea"/>
              </a:rPr>
              <a:t> </a:t>
            </a:r>
            <a:r>
              <a:rPr lang="en-US" altLang="zh-CN" sz="3200" dirty="0" smtClean="0">
                <a:solidFill>
                  <a:srgbClr val="4B649F"/>
                </a:solidFill>
                <a:latin typeface="微软雅黑" panose="020B0503020204020204" pitchFamily="34" charset="-122"/>
                <a:sym typeface="+mn-ea"/>
              </a:rPr>
              <a:t>NMF更倾向于找到图片的“部分”，这是非负性的结果。如果你想把你输入的图像分解成比从PCA得到的更“局部”的东西，那么非负性是个非常好的策略。</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738313" y="588963"/>
            <a:ext cx="18338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chemeClr val="bg1"/>
                </a:solidFill>
              </a:rPr>
              <a:t>PCANet</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2"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5638800" y="3321050"/>
                        <a:ext cx="914400" cy="215900"/>
                      </a:xfrm>
                      <a:prstGeom prst="rect">
                        <a:avLst/>
                      </a:prstGeom>
                    </p:spPr>
                  </p:pic>
                </p:oleObj>
              </mc:Fallback>
            </mc:AlternateContent>
          </a:graphicData>
        </a:graphic>
      </p:graphicFrame>
      <p:pic>
        <p:nvPicPr>
          <p:cNvPr id="579585" name="Picture 1" descr="C:\Users\Administrator\Desktop\589850-20151229155744573-1020373123.png"/>
          <p:cNvPicPr>
            <a:picLocks noChangeAspect="1" noChangeArrowheads="1"/>
          </p:cNvPicPr>
          <p:nvPr/>
        </p:nvPicPr>
        <p:blipFill>
          <a:blip r:embed="rId7" cstate="print"/>
          <a:srcRect/>
          <a:stretch>
            <a:fillRect/>
          </a:stretch>
        </p:blipFill>
        <p:spPr bwMode="auto">
          <a:xfrm>
            <a:off x="739775" y="1776730"/>
            <a:ext cx="4420870" cy="4056380"/>
          </a:xfrm>
          <a:prstGeom prst="rect">
            <a:avLst/>
          </a:prstGeom>
          <a:noFill/>
        </p:spPr>
      </p:pic>
      <p:sp>
        <p:nvSpPr>
          <p:cNvPr id="16" name="TextBox 15"/>
          <p:cNvSpPr txBox="1"/>
          <p:nvPr/>
        </p:nvSpPr>
        <p:spPr>
          <a:xfrm>
            <a:off x="5794003" y="2218710"/>
            <a:ext cx="4536504" cy="2175510"/>
          </a:xfrm>
          <a:prstGeom prst="rect">
            <a:avLst/>
          </a:prstGeom>
          <a:noFill/>
        </p:spPr>
        <p:txBody>
          <a:bodyPr wrap="square" lIns="91440" tIns="91440" rIns="91440" bIns="91440" rtlCol="0">
            <a:spAutoFit/>
          </a:bodyPr>
          <a:lstStyle/>
          <a:p>
            <a:pPr>
              <a:lnSpc>
                <a:spcPct val="90000"/>
              </a:lnSpc>
              <a:spcBef>
                <a:spcPct val="20000"/>
              </a:spcBef>
              <a:buSzPct val="90000"/>
            </a:pPr>
            <a:r>
              <a:rPr lang="en-US" altLang="zh-CN" sz="1800" dirty="0" smtClean="0"/>
              <a:t>      </a:t>
            </a:r>
            <a:r>
              <a:rPr lang="en-US" altLang="zh-CN" sz="2400" dirty="0" smtClean="0">
                <a:solidFill>
                  <a:srgbClr val="4B649F"/>
                </a:solidFill>
                <a:latin typeface="微软雅黑" panose="020B0503020204020204" pitchFamily="34" charset="-122"/>
              </a:rPr>
              <a:t>PCANet是2014</a:t>
            </a:r>
            <a:r>
              <a:rPr lang="zh-CN" altLang="en-US" sz="2400" dirty="0" smtClean="0">
                <a:solidFill>
                  <a:srgbClr val="4B649F"/>
                </a:solidFill>
                <a:latin typeface="微软雅黑" panose="020B0503020204020204" pitchFamily="34" charset="-122"/>
              </a:rPr>
              <a:t>年由高盛华、马毅等人</a:t>
            </a:r>
            <a:r>
              <a:rPr lang="en-US" altLang="zh-CN" sz="2400" dirty="0" smtClean="0">
                <a:solidFill>
                  <a:srgbClr val="4B649F"/>
                </a:solidFill>
                <a:latin typeface="微软雅黑" panose="020B0503020204020204" pitchFamily="34" charset="-122"/>
              </a:rPr>
              <a:t>提出的一种深度学习框架，主要由主成分分析，二值化哈希编码与分块直方图三个部分组成。该方法效率非常高，识别率较之之前的方法提升明显。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738313" y="588963"/>
            <a:ext cx="1884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chemeClr val="bg1"/>
                </a:solidFill>
              </a:rPr>
              <a:t>NMFNet</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46" r:id="rId5" imgW="914400" imgH="215900" progId="Equation.KSEE3">
                  <p:embed/>
                </p:oleObj>
              </mc:Choice>
              <mc:Fallback>
                <p:oleObj r:id="rId5" imgW="914400" imgH="215900" progId="Equation.KSEE3">
                  <p:embed/>
                  <p:pic>
                    <p:nvPicPr>
                      <p:cNvPr id="0" name="图片 4096"/>
                      <p:cNvPicPr/>
                      <p:nvPr/>
                    </p:nvPicPr>
                    <p:blipFill>
                      <a:blip r:embed="rId6"/>
                      <a:stretch>
                        <a:fillRect/>
                      </a:stretch>
                    </p:blipFill>
                    <p:spPr>
                      <a:xfrm>
                        <a:off x="5638800" y="3321050"/>
                        <a:ext cx="914400" cy="215900"/>
                      </a:xfrm>
                      <a:prstGeom prst="rect">
                        <a:avLst/>
                      </a:prstGeom>
                    </p:spPr>
                  </p:pic>
                </p:oleObj>
              </mc:Fallback>
            </mc:AlternateContent>
          </a:graphicData>
        </a:graphic>
      </p:graphicFrame>
      <p:pic>
        <p:nvPicPr>
          <p:cNvPr id="577537" name="Picture 1"/>
          <p:cNvPicPr>
            <a:picLocks noChangeAspect="1" noChangeArrowheads="1"/>
          </p:cNvPicPr>
          <p:nvPr/>
        </p:nvPicPr>
        <p:blipFill>
          <a:blip r:embed="rId7" cstate="print"/>
          <a:srcRect/>
          <a:stretch>
            <a:fillRect/>
          </a:stretch>
        </p:blipFill>
        <p:spPr bwMode="auto">
          <a:xfrm>
            <a:off x="475615" y="1581150"/>
            <a:ext cx="7913370" cy="51447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89785" y="-181419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 name="椭圆 1"/>
          <p:cNvSpPr/>
          <p:nvPr/>
        </p:nvSpPr>
        <p:spPr>
          <a:xfrm>
            <a:off x="172085" y="99695"/>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nvGrpSpPr>
          <p:cNvPr id="3" name="组合 2"/>
          <p:cNvGrpSpPr/>
          <p:nvPr/>
        </p:nvGrpSpPr>
        <p:grpSpPr>
          <a:xfrm>
            <a:off x="323859" y="30980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noProof="1"/>
            </a:p>
          </p:txBody>
        </p:sp>
      </p:grpSp>
      <p:sp>
        <p:nvSpPr>
          <p:cNvPr id="29701" name="文本框 11"/>
          <p:cNvSpPr txBox="1">
            <a:spLocks noChangeArrowheads="1"/>
          </p:cNvSpPr>
          <p:nvPr/>
        </p:nvSpPr>
        <p:spPr bwMode="auto">
          <a:xfrm>
            <a:off x="1642428" y="397828"/>
            <a:ext cx="3002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3600">
                <a:solidFill>
                  <a:schemeClr val="bg1"/>
                </a:solidFill>
              </a:rPr>
              <a:t>NMF</a:t>
            </a:r>
            <a:r>
              <a:rPr lang="zh-CN" altLang="en-US" sz="3600">
                <a:solidFill>
                  <a:schemeClr val="bg1"/>
                </a:solidFill>
              </a:rPr>
              <a:t>优化求解</a:t>
            </a:r>
          </a:p>
        </p:txBody>
      </p:sp>
      <p:pic>
        <p:nvPicPr>
          <p:cNvPr id="29702" name="图片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对象 13">
            <a:hlinkClick r:id="" action="ppaction://ole?verb=0"/>
          </p:cNvPr>
          <p:cNvGraphicFramePr>
            <a:graphicFrameLocks noChangeAspect="1"/>
          </p:cNvGraphicFramePr>
          <p:nvPr/>
        </p:nvGraphicFramePr>
        <p:xfrm>
          <a:off x="1110615" y="1433195"/>
          <a:ext cx="2654300" cy="648970"/>
        </p:xfrm>
        <a:graphic>
          <a:graphicData uri="http://schemas.openxmlformats.org/presentationml/2006/ole">
            <mc:AlternateContent xmlns:mc="http://schemas.openxmlformats.org/markup-compatibility/2006">
              <mc:Choice xmlns:v="urn:schemas-microsoft-com:vml" Requires="v">
                <p:oleObj spid="_x0000_s7176" r:id="rId5" imgW="1143000" imgH="279400" progId="Equation.KSEE3">
                  <p:embed/>
                </p:oleObj>
              </mc:Choice>
              <mc:Fallback>
                <p:oleObj r:id="rId5" imgW="1143000" imgH="279400" progId="Equation.KSEE3">
                  <p:embed/>
                  <p:pic>
                    <p:nvPicPr>
                      <p:cNvPr id="0" name="图片 5121"/>
                      <p:cNvPicPr/>
                      <p:nvPr/>
                    </p:nvPicPr>
                    <p:blipFill>
                      <a:blip r:embed="rId6"/>
                      <a:stretch>
                        <a:fillRect/>
                      </a:stretch>
                    </p:blipFill>
                    <p:spPr>
                      <a:xfrm>
                        <a:off x="1110615" y="1433195"/>
                        <a:ext cx="2654300" cy="64897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905885" y="1544320"/>
          <a:ext cx="2181225" cy="537210"/>
        </p:xfrm>
        <a:graphic>
          <a:graphicData uri="http://schemas.openxmlformats.org/presentationml/2006/ole">
            <mc:AlternateContent xmlns:mc="http://schemas.openxmlformats.org/markup-compatibility/2006">
              <mc:Choice xmlns:v="urn:schemas-microsoft-com:vml" Requires="v">
                <p:oleObj spid="_x0000_s7177" r:id="rId7" imgW="825500" imgH="203200" progId="Equation.KSEE3">
                  <p:embed/>
                </p:oleObj>
              </mc:Choice>
              <mc:Fallback>
                <p:oleObj r:id="rId7" imgW="825500" imgH="203200" progId="Equation.KSEE3">
                  <p:embed/>
                  <p:pic>
                    <p:nvPicPr>
                      <p:cNvPr id="0" name="图片 5123"/>
                      <p:cNvPicPr/>
                      <p:nvPr/>
                    </p:nvPicPr>
                    <p:blipFill>
                      <a:blip r:embed="rId8"/>
                      <a:stretch>
                        <a:fillRect/>
                      </a:stretch>
                    </p:blipFill>
                    <p:spPr>
                      <a:xfrm>
                        <a:off x="3905885" y="1544320"/>
                        <a:ext cx="2181225" cy="537210"/>
                      </a:xfrm>
                      <a:prstGeom prst="rect">
                        <a:avLst/>
                      </a:prstGeom>
                    </p:spPr>
                  </p:pic>
                </p:oleObj>
              </mc:Fallback>
            </mc:AlternateContent>
          </a:graphicData>
        </a:graphic>
      </p:graphicFrame>
      <p:sp>
        <p:nvSpPr>
          <p:cNvPr id="18" name="文本框 17"/>
          <p:cNvSpPr txBox="1"/>
          <p:nvPr/>
        </p:nvSpPr>
        <p:spPr>
          <a:xfrm>
            <a:off x="1110615" y="2082165"/>
            <a:ext cx="3341370" cy="521970"/>
          </a:xfrm>
          <a:prstGeom prst="rect">
            <a:avLst/>
          </a:prstGeom>
          <a:noFill/>
        </p:spPr>
        <p:txBody>
          <a:bodyPr wrap="square" rtlCol="0">
            <a:spAutoFit/>
          </a:bodyPr>
          <a:lstStyle/>
          <a:p>
            <a:r>
              <a:rPr lang="en-US" altLang="zh-CN" sz="2800"/>
              <a:t>1)</a:t>
            </a:r>
            <a:r>
              <a:rPr lang="zh-CN" altLang="en-US" sz="2800"/>
              <a:t>固定</a:t>
            </a:r>
            <a:r>
              <a:rPr lang="en-US" altLang="zh-CN" sz="2800"/>
              <a:t>W</a:t>
            </a:r>
            <a:r>
              <a:rPr lang="zh-CN" altLang="en-US" sz="2800"/>
              <a:t>，求</a:t>
            </a:r>
            <a:r>
              <a:rPr lang="en-US" altLang="zh-CN" sz="2800"/>
              <a:t>H</a:t>
            </a:r>
          </a:p>
        </p:txBody>
      </p:sp>
      <p:graphicFrame>
        <p:nvGraphicFramePr>
          <p:cNvPr id="20" name="对象 19">
            <a:hlinkClick r:id="" action="ppaction://ole?verb=0"/>
          </p:cNvPr>
          <p:cNvGraphicFramePr>
            <a:graphicFrameLocks noChangeAspect="1"/>
          </p:cNvGraphicFramePr>
          <p:nvPr/>
        </p:nvGraphicFramePr>
        <p:xfrm>
          <a:off x="3517265" y="1972310"/>
          <a:ext cx="5157470" cy="741680"/>
        </p:xfrm>
        <a:graphic>
          <a:graphicData uri="http://schemas.openxmlformats.org/presentationml/2006/ole">
            <mc:AlternateContent xmlns:mc="http://schemas.openxmlformats.org/markup-compatibility/2006">
              <mc:Choice xmlns:v="urn:schemas-microsoft-com:vml" Requires="v">
                <p:oleObj spid="_x0000_s7178" r:id="rId9" imgW="1943100" imgH="279400" progId="Equation.KSEE3">
                  <p:embed/>
                </p:oleObj>
              </mc:Choice>
              <mc:Fallback>
                <p:oleObj r:id="rId9" imgW="1943100" imgH="279400" progId="Equation.KSEE3">
                  <p:embed/>
                  <p:pic>
                    <p:nvPicPr>
                      <p:cNvPr id="0" name="图片 5125"/>
                      <p:cNvPicPr/>
                      <p:nvPr/>
                    </p:nvPicPr>
                    <p:blipFill>
                      <a:blip r:embed="rId10"/>
                      <a:stretch>
                        <a:fillRect/>
                      </a:stretch>
                    </p:blipFill>
                    <p:spPr>
                      <a:xfrm>
                        <a:off x="3517265" y="1972310"/>
                        <a:ext cx="5157470" cy="74168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1110615" y="2713990"/>
          <a:ext cx="6884035" cy="579120"/>
        </p:xfrm>
        <a:graphic>
          <a:graphicData uri="http://schemas.openxmlformats.org/presentationml/2006/ole">
            <mc:AlternateContent xmlns:mc="http://schemas.openxmlformats.org/markup-compatibility/2006">
              <mc:Choice xmlns:v="urn:schemas-microsoft-com:vml" Requires="v">
                <p:oleObj spid="_x0000_s7179" r:id="rId11" imgW="2717800" imgH="228600" progId="Equation.KSEE3">
                  <p:embed/>
                </p:oleObj>
              </mc:Choice>
              <mc:Fallback>
                <p:oleObj r:id="rId11" imgW="2717800" imgH="228600" progId="Equation.KSEE3">
                  <p:embed/>
                  <p:pic>
                    <p:nvPicPr>
                      <p:cNvPr id="0" name="图片 5126"/>
                      <p:cNvPicPr/>
                      <p:nvPr/>
                    </p:nvPicPr>
                    <p:blipFill>
                      <a:blip r:embed="rId12"/>
                      <a:stretch>
                        <a:fillRect/>
                      </a:stretch>
                    </p:blipFill>
                    <p:spPr>
                      <a:xfrm>
                        <a:off x="1110615" y="2713990"/>
                        <a:ext cx="6884035" cy="5791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110615" y="3442970"/>
          <a:ext cx="8522970" cy="623570"/>
        </p:xfrm>
        <a:graphic>
          <a:graphicData uri="http://schemas.openxmlformats.org/presentationml/2006/ole">
            <mc:AlternateContent xmlns:mc="http://schemas.openxmlformats.org/markup-compatibility/2006">
              <mc:Choice xmlns:v="urn:schemas-microsoft-com:vml" Requires="v">
                <p:oleObj spid="_x0000_s7180" r:id="rId13" imgW="3124200" imgH="228600" progId="Equation.KSEE3">
                  <p:embed/>
                </p:oleObj>
              </mc:Choice>
              <mc:Fallback>
                <p:oleObj r:id="rId13" imgW="3124200" imgH="228600" progId="Equation.KSEE3">
                  <p:embed/>
                  <p:pic>
                    <p:nvPicPr>
                      <p:cNvPr id="0" name="图片 5127"/>
                      <p:cNvPicPr/>
                      <p:nvPr/>
                    </p:nvPicPr>
                    <p:blipFill>
                      <a:blip r:embed="rId14"/>
                      <a:stretch>
                        <a:fillRect/>
                      </a:stretch>
                    </p:blipFill>
                    <p:spPr>
                      <a:xfrm>
                        <a:off x="1110615" y="3442970"/>
                        <a:ext cx="8522970" cy="62357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1110615" y="4197985"/>
          <a:ext cx="7032625" cy="871220"/>
        </p:xfrm>
        <a:graphic>
          <a:graphicData uri="http://schemas.openxmlformats.org/presentationml/2006/ole">
            <mc:AlternateContent xmlns:mc="http://schemas.openxmlformats.org/markup-compatibility/2006">
              <mc:Choice xmlns:v="urn:schemas-microsoft-com:vml" Requires="v">
                <p:oleObj spid="_x0000_s7181" r:id="rId15" imgW="3365500" imgH="444500" progId="Equation.KSEE3">
                  <p:embed/>
                </p:oleObj>
              </mc:Choice>
              <mc:Fallback>
                <p:oleObj r:id="rId15" imgW="3365500" imgH="444500" progId="Equation.KSEE3">
                  <p:embed/>
                  <p:pic>
                    <p:nvPicPr>
                      <p:cNvPr id="0" name="图片 5128"/>
                      <p:cNvPicPr/>
                      <p:nvPr/>
                    </p:nvPicPr>
                    <p:blipFill>
                      <a:blip r:embed="rId16"/>
                      <a:stretch>
                        <a:fillRect/>
                      </a:stretch>
                    </p:blipFill>
                    <p:spPr>
                      <a:xfrm>
                        <a:off x="1110615" y="4197985"/>
                        <a:ext cx="7032625" cy="87122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1198245" y="5200650"/>
          <a:ext cx="4189095" cy="1423670"/>
        </p:xfrm>
        <a:graphic>
          <a:graphicData uri="http://schemas.openxmlformats.org/presentationml/2006/ole">
            <mc:AlternateContent xmlns:mc="http://schemas.openxmlformats.org/markup-compatibility/2006">
              <mc:Choice xmlns:v="urn:schemas-microsoft-com:vml" Requires="v">
                <p:oleObj spid="_x0000_s7182" r:id="rId17" imgW="1943100" imgH="660400" progId="Equation.KSEE3">
                  <p:embed/>
                </p:oleObj>
              </mc:Choice>
              <mc:Fallback>
                <p:oleObj r:id="rId17" imgW="1943100" imgH="660400" progId="Equation.KSEE3">
                  <p:embed/>
                  <p:pic>
                    <p:nvPicPr>
                      <p:cNvPr id="0" name="图片 5129"/>
                      <p:cNvPicPr/>
                      <p:nvPr/>
                    </p:nvPicPr>
                    <p:blipFill>
                      <a:blip r:embed="rId18"/>
                      <a:stretch>
                        <a:fillRect/>
                      </a:stretch>
                    </p:blipFill>
                    <p:spPr>
                      <a:xfrm>
                        <a:off x="1198245" y="5200650"/>
                        <a:ext cx="4189095" cy="14236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
      <a:dk1>
        <a:sysClr val="windowText" lastClr="000000"/>
      </a:dk1>
      <a:lt1>
        <a:sysClr val="window" lastClr="FFFFFF"/>
      </a:lt1>
      <a:dk2>
        <a:srgbClr val="444D26"/>
      </a:dk2>
      <a:lt2>
        <a:srgbClr val="FEFAC9"/>
      </a:lt2>
      <a:accent1>
        <a:srgbClr val="25B7C0"/>
      </a:accent1>
      <a:accent2>
        <a:srgbClr val="F6A500"/>
      </a:accent2>
      <a:accent3>
        <a:srgbClr val="585858"/>
      </a:accent3>
      <a:accent4>
        <a:srgbClr val="FD7104"/>
      </a:accent4>
      <a:accent5>
        <a:srgbClr val="9C85C0"/>
      </a:accent5>
      <a:accent6>
        <a:srgbClr val="809EC2"/>
      </a:accent6>
      <a:hlink>
        <a:srgbClr val="8E58B6"/>
      </a:hlink>
      <a:folHlink>
        <a:srgbClr val="7F6F6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a:spPr>
      <a:bodyPr anchor="ctr"/>
      <a:lstStyle>
        <a:defPPr marL="0" marR="0" indent="0" algn="ctr" defTabSz="914400" eaLnBrk="1" fontAlgn="base" latinLnBrk="0" hangingPunct="1">
          <a:spcBef>
            <a:spcPct val="0"/>
          </a:spcBef>
          <a:spcAft>
            <a:spcPct val="0"/>
          </a:spcAft>
          <a:buClrTx/>
          <a:buSzTx/>
          <a:buFontTx/>
          <a:buNone/>
          <a:defRPr kumimoji="0"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宽屏</PresentationFormat>
  <Paragraphs>71</Paragraphs>
  <Slides>13</Slides>
  <Notes>12</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13</vt:i4>
      </vt:variant>
    </vt:vector>
  </HeadingPairs>
  <TitlesOfParts>
    <vt:vector size="27" baseType="lpstr">
      <vt:lpstr>Arial Unicode MS</vt:lpstr>
      <vt:lpstr>等线</vt:lpstr>
      <vt:lpstr>等线 Light</vt:lpstr>
      <vt:lpstr>宋体</vt:lpstr>
      <vt:lpstr>微软雅黑</vt:lpstr>
      <vt:lpstr>Arial</vt:lpstr>
      <vt:lpstr>Arial Black</vt:lpstr>
      <vt:lpstr>Calibri</vt:lpstr>
      <vt:lpstr>Segoe UI</vt:lpstr>
      <vt:lpstr>Office 主题</vt:lpstr>
      <vt:lpstr>1_自定义设计方案</vt:lpstr>
      <vt:lpstr>1_Office 主题</vt:lpstr>
      <vt:lpstr>2_自定义设计方案</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FuSichao</cp:lastModifiedBy>
  <cp:revision>39</cp:revision>
  <dcterms:created xsi:type="dcterms:W3CDTF">2016-01-15T03:19:00Z</dcterms:created>
  <dcterms:modified xsi:type="dcterms:W3CDTF">2019-01-17T08:45:32Z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